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notesSlides/notesSlide6.xml" ContentType="application/vnd.openxmlformats-officedocument.presentationml.notesSlide+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notesSlides/notesSlide7.xml" ContentType="application/vnd.openxmlformats-officedocument.presentationml.notesSlide+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330" r:id="rId2"/>
    <p:sldId id="257" r:id="rId3"/>
    <p:sldId id="371" r:id="rId4"/>
    <p:sldId id="372" r:id="rId5"/>
    <p:sldId id="373" r:id="rId6"/>
    <p:sldId id="380" r:id="rId7"/>
    <p:sldId id="381" r:id="rId8"/>
    <p:sldId id="382" r:id="rId9"/>
    <p:sldId id="278" r:id="rId10"/>
    <p:sldId id="275" r:id="rId11"/>
    <p:sldId id="318" r:id="rId12"/>
    <p:sldId id="276" r:id="rId13"/>
    <p:sldId id="279" r:id="rId14"/>
    <p:sldId id="287" r:id="rId15"/>
    <p:sldId id="288" r:id="rId16"/>
    <p:sldId id="319" r:id="rId17"/>
    <p:sldId id="320" r:id="rId18"/>
    <p:sldId id="369" r:id="rId19"/>
    <p:sldId id="359" r:id="rId20"/>
    <p:sldId id="368" r:id="rId21"/>
    <p:sldId id="360" r:id="rId22"/>
    <p:sldId id="361" r:id="rId23"/>
    <p:sldId id="362" r:id="rId24"/>
    <p:sldId id="363" r:id="rId25"/>
    <p:sldId id="365" r:id="rId26"/>
    <p:sldId id="366" r:id="rId27"/>
    <p:sldId id="367" r:id="rId28"/>
    <p:sldId id="321" r:id="rId29"/>
    <p:sldId id="322" r:id="rId30"/>
    <p:sldId id="323" r:id="rId31"/>
    <p:sldId id="324" r:id="rId32"/>
    <p:sldId id="325" r:id="rId33"/>
    <p:sldId id="326" r:id="rId34"/>
    <p:sldId id="327" r:id="rId35"/>
    <p:sldId id="328" r:id="rId36"/>
  </p:sldIdLst>
  <p:sldSz cx="9144000" cy="6858000" type="screen4x3"/>
  <p:notesSz cx="6985000" cy="9271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65"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65"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65"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1F248C"/>
    <a:srgbClr val="140F81"/>
    <a:srgbClr val="3D32E8"/>
    <a:srgbClr val="801822"/>
    <a:srgbClr val="2B7F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2" autoAdjust="0"/>
    <p:restoredTop sz="89961" autoAdjust="0"/>
  </p:normalViewPr>
  <p:slideViewPr>
    <p:cSldViewPr>
      <p:cViewPr varScale="1">
        <p:scale>
          <a:sx n="88" d="100"/>
          <a:sy n="88" d="100"/>
        </p:scale>
        <p:origin x="-57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16"/>
    </p:cViewPr>
  </p:sorterViewPr>
  <p:notesViewPr>
    <p:cSldViewPr>
      <p:cViewPr varScale="1">
        <p:scale>
          <a:sx n="101" d="100"/>
          <a:sy n="101" d="100"/>
        </p:scale>
        <p:origin x="-2624" y="-96"/>
      </p:cViewPr>
      <p:guideLst>
        <p:guide orient="horz" pos="2920"/>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27466" cy="463867"/>
          </a:xfrm>
          <a:prstGeom prst="rect">
            <a:avLst/>
          </a:prstGeom>
        </p:spPr>
        <p:txBody>
          <a:bodyPr vert="horz" lIns="91429" tIns="45715" rIns="91429" bIns="45715" rtlCol="0"/>
          <a:lstStyle>
            <a:lvl1pPr algn="l">
              <a:defRPr sz="1200">
                <a:ea typeface="ＭＳ Ｐゴシック" pitchFamily="1" charset="-128"/>
              </a:defRPr>
            </a:lvl1pPr>
          </a:lstStyle>
          <a:p>
            <a:pPr>
              <a:defRPr/>
            </a:pPr>
            <a:endParaRPr lang="en-US"/>
          </a:p>
        </p:txBody>
      </p:sp>
      <p:sp>
        <p:nvSpPr>
          <p:cNvPr id="3" name="Date Placeholder 2"/>
          <p:cNvSpPr>
            <a:spLocks noGrp="1"/>
          </p:cNvSpPr>
          <p:nvPr>
            <p:ph type="dt" sz="quarter" idx="1"/>
          </p:nvPr>
        </p:nvSpPr>
        <p:spPr>
          <a:xfrm>
            <a:off x="3955953" y="0"/>
            <a:ext cx="3027466" cy="463867"/>
          </a:xfrm>
          <a:prstGeom prst="rect">
            <a:avLst/>
          </a:prstGeom>
        </p:spPr>
        <p:txBody>
          <a:bodyPr vert="horz" lIns="91429" tIns="45715" rIns="91429" bIns="45715" rtlCol="0"/>
          <a:lstStyle>
            <a:lvl1pPr algn="r">
              <a:defRPr sz="1200">
                <a:ea typeface="ＭＳ Ｐゴシック" pitchFamily="1" charset="-128"/>
              </a:defRPr>
            </a:lvl1pPr>
          </a:lstStyle>
          <a:p>
            <a:pPr>
              <a:defRPr/>
            </a:pPr>
            <a:fld id="{12992FD0-5B0A-4629-BA50-8B758786DD13}" type="datetimeFigureOut">
              <a:rPr lang="en-US"/>
              <a:pPr>
                <a:defRPr/>
              </a:pPr>
              <a:t>9/26/2015</a:t>
            </a:fld>
            <a:endParaRPr lang="en-US"/>
          </a:p>
        </p:txBody>
      </p:sp>
      <p:sp>
        <p:nvSpPr>
          <p:cNvPr id="4" name="Footer Placeholder 3"/>
          <p:cNvSpPr>
            <a:spLocks noGrp="1"/>
          </p:cNvSpPr>
          <p:nvPr>
            <p:ph type="ftr" sz="quarter" idx="2"/>
          </p:nvPr>
        </p:nvSpPr>
        <p:spPr>
          <a:xfrm>
            <a:off x="1" y="8805550"/>
            <a:ext cx="3027466" cy="463867"/>
          </a:xfrm>
          <a:prstGeom prst="rect">
            <a:avLst/>
          </a:prstGeom>
        </p:spPr>
        <p:txBody>
          <a:bodyPr vert="horz" lIns="91429" tIns="45715" rIns="91429" bIns="45715" rtlCol="0" anchor="b"/>
          <a:lstStyle>
            <a:lvl1pPr algn="l">
              <a:defRPr sz="1200">
                <a:ea typeface="ＭＳ Ｐゴシック" pitchFamily="1" charset="-128"/>
              </a:defRPr>
            </a:lvl1pPr>
          </a:lstStyle>
          <a:p>
            <a:pPr>
              <a:defRPr/>
            </a:pPr>
            <a:endParaRPr lang="en-US"/>
          </a:p>
        </p:txBody>
      </p:sp>
      <p:sp>
        <p:nvSpPr>
          <p:cNvPr id="5" name="Slide Number Placeholder 4"/>
          <p:cNvSpPr>
            <a:spLocks noGrp="1"/>
          </p:cNvSpPr>
          <p:nvPr>
            <p:ph type="sldNum" sz="quarter" idx="3"/>
          </p:nvPr>
        </p:nvSpPr>
        <p:spPr>
          <a:xfrm>
            <a:off x="3955953" y="8805550"/>
            <a:ext cx="3027466" cy="463867"/>
          </a:xfrm>
          <a:prstGeom prst="rect">
            <a:avLst/>
          </a:prstGeom>
        </p:spPr>
        <p:txBody>
          <a:bodyPr vert="horz" lIns="91429" tIns="45715" rIns="91429" bIns="45715" rtlCol="0" anchor="b"/>
          <a:lstStyle>
            <a:lvl1pPr algn="r">
              <a:defRPr sz="1200">
                <a:ea typeface="ＭＳ Ｐゴシック" pitchFamily="1" charset="-128"/>
              </a:defRPr>
            </a:lvl1pPr>
          </a:lstStyle>
          <a:p>
            <a:pPr>
              <a:defRPr/>
            </a:pPr>
            <a:fld id="{4FDBD32A-428E-4E15-8C1A-62C871BBA733}" type="slidenum">
              <a:rPr lang="en-US"/>
              <a:pPr>
                <a:defRPr/>
              </a:pPr>
              <a:t>‹#›</a:t>
            </a:fld>
            <a:endParaRPr lang="en-US"/>
          </a:p>
        </p:txBody>
      </p:sp>
    </p:spTree>
    <p:extLst>
      <p:ext uri="{BB962C8B-B14F-4D97-AF65-F5344CB8AC3E}">
        <p14:creationId xmlns:p14="http://schemas.microsoft.com/office/powerpoint/2010/main" val="5571285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3027466" cy="4638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t" anchorCtr="0" compatLnSpc="1">
            <a:prstTxWarp prst="textNoShape">
              <a:avLst/>
            </a:prstTxWarp>
          </a:bodyPr>
          <a:lstStyle>
            <a:lvl1pPr defTabSz="927954">
              <a:defRPr sz="1200">
                <a:latin typeface="Arial" charset="0"/>
                <a:ea typeface="ＭＳ Ｐゴシック" pitchFamily="1" charset="-128"/>
              </a:defRPr>
            </a:lvl1pPr>
          </a:lstStyle>
          <a:p>
            <a:pPr>
              <a:defRPr/>
            </a:pPr>
            <a:endParaRPr lang="en-US"/>
          </a:p>
        </p:txBody>
      </p:sp>
      <p:sp>
        <p:nvSpPr>
          <p:cNvPr id="4099" name="Rectangle 3"/>
          <p:cNvSpPr>
            <a:spLocks noGrp="1" noChangeArrowheads="1"/>
          </p:cNvSpPr>
          <p:nvPr>
            <p:ph type="dt" idx="1"/>
          </p:nvPr>
        </p:nvSpPr>
        <p:spPr bwMode="auto">
          <a:xfrm>
            <a:off x="3957534" y="0"/>
            <a:ext cx="3027466" cy="4638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t" anchorCtr="0" compatLnSpc="1">
            <a:prstTxWarp prst="textNoShape">
              <a:avLst/>
            </a:prstTxWarp>
          </a:bodyPr>
          <a:lstStyle>
            <a:lvl1pPr algn="r" defTabSz="927954">
              <a:defRPr sz="1200">
                <a:latin typeface="Arial" charset="0"/>
                <a:ea typeface="ＭＳ Ｐゴシック" pitchFamily="1" charset="-128"/>
              </a:defRPr>
            </a:lvl1pPr>
          </a:lstStyle>
          <a:p>
            <a:pPr>
              <a:defRPr/>
            </a:pPr>
            <a:endParaRPr lang="en-US"/>
          </a:p>
        </p:txBody>
      </p:sp>
      <p:sp>
        <p:nvSpPr>
          <p:cNvPr id="38916" name="Rectangle 4"/>
          <p:cNvSpPr>
            <a:spLocks noChangeArrowheads="1" noTextEdit="1"/>
          </p:cNvSpPr>
          <p:nvPr>
            <p:ph type="sldImg" idx="2"/>
          </p:nvPr>
        </p:nvSpPr>
        <p:spPr bwMode="auto">
          <a:xfrm>
            <a:off x="1174750" y="695325"/>
            <a:ext cx="4635500" cy="34766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30068" y="4404359"/>
            <a:ext cx="5124864" cy="41716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1" y="8807134"/>
            <a:ext cx="3027466" cy="4638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b" anchorCtr="0" compatLnSpc="1">
            <a:prstTxWarp prst="textNoShape">
              <a:avLst/>
            </a:prstTxWarp>
          </a:bodyPr>
          <a:lstStyle>
            <a:lvl1pPr defTabSz="927954">
              <a:defRPr sz="1200">
                <a:latin typeface="Arial" charset="0"/>
                <a:ea typeface="ＭＳ Ｐゴシック" pitchFamily="1" charset="-128"/>
              </a:defRPr>
            </a:lvl1pPr>
          </a:lstStyle>
          <a:p>
            <a:pPr>
              <a:defRPr/>
            </a:pPr>
            <a:endParaRPr lang="en-US"/>
          </a:p>
        </p:txBody>
      </p:sp>
      <p:sp>
        <p:nvSpPr>
          <p:cNvPr id="4103" name="Rectangle 7"/>
          <p:cNvSpPr>
            <a:spLocks noGrp="1" noChangeArrowheads="1"/>
          </p:cNvSpPr>
          <p:nvPr>
            <p:ph type="sldNum" sz="quarter" idx="5"/>
          </p:nvPr>
        </p:nvSpPr>
        <p:spPr bwMode="auto">
          <a:xfrm>
            <a:off x="3957534" y="8807134"/>
            <a:ext cx="3027466" cy="4638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b" anchorCtr="0" compatLnSpc="1">
            <a:prstTxWarp prst="textNoShape">
              <a:avLst/>
            </a:prstTxWarp>
          </a:bodyPr>
          <a:lstStyle>
            <a:lvl1pPr algn="r" defTabSz="927954">
              <a:defRPr sz="1200">
                <a:latin typeface="Arial" charset="0"/>
                <a:ea typeface="ＭＳ Ｐゴシック" pitchFamily="1" charset="-128"/>
              </a:defRPr>
            </a:lvl1pPr>
          </a:lstStyle>
          <a:p>
            <a:pPr>
              <a:defRPr/>
            </a:pPr>
            <a:fld id="{ECD8E0B4-259B-49C3-9DD8-E3CF92B764BE}" type="slidenum">
              <a:rPr lang="en-US"/>
              <a:pPr>
                <a:defRPr/>
              </a:pPr>
              <a:t>‹#›</a:t>
            </a:fld>
            <a:endParaRPr lang="en-US"/>
          </a:p>
        </p:txBody>
      </p:sp>
    </p:spTree>
    <p:extLst>
      <p:ext uri="{BB962C8B-B14F-4D97-AF65-F5344CB8AC3E}">
        <p14:creationId xmlns:p14="http://schemas.microsoft.com/office/powerpoint/2010/main" val="3938395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p:spPr>
        <p:txBody>
          <a:bodyPr/>
          <a:lstStyle/>
          <a:p>
            <a:endParaRPr lang="en-US" altLang="en-US" smtClean="0">
              <a:latin typeface="Arial" pitchFamily="34" charset="0"/>
              <a:ea typeface="ＭＳ Ｐゴシック" pitchFamily="-65" charset="-128"/>
            </a:endParaRPr>
          </a:p>
        </p:txBody>
      </p:sp>
      <p:sp>
        <p:nvSpPr>
          <p:cNvPr id="39940" name="Slide Number Placeholder 3"/>
          <p:cNvSpPr>
            <a:spLocks noGrp="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600D6B32-F431-4B06-8760-6922616B2655}" type="slidenum">
              <a:rPr lang="en-US" altLang="en-US" sz="1200"/>
              <a:pPr/>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D3D1C3DF-A058-4B05-A636-0146EADF90D4}" type="slidenum">
              <a:rPr lang="en-US" altLang="en-US" sz="1200"/>
              <a:pPr/>
              <a:t>10</a:t>
            </a:fld>
            <a:endParaRPr lang="en-US" altLang="en-US" sz="1200"/>
          </a:p>
        </p:txBody>
      </p:sp>
      <p:sp>
        <p:nvSpPr>
          <p:cNvPr id="49155" name="Rectangle 2"/>
          <p:cNvSpPr>
            <a:spLocks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Real-valued functions are normally described with formulas, but words can work just as well.  Sometimes you can describe a function by giving a table of all arguments and all results.</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Note:  A table isn’t really viable when the domain of the function is infinite!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1AA8F8CC-D30C-47DB-A246-0DE2F7079C9E}" type="slidenum">
              <a:rPr lang="en-US" altLang="en-US" sz="1200"/>
              <a:pPr/>
              <a:t>11</a:t>
            </a:fld>
            <a:endParaRPr lang="en-US" altLang="en-US" sz="1200"/>
          </a:p>
        </p:txBody>
      </p:sp>
      <p:sp>
        <p:nvSpPr>
          <p:cNvPr id="50179" name="Rectangle 2"/>
          <p:cNvSpPr>
            <a:spLocks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There's one animation on this slide, giving the alien's second comment.</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Why are there four 1-argument functions?  Because you have two choices for what to produce given true, and two for what to produce given false.  Only one of these functions is useful: NOT.  The others are the identity function, the always-false function, and the always-true function.</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The commonly used 2-argument functions are AND, OR, and XOR.  Hardware engineers also use NAND and NOR because they're actually easier to build in transistor circuits than the 2-argument software-friendly functions.  Several of the others are theoretically useful (e.g., EQUIV, which is NOT-XOR) but don’t' get used in practice.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8BACA518-057A-40DB-8E8C-63D975946B5C}" type="slidenum">
              <a:rPr lang="en-US" altLang="en-US" sz="1200"/>
              <a:pPr/>
              <a:t>12</a:t>
            </a:fld>
            <a:endParaRPr lang="en-US" altLang="en-US" sz="1200"/>
          </a:p>
        </p:txBody>
      </p:sp>
      <p:sp>
        <p:nvSpPr>
          <p:cNvPr id="51203" name="Rectangle 2"/>
          <p:cNvSpPr>
            <a:spLocks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Note that this function is a function of TWO variables! </a:t>
            </a:r>
          </a:p>
          <a:p>
            <a:pPr eaLnBrk="1" hangingPunct="1"/>
            <a:r>
              <a:rPr lang="en-US" altLang="en-US" smtClean="0">
                <a:latin typeface="Arial" pitchFamily="34" charset="0"/>
                <a:ea typeface="ＭＳ Ｐゴシック" pitchFamily="-65" charset="-128"/>
              </a:rPr>
              <a:t>A table works fine because there is only a finite number of possible input patterns.</a:t>
            </a:r>
          </a:p>
          <a:p>
            <a:pPr eaLnBrk="1" hangingPunct="1"/>
            <a:r>
              <a:rPr lang="en-US" altLang="en-US" smtClean="0">
                <a:latin typeface="Arial" pitchFamily="34" charset="0"/>
                <a:ea typeface="ＭＳ Ｐゴシック" pitchFamily="-65" charset="-128"/>
              </a:rPr>
              <a:t>What is “the formula”?  f(x, y) = x XOR y.  We haven’t defined XOR yet – and in fact, this table </a:t>
            </a:r>
            <a:r>
              <a:rPr lang="en-US" altLang="en-US" i="1" smtClean="0">
                <a:latin typeface="Arial" pitchFamily="34" charset="0"/>
                <a:ea typeface="ＭＳ Ｐゴシック" pitchFamily="-65" charset="-128"/>
              </a:rPr>
              <a:t>is </a:t>
            </a:r>
            <a:r>
              <a:rPr lang="en-US" altLang="en-US" smtClean="0">
                <a:latin typeface="Arial" pitchFamily="34" charset="0"/>
                <a:ea typeface="ＭＳ Ｐゴシック" pitchFamily="-65" charset="-128"/>
              </a:rPr>
              <a:t>the definition!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9156870F-8635-44C6-8BC4-F401459C4E7C}" type="slidenum">
              <a:rPr lang="en-US" altLang="en-US" sz="1200"/>
              <a:pPr/>
              <a:t>13</a:t>
            </a:fld>
            <a:endParaRPr lang="en-US" altLang="en-US" sz="1200"/>
          </a:p>
        </p:txBody>
      </p:sp>
      <p:sp>
        <p:nvSpPr>
          <p:cNvPr id="52227" name="Rectangle 2"/>
          <p:cNvSpPr>
            <a:spLocks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The cool thing about AND is that it allows you to force things to zero.  Suppose </a:t>
            </a:r>
            <a:r>
              <a:rPr lang="en-US" altLang="en-US" i="1" smtClean="0">
                <a:latin typeface="Arial" pitchFamily="34" charset="0"/>
                <a:ea typeface="ＭＳ Ｐゴシック" pitchFamily="-65" charset="-128"/>
              </a:rPr>
              <a:t>x</a:t>
            </a:r>
            <a:r>
              <a:rPr lang="en-US" altLang="en-US" smtClean="0">
                <a:latin typeface="Arial" pitchFamily="34" charset="0"/>
                <a:ea typeface="ＭＳ Ｐゴシック" pitchFamily="-65" charset="-128"/>
              </a:rPr>
              <a:t> is the "data" and </a:t>
            </a:r>
            <a:r>
              <a:rPr lang="en-US" altLang="en-US" i="1" smtClean="0">
                <a:latin typeface="Arial" pitchFamily="34" charset="0"/>
                <a:ea typeface="ＭＳ Ｐゴシック" pitchFamily="-65" charset="-128"/>
              </a:rPr>
              <a:t>y</a:t>
            </a:r>
            <a:r>
              <a:rPr lang="en-US" altLang="en-US" smtClean="0">
                <a:latin typeface="Arial" pitchFamily="34" charset="0"/>
                <a:ea typeface="ＭＳ Ｐゴシック" pitchFamily="-65" charset="-128"/>
              </a:rPr>
              <a:t> is the "mask".  Where </a:t>
            </a:r>
            <a:r>
              <a:rPr lang="en-US" altLang="en-US" i="1" smtClean="0">
                <a:latin typeface="Arial" pitchFamily="34" charset="0"/>
                <a:ea typeface="ＭＳ Ｐゴシック" pitchFamily="-65" charset="-128"/>
              </a:rPr>
              <a:t>y</a:t>
            </a:r>
            <a:r>
              <a:rPr lang="en-US" altLang="en-US" smtClean="0">
                <a:latin typeface="Arial" pitchFamily="34" charset="0"/>
                <a:ea typeface="ＭＳ Ｐゴシック" pitchFamily="-65" charset="-128"/>
              </a:rPr>
              <a:t> is 0, you get zero.  Where </a:t>
            </a:r>
            <a:r>
              <a:rPr lang="en-US" altLang="en-US" i="1" smtClean="0">
                <a:latin typeface="Arial" pitchFamily="34" charset="0"/>
                <a:ea typeface="ＭＳ Ｐゴシック" pitchFamily="-65" charset="-128"/>
              </a:rPr>
              <a:t>y</a:t>
            </a:r>
            <a:r>
              <a:rPr lang="en-US" altLang="en-US" smtClean="0">
                <a:latin typeface="Arial" pitchFamily="34" charset="0"/>
                <a:ea typeface="ＭＳ Ｐゴシック" pitchFamily="-65" charset="-128"/>
              </a:rPr>
              <a:t> is 1, you get the value of </a:t>
            </a:r>
            <a:r>
              <a:rPr lang="en-US" altLang="en-US" i="1" smtClean="0">
                <a:latin typeface="Arial" pitchFamily="34" charset="0"/>
                <a:ea typeface="ＭＳ Ｐゴシック" pitchFamily="-65" charset="-128"/>
              </a:rPr>
              <a:t>x</a:t>
            </a:r>
            <a:r>
              <a:rPr lang="en-US" altLang="en-US" smtClean="0">
                <a:latin typeface="Arial" pitchFamily="34" charset="0"/>
                <a:ea typeface="ＭＳ Ｐゴシック" pitchFamily="-65" charset="-128"/>
              </a:rPr>
              <a:t>.  This allows you to extract information from a string of bits.</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The cool thing about OR is that it allows you to force things to one.  This allows you to insert information into a string of bits.  If </a:t>
            </a:r>
            <a:r>
              <a:rPr lang="en-US" altLang="en-US" i="1" smtClean="0">
                <a:latin typeface="Arial" pitchFamily="34" charset="0"/>
                <a:ea typeface="ＭＳ Ｐゴシック" pitchFamily="-65" charset="-128"/>
              </a:rPr>
              <a:t>x</a:t>
            </a:r>
            <a:r>
              <a:rPr lang="en-US" altLang="en-US" smtClean="0">
                <a:latin typeface="Arial" pitchFamily="34" charset="0"/>
                <a:ea typeface="ＭＳ Ｐゴシック" pitchFamily="-65" charset="-128"/>
              </a:rPr>
              <a:t> has zeros in a field (which you can arrange with appropriate use of AND), OR-ing in </a:t>
            </a:r>
            <a:r>
              <a:rPr lang="en-US" altLang="en-US" i="1" smtClean="0">
                <a:latin typeface="Arial" pitchFamily="34" charset="0"/>
                <a:ea typeface="ＭＳ Ｐゴシック" pitchFamily="-65" charset="-128"/>
              </a:rPr>
              <a:t>y</a:t>
            </a:r>
            <a:r>
              <a:rPr lang="en-US" altLang="en-US" smtClean="0">
                <a:latin typeface="Arial" pitchFamily="34" charset="0"/>
                <a:ea typeface="ＭＳ Ｐゴシック" pitchFamily="-65" charset="-128"/>
              </a:rPr>
              <a:t> will cause bits in the matching positions to duplicate the values of </a:t>
            </a:r>
            <a:r>
              <a:rPr lang="en-US" altLang="en-US" i="1" smtClean="0">
                <a:latin typeface="Arial" pitchFamily="34" charset="0"/>
                <a:ea typeface="ＭＳ Ｐゴシック" pitchFamily="-65" charset="-128"/>
              </a:rPr>
              <a:t>y</a:t>
            </a:r>
            <a:r>
              <a:rPr lang="en-US" altLang="en-US" smtClean="0">
                <a:latin typeface="Arial" pitchFamily="34" charset="0"/>
                <a:ea typeface="ＭＳ Ｐゴシック" pitchFamily="-65" charset="-128"/>
              </a:rPr>
              <a:t>.</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CA87F584-8FF6-4CAE-80B6-A65528CA30CF}" type="slidenum">
              <a:rPr lang="en-US" altLang="en-US" sz="1200"/>
              <a:pPr/>
              <a:t>14</a:t>
            </a:fld>
            <a:endParaRPr lang="en-US" altLang="en-US" sz="1200"/>
          </a:p>
        </p:txBody>
      </p:sp>
      <p:sp>
        <p:nvSpPr>
          <p:cNvPr id="53251" name="Rectangle 2"/>
          <p:cNvSpPr>
            <a:spLocks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If you refer back to the table of AND, you’ll see that xx = x AND x = x.  We’ll leave the second and third ones for you to figure out.  The last turns out to calculate equality between x and y; take the time to figure out why.</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CFF2A776-E0AD-4EF4-859E-0679EE28790C}" type="slidenum">
              <a:rPr lang="en-US" altLang="en-US" sz="1200"/>
              <a:pPr/>
              <a:t>15</a:t>
            </a:fld>
            <a:endParaRPr lang="en-US" altLang="en-US" sz="1200"/>
          </a:p>
        </p:txBody>
      </p:sp>
      <p:sp>
        <p:nvSpPr>
          <p:cNvPr id="54275" name="Rectangle 2"/>
          <p:cNvSpPr>
            <a:spLocks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We won’t do this on the worksheet.  The point here is that finding “closed forms” (functions) is hard!  We need a general systematic way of doing this.  We’ll see such a method soon!</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A69065CF-4A6C-46C7-AE88-260F1EB3CD47}" type="slidenum">
              <a:rPr lang="en-US" altLang="en-US" sz="1200"/>
              <a:pPr/>
              <a:t>16</a:t>
            </a:fld>
            <a:endParaRPr lang="en-US" altLang="en-US" sz="1200"/>
          </a:p>
        </p:txBody>
      </p:sp>
      <p:sp>
        <p:nvSpPr>
          <p:cNvPr id="55299" name="Rectangle 2"/>
          <p:cNvSpPr>
            <a:spLocks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This is called a “Truth Table” because when Boole did it, he used T and F, and the table shows when f(x, y) is true.</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XOR is useful for selective inversion.  Where </a:t>
            </a:r>
            <a:r>
              <a:rPr lang="en-US" altLang="en-US" i="1" smtClean="0">
                <a:latin typeface="Arial" pitchFamily="34" charset="0"/>
                <a:ea typeface="ＭＳ Ｐゴシック" pitchFamily="-65" charset="-128"/>
              </a:rPr>
              <a:t>y</a:t>
            </a:r>
            <a:r>
              <a:rPr lang="en-US" altLang="en-US" smtClean="0">
                <a:latin typeface="Arial" pitchFamily="34" charset="0"/>
                <a:ea typeface="ＭＳ Ｐゴシック" pitchFamily="-65" charset="-128"/>
              </a:rPr>
              <a:t> is zero, you get the original value of </a:t>
            </a:r>
            <a:r>
              <a:rPr lang="en-US" altLang="en-US" i="1" smtClean="0">
                <a:latin typeface="Arial" pitchFamily="34" charset="0"/>
                <a:ea typeface="ＭＳ Ｐゴシック" pitchFamily="-65" charset="-128"/>
              </a:rPr>
              <a:t>x</a:t>
            </a:r>
            <a:r>
              <a:rPr lang="en-US" altLang="en-US" smtClean="0">
                <a:latin typeface="Arial" pitchFamily="34" charset="0"/>
                <a:ea typeface="ＭＳ Ｐゴシック" pitchFamily="-65" charset="-128"/>
              </a:rPr>
              <a:t>.  Where </a:t>
            </a:r>
            <a:r>
              <a:rPr lang="en-US" altLang="en-US" i="1" smtClean="0">
                <a:latin typeface="Arial" pitchFamily="34" charset="0"/>
                <a:ea typeface="ＭＳ Ｐゴシック" pitchFamily="-65" charset="-128"/>
              </a:rPr>
              <a:t>y</a:t>
            </a:r>
            <a:r>
              <a:rPr lang="en-US" altLang="en-US" smtClean="0">
                <a:latin typeface="Arial" pitchFamily="34" charset="0"/>
                <a:ea typeface="ＭＳ Ｐゴシック" pitchFamily="-65" charset="-128"/>
              </a:rPr>
              <a:t> is one, you get x-bar.</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XOR has the property that </a:t>
            </a:r>
            <a:r>
              <a:rPr lang="en-US" altLang="en-US" i="1" smtClean="0">
                <a:latin typeface="Arial" pitchFamily="34" charset="0"/>
                <a:ea typeface="ＭＳ Ｐゴシック" pitchFamily="-65" charset="-128"/>
              </a:rPr>
              <a:t>x </a:t>
            </a:r>
            <a:r>
              <a:rPr lang="en-US" altLang="en-US" smtClean="0">
                <a:latin typeface="Arial" pitchFamily="34" charset="0"/>
                <a:ea typeface="ＭＳ Ｐゴシック" pitchFamily="-65" charset="-128"/>
              </a:rPr>
              <a:t>XOR </a:t>
            </a:r>
            <a:r>
              <a:rPr lang="en-US" altLang="en-US" i="1" smtClean="0">
                <a:latin typeface="Arial" pitchFamily="34" charset="0"/>
                <a:ea typeface="ＭＳ Ｐゴシック" pitchFamily="-65" charset="-128"/>
              </a:rPr>
              <a:t>y</a:t>
            </a:r>
            <a:r>
              <a:rPr lang="en-US" altLang="en-US" smtClean="0">
                <a:latin typeface="Arial" pitchFamily="34" charset="0"/>
                <a:ea typeface="ＭＳ Ｐゴシック" pitchFamily="-65" charset="-128"/>
              </a:rPr>
              <a:t> XOR </a:t>
            </a:r>
            <a:r>
              <a:rPr lang="en-US" altLang="en-US" i="1" smtClean="0">
                <a:latin typeface="Arial" pitchFamily="34" charset="0"/>
                <a:ea typeface="ＭＳ Ｐゴシック" pitchFamily="-65" charset="-128"/>
              </a:rPr>
              <a:t>y </a:t>
            </a:r>
            <a:r>
              <a:rPr lang="en-US" altLang="en-US" smtClean="0">
                <a:latin typeface="Arial" pitchFamily="34" charset="0"/>
                <a:ea typeface="ＭＳ Ｐゴシック" pitchFamily="-65" charset="-128"/>
              </a:rPr>
              <a:t>= </a:t>
            </a:r>
            <a:r>
              <a:rPr lang="en-US" altLang="en-US" i="1" smtClean="0">
                <a:latin typeface="Arial" pitchFamily="34" charset="0"/>
                <a:ea typeface="ＭＳ Ｐゴシック" pitchFamily="-65" charset="-128"/>
              </a:rPr>
              <a:t>y.</a:t>
            </a:r>
            <a:endParaRPr lang="en-US" altLang="en-US" smtClean="0">
              <a:latin typeface="Arial" pitchFamily="34" charset="0"/>
              <a:ea typeface="ＭＳ Ｐゴシック" pitchFamily="-65"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E67904C7-D6E9-4AF5-9348-8DE29449C767}" type="slidenum">
              <a:rPr lang="en-US" altLang="en-US" sz="1200"/>
              <a:pPr/>
              <a:t>17</a:t>
            </a:fld>
            <a:endParaRPr lang="en-US" altLang="en-US" sz="1200"/>
          </a:p>
        </p:txBody>
      </p:sp>
      <p:sp>
        <p:nvSpPr>
          <p:cNvPr id="56323" name="Rectangle 2"/>
          <p:cNvSpPr>
            <a:spLocks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Commutativity holds for AND, OR, XOR, NAND, and NOR.  Some of the other two-argument functions don't commute; for example, the "discard y" function f(x, y) = x doesn't commute.  (NAND is “not AND”: calculate x AND y, then invert the result.  NOR is “not OR”.)</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NAND and NOR don't associate.  (0 NOR 0) NOR 1 = 1 NOR 1 = 0, but 0 NOR (0 NOR 1) = 0 NOR 0 = 1</a:t>
            </a:r>
          </a:p>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2866B6AE-C2DD-4BAD-91FF-AF37F989C682}" type="slidenum">
              <a:rPr lang="en-US" altLang="en-US" sz="1200"/>
              <a:pPr/>
              <a:t>18</a:t>
            </a:fld>
            <a:endParaRPr lang="en-US" altLang="en-US" sz="1200"/>
          </a:p>
        </p:txBody>
      </p:sp>
      <p:sp>
        <p:nvSpPr>
          <p:cNvPr id="57347" name="Rectangle 2"/>
          <p:cNvSpPr>
            <a:spLocks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E739417B-F3C0-4831-97AE-8634918906A8}" type="slidenum">
              <a:rPr lang="en-US" altLang="en-US" sz="1200"/>
              <a:pPr/>
              <a:t>19</a:t>
            </a:fld>
            <a:endParaRPr lang="en-US" altLang="en-US" sz="1200"/>
          </a:p>
        </p:txBody>
      </p:sp>
      <p:sp>
        <p:nvSpPr>
          <p:cNvPr id="59395" name="Rectangle 2"/>
          <p:cNvSpPr>
            <a:spLocks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The purpose of this slide is to show the complete definitions of these three functions, the mathematical notation we’ll use when talking about them, and the symbols we’ll use when we draw electrical circuits.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61443D2F-AD99-4702-93B2-705D2D2B929A}" type="slidenum">
              <a:rPr lang="en-US" altLang="en-US" sz="1200"/>
              <a:pPr/>
              <a:t>2</a:t>
            </a:fld>
            <a:endParaRPr lang="en-US" altLang="en-US" sz="1200"/>
          </a:p>
        </p:txBody>
      </p:sp>
      <p:sp>
        <p:nvSpPr>
          <p:cNvPr id="40963" name="Rectangle 2"/>
          <p:cNvSpPr>
            <a:spLocks noChangeArrowheads="1" noTextEdit="1"/>
          </p:cNvSpPr>
          <p:nvPr>
            <p:ph type="sldImg"/>
          </p:nvPr>
        </p:nvSpPr>
        <p:spPr>
          <a:solidFill>
            <a:srgbClr val="FFFFFF"/>
          </a:solidFill>
          <a:ln/>
        </p:spPr>
      </p:sp>
      <p:sp>
        <p:nvSpPr>
          <p:cNvPr id="40964"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C486DB56-3D4A-4896-B66D-842F99164A7E}" type="slidenum">
              <a:rPr lang="en-US" altLang="en-US" sz="1200"/>
              <a:pPr/>
              <a:t>20</a:t>
            </a:fld>
            <a:endParaRPr lang="en-US" altLang="en-US" sz="1200"/>
          </a:p>
        </p:txBody>
      </p:sp>
      <p:sp>
        <p:nvSpPr>
          <p:cNvPr id="60419" name="Rectangle 2"/>
          <p:cNvSpPr>
            <a:spLocks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This slide has six animations.  The first four highlight the result-true lines and then the associated formulas.  The fifth highlights all the result-false lines.  The last highlights the resulting formula.</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The principle is that each line in the truth table can be written as an AND of the inputs (and their inverses), such that this term (a "minterm") is one (true) only for that precise set of inputs.  By selecting the inputs for which the function is true, and OR-ing them together, we can create an expression that exactly reproduces the truth table.</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In this case, the first blue line in the truth table is selected when x = 0 and y = 1.  We can write this as (x-bar)y.  That’s true when x is 0 (since x-bar is then 1) and y is 1.  Convince yourself that it’s true ONLY when x = 0 and y = 1.  So that minterm implements just one line of the truth table.  Likewise, x(y-bar) is true only for the second blue line.  If we OR them together, we get a function that’s true only for the two blue lines.  Convince yourself of that fact by plugging all four combinations of x and y into f(x,y) and showing that it produces 1 when x and y are different, and 0 when they are the same.</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In general, the minterm expansion of a function is NOT optimal.  For example, the expansion of f(x,y) = x is non-minimal because it considers the values of y when they could simply be ignored.  There are "minimization techniques" that can help to find a more optimal representation.</a:t>
            </a:r>
          </a:p>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51EEB8CB-55E1-4C46-8EBC-0BF602734C25}" type="slidenum">
              <a:rPr lang="en-US" altLang="en-US" sz="1200"/>
              <a:pPr/>
              <a:t>21</a:t>
            </a:fld>
            <a:endParaRPr lang="en-US" altLang="en-US" sz="1200"/>
          </a:p>
        </p:txBody>
      </p:sp>
      <p:sp>
        <p:nvSpPr>
          <p:cNvPr id="61443" name="Rectangle 2"/>
          <p:cNvSpPr>
            <a:spLocks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Once we have the formula, we can draw the circuit directly.  x, y,  z, etc. are just inputs to the circuit.  x-bar, y-bar, etc. are the inputs fed through a NOT gate.  Any AND operations are just feeding x or x-bar, etc., into an AND gate.  Finally, we take the results of all the ANDs and feed them into an  OR gate to get f(x, y).</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62002365-D352-4928-81B2-631BE87128CF}" type="slidenum">
              <a:rPr lang="en-US" altLang="en-US" sz="1200"/>
              <a:pPr/>
              <a:t>22</a:t>
            </a:fld>
            <a:endParaRPr lang="en-US" altLang="en-US" sz="1200"/>
          </a:p>
        </p:txBody>
      </p:sp>
      <p:sp>
        <p:nvSpPr>
          <p:cNvPr id="62467" name="Rectangle 2"/>
          <p:cNvSpPr>
            <a:spLocks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Another way to draw the circuit is to have a line (horizontal or vertical) for each variable and its negation.</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Next week we will use a program called Logisim in lab to design circuits and experiment with them!  Logisim lets you  draw a logic circuit and then try different inputs.  It will show you (with clever coloring) exactly how the  circuit works and what the results are.</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At this point, bring up Logisim and demonstrate the pre-prepared XOR circuit.</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6B3FED57-1A85-4718-9A77-7D42E6025606}" type="slidenum">
              <a:rPr lang="en-US" altLang="en-US" sz="1200"/>
              <a:pPr/>
              <a:t>23</a:t>
            </a:fld>
            <a:endParaRPr lang="en-US" altLang="en-US" sz="1200"/>
          </a:p>
        </p:txBody>
      </p:sp>
      <p:sp>
        <p:nvSpPr>
          <p:cNvPr id="63491" name="Rectangle 2"/>
          <p:cNvSpPr>
            <a:spLocks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92271CAF-78E3-48CE-B658-95FD27A1F4D0}" type="slidenum">
              <a:rPr lang="en-US" altLang="en-US" sz="1200"/>
              <a:pPr/>
              <a:t>24</a:t>
            </a:fld>
            <a:endParaRPr lang="en-US" altLang="en-US" sz="1200"/>
          </a:p>
        </p:txBody>
      </p:sp>
      <p:sp>
        <p:nvSpPr>
          <p:cNvPr id="64515" name="Rectangle 2"/>
          <p:cNvSpPr>
            <a:spLocks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WORKSHEET.</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This is pretty much the same thing, only with three inputs.  The truth table will have eight lines.  A good way to enumerate the inputs is to think of them as a binary number.  Start with 000 and then increment  (count) until you have 111.</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Your truth table should have exactly four lines where the output is 1.  How many AND gates do you need?  How many OR gates?  (Hint: an OR gate can have more than two inputs; in that case its output is 1 if </a:t>
            </a:r>
            <a:r>
              <a:rPr lang="en-US" altLang="en-US" i="1" smtClean="0">
                <a:latin typeface="Arial" pitchFamily="34" charset="0"/>
                <a:ea typeface="ＭＳ Ｐゴシック" pitchFamily="-65" charset="-128"/>
              </a:rPr>
              <a:t>any </a:t>
            </a:r>
            <a:r>
              <a:rPr lang="en-US" altLang="en-US" smtClean="0">
                <a:latin typeface="Arial" pitchFamily="34" charset="0"/>
                <a:ea typeface="ＭＳ Ｐゴシック" pitchFamily="-65" charset="-128"/>
              </a:rPr>
              <a:t> input is a 1.)</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AB40B4E-02F7-49ED-BEAA-9501A0990852}" type="slidenum">
              <a:rPr lang="en-US" altLang="en-US" sz="1200"/>
              <a:pPr/>
              <a:t>25</a:t>
            </a:fld>
            <a:endParaRPr lang="en-US" altLang="en-US" sz="1200"/>
          </a:p>
        </p:txBody>
      </p:sp>
      <p:sp>
        <p:nvSpPr>
          <p:cNvPr id="65539" name="Rectangle 2"/>
          <p:cNvSpPr>
            <a:spLocks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This slide has one animation, making the full adder appear.</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FA = "Full Adder", so called because it is possible to build it from two identical "Half Adders".  We won't do half adders; it's easier to create a full adder directly.</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If you have a FA for one bit position, you can wire up a multi-bit adder…see the next slide.</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p:spPr>
        <p:txBody>
          <a:bodyPr/>
          <a:lstStyle/>
          <a:p>
            <a:r>
              <a:rPr lang="en-US" altLang="en-US" smtClean="0">
                <a:latin typeface="Arial" pitchFamily="34" charset="0"/>
                <a:ea typeface="ＭＳ Ｐゴシック" pitchFamily="-65" charset="-128"/>
              </a:rPr>
              <a:t>If you have a working full adder, you can treat it as a black box that takes three inputs and produces TWO outputs.  Then wire a “carry” of zero to the right-most FA, and wire each other FA’s carry to the next higher one.  What happens to the final carry?</a:t>
            </a:r>
          </a:p>
        </p:txBody>
      </p:sp>
      <p:sp>
        <p:nvSpPr>
          <p:cNvPr id="66564" name="Slide Number Placeholder 3"/>
          <p:cNvSpPr>
            <a:spLocks noGrp="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AB4E627C-A76F-4AB4-AC19-F841A754288D}" type="slidenum">
              <a:rPr lang="en-US" altLang="en-US" sz="1200"/>
              <a:pPr/>
              <a:t>26</a:t>
            </a:fld>
            <a:endParaRPr lang="en-US" altLang="en-US" sz="120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A24B11B-FD4A-4F2F-A3BD-0C6DF3B76B54}" type="slidenum">
              <a:rPr lang="en-US" altLang="en-US" sz="1200"/>
              <a:pPr/>
              <a:t>27</a:t>
            </a:fld>
            <a:endParaRPr lang="en-US" altLang="en-US" sz="1200"/>
          </a:p>
        </p:txBody>
      </p:sp>
      <p:sp>
        <p:nvSpPr>
          <p:cNvPr id="67587" name="Rectangle 2"/>
          <p:cNvSpPr>
            <a:spLocks noChangeArrowheads="1" noTextEdit="1"/>
          </p:cNvSpPr>
          <p:nvPr>
            <p:ph type="sldImg"/>
          </p:nvPr>
        </p:nvSpPr>
        <p:spPr>
          <a:ln/>
        </p:spPr>
      </p:sp>
      <p:sp>
        <p:nvSpPr>
          <p:cNvPr id="67588"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Note that a FA has three inputs and TWO outputs.  The easy way to build it is to write a separate truth table for each output, and then build a circuit for each.  Then just wire the “global” input x to the x input for each sub-circuit, and do the same for y and z!</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Notice that one of the columns in the truth table is the odd-parity circuit we built earlier.  The other column we could build using the minterm expansion principle again.</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This is a problem on next week’s homework/lab.</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A1D3321D-A605-40F5-BA2F-58AFCBF08A81}" type="slidenum">
              <a:rPr lang="en-US" altLang="en-US" sz="1200"/>
              <a:pPr/>
              <a:t>28</a:t>
            </a:fld>
            <a:endParaRPr lang="en-US" altLang="en-US" sz="1200"/>
          </a:p>
        </p:txBody>
      </p:sp>
      <p:sp>
        <p:nvSpPr>
          <p:cNvPr id="68611" name="Rectangle 2"/>
          <p:cNvSpPr>
            <a:spLocks noChangeArrowheads="1" noTextEdit="1"/>
          </p:cNvSpPr>
          <p:nvPr>
            <p:ph type="sldImg"/>
          </p:nvPr>
        </p:nvSpPr>
        <p:spPr>
          <a:ln/>
        </p:spPr>
      </p:sp>
      <p:sp>
        <p:nvSpPr>
          <p:cNvPr id="68612"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The rest of these slides are just for fun, if we have time in lecture.</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If y is zero, XOR leaves x unchanged.  If y is one, XOR flips x.  So applying XOR twice with the same y flips x twice, and you get the original.  Also, y XOR y is always zero, and zero XOR anything is always that thing.</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12CF1157-EF50-4DDD-A205-4C83E29D699D}" type="slidenum">
              <a:rPr lang="en-US" altLang="en-US" sz="1200"/>
              <a:pPr/>
              <a:t>29</a:t>
            </a:fld>
            <a:endParaRPr lang="en-US" altLang="en-US" sz="1200"/>
          </a:p>
        </p:txBody>
      </p:sp>
      <p:sp>
        <p:nvSpPr>
          <p:cNvPr id="69635" name="Rectangle 2"/>
          <p:cNvSpPr>
            <a:spLocks noChangeArrowheads="1" noTextEdit="1"/>
          </p:cNvSpPr>
          <p:nvPr>
            <p:ph type="sldImg"/>
          </p:nvPr>
        </p:nvSpPr>
        <p:spPr>
          <a:ln/>
        </p:spPr>
      </p:sp>
      <p:sp>
        <p:nvSpPr>
          <p:cNvPr id="69636"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Note that the table on the right covers all possible combinations of x and y (if x and y are a single bit).</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The original x and y have been swapped!</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p:spPr>
        <p:txBody>
          <a:bodyPr/>
          <a:lstStyle/>
          <a:p>
            <a:pPr eaLnBrk="1" hangingPunct="1"/>
            <a:r>
              <a:rPr lang="en-US" altLang="en-US" smtClean="0">
                <a:latin typeface="Arial" pitchFamily="34" charset="0"/>
                <a:ea typeface="ＭＳ Ｐゴシック" pitchFamily="-65" charset="-128"/>
              </a:rPr>
              <a:t>Does this seem odd?  It  should.  Mathematically, the two sides are identical.  So why is it false?  (See next slide).</a:t>
            </a:r>
          </a:p>
        </p:txBody>
      </p:sp>
      <p:sp>
        <p:nvSpPr>
          <p:cNvPr id="41988" name="Slide Number Placeholder 3"/>
          <p:cNvSpPr>
            <a:spLocks noGrp="1"/>
          </p:cNvSpPr>
          <p:nvPr>
            <p:ph type="sldNum" sz="quarter" idx="5"/>
          </p:nvPr>
        </p:nvSpPr>
        <p:spPr>
          <a:noFill/>
        </p:spPr>
        <p:txBody>
          <a:bodyPr/>
          <a:lstStyle>
            <a:lvl1pPr defTabSz="924133">
              <a:defRPr sz="2400">
                <a:solidFill>
                  <a:schemeClr val="tx1"/>
                </a:solidFill>
                <a:latin typeface="Arial" pitchFamily="34" charset="0"/>
                <a:ea typeface="ＭＳ Ｐゴシック" pitchFamily="-65" charset="-128"/>
              </a:defRPr>
            </a:lvl1pPr>
            <a:lvl2pPr marL="742155" indent="-284836" defTabSz="924133">
              <a:defRPr sz="2400">
                <a:solidFill>
                  <a:schemeClr val="tx1"/>
                </a:solidFill>
                <a:latin typeface="Arial" pitchFamily="34" charset="0"/>
                <a:ea typeface="ＭＳ Ｐゴシック" pitchFamily="-65" charset="-128"/>
              </a:defRPr>
            </a:lvl2pPr>
            <a:lvl3pPr marL="1142507" indent="-227868" defTabSz="924133">
              <a:defRPr sz="2400">
                <a:solidFill>
                  <a:schemeClr val="tx1"/>
                </a:solidFill>
                <a:latin typeface="Arial" pitchFamily="34" charset="0"/>
                <a:ea typeface="ＭＳ Ｐゴシック" pitchFamily="-65" charset="-128"/>
              </a:defRPr>
            </a:lvl3pPr>
            <a:lvl4pPr marL="1599827" indent="-227868" defTabSz="924133">
              <a:defRPr sz="2400">
                <a:solidFill>
                  <a:schemeClr val="tx1"/>
                </a:solidFill>
                <a:latin typeface="Arial" pitchFamily="34" charset="0"/>
                <a:ea typeface="ＭＳ Ｐゴシック" pitchFamily="-65" charset="-128"/>
              </a:defRPr>
            </a:lvl4pPr>
            <a:lvl5pPr marL="2057146" indent="-227868" defTabSz="924133">
              <a:defRPr sz="2400">
                <a:solidFill>
                  <a:schemeClr val="tx1"/>
                </a:solidFill>
                <a:latin typeface="Arial" pitchFamily="34" charset="0"/>
                <a:ea typeface="ＭＳ Ｐゴシック" pitchFamily="-65" charset="-128"/>
              </a:defRPr>
            </a:lvl5pPr>
            <a:lvl6pPr marL="2512883"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643FD10F-FD42-434C-8A3B-C3AC4D5D6F91}" type="slidenum">
              <a:rPr lang="en-US" altLang="en-US" sz="1200"/>
              <a:pPr/>
              <a:t>3</a:t>
            </a:fld>
            <a:endParaRPr lang="en-US" altLang="en-US" sz="120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0AE473D9-3498-4EB3-AD2B-FBBAE3FE5F97}" type="slidenum">
              <a:rPr lang="en-US" altLang="en-US" sz="1200"/>
              <a:pPr/>
              <a:t>30</a:t>
            </a:fld>
            <a:endParaRPr lang="en-US" altLang="en-US" sz="1200"/>
          </a:p>
        </p:txBody>
      </p:sp>
      <p:sp>
        <p:nvSpPr>
          <p:cNvPr id="70659" name="Rectangle 2"/>
          <p:cNvSpPr>
            <a:spLocks noChangeArrowheads="1" noTextEdit="1"/>
          </p:cNvSpPr>
          <p:nvPr>
            <p:ph type="sldImg"/>
          </p:nvPr>
        </p:nvSpPr>
        <p:spPr>
          <a:ln/>
        </p:spPr>
      </p:sp>
      <p:sp>
        <p:nvSpPr>
          <p:cNvPr id="70660"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XOR associates, so…</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05F7A060-49A3-49DE-AF14-70C43FE5A7DC}" type="slidenum">
              <a:rPr lang="en-US" altLang="en-US" sz="1200"/>
              <a:pPr/>
              <a:t>31</a:t>
            </a:fld>
            <a:endParaRPr lang="en-US" altLang="en-US" sz="1200"/>
          </a:p>
        </p:txBody>
      </p:sp>
      <p:sp>
        <p:nvSpPr>
          <p:cNvPr id="71683" name="Rectangle 2"/>
          <p:cNvSpPr>
            <a:spLocks noChangeArrowheads="1" noTextEdit="1"/>
          </p:cNvSpPr>
          <p:nvPr>
            <p:ph type="sldImg"/>
          </p:nvPr>
        </p:nvSpPr>
        <p:spPr>
          <a:ln/>
        </p:spPr>
      </p:sp>
      <p:sp>
        <p:nvSpPr>
          <p:cNvPr id="71684"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Remember that  y0^y0 = 0, and anything XOR 0 is the original thing.</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79A80D41-86CE-4C29-9BDA-577B30581304}" type="slidenum">
              <a:rPr lang="en-US" altLang="en-US" sz="1200"/>
              <a:pPr/>
              <a:t>32</a:t>
            </a:fld>
            <a:endParaRPr lang="en-US" altLang="en-US" sz="1200"/>
          </a:p>
        </p:txBody>
      </p:sp>
      <p:sp>
        <p:nvSpPr>
          <p:cNvPr id="72707" name="Rectangle 2"/>
          <p:cNvSpPr>
            <a:spLocks noChangeArrowheads="1" noTextEdit="1"/>
          </p:cNvSpPr>
          <p:nvPr>
            <p:ph type="sldImg"/>
          </p:nvPr>
        </p:nvSpPr>
        <p:spPr>
          <a:ln/>
        </p:spPr>
      </p:sp>
      <p:sp>
        <p:nvSpPr>
          <p:cNvPr id="72708" name="Rectangle 3"/>
          <p:cNvSpPr>
            <a:spLocks noGrp="1" noChangeArrowheads="1"/>
          </p:cNvSpPr>
          <p:nvPr>
            <p:ph type="body" idx="1"/>
          </p:nvPr>
        </p:nvSpPr>
        <p:spPr>
          <a:noFill/>
        </p:spPr>
        <p:txBody>
          <a:bodyPr/>
          <a:lstStyle/>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FB9204B5-ABAC-4FE6-ACDA-C90419FDBEB3}" type="slidenum">
              <a:rPr lang="en-US" altLang="en-US" sz="1200"/>
              <a:pPr/>
              <a:t>33</a:t>
            </a:fld>
            <a:endParaRPr lang="en-US" altLang="en-US" sz="1200"/>
          </a:p>
        </p:txBody>
      </p:sp>
      <p:sp>
        <p:nvSpPr>
          <p:cNvPr id="73731" name="Rectangle 2"/>
          <p:cNvSpPr>
            <a:spLocks noChangeArrowheads="1" noTextEdit="1"/>
          </p:cNvSpPr>
          <p:nvPr>
            <p:ph type="sldImg"/>
          </p:nvPr>
        </p:nvSpPr>
        <p:spPr>
          <a:ln/>
        </p:spPr>
      </p:sp>
      <p:sp>
        <p:nvSpPr>
          <p:cNvPr id="73732" name="Rectangle 3"/>
          <p:cNvSpPr>
            <a:spLocks noGrp="1" noChangeArrowheads="1"/>
          </p:cNvSpPr>
          <p:nvPr>
            <p:ph type="body" idx="1"/>
          </p:nvPr>
        </p:nvSpPr>
        <p:spPr>
          <a:noFill/>
        </p:spPr>
        <p:txBody>
          <a:bodyPr/>
          <a:lstStyle/>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06B562AF-3347-43C0-927A-B35CED65133D}" type="slidenum">
              <a:rPr lang="en-US" altLang="en-US" sz="1200"/>
              <a:pPr/>
              <a:t>34</a:t>
            </a:fld>
            <a:endParaRPr lang="en-US" altLang="en-US" sz="1200"/>
          </a:p>
        </p:txBody>
      </p:sp>
      <p:sp>
        <p:nvSpPr>
          <p:cNvPr id="74755" name="Rectangle 2"/>
          <p:cNvSpPr>
            <a:spLocks noChangeArrowheads="1" noTextEdit="1"/>
          </p:cNvSpPr>
          <p:nvPr>
            <p:ph type="sldImg"/>
          </p:nvPr>
        </p:nvSpPr>
        <p:spPr>
          <a:ln/>
        </p:spPr>
      </p:sp>
      <p:sp>
        <p:nvSpPr>
          <p:cNvPr id="74756"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XOR not only associates, it commutes, so…</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1BA845A7-85C0-40B2-B126-2BDBF6C8C127}" type="slidenum">
              <a:rPr lang="en-US" altLang="en-US" sz="1200"/>
              <a:pPr/>
              <a:t>35</a:t>
            </a:fld>
            <a:endParaRPr lang="en-US" altLang="en-US" sz="1200"/>
          </a:p>
        </p:txBody>
      </p:sp>
      <p:sp>
        <p:nvSpPr>
          <p:cNvPr id="75779" name="Rectangle 2"/>
          <p:cNvSpPr>
            <a:spLocks noChangeArrowheads="1" noTextEdit="1"/>
          </p:cNvSpPr>
          <p:nvPr>
            <p:ph type="sldImg"/>
          </p:nvPr>
        </p:nvSpPr>
        <p:spPr>
          <a:ln/>
        </p:spPr>
      </p:sp>
      <p:sp>
        <p:nvSpPr>
          <p:cNvPr id="75780"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If y is zero, XOR leaves x unchanged.  If y is one, XOR flips x.  So applying XOR twice flips x twice, and you get the original.</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4133">
              <a:defRPr sz="2400">
                <a:solidFill>
                  <a:schemeClr val="tx1"/>
                </a:solidFill>
                <a:latin typeface="Arial" pitchFamily="34" charset="0"/>
                <a:ea typeface="ＭＳ Ｐゴシック" pitchFamily="-65" charset="-128"/>
              </a:defRPr>
            </a:lvl1pPr>
            <a:lvl2pPr marL="742155" indent="-284836" defTabSz="924133">
              <a:defRPr sz="2400">
                <a:solidFill>
                  <a:schemeClr val="tx1"/>
                </a:solidFill>
                <a:latin typeface="Arial" pitchFamily="34" charset="0"/>
                <a:ea typeface="ＭＳ Ｐゴシック" pitchFamily="-65" charset="-128"/>
              </a:defRPr>
            </a:lvl2pPr>
            <a:lvl3pPr marL="1142507" indent="-227868" defTabSz="924133">
              <a:defRPr sz="2400">
                <a:solidFill>
                  <a:schemeClr val="tx1"/>
                </a:solidFill>
                <a:latin typeface="Arial" pitchFamily="34" charset="0"/>
                <a:ea typeface="ＭＳ Ｐゴシック" pitchFamily="-65" charset="-128"/>
              </a:defRPr>
            </a:lvl3pPr>
            <a:lvl4pPr marL="1599827" indent="-227868" defTabSz="924133">
              <a:defRPr sz="2400">
                <a:solidFill>
                  <a:schemeClr val="tx1"/>
                </a:solidFill>
                <a:latin typeface="Arial" pitchFamily="34" charset="0"/>
                <a:ea typeface="ＭＳ Ｐゴシック" pitchFamily="-65" charset="-128"/>
              </a:defRPr>
            </a:lvl4pPr>
            <a:lvl5pPr marL="2057146" indent="-227868" defTabSz="924133">
              <a:defRPr sz="2400">
                <a:solidFill>
                  <a:schemeClr val="tx1"/>
                </a:solidFill>
                <a:latin typeface="Arial" pitchFamily="34" charset="0"/>
                <a:ea typeface="ＭＳ Ｐゴシック" pitchFamily="-65" charset="-128"/>
              </a:defRPr>
            </a:lvl5pPr>
            <a:lvl6pPr marL="2512883"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B36A012-7FBD-4813-BF1E-590581FA87C2}" type="slidenum">
              <a:rPr lang="en-US" altLang="en-US" sz="1200"/>
              <a:pPr/>
              <a:t>4</a:t>
            </a:fld>
            <a:endParaRPr lang="en-US" altLang="en-US" sz="1200"/>
          </a:p>
        </p:txBody>
      </p:sp>
      <p:sp>
        <p:nvSpPr>
          <p:cNvPr id="43011" name="Rectangle 2"/>
          <p:cNvSpPr>
            <a:spLocks noChangeArrowheads="1" noTextEdit="1"/>
          </p:cNvSpPr>
          <p:nvPr>
            <p:ph type="sldImg"/>
          </p:nvPr>
        </p:nvSpPr>
        <p:spPr>
          <a:solidFill>
            <a:srgbClr val="FFFFFF"/>
          </a:solidFill>
          <a:ln/>
        </p:spPr>
      </p:sp>
      <p:sp>
        <p:nvSpPr>
          <p:cNvPr id="43012"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ltLang="en-US" smtClean="0">
                <a:latin typeface="Arial" pitchFamily="34" charset="0"/>
                <a:ea typeface="ＭＳ Ｐゴシック" pitchFamily="-65" charset="-128"/>
              </a:rPr>
              <a:t>This is an oversimplification of how floats really work, but it gives the basic idea.  The point is that just as 1/3 is a repeating fraction when expressed in decimal, 1/10 is infinite when expressed in binary.  The computer is finite, so it has to deal with an approximation.  In this slide, we are using a 4-bit approximation, which shows very clearly that you can’t represent 0.1 accurately.  So if we calculate 1.0/0.1, we’re really calculating either 1.0/0.0625 or 1.0/0.1250 (which is the better choice?) and naturally we’re not going to get 10 as the answer.</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defTabSz="924133">
              <a:defRPr sz="2400">
                <a:solidFill>
                  <a:schemeClr val="tx1"/>
                </a:solidFill>
                <a:latin typeface="Arial" pitchFamily="34" charset="0"/>
                <a:ea typeface="ＭＳ Ｐゴシック" pitchFamily="-65" charset="-128"/>
              </a:defRPr>
            </a:lvl1pPr>
            <a:lvl2pPr marL="742155" indent="-284836" defTabSz="924133">
              <a:defRPr sz="2400">
                <a:solidFill>
                  <a:schemeClr val="tx1"/>
                </a:solidFill>
                <a:latin typeface="Arial" pitchFamily="34" charset="0"/>
                <a:ea typeface="ＭＳ Ｐゴシック" pitchFamily="-65" charset="-128"/>
              </a:defRPr>
            </a:lvl2pPr>
            <a:lvl3pPr marL="1142507" indent="-227868" defTabSz="924133">
              <a:defRPr sz="2400">
                <a:solidFill>
                  <a:schemeClr val="tx1"/>
                </a:solidFill>
                <a:latin typeface="Arial" pitchFamily="34" charset="0"/>
                <a:ea typeface="ＭＳ Ｐゴシック" pitchFamily="-65" charset="-128"/>
              </a:defRPr>
            </a:lvl3pPr>
            <a:lvl4pPr marL="1599827" indent="-227868" defTabSz="924133">
              <a:defRPr sz="2400">
                <a:solidFill>
                  <a:schemeClr val="tx1"/>
                </a:solidFill>
                <a:latin typeface="Arial" pitchFamily="34" charset="0"/>
                <a:ea typeface="ＭＳ Ｐゴシック" pitchFamily="-65" charset="-128"/>
              </a:defRPr>
            </a:lvl4pPr>
            <a:lvl5pPr marL="2057146" indent="-227868" defTabSz="924133">
              <a:defRPr sz="2400">
                <a:solidFill>
                  <a:schemeClr val="tx1"/>
                </a:solidFill>
                <a:latin typeface="Arial" pitchFamily="34" charset="0"/>
                <a:ea typeface="ＭＳ Ｐゴシック" pitchFamily="-65" charset="-128"/>
              </a:defRPr>
            </a:lvl5pPr>
            <a:lvl6pPr marL="2512883"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7A4FADDC-887A-4AA2-BDCB-7C5DAFC801BC}" type="slidenum">
              <a:rPr lang="en-US" altLang="en-US" sz="1200"/>
              <a:pPr/>
              <a:t>5</a:t>
            </a:fld>
            <a:endParaRPr lang="en-US" altLang="en-US" sz="1200"/>
          </a:p>
        </p:txBody>
      </p:sp>
      <p:sp>
        <p:nvSpPr>
          <p:cNvPr id="44035" name="Rectangle 2"/>
          <p:cNvSpPr>
            <a:spLocks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To represent characters, we can just use numbers.  For example, A could be 1, B could be 2, etc.  For historical reasons, ASCII won out even though A isn’t 1.  This table shows some of the characters in ASCII. </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Python strings let you use the strange \xYY notation to insert characters according to their codes.  The “x” in python stands for “heXadecimal.”</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ASCII can’t handle things like European accented characters or Chinese characters.  Unicode is another standard thatallows for encoding of symbols in many alphabets - it’s much larger than ASCII!  But we’ll ignore Unicode in CS 5 because it’s complicated.</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p:spPr>
        <p:txBody>
          <a:bodyPr/>
          <a:lstStyle/>
          <a:p>
            <a:pPr eaLnBrk="1" hangingPunct="1"/>
            <a:r>
              <a:rPr lang="en-US" altLang="en-US" smtClean="0">
                <a:latin typeface="Arial" pitchFamily="34" charset="0"/>
                <a:ea typeface="ＭＳ Ｐゴシック" pitchFamily="-65" charset="-128"/>
              </a:rPr>
              <a:t>An image can be encoded as a bunch of numbers.  Here, we use a simple encoding: 0 for a black square and 1 for a white one.  This is a checkerboard, but it would be easy to make (for example) the letter “H” by choosing the right pattern of 1’s and 0’s.</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When you take a picture, your camera collects “pixels” (short for “picture elements”), which are tiny colored dots.  Each dot has a certain amount of red, green, and blue, encoded as numbers.  Put them together and you have Taylor Swift!</a:t>
            </a:r>
          </a:p>
        </p:txBody>
      </p:sp>
      <p:sp>
        <p:nvSpPr>
          <p:cNvPr id="45060" name="Slide Number Placeholder 3"/>
          <p:cNvSpPr>
            <a:spLocks noGrp="1"/>
          </p:cNvSpPr>
          <p:nvPr>
            <p:ph type="sldNum" sz="quarter" idx="5"/>
          </p:nvPr>
        </p:nvSpPr>
        <p:spPr>
          <a:noFill/>
        </p:spPr>
        <p:txBody>
          <a:bodyPr/>
          <a:lstStyle>
            <a:lvl1pPr defTabSz="924133">
              <a:defRPr sz="2400">
                <a:solidFill>
                  <a:schemeClr val="tx1"/>
                </a:solidFill>
                <a:latin typeface="Arial" pitchFamily="34" charset="0"/>
                <a:ea typeface="ＭＳ Ｐゴシック" pitchFamily="-65" charset="-128"/>
              </a:defRPr>
            </a:lvl1pPr>
            <a:lvl2pPr marL="742155" indent="-284836" defTabSz="924133">
              <a:defRPr sz="2400">
                <a:solidFill>
                  <a:schemeClr val="tx1"/>
                </a:solidFill>
                <a:latin typeface="Arial" pitchFamily="34" charset="0"/>
                <a:ea typeface="ＭＳ Ｐゴシック" pitchFamily="-65" charset="-128"/>
              </a:defRPr>
            </a:lvl2pPr>
            <a:lvl3pPr marL="1142507" indent="-227868" defTabSz="924133">
              <a:defRPr sz="2400">
                <a:solidFill>
                  <a:schemeClr val="tx1"/>
                </a:solidFill>
                <a:latin typeface="Arial" pitchFamily="34" charset="0"/>
                <a:ea typeface="ＭＳ Ｐゴシック" pitchFamily="-65" charset="-128"/>
              </a:defRPr>
            </a:lvl3pPr>
            <a:lvl4pPr marL="1599827" indent="-227868" defTabSz="924133">
              <a:defRPr sz="2400">
                <a:solidFill>
                  <a:schemeClr val="tx1"/>
                </a:solidFill>
                <a:latin typeface="Arial" pitchFamily="34" charset="0"/>
                <a:ea typeface="ＭＳ Ｐゴシック" pitchFamily="-65" charset="-128"/>
              </a:defRPr>
            </a:lvl4pPr>
            <a:lvl5pPr marL="2057146" indent="-227868" defTabSz="924133">
              <a:defRPr sz="2400">
                <a:solidFill>
                  <a:schemeClr val="tx1"/>
                </a:solidFill>
                <a:latin typeface="Arial" pitchFamily="34" charset="0"/>
                <a:ea typeface="ＭＳ Ｐゴシック" pitchFamily="-65" charset="-128"/>
              </a:defRPr>
            </a:lvl5pPr>
            <a:lvl6pPr marL="2512883"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C8F828A3-0C41-4072-8AE6-896954E39588}" type="slidenum">
              <a:rPr lang="en-US" altLang="en-US" sz="1200"/>
              <a:pPr/>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p:spPr>
        <p:txBody>
          <a:bodyPr/>
          <a:lstStyle/>
          <a:p>
            <a:pPr eaLnBrk="1" hangingPunct="1"/>
            <a:r>
              <a:rPr lang="en-US" altLang="en-US" smtClean="0">
                <a:latin typeface="Arial" pitchFamily="34" charset="0"/>
                <a:ea typeface="ＭＳ Ｐゴシック" pitchFamily="-65" charset="-128"/>
              </a:rPr>
              <a:t>This image is pretty simple, but it takes the same number of 1’s and 0’s as the previous one.  It would be pretty cool to make it smaller without losing the information that makes it be four stripes.</a:t>
            </a:r>
          </a:p>
        </p:txBody>
      </p:sp>
      <p:sp>
        <p:nvSpPr>
          <p:cNvPr id="46084" name="Slide Number Placeholder 3"/>
          <p:cNvSpPr>
            <a:spLocks noGrp="1"/>
          </p:cNvSpPr>
          <p:nvPr>
            <p:ph type="sldNum" sz="quarter" idx="5"/>
          </p:nvPr>
        </p:nvSpPr>
        <p:spPr>
          <a:noFill/>
        </p:spPr>
        <p:txBody>
          <a:bodyPr/>
          <a:lstStyle>
            <a:lvl1pPr defTabSz="924133">
              <a:defRPr sz="2400">
                <a:solidFill>
                  <a:schemeClr val="tx1"/>
                </a:solidFill>
                <a:latin typeface="Arial" pitchFamily="34" charset="0"/>
                <a:ea typeface="ＭＳ Ｐゴシック" pitchFamily="-65" charset="-128"/>
              </a:defRPr>
            </a:lvl1pPr>
            <a:lvl2pPr marL="742155" indent="-284836" defTabSz="924133">
              <a:defRPr sz="2400">
                <a:solidFill>
                  <a:schemeClr val="tx1"/>
                </a:solidFill>
                <a:latin typeface="Arial" pitchFamily="34" charset="0"/>
                <a:ea typeface="ＭＳ Ｐゴシック" pitchFamily="-65" charset="-128"/>
              </a:defRPr>
            </a:lvl2pPr>
            <a:lvl3pPr marL="1142507" indent="-227868" defTabSz="924133">
              <a:defRPr sz="2400">
                <a:solidFill>
                  <a:schemeClr val="tx1"/>
                </a:solidFill>
                <a:latin typeface="Arial" pitchFamily="34" charset="0"/>
                <a:ea typeface="ＭＳ Ｐゴシック" pitchFamily="-65" charset="-128"/>
              </a:defRPr>
            </a:lvl3pPr>
            <a:lvl4pPr marL="1599827" indent="-227868" defTabSz="924133">
              <a:defRPr sz="2400">
                <a:solidFill>
                  <a:schemeClr val="tx1"/>
                </a:solidFill>
                <a:latin typeface="Arial" pitchFamily="34" charset="0"/>
                <a:ea typeface="ＭＳ Ｐゴシック" pitchFamily="-65" charset="-128"/>
              </a:defRPr>
            </a:lvl4pPr>
            <a:lvl5pPr marL="2057146" indent="-227868" defTabSz="924133">
              <a:defRPr sz="2400">
                <a:solidFill>
                  <a:schemeClr val="tx1"/>
                </a:solidFill>
                <a:latin typeface="Arial" pitchFamily="34" charset="0"/>
                <a:ea typeface="ＭＳ Ｐゴシック" pitchFamily="-65" charset="-128"/>
              </a:defRPr>
            </a:lvl5pPr>
            <a:lvl6pPr marL="2512883"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1052764D-39D6-44A7-83B8-3F3FBCC67584}" type="slidenum">
              <a:rPr lang="en-US" altLang="en-US" sz="1200"/>
              <a:pPr/>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p:spPr>
        <p:txBody>
          <a:bodyPr/>
          <a:lstStyle/>
          <a:p>
            <a:pPr eaLnBrk="1" hangingPunct="1"/>
            <a:r>
              <a:rPr lang="en-US" altLang="en-US" smtClean="0">
                <a:latin typeface="Arial" pitchFamily="34" charset="0"/>
                <a:ea typeface="ＭＳ Ｐゴシック" pitchFamily="-65" charset="-128"/>
              </a:rPr>
              <a:t>This is called “run-length encoding”.  It works well on images that have large areas of the same color.  The idea is that you count the size of  each “run” of all the same color (considering the rows to connect to each other) and encode that as a binary number.</a:t>
            </a:r>
          </a:p>
        </p:txBody>
      </p:sp>
      <p:sp>
        <p:nvSpPr>
          <p:cNvPr id="47108" name="Slide Number Placeholder 3"/>
          <p:cNvSpPr>
            <a:spLocks noGrp="1"/>
          </p:cNvSpPr>
          <p:nvPr>
            <p:ph type="sldNum" sz="quarter" idx="5"/>
          </p:nvPr>
        </p:nvSpPr>
        <p:spPr>
          <a:noFill/>
        </p:spPr>
        <p:txBody>
          <a:bodyPr/>
          <a:lstStyle>
            <a:lvl1pPr defTabSz="924133">
              <a:defRPr sz="2400">
                <a:solidFill>
                  <a:schemeClr val="tx1"/>
                </a:solidFill>
                <a:latin typeface="Arial" pitchFamily="34" charset="0"/>
                <a:ea typeface="ＭＳ Ｐゴシック" pitchFamily="-65" charset="-128"/>
              </a:defRPr>
            </a:lvl1pPr>
            <a:lvl2pPr marL="742155" indent="-284836" defTabSz="924133">
              <a:defRPr sz="2400">
                <a:solidFill>
                  <a:schemeClr val="tx1"/>
                </a:solidFill>
                <a:latin typeface="Arial" pitchFamily="34" charset="0"/>
                <a:ea typeface="ＭＳ Ｐゴシック" pitchFamily="-65" charset="-128"/>
              </a:defRPr>
            </a:lvl2pPr>
            <a:lvl3pPr marL="1142507" indent="-227868" defTabSz="924133">
              <a:defRPr sz="2400">
                <a:solidFill>
                  <a:schemeClr val="tx1"/>
                </a:solidFill>
                <a:latin typeface="Arial" pitchFamily="34" charset="0"/>
                <a:ea typeface="ＭＳ Ｐゴシック" pitchFamily="-65" charset="-128"/>
              </a:defRPr>
            </a:lvl3pPr>
            <a:lvl4pPr marL="1599827" indent="-227868" defTabSz="924133">
              <a:defRPr sz="2400">
                <a:solidFill>
                  <a:schemeClr val="tx1"/>
                </a:solidFill>
                <a:latin typeface="Arial" pitchFamily="34" charset="0"/>
                <a:ea typeface="ＭＳ Ｐゴシック" pitchFamily="-65" charset="-128"/>
              </a:defRPr>
            </a:lvl4pPr>
            <a:lvl5pPr marL="2057146" indent="-227868" defTabSz="924133">
              <a:defRPr sz="2400">
                <a:solidFill>
                  <a:schemeClr val="tx1"/>
                </a:solidFill>
                <a:latin typeface="Arial" pitchFamily="34" charset="0"/>
                <a:ea typeface="ＭＳ Ｐゴシック" pitchFamily="-65" charset="-128"/>
              </a:defRPr>
            </a:lvl5pPr>
            <a:lvl6pPr marL="2512883"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762A9A48-E774-4195-B16C-0ED76AC3C5D4}" type="slidenum">
              <a:rPr lang="en-US" altLang="en-US" sz="1200"/>
              <a:pPr/>
              <a:t>8</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015DC52A-034B-4735-A4B6-5B3940432BF6}" type="slidenum">
              <a:rPr lang="en-US" altLang="en-US" sz="1200"/>
              <a:pPr/>
              <a:t>9</a:t>
            </a:fld>
            <a:endParaRPr lang="en-US" altLang="en-US" sz="1200"/>
          </a:p>
        </p:txBody>
      </p:sp>
      <p:sp>
        <p:nvSpPr>
          <p:cNvPr id="48131" name="Rectangle 2"/>
          <p:cNvSpPr>
            <a:spLocks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0,1 are sometimes referred to as “False” and “True” or even “No” and “Yes” or (if you’re an engineer) “Low” and “High”—or sometimes "High" and "Low" just to confuse people.</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George Boole invented the algebra of 0 and 1; it’s called (surprise) Boolean algebra.  NOT turns true into false and false into true.  We’ll cover AND and OR shortly.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6" name="Rectangle 6"/>
          <p:cNvSpPr>
            <a:spLocks noGrp="1" noChangeArrowheads="1"/>
          </p:cNvSpPr>
          <p:nvPr>
            <p:ph type="sldNum" sz="quarter" idx="12"/>
          </p:nvPr>
        </p:nvSpPr>
        <p:spPr>
          <a:ln/>
        </p:spPr>
        <p:txBody>
          <a:bodyPr/>
          <a:lstStyle>
            <a:lvl1pPr>
              <a:defRPr/>
            </a:lvl1pPr>
          </a:lstStyle>
          <a:p>
            <a:pPr>
              <a:defRPr/>
            </a:pPr>
            <a:fld id="{5406BE8C-1D54-4716-9D45-7DFFDD1BEB7D}" type="slidenum">
              <a:rPr lang="en-US"/>
              <a:pPr>
                <a:defRPr/>
              </a:pPr>
              <a:t>‹#›</a:t>
            </a:fld>
            <a:endParaRPr lang="en-US"/>
          </a:p>
        </p:txBody>
      </p:sp>
    </p:spTree>
    <p:extLst>
      <p:ext uri="{BB962C8B-B14F-4D97-AF65-F5344CB8AC3E}">
        <p14:creationId xmlns:p14="http://schemas.microsoft.com/office/powerpoint/2010/main" val="1482203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6" name="Rectangle 6"/>
          <p:cNvSpPr>
            <a:spLocks noGrp="1" noChangeArrowheads="1"/>
          </p:cNvSpPr>
          <p:nvPr>
            <p:ph type="sldNum" sz="quarter" idx="12"/>
          </p:nvPr>
        </p:nvSpPr>
        <p:spPr>
          <a:ln/>
        </p:spPr>
        <p:txBody>
          <a:bodyPr/>
          <a:lstStyle>
            <a:lvl1pPr>
              <a:defRPr/>
            </a:lvl1pPr>
          </a:lstStyle>
          <a:p>
            <a:pPr>
              <a:defRPr/>
            </a:pPr>
            <a:fld id="{69B00595-7B5F-4986-827E-002D888E420E}" type="slidenum">
              <a:rPr lang="en-US"/>
              <a:pPr>
                <a:defRPr/>
              </a:pPr>
              <a:t>‹#›</a:t>
            </a:fld>
            <a:endParaRPr lang="en-US"/>
          </a:p>
        </p:txBody>
      </p:sp>
    </p:spTree>
    <p:extLst>
      <p:ext uri="{BB962C8B-B14F-4D97-AF65-F5344CB8AC3E}">
        <p14:creationId xmlns:p14="http://schemas.microsoft.com/office/powerpoint/2010/main" val="1353351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6" name="Rectangle 6"/>
          <p:cNvSpPr>
            <a:spLocks noGrp="1" noChangeArrowheads="1"/>
          </p:cNvSpPr>
          <p:nvPr>
            <p:ph type="sldNum" sz="quarter" idx="12"/>
          </p:nvPr>
        </p:nvSpPr>
        <p:spPr>
          <a:ln/>
        </p:spPr>
        <p:txBody>
          <a:bodyPr/>
          <a:lstStyle>
            <a:lvl1pPr>
              <a:defRPr/>
            </a:lvl1pPr>
          </a:lstStyle>
          <a:p>
            <a:pPr>
              <a:defRPr/>
            </a:pPr>
            <a:fld id="{7E5781DE-3D29-450E-B83F-6D34871F786A}" type="slidenum">
              <a:rPr lang="en-US"/>
              <a:pPr>
                <a:defRPr/>
              </a:pPr>
              <a:t>‹#›</a:t>
            </a:fld>
            <a:endParaRPr lang="en-US"/>
          </a:p>
        </p:txBody>
      </p:sp>
    </p:spTree>
    <p:extLst>
      <p:ext uri="{BB962C8B-B14F-4D97-AF65-F5344CB8AC3E}">
        <p14:creationId xmlns:p14="http://schemas.microsoft.com/office/powerpoint/2010/main" val="696895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6" name="Rectangle 6"/>
          <p:cNvSpPr>
            <a:spLocks noGrp="1" noChangeArrowheads="1"/>
          </p:cNvSpPr>
          <p:nvPr>
            <p:ph type="sldNum" sz="quarter" idx="12"/>
          </p:nvPr>
        </p:nvSpPr>
        <p:spPr>
          <a:ln/>
        </p:spPr>
        <p:txBody>
          <a:bodyPr/>
          <a:lstStyle>
            <a:lvl1pPr>
              <a:defRPr/>
            </a:lvl1pPr>
          </a:lstStyle>
          <a:p>
            <a:pPr>
              <a:defRPr/>
            </a:pPr>
            <a:fld id="{963DF6D3-6DC6-4ABE-B3CE-7A4B70B1CB5F}" type="slidenum">
              <a:rPr lang="en-US"/>
              <a:pPr>
                <a:defRPr/>
              </a:pPr>
              <a:t>‹#›</a:t>
            </a:fld>
            <a:endParaRPr lang="en-US"/>
          </a:p>
        </p:txBody>
      </p:sp>
    </p:spTree>
    <p:extLst>
      <p:ext uri="{BB962C8B-B14F-4D97-AF65-F5344CB8AC3E}">
        <p14:creationId xmlns:p14="http://schemas.microsoft.com/office/powerpoint/2010/main" val="4201190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6" name="Rectangle 6"/>
          <p:cNvSpPr>
            <a:spLocks noGrp="1" noChangeArrowheads="1"/>
          </p:cNvSpPr>
          <p:nvPr>
            <p:ph type="sldNum" sz="quarter" idx="12"/>
          </p:nvPr>
        </p:nvSpPr>
        <p:spPr>
          <a:ln/>
        </p:spPr>
        <p:txBody>
          <a:bodyPr/>
          <a:lstStyle>
            <a:lvl1pPr>
              <a:defRPr/>
            </a:lvl1pPr>
          </a:lstStyle>
          <a:p>
            <a:pPr>
              <a:defRPr/>
            </a:pPr>
            <a:fld id="{DC00C489-6AE0-4640-8F50-053451C4218A}" type="slidenum">
              <a:rPr lang="en-US"/>
              <a:pPr>
                <a:defRPr/>
              </a:pPr>
              <a:t>‹#›</a:t>
            </a:fld>
            <a:endParaRPr lang="en-US"/>
          </a:p>
        </p:txBody>
      </p:sp>
    </p:spTree>
    <p:extLst>
      <p:ext uri="{BB962C8B-B14F-4D97-AF65-F5344CB8AC3E}">
        <p14:creationId xmlns:p14="http://schemas.microsoft.com/office/powerpoint/2010/main" val="4189494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7" name="Rectangle 6"/>
          <p:cNvSpPr>
            <a:spLocks noGrp="1" noChangeArrowheads="1"/>
          </p:cNvSpPr>
          <p:nvPr>
            <p:ph type="sldNum" sz="quarter" idx="12"/>
          </p:nvPr>
        </p:nvSpPr>
        <p:spPr>
          <a:ln/>
        </p:spPr>
        <p:txBody>
          <a:bodyPr/>
          <a:lstStyle>
            <a:lvl1pPr>
              <a:defRPr/>
            </a:lvl1pPr>
          </a:lstStyle>
          <a:p>
            <a:pPr>
              <a:defRPr/>
            </a:pPr>
            <a:fld id="{C0ABC9D7-E013-437A-8641-33C70205B81E}" type="slidenum">
              <a:rPr lang="en-US"/>
              <a:pPr>
                <a:defRPr/>
              </a:pPr>
              <a:t>‹#›</a:t>
            </a:fld>
            <a:endParaRPr lang="en-US"/>
          </a:p>
        </p:txBody>
      </p:sp>
    </p:spTree>
    <p:extLst>
      <p:ext uri="{BB962C8B-B14F-4D97-AF65-F5344CB8AC3E}">
        <p14:creationId xmlns:p14="http://schemas.microsoft.com/office/powerpoint/2010/main" val="2726373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9" name="Rectangle 6"/>
          <p:cNvSpPr>
            <a:spLocks noGrp="1" noChangeArrowheads="1"/>
          </p:cNvSpPr>
          <p:nvPr>
            <p:ph type="sldNum" sz="quarter" idx="12"/>
          </p:nvPr>
        </p:nvSpPr>
        <p:spPr>
          <a:ln/>
        </p:spPr>
        <p:txBody>
          <a:bodyPr/>
          <a:lstStyle>
            <a:lvl1pPr>
              <a:defRPr/>
            </a:lvl1pPr>
          </a:lstStyle>
          <a:p>
            <a:pPr>
              <a:defRPr/>
            </a:pPr>
            <a:fld id="{90763D1E-913C-4103-8634-D4260277A66A}" type="slidenum">
              <a:rPr lang="en-US"/>
              <a:pPr>
                <a:defRPr/>
              </a:pPr>
              <a:t>‹#›</a:t>
            </a:fld>
            <a:endParaRPr lang="en-US"/>
          </a:p>
        </p:txBody>
      </p:sp>
    </p:spTree>
    <p:extLst>
      <p:ext uri="{BB962C8B-B14F-4D97-AF65-F5344CB8AC3E}">
        <p14:creationId xmlns:p14="http://schemas.microsoft.com/office/powerpoint/2010/main" val="1250810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5" name="Rectangle 6"/>
          <p:cNvSpPr>
            <a:spLocks noGrp="1" noChangeArrowheads="1"/>
          </p:cNvSpPr>
          <p:nvPr>
            <p:ph type="sldNum" sz="quarter" idx="12"/>
          </p:nvPr>
        </p:nvSpPr>
        <p:spPr>
          <a:ln/>
        </p:spPr>
        <p:txBody>
          <a:bodyPr/>
          <a:lstStyle>
            <a:lvl1pPr>
              <a:defRPr/>
            </a:lvl1pPr>
          </a:lstStyle>
          <a:p>
            <a:pPr>
              <a:defRPr/>
            </a:pPr>
            <a:fld id="{C9336001-BED9-4922-B377-2E6E247D3D72}" type="slidenum">
              <a:rPr lang="en-US"/>
              <a:pPr>
                <a:defRPr/>
              </a:pPr>
              <a:t>‹#›</a:t>
            </a:fld>
            <a:endParaRPr lang="en-US"/>
          </a:p>
        </p:txBody>
      </p:sp>
    </p:spTree>
    <p:extLst>
      <p:ext uri="{BB962C8B-B14F-4D97-AF65-F5344CB8AC3E}">
        <p14:creationId xmlns:p14="http://schemas.microsoft.com/office/powerpoint/2010/main" val="153513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4" name="Rectangle 6"/>
          <p:cNvSpPr>
            <a:spLocks noGrp="1" noChangeArrowheads="1"/>
          </p:cNvSpPr>
          <p:nvPr>
            <p:ph type="sldNum" sz="quarter" idx="12"/>
          </p:nvPr>
        </p:nvSpPr>
        <p:spPr>
          <a:ln/>
        </p:spPr>
        <p:txBody>
          <a:bodyPr/>
          <a:lstStyle>
            <a:lvl1pPr>
              <a:defRPr/>
            </a:lvl1pPr>
          </a:lstStyle>
          <a:p>
            <a:pPr>
              <a:defRPr/>
            </a:pPr>
            <a:fld id="{57E987DD-9570-4BFE-8D73-9E2BB12F4501}" type="slidenum">
              <a:rPr lang="en-US"/>
              <a:pPr>
                <a:defRPr/>
              </a:pPr>
              <a:t>‹#›</a:t>
            </a:fld>
            <a:endParaRPr lang="en-US"/>
          </a:p>
        </p:txBody>
      </p:sp>
    </p:spTree>
    <p:extLst>
      <p:ext uri="{BB962C8B-B14F-4D97-AF65-F5344CB8AC3E}">
        <p14:creationId xmlns:p14="http://schemas.microsoft.com/office/powerpoint/2010/main" val="2382179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7" name="Rectangle 6"/>
          <p:cNvSpPr>
            <a:spLocks noGrp="1" noChangeArrowheads="1"/>
          </p:cNvSpPr>
          <p:nvPr>
            <p:ph type="sldNum" sz="quarter" idx="12"/>
          </p:nvPr>
        </p:nvSpPr>
        <p:spPr>
          <a:ln/>
        </p:spPr>
        <p:txBody>
          <a:bodyPr/>
          <a:lstStyle>
            <a:lvl1pPr>
              <a:defRPr/>
            </a:lvl1pPr>
          </a:lstStyle>
          <a:p>
            <a:pPr>
              <a:defRPr/>
            </a:pPr>
            <a:fld id="{69B63DF7-8CA4-499C-BB17-A735EFD225A5}" type="slidenum">
              <a:rPr lang="en-US"/>
              <a:pPr>
                <a:defRPr/>
              </a:pPr>
              <a:t>‹#›</a:t>
            </a:fld>
            <a:endParaRPr lang="en-US"/>
          </a:p>
        </p:txBody>
      </p:sp>
    </p:spTree>
    <p:extLst>
      <p:ext uri="{BB962C8B-B14F-4D97-AF65-F5344CB8AC3E}">
        <p14:creationId xmlns:p14="http://schemas.microsoft.com/office/powerpoint/2010/main" val="154378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7" name="Rectangle 6"/>
          <p:cNvSpPr>
            <a:spLocks noGrp="1" noChangeArrowheads="1"/>
          </p:cNvSpPr>
          <p:nvPr>
            <p:ph type="sldNum" sz="quarter" idx="12"/>
          </p:nvPr>
        </p:nvSpPr>
        <p:spPr>
          <a:ln/>
        </p:spPr>
        <p:txBody>
          <a:bodyPr/>
          <a:lstStyle>
            <a:lvl1pPr>
              <a:defRPr/>
            </a:lvl1pPr>
          </a:lstStyle>
          <a:p>
            <a:pPr>
              <a:defRPr/>
            </a:pPr>
            <a:fld id="{90B7763A-DC4E-4F3F-A556-28EF6FB23AB9}" type="slidenum">
              <a:rPr lang="en-US"/>
              <a:pPr>
                <a:defRPr/>
              </a:pPr>
              <a:t>‹#›</a:t>
            </a:fld>
            <a:endParaRPr lang="en-US"/>
          </a:p>
        </p:txBody>
      </p:sp>
    </p:spTree>
    <p:extLst>
      <p:ext uri="{BB962C8B-B14F-4D97-AF65-F5344CB8AC3E}">
        <p14:creationId xmlns:p14="http://schemas.microsoft.com/office/powerpoint/2010/main" val="1391565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atin typeface="Arial" charset="0"/>
                <a:ea typeface="ＭＳ Ｐゴシック" pitchFamily="1" charset="-128"/>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pitchFamily="1" charset="-128"/>
              </a:defRPr>
            </a:lvl1pPr>
          </a:lstStyle>
          <a:p>
            <a:pPr>
              <a:defRPr/>
            </a:pPr>
            <a:r>
              <a:rPr lang="en-US"/>
              <a:t>HMC CS 5, 2006</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pitchFamily="1" charset="-128"/>
              </a:defRPr>
            </a:lvl1pPr>
          </a:lstStyle>
          <a:p>
            <a:pPr>
              <a:defRPr/>
            </a:pPr>
            <a:fld id="{B5E4F19A-50E2-4E0A-9702-04C224ECECB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1" charset="-128"/>
        </a:defRPr>
      </a:lvl2pPr>
      <a:lvl3pPr algn="ctr" rtl="0" eaLnBrk="0" fontAlgn="base" hangingPunct="0">
        <a:spcBef>
          <a:spcPct val="0"/>
        </a:spcBef>
        <a:spcAft>
          <a:spcPct val="0"/>
        </a:spcAft>
        <a:defRPr sz="4400">
          <a:solidFill>
            <a:schemeClr val="tx2"/>
          </a:solidFill>
          <a:latin typeface="Arial" charset="0"/>
          <a:ea typeface="ＭＳ Ｐゴシック" pitchFamily="1" charset="-128"/>
        </a:defRPr>
      </a:lvl3pPr>
      <a:lvl4pPr algn="ctr" rtl="0" eaLnBrk="0" fontAlgn="base" hangingPunct="0">
        <a:spcBef>
          <a:spcPct val="0"/>
        </a:spcBef>
        <a:spcAft>
          <a:spcPct val="0"/>
        </a:spcAft>
        <a:defRPr sz="4400">
          <a:solidFill>
            <a:schemeClr val="tx2"/>
          </a:solidFill>
          <a:latin typeface="Arial" charset="0"/>
          <a:ea typeface="ＭＳ Ｐゴシック" pitchFamily="1" charset="-128"/>
        </a:defRPr>
      </a:lvl4pPr>
      <a:lvl5pPr algn="ctr" rtl="0" eaLnBrk="0" fontAlgn="base" hangingPunct="0">
        <a:spcBef>
          <a:spcPct val="0"/>
        </a:spcBef>
        <a:spcAft>
          <a:spcPct val="0"/>
        </a:spcAft>
        <a:defRPr sz="4400">
          <a:solidFill>
            <a:schemeClr val="tx2"/>
          </a:solidFill>
          <a:latin typeface="Arial" charset="0"/>
          <a:ea typeface="ＭＳ Ｐゴシック" pitchFamily="1" charset="-128"/>
        </a:defRPr>
      </a:lvl5pPr>
      <a:lvl6pPr marL="457200" algn="ctr" rtl="0" fontAlgn="base">
        <a:spcBef>
          <a:spcPct val="0"/>
        </a:spcBef>
        <a:spcAft>
          <a:spcPct val="0"/>
        </a:spcAft>
        <a:defRPr sz="4400">
          <a:solidFill>
            <a:schemeClr val="tx2"/>
          </a:solidFill>
          <a:latin typeface="Arial" charset="0"/>
          <a:ea typeface="ＭＳ Ｐゴシック" pitchFamily="1" charset="-128"/>
        </a:defRPr>
      </a:lvl6pPr>
      <a:lvl7pPr marL="914400" algn="ctr" rtl="0" fontAlgn="base">
        <a:spcBef>
          <a:spcPct val="0"/>
        </a:spcBef>
        <a:spcAft>
          <a:spcPct val="0"/>
        </a:spcAft>
        <a:defRPr sz="4400">
          <a:solidFill>
            <a:schemeClr val="tx2"/>
          </a:solidFill>
          <a:latin typeface="Arial" charset="0"/>
          <a:ea typeface="ＭＳ Ｐゴシック" pitchFamily="1" charset="-128"/>
        </a:defRPr>
      </a:lvl7pPr>
      <a:lvl8pPr marL="1371600" algn="ctr" rtl="0" fontAlgn="base">
        <a:spcBef>
          <a:spcPct val="0"/>
        </a:spcBef>
        <a:spcAft>
          <a:spcPct val="0"/>
        </a:spcAft>
        <a:defRPr sz="4400">
          <a:solidFill>
            <a:schemeClr val="tx2"/>
          </a:solidFill>
          <a:latin typeface="Arial" charset="0"/>
          <a:ea typeface="ＭＳ Ｐゴシック" pitchFamily="1" charset="-128"/>
        </a:defRPr>
      </a:lvl8pPr>
      <a:lvl9pPr marL="1828800" algn="ctr" rtl="0" fontAlgn="base">
        <a:spcBef>
          <a:spcPct val="0"/>
        </a:spcBef>
        <a:spcAft>
          <a:spcPct val="0"/>
        </a:spcAft>
        <a:defRPr sz="4400">
          <a:solidFill>
            <a:schemeClr val="tx2"/>
          </a:solidFill>
          <a:latin typeface="Arial" charset="0"/>
          <a:ea typeface="ＭＳ Ｐゴシック" pitchFamily="1"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9.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20.xml"/><Relationship Id="rId7" Type="http://schemas.openxmlformats.org/officeDocument/2006/relationships/image" Target="../media/image11.wmf"/><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0.wmf"/><Relationship Id="rId4" Type="http://schemas.openxmlformats.org/officeDocument/2006/relationships/oleObject" Target="../embeddings/oleObject1.bin"/><Relationship Id="rId9" Type="http://schemas.openxmlformats.org/officeDocument/2006/relationships/image" Target="../media/image12.wmf"/></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tags" Target="../tags/tag14.xml"/><Relationship Id="rId18" Type="http://schemas.openxmlformats.org/officeDocument/2006/relationships/tags" Target="../tags/tag19.xml"/><Relationship Id="rId26" Type="http://schemas.openxmlformats.org/officeDocument/2006/relationships/tags" Target="../tags/tag27.xml"/><Relationship Id="rId39" Type="http://schemas.openxmlformats.org/officeDocument/2006/relationships/tags" Target="../tags/tag40.xml"/><Relationship Id="rId3" Type="http://schemas.openxmlformats.org/officeDocument/2006/relationships/tags" Target="../tags/tag4.xml"/><Relationship Id="rId21" Type="http://schemas.openxmlformats.org/officeDocument/2006/relationships/tags" Target="../tags/tag22.xml"/><Relationship Id="rId34" Type="http://schemas.openxmlformats.org/officeDocument/2006/relationships/tags" Target="../tags/tag35.xml"/><Relationship Id="rId42" Type="http://schemas.openxmlformats.org/officeDocument/2006/relationships/tags" Target="../tags/tag43.xml"/><Relationship Id="rId47" Type="http://schemas.openxmlformats.org/officeDocument/2006/relationships/notesSlide" Target="../notesSlides/notesSlide4.xml"/><Relationship Id="rId7" Type="http://schemas.openxmlformats.org/officeDocument/2006/relationships/tags" Target="../tags/tag8.xml"/><Relationship Id="rId12" Type="http://schemas.openxmlformats.org/officeDocument/2006/relationships/tags" Target="../tags/tag13.xml"/><Relationship Id="rId17" Type="http://schemas.openxmlformats.org/officeDocument/2006/relationships/tags" Target="../tags/tag18.xml"/><Relationship Id="rId25" Type="http://schemas.openxmlformats.org/officeDocument/2006/relationships/tags" Target="../tags/tag26.xml"/><Relationship Id="rId33" Type="http://schemas.openxmlformats.org/officeDocument/2006/relationships/tags" Target="../tags/tag34.xml"/><Relationship Id="rId38" Type="http://schemas.openxmlformats.org/officeDocument/2006/relationships/tags" Target="../tags/tag39.xml"/><Relationship Id="rId46" Type="http://schemas.openxmlformats.org/officeDocument/2006/relationships/slideLayout" Target="../slideLayouts/slideLayout7.xml"/><Relationship Id="rId2" Type="http://schemas.openxmlformats.org/officeDocument/2006/relationships/tags" Target="../tags/tag3.xml"/><Relationship Id="rId16" Type="http://schemas.openxmlformats.org/officeDocument/2006/relationships/tags" Target="../tags/tag17.xml"/><Relationship Id="rId20" Type="http://schemas.openxmlformats.org/officeDocument/2006/relationships/tags" Target="../tags/tag21.xml"/><Relationship Id="rId29" Type="http://schemas.openxmlformats.org/officeDocument/2006/relationships/tags" Target="../tags/tag30.xml"/><Relationship Id="rId41" Type="http://schemas.openxmlformats.org/officeDocument/2006/relationships/tags" Target="../tags/tag42.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tags" Target="../tags/tag12.xml"/><Relationship Id="rId24" Type="http://schemas.openxmlformats.org/officeDocument/2006/relationships/tags" Target="../tags/tag25.xml"/><Relationship Id="rId32" Type="http://schemas.openxmlformats.org/officeDocument/2006/relationships/tags" Target="../tags/tag33.xml"/><Relationship Id="rId37" Type="http://schemas.openxmlformats.org/officeDocument/2006/relationships/tags" Target="../tags/tag38.xml"/><Relationship Id="rId40" Type="http://schemas.openxmlformats.org/officeDocument/2006/relationships/tags" Target="../tags/tag41.xml"/><Relationship Id="rId45" Type="http://schemas.openxmlformats.org/officeDocument/2006/relationships/tags" Target="../tags/tag46.xml"/><Relationship Id="rId5" Type="http://schemas.openxmlformats.org/officeDocument/2006/relationships/tags" Target="../tags/tag6.xml"/><Relationship Id="rId15" Type="http://schemas.openxmlformats.org/officeDocument/2006/relationships/tags" Target="../tags/tag16.xml"/><Relationship Id="rId23" Type="http://schemas.openxmlformats.org/officeDocument/2006/relationships/tags" Target="../tags/tag24.xml"/><Relationship Id="rId28" Type="http://schemas.openxmlformats.org/officeDocument/2006/relationships/tags" Target="../tags/tag29.xml"/><Relationship Id="rId36" Type="http://schemas.openxmlformats.org/officeDocument/2006/relationships/tags" Target="../tags/tag37.xml"/><Relationship Id="rId10" Type="http://schemas.openxmlformats.org/officeDocument/2006/relationships/tags" Target="../tags/tag11.xml"/><Relationship Id="rId19" Type="http://schemas.openxmlformats.org/officeDocument/2006/relationships/tags" Target="../tags/tag20.xml"/><Relationship Id="rId31" Type="http://schemas.openxmlformats.org/officeDocument/2006/relationships/tags" Target="../tags/tag32.xml"/><Relationship Id="rId44" Type="http://schemas.openxmlformats.org/officeDocument/2006/relationships/tags" Target="../tags/tag45.xml"/><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tags" Target="../tags/tag15.xml"/><Relationship Id="rId22" Type="http://schemas.openxmlformats.org/officeDocument/2006/relationships/tags" Target="../tags/tag23.xml"/><Relationship Id="rId27" Type="http://schemas.openxmlformats.org/officeDocument/2006/relationships/tags" Target="../tags/tag28.xml"/><Relationship Id="rId30" Type="http://schemas.openxmlformats.org/officeDocument/2006/relationships/tags" Target="../tags/tag31.xml"/><Relationship Id="rId35" Type="http://schemas.openxmlformats.org/officeDocument/2006/relationships/tags" Target="../tags/tag36.xml"/><Relationship Id="rId43" Type="http://schemas.openxmlformats.org/officeDocument/2006/relationships/tags" Target="../tags/tag44.xml"/><Relationship Id="rId48"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8" Type="http://schemas.openxmlformats.org/officeDocument/2006/relationships/tags" Target="../tags/tag54.xml"/><Relationship Id="rId3" Type="http://schemas.openxmlformats.org/officeDocument/2006/relationships/tags" Target="../tags/tag49.xml"/><Relationship Id="rId7" Type="http://schemas.openxmlformats.org/officeDocument/2006/relationships/tags" Target="../tags/tag53.xml"/><Relationship Id="rId12" Type="http://schemas.openxmlformats.org/officeDocument/2006/relationships/image" Target="../media/image4.png"/><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tags" Target="../tags/tag52.xml"/><Relationship Id="rId11" Type="http://schemas.openxmlformats.org/officeDocument/2006/relationships/notesSlide" Target="../notesSlides/notesSlide6.xml"/><Relationship Id="rId5" Type="http://schemas.openxmlformats.org/officeDocument/2006/relationships/tags" Target="../tags/tag51.xml"/><Relationship Id="rId10" Type="http://schemas.openxmlformats.org/officeDocument/2006/relationships/slideLayout" Target="../slideLayouts/slideLayout7.xml"/><Relationship Id="rId4" Type="http://schemas.openxmlformats.org/officeDocument/2006/relationships/tags" Target="../tags/tag50.xml"/><Relationship Id="rId9" Type="http://schemas.openxmlformats.org/officeDocument/2006/relationships/tags" Target="../tags/tag55.xml"/></Relationships>
</file>

<file path=ppt/slides/_rels/slide7.xml.rels><?xml version="1.0" encoding="UTF-8" standalone="yes"?>
<Relationships xmlns="http://schemas.openxmlformats.org/package/2006/relationships"><Relationship Id="rId8" Type="http://schemas.openxmlformats.org/officeDocument/2006/relationships/tags" Target="../tags/tag63.xml"/><Relationship Id="rId13" Type="http://schemas.openxmlformats.org/officeDocument/2006/relationships/image" Target="../media/image3.png"/><Relationship Id="rId3" Type="http://schemas.openxmlformats.org/officeDocument/2006/relationships/tags" Target="../tags/tag58.xml"/><Relationship Id="rId7" Type="http://schemas.openxmlformats.org/officeDocument/2006/relationships/tags" Target="../tags/tag62.xml"/><Relationship Id="rId12" Type="http://schemas.openxmlformats.org/officeDocument/2006/relationships/image" Target="../media/image5.png"/><Relationship Id="rId2" Type="http://schemas.openxmlformats.org/officeDocument/2006/relationships/tags" Target="../tags/tag57.xml"/><Relationship Id="rId1" Type="http://schemas.openxmlformats.org/officeDocument/2006/relationships/tags" Target="../tags/tag56.xml"/><Relationship Id="rId6" Type="http://schemas.openxmlformats.org/officeDocument/2006/relationships/tags" Target="../tags/tag61.xml"/><Relationship Id="rId11" Type="http://schemas.openxmlformats.org/officeDocument/2006/relationships/notesSlide" Target="../notesSlides/notesSlide7.xml"/><Relationship Id="rId5" Type="http://schemas.openxmlformats.org/officeDocument/2006/relationships/tags" Target="../tags/tag60.xml"/><Relationship Id="rId10" Type="http://schemas.openxmlformats.org/officeDocument/2006/relationships/slideLayout" Target="../slideLayouts/slideLayout7.xml"/><Relationship Id="rId4" Type="http://schemas.openxmlformats.org/officeDocument/2006/relationships/tags" Target="../tags/tag59.xml"/><Relationship Id="rId9" Type="http://schemas.openxmlformats.org/officeDocument/2006/relationships/tags" Target="../tags/tag64.xml"/></Relationships>
</file>

<file path=ppt/slides/_rels/slide8.xml.rels><?xml version="1.0" encoding="UTF-8" standalone="yes"?>
<Relationships xmlns="http://schemas.openxmlformats.org/package/2006/relationships"><Relationship Id="rId8" Type="http://schemas.openxmlformats.org/officeDocument/2006/relationships/tags" Target="../tags/tag72.xml"/><Relationship Id="rId13" Type="http://schemas.openxmlformats.org/officeDocument/2006/relationships/tags" Target="../tags/tag77.xml"/><Relationship Id="rId18" Type="http://schemas.openxmlformats.org/officeDocument/2006/relationships/tags" Target="../tags/tag82.xml"/><Relationship Id="rId3" Type="http://schemas.openxmlformats.org/officeDocument/2006/relationships/tags" Target="../tags/tag67.xml"/><Relationship Id="rId21" Type="http://schemas.openxmlformats.org/officeDocument/2006/relationships/notesSlide" Target="../notesSlides/notesSlide8.xml"/><Relationship Id="rId7" Type="http://schemas.openxmlformats.org/officeDocument/2006/relationships/tags" Target="../tags/tag71.xml"/><Relationship Id="rId12" Type="http://schemas.openxmlformats.org/officeDocument/2006/relationships/tags" Target="../tags/tag76.xml"/><Relationship Id="rId17" Type="http://schemas.openxmlformats.org/officeDocument/2006/relationships/tags" Target="../tags/tag81.xml"/><Relationship Id="rId2" Type="http://schemas.openxmlformats.org/officeDocument/2006/relationships/tags" Target="../tags/tag66.xml"/><Relationship Id="rId16" Type="http://schemas.openxmlformats.org/officeDocument/2006/relationships/tags" Target="../tags/tag80.xml"/><Relationship Id="rId20" Type="http://schemas.openxmlformats.org/officeDocument/2006/relationships/slideLayout" Target="../slideLayouts/slideLayout7.xml"/><Relationship Id="rId1" Type="http://schemas.openxmlformats.org/officeDocument/2006/relationships/tags" Target="../tags/tag65.xml"/><Relationship Id="rId6" Type="http://schemas.openxmlformats.org/officeDocument/2006/relationships/tags" Target="../tags/tag70.xml"/><Relationship Id="rId11" Type="http://schemas.openxmlformats.org/officeDocument/2006/relationships/tags" Target="../tags/tag75.xml"/><Relationship Id="rId5" Type="http://schemas.openxmlformats.org/officeDocument/2006/relationships/tags" Target="../tags/tag69.xml"/><Relationship Id="rId15" Type="http://schemas.openxmlformats.org/officeDocument/2006/relationships/tags" Target="../tags/tag79.xml"/><Relationship Id="rId10" Type="http://schemas.openxmlformats.org/officeDocument/2006/relationships/tags" Target="../tags/tag74.xml"/><Relationship Id="rId19" Type="http://schemas.openxmlformats.org/officeDocument/2006/relationships/tags" Target="../tags/tag83.xml"/><Relationship Id="rId4" Type="http://schemas.openxmlformats.org/officeDocument/2006/relationships/tags" Target="../tags/tag68.xml"/><Relationship Id="rId9" Type="http://schemas.openxmlformats.org/officeDocument/2006/relationships/tags" Target="../tags/tag73.xml"/><Relationship Id="rId14" Type="http://schemas.openxmlformats.org/officeDocument/2006/relationships/tags" Target="../tags/tag78.xml"/><Relationship Id="rId22"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rIns="132080"/>
          <a:lstStyle/>
          <a:p>
            <a:pPr marL="39688" eaLnBrk="1" hangingPunct="1"/>
            <a:r>
              <a:rPr lang="en-US" altLang="en-US" b="1" smtClean="0">
                <a:latin typeface="News Gothic MT"/>
                <a:sym typeface="News Gothic MT"/>
              </a:rPr>
              <a:t>The CS 5 Times</a:t>
            </a:r>
          </a:p>
        </p:txBody>
      </p:sp>
      <p:sp>
        <p:nvSpPr>
          <p:cNvPr id="2051" name="Rectangle 3"/>
          <p:cNvSpPr>
            <a:spLocks/>
          </p:cNvSpPr>
          <p:nvPr/>
        </p:nvSpPr>
        <p:spPr bwMode="auto">
          <a:xfrm>
            <a:off x="1547813" y="1676400"/>
            <a:ext cx="61055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eaLnBrk="1" hangingPunct="1">
              <a:spcBef>
                <a:spcPct val="0"/>
              </a:spcBef>
              <a:buFontTx/>
              <a:buNone/>
            </a:pPr>
            <a:r>
              <a:rPr lang="en-US" altLang="en-US" dirty="0">
                <a:latin typeface="News Gothic MT"/>
                <a:sym typeface="News Gothic MT"/>
              </a:rPr>
              <a:t>Penguin Revenge “Rich,”</a:t>
            </a:r>
          </a:p>
          <a:p>
            <a:pPr eaLnBrk="1" hangingPunct="1">
              <a:spcBef>
                <a:spcPct val="0"/>
              </a:spcBef>
              <a:buFontTx/>
              <a:buNone/>
            </a:pPr>
            <a:r>
              <a:rPr lang="en-US" altLang="en-US" dirty="0">
                <a:latin typeface="News Gothic MT"/>
                <a:sym typeface="News Gothic MT"/>
              </a:rPr>
              <a:t>Gloats Computer Scientist</a:t>
            </a:r>
          </a:p>
          <a:p>
            <a:pPr eaLnBrk="1" hangingPunct="1">
              <a:spcBef>
                <a:spcPct val="0"/>
              </a:spcBef>
              <a:buFontTx/>
              <a:buNone/>
            </a:pPr>
            <a:endParaRPr lang="en-US" altLang="en-US" sz="2000" dirty="0">
              <a:latin typeface="News Gothic MT"/>
              <a:sym typeface="News Gothic MT"/>
            </a:endParaRPr>
          </a:p>
          <a:p>
            <a:pPr eaLnBrk="1" hangingPunct="1">
              <a:spcBef>
                <a:spcPct val="0"/>
              </a:spcBef>
              <a:buFontTx/>
              <a:buNone/>
            </a:pPr>
            <a:r>
              <a:rPr lang="en-US" altLang="en-US" sz="1800" dirty="0">
                <a:latin typeface="News Gothic MT"/>
                <a:sym typeface="News Gothic MT"/>
              </a:rPr>
              <a:t>Upland (AP):  A group of penguins celebrated in a</a:t>
            </a:r>
          </a:p>
          <a:p>
            <a:pPr eaLnBrk="1" hangingPunct="1">
              <a:spcBef>
                <a:spcPct val="0"/>
              </a:spcBef>
              <a:buFontTx/>
              <a:buNone/>
            </a:pPr>
            <a:r>
              <a:rPr lang="en-US" altLang="en-US" sz="1800" dirty="0">
                <a:latin typeface="News Gothic MT"/>
                <a:sym typeface="News Gothic MT"/>
              </a:rPr>
              <a:t>beer garden here after one of their number played an irreverent prank on a rival.  “You should have seen it,” chirped one.  “Those uppity physics rhinos think they’re better than us because they have spaceships and stuff, but who writes the guidance software?  Those guys are all wet—especially now!”</a:t>
            </a:r>
          </a:p>
          <a:p>
            <a:pPr eaLnBrk="1" hangingPunct="1">
              <a:spcBef>
                <a:spcPct val="0"/>
              </a:spcBef>
              <a:buFontTx/>
              <a:buNone/>
            </a:pPr>
            <a:r>
              <a:rPr lang="en-US" altLang="en-US" sz="1800" dirty="0">
                <a:latin typeface="News Gothic MT"/>
                <a:sym typeface="News Gothic MT"/>
              </a:rPr>
              <a:t>    Burping delicately, another bird commented, “Maybe we should insert an, um, insect into their rockets.  Who says every booster has to go up?”</a:t>
            </a:r>
          </a:p>
          <a:p>
            <a:pPr eaLnBrk="1" hangingPunct="1">
              <a:spcBef>
                <a:spcPct val="0"/>
              </a:spcBef>
              <a:buFontTx/>
              <a:buNone/>
            </a:pPr>
            <a:r>
              <a:rPr lang="en-US" altLang="en-US" sz="1800" dirty="0">
                <a:latin typeface="News Gothic MT"/>
                <a:sym typeface="News Gothic MT"/>
              </a:rPr>
              <a:t>    A computer science professor in their midst was more restrained.  “I did appreciate the retaliatory stunt,” he commented, “but mostly because of the robust flavor of the beer involved.”</a:t>
            </a:r>
            <a:endParaRPr lang="en-US" altLang="en-US" sz="2000" dirty="0">
              <a:latin typeface="News Gothic MT"/>
              <a:sym typeface="News Gothic MT"/>
            </a:endParaRPr>
          </a:p>
        </p:txBody>
      </p:sp>
      <p:sp>
        <p:nvSpPr>
          <p:cNvPr id="2052" name="Text Box 5"/>
          <p:cNvSpPr txBox="1">
            <a:spLocks noChangeArrowheads="1"/>
          </p:cNvSpPr>
          <p:nvPr/>
        </p:nvSpPr>
        <p:spPr bwMode="auto">
          <a:xfrm>
            <a:off x="6858000" y="2362200"/>
            <a:ext cx="19050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50000"/>
              </a:spcBef>
              <a:buFontTx/>
              <a:buNone/>
            </a:pPr>
            <a:r>
              <a:rPr lang="en-US" altLang="en-US" sz="1400">
                <a:latin typeface="Times New Roman" pitchFamily="18" charset="0"/>
              </a:rPr>
              <a:t>CS5 penguins chuckle at their friend’s prank.</a:t>
            </a:r>
          </a:p>
        </p:txBody>
      </p:sp>
      <p:sp>
        <p:nvSpPr>
          <p:cNvPr id="2053" name="Rectangle 6"/>
          <p:cNvSpPr>
            <a:spLocks noChangeArrowheads="1"/>
          </p:cNvSpPr>
          <p:nvPr/>
        </p:nvSpPr>
        <p:spPr bwMode="auto">
          <a:xfrm>
            <a:off x="6934200" y="1524000"/>
            <a:ext cx="1752600" cy="838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pic>
        <p:nvPicPr>
          <p:cNvPr id="2054" name="Picture 8" descr="pengdancer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124700" y="1714500"/>
            <a:ext cx="1371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228600"/>
            <a:ext cx="7772400" cy="1143000"/>
          </a:xfrm>
        </p:spPr>
        <p:txBody>
          <a:bodyPr/>
          <a:lstStyle/>
          <a:p>
            <a:pPr eaLnBrk="1" hangingPunct="1"/>
            <a:r>
              <a:rPr lang="en-US" altLang="en-US" sz="4000" smtClean="0"/>
              <a:t>Functions</a:t>
            </a:r>
          </a:p>
        </p:txBody>
      </p:sp>
      <p:grpSp>
        <p:nvGrpSpPr>
          <p:cNvPr id="11267" name="Group 3"/>
          <p:cNvGrpSpPr>
            <a:grpSpLocks/>
          </p:cNvGrpSpPr>
          <p:nvPr/>
        </p:nvGrpSpPr>
        <p:grpSpPr bwMode="auto">
          <a:xfrm>
            <a:off x="533400" y="1143000"/>
            <a:ext cx="8218488" cy="180975"/>
            <a:chOff x="295" y="1311"/>
            <a:chExt cx="5177" cy="114"/>
          </a:xfrm>
        </p:grpSpPr>
        <p:sp>
          <p:nvSpPr>
            <p:cNvPr id="11279"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1280"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1268" name="Text Box 6"/>
          <p:cNvSpPr txBox="1">
            <a:spLocks noChangeArrowheads="1"/>
          </p:cNvSpPr>
          <p:nvPr/>
        </p:nvSpPr>
        <p:spPr bwMode="auto">
          <a:xfrm>
            <a:off x="533400" y="1828800"/>
            <a:ext cx="8077200" cy="1552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t>Describing a real-valued function…</a:t>
            </a:r>
          </a:p>
          <a:p>
            <a:pPr>
              <a:spcBef>
                <a:spcPct val="50000"/>
              </a:spcBef>
              <a:buFontTx/>
              <a:buNone/>
            </a:pPr>
            <a:endParaRPr lang="en-US" altLang="en-US" sz="2400"/>
          </a:p>
          <a:p>
            <a:pPr>
              <a:spcBef>
                <a:spcPct val="50000"/>
              </a:spcBef>
              <a:buFontTx/>
              <a:buNone/>
            </a:pPr>
            <a:r>
              <a:rPr lang="en-US" altLang="en-US" sz="2400" u="sng"/>
              <a:t>Words</a:t>
            </a:r>
            <a:r>
              <a:rPr lang="en-US" altLang="en-US" sz="2400"/>
              <a:t>			</a:t>
            </a:r>
            <a:r>
              <a:rPr lang="en-US" altLang="en-US" sz="2400" u="sng"/>
              <a:t>Table</a:t>
            </a:r>
            <a:r>
              <a:rPr lang="en-US" altLang="en-US" sz="2400"/>
              <a:t>			</a:t>
            </a:r>
            <a:r>
              <a:rPr lang="en-US" altLang="en-US" sz="2400" u="sng"/>
              <a:t>Formula</a:t>
            </a:r>
            <a:r>
              <a:rPr lang="en-US" altLang="en-US" sz="2400"/>
              <a:t>	 </a:t>
            </a:r>
          </a:p>
        </p:txBody>
      </p:sp>
      <p:sp>
        <p:nvSpPr>
          <p:cNvPr id="11269" name="Text Box 7"/>
          <p:cNvSpPr txBox="1">
            <a:spLocks noChangeArrowheads="1"/>
          </p:cNvSpPr>
          <p:nvPr/>
        </p:nvSpPr>
        <p:spPr bwMode="auto">
          <a:xfrm>
            <a:off x="517525" y="3624263"/>
            <a:ext cx="13112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11270" name="Text Box 8"/>
          <p:cNvSpPr txBox="1">
            <a:spLocks noChangeArrowheads="1"/>
          </p:cNvSpPr>
          <p:nvPr/>
        </p:nvSpPr>
        <p:spPr bwMode="auto">
          <a:xfrm>
            <a:off x="365125" y="3548063"/>
            <a:ext cx="6254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11271" name="Text Box 9"/>
          <p:cNvSpPr txBox="1">
            <a:spLocks noChangeArrowheads="1"/>
          </p:cNvSpPr>
          <p:nvPr/>
        </p:nvSpPr>
        <p:spPr bwMode="auto">
          <a:xfrm>
            <a:off x="479425" y="3505200"/>
            <a:ext cx="1958975" cy="1465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f</a:t>
            </a:r>
            <a:r>
              <a:rPr lang="en-US" altLang="en-US" sz="1800"/>
              <a:t>  is a function of TWO real variables s.t. the output is the sum of their squares</a:t>
            </a:r>
            <a:endParaRPr lang="en-US" altLang="en-US" sz="1800" i="1"/>
          </a:p>
        </p:txBody>
      </p:sp>
      <p:sp>
        <p:nvSpPr>
          <p:cNvPr id="11272" name="Text Box 14"/>
          <p:cNvSpPr txBox="1">
            <a:spLocks noChangeArrowheads="1"/>
          </p:cNvSpPr>
          <p:nvPr/>
        </p:nvSpPr>
        <p:spPr bwMode="auto">
          <a:xfrm>
            <a:off x="6080125" y="3524250"/>
            <a:ext cx="1425575"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f(x) = x</a:t>
            </a:r>
            <a:r>
              <a:rPr lang="en-US" altLang="en-US" sz="2000" i="1" baseline="30000"/>
              <a:t>2</a:t>
            </a:r>
            <a:r>
              <a:rPr lang="en-US" altLang="en-US" sz="2000"/>
              <a:t>+</a:t>
            </a:r>
            <a:r>
              <a:rPr lang="en-US" altLang="en-US" sz="2000" i="1"/>
              <a:t>y</a:t>
            </a:r>
            <a:r>
              <a:rPr lang="en-US" altLang="en-US" sz="2000" i="1" baseline="30000"/>
              <a:t>2</a:t>
            </a:r>
            <a:endParaRPr lang="en-US" altLang="en-US" sz="2000" i="1"/>
          </a:p>
        </p:txBody>
      </p:sp>
      <p:sp>
        <p:nvSpPr>
          <p:cNvPr id="11273" name="AutoShape 16"/>
          <p:cNvSpPr>
            <a:spLocks noChangeArrowheads="1"/>
          </p:cNvSpPr>
          <p:nvPr/>
        </p:nvSpPr>
        <p:spPr bwMode="auto">
          <a:xfrm>
            <a:off x="6019800" y="4800600"/>
            <a:ext cx="2133600" cy="914400"/>
          </a:xfrm>
          <a:prstGeom prst="wedgeRectCallout">
            <a:avLst>
              <a:gd name="adj1" fmla="val -47319"/>
              <a:gd name="adj2" fmla="val 63370"/>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t>That table seems to be missing a “few” entries!</a:t>
            </a:r>
            <a:endParaRPr lang="en-US" altLang="en-US" sz="2400">
              <a:latin typeface="Times New Roman" pitchFamily="18" charset="0"/>
            </a:endParaRPr>
          </a:p>
        </p:txBody>
      </p:sp>
      <p:sp>
        <p:nvSpPr>
          <p:cNvPr id="11274" name="Text Box 21"/>
          <p:cNvSpPr txBox="1">
            <a:spLocks noChangeArrowheads="1"/>
          </p:cNvSpPr>
          <p:nvPr/>
        </p:nvSpPr>
        <p:spPr bwMode="auto">
          <a:xfrm>
            <a:off x="3276600" y="3521075"/>
            <a:ext cx="1841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11275" name="Text Box 22"/>
          <p:cNvSpPr txBox="1">
            <a:spLocks noChangeArrowheads="1"/>
          </p:cNvSpPr>
          <p:nvPr/>
        </p:nvSpPr>
        <p:spPr bwMode="auto">
          <a:xfrm>
            <a:off x="3236913" y="3505200"/>
            <a:ext cx="1773237" cy="1860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x   y       f(x,y)</a:t>
            </a:r>
          </a:p>
          <a:p>
            <a:pPr>
              <a:spcBef>
                <a:spcPct val="0"/>
              </a:spcBef>
              <a:buFontTx/>
              <a:buNone/>
            </a:pPr>
            <a:endParaRPr lang="en-US" altLang="en-US" sz="2000" i="1"/>
          </a:p>
          <a:p>
            <a:pPr>
              <a:spcBef>
                <a:spcPct val="0"/>
              </a:spcBef>
              <a:buFontTx/>
              <a:buNone/>
            </a:pPr>
            <a:r>
              <a:rPr lang="en-US" altLang="en-US" sz="2000" i="1"/>
              <a:t>0   0         0</a:t>
            </a:r>
          </a:p>
          <a:p>
            <a:pPr>
              <a:spcBef>
                <a:spcPct val="0"/>
              </a:spcBef>
              <a:buFontTx/>
              <a:buNone/>
            </a:pPr>
            <a:r>
              <a:rPr lang="en-US" altLang="en-US" sz="2000" i="1"/>
              <a:t>1   2         5</a:t>
            </a:r>
          </a:p>
          <a:p>
            <a:pPr>
              <a:spcBef>
                <a:spcPct val="0"/>
              </a:spcBef>
              <a:buFontTx/>
              <a:buNone/>
            </a:pPr>
            <a:r>
              <a:rPr lang="en-US" altLang="en-US" sz="1800" i="1"/>
              <a:t>1.2 1          2.44</a:t>
            </a:r>
          </a:p>
          <a:p>
            <a:pPr>
              <a:spcBef>
                <a:spcPct val="0"/>
              </a:spcBef>
              <a:buFontTx/>
              <a:buNone/>
            </a:pPr>
            <a:r>
              <a:rPr lang="en-US" altLang="en-US" sz="1800" i="1"/>
              <a:t>1    1          2</a:t>
            </a:r>
          </a:p>
        </p:txBody>
      </p:sp>
      <p:sp>
        <p:nvSpPr>
          <p:cNvPr id="11276" name="Line 23"/>
          <p:cNvSpPr>
            <a:spLocks noChangeShapeType="1"/>
          </p:cNvSpPr>
          <p:nvPr/>
        </p:nvSpPr>
        <p:spPr bwMode="auto">
          <a:xfrm>
            <a:off x="3200400" y="3902075"/>
            <a:ext cx="1676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77" name="Line 24"/>
          <p:cNvSpPr>
            <a:spLocks noChangeShapeType="1"/>
          </p:cNvSpPr>
          <p:nvPr/>
        </p:nvSpPr>
        <p:spPr bwMode="auto">
          <a:xfrm>
            <a:off x="4038600" y="3597275"/>
            <a:ext cx="0" cy="1752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11278" name="Picture 26"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52578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76200"/>
            <a:ext cx="7772400" cy="1143000"/>
          </a:xfrm>
        </p:spPr>
        <p:txBody>
          <a:bodyPr/>
          <a:lstStyle/>
          <a:p>
            <a:pPr eaLnBrk="1" hangingPunct="1"/>
            <a:r>
              <a:rPr lang="en-US" altLang="en-US" sz="4000" smtClean="0"/>
              <a:t>Boolean Functions</a:t>
            </a:r>
          </a:p>
        </p:txBody>
      </p:sp>
      <p:sp>
        <p:nvSpPr>
          <p:cNvPr id="12291" name="Text Box 5"/>
          <p:cNvSpPr txBox="1">
            <a:spLocks noChangeArrowheads="1"/>
          </p:cNvSpPr>
          <p:nvPr/>
        </p:nvSpPr>
        <p:spPr bwMode="auto">
          <a:xfrm>
            <a:off x="762000" y="1752600"/>
            <a:ext cx="7239000"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A Boolean function just takes Boolean arguments and gives a Boolean result.</a:t>
            </a:r>
          </a:p>
          <a:p>
            <a:pPr>
              <a:spcBef>
                <a:spcPct val="50000"/>
              </a:spcBef>
              <a:buFontTx/>
              <a:buNone/>
            </a:pPr>
            <a:endParaRPr lang="en-US" altLang="en-US" sz="2000"/>
          </a:p>
          <a:p>
            <a:pPr>
              <a:spcBef>
                <a:spcPct val="50000"/>
              </a:spcBef>
              <a:buFontTx/>
              <a:buNone/>
            </a:pPr>
            <a:r>
              <a:rPr lang="en-US" altLang="en-US" sz="2000"/>
              <a:t>Example: f(True, True) = True</a:t>
            </a:r>
          </a:p>
          <a:p>
            <a:pPr>
              <a:spcBef>
                <a:spcPct val="50000"/>
              </a:spcBef>
              <a:buFontTx/>
              <a:buNone/>
            </a:pPr>
            <a:endParaRPr lang="en-US" altLang="en-US" sz="2000"/>
          </a:p>
          <a:p>
            <a:pPr>
              <a:spcBef>
                <a:spcPct val="50000"/>
              </a:spcBef>
              <a:buFontTx/>
              <a:buNone/>
            </a:pPr>
            <a:r>
              <a:rPr lang="en-US" altLang="en-US" sz="2000"/>
              <a:t>The most common Boolean functions take 1 or 2 arguments.</a:t>
            </a:r>
          </a:p>
        </p:txBody>
      </p:sp>
      <p:pic>
        <p:nvPicPr>
          <p:cNvPr id="12292" name="Picture 6" descr="alien"/>
          <p:cNvPicPr>
            <a:picLocks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819400" y="5257800"/>
            <a:ext cx="965200" cy="1320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1319" name="AutoShape 7"/>
          <p:cNvSpPr>
            <a:spLocks noChangeArrowheads="1"/>
          </p:cNvSpPr>
          <p:nvPr/>
        </p:nvSpPr>
        <p:spPr bwMode="auto">
          <a:xfrm>
            <a:off x="685800" y="4419600"/>
            <a:ext cx="2362200" cy="838200"/>
          </a:xfrm>
          <a:prstGeom prst="wedgeRectCallout">
            <a:avLst>
              <a:gd name="adj1" fmla="val 49528"/>
              <a:gd name="adj2" fmla="val 10587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600"/>
              <a:t>There are exactly four 1-argument Boolean functions!</a:t>
            </a:r>
          </a:p>
        </p:txBody>
      </p:sp>
      <p:sp>
        <p:nvSpPr>
          <p:cNvPr id="141320" name="AutoShape 8"/>
          <p:cNvSpPr>
            <a:spLocks noChangeArrowheads="1"/>
          </p:cNvSpPr>
          <p:nvPr/>
        </p:nvSpPr>
        <p:spPr bwMode="auto">
          <a:xfrm>
            <a:off x="4343400" y="4419600"/>
            <a:ext cx="3048000" cy="838200"/>
          </a:xfrm>
          <a:prstGeom prst="wedgeRectCallout">
            <a:avLst>
              <a:gd name="adj1" fmla="val -71250"/>
              <a:gd name="adj2" fmla="val 114394"/>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600"/>
              <a:t>There are 16 two-argument functions, but only 5 are commonly used!</a:t>
            </a:r>
          </a:p>
        </p:txBody>
      </p:sp>
      <p:grpSp>
        <p:nvGrpSpPr>
          <p:cNvPr id="12295" name="Group 9"/>
          <p:cNvGrpSpPr>
            <a:grpSpLocks/>
          </p:cNvGrpSpPr>
          <p:nvPr/>
        </p:nvGrpSpPr>
        <p:grpSpPr bwMode="auto">
          <a:xfrm>
            <a:off x="533400" y="990600"/>
            <a:ext cx="8218488" cy="180975"/>
            <a:chOff x="295" y="1311"/>
            <a:chExt cx="5177" cy="114"/>
          </a:xfrm>
        </p:grpSpPr>
        <p:sp>
          <p:nvSpPr>
            <p:cNvPr id="12296" name="Rectangle 10"/>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2297" name="Rectangle 11"/>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41319"/>
                                        </p:tgtEl>
                                        <p:attrNameLst>
                                          <p:attrName>style.visibility</p:attrName>
                                        </p:attrNameLst>
                                      </p:cBhvr>
                                      <p:to>
                                        <p:strVal val="hidden"/>
                                      </p:to>
                                    </p:set>
                                  </p:childTnLst>
                                </p:cTn>
                              </p:par>
                              <p:par>
                                <p:cTn id="7" presetID="1" presetClass="entr" presetSubtype="0" fill="hold" grpId="0" nodeType="withEffect">
                                  <p:stCondLst>
                                    <p:cond delay="0"/>
                                  </p:stCondLst>
                                  <p:childTnLst>
                                    <p:set>
                                      <p:cBhvr>
                                        <p:cTn id="8" dur="1" fill="hold">
                                          <p:stCondLst>
                                            <p:cond delay="0"/>
                                          </p:stCondLst>
                                        </p:cTn>
                                        <p:tgtEl>
                                          <p:spTgt spid="1413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9" grpId="0" animBg="1"/>
      <p:bldP spid="14132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28600"/>
            <a:ext cx="7772400" cy="1143000"/>
          </a:xfrm>
        </p:spPr>
        <p:txBody>
          <a:bodyPr/>
          <a:lstStyle/>
          <a:p>
            <a:pPr eaLnBrk="1" hangingPunct="1"/>
            <a:r>
              <a:rPr lang="en-US" altLang="en-US" sz="4000" smtClean="0"/>
              <a:t>Boolean Functions</a:t>
            </a:r>
          </a:p>
        </p:txBody>
      </p:sp>
      <p:grpSp>
        <p:nvGrpSpPr>
          <p:cNvPr id="13315" name="Group 3"/>
          <p:cNvGrpSpPr>
            <a:grpSpLocks/>
          </p:cNvGrpSpPr>
          <p:nvPr/>
        </p:nvGrpSpPr>
        <p:grpSpPr bwMode="auto">
          <a:xfrm>
            <a:off x="533400" y="1295400"/>
            <a:ext cx="8218488" cy="180975"/>
            <a:chOff x="295" y="1311"/>
            <a:chExt cx="5177" cy="114"/>
          </a:xfrm>
        </p:grpSpPr>
        <p:sp>
          <p:nvSpPr>
            <p:cNvPr id="13327"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3328"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3316" name="Text Box 6"/>
          <p:cNvSpPr txBox="1">
            <a:spLocks noChangeArrowheads="1"/>
          </p:cNvSpPr>
          <p:nvPr/>
        </p:nvSpPr>
        <p:spPr bwMode="auto">
          <a:xfrm>
            <a:off x="533400" y="1828800"/>
            <a:ext cx="8610600" cy="1552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t>Describing a Boolean function (inputs and outputs: 0 and 1)</a:t>
            </a:r>
          </a:p>
          <a:p>
            <a:pPr>
              <a:spcBef>
                <a:spcPct val="50000"/>
              </a:spcBef>
              <a:buFontTx/>
              <a:buNone/>
            </a:pPr>
            <a:endParaRPr lang="en-US" altLang="en-US" sz="2400"/>
          </a:p>
          <a:p>
            <a:pPr>
              <a:spcBef>
                <a:spcPct val="50000"/>
              </a:spcBef>
              <a:buFontTx/>
              <a:buNone/>
            </a:pPr>
            <a:r>
              <a:rPr lang="en-US" altLang="en-US" sz="2400" u="sng"/>
              <a:t>Words</a:t>
            </a:r>
            <a:r>
              <a:rPr lang="en-US" altLang="en-US" sz="2400"/>
              <a:t>			</a:t>
            </a:r>
            <a:r>
              <a:rPr lang="en-US" altLang="en-US" sz="2400" u="sng"/>
              <a:t>Table</a:t>
            </a:r>
            <a:r>
              <a:rPr lang="en-US" altLang="en-US" sz="2400"/>
              <a:t>			</a:t>
            </a:r>
            <a:r>
              <a:rPr lang="en-US" altLang="en-US" sz="2400" u="sng"/>
              <a:t>Formula</a:t>
            </a:r>
            <a:r>
              <a:rPr lang="en-US" altLang="en-US" sz="2400"/>
              <a:t>	 </a:t>
            </a:r>
          </a:p>
        </p:txBody>
      </p:sp>
      <p:sp>
        <p:nvSpPr>
          <p:cNvPr id="13317" name="Text Box 7"/>
          <p:cNvSpPr txBox="1">
            <a:spLocks noChangeArrowheads="1"/>
          </p:cNvSpPr>
          <p:nvPr/>
        </p:nvSpPr>
        <p:spPr bwMode="auto">
          <a:xfrm>
            <a:off x="517525" y="3624263"/>
            <a:ext cx="13112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13318" name="Text Box 8"/>
          <p:cNvSpPr txBox="1">
            <a:spLocks noChangeArrowheads="1"/>
          </p:cNvSpPr>
          <p:nvPr/>
        </p:nvSpPr>
        <p:spPr bwMode="auto">
          <a:xfrm>
            <a:off x="365125" y="3548063"/>
            <a:ext cx="6254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13319" name="Text Box 9"/>
          <p:cNvSpPr txBox="1">
            <a:spLocks noChangeArrowheads="1"/>
          </p:cNvSpPr>
          <p:nvPr/>
        </p:nvSpPr>
        <p:spPr bwMode="auto">
          <a:xfrm>
            <a:off x="479425" y="3505200"/>
            <a:ext cx="1958975" cy="2289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f</a:t>
            </a:r>
            <a:r>
              <a:rPr lang="en-US" altLang="en-US" sz="1800"/>
              <a:t>  is a function of TWO binary (Boolean) variables s.t. the output is </a:t>
            </a:r>
            <a:r>
              <a:rPr lang="en-US" altLang="en-US" sz="1800" i="1"/>
              <a:t>1 </a:t>
            </a:r>
            <a:r>
              <a:rPr lang="en-US" altLang="en-US" sz="1800"/>
              <a:t>if and only if exactly one of the two inputs is </a:t>
            </a:r>
            <a:r>
              <a:rPr lang="en-US" altLang="en-US" sz="1800" i="1"/>
              <a:t>1</a:t>
            </a:r>
          </a:p>
        </p:txBody>
      </p:sp>
      <p:sp>
        <p:nvSpPr>
          <p:cNvPr id="13320" name="Text Box 10"/>
          <p:cNvSpPr txBox="1">
            <a:spLocks noChangeArrowheads="1"/>
          </p:cNvSpPr>
          <p:nvPr/>
        </p:nvSpPr>
        <p:spPr bwMode="auto">
          <a:xfrm>
            <a:off x="3276600" y="3505200"/>
            <a:ext cx="1841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13321" name="Text Box 11"/>
          <p:cNvSpPr txBox="1">
            <a:spLocks noChangeArrowheads="1"/>
          </p:cNvSpPr>
          <p:nvPr/>
        </p:nvSpPr>
        <p:spPr bwMode="auto">
          <a:xfrm>
            <a:off x="3236913" y="3489325"/>
            <a:ext cx="1708150" cy="1860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x   y       f(x,y)</a:t>
            </a:r>
          </a:p>
          <a:p>
            <a:pPr>
              <a:spcBef>
                <a:spcPct val="0"/>
              </a:spcBef>
              <a:buFontTx/>
              <a:buNone/>
            </a:pPr>
            <a:endParaRPr lang="en-US" altLang="en-US" sz="2000" i="1"/>
          </a:p>
          <a:p>
            <a:pPr>
              <a:spcBef>
                <a:spcPct val="0"/>
              </a:spcBef>
              <a:buFontTx/>
              <a:buNone/>
            </a:pPr>
            <a:r>
              <a:rPr lang="en-US" altLang="en-US" sz="2000" i="1"/>
              <a:t>0   0         0</a:t>
            </a:r>
          </a:p>
          <a:p>
            <a:pPr>
              <a:spcBef>
                <a:spcPct val="0"/>
              </a:spcBef>
              <a:buFontTx/>
              <a:buNone/>
            </a:pPr>
            <a:r>
              <a:rPr lang="en-US" altLang="en-US" sz="2000" i="1"/>
              <a:t>0   1         1</a:t>
            </a:r>
          </a:p>
          <a:p>
            <a:pPr>
              <a:spcBef>
                <a:spcPct val="0"/>
              </a:spcBef>
              <a:buFontTx/>
              <a:buNone/>
            </a:pPr>
            <a:r>
              <a:rPr lang="en-US" altLang="en-US" sz="1800" i="1"/>
              <a:t>1    0          1</a:t>
            </a:r>
          </a:p>
          <a:p>
            <a:pPr>
              <a:spcBef>
                <a:spcPct val="0"/>
              </a:spcBef>
              <a:buFontTx/>
              <a:buNone/>
            </a:pPr>
            <a:r>
              <a:rPr lang="en-US" altLang="en-US" sz="1800" i="1"/>
              <a:t>1    1          0</a:t>
            </a:r>
          </a:p>
        </p:txBody>
      </p:sp>
      <p:sp>
        <p:nvSpPr>
          <p:cNvPr id="13322" name="Line 12"/>
          <p:cNvSpPr>
            <a:spLocks noChangeShapeType="1"/>
          </p:cNvSpPr>
          <p:nvPr/>
        </p:nvSpPr>
        <p:spPr bwMode="auto">
          <a:xfrm>
            <a:off x="3200400" y="3886200"/>
            <a:ext cx="1676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23" name="Line 13"/>
          <p:cNvSpPr>
            <a:spLocks noChangeShapeType="1"/>
          </p:cNvSpPr>
          <p:nvPr/>
        </p:nvSpPr>
        <p:spPr bwMode="auto">
          <a:xfrm>
            <a:off x="4038600" y="3581400"/>
            <a:ext cx="0" cy="1752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24" name="Text Box 14"/>
          <p:cNvSpPr txBox="1">
            <a:spLocks noChangeArrowheads="1"/>
          </p:cNvSpPr>
          <p:nvPr/>
        </p:nvSpPr>
        <p:spPr bwMode="auto">
          <a:xfrm>
            <a:off x="6080125" y="3524250"/>
            <a:ext cx="677863"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     ?</a:t>
            </a:r>
          </a:p>
        </p:txBody>
      </p:sp>
      <p:sp>
        <p:nvSpPr>
          <p:cNvPr id="13325" name="AutoShape 16"/>
          <p:cNvSpPr>
            <a:spLocks noChangeArrowheads="1"/>
          </p:cNvSpPr>
          <p:nvPr/>
        </p:nvSpPr>
        <p:spPr bwMode="auto">
          <a:xfrm>
            <a:off x="5791200" y="4343400"/>
            <a:ext cx="2209800" cy="990600"/>
          </a:xfrm>
          <a:prstGeom prst="wedgeRectCallout">
            <a:avLst>
              <a:gd name="adj1" fmla="val -64153"/>
              <a:gd name="adj2" fmla="val 75319"/>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t>A table works fine now!  It’s called a “truth table.”</a:t>
            </a:r>
          </a:p>
        </p:txBody>
      </p:sp>
      <p:pic>
        <p:nvPicPr>
          <p:cNvPr id="13326" name="Picture 2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5181600"/>
            <a:ext cx="779463"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0"/>
            <a:ext cx="7772400" cy="1143000"/>
          </a:xfrm>
        </p:spPr>
        <p:txBody>
          <a:bodyPr/>
          <a:lstStyle/>
          <a:p>
            <a:pPr eaLnBrk="1" hangingPunct="1"/>
            <a:r>
              <a:rPr lang="en-US" altLang="en-US" sz="4000" smtClean="0">
                <a:latin typeface="Courier New" pitchFamily="49" charset="0"/>
              </a:rPr>
              <a:t>NOT, AND, OR</a:t>
            </a:r>
          </a:p>
        </p:txBody>
      </p:sp>
      <p:grpSp>
        <p:nvGrpSpPr>
          <p:cNvPr id="14339" name="Group 3"/>
          <p:cNvGrpSpPr>
            <a:grpSpLocks/>
          </p:cNvGrpSpPr>
          <p:nvPr/>
        </p:nvGrpSpPr>
        <p:grpSpPr bwMode="auto">
          <a:xfrm>
            <a:off x="533400" y="1066800"/>
            <a:ext cx="8218488" cy="180975"/>
            <a:chOff x="295" y="1311"/>
            <a:chExt cx="5177" cy="114"/>
          </a:xfrm>
        </p:grpSpPr>
        <p:sp>
          <p:nvSpPr>
            <p:cNvPr id="14354"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4355"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4340" name="Text Box 7"/>
          <p:cNvSpPr txBox="1">
            <a:spLocks noChangeArrowheads="1"/>
          </p:cNvSpPr>
          <p:nvPr/>
        </p:nvSpPr>
        <p:spPr bwMode="auto">
          <a:xfrm>
            <a:off x="936625" y="1973263"/>
            <a:ext cx="1577975" cy="1054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x</a:t>
            </a:r>
            <a:r>
              <a:rPr lang="en-US" altLang="en-US" sz="1800">
                <a:latin typeface="Courier" pitchFamily="49" charset="0"/>
              </a:rPr>
              <a:t>   </a:t>
            </a:r>
            <a:r>
              <a:rPr lang="en-US" altLang="en-US" sz="1800">
                <a:latin typeface="Courier New" pitchFamily="49" charset="0"/>
              </a:rPr>
              <a:t>NOT</a:t>
            </a:r>
            <a:r>
              <a:rPr lang="en-US" altLang="en-US" sz="1800">
                <a:latin typeface="Courier" pitchFamily="49" charset="0"/>
              </a:rPr>
              <a:t> </a:t>
            </a:r>
            <a:r>
              <a:rPr lang="en-US" altLang="en-US" sz="1800" i="1"/>
              <a:t>x</a:t>
            </a:r>
          </a:p>
          <a:p>
            <a:pPr>
              <a:spcBef>
                <a:spcPct val="50000"/>
              </a:spcBef>
              <a:buFontTx/>
              <a:buNone/>
            </a:pPr>
            <a:r>
              <a:rPr lang="en-US" altLang="en-US" sz="1800"/>
              <a:t>0            1     1            0    </a:t>
            </a:r>
            <a:endParaRPr lang="en-US" altLang="en-US" sz="1800">
              <a:latin typeface="Courier" pitchFamily="49" charset="0"/>
            </a:endParaRPr>
          </a:p>
        </p:txBody>
      </p:sp>
      <p:sp>
        <p:nvSpPr>
          <p:cNvPr id="14341" name="Line 8"/>
          <p:cNvSpPr>
            <a:spLocks noChangeShapeType="1"/>
          </p:cNvSpPr>
          <p:nvPr/>
        </p:nvSpPr>
        <p:spPr bwMode="auto">
          <a:xfrm>
            <a:off x="838200" y="2362200"/>
            <a:ext cx="1600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42" name="Line 9"/>
          <p:cNvSpPr>
            <a:spLocks noChangeShapeType="1"/>
          </p:cNvSpPr>
          <p:nvPr/>
        </p:nvSpPr>
        <p:spPr bwMode="auto">
          <a:xfrm>
            <a:off x="1447800" y="1981200"/>
            <a:ext cx="0" cy="99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43" name="Text Box 13"/>
          <p:cNvSpPr txBox="1">
            <a:spLocks noChangeArrowheads="1"/>
          </p:cNvSpPr>
          <p:nvPr/>
        </p:nvSpPr>
        <p:spPr bwMode="auto">
          <a:xfrm>
            <a:off x="936625" y="3505200"/>
            <a:ext cx="2339975" cy="2017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x</a:t>
            </a:r>
            <a:r>
              <a:rPr lang="en-US" altLang="en-US" sz="1800">
                <a:latin typeface="Courier" pitchFamily="49" charset="0"/>
              </a:rPr>
              <a:t> </a:t>
            </a:r>
            <a:r>
              <a:rPr lang="en-US" altLang="en-US" sz="1800" i="1"/>
              <a:t> y</a:t>
            </a:r>
            <a:r>
              <a:rPr lang="en-US" altLang="en-US" sz="1800">
                <a:latin typeface="Courier" pitchFamily="49" charset="0"/>
              </a:rPr>
              <a:t>   </a:t>
            </a:r>
            <a:r>
              <a:rPr lang="en-US" altLang="en-US" sz="1800" i="1"/>
              <a:t>x</a:t>
            </a:r>
            <a:r>
              <a:rPr lang="en-US" altLang="en-US" sz="1800">
                <a:latin typeface="Courier" pitchFamily="49" charset="0"/>
              </a:rPr>
              <a:t> </a:t>
            </a:r>
            <a:r>
              <a:rPr lang="en-US" altLang="en-US" sz="1800">
                <a:latin typeface="Courier New" pitchFamily="49" charset="0"/>
              </a:rPr>
              <a:t>AND</a:t>
            </a:r>
            <a:r>
              <a:rPr lang="en-US" altLang="en-US" sz="1800">
                <a:latin typeface="Courier" pitchFamily="49" charset="0"/>
              </a:rPr>
              <a:t> </a:t>
            </a:r>
            <a:r>
              <a:rPr lang="en-US" altLang="en-US" sz="1800" i="1"/>
              <a:t>y</a:t>
            </a:r>
            <a:r>
              <a:rPr lang="en-US" altLang="en-US" sz="1800">
                <a:latin typeface="Courier" pitchFamily="49" charset="0"/>
              </a:rPr>
              <a:t> </a:t>
            </a:r>
            <a:endParaRPr lang="en-US" altLang="en-US" sz="1800" i="1"/>
          </a:p>
          <a:p>
            <a:pPr>
              <a:spcBef>
                <a:spcPct val="50000"/>
              </a:spcBef>
              <a:buFontTx/>
              <a:buNone/>
            </a:pPr>
            <a:r>
              <a:rPr lang="en-US" altLang="en-US" sz="1800"/>
              <a:t>0   0             0</a:t>
            </a:r>
          </a:p>
          <a:p>
            <a:pPr>
              <a:spcBef>
                <a:spcPct val="50000"/>
              </a:spcBef>
              <a:buFontTx/>
              <a:buNone/>
            </a:pPr>
            <a:r>
              <a:rPr lang="en-US" altLang="en-US" sz="1800"/>
              <a:t>0   1             0</a:t>
            </a:r>
          </a:p>
          <a:p>
            <a:pPr>
              <a:spcBef>
                <a:spcPct val="50000"/>
              </a:spcBef>
              <a:buFontTx/>
              <a:buNone/>
            </a:pPr>
            <a:r>
              <a:rPr lang="en-US" altLang="en-US" sz="1800"/>
              <a:t>1   0             0</a:t>
            </a:r>
          </a:p>
          <a:p>
            <a:pPr>
              <a:spcBef>
                <a:spcPct val="50000"/>
              </a:spcBef>
              <a:buFontTx/>
              <a:buNone/>
            </a:pPr>
            <a:r>
              <a:rPr lang="en-US" altLang="en-US" sz="1800"/>
              <a:t>1   1             1</a:t>
            </a:r>
            <a:endParaRPr lang="en-US" altLang="en-US" sz="1800">
              <a:latin typeface="Courier" pitchFamily="49" charset="0"/>
            </a:endParaRPr>
          </a:p>
        </p:txBody>
      </p:sp>
      <p:sp>
        <p:nvSpPr>
          <p:cNvPr id="14344" name="Line 15"/>
          <p:cNvSpPr>
            <a:spLocks noChangeShapeType="1"/>
          </p:cNvSpPr>
          <p:nvPr/>
        </p:nvSpPr>
        <p:spPr bwMode="auto">
          <a:xfrm>
            <a:off x="1676400" y="3581400"/>
            <a:ext cx="0" cy="1905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45" name="Line 16"/>
          <p:cNvSpPr>
            <a:spLocks noChangeShapeType="1"/>
          </p:cNvSpPr>
          <p:nvPr/>
        </p:nvSpPr>
        <p:spPr bwMode="auto">
          <a:xfrm>
            <a:off x="914400" y="3886200"/>
            <a:ext cx="213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46" name="Text Box 20"/>
          <p:cNvSpPr txBox="1">
            <a:spLocks noChangeArrowheads="1"/>
          </p:cNvSpPr>
          <p:nvPr/>
        </p:nvSpPr>
        <p:spPr bwMode="auto">
          <a:xfrm>
            <a:off x="3832225" y="3505200"/>
            <a:ext cx="2339975" cy="2017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x</a:t>
            </a:r>
            <a:r>
              <a:rPr lang="en-US" altLang="en-US" sz="1800">
                <a:latin typeface="Courier" pitchFamily="49" charset="0"/>
              </a:rPr>
              <a:t> </a:t>
            </a:r>
            <a:r>
              <a:rPr lang="en-US" altLang="en-US" sz="1800" i="1"/>
              <a:t> y</a:t>
            </a:r>
            <a:r>
              <a:rPr lang="en-US" altLang="en-US" sz="1800">
                <a:latin typeface="Courier" pitchFamily="49" charset="0"/>
              </a:rPr>
              <a:t>   </a:t>
            </a:r>
            <a:r>
              <a:rPr lang="en-US" altLang="en-US" sz="1800" i="1"/>
              <a:t>x</a:t>
            </a:r>
            <a:r>
              <a:rPr lang="en-US" altLang="en-US" sz="1800">
                <a:latin typeface="Courier" pitchFamily="49" charset="0"/>
              </a:rPr>
              <a:t> </a:t>
            </a:r>
            <a:r>
              <a:rPr lang="en-US" altLang="en-US" sz="1800">
                <a:latin typeface="Courier New" pitchFamily="49" charset="0"/>
              </a:rPr>
              <a:t>OR</a:t>
            </a:r>
            <a:r>
              <a:rPr lang="en-US" altLang="en-US" sz="1800">
                <a:latin typeface="Courier" pitchFamily="49" charset="0"/>
              </a:rPr>
              <a:t> </a:t>
            </a:r>
            <a:r>
              <a:rPr lang="en-US" altLang="en-US" sz="1800" i="1"/>
              <a:t>y</a:t>
            </a:r>
            <a:r>
              <a:rPr lang="en-US" altLang="en-US" sz="1800">
                <a:latin typeface="Courier" pitchFamily="49" charset="0"/>
              </a:rPr>
              <a:t> </a:t>
            </a:r>
            <a:endParaRPr lang="en-US" altLang="en-US" sz="1800" i="1"/>
          </a:p>
          <a:p>
            <a:pPr>
              <a:spcBef>
                <a:spcPct val="50000"/>
              </a:spcBef>
              <a:buFontTx/>
              <a:buNone/>
            </a:pPr>
            <a:r>
              <a:rPr lang="en-US" altLang="en-US" sz="1800"/>
              <a:t>0   0             0</a:t>
            </a:r>
          </a:p>
          <a:p>
            <a:pPr>
              <a:spcBef>
                <a:spcPct val="50000"/>
              </a:spcBef>
              <a:buFontTx/>
              <a:buNone/>
            </a:pPr>
            <a:r>
              <a:rPr lang="en-US" altLang="en-US" sz="1800"/>
              <a:t>0   1             1</a:t>
            </a:r>
          </a:p>
          <a:p>
            <a:pPr>
              <a:spcBef>
                <a:spcPct val="50000"/>
              </a:spcBef>
              <a:buFontTx/>
              <a:buNone/>
            </a:pPr>
            <a:r>
              <a:rPr lang="en-US" altLang="en-US" sz="1800"/>
              <a:t>1   0             1</a:t>
            </a:r>
          </a:p>
          <a:p>
            <a:pPr>
              <a:spcBef>
                <a:spcPct val="50000"/>
              </a:spcBef>
              <a:buFontTx/>
              <a:buNone/>
            </a:pPr>
            <a:r>
              <a:rPr lang="en-US" altLang="en-US" sz="1800"/>
              <a:t>1   1             1</a:t>
            </a:r>
            <a:endParaRPr lang="en-US" altLang="en-US" sz="1800">
              <a:latin typeface="Courier" pitchFamily="49" charset="0"/>
            </a:endParaRPr>
          </a:p>
        </p:txBody>
      </p:sp>
      <p:sp>
        <p:nvSpPr>
          <p:cNvPr id="14347" name="Line 21"/>
          <p:cNvSpPr>
            <a:spLocks noChangeShapeType="1"/>
          </p:cNvSpPr>
          <p:nvPr/>
        </p:nvSpPr>
        <p:spPr bwMode="auto">
          <a:xfrm>
            <a:off x="4572000" y="3581400"/>
            <a:ext cx="0" cy="1905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48" name="Line 22"/>
          <p:cNvSpPr>
            <a:spLocks noChangeShapeType="1"/>
          </p:cNvSpPr>
          <p:nvPr/>
        </p:nvSpPr>
        <p:spPr bwMode="auto">
          <a:xfrm>
            <a:off x="3810000" y="3886200"/>
            <a:ext cx="213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49" name="Rectangle 23"/>
          <p:cNvSpPr>
            <a:spLocks noChangeArrowheads="1"/>
          </p:cNvSpPr>
          <p:nvPr/>
        </p:nvSpPr>
        <p:spPr bwMode="auto">
          <a:xfrm>
            <a:off x="2971800" y="2057400"/>
            <a:ext cx="1600200" cy="762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800"/>
              <a:t>Also written</a:t>
            </a:r>
          </a:p>
          <a:p>
            <a:pPr algn="ctr">
              <a:spcBef>
                <a:spcPct val="0"/>
              </a:spcBef>
              <a:buFontTx/>
              <a:buNone/>
            </a:pPr>
            <a:r>
              <a:rPr lang="en-US" altLang="en-US" sz="1800" i="1"/>
              <a:t>x</a:t>
            </a:r>
            <a:endParaRPr lang="en-US" altLang="en-US" sz="1800"/>
          </a:p>
        </p:txBody>
      </p:sp>
      <p:sp>
        <p:nvSpPr>
          <p:cNvPr id="14350" name="Line 25"/>
          <p:cNvSpPr>
            <a:spLocks noChangeShapeType="1"/>
          </p:cNvSpPr>
          <p:nvPr/>
        </p:nvSpPr>
        <p:spPr bwMode="auto">
          <a:xfrm>
            <a:off x="3700463" y="2471738"/>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51" name="Line 32"/>
          <p:cNvSpPr>
            <a:spLocks noChangeShapeType="1"/>
          </p:cNvSpPr>
          <p:nvPr/>
        </p:nvSpPr>
        <p:spPr bwMode="auto">
          <a:xfrm>
            <a:off x="4038600" y="2514600"/>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52" name="Rectangle 38"/>
          <p:cNvSpPr>
            <a:spLocks noChangeArrowheads="1"/>
          </p:cNvSpPr>
          <p:nvPr/>
        </p:nvSpPr>
        <p:spPr bwMode="auto">
          <a:xfrm>
            <a:off x="1066800" y="5715000"/>
            <a:ext cx="1600200" cy="762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800"/>
              <a:t>Also written</a:t>
            </a:r>
          </a:p>
          <a:p>
            <a:pPr algn="ctr">
              <a:spcBef>
                <a:spcPct val="0"/>
              </a:spcBef>
              <a:buFontTx/>
              <a:buNone/>
            </a:pPr>
            <a:r>
              <a:rPr lang="en-US" altLang="en-US" sz="1800" i="1"/>
              <a:t>xy</a:t>
            </a:r>
            <a:endParaRPr lang="en-US" altLang="en-US" sz="1800"/>
          </a:p>
        </p:txBody>
      </p:sp>
      <p:sp>
        <p:nvSpPr>
          <p:cNvPr id="14353" name="Rectangle 39"/>
          <p:cNvSpPr>
            <a:spLocks noChangeArrowheads="1"/>
          </p:cNvSpPr>
          <p:nvPr/>
        </p:nvSpPr>
        <p:spPr bwMode="auto">
          <a:xfrm>
            <a:off x="3886200" y="5715000"/>
            <a:ext cx="1600200" cy="762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800"/>
              <a:t>Also written</a:t>
            </a:r>
          </a:p>
          <a:p>
            <a:pPr algn="ctr">
              <a:spcBef>
                <a:spcPct val="0"/>
              </a:spcBef>
              <a:buFontTx/>
              <a:buNone/>
            </a:pPr>
            <a:r>
              <a:rPr lang="en-US" altLang="en-US" sz="1800" i="1"/>
              <a:t>x+y</a:t>
            </a:r>
            <a:endParaRPr lang="en-US" altLang="en-US" sz="18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228600"/>
            <a:ext cx="7772400" cy="1143000"/>
          </a:xfrm>
        </p:spPr>
        <p:txBody>
          <a:bodyPr/>
          <a:lstStyle/>
          <a:p>
            <a:pPr eaLnBrk="1" hangingPunct="1"/>
            <a:r>
              <a:rPr lang="en-US" altLang="en-US" sz="4000" smtClean="0"/>
              <a:t>Playing with Functions…</a:t>
            </a:r>
          </a:p>
        </p:txBody>
      </p:sp>
      <p:grpSp>
        <p:nvGrpSpPr>
          <p:cNvPr id="15363" name="Group 3"/>
          <p:cNvGrpSpPr>
            <a:grpSpLocks/>
          </p:cNvGrpSpPr>
          <p:nvPr/>
        </p:nvGrpSpPr>
        <p:grpSpPr bwMode="auto">
          <a:xfrm>
            <a:off x="533400" y="1143000"/>
            <a:ext cx="8218488" cy="180975"/>
            <a:chOff x="295" y="1311"/>
            <a:chExt cx="5177" cy="114"/>
          </a:xfrm>
        </p:grpSpPr>
        <p:sp>
          <p:nvSpPr>
            <p:cNvPr id="15370"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5371"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5364" name="Text Box 6"/>
          <p:cNvSpPr txBox="1">
            <a:spLocks noChangeArrowheads="1"/>
          </p:cNvSpPr>
          <p:nvPr/>
        </p:nvSpPr>
        <p:spPr bwMode="auto">
          <a:xfrm>
            <a:off x="773113" y="1571625"/>
            <a:ext cx="6829425"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Describe these functions in English:</a:t>
            </a:r>
          </a:p>
          <a:p>
            <a:pPr>
              <a:spcBef>
                <a:spcPct val="0"/>
              </a:spcBef>
              <a:buFontTx/>
              <a:buNone/>
            </a:pPr>
            <a:endParaRPr lang="en-US" altLang="en-US" sz="2400"/>
          </a:p>
          <a:p>
            <a:pPr>
              <a:spcBef>
                <a:spcPct val="0"/>
              </a:spcBef>
              <a:buFontTx/>
              <a:buNone/>
            </a:pPr>
            <a:r>
              <a:rPr lang="en-US" altLang="en-US" sz="2400" i="1"/>
              <a:t>xx  		xx		x+x		(xy + xy)</a:t>
            </a:r>
          </a:p>
          <a:p>
            <a:pPr>
              <a:spcBef>
                <a:spcPct val="0"/>
              </a:spcBef>
              <a:buFontTx/>
              <a:buNone/>
            </a:pPr>
            <a:endParaRPr lang="en-US" altLang="en-US" sz="2400" i="1"/>
          </a:p>
          <a:p>
            <a:pPr>
              <a:spcBef>
                <a:spcPct val="0"/>
              </a:spcBef>
              <a:buFontTx/>
              <a:buNone/>
            </a:pPr>
            <a:r>
              <a:rPr lang="en-US" altLang="en-US" sz="2400" i="1"/>
              <a:t>		</a:t>
            </a:r>
            <a:endParaRPr lang="en-US" altLang="en-US" sz="2400"/>
          </a:p>
        </p:txBody>
      </p:sp>
      <p:sp>
        <p:nvSpPr>
          <p:cNvPr id="15365" name="Line 7"/>
          <p:cNvSpPr>
            <a:spLocks noChangeShapeType="1"/>
          </p:cNvSpPr>
          <p:nvPr/>
        </p:nvSpPr>
        <p:spPr bwMode="auto">
          <a:xfrm>
            <a:off x="4867275" y="241300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66" name="Line 8"/>
          <p:cNvSpPr>
            <a:spLocks noChangeShapeType="1"/>
          </p:cNvSpPr>
          <p:nvPr/>
        </p:nvSpPr>
        <p:spPr bwMode="auto">
          <a:xfrm>
            <a:off x="2855913" y="241300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67" name="Line 12"/>
          <p:cNvSpPr>
            <a:spLocks noChangeShapeType="1"/>
          </p:cNvSpPr>
          <p:nvPr/>
        </p:nvSpPr>
        <p:spPr bwMode="auto">
          <a:xfrm>
            <a:off x="7086600" y="240030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68" name="Line 13"/>
          <p:cNvSpPr>
            <a:spLocks noChangeShapeType="1"/>
          </p:cNvSpPr>
          <p:nvPr/>
        </p:nvSpPr>
        <p:spPr bwMode="auto">
          <a:xfrm>
            <a:off x="7304088" y="240030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69" name="Text Box 14"/>
          <p:cNvSpPr txBox="1">
            <a:spLocks noChangeArrowheads="1"/>
          </p:cNvSpPr>
          <p:nvPr/>
        </p:nvSpPr>
        <p:spPr bwMode="auto">
          <a:xfrm>
            <a:off x="669925" y="3127375"/>
            <a:ext cx="1182688"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	 </a:t>
            </a:r>
          </a:p>
        </p:txBody>
      </p:sp>
      <p:sp>
        <p:nvSpPr>
          <p:cNvPr id="2" name="TextBox 1"/>
          <p:cNvSpPr txBox="1"/>
          <p:nvPr/>
        </p:nvSpPr>
        <p:spPr>
          <a:xfrm>
            <a:off x="6858000" y="6172200"/>
            <a:ext cx="1735603" cy="461665"/>
          </a:xfrm>
          <a:prstGeom prst="rect">
            <a:avLst/>
          </a:prstGeom>
          <a:noFill/>
        </p:spPr>
        <p:txBody>
          <a:bodyPr wrap="none" rtlCol="0">
            <a:spAutoFit/>
          </a:bodyPr>
          <a:lstStyle/>
          <a:p>
            <a:r>
              <a:rPr lang="en-US" dirty="0" smtClean="0">
                <a:solidFill>
                  <a:srgbClr val="00B050"/>
                </a:solidFill>
              </a:rPr>
              <a:t>Worksheet!</a:t>
            </a:r>
            <a:endParaRPr lang="en-US" dirty="0">
              <a:solidFill>
                <a:srgbClr val="00B05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228600"/>
            <a:ext cx="7772400" cy="1143000"/>
          </a:xfrm>
        </p:spPr>
        <p:txBody>
          <a:bodyPr/>
          <a:lstStyle/>
          <a:p>
            <a:pPr eaLnBrk="1" hangingPunct="1"/>
            <a:r>
              <a:rPr lang="en-US" altLang="en-US" sz="4000" smtClean="0"/>
              <a:t>Playing with Functions…</a:t>
            </a:r>
          </a:p>
        </p:txBody>
      </p:sp>
      <p:grpSp>
        <p:nvGrpSpPr>
          <p:cNvPr id="16387" name="Group 3"/>
          <p:cNvGrpSpPr>
            <a:grpSpLocks/>
          </p:cNvGrpSpPr>
          <p:nvPr/>
        </p:nvGrpSpPr>
        <p:grpSpPr bwMode="auto">
          <a:xfrm>
            <a:off x="533400" y="1143000"/>
            <a:ext cx="8218488" cy="180975"/>
            <a:chOff x="295" y="1311"/>
            <a:chExt cx="5177" cy="114"/>
          </a:xfrm>
        </p:grpSpPr>
        <p:sp>
          <p:nvSpPr>
            <p:cNvPr id="16390"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6391"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6388" name="Text Box 11"/>
          <p:cNvSpPr txBox="1">
            <a:spLocks noChangeArrowheads="1"/>
          </p:cNvSpPr>
          <p:nvPr/>
        </p:nvSpPr>
        <p:spPr bwMode="auto">
          <a:xfrm>
            <a:off x="669925" y="3127375"/>
            <a:ext cx="1182688"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	 </a:t>
            </a:r>
          </a:p>
        </p:txBody>
      </p:sp>
      <p:sp>
        <p:nvSpPr>
          <p:cNvPr id="16389" name="Rectangle 12"/>
          <p:cNvSpPr>
            <a:spLocks noChangeArrowheads="1"/>
          </p:cNvSpPr>
          <p:nvPr/>
        </p:nvSpPr>
        <p:spPr bwMode="auto">
          <a:xfrm>
            <a:off x="611188" y="1755775"/>
            <a:ext cx="7843837" cy="2282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How about Boolean formulae (“formulas”) for:</a:t>
            </a:r>
          </a:p>
          <a:p>
            <a:pPr>
              <a:spcBef>
                <a:spcPct val="0"/>
              </a:spcBef>
              <a:buFontTx/>
              <a:buNone/>
            </a:pPr>
            <a:endParaRPr lang="en-US" altLang="en-US" sz="2400"/>
          </a:p>
          <a:p>
            <a:pPr lvl="1">
              <a:spcBef>
                <a:spcPct val="0"/>
              </a:spcBef>
              <a:buFontTx/>
              <a:buChar char="•"/>
            </a:pPr>
            <a:r>
              <a:rPr lang="en-US" altLang="en-US" sz="2400"/>
              <a:t>  A function of two variables </a:t>
            </a:r>
            <a:r>
              <a:rPr lang="en-US" altLang="en-US" sz="2400" i="1"/>
              <a:t>x,y</a:t>
            </a:r>
            <a:r>
              <a:rPr lang="en-US" altLang="en-US" sz="2400"/>
              <a:t> that evaluates to 1 iff</a:t>
            </a:r>
          </a:p>
          <a:p>
            <a:pPr lvl="1">
              <a:spcBef>
                <a:spcPct val="0"/>
              </a:spcBef>
              <a:buFontTx/>
              <a:buNone/>
            </a:pPr>
            <a:r>
              <a:rPr lang="en-US" altLang="en-US" sz="2400"/>
              <a:t>   </a:t>
            </a:r>
            <a:r>
              <a:rPr lang="en-US" altLang="en-US" sz="2400" i="1"/>
              <a:t>x </a:t>
            </a:r>
            <a:r>
              <a:rPr lang="en-US" altLang="en-US" sz="2400"/>
              <a:t>and </a:t>
            </a:r>
            <a:r>
              <a:rPr lang="en-US" altLang="en-US" sz="2400" i="1"/>
              <a:t>y </a:t>
            </a:r>
            <a:r>
              <a:rPr lang="en-US" altLang="en-US" sz="2400"/>
              <a:t>are not equal</a:t>
            </a:r>
          </a:p>
          <a:p>
            <a:pPr lvl="1">
              <a:spcBef>
                <a:spcPct val="0"/>
              </a:spcBef>
              <a:buFontTx/>
              <a:buChar char="•"/>
            </a:pPr>
            <a:r>
              <a:rPr lang="en-US" altLang="en-US" sz="2400"/>
              <a:t>  A function of two variables </a:t>
            </a:r>
            <a:r>
              <a:rPr lang="en-US" altLang="en-US" sz="2400" i="1"/>
              <a:t>x,y </a:t>
            </a:r>
            <a:r>
              <a:rPr lang="en-US" altLang="en-US" sz="2400"/>
              <a:t>that evaluates to 1 iff</a:t>
            </a:r>
          </a:p>
          <a:p>
            <a:pPr lvl="1">
              <a:spcBef>
                <a:spcPct val="0"/>
              </a:spcBef>
              <a:buFontTx/>
              <a:buNone/>
            </a:pPr>
            <a:r>
              <a:rPr lang="en-US" altLang="en-US" sz="2400" i="1"/>
              <a:t>   x</a:t>
            </a:r>
            <a:r>
              <a:rPr lang="en-US" altLang="en-US" sz="2400"/>
              <a:t> </a:t>
            </a:r>
            <a:r>
              <a:rPr lang="en-US" altLang="en-US" sz="2400">
                <a:sym typeface="Symbol" pitchFamily="18" charset="2"/>
              </a:rPr>
              <a:t> </a:t>
            </a:r>
            <a:r>
              <a:rPr lang="en-US" altLang="en-US" sz="2400" i="1">
                <a:sym typeface="Symbol" pitchFamily="18" charset="2"/>
              </a:rPr>
              <a:t>y</a:t>
            </a:r>
            <a:r>
              <a:rPr lang="en-US" altLang="en-US" sz="240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0"/>
            <a:ext cx="7772400" cy="1143000"/>
          </a:xfrm>
        </p:spPr>
        <p:txBody>
          <a:bodyPr/>
          <a:lstStyle/>
          <a:p>
            <a:pPr eaLnBrk="1" hangingPunct="1"/>
            <a:r>
              <a:rPr lang="en-US" altLang="en-US" sz="4000" smtClean="0">
                <a:latin typeface="Courier New" pitchFamily="49" charset="0"/>
              </a:rPr>
              <a:t>XOR</a:t>
            </a:r>
          </a:p>
        </p:txBody>
      </p:sp>
      <p:grpSp>
        <p:nvGrpSpPr>
          <p:cNvPr id="17411" name="Group 3"/>
          <p:cNvGrpSpPr>
            <a:grpSpLocks/>
          </p:cNvGrpSpPr>
          <p:nvPr/>
        </p:nvGrpSpPr>
        <p:grpSpPr bwMode="auto">
          <a:xfrm>
            <a:off x="533400" y="1066800"/>
            <a:ext cx="8218488" cy="180975"/>
            <a:chOff x="295" y="1311"/>
            <a:chExt cx="5177" cy="114"/>
          </a:xfrm>
        </p:grpSpPr>
        <p:sp>
          <p:nvSpPr>
            <p:cNvPr id="17418"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7419"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7412" name="Text Box 12"/>
          <p:cNvSpPr txBox="1">
            <a:spLocks noChangeArrowheads="1"/>
          </p:cNvSpPr>
          <p:nvPr/>
        </p:nvSpPr>
        <p:spPr bwMode="auto">
          <a:xfrm>
            <a:off x="2057400" y="1752600"/>
            <a:ext cx="2339975" cy="2017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x</a:t>
            </a:r>
            <a:r>
              <a:rPr lang="en-US" altLang="en-US" sz="1800">
                <a:latin typeface="Courier" pitchFamily="49" charset="0"/>
              </a:rPr>
              <a:t> </a:t>
            </a:r>
            <a:r>
              <a:rPr lang="en-US" altLang="en-US" sz="1800" i="1"/>
              <a:t> y</a:t>
            </a:r>
            <a:r>
              <a:rPr lang="en-US" altLang="en-US" sz="1800">
                <a:latin typeface="Courier" pitchFamily="49" charset="0"/>
              </a:rPr>
              <a:t>   </a:t>
            </a:r>
            <a:r>
              <a:rPr lang="en-US" altLang="en-US" sz="1800" i="1"/>
              <a:t>x</a:t>
            </a:r>
            <a:r>
              <a:rPr lang="en-US" altLang="en-US" sz="1800">
                <a:latin typeface="Courier" pitchFamily="49" charset="0"/>
              </a:rPr>
              <a:t> </a:t>
            </a:r>
            <a:r>
              <a:rPr lang="en-US" altLang="en-US" sz="1800">
                <a:latin typeface="Courier New" pitchFamily="49" charset="0"/>
              </a:rPr>
              <a:t>XOR</a:t>
            </a:r>
            <a:r>
              <a:rPr lang="en-US" altLang="en-US" sz="1800">
                <a:latin typeface="Courier" pitchFamily="49" charset="0"/>
              </a:rPr>
              <a:t> </a:t>
            </a:r>
            <a:r>
              <a:rPr lang="en-US" altLang="en-US" sz="1800" i="1"/>
              <a:t>y</a:t>
            </a:r>
            <a:r>
              <a:rPr lang="en-US" altLang="en-US" sz="1800">
                <a:latin typeface="Courier" pitchFamily="49" charset="0"/>
              </a:rPr>
              <a:t> </a:t>
            </a:r>
            <a:endParaRPr lang="en-US" altLang="en-US" sz="1800" i="1"/>
          </a:p>
          <a:p>
            <a:pPr>
              <a:spcBef>
                <a:spcPct val="50000"/>
              </a:spcBef>
              <a:buFontTx/>
              <a:buNone/>
            </a:pPr>
            <a:r>
              <a:rPr lang="en-US" altLang="en-US" sz="1800"/>
              <a:t>0   0             0</a:t>
            </a:r>
          </a:p>
          <a:p>
            <a:pPr>
              <a:spcBef>
                <a:spcPct val="50000"/>
              </a:spcBef>
              <a:buFontTx/>
              <a:buNone/>
            </a:pPr>
            <a:r>
              <a:rPr lang="en-US" altLang="en-US" sz="1800"/>
              <a:t>0   1             1</a:t>
            </a:r>
          </a:p>
          <a:p>
            <a:pPr>
              <a:spcBef>
                <a:spcPct val="50000"/>
              </a:spcBef>
              <a:buFontTx/>
              <a:buNone/>
            </a:pPr>
            <a:r>
              <a:rPr lang="en-US" altLang="en-US" sz="1800"/>
              <a:t>1   0             1</a:t>
            </a:r>
          </a:p>
          <a:p>
            <a:pPr>
              <a:spcBef>
                <a:spcPct val="50000"/>
              </a:spcBef>
              <a:buFontTx/>
              <a:buNone/>
            </a:pPr>
            <a:r>
              <a:rPr lang="en-US" altLang="en-US" sz="1800"/>
              <a:t>1   1             0</a:t>
            </a:r>
            <a:endParaRPr lang="en-US" altLang="en-US" sz="1800">
              <a:latin typeface="Courier" pitchFamily="49" charset="0"/>
            </a:endParaRPr>
          </a:p>
        </p:txBody>
      </p:sp>
      <p:sp>
        <p:nvSpPr>
          <p:cNvPr id="17413" name="Line 13"/>
          <p:cNvSpPr>
            <a:spLocks noChangeShapeType="1"/>
          </p:cNvSpPr>
          <p:nvPr/>
        </p:nvSpPr>
        <p:spPr bwMode="auto">
          <a:xfrm>
            <a:off x="2797175" y="1828800"/>
            <a:ext cx="0" cy="1905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14" name="Line 14"/>
          <p:cNvSpPr>
            <a:spLocks noChangeShapeType="1"/>
          </p:cNvSpPr>
          <p:nvPr/>
        </p:nvSpPr>
        <p:spPr bwMode="auto">
          <a:xfrm>
            <a:off x="2035175" y="2133600"/>
            <a:ext cx="213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15" name="Line 17"/>
          <p:cNvSpPr>
            <a:spLocks noChangeShapeType="1"/>
          </p:cNvSpPr>
          <p:nvPr/>
        </p:nvSpPr>
        <p:spPr bwMode="auto">
          <a:xfrm>
            <a:off x="2667000" y="2438400"/>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17416" name="Picture 21" descr="alien"/>
          <p:cNvPicPr>
            <a:picLocks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6705600" y="3429000"/>
            <a:ext cx="965200" cy="1320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7" name="AutoShape 23"/>
          <p:cNvSpPr>
            <a:spLocks noChangeArrowheads="1"/>
          </p:cNvSpPr>
          <p:nvPr/>
        </p:nvSpPr>
        <p:spPr bwMode="auto">
          <a:xfrm>
            <a:off x="4419600" y="2133600"/>
            <a:ext cx="2743200" cy="990600"/>
          </a:xfrm>
          <a:prstGeom prst="wedgeRectCallout">
            <a:avLst>
              <a:gd name="adj1" fmla="val 38426"/>
              <a:gd name="adj2" fmla="val 121472"/>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600"/>
              <a:t>Python uses </a:t>
            </a:r>
            <a:r>
              <a:rPr lang="en-US" altLang="en-US" sz="1600">
                <a:latin typeface="Courier New" pitchFamily="49" charset="0"/>
              </a:rPr>
              <a:t>~</a:t>
            </a:r>
            <a:r>
              <a:rPr lang="en-US" altLang="en-US" sz="1600"/>
              <a:t>, </a:t>
            </a:r>
            <a:r>
              <a:rPr lang="en-US" altLang="en-US" sz="1600">
                <a:latin typeface="Courier New" pitchFamily="49" charset="0"/>
              </a:rPr>
              <a:t>&amp;</a:t>
            </a:r>
            <a:r>
              <a:rPr lang="en-US" altLang="en-US" sz="1600"/>
              <a:t>,</a:t>
            </a:r>
            <a:r>
              <a:rPr lang="en-US" altLang="en-US" sz="1600">
                <a:latin typeface="Courier New" pitchFamily="49" charset="0"/>
              </a:rPr>
              <a:t> |</a:t>
            </a:r>
            <a:r>
              <a:rPr lang="en-US" altLang="en-US" sz="1600"/>
              <a:t>, and</a:t>
            </a:r>
            <a:r>
              <a:rPr lang="en-US" altLang="en-US" sz="1600">
                <a:latin typeface="Courier New" pitchFamily="49" charset="0"/>
              </a:rPr>
              <a:t> ^ </a:t>
            </a:r>
            <a:r>
              <a:rPr lang="en-US" altLang="en-US" sz="1600"/>
              <a:t>to represent NOT, AND, OR, and XOR, respectively.</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76200"/>
            <a:ext cx="7772400" cy="1143000"/>
          </a:xfrm>
        </p:spPr>
        <p:txBody>
          <a:bodyPr/>
          <a:lstStyle/>
          <a:p>
            <a:pPr eaLnBrk="1" hangingPunct="1"/>
            <a:r>
              <a:rPr lang="en-US" altLang="en-US" sz="4000" smtClean="0"/>
              <a:t>Properties of Boolean Functions</a:t>
            </a:r>
          </a:p>
        </p:txBody>
      </p:sp>
      <p:sp>
        <p:nvSpPr>
          <p:cNvPr id="18435" name="Text Box 4"/>
          <p:cNvSpPr txBox="1">
            <a:spLocks noChangeArrowheads="1"/>
          </p:cNvSpPr>
          <p:nvPr/>
        </p:nvSpPr>
        <p:spPr bwMode="auto">
          <a:xfrm>
            <a:off x="914400" y="2438400"/>
            <a:ext cx="6705600"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All the "usual" Boolean functions commute:</a:t>
            </a:r>
          </a:p>
          <a:p>
            <a:pPr>
              <a:spcBef>
                <a:spcPct val="50000"/>
              </a:spcBef>
              <a:buFontTx/>
              <a:buNone/>
            </a:pPr>
            <a:r>
              <a:rPr lang="en-US" altLang="en-US" sz="2000"/>
              <a:t>	f(x, y) = f(y, x)</a:t>
            </a:r>
          </a:p>
          <a:p>
            <a:pPr>
              <a:spcBef>
                <a:spcPct val="50000"/>
              </a:spcBef>
              <a:buFontTx/>
              <a:buNone/>
            </a:pPr>
            <a:r>
              <a:rPr lang="en-US" altLang="en-US" sz="2000"/>
              <a:t>AND, OR, and XOR associate:</a:t>
            </a:r>
          </a:p>
          <a:p>
            <a:pPr>
              <a:spcBef>
                <a:spcPct val="50000"/>
              </a:spcBef>
              <a:buFontTx/>
              <a:buNone/>
            </a:pPr>
            <a:r>
              <a:rPr lang="en-US" altLang="en-US" sz="2000"/>
              <a:t>	f(f(x, y), z) = f(x, f(y, z))</a:t>
            </a:r>
          </a:p>
          <a:p>
            <a:pPr>
              <a:spcBef>
                <a:spcPct val="50000"/>
              </a:spcBef>
              <a:buFontTx/>
              <a:buNone/>
            </a:pPr>
            <a:r>
              <a:rPr lang="en-US" altLang="en-US" sz="2000"/>
              <a:t>	e.g., (x AND y) AND z = x AND (y AND z)</a:t>
            </a:r>
          </a:p>
        </p:txBody>
      </p:sp>
      <p:pic>
        <p:nvPicPr>
          <p:cNvPr id="18436" name="Picture 5" descr="alien"/>
          <p:cNvPicPr>
            <a:picLocks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7239000" y="5257800"/>
            <a:ext cx="965200" cy="1320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7" name="AutoShape 6"/>
          <p:cNvSpPr>
            <a:spLocks noChangeArrowheads="1"/>
          </p:cNvSpPr>
          <p:nvPr/>
        </p:nvSpPr>
        <p:spPr bwMode="auto">
          <a:xfrm>
            <a:off x="7239000" y="4191000"/>
            <a:ext cx="1295400" cy="838200"/>
          </a:xfrm>
          <a:prstGeom prst="wedgeRectCallout">
            <a:avLst>
              <a:gd name="adj1" fmla="val 2083"/>
              <a:gd name="adj2" fmla="val 12310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600"/>
              <a:t>What about the </a:t>
            </a:r>
            <a:r>
              <a:rPr lang="en-US" altLang="en-US" sz="1600" i="1"/>
              <a:t>Un</a:t>
            </a:r>
            <a:r>
              <a:rPr lang="en-US" altLang="en-US" sz="1600"/>
              <a:t>usual ones?</a:t>
            </a:r>
          </a:p>
        </p:txBody>
      </p:sp>
      <p:grpSp>
        <p:nvGrpSpPr>
          <p:cNvPr id="18438" name="Group 7"/>
          <p:cNvGrpSpPr>
            <a:grpSpLocks/>
          </p:cNvGrpSpPr>
          <p:nvPr/>
        </p:nvGrpSpPr>
        <p:grpSpPr bwMode="auto">
          <a:xfrm>
            <a:off x="533400" y="990600"/>
            <a:ext cx="8218488" cy="180975"/>
            <a:chOff x="295" y="1311"/>
            <a:chExt cx="5177" cy="114"/>
          </a:xfrm>
        </p:grpSpPr>
        <p:sp>
          <p:nvSpPr>
            <p:cNvPr id="18439" name="Rectangle 8"/>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40" name="Rectangle 9"/>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228600"/>
            <a:ext cx="7772400" cy="1143000"/>
          </a:xfrm>
        </p:spPr>
        <p:txBody>
          <a:bodyPr/>
          <a:lstStyle/>
          <a:p>
            <a:pPr eaLnBrk="1" hangingPunct="1"/>
            <a:r>
              <a:rPr lang="en-US" altLang="en-US" sz="4000" smtClean="0"/>
              <a:t>The Alien’s Life Advice</a:t>
            </a:r>
            <a:endParaRPr lang="en-US" altLang="en-US" smtClean="0"/>
          </a:p>
        </p:txBody>
      </p:sp>
      <p:grpSp>
        <p:nvGrpSpPr>
          <p:cNvPr id="19459" name="Group 3"/>
          <p:cNvGrpSpPr>
            <a:grpSpLocks/>
          </p:cNvGrpSpPr>
          <p:nvPr/>
        </p:nvGrpSpPr>
        <p:grpSpPr bwMode="auto">
          <a:xfrm>
            <a:off x="381000" y="1219200"/>
            <a:ext cx="8218488" cy="180975"/>
            <a:chOff x="295" y="1311"/>
            <a:chExt cx="5177" cy="114"/>
          </a:xfrm>
        </p:grpSpPr>
        <p:sp>
          <p:nvSpPr>
            <p:cNvPr id="1946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946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9460" name="AutoShape 6"/>
          <p:cNvSpPr>
            <a:spLocks noChangeArrowheads="1"/>
          </p:cNvSpPr>
          <p:nvPr/>
        </p:nvSpPr>
        <p:spPr bwMode="auto">
          <a:xfrm>
            <a:off x="1397000" y="2133600"/>
            <a:ext cx="3124200" cy="812800"/>
          </a:xfrm>
          <a:prstGeom prst="wedgeRectCallout">
            <a:avLst>
              <a:gd name="adj1" fmla="val 52134"/>
              <a:gd name="adj2" fmla="val 104690"/>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Don’t get bogged down in a single project.</a:t>
            </a:r>
            <a:endParaRPr lang="en-US" altLang="en-US" sz="2400">
              <a:latin typeface="Times New Roman" pitchFamily="18" charset="0"/>
            </a:endParaRPr>
          </a:p>
        </p:txBody>
      </p:sp>
      <p:pic>
        <p:nvPicPr>
          <p:cNvPr id="19461" name="Picture 7"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7400" y="32512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7816" name="AutoShape 8"/>
          <p:cNvSpPr>
            <a:spLocks noChangeArrowheads="1"/>
          </p:cNvSpPr>
          <p:nvPr/>
        </p:nvSpPr>
        <p:spPr bwMode="auto">
          <a:xfrm>
            <a:off x="5638800" y="5105400"/>
            <a:ext cx="2514600" cy="685800"/>
          </a:xfrm>
          <a:prstGeom prst="wedgeRectCallout">
            <a:avLst>
              <a:gd name="adj1" fmla="val -56375"/>
              <a:gd name="adj2" fmla="val -156481"/>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Get bogged down in at least two!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2500"/>
                                  </p:stCondLst>
                                  <p:childTnLst>
                                    <p:set>
                                      <p:cBhvr>
                                        <p:cTn id="6" dur="1" fill="hold">
                                          <p:stCondLst>
                                            <p:cond delay="0"/>
                                          </p:stCondLst>
                                        </p:cTn>
                                        <p:tgtEl>
                                          <p:spTgt spid="2478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1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0"/>
            <a:ext cx="7772400" cy="1143000"/>
          </a:xfrm>
        </p:spPr>
        <p:txBody>
          <a:bodyPr/>
          <a:lstStyle/>
          <a:p>
            <a:pPr eaLnBrk="1" hangingPunct="1"/>
            <a:r>
              <a:rPr lang="en-US" altLang="en-US" sz="4000" smtClean="0"/>
              <a:t>Digital Logic Gates</a:t>
            </a:r>
          </a:p>
        </p:txBody>
      </p:sp>
      <p:grpSp>
        <p:nvGrpSpPr>
          <p:cNvPr id="21507" name="Group 3"/>
          <p:cNvGrpSpPr>
            <a:grpSpLocks/>
          </p:cNvGrpSpPr>
          <p:nvPr/>
        </p:nvGrpSpPr>
        <p:grpSpPr bwMode="auto">
          <a:xfrm>
            <a:off x="533400" y="1038225"/>
            <a:ext cx="8218488" cy="180975"/>
            <a:chOff x="295" y="1311"/>
            <a:chExt cx="5177" cy="114"/>
          </a:xfrm>
        </p:grpSpPr>
        <p:sp>
          <p:nvSpPr>
            <p:cNvPr id="21535"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1536"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1508" name="Text Box 6"/>
          <p:cNvSpPr txBox="1">
            <a:spLocks noChangeArrowheads="1"/>
          </p:cNvSpPr>
          <p:nvPr/>
        </p:nvSpPr>
        <p:spPr bwMode="auto">
          <a:xfrm>
            <a:off x="936625" y="1973263"/>
            <a:ext cx="1577975" cy="1054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x</a:t>
            </a:r>
            <a:r>
              <a:rPr lang="en-US" altLang="en-US" sz="1800">
                <a:latin typeface="Courier" pitchFamily="49" charset="0"/>
              </a:rPr>
              <a:t>   </a:t>
            </a:r>
            <a:r>
              <a:rPr lang="en-US" altLang="en-US" sz="1800">
                <a:latin typeface="Courier New" pitchFamily="49" charset="0"/>
              </a:rPr>
              <a:t>NOT</a:t>
            </a:r>
            <a:r>
              <a:rPr lang="en-US" altLang="en-US" sz="1800">
                <a:latin typeface="Courier" pitchFamily="49" charset="0"/>
              </a:rPr>
              <a:t> </a:t>
            </a:r>
            <a:r>
              <a:rPr lang="en-US" altLang="en-US" sz="1800" i="1"/>
              <a:t>x</a:t>
            </a:r>
          </a:p>
          <a:p>
            <a:pPr>
              <a:spcBef>
                <a:spcPct val="50000"/>
              </a:spcBef>
              <a:buFontTx/>
              <a:buNone/>
            </a:pPr>
            <a:r>
              <a:rPr lang="en-US" altLang="en-US" sz="1800"/>
              <a:t>0            1     1            0    </a:t>
            </a:r>
            <a:endParaRPr lang="en-US" altLang="en-US" sz="1800">
              <a:latin typeface="Courier" pitchFamily="49" charset="0"/>
            </a:endParaRPr>
          </a:p>
        </p:txBody>
      </p:sp>
      <p:sp>
        <p:nvSpPr>
          <p:cNvPr id="21509" name="Line 7"/>
          <p:cNvSpPr>
            <a:spLocks noChangeShapeType="1"/>
          </p:cNvSpPr>
          <p:nvPr/>
        </p:nvSpPr>
        <p:spPr bwMode="auto">
          <a:xfrm>
            <a:off x="838200" y="2362200"/>
            <a:ext cx="1600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0" name="Line 8"/>
          <p:cNvSpPr>
            <a:spLocks noChangeShapeType="1"/>
          </p:cNvSpPr>
          <p:nvPr/>
        </p:nvSpPr>
        <p:spPr bwMode="auto">
          <a:xfrm>
            <a:off x="1447800" y="1981200"/>
            <a:ext cx="0" cy="99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1" name="Text Box 9"/>
          <p:cNvSpPr txBox="1">
            <a:spLocks noChangeArrowheads="1"/>
          </p:cNvSpPr>
          <p:nvPr/>
        </p:nvSpPr>
        <p:spPr bwMode="auto">
          <a:xfrm>
            <a:off x="936625" y="3505200"/>
            <a:ext cx="2339975" cy="2017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x</a:t>
            </a:r>
            <a:r>
              <a:rPr lang="en-US" altLang="en-US" sz="1800">
                <a:latin typeface="Courier" pitchFamily="49" charset="0"/>
              </a:rPr>
              <a:t> </a:t>
            </a:r>
            <a:r>
              <a:rPr lang="en-US" altLang="en-US" sz="1800" i="1"/>
              <a:t> y</a:t>
            </a:r>
            <a:r>
              <a:rPr lang="en-US" altLang="en-US" sz="1800">
                <a:latin typeface="Courier" pitchFamily="49" charset="0"/>
              </a:rPr>
              <a:t>   </a:t>
            </a:r>
            <a:r>
              <a:rPr lang="en-US" altLang="en-US" sz="1800" i="1"/>
              <a:t>x</a:t>
            </a:r>
            <a:r>
              <a:rPr lang="en-US" altLang="en-US" sz="1800">
                <a:latin typeface="Courier" pitchFamily="49" charset="0"/>
              </a:rPr>
              <a:t> </a:t>
            </a:r>
            <a:r>
              <a:rPr lang="en-US" altLang="en-US" sz="1800">
                <a:latin typeface="Courier New" pitchFamily="49" charset="0"/>
              </a:rPr>
              <a:t>AND</a:t>
            </a:r>
            <a:r>
              <a:rPr lang="en-US" altLang="en-US" sz="1800">
                <a:latin typeface="Courier" pitchFamily="49" charset="0"/>
              </a:rPr>
              <a:t> </a:t>
            </a:r>
            <a:r>
              <a:rPr lang="en-US" altLang="en-US" sz="1800" i="1"/>
              <a:t>y</a:t>
            </a:r>
            <a:r>
              <a:rPr lang="en-US" altLang="en-US" sz="1800">
                <a:latin typeface="Courier" pitchFamily="49" charset="0"/>
              </a:rPr>
              <a:t> </a:t>
            </a:r>
            <a:endParaRPr lang="en-US" altLang="en-US" sz="1800" i="1"/>
          </a:p>
          <a:p>
            <a:pPr>
              <a:spcBef>
                <a:spcPct val="50000"/>
              </a:spcBef>
              <a:buFontTx/>
              <a:buNone/>
            </a:pPr>
            <a:r>
              <a:rPr lang="en-US" altLang="en-US" sz="1800"/>
              <a:t>0    0            0</a:t>
            </a:r>
          </a:p>
          <a:p>
            <a:pPr>
              <a:spcBef>
                <a:spcPct val="50000"/>
              </a:spcBef>
              <a:buFontTx/>
              <a:buNone/>
            </a:pPr>
            <a:r>
              <a:rPr lang="en-US" altLang="en-US" sz="1800"/>
              <a:t>0   1             0</a:t>
            </a:r>
          </a:p>
          <a:p>
            <a:pPr>
              <a:spcBef>
                <a:spcPct val="50000"/>
              </a:spcBef>
              <a:buFontTx/>
              <a:buNone/>
            </a:pPr>
            <a:r>
              <a:rPr lang="en-US" altLang="en-US" sz="1800"/>
              <a:t>1   0             0</a:t>
            </a:r>
          </a:p>
          <a:p>
            <a:pPr>
              <a:spcBef>
                <a:spcPct val="50000"/>
              </a:spcBef>
              <a:buFontTx/>
              <a:buNone/>
            </a:pPr>
            <a:r>
              <a:rPr lang="en-US" altLang="en-US" sz="1800"/>
              <a:t>1   1             1</a:t>
            </a:r>
            <a:endParaRPr lang="en-US" altLang="en-US" sz="1800">
              <a:latin typeface="Courier" pitchFamily="49" charset="0"/>
            </a:endParaRPr>
          </a:p>
        </p:txBody>
      </p:sp>
      <p:sp>
        <p:nvSpPr>
          <p:cNvPr id="21512" name="Line 10"/>
          <p:cNvSpPr>
            <a:spLocks noChangeShapeType="1"/>
          </p:cNvSpPr>
          <p:nvPr/>
        </p:nvSpPr>
        <p:spPr bwMode="auto">
          <a:xfrm>
            <a:off x="1676400" y="3581400"/>
            <a:ext cx="0" cy="1905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3" name="Line 11"/>
          <p:cNvSpPr>
            <a:spLocks noChangeShapeType="1"/>
          </p:cNvSpPr>
          <p:nvPr/>
        </p:nvSpPr>
        <p:spPr bwMode="auto">
          <a:xfrm>
            <a:off x="914400" y="3886200"/>
            <a:ext cx="213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4" name="Text Box 12"/>
          <p:cNvSpPr txBox="1">
            <a:spLocks noChangeArrowheads="1"/>
          </p:cNvSpPr>
          <p:nvPr/>
        </p:nvSpPr>
        <p:spPr bwMode="auto">
          <a:xfrm>
            <a:off x="4975225" y="3505200"/>
            <a:ext cx="2339975" cy="2017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x</a:t>
            </a:r>
            <a:r>
              <a:rPr lang="en-US" altLang="en-US" sz="1800">
                <a:latin typeface="Courier" pitchFamily="49" charset="0"/>
              </a:rPr>
              <a:t> </a:t>
            </a:r>
            <a:r>
              <a:rPr lang="en-US" altLang="en-US" sz="1800" i="1"/>
              <a:t> y</a:t>
            </a:r>
            <a:r>
              <a:rPr lang="en-US" altLang="en-US" sz="1800">
                <a:latin typeface="Courier" pitchFamily="49" charset="0"/>
              </a:rPr>
              <a:t>   </a:t>
            </a:r>
            <a:r>
              <a:rPr lang="en-US" altLang="en-US" sz="1800" i="1"/>
              <a:t>x</a:t>
            </a:r>
            <a:r>
              <a:rPr lang="en-US" altLang="en-US" sz="1800">
                <a:latin typeface="Courier" pitchFamily="49" charset="0"/>
              </a:rPr>
              <a:t> </a:t>
            </a:r>
            <a:r>
              <a:rPr lang="en-US" altLang="en-US" sz="1800">
                <a:latin typeface="Courier New" pitchFamily="49" charset="0"/>
              </a:rPr>
              <a:t>OR</a:t>
            </a:r>
            <a:r>
              <a:rPr lang="en-US" altLang="en-US" sz="1800">
                <a:latin typeface="Courier" pitchFamily="49" charset="0"/>
              </a:rPr>
              <a:t> </a:t>
            </a:r>
            <a:r>
              <a:rPr lang="en-US" altLang="en-US" sz="1800" i="1"/>
              <a:t>y</a:t>
            </a:r>
            <a:r>
              <a:rPr lang="en-US" altLang="en-US" sz="1800">
                <a:latin typeface="Courier" pitchFamily="49" charset="0"/>
              </a:rPr>
              <a:t> </a:t>
            </a:r>
            <a:endParaRPr lang="en-US" altLang="en-US" sz="1800" i="1"/>
          </a:p>
          <a:p>
            <a:pPr>
              <a:spcBef>
                <a:spcPct val="50000"/>
              </a:spcBef>
              <a:buFontTx/>
              <a:buNone/>
            </a:pPr>
            <a:r>
              <a:rPr lang="en-US" altLang="en-US" sz="1800"/>
              <a:t>0   0             0</a:t>
            </a:r>
          </a:p>
          <a:p>
            <a:pPr>
              <a:spcBef>
                <a:spcPct val="50000"/>
              </a:spcBef>
              <a:buFontTx/>
              <a:buNone/>
            </a:pPr>
            <a:r>
              <a:rPr lang="en-US" altLang="en-US" sz="1800"/>
              <a:t>0   1             1</a:t>
            </a:r>
          </a:p>
          <a:p>
            <a:pPr>
              <a:spcBef>
                <a:spcPct val="50000"/>
              </a:spcBef>
              <a:buFontTx/>
              <a:buNone/>
            </a:pPr>
            <a:r>
              <a:rPr lang="en-US" altLang="en-US" sz="1800"/>
              <a:t>1   0             1</a:t>
            </a:r>
          </a:p>
          <a:p>
            <a:pPr>
              <a:spcBef>
                <a:spcPct val="50000"/>
              </a:spcBef>
              <a:buFontTx/>
              <a:buNone/>
            </a:pPr>
            <a:r>
              <a:rPr lang="en-US" altLang="en-US" sz="1800"/>
              <a:t>1   1             1</a:t>
            </a:r>
            <a:endParaRPr lang="en-US" altLang="en-US" sz="1800">
              <a:latin typeface="Courier" pitchFamily="49" charset="0"/>
            </a:endParaRPr>
          </a:p>
        </p:txBody>
      </p:sp>
      <p:sp>
        <p:nvSpPr>
          <p:cNvPr id="21515" name="Line 13"/>
          <p:cNvSpPr>
            <a:spLocks noChangeShapeType="1"/>
          </p:cNvSpPr>
          <p:nvPr/>
        </p:nvSpPr>
        <p:spPr bwMode="auto">
          <a:xfrm>
            <a:off x="5715000" y="3581400"/>
            <a:ext cx="0" cy="1905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6" name="Line 14"/>
          <p:cNvSpPr>
            <a:spLocks noChangeShapeType="1"/>
          </p:cNvSpPr>
          <p:nvPr/>
        </p:nvSpPr>
        <p:spPr bwMode="auto">
          <a:xfrm>
            <a:off x="4953000" y="3886200"/>
            <a:ext cx="213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7" name="Rectangle 15"/>
          <p:cNvSpPr>
            <a:spLocks noChangeArrowheads="1"/>
          </p:cNvSpPr>
          <p:nvPr/>
        </p:nvSpPr>
        <p:spPr bwMode="auto">
          <a:xfrm>
            <a:off x="2971800" y="2057400"/>
            <a:ext cx="1600200" cy="762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800"/>
              <a:t>Also written</a:t>
            </a:r>
          </a:p>
          <a:p>
            <a:pPr algn="ctr">
              <a:spcBef>
                <a:spcPct val="0"/>
              </a:spcBef>
              <a:buFontTx/>
              <a:buNone/>
            </a:pPr>
            <a:r>
              <a:rPr lang="en-US" altLang="en-US" sz="1800" i="1"/>
              <a:t>x</a:t>
            </a:r>
            <a:endParaRPr lang="en-US" altLang="en-US" sz="1800"/>
          </a:p>
        </p:txBody>
      </p:sp>
      <p:sp>
        <p:nvSpPr>
          <p:cNvPr id="21518" name="Line 16"/>
          <p:cNvSpPr>
            <a:spLocks noChangeShapeType="1"/>
          </p:cNvSpPr>
          <p:nvPr/>
        </p:nvSpPr>
        <p:spPr bwMode="auto">
          <a:xfrm>
            <a:off x="3700463" y="2471738"/>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9" name="Rectangle 18"/>
          <p:cNvSpPr>
            <a:spLocks noChangeArrowheads="1"/>
          </p:cNvSpPr>
          <p:nvPr/>
        </p:nvSpPr>
        <p:spPr bwMode="auto">
          <a:xfrm>
            <a:off x="1066800" y="5562600"/>
            <a:ext cx="1524000" cy="6858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800"/>
              <a:t>Also written</a:t>
            </a:r>
          </a:p>
          <a:p>
            <a:pPr algn="ctr">
              <a:spcBef>
                <a:spcPct val="0"/>
              </a:spcBef>
              <a:buFontTx/>
              <a:buNone/>
            </a:pPr>
            <a:r>
              <a:rPr lang="en-US" altLang="en-US" sz="1800" i="1"/>
              <a:t>xy</a:t>
            </a:r>
            <a:endParaRPr lang="en-US" altLang="en-US" sz="1800"/>
          </a:p>
        </p:txBody>
      </p:sp>
      <p:sp>
        <p:nvSpPr>
          <p:cNvPr id="21520" name="Rectangle 19"/>
          <p:cNvSpPr>
            <a:spLocks noChangeArrowheads="1"/>
          </p:cNvSpPr>
          <p:nvPr/>
        </p:nvSpPr>
        <p:spPr bwMode="auto">
          <a:xfrm>
            <a:off x="5181600" y="5562600"/>
            <a:ext cx="1524000" cy="6858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800"/>
              <a:t>Also written</a:t>
            </a:r>
          </a:p>
          <a:p>
            <a:pPr algn="ctr">
              <a:spcBef>
                <a:spcPct val="0"/>
              </a:spcBef>
              <a:buFontTx/>
              <a:buNone/>
            </a:pPr>
            <a:r>
              <a:rPr lang="en-US" altLang="en-US" sz="1800" i="1"/>
              <a:t>x+y</a:t>
            </a:r>
          </a:p>
        </p:txBody>
      </p:sp>
      <p:sp>
        <p:nvSpPr>
          <p:cNvPr id="21521" name="Text Box 21"/>
          <p:cNvSpPr txBox="1">
            <a:spLocks noChangeArrowheads="1"/>
          </p:cNvSpPr>
          <p:nvPr/>
        </p:nvSpPr>
        <p:spPr bwMode="auto">
          <a:xfrm>
            <a:off x="3581400" y="3886200"/>
            <a:ext cx="311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y</a:t>
            </a:r>
          </a:p>
        </p:txBody>
      </p:sp>
      <p:sp>
        <p:nvSpPr>
          <p:cNvPr id="21522" name="Text Box 24"/>
          <p:cNvSpPr txBox="1">
            <a:spLocks noChangeArrowheads="1"/>
          </p:cNvSpPr>
          <p:nvPr/>
        </p:nvSpPr>
        <p:spPr bwMode="auto">
          <a:xfrm>
            <a:off x="7608888" y="3897313"/>
            <a:ext cx="311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y</a:t>
            </a:r>
          </a:p>
        </p:txBody>
      </p:sp>
      <p:sp>
        <p:nvSpPr>
          <p:cNvPr id="21523" name="Rectangle 26"/>
          <p:cNvSpPr>
            <a:spLocks noChangeArrowheads="1"/>
          </p:cNvSpPr>
          <p:nvPr/>
        </p:nvSpPr>
        <p:spPr bwMode="auto">
          <a:xfrm>
            <a:off x="3124200" y="5653088"/>
            <a:ext cx="1219200"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i="1"/>
              <a:t>x </a:t>
            </a:r>
            <a:r>
              <a:rPr lang="en-US" altLang="en-US" sz="1800">
                <a:latin typeface="Courier New" pitchFamily="49" charset="0"/>
              </a:rPr>
              <a:t>AND</a:t>
            </a:r>
            <a:r>
              <a:rPr lang="en-US" altLang="en-US" sz="1800" i="1">
                <a:latin typeface="Courier" pitchFamily="49" charset="0"/>
              </a:rPr>
              <a:t> </a:t>
            </a:r>
            <a:r>
              <a:rPr lang="en-US" altLang="en-US" sz="1800" i="1"/>
              <a:t>y</a:t>
            </a:r>
          </a:p>
        </p:txBody>
      </p:sp>
      <p:sp>
        <p:nvSpPr>
          <p:cNvPr id="21524" name="Rectangle 27"/>
          <p:cNvSpPr>
            <a:spLocks noChangeArrowheads="1"/>
          </p:cNvSpPr>
          <p:nvPr/>
        </p:nvSpPr>
        <p:spPr bwMode="auto">
          <a:xfrm>
            <a:off x="7239000" y="5745163"/>
            <a:ext cx="8858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i="1"/>
              <a:t>x </a:t>
            </a:r>
            <a:r>
              <a:rPr lang="en-US" altLang="en-US" sz="1800">
                <a:latin typeface="Courier New" pitchFamily="49" charset="0"/>
              </a:rPr>
              <a:t>OR</a:t>
            </a:r>
            <a:r>
              <a:rPr lang="en-US" altLang="en-US" sz="1800" i="1">
                <a:latin typeface="Courier" pitchFamily="49" charset="0"/>
              </a:rPr>
              <a:t> </a:t>
            </a:r>
            <a:r>
              <a:rPr lang="en-US" altLang="en-US" sz="1800" i="1"/>
              <a:t>y</a:t>
            </a:r>
          </a:p>
        </p:txBody>
      </p:sp>
      <p:pic>
        <p:nvPicPr>
          <p:cNvPr id="21525" name="Picture 28" descr="notga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68900" y="1879600"/>
            <a:ext cx="4699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26" name="Picture 29" descr="andgat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4343400"/>
            <a:ext cx="457200"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27" name="Picture 30" descr="orgat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4343400"/>
            <a:ext cx="457200"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28" name="Picture 31" descr="alien"/>
          <p:cNvPicPr>
            <a:picLocks noChangeAspect="1" noChangeArrowheads="1"/>
          </p:cNvPicPr>
          <p:nvPr>
            <p:ph idx="1"/>
          </p:nvPr>
        </p:nvPicPr>
        <p:blipFill>
          <a:blip r:embed="rId6">
            <a:extLst>
              <a:ext uri="{28A0092B-C50C-407E-A947-70E740481C1C}">
                <a14:useLocalDpi xmlns:a14="http://schemas.microsoft.com/office/drawing/2010/main" val="0"/>
              </a:ext>
            </a:extLst>
          </a:blip>
          <a:srcRect/>
          <a:stretch>
            <a:fillRect/>
          </a:stretch>
        </p:blipFill>
        <p:spPr>
          <a:xfrm>
            <a:off x="7467600" y="2438400"/>
            <a:ext cx="965200" cy="1320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29" name="AutoShape 32"/>
          <p:cNvSpPr>
            <a:spLocks noChangeArrowheads="1"/>
          </p:cNvSpPr>
          <p:nvPr/>
        </p:nvSpPr>
        <p:spPr bwMode="auto">
          <a:xfrm>
            <a:off x="6705600" y="1447800"/>
            <a:ext cx="2209800" cy="838200"/>
          </a:xfrm>
          <a:prstGeom prst="wedgeRectCallout">
            <a:avLst>
              <a:gd name="adj1" fmla="val -3880"/>
              <a:gd name="adj2" fmla="val 80491"/>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NOT is often shown as just the small circle on another gate.</a:t>
            </a:r>
          </a:p>
        </p:txBody>
      </p:sp>
      <p:sp>
        <p:nvSpPr>
          <p:cNvPr id="21530" name="Text Box 33"/>
          <p:cNvSpPr txBox="1">
            <a:spLocks noChangeArrowheads="1"/>
          </p:cNvSpPr>
          <p:nvPr/>
        </p:nvSpPr>
        <p:spPr bwMode="auto">
          <a:xfrm>
            <a:off x="3276600" y="3886200"/>
            <a:ext cx="311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x</a:t>
            </a:r>
          </a:p>
        </p:txBody>
      </p:sp>
      <p:sp>
        <p:nvSpPr>
          <p:cNvPr id="21531" name="Text Box 34"/>
          <p:cNvSpPr txBox="1">
            <a:spLocks noChangeArrowheads="1"/>
          </p:cNvSpPr>
          <p:nvPr/>
        </p:nvSpPr>
        <p:spPr bwMode="auto">
          <a:xfrm>
            <a:off x="7326313" y="3886200"/>
            <a:ext cx="311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x</a:t>
            </a:r>
          </a:p>
        </p:txBody>
      </p:sp>
      <p:sp>
        <p:nvSpPr>
          <p:cNvPr id="21532" name="Text Box 35"/>
          <p:cNvSpPr txBox="1">
            <a:spLocks noChangeArrowheads="1"/>
          </p:cNvSpPr>
          <p:nvPr/>
        </p:nvSpPr>
        <p:spPr bwMode="auto">
          <a:xfrm>
            <a:off x="5283200" y="1535113"/>
            <a:ext cx="311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x</a:t>
            </a:r>
          </a:p>
        </p:txBody>
      </p:sp>
      <p:sp>
        <p:nvSpPr>
          <p:cNvPr id="21533" name="Text Box 36"/>
          <p:cNvSpPr txBox="1">
            <a:spLocks noChangeArrowheads="1"/>
          </p:cNvSpPr>
          <p:nvPr/>
        </p:nvSpPr>
        <p:spPr bwMode="auto">
          <a:xfrm>
            <a:off x="5280025" y="2667000"/>
            <a:ext cx="311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x</a:t>
            </a:r>
          </a:p>
        </p:txBody>
      </p:sp>
      <p:sp>
        <p:nvSpPr>
          <p:cNvPr id="21534" name="Line 37"/>
          <p:cNvSpPr>
            <a:spLocks noChangeShapeType="1"/>
          </p:cNvSpPr>
          <p:nvPr/>
        </p:nvSpPr>
        <p:spPr bwMode="auto">
          <a:xfrm>
            <a:off x="5367338" y="2776538"/>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76200"/>
            <a:ext cx="7772400" cy="1143000"/>
          </a:xfrm>
        </p:spPr>
        <p:txBody>
          <a:bodyPr/>
          <a:lstStyle/>
          <a:p>
            <a:pPr eaLnBrk="1" hangingPunct="1"/>
            <a:r>
              <a:rPr lang="en-US" altLang="en-US" sz="4000" smtClean="0"/>
              <a:t> Representing Data</a:t>
            </a:r>
            <a:endParaRPr lang="en-US" altLang="en-US" smtClean="0"/>
          </a:p>
        </p:txBody>
      </p:sp>
      <p:grpSp>
        <p:nvGrpSpPr>
          <p:cNvPr id="3075" name="Group 6"/>
          <p:cNvGrpSpPr>
            <a:grpSpLocks/>
          </p:cNvGrpSpPr>
          <p:nvPr/>
        </p:nvGrpSpPr>
        <p:grpSpPr bwMode="auto">
          <a:xfrm>
            <a:off x="609600" y="1066800"/>
            <a:ext cx="8218488" cy="180975"/>
            <a:chOff x="295" y="1311"/>
            <a:chExt cx="5177" cy="114"/>
          </a:xfrm>
        </p:grpSpPr>
        <p:sp>
          <p:nvSpPr>
            <p:cNvPr id="3079" name="Rectangle 7"/>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80" name="Rectangle 8"/>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3076" name="Rectangle 9"/>
          <p:cNvSpPr>
            <a:spLocks noChangeArrowheads="1"/>
          </p:cNvSpPr>
          <p:nvPr/>
        </p:nvSpPr>
        <p:spPr bwMode="auto">
          <a:xfrm>
            <a:off x="685800" y="1600200"/>
            <a:ext cx="8153400" cy="4340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914400" indent="-45720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800">
                <a:solidFill>
                  <a:srgbClr val="3D32E8"/>
                </a:solidFill>
              </a:rPr>
              <a:t>Last time…</a:t>
            </a:r>
            <a:endParaRPr lang="en-US" altLang="en-US" sz="2400"/>
          </a:p>
          <a:p>
            <a:pPr lvl="1">
              <a:spcBef>
                <a:spcPct val="0"/>
              </a:spcBef>
              <a:buFontTx/>
              <a:buAutoNum type="arabicPeriod"/>
            </a:pPr>
            <a:r>
              <a:rPr lang="en-US" altLang="en-US" sz="2400"/>
              <a:t>Representing numbers in different bases</a:t>
            </a:r>
          </a:p>
          <a:p>
            <a:pPr lvl="1">
              <a:spcBef>
                <a:spcPct val="0"/>
              </a:spcBef>
              <a:buFontTx/>
              <a:buAutoNum type="arabicPeriod"/>
            </a:pPr>
            <a:r>
              <a:rPr lang="en-US" altLang="en-US" sz="2400"/>
              <a:t>Converting between bases</a:t>
            </a:r>
          </a:p>
          <a:p>
            <a:pPr lvl="1">
              <a:spcBef>
                <a:spcPct val="0"/>
              </a:spcBef>
              <a:buFontTx/>
              <a:buAutoNum type="arabicPeriod"/>
            </a:pPr>
            <a:r>
              <a:rPr lang="en-US" altLang="en-US" sz="2400"/>
              <a:t>Arithmetic in different bases</a:t>
            </a:r>
            <a:endParaRPr lang="en-US" altLang="en-US"/>
          </a:p>
          <a:p>
            <a:pPr>
              <a:spcBef>
                <a:spcPct val="0"/>
              </a:spcBef>
              <a:buFontTx/>
              <a:buNone/>
            </a:pPr>
            <a:endParaRPr lang="en-US" altLang="en-US" sz="2800"/>
          </a:p>
          <a:p>
            <a:pPr>
              <a:spcBef>
                <a:spcPct val="0"/>
              </a:spcBef>
              <a:buFontTx/>
              <a:buNone/>
            </a:pPr>
            <a:r>
              <a:rPr lang="en-US" altLang="en-US" sz="2800">
                <a:solidFill>
                  <a:srgbClr val="1F248C"/>
                </a:solidFill>
              </a:rPr>
              <a:t>Today…</a:t>
            </a:r>
            <a:endParaRPr lang="en-US" altLang="en-US" sz="2800"/>
          </a:p>
          <a:p>
            <a:pPr lvl="1">
              <a:spcBef>
                <a:spcPct val="0"/>
              </a:spcBef>
              <a:buFontTx/>
              <a:buAutoNum type="arabicPeriod"/>
            </a:pPr>
            <a:r>
              <a:rPr lang="en-US" altLang="en-US" sz="2400"/>
              <a:t>Representing non-integer data</a:t>
            </a:r>
          </a:p>
          <a:p>
            <a:pPr lvl="1">
              <a:spcBef>
                <a:spcPct val="0"/>
              </a:spcBef>
              <a:buFontTx/>
              <a:buAutoNum type="arabicPeriod"/>
            </a:pPr>
            <a:r>
              <a:rPr lang="en-US" altLang="en-US" sz="2400"/>
              <a:t>Boolean functions</a:t>
            </a:r>
          </a:p>
          <a:p>
            <a:pPr lvl="1">
              <a:spcBef>
                <a:spcPct val="0"/>
              </a:spcBef>
              <a:buFontTx/>
              <a:buAutoNum type="arabicPeriod"/>
            </a:pPr>
            <a:r>
              <a:rPr lang="en-US" altLang="en-US" sz="2400"/>
              <a:t>The Minterm Expansion Principle</a:t>
            </a:r>
          </a:p>
          <a:p>
            <a:pPr lvl="1">
              <a:spcBef>
                <a:spcPct val="0"/>
              </a:spcBef>
              <a:buFontTx/>
              <a:buAutoNum type="arabicPeriod"/>
            </a:pPr>
            <a:r>
              <a:rPr lang="en-US" altLang="en-US" sz="2400"/>
              <a:t>Digital logic gates and circuits</a:t>
            </a:r>
          </a:p>
          <a:p>
            <a:pPr lvl="1">
              <a:spcBef>
                <a:spcPct val="0"/>
              </a:spcBef>
              <a:buFontTx/>
              <a:buAutoNum type="arabicPeriod"/>
            </a:pPr>
            <a:r>
              <a:rPr lang="en-US" altLang="en-US" sz="2400"/>
              <a:t>Building an adder!</a:t>
            </a:r>
          </a:p>
        </p:txBody>
      </p:sp>
      <p:sp>
        <p:nvSpPr>
          <p:cNvPr id="3077" name="AutoShape 13"/>
          <p:cNvSpPr>
            <a:spLocks noChangeArrowheads="1"/>
          </p:cNvSpPr>
          <p:nvPr/>
        </p:nvSpPr>
        <p:spPr bwMode="auto">
          <a:xfrm>
            <a:off x="6705600" y="5105400"/>
            <a:ext cx="2209800" cy="609600"/>
          </a:xfrm>
          <a:prstGeom prst="wedgeRectCallout">
            <a:avLst>
              <a:gd name="adj1" fmla="val -47412"/>
              <a:gd name="adj2" fmla="val 70051"/>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400">
                <a:latin typeface="Times New Roman" pitchFamily="18" charset="0"/>
              </a:rPr>
              <a:t>This stuff is so cool it brings tears to my eyes!</a:t>
            </a:r>
          </a:p>
        </p:txBody>
      </p:sp>
      <p:pic>
        <p:nvPicPr>
          <p:cNvPr id="3078" name="Picture 14"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1200" y="5562600"/>
            <a:ext cx="835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82" name="Rectangle 18"/>
          <p:cNvSpPr>
            <a:spLocks noChangeArrowheads="1"/>
          </p:cNvSpPr>
          <p:nvPr/>
        </p:nvSpPr>
        <p:spPr bwMode="auto">
          <a:xfrm>
            <a:off x="3276600" y="4244975"/>
            <a:ext cx="1600200" cy="3048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41681" name="Rectangle 17"/>
          <p:cNvSpPr>
            <a:spLocks noChangeArrowheads="1"/>
          </p:cNvSpPr>
          <p:nvPr/>
        </p:nvSpPr>
        <p:spPr bwMode="auto">
          <a:xfrm>
            <a:off x="3276600" y="3003550"/>
            <a:ext cx="1600200" cy="3048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41680" name="Rectangle 16"/>
          <p:cNvSpPr>
            <a:spLocks noChangeArrowheads="1"/>
          </p:cNvSpPr>
          <p:nvPr/>
        </p:nvSpPr>
        <p:spPr bwMode="auto">
          <a:xfrm>
            <a:off x="3276600" y="3810000"/>
            <a:ext cx="16002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41679" name="Rectangle 15"/>
          <p:cNvSpPr>
            <a:spLocks noChangeArrowheads="1"/>
          </p:cNvSpPr>
          <p:nvPr/>
        </p:nvSpPr>
        <p:spPr bwMode="auto">
          <a:xfrm>
            <a:off x="3276600" y="3429000"/>
            <a:ext cx="16002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2534" name="Rectangle 2"/>
          <p:cNvSpPr>
            <a:spLocks noGrp="1" noChangeArrowheads="1"/>
          </p:cNvSpPr>
          <p:nvPr>
            <p:ph type="title"/>
          </p:nvPr>
        </p:nvSpPr>
        <p:spPr>
          <a:xfrm>
            <a:off x="685800" y="228600"/>
            <a:ext cx="7772400" cy="1143000"/>
          </a:xfrm>
        </p:spPr>
        <p:txBody>
          <a:bodyPr/>
          <a:lstStyle/>
          <a:p>
            <a:pPr eaLnBrk="1" hangingPunct="1"/>
            <a:r>
              <a:rPr lang="en-US" altLang="en-US" sz="4000" smtClean="0"/>
              <a:t>Finding the Formula!</a:t>
            </a:r>
            <a:br>
              <a:rPr lang="en-US" altLang="en-US" sz="4000" smtClean="0"/>
            </a:br>
            <a:r>
              <a:rPr lang="en-US" altLang="en-US" sz="1800" smtClean="0"/>
              <a:t>The Minterm Expansion Principle</a:t>
            </a:r>
            <a:endParaRPr lang="en-US" altLang="en-US" sz="4000" smtClean="0"/>
          </a:p>
        </p:txBody>
      </p:sp>
      <p:grpSp>
        <p:nvGrpSpPr>
          <p:cNvPr id="22535" name="Group 3"/>
          <p:cNvGrpSpPr>
            <a:grpSpLocks/>
          </p:cNvGrpSpPr>
          <p:nvPr/>
        </p:nvGrpSpPr>
        <p:grpSpPr bwMode="auto">
          <a:xfrm>
            <a:off x="533400" y="1295400"/>
            <a:ext cx="8218488" cy="180975"/>
            <a:chOff x="295" y="1311"/>
            <a:chExt cx="5177" cy="114"/>
          </a:xfrm>
        </p:grpSpPr>
        <p:sp>
          <p:nvSpPr>
            <p:cNvPr id="22542"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2543"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2536" name="Text Box 6"/>
          <p:cNvSpPr txBox="1">
            <a:spLocks noChangeArrowheads="1"/>
          </p:cNvSpPr>
          <p:nvPr/>
        </p:nvSpPr>
        <p:spPr bwMode="auto">
          <a:xfrm>
            <a:off x="479425" y="1752600"/>
            <a:ext cx="7902575" cy="121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t>Consider this function…</a:t>
            </a:r>
          </a:p>
          <a:p>
            <a:pPr>
              <a:spcBef>
                <a:spcPct val="50000"/>
              </a:spcBef>
              <a:buFontTx/>
              <a:buNone/>
            </a:pPr>
            <a:r>
              <a:rPr lang="en-US" altLang="en-US" sz="2000" u="sng"/>
              <a:t>Words 			Truth Table			Formula		</a:t>
            </a:r>
            <a:r>
              <a:rPr lang="en-US" altLang="en-US" sz="2000"/>
              <a:t>	</a:t>
            </a:r>
            <a:r>
              <a:rPr lang="en-US" altLang="en-US" sz="2000" u="sng"/>
              <a:t>		</a:t>
            </a:r>
            <a:endParaRPr lang="en-US" altLang="en-US" sz="2000"/>
          </a:p>
        </p:txBody>
      </p:sp>
      <p:sp>
        <p:nvSpPr>
          <p:cNvPr id="22537" name="Text Box 7"/>
          <p:cNvSpPr txBox="1">
            <a:spLocks noChangeArrowheads="1"/>
          </p:cNvSpPr>
          <p:nvPr/>
        </p:nvSpPr>
        <p:spPr bwMode="auto">
          <a:xfrm>
            <a:off x="441325" y="2879725"/>
            <a:ext cx="1620838" cy="2225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A function of</a:t>
            </a:r>
          </a:p>
          <a:p>
            <a:pPr>
              <a:spcBef>
                <a:spcPct val="0"/>
              </a:spcBef>
              <a:buFontTx/>
              <a:buNone/>
            </a:pPr>
            <a:r>
              <a:rPr lang="en-US" altLang="en-US" sz="2000"/>
              <a:t>TWO binary </a:t>
            </a:r>
          </a:p>
          <a:p>
            <a:pPr>
              <a:spcBef>
                <a:spcPct val="0"/>
              </a:spcBef>
              <a:buFontTx/>
              <a:buNone/>
            </a:pPr>
            <a:r>
              <a:rPr lang="en-US" altLang="en-US" sz="2000"/>
              <a:t>inputs </a:t>
            </a:r>
            <a:r>
              <a:rPr lang="en-US" altLang="en-US" sz="2000" i="1"/>
              <a:t>x,y</a:t>
            </a:r>
            <a:endParaRPr lang="en-US" altLang="en-US" sz="2000"/>
          </a:p>
          <a:p>
            <a:pPr>
              <a:spcBef>
                <a:spcPct val="0"/>
              </a:spcBef>
              <a:buFontTx/>
              <a:buNone/>
            </a:pPr>
            <a:r>
              <a:rPr lang="en-US" altLang="en-US" sz="2000"/>
              <a:t>where the </a:t>
            </a:r>
          </a:p>
          <a:p>
            <a:pPr>
              <a:spcBef>
                <a:spcPct val="0"/>
              </a:spcBef>
              <a:buFontTx/>
              <a:buNone/>
            </a:pPr>
            <a:r>
              <a:rPr lang="en-US" altLang="en-US" sz="2000"/>
              <a:t>output is 1 iff</a:t>
            </a:r>
          </a:p>
          <a:p>
            <a:pPr>
              <a:spcBef>
                <a:spcPct val="0"/>
              </a:spcBef>
              <a:buFontTx/>
              <a:buNone/>
            </a:pPr>
            <a:r>
              <a:rPr lang="en-US" altLang="en-US" sz="2000" i="1"/>
              <a:t>x </a:t>
            </a:r>
            <a:r>
              <a:rPr lang="en-US" altLang="en-US" sz="2000" i="1">
                <a:sym typeface="Symbol" pitchFamily="18" charset="2"/>
              </a:rPr>
              <a:t> y</a:t>
            </a:r>
            <a:endParaRPr lang="en-US" altLang="en-US" sz="2000"/>
          </a:p>
          <a:p>
            <a:pPr>
              <a:spcBef>
                <a:spcPct val="0"/>
              </a:spcBef>
              <a:buFontTx/>
              <a:buNone/>
            </a:pPr>
            <a:endParaRPr lang="en-US" altLang="en-US" sz="2000"/>
          </a:p>
        </p:txBody>
      </p:sp>
      <p:sp>
        <p:nvSpPr>
          <p:cNvPr id="22538" name="Text Box 8"/>
          <p:cNvSpPr txBox="1">
            <a:spLocks noChangeArrowheads="1"/>
          </p:cNvSpPr>
          <p:nvPr/>
        </p:nvSpPr>
        <p:spPr bwMode="auto">
          <a:xfrm>
            <a:off x="3276600" y="2554288"/>
            <a:ext cx="2339975" cy="2017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x</a:t>
            </a:r>
            <a:r>
              <a:rPr lang="en-US" altLang="en-US" sz="1800">
                <a:latin typeface="Courier" pitchFamily="49" charset="0"/>
              </a:rPr>
              <a:t> </a:t>
            </a:r>
            <a:r>
              <a:rPr lang="en-US" altLang="en-US" sz="1800" i="1"/>
              <a:t> y</a:t>
            </a:r>
            <a:r>
              <a:rPr lang="en-US" altLang="en-US" sz="1800">
                <a:latin typeface="Courier" pitchFamily="49" charset="0"/>
              </a:rPr>
              <a:t>   </a:t>
            </a:r>
            <a:r>
              <a:rPr lang="en-US" altLang="en-US" sz="1800" i="1"/>
              <a:t>x</a:t>
            </a:r>
            <a:r>
              <a:rPr lang="en-US" altLang="en-US" sz="1800">
                <a:latin typeface="Courier" pitchFamily="49" charset="0"/>
              </a:rPr>
              <a:t> </a:t>
            </a:r>
            <a:r>
              <a:rPr lang="en-US" altLang="en-US" sz="1800">
                <a:latin typeface="Courier New" pitchFamily="49" charset="0"/>
              </a:rPr>
              <a:t>XOR</a:t>
            </a:r>
            <a:r>
              <a:rPr lang="en-US" altLang="en-US" sz="1800">
                <a:latin typeface="Courier" pitchFamily="49" charset="0"/>
              </a:rPr>
              <a:t> </a:t>
            </a:r>
            <a:r>
              <a:rPr lang="en-US" altLang="en-US" sz="1800" i="1"/>
              <a:t>y</a:t>
            </a:r>
            <a:r>
              <a:rPr lang="en-US" altLang="en-US" sz="1800">
                <a:latin typeface="Courier" pitchFamily="49" charset="0"/>
              </a:rPr>
              <a:t> </a:t>
            </a:r>
            <a:endParaRPr lang="en-US" altLang="en-US" sz="1800" i="1"/>
          </a:p>
          <a:p>
            <a:pPr>
              <a:spcBef>
                <a:spcPct val="50000"/>
              </a:spcBef>
              <a:buFontTx/>
              <a:buNone/>
            </a:pPr>
            <a:r>
              <a:rPr lang="en-US" altLang="en-US" sz="1800"/>
              <a:t>0   0             0</a:t>
            </a:r>
          </a:p>
          <a:p>
            <a:pPr>
              <a:spcBef>
                <a:spcPct val="50000"/>
              </a:spcBef>
              <a:buFontTx/>
              <a:buNone/>
            </a:pPr>
            <a:r>
              <a:rPr lang="en-US" altLang="en-US" sz="1800"/>
              <a:t>0   1             1</a:t>
            </a:r>
          </a:p>
          <a:p>
            <a:pPr>
              <a:spcBef>
                <a:spcPct val="50000"/>
              </a:spcBef>
              <a:buFontTx/>
              <a:buNone/>
            </a:pPr>
            <a:r>
              <a:rPr lang="en-US" altLang="en-US" sz="1800"/>
              <a:t>1   0             1</a:t>
            </a:r>
          </a:p>
          <a:p>
            <a:pPr>
              <a:spcBef>
                <a:spcPct val="50000"/>
              </a:spcBef>
              <a:buFontTx/>
              <a:buNone/>
            </a:pPr>
            <a:r>
              <a:rPr lang="en-US" altLang="en-US" sz="1800"/>
              <a:t>1   1             0</a:t>
            </a:r>
            <a:endParaRPr lang="en-US" altLang="en-US" sz="1800">
              <a:latin typeface="Courier" pitchFamily="49" charset="0"/>
            </a:endParaRPr>
          </a:p>
        </p:txBody>
      </p:sp>
      <p:graphicFrame>
        <p:nvGraphicFramePr>
          <p:cNvPr id="241676" name="Object 12"/>
          <p:cNvGraphicFramePr>
            <a:graphicFrameLocks noChangeAspect="1"/>
          </p:cNvGraphicFramePr>
          <p:nvPr/>
        </p:nvGraphicFramePr>
        <p:xfrm>
          <a:off x="7229475" y="3417888"/>
          <a:ext cx="357188" cy="358775"/>
        </p:xfrm>
        <a:graphic>
          <a:graphicData uri="http://schemas.openxmlformats.org/presentationml/2006/ole">
            <mc:AlternateContent xmlns:mc="http://schemas.openxmlformats.org/markup-compatibility/2006">
              <mc:Choice xmlns:v="urn:schemas-microsoft-com:vml" Requires="v">
                <p:oleObj spid="_x0000_s22550" name="Equation" r:id="rId4" imgW="203024" imgH="203024" progId="Equation.3">
                  <p:embed/>
                </p:oleObj>
              </mc:Choice>
              <mc:Fallback>
                <p:oleObj name="Equation" r:id="rId4" imgW="203024" imgH="203024" progId="Equation.3">
                  <p:embed/>
                  <p:pic>
                    <p:nvPicPr>
                      <p:cNvPr id="0" name="Object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29475" y="3417888"/>
                        <a:ext cx="357188"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1677" name="Object 13"/>
          <p:cNvGraphicFramePr>
            <a:graphicFrameLocks noChangeAspect="1"/>
          </p:cNvGraphicFramePr>
          <p:nvPr/>
        </p:nvGraphicFramePr>
        <p:xfrm>
          <a:off x="7229475" y="3832225"/>
          <a:ext cx="357188" cy="358775"/>
        </p:xfrm>
        <a:graphic>
          <a:graphicData uri="http://schemas.openxmlformats.org/presentationml/2006/ole">
            <mc:AlternateContent xmlns:mc="http://schemas.openxmlformats.org/markup-compatibility/2006">
              <mc:Choice xmlns:v="urn:schemas-microsoft-com:vml" Requires="v">
                <p:oleObj spid="_x0000_s22551" name="Equation" r:id="rId6" imgW="203024" imgH="203024" progId="Equation.3">
                  <p:embed/>
                </p:oleObj>
              </mc:Choice>
              <mc:Fallback>
                <p:oleObj name="Equation" r:id="rId6" imgW="203024" imgH="203024" progId="Equation.3">
                  <p:embed/>
                  <p:pic>
                    <p:nvPicPr>
                      <p:cNvPr id="0" name="Object 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229475" y="3832225"/>
                        <a:ext cx="357188" cy="358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1678" name="Object 14"/>
          <p:cNvGraphicFramePr>
            <a:graphicFrameLocks noChangeAspect="1"/>
          </p:cNvGraphicFramePr>
          <p:nvPr/>
        </p:nvGraphicFramePr>
        <p:xfrm>
          <a:off x="3327400" y="5257800"/>
          <a:ext cx="2058988" cy="422275"/>
        </p:xfrm>
        <a:graphic>
          <a:graphicData uri="http://schemas.openxmlformats.org/presentationml/2006/ole">
            <mc:AlternateContent xmlns:mc="http://schemas.openxmlformats.org/markup-compatibility/2006">
              <mc:Choice xmlns:v="urn:schemas-microsoft-com:vml" Requires="v">
                <p:oleObj spid="_x0000_s22552" name="Equation" r:id="rId8" imgW="990170" imgH="203112" progId="Equation.3">
                  <p:embed/>
                </p:oleObj>
              </mc:Choice>
              <mc:Fallback>
                <p:oleObj name="Equation" r:id="rId8" imgW="990170" imgH="203112" progId="Equation.3">
                  <p:embed/>
                  <p:pic>
                    <p:nvPicPr>
                      <p:cNvPr id="0" name="Object 1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27400" y="5257800"/>
                        <a:ext cx="2058988" cy="422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167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4167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168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4167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168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1682"/>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2416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82" grpId="0" animBg="1"/>
      <p:bldP spid="241681" grpId="0" animBg="1"/>
      <p:bldP spid="241680" grpId="0" animBg="1"/>
      <p:bldP spid="24167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76200"/>
            <a:ext cx="7772400" cy="1143000"/>
          </a:xfrm>
        </p:spPr>
        <p:txBody>
          <a:bodyPr/>
          <a:lstStyle/>
          <a:p>
            <a:pPr eaLnBrk="1" hangingPunct="1"/>
            <a:r>
              <a:rPr lang="en-US" altLang="en-US" sz="4000" smtClean="0"/>
              <a:t>From Formula to Circuit!</a:t>
            </a:r>
            <a:endParaRPr lang="en-US" altLang="en-US" smtClean="0"/>
          </a:p>
        </p:txBody>
      </p:sp>
      <p:grpSp>
        <p:nvGrpSpPr>
          <p:cNvPr id="23555" name="Group 3"/>
          <p:cNvGrpSpPr>
            <a:grpSpLocks/>
          </p:cNvGrpSpPr>
          <p:nvPr/>
        </p:nvGrpSpPr>
        <p:grpSpPr bwMode="auto">
          <a:xfrm>
            <a:off x="533400" y="1038225"/>
            <a:ext cx="8218488" cy="180975"/>
            <a:chOff x="295" y="1311"/>
            <a:chExt cx="5177" cy="114"/>
          </a:xfrm>
        </p:grpSpPr>
        <p:sp>
          <p:nvSpPr>
            <p:cNvPr id="23571"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3572"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3556" name="Text Box 6"/>
          <p:cNvSpPr txBox="1">
            <a:spLocks noChangeArrowheads="1"/>
          </p:cNvSpPr>
          <p:nvPr/>
        </p:nvSpPr>
        <p:spPr bwMode="auto">
          <a:xfrm>
            <a:off x="528638" y="1352550"/>
            <a:ext cx="8610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u="sng"/>
              <a:t>Words</a:t>
            </a:r>
            <a:r>
              <a:rPr lang="en-US" altLang="en-US" sz="2400"/>
              <a:t>			</a:t>
            </a:r>
            <a:r>
              <a:rPr lang="en-US" altLang="en-US" sz="2400" u="sng"/>
              <a:t>Table</a:t>
            </a:r>
            <a:r>
              <a:rPr lang="en-US" altLang="en-US" sz="2400"/>
              <a:t>			</a:t>
            </a:r>
            <a:r>
              <a:rPr lang="en-US" altLang="en-US" sz="2400" u="sng"/>
              <a:t>Formula</a:t>
            </a:r>
            <a:r>
              <a:rPr lang="en-US" altLang="en-US" sz="2400"/>
              <a:t>	 </a:t>
            </a:r>
          </a:p>
        </p:txBody>
      </p:sp>
      <p:sp>
        <p:nvSpPr>
          <p:cNvPr id="23557" name="Text Box 7"/>
          <p:cNvSpPr txBox="1">
            <a:spLocks noChangeArrowheads="1"/>
          </p:cNvSpPr>
          <p:nvPr/>
        </p:nvSpPr>
        <p:spPr bwMode="auto">
          <a:xfrm>
            <a:off x="512763" y="3624263"/>
            <a:ext cx="13112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23558" name="Text Box 8"/>
          <p:cNvSpPr txBox="1">
            <a:spLocks noChangeArrowheads="1"/>
          </p:cNvSpPr>
          <p:nvPr/>
        </p:nvSpPr>
        <p:spPr bwMode="auto">
          <a:xfrm>
            <a:off x="360363" y="3548063"/>
            <a:ext cx="6254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23559" name="Text Box 9"/>
          <p:cNvSpPr txBox="1">
            <a:spLocks noChangeArrowheads="1"/>
          </p:cNvSpPr>
          <p:nvPr/>
        </p:nvSpPr>
        <p:spPr bwMode="auto">
          <a:xfrm>
            <a:off x="495300" y="2054225"/>
            <a:ext cx="1958975" cy="2289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f</a:t>
            </a:r>
            <a:r>
              <a:rPr lang="en-US" altLang="en-US" sz="1800"/>
              <a:t>  is a function of TWO binary (Boolean) variables s.t. the output is </a:t>
            </a:r>
            <a:r>
              <a:rPr lang="en-US" altLang="en-US" sz="1800" i="1"/>
              <a:t>1 </a:t>
            </a:r>
            <a:r>
              <a:rPr lang="en-US" altLang="en-US" sz="1800"/>
              <a:t>if and only if exactly one of the two inputs is </a:t>
            </a:r>
            <a:r>
              <a:rPr lang="en-US" altLang="en-US" sz="1800" i="1"/>
              <a:t>1</a:t>
            </a:r>
          </a:p>
        </p:txBody>
      </p:sp>
      <p:sp>
        <p:nvSpPr>
          <p:cNvPr id="23560" name="Text Box 10"/>
          <p:cNvSpPr txBox="1">
            <a:spLocks noChangeArrowheads="1"/>
          </p:cNvSpPr>
          <p:nvPr/>
        </p:nvSpPr>
        <p:spPr bwMode="auto">
          <a:xfrm>
            <a:off x="3271838" y="3505200"/>
            <a:ext cx="1841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23561" name="Text Box 11"/>
          <p:cNvSpPr txBox="1">
            <a:spLocks noChangeArrowheads="1"/>
          </p:cNvSpPr>
          <p:nvPr/>
        </p:nvSpPr>
        <p:spPr bwMode="auto">
          <a:xfrm>
            <a:off x="3252788" y="2038350"/>
            <a:ext cx="1708150" cy="1860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x   y       f(x,y)</a:t>
            </a:r>
          </a:p>
          <a:p>
            <a:pPr>
              <a:spcBef>
                <a:spcPct val="0"/>
              </a:spcBef>
              <a:buFontTx/>
              <a:buNone/>
            </a:pPr>
            <a:endParaRPr lang="en-US" altLang="en-US" sz="2000" i="1"/>
          </a:p>
          <a:p>
            <a:pPr>
              <a:spcBef>
                <a:spcPct val="0"/>
              </a:spcBef>
              <a:buFontTx/>
              <a:buNone/>
            </a:pPr>
            <a:r>
              <a:rPr lang="en-US" altLang="en-US" sz="2000" i="1"/>
              <a:t>0   0         0</a:t>
            </a:r>
          </a:p>
          <a:p>
            <a:pPr>
              <a:spcBef>
                <a:spcPct val="0"/>
              </a:spcBef>
              <a:buFontTx/>
              <a:buNone/>
            </a:pPr>
            <a:r>
              <a:rPr lang="en-US" altLang="en-US" sz="2000" i="1"/>
              <a:t>0   1         1</a:t>
            </a:r>
          </a:p>
          <a:p>
            <a:pPr>
              <a:spcBef>
                <a:spcPct val="0"/>
              </a:spcBef>
              <a:buFontTx/>
              <a:buNone/>
            </a:pPr>
            <a:r>
              <a:rPr lang="en-US" altLang="en-US" sz="1800" i="1"/>
              <a:t>1    0          1</a:t>
            </a:r>
          </a:p>
          <a:p>
            <a:pPr>
              <a:spcBef>
                <a:spcPct val="0"/>
              </a:spcBef>
              <a:buFontTx/>
              <a:buNone/>
            </a:pPr>
            <a:r>
              <a:rPr lang="en-US" altLang="en-US" sz="1800" i="1"/>
              <a:t>1    1          0</a:t>
            </a:r>
          </a:p>
        </p:txBody>
      </p:sp>
      <p:sp>
        <p:nvSpPr>
          <p:cNvPr id="23562" name="Line 12"/>
          <p:cNvSpPr>
            <a:spLocks noChangeShapeType="1"/>
          </p:cNvSpPr>
          <p:nvPr/>
        </p:nvSpPr>
        <p:spPr bwMode="auto">
          <a:xfrm>
            <a:off x="3195638" y="2438400"/>
            <a:ext cx="1676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3" name="Line 13"/>
          <p:cNvSpPr>
            <a:spLocks noChangeShapeType="1"/>
          </p:cNvSpPr>
          <p:nvPr/>
        </p:nvSpPr>
        <p:spPr bwMode="auto">
          <a:xfrm>
            <a:off x="4033838" y="2133600"/>
            <a:ext cx="0" cy="1752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4" name="Text Box 14"/>
          <p:cNvSpPr txBox="1">
            <a:spLocks noChangeArrowheads="1"/>
          </p:cNvSpPr>
          <p:nvPr/>
        </p:nvSpPr>
        <p:spPr bwMode="auto">
          <a:xfrm>
            <a:off x="5791200" y="2073275"/>
            <a:ext cx="1335088"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     xy + xy</a:t>
            </a:r>
          </a:p>
        </p:txBody>
      </p:sp>
      <p:sp>
        <p:nvSpPr>
          <p:cNvPr id="23565" name="Line 15"/>
          <p:cNvSpPr>
            <a:spLocks noChangeShapeType="1"/>
          </p:cNvSpPr>
          <p:nvPr/>
        </p:nvSpPr>
        <p:spPr bwMode="auto">
          <a:xfrm>
            <a:off x="6248400" y="2174875"/>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6" name="Line 16"/>
          <p:cNvSpPr>
            <a:spLocks noChangeShapeType="1"/>
          </p:cNvSpPr>
          <p:nvPr/>
        </p:nvSpPr>
        <p:spPr bwMode="auto">
          <a:xfrm>
            <a:off x="6907213" y="216535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7" name="Text Box 17"/>
          <p:cNvSpPr txBox="1">
            <a:spLocks noChangeArrowheads="1"/>
          </p:cNvSpPr>
          <p:nvPr/>
        </p:nvSpPr>
        <p:spPr bwMode="auto">
          <a:xfrm>
            <a:off x="6172200" y="2647950"/>
            <a:ext cx="10477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u="sng"/>
              <a:t>Circuit</a:t>
            </a:r>
            <a:endParaRPr lang="en-US" altLang="en-US" sz="2000">
              <a:latin typeface="Courier" pitchFamily="49" charset="0"/>
            </a:endParaRPr>
          </a:p>
        </p:txBody>
      </p:sp>
      <p:sp>
        <p:nvSpPr>
          <p:cNvPr id="23568" name="Rectangle 18"/>
          <p:cNvSpPr>
            <a:spLocks noChangeArrowheads="1"/>
          </p:cNvSpPr>
          <p:nvPr/>
        </p:nvSpPr>
        <p:spPr bwMode="auto">
          <a:xfrm>
            <a:off x="5791200" y="3048000"/>
            <a:ext cx="311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x</a:t>
            </a:r>
          </a:p>
        </p:txBody>
      </p:sp>
      <p:sp>
        <p:nvSpPr>
          <p:cNvPr id="23569" name="Rectangle 19"/>
          <p:cNvSpPr>
            <a:spLocks noChangeArrowheads="1"/>
          </p:cNvSpPr>
          <p:nvPr/>
        </p:nvSpPr>
        <p:spPr bwMode="auto">
          <a:xfrm>
            <a:off x="7156450" y="3048000"/>
            <a:ext cx="311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y</a:t>
            </a:r>
          </a:p>
        </p:txBody>
      </p:sp>
      <p:pic>
        <p:nvPicPr>
          <p:cNvPr id="23570" name="Picture 20" descr="circuit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1200" y="3581400"/>
            <a:ext cx="1879600" cy="284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76200"/>
            <a:ext cx="7772400" cy="1143000"/>
          </a:xfrm>
        </p:spPr>
        <p:txBody>
          <a:bodyPr/>
          <a:lstStyle/>
          <a:p>
            <a:pPr eaLnBrk="1" hangingPunct="1"/>
            <a:r>
              <a:rPr lang="en-US" altLang="en-US" sz="4000" smtClean="0"/>
              <a:t>From Formula to Circuit!</a:t>
            </a:r>
            <a:endParaRPr lang="en-US" altLang="en-US" smtClean="0"/>
          </a:p>
        </p:txBody>
      </p:sp>
      <p:grpSp>
        <p:nvGrpSpPr>
          <p:cNvPr id="24579" name="Group 3"/>
          <p:cNvGrpSpPr>
            <a:grpSpLocks/>
          </p:cNvGrpSpPr>
          <p:nvPr/>
        </p:nvGrpSpPr>
        <p:grpSpPr bwMode="auto">
          <a:xfrm>
            <a:off x="533400" y="1038225"/>
            <a:ext cx="8218488" cy="180975"/>
            <a:chOff x="295" y="1311"/>
            <a:chExt cx="5177" cy="114"/>
          </a:xfrm>
        </p:grpSpPr>
        <p:sp>
          <p:nvSpPr>
            <p:cNvPr id="24591"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4592"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4580" name="Text Box 6"/>
          <p:cNvSpPr txBox="1">
            <a:spLocks noChangeArrowheads="1"/>
          </p:cNvSpPr>
          <p:nvPr/>
        </p:nvSpPr>
        <p:spPr bwMode="auto">
          <a:xfrm>
            <a:off x="512763" y="3624263"/>
            <a:ext cx="13112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24581" name="Text Box 7"/>
          <p:cNvSpPr txBox="1">
            <a:spLocks noChangeArrowheads="1"/>
          </p:cNvSpPr>
          <p:nvPr/>
        </p:nvSpPr>
        <p:spPr bwMode="auto">
          <a:xfrm>
            <a:off x="360363" y="3548063"/>
            <a:ext cx="6254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24582" name="Text Box 8"/>
          <p:cNvSpPr txBox="1">
            <a:spLocks noChangeArrowheads="1"/>
          </p:cNvSpPr>
          <p:nvPr/>
        </p:nvSpPr>
        <p:spPr bwMode="auto">
          <a:xfrm>
            <a:off x="3271838" y="3505200"/>
            <a:ext cx="1841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24583" name="Text Box 9"/>
          <p:cNvSpPr txBox="1">
            <a:spLocks noChangeArrowheads="1"/>
          </p:cNvSpPr>
          <p:nvPr/>
        </p:nvSpPr>
        <p:spPr bwMode="auto">
          <a:xfrm>
            <a:off x="528638" y="1352550"/>
            <a:ext cx="8610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u="sng"/>
              <a:t>Words</a:t>
            </a:r>
            <a:r>
              <a:rPr lang="en-US" altLang="en-US" sz="2400"/>
              <a:t>			</a:t>
            </a:r>
            <a:r>
              <a:rPr lang="en-US" altLang="en-US" sz="2400" u="sng"/>
              <a:t>Table</a:t>
            </a:r>
            <a:r>
              <a:rPr lang="en-US" altLang="en-US" sz="2400"/>
              <a:t>			</a:t>
            </a:r>
            <a:r>
              <a:rPr lang="en-US" altLang="en-US" sz="2400" u="sng"/>
              <a:t>Formula</a:t>
            </a:r>
            <a:r>
              <a:rPr lang="en-US" altLang="en-US" sz="2400"/>
              <a:t>	 </a:t>
            </a:r>
          </a:p>
        </p:txBody>
      </p:sp>
      <p:sp>
        <p:nvSpPr>
          <p:cNvPr id="24584" name="Text Box 10"/>
          <p:cNvSpPr txBox="1">
            <a:spLocks noChangeArrowheads="1"/>
          </p:cNvSpPr>
          <p:nvPr/>
        </p:nvSpPr>
        <p:spPr bwMode="auto">
          <a:xfrm>
            <a:off x="495300" y="2054225"/>
            <a:ext cx="1958975" cy="2289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f</a:t>
            </a:r>
            <a:r>
              <a:rPr lang="en-US" altLang="en-US" sz="1800"/>
              <a:t>  is a function of TWO binary (Boolean) variables s.t. the output is </a:t>
            </a:r>
            <a:r>
              <a:rPr lang="en-US" altLang="en-US" sz="1800" i="1"/>
              <a:t>1 </a:t>
            </a:r>
            <a:r>
              <a:rPr lang="en-US" altLang="en-US" sz="1800"/>
              <a:t>if and only if exactly one of the two inputs is </a:t>
            </a:r>
            <a:r>
              <a:rPr lang="en-US" altLang="en-US" sz="1800" i="1"/>
              <a:t>1</a:t>
            </a:r>
          </a:p>
        </p:txBody>
      </p:sp>
      <p:sp>
        <p:nvSpPr>
          <p:cNvPr id="24585" name="Text Box 11"/>
          <p:cNvSpPr txBox="1">
            <a:spLocks noChangeArrowheads="1"/>
          </p:cNvSpPr>
          <p:nvPr/>
        </p:nvSpPr>
        <p:spPr bwMode="auto">
          <a:xfrm>
            <a:off x="3252788" y="2038350"/>
            <a:ext cx="1708150" cy="1860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x   y       f(x,y)</a:t>
            </a:r>
          </a:p>
          <a:p>
            <a:pPr>
              <a:spcBef>
                <a:spcPct val="0"/>
              </a:spcBef>
              <a:buFontTx/>
              <a:buNone/>
            </a:pPr>
            <a:endParaRPr lang="en-US" altLang="en-US" sz="2000" i="1"/>
          </a:p>
          <a:p>
            <a:pPr>
              <a:spcBef>
                <a:spcPct val="0"/>
              </a:spcBef>
              <a:buFontTx/>
              <a:buNone/>
            </a:pPr>
            <a:r>
              <a:rPr lang="en-US" altLang="en-US" sz="2000" i="1"/>
              <a:t>0   0         0</a:t>
            </a:r>
          </a:p>
          <a:p>
            <a:pPr>
              <a:spcBef>
                <a:spcPct val="0"/>
              </a:spcBef>
              <a:buFontTx/>
              <a:buNone/>
            </a:pPr>
            <a:r>
              <a:rPr lang="en-US" altLang="en-US" sz="2000" i="1"/>
              <a:t>0   1         1</a:t>
            </a:r>
          </a:p>
          <a:p>
            <a:pPr>
              <a:spcBef>
                <a:spcPct val="0"/>
              </a:spcBef>
              <a:buFontTx/>
              <a:buNone/>
            </a:pPr>
            <a:r>
              <a:rPr lang="en-US" altLang="en-US" sz="1800" i="1"/>
              <a:t>1    0          1</a:t>
            </a:r>
          </a:p>
          <a:p>
            <a:pPr>
              <a:spcBef>
                <a:spcPct val="0"/>
              </a:spcBef>
              <a:buFontTx/>
              <a:buNone/>
            </a:pPr>
            <a:r>
              <a:rPr lang="en-US" altLang="en-US" sz="1800" i="1"/>
              <a:t>1    1          0</a:t>
            </a:r>
          </a:p>
        </p:txBody>
      </p:sp>
      <p:sp>
        <p:nvSpPr>
          <p:cNvPr id="24586" name="Text Box 12"/>
          <p:cNvSpPr txBox="1">
            <a:spLocks noChangeArrowheads="1"/>
          </p:cNvSpPr>
          <p:nvPr/>
        </p:nvSpPr>
        <p:spPr bwMode="auto">
          <a:xfrm>
            <a:off x="5791200" y="2073275"/>
            <a:ext cx="1335088"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     xy + xy</a:t>
            </a:r>
          </a:p>
        </p:txBody>
      </p:sp>
      <p:sp>
        <p:nvSpPr>
          <p:cNvPr id="24587" name="Text Box 13"/>
          <p:cNvSpPr txBox="1">
            <a:spLocks noChangeArrowheads="1"/>
          </p:cNvSpPr>
          <p:nvPr/>
        </p:nvSpPr>
        <p:spPr bwMode="auto">
          <a:xfrm>
            <a:off x="6172200" y="2647950"/>
            <a:ext cx="10477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u="sng"/>
              <a:t>Circuit</a:t>
            </a:r>
            <a:endParaRPr lang="en-US" altLang="en-US" sz="2000">
              <a:latin typeface="Courier" pitchFamily="49" charset="0"/>
            </a:endParaRPr>
          </a:p>
        </p:txBody>
      </p:sp>
      <p:sp>
        <p:nvSpPr>
          <p:cNvPr id="24588" name="Line 14"/>
          <p:cNvSpPr>
            <a:spLocks noChangeShapeType="1"/>
          </p:cNvSpPr>
          <p:nvPr/>
        </p:nvSpPr>
        <p:spPr bwMode="auto">
          <a:xfrm>
            <a:off x="6248400" y="2174875"/>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89" name="Line 15"/>
          <p:cNvSpPr>
            <a:spLocks noChangeShapeType="1"/>
          </p:cNvSpPr>
          <p:nvPr/>
        </p:nvSpPr>
        <p:spPr bwMode="auto">
          <a:xfrm>
            <a:off x="6907213" y="216535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24590" name="Picture 16" descr="circuit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2743200"/>
            <a:ext cx="3149600" cy="391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228600"/>
            <a:ext cx="7772400" cy="1143000"/>
          </a:xfrm>
        </p:spPr>
        <p:txBody>
          <a:bodyPr/>
          <a:lstStyle/>
          <a:p>
            <a:pPr eaLnBrk="1" hangingPunct="1"/>
            <a:r>
              <a:rPr lang="en-US" altLang="en-US" sz="4000" smtClean="0"/>
              <a:t>You Try It!</a:t>
            </a:r>
            <a:br>
              <a:rPr lang="en-US" altLang="en-US" sz="4000" smtClean="0"/>
            </a:br>
            <a:r>
              <a:rPr lang="en-US" altLang="en-US" sz="1800" smtClean="0"/>
              <a:t>The Minterm Expansion Principle</a:t>
            </a:r>
            <a:endParaRPr lang="en-US" altLang="en-US" sz="4000" smtClean="0"/>
          </a:p>
        </p:txBody>
      </p:sp>
      <p:grpSp>
        <p:nvGrpSpPr>
          <p:cNvPr id="25603" name="Group 3"/>
          <p:cNvGrpSpPr>
            <a:grpSpLocks/>
          </p:cNvGrpSpPr>
          <p:nvPr/>
        </p:nvGrpSpPr>
        <p:grpSpPr bwMode="auto">
          <a:xfrm>
            <a:off x="533400" y="1343025"/>
            <a:ext cx="8218488" cy="180975"/>
            <a:chOff x="295" y="1311"/>
            <a:chExt cx="5177" cy="114"/>
          </a:xfrm>
        </p:grpSpPr>
        <p:sp>
          <p:nvSpPr>
            <p:cNvPr id="25607"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5608"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5604" name="Text Box 6"/>
          <p:cNvSpPr txBox="1">
            <a:spLocks noChangeArrowheads="1"/>
          </p:cNvSpPr>
          <p:nvPr/>
        </p:nvSpPr>
        <p:spPr bwMode="auto">
          <a:xfrm>
            <a:off x="479425" y="1752600"/>
            <a:ext cx="7902575"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t>Consider this function…</a:t>
            </a:r>
          </a:p>
          <a:p>
            <a:pPr>
              <a:spcBef>
                <a:spcPct val="50000"/>
              </a:spcBef>
              <a:buFontTx/>
              <a:buNone/>
            </a:pPr>
            <a:r>
              <a:rPr lang="en-US" altLang="en-US" sz="2000" u="sng"/>
              <a:t>Words 			Truth Table			Formula</a:t>
            </a:r>
            <a:endParaRPr lang="en-US" altLang="en-US" sz="2000"/>
          </a:p>
        </p:txBody>
      </p:sp>
      <p:sp>
        <p:nvSpPr>
          <p:cNvPr id="25605" name="Text Box 7"/>
          <p:cNvSpPr txBox="1">
            <a:spLocks noChangeArrowheads="1"/>
          </p:cNvSpPr>
          <p:nvPr/>
        </p:nvSpPr>
        <p:spPr bwMode="auto">
          <a:xfrm>
            <a:off x="441325" y="2895600"/>
            <a:ext cx="1620838" cy="2225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A function of</a:t>
            </a:r>
          </a:p>
          <a:p>
            <a:pPr>
              <a:spcBef>
                <a:spcPct val="0"/>
              </a:spcBef>
              <a:buFontTx/>
              <a:buNone/>
            </a:pPr>
            <a:r>
              <a:rPr lang="en-US" altLang="en-US" sz="2000"/>
              <a:t>TWO binary </a:t>
            </a:r>
          </a:p>
          <a:p>
            <a:pPr>
              <a:spcBef>
                <a:spcPct val="0"/>
              </a:spcBef>
              <a:buFontTx/>
              <a:buNone/>
            </a:pPr>
            <a:r>
              <a:rPr lang="en-US" altLang="en-US" sz="2000"/>
              <a:t>inputs </a:t>
            </a:r>
            <a:r>
              <a:rPr lang="en-US" altLang="en-US" sz="2000" i="1"/>
              <a:t>x,y</a:t>
            </a:r>
            <a:endParaRPr lang="en-US" altLang="en-US" sz="2000"/>
          </a:p>
          <a:p>
            <a:pPr>
              <a:spcBef>
                <a:spcPct val="0"/>
              </a:spcBef>
              <a:buFontTx/>
              <a:buNone/>
            </a:pPr>
            <a:r>
              <a:rPr lang="en-US" altLang="en-US" sz="2000"/>
              <a:t>where the </a:t>
            </a:r>
          </a:p>
          <a:p>
            <a:pPr>
              <a:spcBef>
                <a:spcPct val="0"/>
              </a:spcBef>
              <a:buFontTx/>
              <a:buNone/>
            </a:pPr>
            <a:r>
              <a:rPr lang="en-US" altLang="en-US" sz="2000"/>
              <a:t>output is 1 iff</a:t>
            </a:r>
          </a:p>
          <a:p>
            <a:pPr>
              <a:spcBef>
                <a:spcPct val="0"/>
              </a:spcBef>
              <a:buFontTx/>
              <a:buNone/>
            </a:pPr>
            <a:r>
              <a:rPr lang="en-US" altLang="en-US" sz="2000"/>
              <a:t>x </a:t>
            </a:r>
            <a:r>
              <a:rPr lang="en-US" altLang="en-US" sz="2000">
                <a:cs typeface="Arial" pitchFamily="34" charset="0"/>
              </a:rPr>
              <a:t>≥ y</a:t>
            </a:r>
          </a:p>
          <a:p>
            <a:pPr>
              <a:spcBef>
                <a:spcPct val="0"/>
              </a:spcBef>
              <a:buFontTx/>
              <a:buNone/>
            </a:pPr>
            <a:endParaRPr lang="en-US" altLang="en-US" sz="2000"/>
          </a:p>
        </p:txBody>
      </p:sp>
      <p:sp>
        <p:nvSpPr>
          <p:cNvPr id="25606" name="Text Box 8"/>
          <p:cNvSpPr txBox="1">
            <a:spLocks noChangeArrowheads="1"/>
          </p:cNvSpPr>
          <p:nvPr/>
        </p:nvSpPr>
        <p:spPr bwMode="auto">
          <a:xfrm>
            <a:off x="7021513" y="3405188"/>
            <a:ext cx="903287"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u="sng"/>
              <a:t>Circuit</a:t>
            </a:r>
            <a:endParaRPr lang="en-US" altLang="en-US" sz="1800">
              <a:latin typeface="Courier" pitchFamily="49"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0"/>
            <a:ext cx="7772400" cy="1143000"/>
          </a:xfrm>
        </p:spPr>
        <p:txBody>
          <a:bodyPr/>
          <a:lstStyle/>
          <a:p>
            <a:pPr eaLnBrk="1" hangingPunct="1"/>
            <a:r>
              <a:rPr lang="en-US" altLang="en-US" sz="4000" smtClean="0"/>
              <a:t>Try This One…</a:t>
            </a:r>
          </a:p>
        </p:txBody>
      </p:sp>
      <p:grpSp>
        <p:nvGrpSpPr>
          <p:cNvPr id="26627" name="Group 3"/>
          <p:cNvGrpSpPr>
            <a:grpSpLocks/>
          </p:cNvGrpSpPr>
          <p:nvPr/>
        </p:nvGrpSpPr>
        <p:grpSpPr bwMode="auto">
          <a:xfrm>
            <a:off x="533400" y="1066800"/>
            <a:ext cx="8218488" cy="180975"/>
            <a:chOff x="295" y="1311"/>
            <a:chExt cx="5177" cy="114"/>
          </a:xfrm>
        </p:grpSpPr>
        <p:sp>
          <p:nvSpPr>
            <p:cNvPr id="2663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663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6628" name="Text Box 6"/>
          <p:cNvSpPr txBox="1">
            <a:spLocks noChangeArrowheads="1"/>
          </p:cNvSpPr>
          <p:nvPr/>
        </p:nvSpPr>
        <p:spPr bwMode="auto">
          <a:xfrm>
            <a:off x="479425" y="1371600"/>
            <a:ext cx="7902575"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t>Consider this function…</a:t>
            </a:r>
          </a:p>
          <a:p>
            <a:pPr>
              <a:spcBef>
                <a:spcPct val="50000"/>
              </a:spcBef>
              <a:buFontTx/>
              <a:buNone/>
            </a:pPr>
            <a:r>
              <a:rPr lang="en-US" altLang="en-US" sz="2000" u="sng"/>
              <a:t>Words 			Truth Table			Formula</a:t>
            </a:r>
            <a:endParaRPr lang="en-US" altLang="en-US" sz="2000"/>
          </a:p>
        </p:txBody>
      </p:sp>
      <p:sp>
        <p:nvSpPr>
          <p:cNvPr id="26629" name="Text Box 7"/>
          <p:cNvSpPr txBox="1">
            <a:spLocks noChangeArrowheads="1"/>
          </p:cNvSpPr>
          <p:nvPr/>
        </p:nvSpPr>
        <p:spPr bwMode="auto">
          <a:xfrm>
            <a:off x="441325" y="2498725"/>
            <a:ext cx="2143125" cy="2530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A function of</a:t>
            </a:r>
          </a:p>
          <a:p>
            <a:pPr>
              <a:spcBef>
                <a:spcPct val="0"/>
              </a:spcBef>
              <a:buFontTx/>
              <a:buNone/>
            </a:pPr>
            <a:r>
              <a:rPr lang="en-US" altLang="en-US" sz="2000"/>
              <a:t>THREE binary </a:t>
            </a:r>
          </a:p>
          <a:p>
            <a:pPr>
              <a:spcBef>
                <a:spcPct val="0"/>
              </a:spcBef>
              <a:buFontTx/>
              <a:buNone/>
            </a:pPr>
            <a:r>
              <a:rPr lang="en-US" altLang="en-US" sz="2000"/>
              <a:t>inputs </a:t>
            </a:r>
            <a:r>
              <a:rPr lang="en-US" altLang="en-US" sz="2000" i="1"/>
              <a:t>x,y,z </a:t>
            </a:r>
            <a:endParaRPr lang="en-US" altLang="en-US" sz="2000"/>
          </a:p>
          <a:p>
            <a:pPr>
              <a:spcBef>
                <a:spcPct val="0"/>
              </a:spcBef>
              <a:buFontTx/>
              <a:buNone/>
            </a:pPr>
            <a:r>
              <a:rPr lang="en-US" altLang="en-US" sz="2000"/>
              <a:t>where the </a:t>
            </a:r>
          </a:p>
          <a:p>
            <a:pPr>
              <a:spcBef>
                <a:spcPct val="0"/>
              </a:spcBef>
              <a:buFontTx/>
              <a:buNone/>
            </a:pPr>
            <a:r>
              <a:rPr lang="en-US" altLang="en-US" sz="2000"/>
              <a:t>output is 1 iff</a:t>
            </a:r>
          </a:p>
          <a:p>
            <a:pPr>
              <a:spcBef>
                <a:spcPct val="0"/>
              </a:spcBef>
              <a:buFontTx/>
              <a:buNone/>
            </a:pPr>
            <a:r>
              <a:rPr lang="en-US" altLang="en-US" sz="2000"/>
              <a:t>the number of 1’s</a:t>
            </a:r>
          </a:p>
          <a:p>
            <a:pPr>
              <a:spcBef>
                <a:spcPct val="0"/>
              </a:spcBef>
              <a:buFontTx/>
              <a:buNone/>
            </a:pPr>
            <a:r>
              <a:rPr lang="en-US" altLang="en-US" sz="2000"/>
              <a:t>is odd</a:t>
            </a:r>
          </a:p>
          <a:p>
            <a:pPr>
              <a:spcBef>
                <a:spcPct val="0"/>
              </a:spcBef>
              <a:buFontTx/>
              <a:buNone/>
            </a:pPr>
            <a:endParaRPr lang="en-US" altLang="en-US" sz="2000"/>
          </a:p>
        </p:txBody>
      </p:sp>
      <p:sp>
        <p:nvSpPr>
          <p:cNvPr id="26630" name="Text Box 8"/>
          <p:cNvSpPr txBox="1">
            <a:spLocks noChangeArrowheads="1"/>
          </p:cNvSpPr>
          <p:nvPr/>
        </p:nvSpPr>
        <p:spPr bwMode="auto">
          <a:xfrm>
            <a:off x="6880225" y="3505200"/>
            <a:ext cx="1577975"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u="sng"/>
              <a:t>Circuit</a:t>
            </a:r>
            <a:endParaRPr lang="en-US" altLang="en-US" sz="2400"/>
          </a:p>
        </p:txBody>
      </p:sp>
      <p:sp>
        <p:nvSpPr>
          <p:cNvPr id="26631" name="AutoShape 9"/>
          <p:cNvSpPr>
            <a:spLocks noChangeArrowheads="1"/>
          </p:cNvSpPr>
          <p:nvPr/>
        </p:nvSpPr>
        <p:spPr bwMode="auto">
          <a:xfrm>
            <a:off x="1143000" y="5029200"/>
            <a:ext cx="2057400" cy="685800"/>
          </a:xfrm>
          <a:prstGeom prst="wedgeRectCallout">
            <a:avLst>
              <a:gd name="adj1" fmla="val -54014"/>
              <a:gd name="adj2" fmla="val 84491"/>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Times New Roman" pitchFamily="18" charset="0"/>
              </a:rPr>
              <a:t>This is called an </a:t>
            </a:r>
            <a:r>
              <a:rPr lang="en-US" altLang="en-US" sz="1800"/>
              <a:t>“</a:t>
            </a:r>
            <a:r>
              <a:rPr lang="en-US" altLang="en-US" sz="1800">
                <a:latin typeface="Times New Roman" pitchFamily="18" charset="0"/>
              </a:rPr>
              <a:t>odd parity</a:t>
            </a:r>
            <a:r>
              <a:rPr lang="en-US" altLang="en-US" sz="1800"/>
              <a:t>”</a:t>
            </a:r>
            <a:r>
              <a:rPr lang="en-US" altLang="en-US" sz="1800">
                <a:latin typeface="Times New Roman" pitchFamily="18" charset="0"/>
              </a:rPr>
              <a:t> circuit</a:t>
            </a:r>
            <a:endParaRPr lang="en-US" altLang="en-US" sz="2400">
              <a:latin typeface="Times New Roman" pitchFamily="18" charset="0"/>
            </a:endParaRPr>
          </a:p>
        </p:txBody>
      </p:sp>
      <p:pic>
        <p:nvPicPr>
          <p:cNvPr id="26632" name="Picture 1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5638800"/>
            <a:ext cx="704850"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0"/>
            <a:ext cx="7772400" cy="1143000"/>
          </a:xfrm>
        </p:spPr>
        <p:txBody>
          <a:bodyPr/>
          <a:lstStyle/>
          <a:p>
            <a:pPr eaLnBrk="1" hangingPunct="1"/>
            <a:r>
              <a:rPr lang="en-US" altLang="en-US" sz="4000" smtClean="0"/>
              <a:t>A Circuit for Adding</a:t>
            </a:r>
            <a:r>
              <a:rPr lang="en-US" altLang="en-US" smtClean="0"/>
              <a:t>!</a:t>
            </a:r>
          </a:p>
        </p:txBody>
      </p:sp>
      <p:grpSp>
        <p:nvGrpSpPr>
          <p:cNvPr id="27651" name="Group 3"/>
          <p:cNvGrpSpPr>
            <a:grpSpLocks/>
          </p:cNvGrpSpPr>
          <p:nvPr/>
        </p:nvGrpSpPr>
        <p:grpSpPr bwMode="auto">
          <a:xfrm>
            <a:off x="533400" y="1066800"/>
            <a:ext cx="8218488" cy="180975"/>
            <a:chOff x="295" y="1311"/>
            <a:chExt cx="5177" cy="114"/>
          </a:xfrm>
        </p:grpSpPr>
        <p:sp>
          <p:nvSpPr>
            <p:cNvPr id="27671"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7672"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7652" name="Text Box 6"/>
          <p:cNvSpPr txBox="1">
            <a:spLocks noChangeArrowheads="1"/>
          </p:cNvSpPr>
          <p:nvPr/>
        </p:nvSpPr>
        <p:spPr bwMode="auto">
          <a:xfrm>
            <a:off x="685800" y="1382713"/>
            <a:ext cx="2319338"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2 Addition</a:t>
            </a:r>
            <a:endParaRPr lang="en-US" altLang="en-US" sz="2400">
              <a:latin typeface="Courier" pitchFamily="49" charset="0"/>
            </a:endParaRPr>
          </a:p>
        </p:txBody>
      </p:sp>
      <p:sp>
        <p:nvSpPr>
          <p:cNvPr id="236551" name="Text Box 7"/>
          <p:cNvSpPr txBox="1">
            <a:spLocks noChangeArrowheads="1"/>
          </p:cNvSpPr>
          <p:nvPr/>
        </p:nvSpPr>
        <p:spPr bwMode="auto">
          <a:xfrm>
            <a:off x="3276600" y="2800350"/>
            <a:ext cx="3206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0</a:t>
            </a:r>
          </a:p>
        </p:txBody>
      </p:sp>
      <p:sp>
        <p:nvSpPr>
          <p:cNvPr id="236552" name="Line 8"/>
          <p:cNvSpPr>
            <a:spLocks noChangeShapeType="1"/>
          </p:cNvSpPr>
          <p:nvPr/>
        </p:nvSpPr>
        <p:spPr bwMode="auto">
          <a:xfrm>
            <a:off x="3092450" y="2979738"/>
            <a:ext cx="2603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6553" name="Text Box 9"/>
          <p:cNvSpPr txBox="1">
            <a:spLocks noChangeArrowheads="1"/>
          </p:cNvSpPr>
          <p:nvPr/>
        </p:nvSpPr>
        <p:spPr bwMode="auto">
          <a:xfrm>
            <a:off x="2667000" y="4114800"/>
            <a:ext cx="471488"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200"/>
              <a:t>sum</a:t>
            </a:r>
            <a:endParaRPr lang="en-US" altLang="en-US" sz="2400"/>
          </a:p>
        </p:txBody>
      </p:sp>
      <p:sp>
        <p:nvSpPr>
          <p:cNvPr id="236554" name="Text Box 10"/>
          <p:cNvSpPr txBox="1">
            <a:spLocks noChangeArrowheads="1"/>
          </p:cNvSpPr>
          <p:nvPr/>
        </p:nvSpPr>
        <p:spPr bwMode="auto">
          <a:xfrm>
            <a:off x="2041525" y="3505200"/>
            <a:ext cx="701675" cy="244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000"/>
              <a:t>carry out</a:t>
            </a:r>
            <a:endParaRPr lang="en-US" altLang="en-US" sz="2400"/>
          </a:p>
        </p:txBody>
      </p:sp>
      <p:sp>
        <p:nvSpPr>
          <p:cNvPr id="27657" name="Line 11"/>
          <p:cNvSpPr>
            <a:spLocks noChangeShapeType="1"/>
          </p:cNvSpPr>
          <p:nvPr/>
        </p:nvSpPr>
        <p:spPr bwMode="auto">
          <a:xfrm flipV="1">
            <a:off x="555625" y="2819400"/>
            <a:ext cx="2492375" cy="111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58" name="Text Box 12"/>
          <p:cNvSpPr txBox="1">
            <a:spLocks noChangeArrowheads="1"/>
          </p:cNvSpPr>
          <p:nvPr/>
        </p:nvSpPr>
        <p:spPr bwMode="auto">
          <a:xfrm>
            <a:off x="769938" y="2057400"/>
            <a:ext cx="2354262" cy="70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 0   1   0   1</a:t>
            </a:r>
          </a:p>
          <a:p>
            <a:pPr>
              <a:spcBef>
                <a:spcPct val="0"/>
              </a:spcBef>
              <a:buFontTx/>
              <a:buNone/>
            </a:pPr>
            <a:r>
              <a:rPr lang="en-US" altLang="en-US" sz="2000">
                <a:latin typeface="Courier New" pitchFamily="49" charset="0"/>
              </a:rPr>
              <a:t> 1   0   0   1</a:t>
            </a:r>
          </a:p>
        </p:txBody>
      </p:sp>
      <p:sp>
        <p:nvSpPr>
          <p:cNvPr id="27659" name="Text Box 13"/>
          <p:cNvSpPr txBox="1">
            <a:spLocks noChangeArrowheads="1"/>
          </p:cNvSpPr>
          <p:nvPr/>
        </p:nvSpPr>
        <p:spPr bwMode="auto">
          <a:xfrm>
            <a:off x="533400" y="2371725"/>
            <a:ext cx="30480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pitchFamily="49" charset="0"/>
              </a:rPr>
              <a:t>+</a:t>
            </a:r>
          </a:p>
        </p:txBody>
      </p:sp>
      <p:grpSp>
        <p:nvGrpSpPr>
          <p:cNvPr id="236558" name="Group 14"/>
          <p:cNvGrpSpPr>
            <a:grpSpLocks/>
          </p:cNvGrpSpPr>
          <p:nvPr/>
        </p:nvGrpSpPr>
        <p:grpSpPr bwMode="auto">
          <a:xfrm>
            <a:off x="2667000" y="2286000"/>
            <a:ext cx="533400" cy="1836738"/>
            <a:chOff x="1680" y="1440"/>
            <a:chExt cx="336" cy="1157"/>
          </a:xfrm>
        </p:grpSpPr>
        <p:sp>
          <p:nvSpPr>
            <p:cNvPr id="27661" name="Rectangle 15"/>
            <p:cNvSpPr>
              <a:spLocks noChangeArrowheads="1"/>
            </p:cNvSpPr>
            <p:nvPr/>
          </p:nvSpPr>
          <p:spPr bwMode="auto">
            <a:xfrm>
              <a:off x="1728" y="2069"/>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7662" name="Line 16"/>
            <p:cNvSpPr>
              <a:spLocks noChangeShapeType="1"/>
            </p:cNvSpPr>
            <p:nvPr/>
          </p:nvSpPr>
          <p:spPr bwMode="auto">
            <a:xfrm>
              <a:off x="1847" y="1685"/>
              <a:ext cx="0" cy="33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7663" name="Group 17"/>
            <p:cNvGrpSpPr>
              <a:grpSpLocks/>
            </p:cNvGrpSpPr>
            <p:nvPr/>
          </p:nvGrpSpPr>
          <p:grpSpPr bwMode="auto">
            <a:xfrm>
              <a:off x="1748" y="1440"/>
              <a:ext cx="48" cy="576"/>
              <a:chOff x="1440" y="1435"/>
              <a:chExt cx="48" cy="576"/>
            </a:xfrm>
          </p:grpSpPr>
          <p:sp>
            <p:nvSpPr>
              <p:cNvPr id="27669" name="Line 18"/>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70" name="Line 19"/>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7664" name="Line 20"/>
            <p:cNvSpPr>
              <a:spLocks noChangeShapeType="1"/>
            </p:cNvSpPr>
            <p:nvPr/>
          </p:nvSpPr>
          <p:spPr bwMode="auto">
            <a:xfrm>
              <a:off x="1948" y="1877"/>
              <a:ext cx="0" cy="14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7665" name="Line 21"/>
            <p:cNvSpPr>
              <a:spLocks noChangeShapeType="1"/>
            </p:cNvSpPr>
            <p:nvPr/>
          </p:nvSpPr>
          <p:spPr bwMode="auto">
            <a:xfrm>
              <a:off x="1824" y="2357"/>
              <a:ext cx="0" cy="2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7666" name="Line 22"/>
            <p:cNvSpPr>
              <a:spLocks noChangeShapeType="1"/>
            </p:cNvSpPr>
            <p:nvPr/>
          </p:nvSpPr>
          <p:spPr bwMode="auto">
            <a:xfrm>
              <a:off x="1752" y="2357"/>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67" name="Line 23"/>
            <p:cNvSpPr>
              <a:spLocks noChangeShapeType="1"/>
            </p:cNvSpPr>
            <p:nvPr/>
          </p:nvSpPr>
          <p:spPr bwMode="auto">
            <a:xfrm flipV="1">
              <a:off x="1680" y="2308"/>
              <a:ext cx="0" cy="2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cxnSp>
          <p:nvCxnSpPr>
            <p:cNvPr id="27668" name="AutoShape 24"/>
            <p:cNvCxnSpPr>
              <a:cxnSpLocks noChangeShapeType="1"/>
              <a:stCxn id="27667" idx="0"/>
              <a:endCxn id="27666" idx="1"/>
            </p:cNvCxnSpPr>
            <p:nvPr/>
          </p:nvCxnSpPr>
          <p:spPr bwMode="auto">
            <a:xfrm>
              <a:off x="1680" y="2548"/>
              <a:ext cx="72" cy="1"/>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655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655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3655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3655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365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551" grpId="0"/>
      <p:bldP spid="236552" grpId="0" animBg="1"/>
      <p:bldP spid="236553" grpId="0"/>
      <p:bldP spid="23655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0"/>
            <a:ext cx="7772400" cy="1143000"/>
          </a:xfrm>
        </p:spPr>
        <p:txBody>
          <a:bodyPr/>
          <a:lstStyle/>
          <a:p>
            <a:pPr eaLnBrk="1" hangingPunct="1"/>
            <a:r>
              <a:rPr lang="en-US" altLang="en-US" sz="4000" smtClean="0"/>
              <a:t>A Circuit for Adding</a:t>
            </a:r>
            <a:r>
              <a:rPr lang="en-US" altLang="en-US" smtClean="0"/>
              <a:t>!</a:t>
            </a:r>
          </a:p>
        </p:txBody>
      </p:sp>
      <p:grpSp>
        <p:nvGrpSpPr>
          <p:cNvPr id="28675" name="Group 3"/>
          <p:cNvGrpSpPr>
            <a:grpSpLocks/>
          </p:cNvGrpSpPr>
          <p:nvPr/>
        </p:nvGrpSpPr>
        <p:grpSpPr bwMode="auto">
          <a:xfrm>
            <a:off x="533400" y="1066800"/>
            <a:ext cx="8218488" cy="180975"/>
            <a:chOff x="295" y="1311"/>
            <a:chExt cx="5177" cy="114"/>
          </a:xfrm>
        </p:grpSpPr>
        <p:sp>
          <p:nvSpPr>
            <p:cNvPr id="28727"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8728"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8676" name="Text Box 6"/>
          <p:cNvSpPr txBox="1">
            <a:spLocks noChangeArrowheads="1"/>
          </p:cNvSpPr>
          <p:nvPr/>
        </p:nvSpPr>
        <p:spPr bwMode="auto">
          <a:xfrm>
            <a:off x="685800" y="1382713"/>
            <a:ext cx="2319338"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2 Addition</a:t>
            </a:r>
            <a:endParaRPr lang="en-US" altLang="en-US" sz="2400">
              <a:latin typeface="Courier" pitchFamily="49" charset="0"/>
            </a:endParaRPr>
          </a:p>
        </p:txBody>
      </p:sp>
      <p:sp>
        <p:nvSpPr>
          <p:cNvPr id="28677" name="Line 8"/>
          <p:cNvSpPr>
            <a:spLocks noChangeShapeType="1"/>
          </p:cNvSpPr>
          <p:nvPr/>
        </p:nvSpPr>
        <p:spPr bwMode="auto">
          <a:xfrm flipV="1">
            <a:off x="555625" y="2819400"/>
            <a:ext cx="2492375" cy="111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678" name="Text Box 9"/>
          <p:cNvSpPr txBox="1">
            <a:spLocks noChangeArrowheads="1"/>
          </p:cNvSpPr>
          <p:nvPr/>
        </p:nvSpPr>
        <p:spPr bwMode="auto">
          <a:xfrm>
            <a:off x="769938" y="2057400"/>
            <a:ext cx="2354262" cy="70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 0   1   0   1</a:t>
            </a:r>
          </a:p>
          <a:p>
            <a:pPr>
              <a:spcBef>
                <a:spcPct val="0"/>
              </a:spcBef>
              <a:buFontTx/>
              <a:buNone/>
            </a:pPr>
            <a:r>
              <a:rPr lang="en-US" altLang="en-US" sz="2000">
                <a:latin typeface="Courier New" pitchFamily="49" charset="0"/>
              </a:rPr>
              <a:t> 1   0   0   1</a:t>
            </a:r>
          </a:p>
        </p:txBody>
      </p:sp>
      <p:sp>
        <p:nvSpPr>
          <p:cNvPr id="28679" name="Text Box 10"/>
          <p:cNvSpPr txBox="1">
            <a:spLocks noChangeArrowheads="1"/>
          </p:cNvSpPr>
          <p:nvPr/>
        </p:nvSpPr>
        <p:spPr bwMode="auto">
          <a:xfrm>
            <a:off x="533400" y="2371725"/>
            <a:ext cx="30480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pitchFamily="49" charset="0"/>
              </a:rPr>
              <a:t>+</a:t>
            </a:r>
          </a:p>
        </p:txBody>
      </p:sp>
      <p:sp>
        <p:nvSpPr>
          <p:cNvPr id="28680" name="Rectangle 11"/>
          <p:cNvSpPr>
            <a:spLocks noChangeArrowheads="1"/>
          </p:cNvSpPr>
          <p:nvPr/>
        </p:nvSpPr>
        <p:spPr bwMode="auto">
          <a:xfrm>
            <a:off x="2743200" y="3284538"/>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8681" name="Line 12"/>
          <p:cNvSpPr>
            <a:spLocks noChangeShapeType="1"/>
          </p:cNvSpPr>
          <p:nvPr/>
        </p:nvSpPr>
        <p:spPr bwMode="auto">
          <a:xfrm>
            <a:off x="2932113" y="2674938"/>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8682" name="Group 13"/>
          <p:cNvGrpSpPr>
            <a:grpSpLocks/>
          </p:cNvGrpSpPr>
          <p:nvPr/>
        </p:nvGrpSpPr>
        <p:grpSpPr bwMode="auto">
          <a:xfrm>
            <a:off x="2774950" y="2286000"/>
            <a:ext cx="76200" cy="914400"/>
            <a:chOff x="1440" y="1435"/>
            <a:chExt cx="48" cy="576"/>
          </a:xfrm>
        </p:grpSpPr>
        <p:sp>
          <p:nvSpPr>
            <p:cNvPr id="28725" name="Line 14"/>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26" name="Line 15"/>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8683" name="Line 16"/>
          <p:cNvSpPr>
            <a:spLocks noChangeShapeType="1"/>
          </p:cNvSpPr>
          <p:nvPr/>
        </p:nvSpPr>
        <p:spPr bwMode="auto">
          <a:xfrm>
            <a:off x="3092450" y="297973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684" name="Line 17"/>
          <p:cNvSpPr>
            <a:spLocks noChangeShapeType="1"/>
          </p:cNvSpPr>
          <p:nvPr/>
        </p:nvSpPr>
        <p:spPr bwMode="auto">
          <a:xfrm>
            <a:off x="2895600" y="374173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685" name="Line 18"/>
          <p:cNvSpPr>
            <a:spLocks noChangeShapeType="1"/>
          </p:cNvSpPr>
          <p:nvPr/>
        </p:nvSpPr>
        <p:spPr bwMode="auto">
          <a:xfrm>
            <a:off x="2781300" y="3741738"/>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686" name="Line 19"/>
          <p:cNvSpPr>
            <a:spLocks noChangeShapeType="1"/>
          </p:cNvSpPr>
          <p:nvPr/>
        </p:nvSpPr>
        <p:spPr bwMode="auto">
          <a:xfrm flipV="1">
            <a:off x="2662238" y="2971800"/>
            <a:ext cx="0" cy="10731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28687" name="AutoShape 20"/>
          <p:cNvCxnSpPr>
            <a:cxnSpLocks noChangeShapeType="1"/>
            <a:stCxn id="28686" idx="0"/>
            <a:endCxn id="28685" idx="1"/>
          </p:cNvCxnSpPr>
          <p:nvPr/>
        </p:nvCxnSpPr>
        <p:spPr bwMode="auto">
          <a:xfrm>
            <a:off x="2662238" y="4044950"/>
            <a:ext cx="119062" cy="15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8688" name="Rectangle 21"/>
          <p:cNvSpPr>
            <a:spLocks noChangeArrowheads="1"/>
          </p:cNvSpPr>
          <p:nvPr/>
        </p:nvSpPr>
        <p:spPr bwMode="auto">
          <a:xfrm>
            <a:off x="2133600" y="3284538"/>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8689" name="Line 22"/>
          <p:cNvSpPr>
            <a:spLocks noChangeShapeType="1"/>
          </p:cNvSpPr>
          <p:nvPr/>
        </p:nvSpPr>
        <p:spPr bwMode="auto">
          <a:xfrm>
            <a:off x="2322513" y="2674938"/>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8690" name="Group 23"/>
          <p:cNvGrpSpPr>
            <a:grpSpLocks/>
          </p:cNvGrpSpPr>
          <p:nvPr/>
        </p:nvGrpSpPr>
        <p:grpSpPr bwMode="auto">
          <a:xfrm>
            <a:off x="2165350" y="2286000"/>
            <a:ext cx="76200" cy="914400"/>
            <a:chOff x="1440" y="1435"/>
            <a:chExt cx="48" cy="576"/>
          </a:xfrm>
        </p:grpSpPr>
        <p:sp>
          <p:nvSpPr>
            <p:cNvPr id="28723" name="Line 24"/>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24" name="Line 25"/>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8691" name="Line 26"/>
          <p:cNvSpPr>
            <a:spLocks noChangeShapeType="1"/>
          </p:cNvSpPr>
          <p:nvPr/>
        </p:nvSpPr>
        <p:spPr bwMode="auto">
          <a:xfrm>
            <a:off x="2482850" y="297973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692" name="Line 27"/>
          <p:cNvSpPr>
            <a:spLocks noChangeShapeType="1"/>
          </p:cNvSpPr>
          <p:nvPr/>
        </p:nvSpPr>
        <p:spPr bwMode="auto">
          <a:xfrm>
            <a:off x="2286000" y="374173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693" name="Line 28"/>
          <p:cNvSpPr>
            <a:spLocks noChangeShapeType="1"/>
          </p:cNvSpPr>
          <p:nvPr/>
        </p:nvSpPr>
        <p:spPr bwMode="auto">
          <a:xfrm>
            <a:off x="2171700" y="3741738"/>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28694" name="AutoShape 29"/>
          <p:cNvCxnSpPr>
            <a:cxnSpLocks noChangeShapeType="1"/>
            <a:stCxn id="28712" idx="0"/>
          </p:cNvCxnSpPr>
          <p:nvPr/>
        </p:nvCxnSpPr>
        <p:spPr bwMode="auto">
          <a:xfrm>
            <a:off x="2052638" y="4044950"/>
            <a:ext cx="119062" cy="15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8695" name="Rectangle 30"/>
          <p:cNvSpPr>
            <a:spLocks noChangeArrowheads="1"/>
          </p:cNvSpPr>
          <p:nvPr/>
        </p:nvSpPr>
        <p:spPr bwMode="auto">
          <a:xfrm>
            <a:off x="1524000" y="3276600"/>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8696" name="Line 31"/>
          <p:cNvSpPr>
            <a:spLocks noChangeShapeType="1"/>
          </p:cNvSpPr>
          <p:nvPr/>
        </p:nvSpPr>
        <p:spPr bwMode="auto">
          <a:xfrm>
            <a:off x="1712913" y="26670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8697" name="Group 32"/>
          <p:cNvGrpSpPr>
            <a:grpSpLocks/>
          </p:cNvGrpSpPr>
          <p:nvPr/>
        </p:nvGrpSpPr>
        <p:grpSpPr bwMode="auto">
          <a:xfrm>
            <a:off x="1555750" y="2278063"/>
            <a:ext cx="76200" cy="914400"/>
            <a:chOff x="1440" y="1435"/>
            <a:chExt cx="48" cy="576"/>
          </a:xfrm>
        </p:grpSpPr>
        <p:sp>
          <p:nvSpPr>
            <p:cNvPr id="28721" name="Line 33"/>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22" name="Line 34"/>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8698" name="Line 35"/>
          <p:cNvSpPr>
            <a:spLocks noChangeShapeType="1"/>
          </p:cNvSpPr>
          <p:nvPr/>
        </p:nvSpPr>
        <p:spPr bwMode="auto">
          <a:xfrm>
            <a:off x="1873250" y="29718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699" name="Line 36"/>
          <p:cNvSpPr>
            <a:spLocks noChangeShapeType="1"/>
          </p:cNvSpPr>
          <p:nvPr/>
        </p:nvSpPr>
        <p:spPr bwMode="auto">
          <a:xfrm>
            <a:off x="1676400" y="37338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700" name="Line 37"/>
          <p:cNvSpPr>
            <a:spLocks noChangeShapeType="1"/>
          </p:cNvSpPr>
          <p:nvPr/>
        </p:nvSpPr>
        <p:spPr bwMode="auto">
          <a:xfrm>
            <a:off x="1562100" y="37338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28701" name="AutoShape 38"/>
          <p:cNvCxnSpPr>
            <a:cxnSpLocks noChangeShapeType="1"/>
            <a:endCxn id="28700" idx="1"/>
          </p:cNvCxnSpPr>
          <p:nvPr/>
        </p:nvCxnSpPr>
        <p:spPr bwMode="auto">
          <a:xfrm>
            <a:off x="1447800" y="4037013"/>
            <a:ext cx="114300" cy="1587"/>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8702" name="Rectangle 39"/>
          <p:cNvSpPr>
            <a:spLocks noChangeArrowheads="1"/>
          </p:cNvSpPr>
          <p:nvPr/>
        </p:nvSpPr>
        <p:spPr bwMode="auto">
          <a:xfrm>
            <a:off x="914400" y="3284538"/>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8703" name="Line 40"/>
          <p:cNvSpPr>
            <a:spLocks noChangeShapeType="1"/>
          </p:cNvSpPr>
          <p:nvPr/>
        </p:nvSpPr>
        <p:spPr bwMode="auto">
          <a:xfrm>
            <a:off x="1103313" y="2674938"/>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8704" name="Group 41"/>
          <p:cNvGrpSpPr>
            <a:grpSpLocks/>
          </p:cNvGrpSpPr>
          <p:nvPr/>
        </p:nvGrpSpPr>
        <p:grpSpPr bwMode="auto">
          <a:xfrm>
            <a:off x="946150" y="2286000"/>
            <a:ext cx="76200" cy="914400"/>
            <a:chOff x="1440" y="1435"/>
            <a:chExt cx="48" cy="576"/>
          </a:xfrm>
        </p:grpSpPr>
        <p:sp>
          <p:nvSpPr>
            <p:cNvPr id="28719" name="Line 42"/>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20" name="Line 43"/>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8705" name="Line 44"/>
          <p:cNvSpPr>
            <a:spLocks noChangeShapeType="1"/>
          </p:cNvSpPr>
          <p:nvPr/>
        </p:nvSpPr>
        <p:spPr bwMode="auto">
          <a:xfrm>
            <a:off x="1263650" y="297973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706" name="Line 45"/>
          <p:cNvSpPr>
            <a:spLocks noChangeShapeType="1"/>
          </p:cNvSpPr>
          <p:nvPr/>
        </p:nvSpPr>
        <p:spPr bwMode="auto">
          <a:xfrm>
            <a:off x="1066800" y="374173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707" name="Line 46"/>
          <p:cNvSpPr>
            <a:spLocks noChangeShapeType="1"/>
          </p:cNvSpPr>
          <p:nvPr/>
        </p:nvSpPr>
        <p:spPr bwMode="auto">
          <a:xfrm>
            <a:off x="952500" y="3741738"/>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28708" name="AutoShape 47"/>
          <p:cNvCxnSpPr>
            <a:cxnSpLocks noChangeShapeType="1"/>
            <a:endCxn id="28707" idx="1"/>
          </p:cNvCxnSpPr>
          <p:nvPr/>
        </p:nvCxnSpPr>
        <p:spPr bwMode="auto">
          <a:xfrm>
            <a:off x="838200" y="4044950"/>
            <a:ext cx="114300" cy="15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8709" name="Text Box 48"/>
          <p:cNvSpPr txBox="1">
            <a:spLocks noChangeArrowheads="1"/>
          </p:cNvSpPr>
          <p:nvPr/>
        </p:nvSpPr>
        <p:spPr bwMode="auto">
          <a:xfrm>
            <a:off x="3276600" y="2800350"/>
            <a:ext cx="3206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0</a:t>
            </a:r>
          </a:p>
        </p:txBody>
      </p:sp>
      <p:sp>
        <p:nvSpPr>
          <p:cNvPr id="28710" name="Line 49"/>
          <p:cNvSpPr>
            <a:spLocks noChangeShapeType="1"/>
          </p:cNvSpPr>
          <p:nvPr/>
        </p:nvSpPr>
        <p:spPr bwMode="auto">
          <a:xfrm>
            <a:off x="3092450" y="2979738"/>
            <a:ext cx="2603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11" name="Line 50"/>
          <p:cNvSpPr>
            <a:spLocks noChangeShapeType="1"/>
          </p:cNvSpPr>
          <p:nvPr/>
        </p:nvSpPr>
        <p:spPr bwMode="auto">
          <a:xfrm flipH="1">
            <a:off x="2481263" y="2971800"/>
            <a:ext cx="1857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12" name="Line 51"/>
          <p:cNvSpPr>
            <a:spLocks noChangeShapeType="1"/>
          </p:cNvSpPr>
          <p:nvPr/>
        </p:nvSpPr>
        <p:spPr bwMode="auto">
          <a:xfrm flipV="1">
            <a:off x="2052638" y="2971800"/>
            <a:ext cx="0" cy="10731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13" name="Line 52"/>
          <p:cNvSpPr>
            <a:spLocks noChangeShapeType="1"/>
          </p:cNvSpPr>
          <p:nvPr/>
        </p:nvSpPr>
        <p:spPr bwMode="auto">
          <a:xfrm flipH="1">
            <a:off x="1871663" y="2971800"/>
            <a:ext cx="1857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14" name="Line 53"/>
          <p:cNvSpPr>
            <a:spLocks noChangeShapeType="1"/>
          </p:cNvSpPr>
          <p:nvPr/>
        </p:nvSpPr>
        <p:spPr bwMode="auto">
          <a:xfrm flipV="1">
            <a:off x="1443038" y="2965450"/>
            <a:ext cx="0" cy="10731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15" name="Line 54"/>
          <p:cNvSpPr>
            <a:spLocks noChangeShapeType="1"/>
          </p:cNvSpPr>
          <p:nvPr/>
        </p:nvSpPr>
        <p:spPr bwMode="auto">
          <a:xfrm flipH="1">
            <a:off x="1262063" y="2965450"/>
            <a:ext cx="1857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16" name="Line 55"/>
          <p:cNvSpPr>
            <a:spLocks noChangeShapeType="1"/>
          </p:cNvSpPr>
          <p:nvPr/>
        </p:nvSpPr>
        <p:spPr bwMode="auto">
          <a:xfrm>
            <a:off x="838200" y="4038600"/>
            <a:ext cx="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717" name="AutoShape 56"/>
          <p:cNvSpPr>
            <a:spLocks noChangeArrowheads="1"/>
          </p:cNvSpPr>
          <p:nvPr/>
        </p:nvSpPr>
        <p:spPr bwMode="auto">
          <a:xfrm>
            <a:off x="1371600" y="4800600"/>
            <a:ext cx="1752600" cy="914400"/>
          </a:xfrm>
          <a:prstGeom prst="wedgeRectCallout">
            <a:avLst>
              <a:gd name="adj1" fmla="val -57519"/>
              <a:gd name="adj2" fmla="val 77954"/>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Times New Roman" pitchFamily="18" charset="0"/>
              </a:rPr>
              <a:t>Cool, but how do we build a FA?</a:t>
            </a:r>
          </a:p>
        </p:txBody>
      </p:sp>
      <p:pic>
        <p:nvPicPr>
          <p:cNvPr id="28718" name="Picture 57"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5486400"/>
            <a:ext cx="815975" cy="111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0"/>
            <a:ext cx="7772400" cy="1143000"/>
          </a:xfrm>
        </p:spPr>
        <p:txBody>
          <a:bodyPr/>
          <a:lstStyle/>
          <a:p>
            <a:pPr eaLnBrk="1" hangingPunct="1"/>
            <a:r>
              <a:rPr lang="en-US" altLang="en-US" sz="4000" smtClean="0"/>
              <a:t>A Circuit for Adding</a:t>
            </a:r>
            <a:r>
              <a:rPr lang="en-US" altLang="en-US" smtClean="0"/>
              <a:t>!</a:t>
            </a:r>
          </a:p>
        </p:txBody>
      </p:sp>
      <p:grpSp>
        <p:nvGrpSpPr>
          <p:cNvPr id="29699" name="Group 3"/>
          <p:cNvGrpSpPr>
            <a:grpSpLocks/>
          </p:cNvGrpSpPr>
          <p:nvPr/>
        </p:nvGrpSpPr>
        <p:grpSpPr bwMode="auto">
          <a:xfrm>
            <a:off x="533400" y="1066800"/>
            <a:ext cx="8218488" cy="180975"/>
            <a:chOff x="295" y="1311"/>
            <a:chExt cx="5177" cy="114"/>
          </a:xfrm>
        </p:grpSpPr>
        <p:sp>
          <p:nvSpPr>
            <p:cNvPr id="2976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976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9700" name="Text Box 6"/>
          <p:cNvSpPr txBox="1">
            <a:spLocks noChangeArrowheads="1"/>
          </p:cNvSpPr>
          <p:nvPr/>
        </p:nvSpPr>
        <p:spPr bwMode="auto">
          <a:xfrm>
            <a:off x="685800" y="1382713"/>
            <a:ext cx="2319338"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2 Addition</a:t>
            </a:r>
            <a:endParaRPr lang="en-US" altLang="en-US" sz="2400">
              <a:latin typeface="Courier" pitchFamily="49" charset="0"/>
            </a:endParaRPr>
          </a:p>
        </p:txBody>
      </p:sp>
      <p:sp>
        <p:nvSpPr>
          <p:cNvPr id="29701" name="Line 8"/>
          <p:cNvSpPr>
            <a:spLocks noChangeShapeType="1"/>
          </p:cNvSpPr>
          <p:nvPr/>
        </p:nvSpPr>
        <p:spPr bwMode="auto">
          <a:xfrm flipV="1">
            <a:off x="555625" y="2819400"/>
            <a:ext cx="2492375" cy="111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02" name="Text Box 9"/>
          <p:cNvSpPr txBox="1">
            <a:spLocks noChangeArrowheads="1"/>
          </p:cNvSpPr>
          <p:nvPr/>
        </p:nvSpPr>
        <p:spPr bwMode="auto">
          <a:xfrm>
            <a:off x="769938" y="2057400"/>
            <a:ext cx="2354262" cy="70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 0   1   0   1</a:t>
            </a:r>
          </a:p>
          <a:p>
            <a:pPr>
              <a:spcBef>
                <a:spcPct val="0"/>
              </a:spcBef>
              <a:buFontTx/>
              <a:buNone/>
            </a:pPr>
            <a:r>
              <a:rPr lang="en-US" altLang="en-US" sz="2000">
                <a:latin typeface="Courier New" pitchFamily="49" charset="0"/>
              </a:rPr>
              <a:t> 1   0   0   1</a:t>
            </a:r>
          </a:p>
        </p:txBody>
      </p:sp>
      <p:sp>
        <p:nvSpPr>
          <p:cNvPr id="29703" name="Text Box 10"/>
          <p:cNvSpPr txBox="1">
            <a:spLocks noChangeArrowheads="1"/>
          </p:cNvSpPr>
          <p:nvPr/>
        </p:nvSpPr>
        <p:spPr bwMode="auto">
          <a:xfrm>
            <a:off x="533400" y="2371725"/>
            <a:ext cx="184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pitchFamily="49" charset="0"/>
              </a:rPr>
              <a:t>+</a:t>
            </a:r>
          </a:p>
        </p:txBody>
      </p:sp>
      <p:sp>
        <p:nvSpPr>
          <p:cNvPr id="29704" name="Rectangle 11"/>
          <p:cNvSpPr>
            <a:spLocks noChangeArrowheads="1"/>
          </p:cNvSpPr>
          <p:nvPr/>
        </p:nvSpPr>
        <p:spPr bwMode="auto">
          <a:xfrm>
            <a:off x="2743200" y="3276600"/>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9705" name="Line 12"/>
          <p:cNvSpPr>
            <a:spLocks noChangeShapeType="1"/>
          </p:cNvSpPr>
          <p:nvPr/>
        </p:nvSpPr>
        <p:spPr bwMode="auto">
          <a:xfrm>
            <a:off x="2932113" y="2674938"/>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9706" name="Group 13"/>
          <p:cNvGrpSpPr>
            <a:grpSpLocks/>
          </p:cNvGrpSpPr>
          <p:nvPr/>
        </p:nvGrpSpPr>
        <p:grpSpPr bwMode="auto">
          <a:xfrm>
            <a:off x="2774950" y="2286000"/>
            <a:ext cx="76200" cy="914400"/>
            <a:chOff x="1440" y="1435"/>
            <a:chExt cx="48" cy="576"/>
          </a:xfrm>
        </p:grpSpPr>
        <p:sp>
          <p:nvSpPr>
            <p:cNvPr id="29761" name="Line 14"/>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62" name="Line 15"/>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9707" name="Line 16"/>
          <p:cNvSpPr>
            <a:spLocks noChangeShapeType="1"/>
          </p:cNvSpPr>
          <p:nvPr/>
        </p:nvSpPr>
        <p:spPr bwMode="auto">
          <a:xfrm>
            <a:off x="3092450" y="297973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08" name="Line 17"/>
          <p:cNvSpPr>
            <a:spLocks noChangeShapeType="1"/>
          </p:cNvSpPr>
          <p:nvPr/>
        </p:nvSpPr>
        <p:spPr bwMode="auto">
          <a:xfrm>
            <a:off x="2895600" y="374173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09" name="Line 18"/>
          <p:cNvSpPr>
            <a:spLocks noChangeShapeType="1"/>
          </p:cNvSpPr>
          <p:nvPr/>
        </p:nvSpPr>
        <p:spPr bwMode="auto">
          <a:xfrm>
            <a:off x="2781300" y="3741738"/>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10" name="Line 19"/>
          <p:cNvSpPr>
            <a:spLocks noChangeShapeType="1"/>
          </p:cNvSpPr>
          <p:nvPr/>
        </p:nvSpPr>
        <p:spPr bwMode="auto">
          <a:xfrm flipV="1">
            <a:off x="2662238" y="2971800"/>
            <a:ext cx="0" cy="10731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29711" name="AutoShape 20"/>
          <p:cNvCxnSpPr>
            <a:cxnSpLocks noChangeShapeType="1"/>
            <a:stCxn id="29710" idx="0"/>
            <a:endCxn id="29709" idx="1"/>
          </p:cNvCxnSpPr>
          <p:nvPr/>
        </p:nvCxnSpPr>
        <p:spPr bwMode="auto">
          <a:xfrm>
            <a:off x="2662238" y="4044950"/>
            <a:ext cx="119062" cy="15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9712" name="Rectangle 21"/>
          <p:cNvSpPr>
            <a:spLocks noChangeArrowheads="1"/>
          </p:cNvSpPr>
          <p:nvPr/>
        </p:nvSpPr>
        <p:spPr bwMode="auto">
          <a:xfrm>
            <a:off x="2133600" y="3284538"/>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9713" name="Line 22"/>
          <p:cNvSpPr>
            <a:spLocks noChangeShapeType="1"/>
          </p:cNvSpPr>
          <p:nvPr/>
        </p:nvSpPr>
        <p:spPr bwMode="auto">
          <a:xfrm>
            <a:off x="2322513" y="2674938"/>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9714" name="Group 23"/>
          <p:cNvGrpSpPr>
            <a:grpSpLocks/>
          </p:cNvGrpSpPr>
          <p:nvPr/>
        </p:nvGrpSpPr>
        <p:grpSpPr bwMode="auto">
          <a:xfrm>
            <a:off x="2165350" y="2286000"/>
            <a:ext cx="76200" cy="914400"/>
            <a:chOff x="1440" y="1435"/>
            <a:chExt cx="48" cy="576"/>
          </a:xfrm>
        </p:grpSpPr>
        <p:sp>
          <p:nvSpPr>
            <p:cNvPr id="29759" name="Line 24"/>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60" name="Line 25"/>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9715" name="Line 26"/>
          <p:cNvSpPr>
            <a:spLocks noChangeShapeType="1"/>
          </p:cNvSpPr>
          <p:nvPr/>
        </p:nvSpPr>
        <p:spPr bwMode="auto">
          <a:xfrm>
            <a:off x="2482850" y="297973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16" name="Line 27"/>
          <p:cNvSpPr>
            <a:spLocks noChangeShapeType="1"/>
          </p:cNvSpPr>
          <p:nvPr/>
        </p:nvSpPr>
        <p:spPr bwMode="auto">
          <a:xfrm>
            <a:off x="2286000" y="374173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17" name="Line 28"/>
          <p:cNvSpPr>
            <a:spLocks noChangeShapeType="1"/>
          </p:cNvSpPr>
          <p:nvPr/>
        </p:nvSpPr>
        <p:spPr bwMode="auto">
          <a:xfrm>
            <a:off x="2171700" y="3741738"/>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29718" name="AutoShape 29"/>
          <p:cNvCxnSpPr>
            <a:cxnSpLocks noChangeShapeType="1"/>
            <a:stCxn id="29736" idx="0"/>
          </p:cNvCxnSpPr>
          <p:nvPr/>
        </p:nvCxnSpPr>
        <p:spPr bwMode="auto">
          <a:xfrm>
            <a:off x="2052638" y="4044950"/>
            <a:ext cx="119062" cy="15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9719" name="Rectangle 30"/>
          <p:cNvSpPr>
            <a:spLocks noChangeArrowheads="1"/>
          </p:cNvSpPr>
          <p:nvPr/>
        </p:nvSpPr>
        <p:spPr bwMode="auto">
          <a:xfrm>
            <a:off x="1524000" y="3276600"/>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9720" name="Line 31"/>
          <p:cNvSpPr>
            <a:spLocks noChangeShapeType="1"/>
          </p:cNvSpPr>
          <p:nvPr/>
        </p:nvSpPr>
        <p:spPr bwMode="auto">
          <a:xfrm>
            <a:off x="1712913" y="26670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9721" name="Group 32"/>
          <p:cNvGrpSpPr>
            <a:grpSpLocks/>
          </p:cNvGrpSpPr>
          <p:nvPr/>
        </p:nvGrpSpPr>
        <p:grpSpPr bwMode="auto">
          <a:xfrm>
            <a:off x="1555750" y="2278063"/>
            <a:ext cx="76200" cy="914400"/>
            <a:chOff x="1440" y="1435"/>
            <a:chExt cx="48" cy="576"/>
          </a:xfrm>
        </p:grpSpPr>
        <p:sp>
          <p:nvSpPr>
            <p:cNvPr id="29757" name="Line 33"/>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58" name="Line 34"/>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9722" name="Line 35"/>
          <p:cNvSpPr>
            <a:spLocks noChangeShapeType="1"/>
          </p:cNvSpPr>
          <p:nvPr/>
        </p:nvSpPr>
        <p:spPr bwMode="auto">
          <a:xfrm>
            <a:off x="1873250" y="29718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23" name="Line 36"/>
          <p:cNvSpPr>
            <a:spLocks noChangeShapeType="1"/>
          </p:cNvSpPr>
          <p:nvPr/>
        </p:nvSpPr>
        <p:spPr bwMode="auto">
          <a:xfrm>
            <a:off x="1676400" y="37338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24" name="Line 37"/>
          <p:cNvSpPr>
            <a:spLocks noChangeShapeType="1"/>
          </p:cNvSpPr>
          <p:nvPr/>
        </p:nvSpPr>
        <p:spPr bwMode="auto">
          <a:xfrm>
            <a:off x="1562100" y="37338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29725" name="AutoShape 38"/>
          <p:cNvCxnSpPr>
            <a:cxnSpLocks noChangeShapeType="1"/>
            <a:endCxn id="29724" idx="1"/>
          </p:cNvCxnSpPr>
          <p:nvPr/>
        </p:nvCxnSpPr>
        <p:spPr bwMode="auto">
          <a:xfrm>
            <a:off x="1447800" y="4037013"/>
            <a:ext cx="114300" cy="1587"/>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9726" name="Rectangle 39"/>
          <p:cNvSpPr>
            <a:spLocks noChangeArrowheads="1"/>
          </p:cNvSpPr>
          <p:nvPr/>
        </p:nvSpPr>
        <p:spPr bwMode="auto">
          <a:xfrm>
            <a:off x="914400" y="3284538"/>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9727" name="Line 40"/>
          <p:cNvSpPr>
            <a:spLocks noChangeShapeType="1"/>
          </p:cNvSpPr>
          <p:nvPr/>
        </p:nvSpPr>
        <p:spPr bwMode="auto">
          <a:xfrm>
            <a:off x="1103313" y="2674938"/>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9728" name="Group 41"/>
          <p:cNvGrpSpPr>
            <a:grpSpLocks/>
          </p:cNvGrpSpPr>
          <p:nvPr/>
        </p:nvGrpSpPr>
        <p:grpSpPr bwMode="auto">
          <a:xfrm>
            <a:off x="946150" y="2286000"/>
            <a:ext cx="76200" cy="914400"/>
            <a:chOff x="1440" y="1435"/>
            <a:chExt cx="48" cy="576"/>
          </a:xfrm>
        </p:grpSpPr>
        <p:sp>
          <p:nvSpPr>
            <p:cNvPr id="29755" name="Line 42"/>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56" name="Line 43"/>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9729" name="Line 44"/>
          <p:cNvSpPr>
            <a:spLocks noChangeShapeType="1"/>
          </p:cNvSpPr>
          <p:nvPr/>
        </p:nvSpPr>
        <p:spPr bwMode="auto">
          <a:xfrm>
            <a:off x="1263650" y="297973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30" name="Line 45"/>
          <p:cNvSpPr>
            <a:spLocks noChangeShapeType="1"/>
          </p:cNvSpPr>
          <p:nvPr/>
        </p:nvSpPr>
        <p:spPr bwMode="auto">
          <a:xfrm>
            <a:off x="1066800" y="374173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31" name="Line 46"/>
          <p:cNvSpPr>
            <a:spLocks noChangeShapeType="1"/>
          </p:cNvSpPr>
          <p:nvPr/>
        </p:nvSpPr>
        <p:spPr bwMode="auto">
          <a:xfrm>
            <a:off x="952500" y="3741738"/>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29732" name="AutoShape 47"/>
          <p:cNvCxnSpPr>
            <a:cxnSpLocks noChangeShapeType="1"/>
            <a:endCxn id="29731" idx="1"/>
          </p:cNvCxnSpPr>
          <p:nvPr/>
        </p:nvCxnSpPr>
        <p:spPr bwMode="auto">
          <a:xfrm>
            <a:off x="838200" y="4044950"/>
            <a:ext cx="114300" cy="15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9733" name="Text Box 48"/>
          <p:cNvSpPr txBox="1">
            <a:spLocks noChangeArrowheads="1"/>
          </p:cNvSpPr>
          <p:nvPr/>
        </p:nvSpPr>
        <p:spPr bwMode="auto">
          <a:xfrm>
            <a:off x="3276600" y="2800350"/>
            <a:ext cx="3206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0</a:t>
            </a:r>
          </a:p>
        </p:txBody>
      </p:sp>
      <p:sp>
        <p:nvSpPr>
          <p:cNvPr id="29734" name="Line 49"/>
          <p:cNvSpPr>
            <a:spLocks noChangeShapeType="1"/>
          </p:cNvSpPr>
          <p:nvPr/>
        </p:nvSpPr>
        <p:spPr bwMode="auto">
          <a:xfrm>
            <a:off x="3092450" y="2979738"/>
            <a:ext cx="2603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35" name="Line 50"/>
          <p:cNvSpPr>
            <a:spLocks noChangeShapeType="1"/>
          </p:cNvSpPr>
          <p:nvPr/>
        </p:nvSpPr>
        <p:spPr bwMode="auto">
          <a:xfrm flipH="1">
            <a:off x="2481263" y="2971800"/>
            <a:ext cx="1857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36" name="Line 51"/>
          <p:cNvSpPr>
            <a:spLocks noChangeShapeType="1"/>
          </p:cNvSpPr>
          <p:nvPr/>
        </p:nvSpPr>
        <p:spPr bwMode="auto">
          <a:xfrm flipV="1">
            <a:off x="2052638" y="2971800"/>
            <a:ext cx="0" cy="10731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37" name="Line 52"/>
          <p:cNvSpPr>
            <a:spLocks noChangeShapeType="1"/>
          </p:cNvSpPr>
          <p:nvPr/>
        </p:nvSpPr>
        <p:spPr bwMode="auto">
          <a:xfrm flipH="1">
            <a:off x="1871663" y="2971800"/>
            <a:ext cx="1857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38" name="Line 53"/>
          <p:cNvSpPr>
            <a:spLocks noChangeShapeType="1"/>
          </p:cNvSpPr>
          <p:nvPr/>
        </p:nvSpPr>
        <p:spPr bwMode="auto">
          <a:xfrm flipV="1">
            <a:off x="1443038" y="2965450"/>
            <a:ext cx="0" cy="10731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39" name="Line 54"/>
          <p:cNvSpPr>
            <a:spLocks noChangeShapeType="1"/>
          </p:cNvSpPr>
          <p:nvPr/>
        </p:nvSpPr>
        <p:spPr bwMode="auto">
          <a:xfrm flipH="1">
            <a:off x="1262063" y="2965450"/>
            <a:ext cx="1857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40" name="Line 55"/>
          <p:cNvSpPr>
            <a:spLocks noChangeShapeType="1"/>
          </p:cNvSpPr>
          <p:nvPr/>
        </p:nvSpPr>
        <p:spPr bwMode="auto">
          <a:xfrm>
            <a:off x="838200" y="4038600"/>
            <a:ext cx="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41" name="Rectangle 56"/>
          <p:cNvSpPr>
            <a:spLocks noChangeArrowheads="1"/>
          </p:cNvSpPr>
          <p:nvPr/>
        </p:nvSpPr>
        <p:spPr bwMode="auto">
          <a:xfrm>
            <a:off x="1447800" y="4953000"/>
            <a:ext cx="1219200" cy="1143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a:t>FA</a:t>
            </a:r>
          </a:p>
        </p:txBody>
      </p:sp>
      <p:sp>
        <p:nvSpPr>
          <p:cNvPr id="29742" name="Line 57"/>
          <p:cNvSpPr>
            <a:spLocks noChangeShapeType="1"/>
          </p:cNvSpPr>
          <p:nvPr/>
        </p:nvSpPr>
        <p:spPr bwMode="auto">
          <a:xfrm>
            <a:off x="1676400" y="46482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43" name="Line 58"/>
          <p:cNvSpPr>
            <a:spLocks noChangeShapeType="1"/>
          </p:cNvSpPr>
          <p:nvPr/>
        </p:nvSpPr>
        <p:spPr bwMode="auto">
          <a:xfrm>
            <a:off x="2057400" y="46482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44" name="Line 59"/>
          <p:cNvSpPr>
            <a:spLocks noChangeShapeType="1"/>
          </p:cNvSpPr>
          <p:nvPr/>
        </p:nvSpPr>
        <p:spPr bwMode="auto">
          <a:xfrm>
            <a:off x="2514600" y="46482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45" name="Line 60"/>
          <p:cNvSpPr>
            <a:spLocks noChangeShapeType="1"/>
          </p:cNvSpPr>
          <p:nvPr/>
        </p:nvSpPr>
        <p:spPr bwMode="auto">
          <a:xfrm>
            <a:off x="2460625" y="61722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46" name="Line 61"/>
          <p:cNvSpPr>
            <a:spLocks noChangeShapeType="1"/>
          </p:cNvSpPr>
          <p:nvPr/>
        </p:nvSpPr>
        <p:spPr bwMode="auto">
          <a:xfrm>
            <a:off x="1600200" y="61722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47" name="Text Box 62"/>
          <p:cNvSpPr txBox="1">
            <a:spLocks noChangeArrowheads="1"/>
          </p:cNvSpPr>
          <p:nvPr/>
        </p:nvSpPr>
        <p:spPr bwMode="auto">
          <a:xfrm>
            <a:off x="1492250" y="4267200"/>
            <a:ext cx="3365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i="1"/>
              <a:t>x</a:t>
            </a:r>
          </a:p>
        </p:txBody>
      </p:sp>
      <p:sp>
        <p:nvSpPr>
          <p:cNvPr id="29748" name="Text Box 63"/>
          <p:cNvSpPr txBox="1">
            <a:spLocks noChangeArrowheads="1"/>
          </p:cNvSpPr>
          <p:nvPr/>
        </p:nvSpPr>
        <p:spPr bwMode="auto">
          <a:xfrm>
            <a:off x="1905000" y="4267200"/>
            <a:ext cx="3365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i="1"/>
              <a:t>y</a:t>
            </a:r>
          </a:p>
        </p:txBody>
      </p:sp>
      <p:sp>
        <p:nvSpPr>
          <p:cNvPr id="29749" name="Text Box 64"/>
          <p:cNvSpPr txBox="1">
            <a:spLocks noChangeArrowheads="1"/>
          </p:cNvSpPr>
          <p:nvPr/>
        </p:nvSpPr>
        <p:spPr bwMode="auto">
          <a:xfrm>
            <a:off x="2308225" y="4267200"/>
            <a:ext cx="18065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i="1"/>
              <a:t>carry</a:t>
            </a:r>
            <a:r>
              <a:rPr lang="en-US" altLang="en-US" sz="2400" i="1" baseline="-25000"/>
              <a:t>in</a:t>
            </a:r>
            <a:endParaRPr lang="en-US" altLang="en-US" sz="2400" i="1"/>
          </a:p>
        </p:txBody>
      </p:sp>
      <p:sp>
        <p:nvSpPr>
          <p:cNvPr id="29750" name="Text Box 65"/>
          <p:cNvSpPr txBox="1">
            <a:spLocks noChangeArrowheads="1"/>
          </p:cNvSpPr>
          <p:nvPr/>
        </p:nvSpPr>
        <p:spPr bwMode="auto">
          <a:xfrm>
            <a:off x="2155825" y="6324600"/>
            <a:ext cx="16541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i="1"/>
              <a:t>sum</a:t>
            </a:r>
          </a:p>
        </p:txBody>
      </p:sp>
      <p:sp>
        <p:nvSpPr>
          <p:cNvPr id="29751" name="Text Box 66"/>
          <p:cNvSpPr txBox="1">
            <a:spLocks noChangeArrowheads="1"/>
          </p:cNvSpPr>
          <p:nvPr/>
        </p:nvSpPr>
        <p:spPr bwMode="auto">
          <a:xfrm>
            <a:off x="762000" y="6324600"/>
            <a:ext cx="18065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i="1"/>
              <a:t>carry</a:t>
            </a:r>
            <a:r>
              <a:rPr lang="en-US" altLang="en-US" sz="2400" i="1" baseline="-25000"/>
              <a:t>out</a:t>
            </a:r>
            <a:endParaRPr lang="en-US" altLang="en-US" sz="2400" i="1"/>
          </a:p>
        </p:txBody>
      </p:sp>
      <p:sp>
        <p:nvSpPr>
          <p:cNvPr id="29752" name="Text Box 67"/>
          <p:cNvSpPr txBox="1">
            <a:spLocks noChangeArrowheads="1"/>
          </p:cNvSpPr>
          <p:nvPr/>
        </p:nvSpPr>
        <p:spPr bwMode="auto">
          <a:xfrm>
            <a:off x="4441825" y="1516063"/>
            <a:ext cx="3787775" cy="13700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i="1"/>
              <a:t>x  y  carry</a:t>
            </a:r>
            <a:r>
              <a:rPr lang="en-US" altLang="en-US" sz="2400" i="1" baseline="-25000"/>
              <a:t>in </a:t>
            </a:r>
            <a:r>
              <a:rPr lang="en-US" altLang="en-US" sz="2400"/>
              <a:t>  </a:t>
            </a:r>
            <a:r>
              <a:rPr lang="en-US" altLang="en-US" sz="2400" i="1"/>
              <a:t>sum  carry</a:t>
            </a:r>
            <a:r>
              <a:rPr lang="en-US" altLang="en-US" sz="2400" i="1" baseline="-25000"/>
              <a:t>out</a:t>
            </a:r>
            <a:endParaRPr lang="en-US" altLang="en-US" sz="2400"/>
          </a:p>
          <a:p>
            <a:pPr>
              <a:spcBef>
                <a:spcPct val="50000"/>
              </a:spcBef>
              <a:buFontTx/>
              <a:buNone/>
            </a:pPr>
            <a:r>
              <a:rPr lang="en-US" altLang="en-US" sz="2400">
                <a:latin typeface="Courier New" pitchFamily="49" charset="0"/>
              </a:rPr>
              <a:t>0 0  0    0    0         0 0  1    1    0</a:t>
            </a:r>
            <a:r>
              <a:rPr lang="en-US" altLang="en-US" sz="2400" i="1"/>
              <a:t>  </a:t>
            </a:r>
          </a:p>
        </p:txBody>
      </p:sp>
      <p:sp>
        <p:nvSpPr>
          <p:cNvPr id="29753" name="Line 68"/>
          <p:cNvSpPr>
            <a:spLocks noChangeShapeType="1"/>
          </p:cNvSpPr>
          <p:nvPr/>
        </p:nvSpPr>
        <p:spPr bwMode="auto">
          <a:xfrm>
            <a:off x="4419600" y="2057400"/>
            <a:ext cx="3733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54" name="Line 69"/>
          <p:cNvSpPr>
            <a:spLocks noChangeShapeType="1"/>
          </p:cNvSpPr>
          <p:nvPr/>
        </p:nvSpPr>
        <p:spPr bwMode="auto">
          <a:xfrm>
            <a:off x="6096000" y="1371600"/>
            <a:ext cx="0" cy="3200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76200"/>
            <a:ext cx="7772400" cy="1143000"/>
          </a:xfrm>
        </p:spPr>
        <p:txBody>
          <a:bodyPr/>
          <a:lstStyle/>
          <a:p>
            <a:pPr eaLnBrk="1" hangingPunct="1"/>
            <a:r>
              <a:rPr lang="en-US" altLang="en-US" sz="4000" smtClean="0"/>
              <a:t>A Cool Thing About XOR</a:t>
            </a:r>
          </a:p>
        </p:txBody>
      </p:sp>
      <p:sp>
        <p:nvSpPr>
          <p:cNvPr id="30723" name="Text Box 4"/>
          <p:cNvSpPr txBox="1">
            <a:spLocks noChangeArrowheads="1"/>
          </p:cNvSpPr>
          <p:nvPr/>
        </p:nvSpPr>
        <p:spPr bwMode="auto">
          <a:xfrm>
            <a:off x="609600" y="2057400"/>
            <a:ext cx="2438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x XOR y XOR y = x</a:t>
            </a:r>
          </a:p>
        </p:txBody>
      </p:sp>
      <p:pic>
        <p:nvPicPr>
          <p:cNvPr id="30724" name="Picture 5" descr="alien"/>
          <p:cNvPicPr>
            <a:picLocks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6324600" y="1676400"/>
            <a:ext cx="965200" cy="1320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5" name="AutoShape 6"/>
          <p:cNvSpPr>
            <a:spLocks noChangeArrowheads="1"/>
          </p:cNvSpPr>
          <p:nvPr/>
        </p:nvSpPr>
        <p:spPr bwMode="auto">
          <a:xfrm>
            <a:off x="4495800" y="1981200"/>
            <a:ext cx="1447800" cy="381000"/>
          </a:xfrm>
          <a:prstGeom prst="wedgeRectCallout">
            <a:avLst>
              <a:gd name="adj1" fmla="val 60528"/>
              <a:gd name="adj2" fmla="val 10875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600"/>
              <a:t>Why is that?</a:t>
            </a:r>
          </a:p>
        </p:txBody>
      </p:sp>
      <p:sp>
        <p:nvSpPr>
          <p:cNvPr id="30726" name="Text Box 7"/>
          <p:cNvSpPr txBox="1">
            <a:spLocks noChangeArrowheads="1"/>
          </p:cNvSpPr>
          <p:nvPr/>
        </p:nvSpPr>
        <p:spPr bwMode="auto">
          <a:xfrm>
            <a:off x="685800" y="2971800"/>
            <a:ext cx="2438400"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Try this on for size:</a:t>
            </a:r>
          </a:p>
          <a:p>
            <a:pPr>
              <a:spcBef>
                <a:spcPct val="50000"/>
              </a:spcBef>
              <a:buFontTx/>
              <a:buNone/>
            </a:pPr>
            <a:endParaRPr lang="en-US" altLang="en-US" sz="2000"/>
          </a:p>
          <a:p>
            <a:pPr>
              <a:spcBef>
                <a:spcPct val="50000"/>
              </a:spcBef>
              <a:buFontTx/>
              <a:buNone/>
            </a:pPr>
            <a:r>
              <a:rPr lang="en-US" altLang="en-US" sz="2000">
                <a:latin typeface="Courier New" pitchFamily="49" charset="0"/>
              </a:rPr>
              <a:t>x = x ^ y</a:t>
            </a:r>
          </a:p>
          <a:p>
            <a:pPr>
              <a:spcBef>
                <a:spcPct val="50000"/>
              </a:spcBef>
              <a:buFontTx/>
              <a:buNone/>
            </a:pPr>
            <a:r>
              <a:rPr lang="en-US" altLang="en-US" sz="2000">
                <a:latin typeface="Courier New" pitchFamily="49" charset="0"/>
              </a:rPr>
              <a:t>y = x ^ y</a:t>
            </a:r>
          </a:p>
          <a:p>
            <a:pPr>
              <a:spcBef>
                <a:spcPct val="50000"/>
              </a:spcBef>
              <a:buFontTx/>
              <a:buNone/>
            </a:pPr>
            <a:r>
              <a:rPr lang="en-US" altLang="en-US" sz="2000">
                <a:latin typeface="Courier New" pitchFamily="49" charset="0"/>
              </a:rPr>
              <a:t>x = x ^ y</a:t>
            </a:r>
          </a:p>
        </p:txBody>
      </p:sp>
      <p:grpSp>
        <p:nvGrpSpPr>
          <p:cNvPr id="30727" name="Group 8"/>
          <p:cNvGrpSpPr>
            <a:grpSpLocks/>
          </p:cNvGrpSpPr>
          <p:nvPr/>
        </p:nvGrpSpPr>
        <p:grpSpPr bwMode="auto">
          <a:xfrm>
            <a:off x="533400" y="990600"/>
            <a:ext cx="8218488" cy="180975"/>
            <a:chOff x="295" y="1311"/>
            <a:chExt cx="5177" cy="114"/>
          </a:xfrm>
        </p:grpSpPr>
        <p:sp>
          <p:nvSpPr>
            <p:cNvPr id="30728" name="Rectangle 9"/>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29" name="Rectangle 10"/>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76200"/>
            <a:ext cx="7772400" cy="1143000"/>
          </a:xfrm>
        </p:spPr>
        <p:txBody>
          <a:bodyPr/>
          <a:lstStyle/>
          <a:p>
            <a:pPr eaLnBrk="1" hangingPunct="1"/>
            <a:r>
              <a:rPr lang="en-US" altLang="en-US" sz="4000" smtClean="0"/>
              <a:t>A Cool Thing About XOR</a:t>
            </a:r>
          </a:p>
        </p:txBody>
      </p:sp>
      <p:sp>
        <p:nvSpPr>
          <p:cNvPr id="31747" name="Text Box 6"/>
          <p:cNvSpPr txBox="1">
            <a:spLocks noChangeArrowheads="1"/>
          </p:cNvSpPr>
          <p:nvPr/>
        </p:nvSpPr>
        <p:spPr bwMode="auto">
          <a:xfrm>
            <a:off x="685800" y="2971800"/>
            <a:ext cx="2438400"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Try this on for size:</a:t>
            </a:r>
          </a:p>
          <a:p>
            <a:pPr>
              <a:spcBef>
                <a:spcPct val="50000"/>
              </a:spcBef>
              <a:buFontTx/>
              <a:buNone/>
            </a:pPr>
            <a:endParaRPr lang="en-US" altLang="en-US" sz="2000"/>
          </a:p>
          <a:p>
            <a:pPr>
              <a:spcBef>
                <a:spcPct val="50000"/>
              </a:spcBef>
              <a:buFontTx/>
              <a:buNone/>
            </a:pPr>
            <a:r>
              <a:rPr lang="en-US" altLang="en-US" sz="2000">
                <a:latin typeface="Courier New" pitchFamily="49" charset="0"/>
              </a:rPr>
              <a:t>x = x ^ y</a:t>
            </a:r>
          </a:p>
          <a:p>
            <a:pPr>
              <a:spcBef>
                <a:spcPct val="50000"/>
              </a:spcBef>
              <a:buFontTx/>
              <a:buNone/>
            </a:pPr>
            <a:r>
              <a:rPr lang="en-US" altLang="en-US" sz="2000">
                <a:latin typeface="Courier New" pitchFamily="49" charset="0"/>
              </a:rPr>
              <a:t>y = x ^ y</a:t>
            </a:r>
          </a:p>
          <a:p>
            <a:pPr>
              <a:spcBef>
                <a:spcPct val="50000"/>
              </a:spcBef>
              <a:buFontTx/>
              <a:buNone/>
            </a:pPr>
            <a:r>
              <a:rPr lang="en-US" altLang="en-US" sz="2000">
                <a:latin typeface="Courier New" pitchFamily="49" charset="0"/>
              </a:rPr>
              <a:t>x = x ^ y</a:t>
            </a:r>
          </a:p>
        </p:txBody>
      </p:sp>
      <p:sp>
        <p:nvSpPr>
          <p:cNvPr id="31748" name="Text Box 8"/>
          <p:cNvSpPr txBox="1">
            <a:spLocks noChangeArrowheads="1"/>
          </p:cNvSpPr>
          <p:nvPr/>
        </p:nvSpPr>
        <p:spPr bwMode="auto">
          <a:xfrm>
            <a:off x="3657600" y="2971800"/>
            <a:ext cx="5105400"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Suppose x, y = 	</a:t>
            </a:r>
            <a:r>
              <a:rPr lang="en-US" altLang="en-US" sz="2000">
                <a:latin typeface="Courier New" pitchFamily="49" charset="0"/>
              </a:rPr>
              <a:t>0,0  0,1  1,0  1,1</a:t>
            </a:r>
          </a:p>
          <a:p>
            <a:pPr>
              <a:spcBef>
                <a:spcPct val="50000"/>
              </a:spcBef>
              <a:buFontTx/>
              <a:buNone/>
            </a:pPr>
            <a:endParaRPr lang="en-US" altLang="en-US" sz="2000"/>
          </a:p>
          <a:p>
            <a:pPr>
              <a:spcBef>
                <a:spcPct val="50000"/>
              </a:spcBef>
              <a:buFontTx/>
              <a:buNone/>
            </a:pPr>
            <a:r>
              <a:rPr lang="en-US" altLang="en-US" sz="2000"/>
              <a:t>Now x,y = 	</a:t>
            </a:r>
            <a:r>
              <a:rPr lang="en-US" altLang="en-US" sz="2000">
                <a:latin typeface="Courier New" pitchFamily="49" charset="0"/>
              </a:rPr>
              <a:t>0,0  1,1  1,0  0,1</a:t>
            </a:r>
          </a:p>
          <a:p>
            <a:pPr>
              <a:spcBef>
                <a:spcPct val="50000"/>
              </a:spcBef>
              <a:buFontTx/>
              <a:buNone/>
            </a:pPr>
            <a:r>
              <a:rPr lang="en-US" altLang="en-US" sz="2000">
                <a:latin typeface="Courier New" pitchFamily="49" charset="0"/>
              </a:rPr>
              <a:t>		0,0  1,0  1,1  0,1</a:t>
            </a:r>
          </a:p>
          <a:p>
            <a:pPr>
              <a:spcBef>
                <a:spcPct val="50000"/>
              </a:spcBef>
              <a:buFontTx/>
              <a:buNone/>
            </a:pPr>
            <a:r>
              <a:rPr lang="en-US" altLang="en-US" sz="2000">
                <a:latin typeface="Courier New" pitchFamily="49" charset="0"/>
              </a:rPr>
              <a:t>		0,0  1,0  0,1  1,1</a:t>
            </a:r>
            <a:endParaRPr lang="en-US" altLang="en-US" sz="2000"/>
          </a:p>
        </p:txBody>
      </p:sp>
      <p:grpSp>
        <p:nvGrpSpPr>
          <p:cNvPr id="31749" name="Group 11"/>
          <p:cNvGrpSpPr>
            <a:grpSpLocks/>
          </p:cNvGrpSpPr>
          <p:nvPr/>
        </p:nvGrpSpPr>
        <p:grpSpPr bwMode="auto">
          <a:xfrm>
            <a:off x="533400" y="990600"/>
            <a:ext cx="8218488" cy="180975"/>
            <a:chOff x="295" y="1311"/>
            <a:chExt cx="5177" cy="114"/>
          </a:xfrm>
        </p:grpSpPr>
        <p:sp>
          <p:nvSpPr>
            <p:cNvPr id="31750" name="Rectangle 12"/>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1751" name="Rectangle 13"/>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8"/>
          <p:cNvSpPr>
            <a:spLocks noChangeArrowheads="1"/>
          </p:cNvSpPr>
          <p:nvPr>
            <p:ph type="body" idx="1"/>
            <p:custDataLst>
              <p:tags r:id="rId1"/>
            </p:custDataLst>
          </p:nvPr>
        </p:nvSpPr>
        <p:spPr>
          <a:noFill/>
        </p:spPr>
        <p:txBody>
          <a:bodyPr/>
          <a:lstStyle/>
          <a:p>
            <a:pPr eaLnBrk="1" hangingPunct="1">
              <a:spcBef>
                <a:spcPct val="0"/>
              </a:spcBef>
              <a:buFontTx/>
              <a:buNone/>
            </a:pPr>
            <a:r>
              <a:rPr lang="en-US" altLang="en-US" b="1" smtClean="0">
                <a:latin typeface="Courier New" pitchFamily="49" charset="0"/>
              </a:rPr>
              <a:t>&gt;&gt;&gt; </a:t>
            </a:r>
            <a:r>
              <a:rPr lang="en-US" altLang="en-US" b="1" smtClean="0">
                <a:solidFill>
                  <a:srgbClr val="1E16E4"/>
                </a:solidFill>
                <a:latin typeface="Courier New" pitchFamily="49" charset="0"/>
              </a:rPr>
              <a:t>.01*10 == .01/.1</a:t>
            </a:r>
          </a:p>
          <a:p>
            <a:pPr eaLnBrk="1" hangingPunct="1">
              <a:spcBef>
                <a:spcPct val="0"/>
              </a:spcBef>
              <a:buFontTx/>
              <a:buNone/>
            </a:pPr>
            <a:r>
              <a:rPr lang="en-US" altLang="en-US" b="1" smtClean="0">
                <a:solidFill>
                  <a:srgbClr val="1E16E4"/>
                </a:solidFill>
                <a:latin typeface="Courier New" pitchFamily="49" charset="0"/>
              </a:rPr>
              <a:t>False</a:t>
            </a:r>
          </a:p>
        </p:txBody>
      </p:sp>
      <p:sp>
        <p:nvSpPr>
          <p:cNvPr id="4099" name="Rectangle 2"/>
          <p:cNvSpPr>
            <a:spLocks noGrp="1" noChangeArrowheads="1"/>
          </p:cNvSpPr>
          <p:nvPr>
            <p:ph type="title"/>
          </p:nvPr>
        </p:nvSpPr>
        <p:spPr>
          <a:xfrm>
            <a:off x="457200" y="152400"/>
            <a:ext cx="7772400" cy="1143000"/>
          </a:xfrm>
        </p:spPr>
        <p:txBody>
          <a:bodyPr/>
          <a:lstStyle/>
          <a:p>
            <a:pPr eaLnBrk="1" hangingPunct="1"/>
            <a:r>
              <a:rPr lang="en-US" altLang="en-US" smtClean="0"/>
              <a:t>What</a:t>
            </a:r>
            <a:r>
              <a:rPr lang="ja-JP" altLang="en-US" smtClean="0"/>
              <a:t>’</a:t>
            </a:r>
            <a:r>
              <a:rPr lang="en-US" altLang="ja-JP" smtClean="0"/>
              <a:t>s Up With This!?</a:t>
            </a:r>
            <a:endParaRPr lang="en-US" altLang="en-US" smtClean="0"/>
          </a:p>
        </p:txBody>
      </p:sp>
      <p:grpSp>
        <p:nvGrpSpPr>
          <p:cNvPr id="4100" name="Group 9"/>
          <p:cNvGrpSpPr>
            <a:grpSpLocks/>
          </p:cNvGrpSpPr>
          <p:nvPr/>
        </p:nvGrpSpPr>
        <p:grpSpPr bwMode="auto">
          <a:xfrm>
            <a:off x="304800" y="1114425"/>
            <a:ext cx="8218488" cy="180975"/>
            <a:chOff x="295" y="1311"/>
            <a:chExt cx="5177" cy="114"/>
          </a:xfrm>
        </p:grpSpPr>
        <p:sp>
          <p:nvSpPr>
            <p:cNvPr id="4101" name="Rectangle 10"/>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4102" name="Rectangle 11"/>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76200"/>
            <a:ext cx="7772400" cy="1143000"/>
          </a:xfrm>
        </p:spPr>
        <p:txBody>
          <a:bodyPr/>
          <a:lstStyle/>
          <a:p>
            <a:pPr eaLnBrk="1" hangingPunct="1"/>
            <a:r>
              <a:rPr lang="en-US" altLang="en-US" sz="4000" smtClean="0"/>
              <a:t>A Cool Thing About XOR</a:t>
            </a:r>
          </a:p>
        </p:txBody>
      </p:sp>
      <p:sp>
        <p:nvSpPr>
          <p:cNvPr id="32771" name="Text Box 3"/>
          <p:cNvSpPr txBox="1">
            <a:spLocks noChangeArrowheads="1"/>
          </p:cNvSpPr>
          <p:nvPr/>
        </p:nvSpPr>
        <p:spPr bwMode="auto">
          <a:xfrm>
            <a:off x="762000" y="2362200"/>
            <a:ext cx="24384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 = x ^ y</a:t>
            </a:r>
          </a:p>
          <a:p>
            <a:pPr>
              <a:spcBef>
                <a:spcPct val="50000"/>
              </a:spcBef>
              <a:buFontTx/>
              <a:buNone/>
            </a:pPr>
            <a:r>
              <a:rPr lang="en-US" altLang="en-US" sz="2000">
                <a:latin typeface="Courier New" pitchFamily="49" charset="0"/>
              </a:rPr>
              <a:t>y = x ^ y</a:t>
            </a:r>
          </a:p>
          <a:p>
            <a:pPr>
              <a:spcBef>
                <a:spcPct val="50000"/>
              </a:spcBef>
              <a:buFontTx/>
              <a:buNone/>
            </a:pPr>
            <a:r>
              <a:rPr lang="en-US" altLang="en-US" sz="2000">
                <a:latin typeface="Courier New" pitchFamily="49" charset="0"/>
              </a:rPr>
              <a:t>x = x ^ y</a:t>
            </a:r>
          </a:p>
        </p:txBody>
      </p:sp>
      <p:sp>
        <p:nvSpPr>
          <p:cNvPr id="32772" name="Text Box 5"/>
          <p:cNvSpPr txBox="1">
            <a:spLocks noChangeArrowheads="1"/>
          </p:cNvSpPr>
          <p:nvPr/>
        </p:nvSpPr>
        <p:spPr bwMode="auto">
          <a:xfrm>
            <a:off x="685800" y="1828800"/>
            <a:ext cx="6629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We can prove this if we call the original values x</a:t>
            </a:r>
            <a:r>
              <a:rPr lang="en-US" altLang="en-US" sz="2000" baseline="-25000"/>
              <a:t>0</a:t>
            </a:r>
            <a:r>
              <a:rPr lang="en-US" altLang="en-US" sz="2000"/>
              <a:t> and y</a:t>
            </a:r>
            <a:r>
              <a:rPr lang="en-US" altLang="en-US" sz="2000" baseline="-25000"/>
              <a:t>0</a:t>
            </a:r>
            <a:r>
              <a:rPr lang="en-US" altLang="en-US" sz="2000"/>
              <a:t>:</a:t>
            </a:r>
          </a:p>
        </p:txBody>
      </p:sp>
      <p:sp>
        <p:nvSpPr>
          <p:cNvPr id="32773" name="Text Box 6"/>
          <p:cNvSpPr txBox="1">
            <a:spLocks noChangeArrowheads="1"/>
          </p:cNvSpPr>
          <p:nvPr/>
        </p:nvSpPr>
        <p:spPr bwMode="auto">
          <a:xfrm>
            <a:off x="3124200" y="2362200"/>
            <a:ext cx="4953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x1 = x0 ^ y0</a:t>
            </a:r>
          </a:p>
          <a:p>
            <a:pPr>
              <a:spcBef>
                <a:spcPct val="50000"/>
              </a:spcBef>
              <a:buFontTx/>
              <a:buNone/>
            </a:pPr>
            <a:r>
              <a:rPr lang="en-US" altLang="en-US" sz="2000">
                <a:latin typeface="Courier New" pitchFamily="49" charset="0"/>
              </a:rPr>
              <a:t>y1 = x1 ^ y0 = (x0 ^ y0) ^ y0</a:t>
            </a:r>
          </a:p>
          <a:p>
            <a:pPr>
              <a:spcBef>
                <a:spcPct val="50000"/>
              </a:spcBef>
              <a:buFontTx/>
              <a:buNone/>
            </a:pPr>
            <a:r>
              <a:rPr lang="en-US" altLang="en-US" sz="2000">
                <a:latin typeface="Courier New" pitchFamily="49" charset="0"/>
              </a:rPr>
              <a:t>x2 = x1 ^ y1</a:t>
            </a:r>
          </a:p>
        </p:txBody>
      </p:sp>
      <p:grpSp>
        <p:nvGrpSpPr>
          <p:cNvPr id="32774" name="Group 7"/>
          <p:cNvGrpSpPr>
            <a:grpSpLocks/>
          </p:cNvGrpSpPr>
          <p:nvPr/>
        </p:nvGrpSpPr>
        <p:grpSpPr bwMode="auto">
          <a:xfrm>
            <a:off x="533400" y="990600"/>
            <a:ext cx="8218488" cy="180975"/>
            <a:chOff x="295" y="1311"/>
            <a:chExt cx="5177" cy="114"/>
          </a:xfrm>
        </p:grpSpPr>
        <p:sp>
          <p:nvSpPr>
            <p:cNvPr id="32775" name="Rectangle 8"/>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2776" name="Rectangle 9"/>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
            <a:ext cx="7772400" cy="1143000"/>
          </a:xfrm>
        </p:spPr>
        <p:txBody>
          <a:bodyPr/>
          <a:lstStyle/>
          <a:p>
            <a:pPr eaLnBrk="1" hangingPunct="1"/>
            <a:r>
              <a:rPr lang="en-US" altLang="en-US" sz="4000" smtClean="0"/>
              <a:t>A Cool Thing About XOR</a:t>
            </a:r>
          </a:p>
        </p:txBody>
      </p:sp>
      <p:sp>
        <p:nvSpPr>
          <p:cNvPr id="33795" name="Text Box 3"/>
          <p:cNvSpPr txBox="1">
            <a:spLocks noChangeArrowheads="1"/>
          </p:cNvSpPr>
          <p:nvPr/>
        </p:nvSpPr>
        <p:spPr bwMode="auto">
          <a:xfrm>
            <a:off x="762000" y="2362200"/>
            <a:ext cx="24384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 = x ^ y</a:t>
            </a:r>
          </a:p>
          <a:p>
            <a:pPr>
              <a:spcBef>
                <a:spcPct val="50000"/>
              </a:spcBef>
              <a:buFontTx/>
              <a:buNone/>
            </a:pPr>
            <a:r>
              <a:rPr lang="en-US" altLang="en-US" sz="2000">
                <a:latin typeface="Courier New" pitchFamily="49" charset="0"/>
              </a:rPr>
              <a:t>y = x ^ y</a:t>
            </a:r>
          </a:p>
          <a:p>
            <a:pPr>
              <a:spcBef>
                <a:spcPct val="50000"/>
              </a:spcBef>
              <a:buFontTx/>
              <a:buNone/>
            </a:pPr>
            <a:r>
              <a:rPr lang="en-US" altLang="en-US" sz="2000">
                <a:latin typeface="Courier New" pitchFamily="49" charset="0"/>
              </a:rPr>
              <a:t>x = x ^ y</a:t>
            </a:r>
          </a:p>
        </p:txBody>
      </p:sp>
      <p:sp>
        <p:nvSpPr>
          <p:cNvPr id="33796" name="Text Box 4"/>
          <p:cNvSpPr txBox="1">
            <a:spLocks noChangeArrowheads="1"/>
          </p:cNvSpPr>
          <p:nvPr/>
        </p:nvSpPr>
        <p:spPr bwMode="auto">
          <a:xfrm>
            <a:off x="685800" y="1828800"/>
            <a:ext cx="6629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We can prove this if we call the original values x</a:t>
            </a:r>
            <a:r>
              <a:rPr lang="en-US" altLang="en-US" sz="2000" baseline="-25000"/>
              <a:t>0</a:t>
            </a:r>
            <a:r>
              <a:rPr lang="en-US" altLang="en-US" sz="2000"/>
              <a:t> and y</a:t>
            </a:r>
            <a:r>
              <a:rPr lang="en-US" altLang="en-US" sz="2000" baseline="-25000"/>
              <a:t>0</a:t>
            </a:r>
            <a:r>
              <a:rPr lang="en-US" altLang="en-US" sz="2000"/>
              <a:t>:</a:t>
            </a:r>
          </a:p>
        </p:txBody>
      </p:sp>
      <p:sp>
        <p:nvSpPr>
          <p:cNvPr id="33797" name="Text Box 5"/>
          <p:cNvSpPr txBox="1">
            <a:spLocks noChangeArrowheads="1"/>
          </p:cNvSpPr>
          <p:nvPr/>
        </p:nvSpPr>
        <p:spPr bwMode="auto">
          <a:xfrm>
            <a:off x="3124200" y="2362200"/>
            <a:ext cx="4953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x1 = x0 ^ y0</a:t>
            </a:r>
          </a:p>
          <a:p>
            <a:pPr>
              <a:spcBef>
                <a:spcPct val="50000"/>
              </a:spcBef>
              <a:buFontTx/>
              <a:buNone/>
            </a:pPr>
            <a:r>
              <a:rPr lang="en-US" altLang="en-US" sz="2000">
                <a:latin typeface="Courier New" pitchFamily="49" charset="0"/>
              </a:rPr>
              <a:t>y1 = x1 ^ y0 = x0 ^ (y0 ^ y0)</a:t>
            </a:r>
          </a:p>
          <a:p>
            <a:pPr>
              <a:spcBef>
                <a:spcPct val="50000"/>
              </a:spcBef>
              <a:buFontTx/>
              <a:buNone/>
            </a:pPr>
            <a:r>
              <a:rPr lang="en-US" altLang="en-US" sz="2000">
                <a:latin typeface="Courier New" pitchFamily="49" charset="0"/>
              </a:rPr>
              <a:t>x2 = x1 ^ y1</a:t>
            </a:r>
          </a:p>
        </p:txBody>
      </p:sp>
      <p:grpSp>
        <p:nvGrpSpPr>
          <p:cNvPr id="33798" name="Group 6"/>
          <p:cNvGrpSpPr>
            <a:grpSpLocks/>
          </p:cNvGrpSpPr>
          <p:nvPr/>
        </p:nvGrpSpPr>
        <p:grpSpPr bwMode="auto">
          <a:xfrm>
            <a:off x="533400" y="990600"/>
            <a:ext cx="8218488" cy="180975"/>
            <a:chOff x="295" y="1311"/>
            <a:chExt cx="5177" cy="114"/>
          </a:xfrm>
        </p:grpSpPr>
        <p:sp>
          <p:nvSpPr>
            <p:cNvPr id="33799" name="Rectangle 7"/>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3800" name="Rectangle 8"/>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76200"/>
            <a:ext cx="7772400" cy="1143000"/>
          </a:xfrm>
        </p:spPr>
        <p:txBody>
          <a:bodyPr/>
          <a:lstStyle/>
          <a:p>
            <a:pPr eaLnBrk="1" hangingPunct="1"/>
            <a:r>
              <a:rPr lang="en-US" altLang="en-US" sz="4000" smtClean="0"/>
              <a:t>A Cool Thing About XOR</a:t>
            </a:r>
          </a:p>
        </p:txBody>
      </p:sp>
      <p:sp>
        <p:nvSpPr>
          <p:cNvPr id="34819" name="Text Box 3"/>
          <p:cNvSpPr txBox="1">
            <a:spLocks noChangeArrowheads="1"/>
          </p:cNvSpPr>
          <p:nvPr/>
        </p:nvSpPr>
        <p:spPr bwMode="auto">
          <a:xfrm>
            <a:off x="762000" y="2362200"/>
            <a:ext cx="24384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 = x ^ y</a:t>
            </a:r>
          </a:p>
          <a:p>
            <a:pPr>
              <a:spcBef>
                <a:spcPct val="50000"/>
              </a:spcBef>
              <a:buFontTx/>
              <a:buNone/>
            </a:pPr>
            <a:r>
              <a:rPr lang="en-US" altLang="en-US" sz="2000">
                <a:latin typeface="Courier New" pitchFamily="49" charset="0"/>
              </a:rPr>
              <a:t>y = x ^ y</a:t>
            </a:r>
          </a:p>
          <a:p>
            <a:pPr>
              <a:spcBef>
                <a:spcPct val="50000"/>
              </a:spcBef>
              <a:buFontTx/>
              <a:buNone/>
            </a:pPr>
            <a:r>
              <a:rPr lang="en-US" altLang="en-US" sz="2000">
                <a:latin typeface="Courier New" pitchFamily="49" charset="0"/>
              </a:rPr>
              <a:t>x = x ^ y</a:t>
            </a:r>
          </a:p>
        </p:txBody>
      </p:sp>
      <p:sp>
        <p:nvSpPr>
          <p:cNvPr id="34820" name="Text Box 4"/>
          <p:cNvSpPr txBox="1">
            <a:spLocks noChangeArrowheads="1"/>
          </p:cNvSpPr>
          <p:nvPr/>
        </p:nvSpPr>
        <p:spPr bwMode="auto">
          <a:xfrm>
            <a:off x="685800" y="1828800"/>
            <a:ext cx="6629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We can prove this if we call the original values x</a:t>
            </a:r>
            <a:r>
              <a:rPr lang="en-US" altLang="en-US" sz="2000" baseline="-25000"/>
              <a:t>0</a:t>
            </a:r>
            <a:r>
              <a:rPr lang="en-US" altLang="en-US" sz="2000"/>
              <a:t> and y</a:t>
            </a:r>
            <a:r>
              <a:rPr lang="en-US" altLang="en-US" sz="2000" baseline="-25000"/>
              <a:t>0</a:t>
            </a:r>
            <a:r>
              <a:rPr lang="en-US" altLang="en-US" sz="2000"/>
              <a:t>:</a:t>
            </a:r>
          </a:p>
        </p:txBody>
      </p:sp>
      <p:sp>
        <p:nvSpPr>
          <p:cNvPr id="34821" name="Text Box 5"/>
          <p:cNvSpPr txBox="1">
            <a:spLocks noChangeArrowheads="1"/>
          </p:cNvSpPr>
          <p:nvPr/>
        </p:nvSpPr>
        <p:spPr bwMode="auto">
          <a:xfrm>
            <a:off x="3124200" y="2362200"/>
            <a:ext cx="4953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x1 = x0 ^ y0</a:t>
            </a:r>
          </a:p>
          <a:p>
            <a:pPr>
              <a:spcBef>
                <a:spcPct val="50000"/>
              </a:spcBef>
              <a:buFontTx/>
              <a:buNone/>
            </a:pPr>
            <a:r>
              <a:rPr lang="en-US" altLang="en-US" sz="2000">
                <a:latin typeface="Courier New" pitchFamily="49" charset="0"/>
              </a:rPr>
              <a:t>y1 = x1 ^ y0 = x0</a:t>
            </a:r>
          </a:p>
          <a:p>
            <a:pPr>
              <a:spcBef>
                <a:spcPct val="50000"/>
              </a:spcBef>
              <a:buFontTx/>
              <a:buNone/>
            </a:pPr>
            <a:r>
              <a:rPr lang="en-US" altLang="en-US" sz="2000">
                <a:latin typeface="Courier New" pitchFamily="49" charset="0"/>
              </a:rPr>
              <a:t>x2 = x1 ^ y1</a:t>
            </a:r>
          </a:p>
        </p:txBody>
      </p:sp>
      <p:grpSp>
        <p:nvGrpSpPr>
          <p:cNvPr id="34822" name="Group 6"/>
          <p:cNvGrpSpPr>
            <a:grpSpLocks/>
          </p:cNvGrpSpPr>
          <p:nvPr/>
        </p:nvGrpSpPr>
        <p:grpSpPr bwMode="auto">
          <a:xfrm>
            <a:off x="533400" y="990600"/>
            <a:ext cx="8218488" cy="180975"/>
            <a:chOff x="295" y="1311"/>
            <a:chExt cx="5177" cy="114"/>
          </a:xfrm>
        </p:grpSpPr>
        <p:sp>
          <p:nvSpPr>
            <p:cNvPr id="34823" name="Rectangle 7"/>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4824" name="Rectangle 8"/>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76200"/>
            <a:ext cx="7772400" cy="1143000"/>
          </a:xfrm>
        </p:spPr>
        <p:txBody>
          <a:bodyPr/>
          <a:lstStyle/>
          <a:p>
            <a:pPr eaLnBrk="1" hangingPunct="1"/>
            <a:r>
              <a:rPr lang="en-US" altLang="en-US" sz="4000" smtClean="0"/>
              <a:t>A Cool Thing About XOR</a:t>
            </a:r>
          </a:p>
        </p:txBody>
      </p:sp>
      <p:sp>
        <p:nvSpPr>
          <p:cNvPr id="35843" name="Text Box 3"/>
          <p:cNvSpPr txBox="1">
            <a:spLocks noChangeArrowheads="1"/>
          </p:cNvSpPr>
          <p:nvPr/>
        </p:nvSpPr>
        <p:spPr bwMode="auto">
          <a:xfrm>
            <a:off x="762000" y="2362200"/>
            <a:ext cx="24384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 = x ^ y</a:t>
            </a:r>
          </a:p>
          <a:p>
            <a:pPr>
              <a:spcBef>
                <a:spcPct val="50000"/>
              </a:spcBef>
              <a:buFontTx/>
              <a:buNone/>
            </a:pPr>
            <a:r>
              <a:rPr lang="en-US" altLang="en-US" sz="2000">
                <a:latin typeface="Courier New" pitchFamily="49" charset="0"/>
              </a:rPr>
              <a:t>y = x ^ y</a:t>
            </a:r>
          </a:p>
          <a:p>
            <a:pPr>
              <a:spcBef>
                <a:spcPct val="50000"/>
              </a:spcBef>
              <a:buFontTx/>
              <a:buNone/>
            </a:pPr>
            <a:r>
              <a:rPr lang="en-US" altLang="en-US" sz="2000">
                <a:latin typeface="Courier New" pitchFamily="49" charset="0"/>
              </a:rPr>
              <a:t>x = x ^ y</a:t>
            </a:r>
          </a:p>
        </p:txBody>
      </p:sp>
      <p:sp>
        <p:nvSpPr>
          <p:cNvPr id="35844" name="Text Box 4"/>
          <p:cNvSpPr txBox="1">
            <a:spLocks noChangeArrowheads="1"/>
          </p:cNvSpPr>
          <p:nvPr/>
        </p:nvSpPr>
        <p:spPr bwMode="auto">
          <a:xfrm>
            <a:off x="685800" y="1828800"/>
            <a:ext cx="6629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We can prove this if we call the original values x</a:t>
            </a:r>
            <a:r>
              <a:rPr lang="en-US" altLang="en-US" sz="2000" baseline="-25000"/>
              <a:t>0</a:t>
            </a:r>
            <a:r>
              <a:rPr lang="en-US" altLang="en-US" sz="2000"/>
              <a:t> and y</a:t>
            </a:r>
            <a:r>
              <a:rPr lang="en-US" altLang="en-US" sz="2000" baseline="-25000"/>
              <a:t>0</a:t>
            </a:r>
            <a:r>
              <a:rPr lang="en-US" altLang="en-US" sz="2000"/>
              <a:t>:</a:t>
            </a:r>
          </a:p>
        </p:txBody>
      </p:sp>
      <p:sp>
        <p:nvSpPr>
          <p:cNvPr id="35845" name="Text Box 5"/>
          <p:cNvSpPr txBox="1">
            <a:spLocks noChangeArrowheads="1"/>
          </p:cNvSpPr>
          <p:nvPr/>
        </p:nvSpPr>
        <p:spPr bwMode="auto">
          <a:xfrm>
            <a:off x="3124200" y="2362200"/>
            <a:ext cx="4953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x1 = x0 ^ y0</a:t>
            </a:r>
          </a:p>
          <a:p>
            <a:pPr>
              <a:spcBef>
                <a:spcPct val="50000"/>
              </a:spcBef>
              <a:buFontTx/>
              <a:buNone/>
            </a:pPr>
            <a:r>
              <a:rPr lang="en-US" altLang="en-US" sz="2000">
                <a:latin typeface="Courier New" pitchFamily="49" charset="0"/>
              </a:rPr>
              <a:t>y1 = x1 ^ y0 = x0</a:t>
            </a:r>
          </a:p>
          <a:p>
            <a:pPr>
              <a:spcBef>
                <a:spcPct val="50000"/>
              </a:spcBef>
              <a:buFontTx/>
              <a:buNone/>
            </a:pPr>
            <a:r>
              <a:rPr lang="en-US" altLang="en-US" sz="2000">
                <a:latin typeface="Courier New" pitchFamily="49" charset="0"/>
              </a:rPr>
              <a:t>x2 = x1 ^ y1 = x1 ^ x0</a:t>
            </a:r>
          </a:p>
        </p:txBody>
      </p:sp>
      <p:grpSp>
        <p:nvGrpSpPr>
          <p:cNvPr id="35846" name="Group 6"/>
          <p:cNvGrpSpPr>
            <a:grpSpLocks/>
          </p:cNvGrpSpPr>
          <p:nvPr/>
        </p:nvGrpSpPr>
        <p:grpSpPr bwMode="auto">
          <a:xfrm>
            <a:off x="533400" y="990600"/>
            <a:ext cx="8218488" cy="180975"/>
            <a:chOff x="295" y="1311"/>
            <a:chExt cx="5177" cy="114"/>
          </a:xfrm>
        </p:grpSpPr>
        <p:sp>
          <p:nvSpPr>
            <p:cNvPr id="35847" name="Rectangle 7"/>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5848" name="Rectangle 8"/>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76200"/>
            <a:ext cx="7772400" cy="1143000"/>
          </a:xfrm>
        </p:spPr>
        <p:txBody>
          <a:bodyPr/>
          <a:lstStyle/>
          <a:p>
            <a:pPr eaLnBrk="1" hangingPunct="1"/>
            <a:r>
              <a:rPr lang="en-US" altLang="en-US" sz="4000" smtClean="0"/>
              <a:t>A Cool Thing About XOR</a:t>
            </a:r>
          </a:p>
        </p:txBody>
      </p:sp>
      <p:sp>
        <p:nvSpPr>
          <p:cNvPr id="36867" name="Text Box 3"/>
          <p:cNvSpPr txBox="1">
            <a:spLocks noChangeArrowheads="1"/>
          </p:cNvSpPr>
          <p:nvPr/>
        </p:nvSpPr>
        <p:spPr bwMode="auto">
          <a:xfrm>
            <a:off x="762000" y="2362200"/>
            <a:ext cx="24384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 = x ^ y</a:t>
            </a:r>
          </a:p>
          <a:p>
            <a:pPr>
              <a:spcBef>
                <a:spcPct val="50000"/>
              </a:spcBef>
              <a:buFontTx/>
              <a:buNone/>
            </a:pPr>
            <a:r>
              <a:rPr lang="en-US" altLang="en-US" sz="2000">
                <a:latin typeface="Courier New" pitchFamily="49" charset="0"/>
              </a:rPr>
              <a:t>y = x ^ y</a:t>
            </a:r>
          </a:p>
          <a:p>
            <a:pPr>
              <a:spcBef>
                <a:spcPct val="50000"/>
              </a:spcBef>
              <a:buFontTx/>
              <a:buNone/>
            </a:pPr>
            <a:r>
              <a:rPr lang="en-US" altLang="en-US" sz="2000">
                <a:latin typeface="Courier New" pitchFamily="49" charset="0"/>
              </a:rPr>
              <a:t>x = x ^ y</a:t>
            </a:r>
          </a:p>
        </p:txBody>
      </p:sp>
      <p:sp>
        <p:nvSpPr>
          <p:cNvPr id="36868" name="Text Box 4"/>
          <p:cNvSpPr txBox="1">
            <a:spLocks noChangeArrowheads="1"/>
          </p:cNvSpPr>
          <p:nvPr/>
        </p:nvSpPr>
        <p:spPr bwMode="auto">
          <a:xfrm>
            <a:off x="685800" y="1828800"/>
            <a:ext cx="6629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We can prove this if we call the original values x</a:t>
            </a:r>
            <a:r>
              <a:rPr lang="en-US" altLang="en-US" sz="2000" baseline="-25000"/>
              <a:t>0</a:t>
            </a:r>
            <a:r>
              <a:rPr lang="en-US" altLang="en-US" sz="2000"/>
              <a:t> and y</a:t>
            </a:r>
            <a:r>
              <a:rPr lang="en-US" altLang="en-US" sz="2000" baseline="-25000"/>
              <a:t>0</a:t>
            </a:r>
            <a:r>
              <a:rPr lang="en-US" altLang="en-US" sz="2000"/>
              <a:t>:</a:t>
            </a:r>
          </a:p>
        </p:txBody>
      </p:sp>
      <p:sp>
        <p:nvSpPr>
          <p:cNvPr id="36869" name="Text Box 5"/>
          <p:cNvSpPr txBox="1">
            <a:spLocks noChangeArrowheads="1"/>
          </p:cNvSpPr>
          <p:nvPr/>
        </p:nvSpPr>
        <p:spPr bwMode="auto">
          <a:xfrm>
            <a:off x="3124200" y="2362200"/>
            <a:ext cx="4953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x1 = x0 ^ y0</a:t>
            </a:r>
          </a:p>
          <a:p>
            <a:pPr>
              <a:spcBef>
                <a:spcPct val="50000"/>
              </a:spcBef>
              <a:buFontTx/>
              <a:buNone/>
            </a:pPr>
            <a:r>
              <a:rPr lang="en-US" altLang="en-US" sz="2000">
                <a:latin typeface="Courier New" pitchFamily="49" charset="0"/>
              </a:rPr>
              <a:t>y1 = x1 ^ y0 = x0</a:t>
            </a:r>
          </a:p>
          <a:p>
            <a:pPr>
              <a:spcBef>
                <a:spcPct val="50000"/>
              </a:spcBef>
              <a:buFontTx/>
              <a:buNone/>
            </a:pPr>
            <a:r>
              <a:rPr lang="en-US" altLang="en-US" sz="2000">
                <a:latin typeface="Courier New" pitchFamily="49" charset="0"/>
              </a:rPr>
              <a:t>x2 = x1 ^ y1 = (x0 ^ y0) ^ x0</a:t>
            </a:r>
          </a:p>
        </p:txBody>
      </p:sp>
      <p:grpSp>
        <p:nvGrpSpPr>
          <p:cNvPr id="36870" name="Group 6"/>
          <p:cNvGrpSpPr>
            <a:grpSpLocks/>
          </p:cNvGrpSpPr>
          <p:nvPr/>
        </p:nvGrpSpPr>
        <p:grpSpPr bwMode="auto">
          <a:xfrm>
            <a:off x="533400" y="990600"/>
            <a:ext cx="8218488" cy="180975"/>
            <a:chOff x="295" y="1311"/>
            <a:chExt cx="5177" cy="114"/>
          </a:xfrm>
        </p:grpSpPr>
        <p:sp>
          <p:nvSpPr>
            <p:cNvPr id="36871" name="Rectangle 7"/>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6872" name="Rectangle 8"/>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76200"/>
            <a:ext cx="7772400" cy="1143000"/>
          </a:xfrm>
        </p:spPr>
        <p:txBody>
          <a:bodyPr/>
          <a:lstStyle/>
          <a:p>
            <a:pPr eaLnBrk="1" hangingPunct="1"/>
            <a:r>
              <a:rPr lang="en-US" altLang="en-US" sz="4000" smtClean="0"/>
              <a:t>A Cool Thing About XOR</a:t>
            </a:r>
          </a:p>
        </p:txBody>
      </p:sp>
      <p:sp>
        <p:nvSpPr>
          <p:cNvPr id="37891" name="Text Box 3"/>
          <p:cNvSpPr txBox="1">
            <a:spLocks noChangeArrowheads="1"/>
          </p:cNvSpPr>
          <p:nvPr/>
        </p:nvSpPr>
        <p:spPr bwMode="auto">
          <a:xfrm>
            <a:off x="762000" y="2362200"/>
            <a:ext cx="24384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 = x ^ y</a:t>
            </a:r>
          </a:p>
          <a:p>
            <a:pPr>
              <a:spcBef>
                <a:spcPct val="50000"/>
              </a:spcBef>
              <a:buFontTx/>
              <a:buNone/>
            </a:pPr>
            <a:r>
              <a:rPr lang="en-US" altLang="en-US" sz="2000">
                <a:latin typeface="Courier New" pitchFamily="49" charset="0"/>
              </a:rPr>
              <a:t>y = x ^ y</a:t>
            </a:r>
          </a:p>
          <a:p>
            <a:pPr>
              <a:spcBef>
                <a:spcPct val="50000"/>
              </a:spcBef>
              <a:buFontTx/>
              <a:buNone/>
            </a:pPr>
            <a:r>
              <a:rPr lang="en-US" altLang="en-US" sz="2000">
                <a:latin typeface="Courier New" pitchFamily="49" charset="0"/>
              </a:rPr>
              <a:t>x = x ^ y</a:t>
            </a:r>
          </a:p>
        </p:txBody>
      </p:sp>
      <p:sp>
        <p:nvSpPr>
          <p:cNvPr id="37892" name="Text Box 4"/>
          <p:cNvSpPr txBox="1">
            <a:spLocks noChangeArrowheads="1"/>
          </p:cNvSpPr>
          <p:nvPr/>
        </p:nvSpPr>
        <p:spPr bwMode="auto">
          <a:xfrm>
            <a:off x="685800" y="1828800"/>
            <a:ext cx="6629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We can prove this if we call the original values x</a:t>
            </a:r>
            <a:r>
              <a:rPr lang="en-US" altLang="en-US" sz="2000" baseline="-25000"/>
              <a:t>0</a:t>
            </a:r>
            <a:r>
              <a:rPr lang="en-US" altLang="en-US" sz="2000"/>
              <a:t> and y</a:t>
            </a:r>
            <a:r>
              <a:rPr lang="en-US" altLang="en-US" sz="2000" baseline="-25000"/>
              <a:t>0</a:t>
            </a:r>
            <a:r>
              <a:rPr lang="en-US" altLang="en-US" sz="2000"/>
              <a:t>:</a:t>
            </a:r>
          </a:p>
        </p:txBody>
      </p:sp>
      <p:sp>
        <p:nvSpPr>
          <p:cNvPr id="37893" name="Text Box 5"/>
          <p:cNvSpPr txBox="1">
            <a:spLocks noChangeArrowheads="1"/>
          </p:cNvSpPr>
          <p:nvPr/>
        </p:nvSpPr>
        <p:spPr bwMode="auto">
          <a:xfrm>
            <a:off x="3124200" y="2362200"/>
            <a:ext cx="4953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x1 = x0 ^ y0</a:t>
            </a:r>
          </a:p>
          <a:p>
            <a:pPr>
              <a:spcBef>
                <a:spcPct val="50000"/>
              </a:spcBef>
              <a:buFontTx/>
              <a:buNone/>
            </a:pPr>
            <a:r>
              <a:rPr lang="en-US" altLang="en-US" sz="2000">
                <a:latin typeface="Courier New" pitchFamily="49" charset="0"/>
              </a:rPr>
              <a:t>y1 = x1 ^ y0 = x0</a:t>
            </a:r>
          </a:p>
          <a:p>
            <a:pPr>
              <a:spcBef>
                <a:spcPct val="50000"/>
              </a:spcBef>
              <a:buFontTx/>
              <a:buNone/>
            </a:pPr>
            <a:r>
              <a:rPr lang="en-US" altLang="en-US" sz="2000">
                <a:latin typeface="Courier New" pitchFamily="49" charset="0"/>
              </a:rPr>
              <a:t>x2 = x1 ^ y1 = y0</a:t>
            </a:r>
          </a:p>
        </p:txBody>
      </p:sp>
      <p:pic>
        <p:nvPicPr>
          <p:cNvPr id="37894" name="Picture 6" descr="alien"/>
          <p:cNvPicPr>
            <a:picLocks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7162800" y="5181600"/>
            <a:ext cx="965200" cy="1320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5" name="AutoShape 8"/>
          <p:cNvSpPr>
            <a:spLocks noChangeArrowheads="1"/>
          </p:cNvSpPr>
          <p:nvPr/>
        </p:nvSpPr>
        <p:spPr bwMode="auto">
          <a:xfrm>
            <a:off x="4495800" y="4191000"/>
            <a:ext cx="2895600" cy="838200"/>
          </a:xfrm>
          <a:prstGeom prst="wedgeRectCallout">
            <a:avLst>
              <a:gd name="adj1" fmla="val 50167"/>
              <a:gd name="adj2" fmla="val 11022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600"/>
              <a:t>That's so cool that last night I got a date with Xhicktlx by telling him about it!</a:t>
            </a:r>
          </a:p>
        </p:txBody>
      </p:sp>
      <p:grpSp>
        <p:nvGrpSpPr>
          <p:cNvPr id="37896" name="Group 9"/>
          <p:cNvGrpSpPr>
            <a:grpSpLocks/>
          </p:cNvGrpSpPr>
          <p:nvPr/>
        </p:nvGrpSpPr>
        <p:grpSpPr bwMode="auto">
          <a:xfrm>
            <a:off x="533400" y="990600"/>
            <a:ext cx="8218488" cy="180975"/>
            <a:chOff x="295" y="1311"/>
            <a:chExt cx="5177" cy="114"/>
          </a:xfrm>
        </p:grpSpPr>
        <p:sp>
          <p:nvSpPr>
            <p:cNvPr id="37897" name="Rectangle 10"/>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7898" name="Rectangle 11"/>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2"/>
          <p:cNvGrpSpPr>
            <a:grpSpLocks/>
          </p:cNvGrpSpPr>
          <p:nvPr>
            <p:custDataLst>
              <p:tags r:id="rId1"/>
            </p:custDataLst>
          </p:nvPr>
        </p:nvGrpSpPr>
        <p:grpSpPr bwMode="auto">
          <a:xfrm>
            <a:off x="2174875" y="914400"/>
            <a:ext cx="6521450" cy="149225"/>
            <a:chOff x="295" y="1311"/>
            <a:chExt cx="5177" cy="114"/>
          </a:xfrm>
        </p:grpSpPr>
        <p:sp>
          <p:nvSpPr>
            <p:cNvPr id="5172" name="Rectangle 3"/>
            <p:cNvSpPr>
              <a:spLocks noChangeArrowheads="1"/>
            </p:cNvSpPr>
            <p:nvPr>
              <p:custDataLst>
                <p:tags r:id="rId44"/>
              </p:custDataLst>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5173" name="Rectangle 4"/>
            <p:cNvSpPr>
              <a:spLocks noChangeArrowheads="1"/>
            </p:cNvSpPr>
            <p:nvPr>
              <p:custDataLst>
                <p:tags r:id="rId45"/>
              </p:custDataLst>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84994" name="Text Box 5"/>
          <p:cNvSpPr txBox="1">
            <a:spLocks noChangeArrowheads="1"/>
          </p:cNvSpPr>
          <p:nvPr>
            <p:custDataLst>
              <p:tags r:id="rId2"/>
            </p:custDataLst>
          </p:nvPr>
        </p:nvSpPr>
        <p:spPr bwMode="auto">
          <a:xfrm>
            <a:off x="2667000" y="152400"/>
            <a:ext cx="5486400"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4000" dirty="0" smtClean="0">
                <a:latin typeface="+mj-lt"/>
              </a:rPr>
              <a:t>Sinking With </a:t>
            </a:r>
            <a:r>
              <a:rPr lang="en-US" sz="4000" dirty="0" smtClean="0">
                <a:latin typeface="Courier New" pitchFamily="49" charset="0"/>
                <a:cs typeface="Courier New" pitchFamily="49" charset="0"/>
              </a:rPr>
              <a:t>float</a:t>
            </a:r>
            <a:r>
              <a:rPr lang="en-US" sz="4000" dirty="0" smtClean="0">
                <a:latin typeface="+mj-lt"/>
              </a:rPr>
              <a:t>s</a:t>
            </a:r>
          </a:p>
        </p:txBody>
      </p:sp>
      <p:sp>
        <p:nvSpPr>
          <p:cNvPr id="5124" name="Text Box 6"/>
          <p:cNvSpPr txBox="1">
            <a:spLocks noChangeArrowheads="1"/>
          </p:cNvSpPr>
          <p:nvPr>
            <p:custDataLst>
              <p:tags r:id="rId3"/>
            </p:custDataLst>
          </p:nvPr>
        </p:nvSpPr>
        <p:spPr bwMode="auto">
          <a:xfrm>
            <a:off x="457200" y="12192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0.0000</a:t>
            </a:r>
          </a:p>
        </p:txBody>
      </p:sp>
      <p:sp>
        <p:nvSpPr>
          <p:cNvPr id="5125" name="Text Box 7"/>
          <p:cNvSpPr txBox="1">
            <a:spLocks noChangeArrowheads="1"/>
          </p:cNvSpPr>
          <p:nvPr>
            <p:custDataLst>
              <p:tags r:id="rId4"/>
            </p:custDataLst>
          </p:nvPr>
        </p:nvSpPr>
        <p:spPr bwMode="auto">
          <a:xfrm>
            <a:off x="457200" y="16002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0.0001</a:t>
            </a:r>
          </a:p>
        </p:txBody>
      </p:sp>
      <p:sp>
        <p:nvSpPr>
          <p:cNvPr id="5126" name="Text Box 8"/>
          <p:cNvSpPr txBox="1">
            <a:spLocks noChangeArrowheads="1"/>
          </p:cNvSpPr>
          <p:nvPr>
            <p:custDataLst>
              <p:tags r:id="rId5"/>
            </p:custDataLst>
          </p:nvPr>
        </p:nvSpPr>
        <p:spPr bwMode="auto">
          <a:xfrm>
            <a:off x="457200" y="19812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0.0010</a:t>
            </a:r>
          </a:p>
        </p:txBody>
      </p:sp>
      <p:sp>
        <p:nvSpPr>
          <p:cNvPr id="5127" name="Text Box 9"/>
          <p:cNvSpPr txBox="1">
            <a:spLocks noChangeArrowheads="1"/>
          </p:cNvSpPr>
          <p:nvPr>
            <p:custDataLst>
              <p:tags r:id="rId6"/>
            </p:custDataLst>
          </p:nvPr>
        </p:nvSpPr>
        <p:spPr bwMode="auto">
          <a:xfrm>
            <a:off x="457200" y="23622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0.0011</a:t>
            </a:r>
          </a:p>
        </p:txBody>
      </p:sp>
      <p:sp>
        <p:nvSpPr>
          <p:cNvPr id="5128" name="Text Box 10"/>
          <p:cNvSpPr txBox="1">
            <a:spLocks noChangeArrowheads="1"/>
          </p:cNvSpPr>
          <p:nvPr>
            <p:custDataLst>
              <p:tags r:id="rId7"/>
            </p:custDataLst>
          </p:nvPr>
        </p:nvSpPr>
        <p:spPr bwMode="auto">
          <a:xfrm>
            <a:off x="457200" y="48768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0.1111</a:t>
            </a:r>
          </a:p>
        </p:txBody>
      </p:sp>
      <p:sp>
        <p:nvSpPr>
          <p:cNvPr id="5129" name="Text Box 11"/>
          <p:cNvSpPr txBox="1">
            <a:spLocks noChangeArrowheads="1"/>
          </p:cNvSpPr>
          <p:nvPr>
            <p:custDataLst>
              <p:tags r:id="rId8"/>
            </p:custDataLst>
          </p:nvPr>
        </p:nvSpPr>
        <p:spPr bwMode="auto">
          <a:xfrm>
            <a:off x="457200" y="27432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0.0100</a:t>
            </a:r>
          </a:p>
        </p:txBody>
      </p:sp>
      <p:sp>
        <p:nvSpPr>
          <p:cNvPr id="5130" name="Text Box 12"/>
          <p:cNvSpPr txBox="1">
            <a:spLocks noChangeArrowheads="1"/>
          </p:cNvSpPr>
          <p:nvPr>
            <p:custDataLst>
              <p:tags r:id="rId9"/>
            </p:custDataLst>
          </p:nvPr>
        </p:nvSpPr>
        <p:spPr bwMode="auto">
          <a:xfrm>
            <a:off x="457200" y="31242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0.0101</a:t>
            </a:r>
          </a:p>
        </p:txBody>
      </p:sp>
      <p:sp>
        <p:nvSpPr>
          <p:cNvPr id="5131" name="Line 13"/>
          <p:cNvSpPr>
            <a:spLocks noChangeShapeType="1"/>
          </p:cNvSpPr>
          <p:nvPr>
            <p:custDataLst>
              <p:tags r:id="rId10"/>
            </p:custDataLst>
          </p:nvPr>
        </p:nvSpPr>
        <p:spPr bwMode="auto">
          <a:xfrm>
            <a:off x="958850" y="5334000"/>
            <a:ext cx="649288" cy="0"/>
          </a:xfrm>
          <a:prstGeom prst="line">
            <a:avLst/>
          </a:prstGeom>
          <a:noFill/>
          <a:ln w="19050">
            <a:solidFill>
              <a:srgbClr val="1E16E4"/>
            </a:solidFill>
            <a:round/>
            <a:headEnd/>
            <a:tailEnd/>
          </a:ln>
          <a:extLst>
            <a:ext uri="{909E8E84-426E-40DD-AFC4-6F175D3DCCD1}">
              <a14:hiddenFill xmlns:a14="http://schemas.microsoft.com/office/drawing/2010/main">
                <a:noFill/>
              </a14:hiddenFill>
            </a:ext>
          </a:extLst>
        </p:spPr>
        <p:txBody>
          <a:bodyPr anchor="ctr">
            <a:spAutoFit/>
          </a:bodyPr>
          <a:lstStyle/>
          <a:p>
            <a:endParaRPr lang="en-US"/>
          </a:p>
        </p:txBody>
      </p:sp>
      <p:sp>
        <p:nvSpPr>
          <p:cNvPr id="5132" name="Text Box 14"/>
          <p:cNvSpPr txBox="1">
            <a:spLocks noChangeArrowheads="1"/>
          </p:cNvSpPr>
          <p:nvPr>
            <p:custDataLst>
              <p:tags r:id="rId11"/>
            </p:custDataLst>
          </p:nvPr>
        </p:nvSpPr>
        <p:spPr bwMode="auto">
          <a:xfrm>
            <a:off x="874713" y="5373688"/>
            <a:ext cx="838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50000"/>
              </a:spcBef>
              <a:buFontTx/>
              <a:buNone/>
            </a:pPr>
            <a:r>
              <a:rPr lang="en-US" altLang="en-US" sz="1400">
                <a:solidFill>
                  <a:srgbClr val="1E16E4"/>
                </a:solidFill>
                <a:latin typeface="Comic Sans MS" pitchFamily="66" charset="0"/>
              </a:rPr>
              <a:t>4 bits</a:t>
            </a:r>
          </a:p>
        </p:txBody>
      </p:sp>
      <p:sp>
        <p:nvSpPr>
          <p:cNvPr id="5133" name="Text Box 15"/>
          <p:cNvSpPr txBox="1">
            <a:spLocks noChangeArrowheads="1"/>
          </p:cNvSpPr>
          <p:nvPr>
            <p:custDataLst>
              <p:tags r:id="rId12"/>
            </p:custDataLst>
          </p:nvPr>
        </p:nvSpPr>
        <p:spPr bwMode="auto">
          <a:xfrm>
            <a:off x="4876800" y="4038600"/>
            <a:ext cx="327660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50000"/>
              </a:spcBef>
              <a:buFontTx/>
              <a:buNone/>
            </a:pPr>
            <a:r>
              <a:rPr lang="en-US" altLang="en-US" sz="1400">
                <a:solidFill>
                  <a:srgbClr val="1E16E4"/>
                </a:solidFill>
                <a:latin typeface="Comic Sans MS" pitchFamily="66" charset="0"/>
              </a:rPr>
              <a:t>In reality, </a:t>
            </a:r>
            <a:r>
              <a:rPr lang="en-US" altLang="en-US" sz="1400">
                <a:solidFill>
                  <a:srgbClr val="B410CE"/>
                </a:solidFill>
                <a:latin typeface="Comic Sans MS" pitchFamily="66" charset="0"/>
              </a:rPr>
              <a:t>23 bits</a:t>
            </a:r>
            <a:r>
              <a:rPr lang="en-US" altLang="en-US" sz="1400">
                <a:solidFill>
                  <a:srgbClr val="1E16E4"/>
                </a:solidFill>
                <a:latin typeface="Comic Sans MS" pitchFamily="66" charset="0"/>
              </a:rPr>
              <a:t> or </a:t>
            </a:r>
            <a:r>
              <a:rPr lang="en-US" altLang="en-US" sz="1400">
                <a:solidFill>
                  <a:srgbClr val="B410CE"/>
                </a:solidFill>
                <a:latin typeface="Comic Sans MS" pitchFamily="66" charset="0"/>
              </a:rPr>
              <a:t>52 bits</a:t>
            </a:r>
            <a:r>
              <a:rPr lang="en-US" altLang="en-US" sz="1400">
                <a:solidFill>
                  <a:srgbClr val="1E16E4"/>
                </a:solidFill>
                <a:latin typeface="Comic Sans MS" pitchFamily="66" charset="0"/>
              </a:rPr>
              <a:t> will be used to represent the fractional part of a floating-point number</a:t>
            </a:r>
          </a:p>
        </p:txBody>
      </p:sp>
      <p:sp>
        <p:nvSpPr>
          <p:cNvPr id="5134" name="Text Box 16"/>
          <p:cNvSpPr txBox="1">
            <a:spLocks noChangeArrowheads="1"/>
          </p:cNvSpPr>
          <p:nvPr>
            <p:custDataLst>
              <p:tags r:id="rId13"/>
            </p:custDataLst>
          </p:nvPr>
        </p:nvSpPr>
        <p:spPr bwMode="auto">
          <a:xfrm>
            <a:off x="457200" y="44958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0.1110</a:t>
            </a:r>
          </a:p>
        </p:txBody>
      </p:sp>
      <p:sp>
        <p:nvSpPr>
          <p:cNvPr id="5135" name="Text Box 17"/>
          <p:cNvSpPr txBox="1">
            <a:spLocks noChangeArrowheads="1"/>
          </p:cNvSpPr>
          <p:nvPr>
            <p:custDataLst>
              <p:tags r:id="rId14"/>
            </p:custDataLst>
          </p:nvPr>
        </p:nvSpPr>
        <p:spPr bwMode="auto">
          <a:xfrm>
            <a:off x="457200" y="41148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0.1101</a:t>
            </a:r>
          </a:p>
        </p:txBody>
      </p:sp>
      <p:sp>
        <p:nvSpPr>
          <p:cNvPr id="5136" name="Text Box 18"/>
          <p:cNvSpPr txBox="1">
            <a:spLocks noChangeArrowheads="1"/>
          </p:cNvSpPr>
          <p:nvPr>
            <p:custDataLst>
              <p:tags r:id="rId15"/>
            </p:custDataLst>
          </p:nvPr>
        </p:nvSpPr>
        <p:spPr bwMode="auto">
          <a:xfrm>
            <a:off x="457200" y="37338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0.1100</a:t>
            </a:r>
          </a:p>
        </p:txBody>
      </p:sp>
      <p:sp>
        <p:nvSpPr>
          <p:cNvPr id="5137" name="Text Box 19"/>
          <p:cNvSpPr txBox="1">
            <a:spLocks noChangeArrowheads="1"/>
          </p:cNvSpPr>
          <p:nvPr>
            <p:custDataLst>
              <p:tags r:id="rId16"/>
            </p:custDataLst>
          </p:nvPr>
        </p:nvSpPr>
        <p:spPr bwMode="auto">
          <a:xfrm>
            <a:off x="708025" y="3344863"/>
            <a:ext cx="8080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50000"/>
              </a:spcBef>
              <a:buFontTx/>
              <a:buNone/>
            </a:pPr>
            <a:r>
              <a:rPr lang="en-US" altLang="en-US" sz="2400" b="1">
                <a:latin typeface="Times" pitchFamily="18" charset="0"/>
              </a:rPr>
              <a:t>…</a:t>
            </a:r>
          </a:p>
        </p:txBody>
      </p:sp>
      <p:sp>
        <p:nvSpPr>
          <p:cNvPr id="5138" name="Text Box 20"/>
          <p:cNvSpPr txBox="1">
            <a:spLocks noChangeArrowheads="1"/>
          </p:cNvSpPr>
          <p:nvPr>
            <p:custDataLst>
              <p:tags r:id="rId17"/>
            </p:custDataLst>
          </p:nvPr>
        </p:nvSpPr>
        <p:spPr bwMode="auto">
          <a:xfrm>
            <a:off x="2790825" y="1216025"/>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0.0000    </a:t>
            </a:r>
          </a:p>
        </p:txBody>
      </p:sp>
      <p:sp>
        <p:nvSpPr>
          <p:cNvPr id="5139" name="Text Box 21"/>
          <p:cNvSpPr txBox="1">
            <a:spLocks noChangeArrowheads="1"/>
          </p:cNvSpPr>
          <p:nvPr>
            <p:custDataLst>
              <p:tags r:id="rId18"/>
            </p:custDataLst>
          </p:nvPr>
        </p:nvSpPr>
        <p:spPr bwMode="auto">
          <a:xfrm>
            <a:off x="3962400" y="1219200"/>
            <a:ext cx="350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i="1">
                <a:solidFill>
                  <a:srgbClr val="067B0E"/>
                </a:solidFill>
                <a:latin typeface="Times New Roman" pitchFamily="18" charset="0"/>
              </a:rPr>
              <a:t>exact </a:t>
            </a:r>
            <a:r>
              <a:rPr lang="en-US" altLang="en-US" sz="2400">
                <a:solidFill>
                  <a:srgbClr val="067B0E"/>
                </a:solidFill>
                <a:latin typeface="Times New Roman" pitchFamily="18" charset="0"/>
              </a:rPr>
              <a:t>decimal equivalents</a:t>
            </a:r>
            <a:endParaRPr lang="en-US" altLang="en-US" sz="2400" b="1" i="1">
              <a:solidFill>
                <a:srgbClr val="067B0E"/>
              </a:solidFill>
              <a:latin typeface="Times New Roman" pitchFamily="18" charset="0"/>
            </a:endParaRPr>
          </a:p>
        </p:txBody>
      </p:sp>
      <p:sp>
        <p:nvSpPr>
          <p:cNvPr id="5140" name="Text Box 22"/>
          <p:cNvSpPr txBox="1">
            <a:spLocks noChangeArrowheads="1"/>
          </p:cNvSpPr>
          <p:nvPr>
            <p:custDataLst>
              <p:tags r:id="rId19"/>
            </p:custDataLst>
          </p:nvPr>
        </p:nvSpPr>
        <p:spPr bwMode="auto">
          <a:xfrm>
            <a:off x="2790825" y="1597025"/>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0.0625</a:t>
            </a:r>
          </a:p>
        </p:txBody>
      </p:sp>
      <p:sp>
        <p:nvSpPr>
          <p:cNvPr id="5141" name="Text Box 23"/>
          <p:cNvSpPr txBox="1">
            <a:spLocks noChangeArrowheads="1"/>
          </p:cNvSpPr>
          <p:nvPr>
            <p:custDataLst>
              <p:tags r:id="rId20"/>
            </p:custDataLst>
          </p:nvPr>
        </p:nvSpPr>
        <p:spPr bwMode="auto">
          <a:xfrm>
            <a:off x="2790825" y="1978025"/>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0.1250</a:t>
            </a:r>
          </a:p>
        </p:txBody>
      </p:sp>
      <p:sp>
        <p:nvSpPr>
          <p:cNvPr id="5142" name="Text Box 24"/>
          <p:cNvSpPr txBox="1">
            <a:spLocks noChangeArrowheads="1"/>
          </p:cNvSpPr>
          <p:nvPr>
            <p:custDataLst>
              <p:tags r:id="rId21"/>
            </p:custDataLst>
          </p:nvPr>
        </p:nvSpPr>
        <p:spPr bwMode="auto">
          <a:xfrm>
            <a:off x="2790825" y="2357438"/>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0.1875</a:t>
            </a:r>
          </a:p>
        </p:txBody>
      </p:sp>
      <p:sp>
        <p:nvSpPr>
          <p:cNvPr id="5143" name="Text Box 25"/>
          <p:cNvSpPr txBox="1">
            <a:spLocks noChangeArrowheads="1"/>
          </p:cNvSpPr>
          <p:nvPr>
            <p:custDataLst>
              <p:tags r:id="rId22"/>
            </p:custDataLst>
          </p:nvPr>
        </p:nvSpPr>
        <p:spPr bwMode="auto">
          <a:xfrm>
            <a:off x="2790825" y="2738438"/>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0.2500</a:t>
            </a:r>
          </a:p>
        </p:txBody>
      </p:sp>
      <p:sp>
        <p:nvSpPr>
          <p:cNvPr id="5144" name="Text Box 26"/>
          <p:cNvSpPr txBox="1">
            <a:spLocks noChangeArrowheads="1"/>
          </p:cNvSpPr>
          <p:nvPr>
            <p:custDataLst>
              <p:tags r:id="rId23"/>
            </p:custDataLst>
          </p:nvPr>
        </p:nvSpPr>
        <p:spPr bwMode="auto">
          <a:xfrm>
            <a:off x="2790825" y="311785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0.3125</a:t>
            </a:r>
          </a:p>
        </p:txBody>
      </p:sp>
      <p:sp>
        <p:nvSpPr>
          <p:cNvPr id="5145" name="Text Box 27"/>
          <p:cNvSpPr txBox="1">
            <a:spLocks noChangeArrowheads="1"/>
          </p:cNvSpPr>
          <p:nvPr>
            <p:custDataLst>
              <p:tags r:id="rId24"/>
            </p:custDataLst>
          </p:nvPr>
        </p:nvSpPr>
        <p:spPr bwMode="auto">
          <a:xfrm>
            <a:off x="2790825" y="3719513"/>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0.7500</a:t>
            </a:r>
          </a:p>
        </p:txBody>
      </p:sp>
      <p:sp>
        <p:nvSpPr>
          <p:cNvPr id="5146" name="Text Box 28"/>
          <p:cNvSpPr txBox="1">
            <a:spLocks noChangeArrowheads="1"/>
          </p:cNvSpPr>
          <p:nvPr>
            <p:custDataLst>
              <p:tags r:id="rId25"/>
            </p:custDataLst>
          </p:nvPr>
        </p:nvSpPr>
        <p:spPr bwMode="auto">
          <a:xfrm>
            <a:off x="2790825" y="4105275"/>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0.8125</a:t>
            </a:r>
          </a:p>
        </p:txBody>
      </p:sp>
      <p:sp>
        <p:nvSpPr>
          <p:cNvPr id="5147" name="Text Box 29"/>
          <p:cNvSpPr txBox="1">
            <a:spLocks noChangeArrowheads="1"/>
          </p:cNvSpPr>
          <p:nvPr>
            <p:custDataLst>
              <p:tags r:id="rId26"/>
            </p:custDataLst>
          </p:nvPr>
        </p:nvSpPr>
        <p:spPr bwMode="auto">
          <a:xfrm>
            <a:off x="2790825" y="4491038"/>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0.8750</a:t>
            </a:r>
          </a:p>
        </p:txBody>
      </p:sp>
      <p:sp>
        <p:nvSpPr>
          <p:cNvPr id="5148" name="Text Box 30"/>
          <p:cNvSpPr txBox="1">
            <a:spLocks noChangeArrowheads="1"/>
          </p:cNvSpPr>
          <p:nvPr>
            <p:custDataLst>
              <p:tags r:id="rId27"/>
            </p:custDataLst>
          </p:nvPr>
        </p:nvSpPr>
        <p:spPr bwMode="auto">
          <a:xfrm>
            <a:off x="2790825" y="48768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0.9375</a:t>
            </a:r>
          </a:p>
        </p:txBody>
      </p:sp>
      <p:sp>
        <p:nvSpPr>
          <p:cNvPr id="5149" name="Text Box 31"/>
          <p:cNvSpPr txBox="1">
            <a:spLocks noChangeArrowheads="1"/>
          </p:cNvSpPr>
          <p:nvPr>
            <p:custDataLst>
              <p:tags r:id="rId28"/>
            </p:custDataLst>
          </p:nvPr>
        </p:nvSpPr>
        <p:spPr bwMode="auto">
          <a:xfrm>
            <a:off x="2862263" y="3338513"/>
            <a:ext cx="8080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50000"/>
              </a:spcBef>
              <a:buFontTx/>
              <a:buNone/>
            </a:pPr>
            <a:r>
              <a:rPr lang="en-US" altLang="en-US" sz="2400" b="1">
                <a:solidFill>
                  <a:srgbClr val="067B0E"/>
                </a:solidFill>
                <a:latin typeface="Times" pitchFamily="18" charset="0"/>
              </a:rPr>
              <a:t>…</a:t>
            </a:r>
          </a:p>
        </p:txBody>
      </p:sp>
      <p:sp>
        <p:nvSpPr>
          <p:cNvPr id="5150" name="Line 32"/>
          <p:cNvSpPr>
            <a:spLocks noChangeShapeType="1"/>
          </p:cNvSpPr>
          <p:nvPr>
            <p:custDataLst>
              <p:tags r:id="rId29"/>
            </p:custDataLst>
          </p:nvPr>
        </p:nvSpPr>
        <p:spPr bwMode="auto">
          <a:xfrm>
            <a:off x="1752600" y="1436688"/>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1" name="Line 33"/>
          <p:cNvSpPr>
            <a:spLocks noChangeShapeType="1"/>
          </p:cNvSpPr>
          <p:nvPr>
            <p:custDataLst>
              <p:tags r:id="rId30"/>
            </p:custDataLst>
          </p:nvPr>
        </p:nvSpPr>
        <p:spPr bwMode="auto">
          <a:xfrm>
            <a:off x="1752600" y="1803400"/>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2" name="Line 34"/>
          <p:cNvSpPr>
            <a:spLocks noChangeShapeType="1"/>
          </p:cNvSpPr>
          <p:nvPr>
            <p:custDataLst>
              <p:tags r:id="rId31"/>
            </p:custDataLst>
          </p:nvPr>
        </p:nvSpPr>
        <p:spPr bwMode="auto">
          <a:xfrm>
            <a:off x="1752600" y="2201863"/>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3" name="Line 35"/>
          <p:cNvSpPr>
            <a:spLocks noChangeShapeType="1"/>
          </p:cNvSpPr>
          <p:nvPr>
            <p:custDataLst>
              <p:tags r:id="rId32"/>
            </p:custDataLst>
          </p:nvPr>
        </p:nvSpPr>
        <p:spPr bwMode="auto">
          <a:xfrm>
            <a:off x="1752600" y="2576513"/>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4" name="Line 36"/>
          <p:cNvSpPr>
            <a:spLocks noChangeShapeType="1"/>
          </p:cNvSpPr>
          <p:nvPr>
            <p:custDataLst>
              <p:tags r:id="rId33"/>
            </p:custDataLst>
          </p:nvPr>
        </p:nvSpPr>
        <p:spPr bwMode="auto">
          <a:xfrm>
            <a:off x="1752600" y="2967038"/>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5" name="Line 37"/>
          <p:cNvSpPr>
            <a:spLocks noChangeShapeType="1"/>
          </p:cNvSpPr>
          <p:nvPr>
            <p:custDataLst>
              <p:tags r:id="rId34"/>
            </p:custDataLst>
          </p:nvPr>
        </p:nvSpPr>
        <p:spPr bwMode="auto">
          <a:xfrm>
            <a:off x="1752600" y="3328988"/>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6" name="Line 38"/>
          <p:cNvSpPr>
            <a:spLocks noChangeShapeType="1"/>
          </p:cNvSpPr>
          <p:nvPr>
            <p:custDataLst>
              <p:tags r:id="rId35"/>
            </p:custDataLst>
          </p:nvPr>
        </p:nvSpPr>
        <p:spPr bwMode="auto">
          <a:xfrm>
            <a:off x="1752600" y="3963988"/>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7" name="Line 39"/>
          <p:cNvSpPr>
            <a:spLocks noChangeShapeType="1"/>
          </p:cNvSpPr>
          <p:nvPr>
            <p:custDataLst>
              <p:tags r:id="rId36"/>
            </p:custDataLst>
          </p:nvPr>
        </p:nvSpPr>
        <p:spPr bwMode="auto">
          <a:xfrm>
            <a:off x="1752600" y="4322763"/>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8" name="Line 40"/>
          <p:cNvSpPr>
            <a:spLocks noChangeShapeType="1"/>
          </p:cNvSpPr>
          <p:nvPr>
            <p:custDataLst>
              <p:tags r:id="rId37"/>
            </p:custDataLst>
          </p:nvPr>
        </p:nvSpPr>
        <p:spPr bwMode="auto">
          <a:xfrm>
            <a:off x="1752600" y="4713288"/>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9" name="Line 41"/>
          <p:cNvSpPr>
            <a:spLocks noChangeShapeType="1"/>
          </p:cNvSpPr>
          <p:nvPr>
            <p:custDataLst>
              <p:tags r:id="rId38"/>
            </p:custDataLst>
          </p:nvPr>
        </p:nvSpPr>
        <p:spPr bwMode="auto">
          <a:xfrm>
            <a:off x="1752600" y="5089525"/>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60" name="Line 47"/>
          <p:cNvSpPr>
            <a:spLocks noChangeShapeType="1"/>
          </p:cNvSpPr>
          <p:nvPr>
            <p:custDataLst>
              <p:tags r:id="rId39"/>
            </p:custDataLst>
          </p:nvPr>
        </p:nvSpPr>
        <p:spPr bwMode="auto">
          <a:xfrm>
            <a:off x="1562100" y="419100"/>
            <a:ext cx="0" cy="838200"/>
          </a:xfrm>
          <a:prstGeom prst="line">
            <a:avLst/>
          </a:prstGeom>
          <a:noFill/>
          <a:ln w="19050">
            <a:solidFill>
              <a:srgbClr val="067B0E"/>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5161" name="Line 48"/>
          <p:cNvSpPr>
            <a:spLocks noChangeShapeType="1"/>
          </p:cNvSpPr>
          <p:nvPr>
            <p:custDataLst>
              <p:tags r:id="rId40"/>
            </p:custDataLst>
          </p:nvPr>
        </p:nvSpPr>
        <p:spPr bwMode="auto">
          <a:xfrm>
            <a:off x="1371600" y="685800"/>
            <a:ext cx="0" cy="571500"/>
          </a:xfrm>
          <a:prstGeom prst="line">
            <a:avLst/>
          </a:prstGeom>
          <a:noFill/>
          <a:ln w="19050">
            <a:solidFill>
              <a:srgbClr val="067B0E"/>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5162" name="Line 49"/>
          <p:cNvSpPr>
            <a:spLocks noChangeShapeType="1"/>
          </p:cNvSpPr>
          <p:nvPr>
            <p:custDataLst>
              <p:tags r:id="rId41"/>
            </p:custDataLst>
          </p:nvPr>
        </p:nvSpPr>
        <p:spPr bwMode="auto">
          <a:xfrm>
            <a:off x="1192213" y="971550"/>
            <a:ext cx="1587" cy="260350"/>
          </a:xfrm>
          <a:prstGeom prst="line">
            <a:avLst/>
          </a:prstGeom>
          <a:noFill/>
          <a:ln w="19050">
            <a:solidFill>
              <a:srgbClr val="067B0E"/>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5163" name="Line 50"/>
          <p:cNvSpPr>
            <a:spLocks noChangeShapeType="1"/>
          </p:cNvSpPr>
          <p:nvPr>
            <p:custDataLst>
              <p:tags r:id="rId42"/>
            </p:custDataLst>
          </p:nvPr>
        </p:nvSpPr>
        <p:spPr bwMode="auto">
          <a:xfrm>
            <a:off x="3962400" y="1371600"/>
            <a:ext cx="0" cy="3810000"/>
          </a:xfrm>
          <a:prstGeom prst="line">
            <a:avLst/>
          </a:prstGeom>
          <a:noFill/>
          <a:ln w="28575">
            <a:solidFill>
              <a:srgbClr val="067B0E"/>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5164" name="Text Box 51"/>
          <p:cNvSpPr txBox="1">
            <a:spLocks noChangeArrowheads="1"/>
          </p:cNvSpPr>
          <p:nvPr>
            <p:custDataLst>
              <p:tags r:id="rId43"/>
            </p:custDataLst>
          </p:nvPr>
        </p:nvSpPr>
        <p:spPr bwMode="auto">
          <a:xfrm>
            <a:off x="4035425" y="4829175"/>
            <a:ext cx="350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i="1">
                <a:solidFill>
                  <a:srgbClr val="067B0E"/>
                </a:solidFill>
                <a:latin typeface="Times New Roman" pitchFamily="18" charset="0"/>
              </a:rPr>
              <a:t>lots </a:t>
            </a:r>
            <a:r>
              <a:rPr lang="en-US" altLang="en-US" sz="2400">
                <a:solidFill>
                  <a:srgbClr val="067B0E"/>
                </a:solidFill>
                <a:latin typeface="Times New Roman" pitchFamily="18" charset="0"/>
              </a:rPr>
              <a:t>of gaps in here…</a:t>
            </a:r>
            <a:endParaRPr lang="en-US" altLang="en-US" sz="2400" b="1" i="1">
              <a:solidFill>
                <a:srgbClr val="067B0E"/>
              </a:solidFill>
              <a:latin typeface="Times New Roman" pitchFamily="18" charset="0"/>
            </a:endParaRPr>
          </a:p>
        </p:txBody>
      </p:sp>
      <p:sp>
        <p:nvSpPr>
          <p:cNvPr id="5165" name="Text Box 52"/>
          <p:cNvSpPr txBox="1">
            <a:spLocks noChangeArrowheads="1"/>
          </p:cNvSpPr>
          <p:nvPr/>
        </p:nvSpPr>
        <p:spPr bwMode="auto">
          <a:xfrm>
            <a:off x="762000" y="928688"/>
            <a:ext cx="739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a:t>2</a:t>
            </a:r>
            <a:r>
              <a:rPr lang="en-US" altLang="en-US" sz="1800" baseline="30000"/>
              <a:t>-1</a:t>
            </a:r>
            <a:endParaRPr lang="en-US" altLang="en-US" sz="2400"/>
          </a:p>
        </p:txBody>
      </p:sp>
      <p:sp>
        <p:nvSpPr>
          <p:cNvPr id="5166" name="Text Box 53"/>
          <p:cNvSpPr txBox="1">
            <a:spLocks noChangeArrowheads="1"/>
          </p:cNvSpPr>
          <p:nvPr/>
        </p:nvSpPr>
        <p:spPr bwMode="auto">
          <a:xfrm>
            <a:off x="936625" y="700088"/>
            <a:ext cx="739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a:t>2</a:t>
            </a:r>
            <a:r>
              <a:rPr lang="en-US" altLang="en-US" sz="1800" baseline="30000"/>
              <a:t>-2</a:t>
            </a:r>
            <a:endParaRPr lang="en-US" altLang="en-US" sz="2400"/>
          </a:p>
        </p:txBody>
      </p:sp>
      <p:sp>
        <p:nvSpPr>
          <p:cNvPr id="5167" name="Text Box 54"/>
          <p:cNvSpPr txBox="1">
            <a:spLocks noChangeArrowheads="1"/>
          </p:cNvSpPr>
          <p:nvPr/>
        </p:nvSpPr>
        <p:spPr bwMode="auto">
          <a:xfrm>
            <a:off x="1143000" y="395288"/>
            <a:ext cx="739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a:t>2</a:t>
            </a:r>
            <a:r>
              <a:rPr lang="en-US" altLang="en-US" sz="1800" baseline="30000"/>
              <a:t>-3</a:t>
            </a:r>
            <a:endParaRPr lang="en-US" altLang="en-US" sz="2400"/>
          </a:p>
        </p:txBody>
      </p:sp>
      <p:sp>
        <p:nvSpPr>
          <p:cNvPr id="5168" name="Text Box 55"/>
          <p:cNvSpPr txBox="1">
            <a:spLocks noChangeArrowheads="1"/>
          </p:cNvSpPr>
          <p:nvPr/>
        </p:nvSpPr>
        <p:spPr bwMode="auto">
          <a:xfrm>
            <a:off x="1371600" y="90488"/>
            <a:ext cx="739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a:t>2</a:t>
            </a:r>
            <a:r>
              <a:rPr lang="en-US" altLang="en-US" sz="1800" baseline="30000"/>
              <a:t>-4</a:t>
            </a:r>
            <a:endParaRPr lang="en-US" altLang="en-US" sz="2400"/>
          </a:p>
        </p:txBody>
      </p:sp>
      <p:pic>
        <p:nvPicPr>
          <p:cNvPr id="5169" name="Picture 56" descr="alien"/>
          <p:cNvPicPr>
            <a:picLocks noChangeAspect="1" noChangeArrowheads="1"/>
          </p:cNvPicPr>
          <p:nvPr/>
        </p:nvPicPr>
        <p:blipFill>
          <a:blip r:embed="rId48">
            <a:extLst>
              <a:ext uri="{28A0092B-C50C-407E-A947-70E740481C1C}">
                <a14:useLocalDpi xmlns:a14="http://schemas.microsoft.com/office/drawing/2010/main" val="0"/>
              </a:ext>
            </a:extLst>
          </a:blip>
          <a:srcRect/>
          <a:stretch>
            <a:fillRect/>
          </a:stretch>
        </p:blipFill>
        <p:spPr bwMode="auto">
          <a:xfrm>
            <a:off x="4267200" y="24384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70" name="AutoShape 57"/>
          <p:cNvSpPr>
            <a:spLocks noChangeArrowheads="1"/>
          </p:cNvSpPr>
          <p:nvPr/>
        </p:nvSpPr>
        <p:spPr bwMode="auto">
          <a:xfrm>
            <a:off x="5334000" y="2209800"/>
            <a:ext cx="3429000" cy="1295400"/>
          </a:xfrm>
          <a:prstGeom prst="wedgeRectCallout">
            <a:avLst>
              <a:gd name="adj1" fmla="val -55278"/>
              <a:gd name="adj2" fmla="val 34560"/>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Times New Roman" pitchFamily="18" charset="0"/>
              </a:rPr>
              <a:t>Imagine a computer that uses only 4 bits to represent decimals…</a:t>
            </a:r>
          </a:p>
        </p:txBody>
      </p:sp>
      <p:sp>
        <p:nvSpPr>
          <p:cNvPr id="5171" name="Text Box 58"/>
          <p:cNvSpPr txBox="1">
            <a:spLocks noChangeArrowheads="1"/>
          </p:cNvSpPr>
          <p:nvPr/>
        </p:nvSpPr>
        <p:spPr bwMode="auto">
          <a:xfrm>
            <a:off x="685800" y="5867400"/>
            <a:ext cx="3101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latin typeface="Courier New Bold" pitchFamily="1" charset="0"/>
              </a:rPr>
              <a:t>&gt;&gt;&gt; X = 0.1</a:t>
            </a:r>
            <a:endParaRPr lang="en-US" altLang="en-US" sz="24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ChangeArrowheads="1"/>
          </p:cNvSpPr>
          <p:nvPr/>
        </p:nvSpPr>
        <p:spPr bwMode="auto">
          <a:xfrm>
            <a:off x="4495800" y="4191000"/>
            <a:ext cx="3657600" cy="20574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6147" name="Rectangle 3"/>
          <p:cNvSpPr>
            <a:spLocks noGrp="1" noChangeArrowheads="1"/>
          </p:cNvSpPr>
          <p:nvPr>
            <p:ph type="title"/>
          </p:nvPr>
        </p:nvSpPr>
        <p:spPr>
          <a:xfrm>
            <a:off x="685800" y="76200"/>
            <a:ext cx="7772400" cy="1143000"/>
          </a:xfrm>
        </p:spPr>
        <p:txBody>
          <a:bodyPr/>
          <a:lstStyle/>
          <a:p>
            <a:pPr eaLnBrk="1" hangingPunct="1"/>
            <a:r>
              <a:rPr lang="en-US" altLang="en-US" sz="4000" smtClean="0"/>
              <a:t>Representing Symbols</a:t>
            </a:r>
            <a:endParaRPr lang="en-US" altLang="en-US" smtClean="0"/>
          </a:p>
        </p:txBody>
      </p:sp>
      <p:grpSp>
        <p:nvGrpSpPr>
          <p:cNvPr id="6148" name="Group 4"/>
          <p:cNvGrpSpPr>
            <a:grpSpLocks/>
          </p:cNvGrpSpPr>
          <p:nvPr/>
        </p:nvGrpSpPr>
        <p:grpSpPr bwMode="auto">
          <a:xfrm>
            <a:off x="533400" y="990600"/>
            <a:ext cx="8218488" cy="180975"/>
            <a:chOff x="295" y="1311"/>
            <a:chExt cx="5177" cy="114"/>
          </a:xfrm>
        </p:grpSpPr>
        <p:sp>
          <p:nvSpPr>
            <p:cNvPr id="6156"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6157"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6149" name="Text Box 7"/>
          <p:cNvSpPr txBox="1">
            <a:spLocks noChangeArrowheads="1"/>
          </p:cNvSpPr>
          <p:nvPr/>
        </p:nvSpPr>
        <p:spPr bwMode="auto">
          <a:xfrm>
            <a:off x="685800" y="1905000"/>
            <a:ext cx="8131175"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endParaRPr lang="en-US" altLang="en-US" sz="1200">
              <a:latin typeface="Courier" pitchFamily="49" charset="0"/>
            </a:endParaRPr>
          </a:p>
        </p:txBody>
      </p:sp>
      <p:sp>
        <p:nvSpPr>
          <p:cNvPr id="6150" name="Text Box 8"/>
          <p:cNvSpPr txBox="1">
            <a:spLocks noChangeArrowheads="1"/>
          </p:cNvSpPr>
          <p:nvPr/>
        </p:nvSpPr>
        <p:spPr bwMode="auto">
          <a:xfrm>
            <a:off x="609600" y="1689100"/>
            <a:ext cx="3762375" cy="5021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200">
                <a:latin typeface="Courier New" pitchFamily="49" charset="0"/>
              </a:rPr>
              <a:t>BINARY	  HEX	DESCRIPTION</a:t>
            </a:r>
          </a:p>
          <a:p>
            <a:pPr>
              <a:spcBef>
                <a:spcPct val="0"/>
              </a:spcBef>
              <a:buFontTx/>
              <a:buNone/>
            </a:pPr>
            <a:r>
              <a:rPr lang="en-US" altLang="en-US" sz="1200">
                <a:latin typeface="Courier New" pitchFamily="49" charset="0"/>
              </a:rPr>
              <a:t>0000 0000	  00	Null character</a:t>
            </a:r>
          </a:p>
          <a:p>
            <a:pPr>
              <a:spcBef>
                <a:spcPct val="0"/>
              </a:spcBef>
              <a:buFontTx/>
              <a:buNone/>
            </a:pPr>
            <a:r>
              <a:rPr lang="en-US" altLang="en-US" sz="1200">
                <a:latin typeface="Courier New" pitchFamily="49" charset="0"/>
              </a:rPr>
              <a:t>0000 0001	  01	Start of header</a:t>
            </a:r>
          </a:p>
          <a:p>
            <a:pPr>
              <a:spcBef>
                <a:spcPct val="0"/>
              </a:spcBef>
              <a:buFontTx/>
              <a:buNone/>
            </a:pPr>
            <a:r>
              <a:rPr lang="en-US" altLang="en-US" sz="1200">
                <a:latin typeface="Courier New" pitchFamily="49" charset="0"/>
              </a:rPr>
              <a:t>0000 0010	  02	Start of text</a:t>
            </a:r>
          </a:p>
          <a:p>
            <a:pPr>
              <a:spcBef>
                <a:spcPct val="0"/>
              </a:spcBef>
              <a:buFontTx/>
              <a:buNone/>
            </a:pPr>
            <a:r>
              <a:rPr lang="en-US" altLang="en-US" sz="1200">
                <a:latin typeface="Courier New" pitchFamily="49" charset="0"/>
              </a:rPr>
              <a:t>0000 0011	  03	End of text</a:t>
            </a:r>
          </a:p>
          <a:p>
            <a:pPr>
              <a:spcBef>
                <a:spcPct val="0"/>
              </a:spcBef>
              <a:buFontTx/>
              <a:buNone/>
            </a:pPr>
            <a:r>
              <a:rPr lang="en-US" altLang="en-US" sz="1200">
                <a:latin typeface="Courier New" pitchFamily="49" charset="0"/>
              </a:rPr>
              <a:t>0000 0100	  04	End of transmission</a:t>
            </a:r>
          </a:p>
          <a:p>
            <a:pPr>
              <a:spcBef>
                <a:spcPct val="0"/>
              </a:spcBef>
              <a:buFontTx/>
              <a:buNone/>
            </a:pPr>
            <a:r>
              <a:rPr lang="en-US" altLang="en-US" sz="1200">
                <a:latin typeface="Courier New" pitchFamily="49" charset="0"/>
              </a:rPr>
              <a:t>…</a:t>
            </a:r>
          </a:p>
          <a:p>
            <a:pPr>
              <a:spcBef>
                <a:spcPct val="0"/>
              </a:spcBef>
              <a:buFontTx/>
              <a:buNone/>
            </a:pPr>
            <a:r>
              <a:rPr lang="en-US" altLang="en-US" sz="1200">
                <a:latin typeface="Courier New" pitchFamily="49" charset="0"/>
              </a:rPr>
              <a:t>0000 1101	  0D	Carriage return</a:t>
            </a:r>
          </a:p>
          <a:p>
            <a:pPr>
              <a:spcBef>
                <a:spcPct val="0"/>
              </a:spcBef>
              <a:buFontTx/>
              <a:buNone/>
            </a:pPr>
            <a:r>
              <a:rPr lang="en-US" altLang="en-US" sz="1200">
                <a:latin typeface="Courier New" pitchFamily="49" charset="0"/>
              </a:rPr>
              <a:t>…</a:t>
            </a:r>
          </a:p>
          <a:p>
            <a:pPr>
              <a:spcBef>
                <a:spcPct val="0"/>
              </a:spcBef>
              <a:buFontTx/>
              <a:buNone/>
            </a:pPr>
            <a:r>
              <a:rPr lang="en-US" altLang="en-US" sz="1200">
                <a:latin typeface="Courier New" pitchFamily="49" charset="0"/>
              </a:rPr>
              <a:t>0010 0000	  20	Space</a:t>
            </a:r>
          </a:p>
          <a:p>
            <a:pPr>
              <a:spcBef>
                <a:spcPct val="0"/>
              </a:spcBef>
              <a:buFontTx/>
              <a:buNone/>
            </a:pPr>
            <a:r>
              <a:rPr lang="en-US" altLang="en-US" sz="1200">
                <a:latin typeface="Courier New" pitchFamily="49" charset="0"/>
              </a:rPr>
              <a:t>0010 0001	  21	!</a:t>
            </a:r>
          </a:p>
          <a:p>
            <a:pPr>
              <a:spcBef>
                <a:spcPct val="0"/>
              </a:spcBef>
              <a:buFontTx/>
              <a:buNone/>
            </a:pPr>
            <a:r>
              <a:rPr lang="en-US" altLang="en-US" sz="1200">
                <a:latin typeface="Courier New" pitchFamily="49" charset="0"/>
              </a:rPr>
              <a:t>0010 0010	  22	“</a:t>
            </a:r>
          </a:p>
          <a:p>
            <a:pPr>
              <a:spcBef>
                <a:spcPct val="0"/>
              </a:spcBef>
              <a:buFontTx/>
              <a:buNone/>
            </a:pPr>
            <a:r>
              <a:rPr lang="en-US" altLang="en-US" sz="1200">
                <a:latin typeface="Courier New" pitchFamily="49" charset="0"/>
              </a:rPr>
              <a:t>0010 0011	  23	#</a:t>
            </a:r>
          </a:p>
          <a:p>
            <a:pPr>
              <a:spcBef>
                <a:spcPct val="0"/>
              </a:spcBef>
              <a:buFontTx/>
              <a:buNone/>
            </a:pPr>
            <a:r>
              <a:rPr lang="en-US" altLang="en-US" sz="1200">
                <a:latin typeface="Courier New" pitchFamily="49" charset="0"/>
              </a:rPr>
              <a:t>0010 0100	  24	$</a:t>
            </a:r>
          </a:p>
          <a:p>
            <a:pPr>
              <a:spcBef>
                <a:spcPct val="0"/>
              </a:spcBef>
              <a:buFontTx/>
              <a:buNone/>
            </a:pPr>
            <a:r>
              <a:rPr lang="en-US" altLang="en-US" sz="1200">
                <a:latin typeface="Courier New" pitchFamily="49" charset="0"/>
              </a:rPr>
              <a:t>…</a:t>
            </a:r>
          </a:p>
          <a:p>
            <a:pPr>
              <a:spcBef>
                <a:spcPct val="0"/>
              </a:spcBef>
              <a:buFontTx/>
              <a:buNone/>
            </a:pPr>
            <a:r>
              <a:rPr lang="en-US" altLang="en-US" sz="1200">
                <a:latin typeface="Courier New" pitchFamily="49" charset="0"/>
              </a:rPr>
              <a:t>0011 0000	  30	0</a:t>
            </a:r>
          </a:p>
          <a:p>
            <a:pPr>
              <a:spcBef>
                <a:spcPct val="0"/>
              </a:spcBef>
              <a:buFontTx/>
              <a:buNone/>
            </a:pPr>
            <a:r>
              <a:rPr lang="en-US" altLang="en-US" sz="1200">
                <a:latin typeface="Courier New" pitchFamily="49" charset="0"/>
              </a:rPr>
              <a:t>0011 0001	  31	1</a:t>
            </a:r>
          </a:p>
          <a:p>
            <a:pPr>
              <a:spcBef>
                <a:spcPct val="0"/>
              </a:spcBef>
              <a:buFontTx/>
              <a:buNone/>
            </a:pPr>
            <a:r>
              <a:rPr lang="en-US" altLang="en-US" sz="1200">
                <a:latin typeface="Courier New" pitchFamily="49" charset="0"/>
              </a:rPr>
              <a:t>0011 0010	  32	2</a:t>
            </a:r>
          </a:p>
          <a:p>
            <a:pPr>
              <a:spcBef>
                <a:spcPct val="0"/>
              </a:spcBef>
              <a:buFontTx/>
              <a:buNone/>
            </a:pPr>
            <a:r>
              <a:rPr lang="en-US" altLang="en-US" sz="1200">
                <a:latin typeface="Courier New" pitchFamily="49" charset="0"/>
              </a:rPr>
              <a:t>…</a:t>
            </a:r>
          </a:p>
          <a:p>
            <a:pPr>
              <a:spcBef>
                <a:spcPct val="0"/>
              </a:spcBef>
              <a:buFontTx/>
              <a:buNone/>
            </a:pPr>
            <a:r>
              <a:rPr lang="en-US" altLang="en-US" sz="1200">
                <a:latin typeface="Courier New" pitchFamily="49" charset="0"/>
              </a:rPr>
              <a:t>0100 0001	  41	A</a:t>
            </a:r>
          </a:p>
          <a:p>
            <a:pPr>
              <a:spcBef>
                <a:spcPct val="0"/>
              </a:spcBef>
              <a:buFontTx/>
              <a:buNone/>
            </a:pPr>
            <a:r>
              <a:rPr lang="en-US" altLang="en-US" sz="1200">
                <a:latin typeface="Courier New" pitchFamily="49" charset="0"/>
              </a:rPr>
              <a:t>0100 0010	  42	B</a:t>
            </a:r>
          </a:p>
          <a:p>
            <a:pPr>
              <a:spcBef>
                <a:spcPct val="0"/>
              </a:spcBef>
              <a:buFontTx/>
              <a:buNone/>
            </a:pPr>
            <a:r>
              <a:rPr lang="en-US" altLang="en-US" sz="1200">
                <a:latin typeface="Courier New" pitchFamily="49" charset="0"/>
              </a:rPr>
              <a:t>0100 0011	  43	C</a:t>
            </a:r>
          </a:p>
          <a:p>
            <a:pPr>
              <a:spcBef>
                <a:spcPct val="0"/>
              </a:spcBef>
              <a:buFontTx/>
              <a:buNone/>
            </a:pPr>
            <a:r>
              <a:rPr lang="en-US" altLang="en-US" sz="1200">
                <a:latin typeface="Courier New" pitchFamily="49" charset="0"/>
              </a:rPr>
              <a:t>…</a:t>
            </a:r>
          </a:p>
          <a:p>
            <a:pPr>
              <a:spcBef>
                <a:spcPct val="0"/>
              </a:spcBef>
              <a:buFontTx/>
              <a:buNone/>
            </a:pPr>
            <a:r>
              <a:rPr lang="en-US" altLang="en-US" sz="1200">
                <a:latin typeface="Courier New" pitchFamily="49" charset="0"/>
              </a:rPr>
              <a:t>0110 0001	  61	a</a:t>
            </a:r>
          </a:p>
          <a:p>
            <a:pPr>
              <a:spcBef>
                <a:spcPct val="0"/>
              </a:spcBef>
              <a:buFontTx/>
              <a:buNone/>
            </a:pPr>
            <a:r>
              <a:rPr lang="en-US" altLang="en-US" sz="1200">
                <a:latin typeface="Courier New" pitchFamily="49" charset="0"/>
              </a:rPr>
              <a:t>0110 0010	  62	b</a:t>
            </a:r>
          </a:p>
          <a:p>
            <a:pPr>
              <a:spcBef>
                <a:spcPct val="0"/>
              </a:spcBef>
              <a:buFontTx/>
              <a:buNone/>
            </a:pPr>
            <a:r>
              <a:rPr lang="en-US" altLang="en-US" sz="1200">
                <a:latin typeface="Courier New" pitchFamily="49" charset="0"/>
              </a:rPr>
              <a:t>0110 0011	  63	c</a:t>
            </a:r>
          </a:p>
          <a:p>
            <a:pPr>
              <a:spcBef>
                <a:spcPct val="0"/>
              </a:spcBef>
              <a:buFontTx/>
              <a:buNone/>
            </a:pPr>
            <a:r>
              <a:rPr lang="en-US" altLang="en-US" sz="1200">
                <a:latin typeface="Courier New" pitchFamily="49" charset="0"/>
              </a:rPr>
              <a:t>…</a:t>
            </a:r>
          </a:p>
        </p:txBody>
      </p:sp>
      <p:sp>
        <p:nvSpPr>
          <p:cNvPr id="6151" name="Text Box 9"/>
          <p:cNvSpPr txBox="1">
            <a:spLocks noChangeArrowheads="1"/>
          </p:cNvSpPr>
          <p:nvPr/>
        </p:nvSpPr>
        <p:spPr bwMode="auto">
          <a:xfrm>
            <a:off x="1524000" y="1219200"/>
            <a:ext cx="6429375" cy="369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t>ASCII (American Standard Code for Information Interchange)</a:t>
            </a:r>
          </a:p>
        </p:txBody>
      </p:sp>
      <p:sp>
        <p:nvSpPr>
          <p:cNvPr id="115722" name="Text Box 10"/>
          <p:cNvSpPr txBox="1">
            <a:spLocks noChangeArrowheads="1"/>
          </p:cNvSpPr>
          <p:nvPr/>
        </p:nvSpPr>
        <p:spPr bwMode="auto">
          <a:xfrm>
            <a:off x="4632325" y="4467225"/>
            <a:ext cx="3460750" cy="1800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&gt;&gt;&gt; print </a:t>
            </a:r>
            <a:r>
              <a:rPr lang="en-US" altLang="en-US" sz="2000">
                <a:latin typeface="Courier New" pitchFamily="49" charset="0"/>
              </a:rPr>
              <a:t>"</a:t>
            </a:r>
            <a:r>
              <a:rPr lang="en-US" altLang="en-US" sz="1800">
                <a:latin typeface="Courier New" pitchFamily="49" charset="0"/>
              </a:rPr>
              <a:t>\x21</a:t>
            </a:r>
            <a:r>
              <a:rPr lang="en-US" altLang="en-US" sz="2000">
                <a:latin typeface="Courier New" pitchFamily="49" charset="0"/>
              </a:rPr>
              <a:t>"</a:t>
            </a:r>
            <a:endParaRPr lang="en-US" altLang="en-US" sz="1800">
              <a:latin typeface="Courier New" pitchFamily="49" charset="0"/>
            </a:endParaRPr>
          </a:p>
          <a:p>
            <a:pPr>
              <a:spcBef>
                <a:spcPct val="0"/>
              </a:spcBef>
              <a:buFontTx/>
              <a:buNone/>
            </a:pPr>
            <a:r>
              <a:rPr lang="en-US" altLang="en-US" sz="1800">
                <a:latin typeface="Courier New" pitchFamily="49" charset="0"/>
              </a:rPr>
              <a:t>!</a:t>
            </a:r>
          </a:p>
          <a:p>
            <a:pPr>
              <a:spcBef>
                <a:spcPct val="0"/>
              </a:spcBef>
              <a:buFontTx/>
              <a:buNone/>
            </a:pPr>
            <a:r>
              <a:rPr lang="en-US" altLang="en-US" sz="1800">
                <a:latin typeface="Courier New" pitchFamily="49" charset="0"/>
              </a:rPr>
              <a:t>&gt;&gt;&gt; print </a:t>
            </a:r>
            <a:r>
              <a:rPr lang="en-US" altLang="en-US" sz="2000">
                <a:latin typeface="Courier New" pitchFamily="49" charset="0"/>
              </a:rPr>
              <a:t>"</a:t>
            </a:r>
            <a:r>
              <a:rPr lang="en-US" altLang="en-US" sz="1800">
                <a:latin typeface="Courier New" pitchFamily="49" charset="0"/>
              </a:rPr>
              <a:t>\x63</a:t>
            </a:r>
            <a:r>
              <a:rPr lang="en-US" altLang="en-US" sz="2000">
                <a:latin typeface="Courier New" pitchFamily="49" charset="0"/>
              </a:rPr>
              <a:t>"</a:t>
            </a:r>
            <a:endParaRPr lang="en-US" altLang="en-US" sz="1800">
              <a:latin typeface="Courier New" pitchFamily="49" charset="0"/>
            </a:endParaRPr>
          </a:p>
          <a:p>
            <a:pPr>
              <a:spcBef>
                <a:spcPct val="0"/>
              </a:spcBef>
              <a:buFontTx/>
              <a:buNone/>
            </a:pPr>
            <a:r>
              <a:rPr lang="en-US" altLang="en-US" sz="1800">
                <a:latin typeface="Courier New" pitchFamily="49" charset="0"/>
              </a:rPr>
              <a:t>c</a:t>
            </a:r>
          </a:p>
          <a:p>
            <a:pPr>
              <a:spcBef>
                <a:spcPct val="0"/>
              </a:spcBef>
              <a:buFontTx/>
              <a:buNone/>
            </a:pPr>
            <a:r>
              <a:rPr lang="en-US" altLang="en-US" sz="1800">
                <a:latin typeface="Courier New" pitchFamily="49" charset="0"/>
              </a:rPr>
              <a:t>&gt;&gt;&gt; print "\x63\x61\x62"</a:t>
            </a:r>
          </a:p>
          <a:p>
            <a:pPr>
              <a:spcBef>
                <a:spcPct val="0"/>
              </a:spcBef>
              <a:buFontTx/>
              <a:buNone/>
            </a:pPr>
            <a:r>
              <a:rPr lang="en-US" altLang="en-US" sz="1800">
                <a:latin typeface="Courier New" pitchFamily="49" charset="0"/>
              </a:rPr>
              <a:t>cab</a:t>
            </a:r>
          </a:p>
        </p:txBody>
      </p:sp>
      <p:sp>
        <p:nvSpPr>
          <p:cNvPr id="115723" name="Text Box 11"/>
          <p:cNvSpPr txBox="1">
            <a:spLocks noChangeArrowheads="1"/>
          </p:cNvSpPr>
          <p:nvPr/>
        </p:nvSpPr>
        <p:spPr bwMode="auto">
          <a:xfrm>
            <a:off x="4260850" y="3810000"/>
            <a:ext cx="15684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t>   In Python…</a:t>
            </a:r>
          </a:p>
        </p:txBody>
      </p:sp>
      <p:sp>
        <p:nvSpPr>
          <p:cNvPr id="6154" name="AutoShape 12"/>
          <p:cNvSpPr>
            <a:spLocks noChangeArrowheads="1"/>
          </p:cNvSpPr>
          <p:nvPr/>
        </p:nvSpPr>
        <p:spPr bwMode="auto">
          <a:xfrm>
            <a:off x="6324600" y="1828800"/>
            <a:ext cx="2286000" cy="1447800"/>
          </a:xfrm>
          <a:prstGeom prst="wedgeRectCallout">
            <a:avLst>
              <a:gd name="adj1" fmla="val -69028"/>
              <a:gd name="adj2" fmla="val 15023"/>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latin typeface="Times New Roman" pitchFamily="18" charset="0"/>
              </a:rPr>
              <a:t>8 bits are called a “byte”.  How many different symbols can be represented with this 1-byte-per-symbol system?</a:t>
            </a:r>
          </a:p>
        </p:txBody>
      </p:sp>
      <p:pic>
        <p:nvPicPr>
          <p:cNvPr id="6155" name="Picture 1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22860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57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572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57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4" grpId="0" animBg="1"/>
      <p:bldP spid="115722" grpId="0"/>
      <p:bldP spid="11572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2"/>
          <p:cNvGrpSpPr>
            <a:grpSpLocks/>
          </p:cNvGrpSpPr>
          <p:nvPr>
            <p:custDataLst>
              <p:tags r:id="rId1"/>
            </p:custDataLst>
          </p:nvPr>
        </p:nvGrpSpPr>
        <p:grpSpPr bwMode="auto">
          <a:xfrm>
            <a:off x="647700" y="1066800"/>
            <a:ext cx="7772400" cy="180975"/>
            <a:chOff x="295" y="1311"/>
            <a:chExt cx="5177" cy="114"/>
          </a:xfrm>
        </p:grpSpPr>
        <p:sp>
          <p:nvSpPr>
            <p:cNvPr id="7177" name="Rectangle 3"/>
            <p:cNvSpPr>
              <a:spLocks noChangeArrowheads="1"/>
            </p:cNvSpPr>
            <p:nvPr>
              <p:custDataLst>
                <p:tags r:id="rId8"/>
              </p:custDataLst>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7178" name="Rectangle 4"/>
            <p:cNvSpPr>
              <a:spLocks noChangeArrowheads="1"/>
            </p:cNvSpPr>
            <p:nvPr>
              <p:custDataLst>
                <p:tags r:id="rId9"/>
              </p:custDataLst>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88066" name="Text Box 5"/>
          <p:cNvSpPr txBox="1">
            <a:spLocks noChangeArrowheads="1"/>
          </p:cNvSpPr>
          <p:nvPr>
            <p:custDataLst>
              <p:tags r:id="rId2"/>
            </p:custDataLst>
          </p:nvPr>
        </p:nvSpPr>
        <p:spPr bwMode="auto">
          <a:xfrm>
            <a:off x="381000" y="228600"/>
            <a:ext cx="83058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4000" dirty="0" smtClean="0">
                <a:latin typeface="+mj-lt"/>
              </a:rPr>
              <a:t>HW4:  Binary Image Compression</a:t>
            </a:r>
          </a:p>
        </p:txBody>
      </p:sp>
      <p:sp>
        <p:nvSpPr>
          <p:cNvPr id="88067" name="Text Box 6"/>
          <p:cNvSpPr txBox="1">
            <a:spLocks noChangeArrowheads="1"/>
          </p:cNvSpPr>
          <p:nvPr>
            <p:custDataLst>
              <p:tags r:id="rId3"/>
            </p:custDataLst>
          </p:nvPr>
        </p:nvSpPr>
        <p:spPr bwMode="auto">
          <a:xfrm>
            <a:off x="1143000" y="4267200"/>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dirty="0" smtClean="0">
                <a:latin typeface="+mn-lt"/>
              </a:rPr>
              <a:t>Binary Image</a:t>
            </a:r>
          </a:p>
        </p:txBody>
      </p:sp>
      <p:sp>
        <p:nvSpPr>
          <p:cNvPr id="88068" name="Text Box 7"/>
          <p:cNvSpPr txBox="1">
            <a:spLocks noChangeArrowheads="1"/>
          </p:cNvSpPr>
          <p:nvPr>
            <p:custDataLst>
              <p:tags r:id="rId4"/>
            </p:custDataLst>
          </p:nvPr>
        </p:nvSpPr>
        <p:spPr bwMode="auto">
          <a:xfrm>
            <a:off x="4648200" y="4267200"/>
            <a:ext cx="350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dirty="0" smtClean="0">
                <a:latin typeface="+mn-lt"/>
              </a:rPr>
              <a:t>Encoding as raw bits</a:t>
            </a:r>
          </a:p>
        </p:txBody>
      </p:sp>
      <p:sp>
        <p:nvSpPr>
          <p:cNvPr id="88069" name="Text Box 8"/>
          <p:cNvSpPr txBox="1">
            <a:spLocks noChangeArrowheads="1"/>
          </p:cNvSpPr>
          <p:nvPr>
            <p:custDataLst>
              <p:tags r:id="rId5"/>
            </p:custDataLst>
          </p:nvPr>
        </p:nvSpPr>
        <p:spPr bwMode="auto">
          <a:xfrm>
            <a:off x="4876800" y="4660900"/>
            <a:ext cx="2971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200" b="1" dirty="0" smtClean="0">
                <a:latin typeface="+mn-lt"/>
              </a:rPr>
              <a:t>Just one big string of 64 characters</a:t>
            </a:r>
          </a:p>
        </p:txBody>
      </p:sp>
      <p:pic>
        <p:nvPicPr>
          <p:cNvPr id="7175" name="Picture 9" descr="checkerboard"/>
          <p:cNvPicPr>
            <a:picLocks noChangeAspect="1" noChangeArrowheads="1"/>
          </p:cNvPicPr>
          <p:nvPr>
            <p:custDataLst>
              <p:tags r:id="rId6"/>
            </p:custDataLst>
          </p:nvPr>
        </p:nvPicPr>
        <p:blipFill>
          <a:blip r:embed="rId12">
            <a:extLst>
              <a:ext uri="{28A0092B-C50C-407E-A947-70E740481C1C}">
                <a14:useLocalDpi xmlns:a14="http://schemas.microsoft.com/office/drawing/2010/main" val="0"/>
              </a:ext>
            </a:extLst>
          </a:blip>
          <a:srcRect/>
          <a:stretch>
            <a:fillRect/>
          </a:stretch>
        </p:blipFill>
        <p:spPr bwMode="auto">
          <a:xfrm>
            <a:off x="838200" y="1447800"/>
            <a:ext cx="258445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Text Box 10"/>
          <p:cNvSpPr txBox="1">
            <a:spLocks noChangeArrowheads="1"/>
          </p:cNvSpPr>
          <p:nvPr>
            <p:custDataLst>
              <p:tags r:id="rId7"/>
            </p:custDataLst>
          </p:nvPr>
        </p:nvSpPr>
        <p:spPr bwMode="auto">
          <a:xfrm>
            <a:off x="5334000" y="1524000"/>
            <a:ext cx="2286000" cy="256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nSpc>
                <a:spcPct val="40000"/>
              </a:lnSpc>
              <a:spcBef>
                <a:spcPct val="50000"/>
              </a:spcBef>
              <a:buFontTx/>
              <a:buNone/>
            </a:pPr>
            <a:r>
              <a:rPr lang="en-US" altLang="en-US" sz="2400" b="1">
                <a:solidFill>
                  <a:srgbClr val="19A525"/>
                </a:solidFill>
                <a:latin typeface="Courier New" pitchFamily="49" charset="0"/>
              </a:rPr>
              <a:t>'01010101</a:t>
            </a:r>
          </a:p>
          <a:p>
            <a:pPr>
              <a:lnSpc>
                <a:spcPct val="40000"/>
              </a:lnSpc>
              <a:spcBef>
                <a:spcPct val="50000"/>
              </a:spcBef>
              <a:buFontTx/>
              <a:buNone/>
            </a:pPr>
            <a:r>
              <a:rPr lang="en-US" altLang="en-US" sz="2400" b="1">
                <a:solidFill>
                  <a:srgbClr val="19A525"/>
                </a:solidFill>
                <a:latin typeface="Courier New" pitchFamily="49" charset="0"/>
              </a:rPr>
              <a:t> 10101010</a:t>
            </a:r>
          </a:p>
          <a:p>
            <a:pPr>
              <a:lnSpc>
                <a:spcPct val="40000"/>
              </a:lnSpc>
              <a:spcBef>
                <a:spcPct val="50000"/>
              </a:spcBef>
              <a:buFontTx/>
              <a:buNone/>
            </a:pPr>
            <a:r>
              <a:rPr lang="en-US" altLang="en-US" sz="2400" b="1">
                <a:solidFill>
                  <a:srgbClr val="19A525"/>
                </a:solidFill>
                <a:latin typeface="Courier New" pitchFamily="49" charset="0"/>
              </a:rPr>
              <a:t> 01010101</a:t>
            </a:r>
          </a:p>
          <a:p>
            <a:pPr>
              <a:lnSpc>
                <a:spcPct val="40000"/>
              </a:lnSpc>
              <a:spcBef>
                <a:spcPct val="50000"/>
              </a:spcBef>
              <a:buFontTx/>
              <a:buNone/>
            </a:pPr>
            <a:r>
              <a:rPr lang="en-US" altLang="en-US" sz="2400" b="1">
                <a:solidFill>
                  <a:srgbClr val="19A525"/>
                </a:solidFill>
                <a:latin typeface="Courier New" pitchFamily="49" charset="0"/>
              </a:rPr>
              <a:t> 10101010</a:t>
            </a:r>
          </a:p>
          <a:p>
            <a:pPr>
              <a:lnSpc>
                <a:spcPct val="40000"/>
              </a:lnSpc>
              <a:spcBef>
                <a:spcPct val="50000"/>
              </a:spcBef>
              <a:buFontTx/>
              <a:buNone/>
            </a:pPr>
            <a:r>
              <a:rPr lang="en-US" altLang="en-US" sz="2400" b="1">
                <a:solidFill>
                  <a:srgbClr val="19A525"/>
                </a:solidFill>
                <a:latin typeface="Courier New" pitchFamily="49" charset="0"/>
              </a:rPr>
              <a:t> 01010101</a:t>
            </a:r>
          </a:p>
          <a:p>
            <a:pPr>
              <a:lnSpc>
                <a:spcPct val="40000"/>
              </a:lnSpc>
              <a:spcBef>
                <a:spcPct val="50000"/>
              </a:spcBef>
              <a:buFontTx/>
              <a:buNone/>
            </a:pPr>
            <a:r>
              <a:rPr lang="en-US" altLang="en-US" sz="2400" b="1">
                <a:solidFill>
                  <a:srgbClr val="19A525"/>
                </a:solidFill>
                <a:latin typeface="Courier New" pitchFamily="49" charset="0"/>
              </a:rPr>
              <a:t> 10101010</a:t>
            </a:r>
          </a:p>
          <a:p>
            <a:pPr>
              <a:lnSpc>
                <a:spcPct val="40000"/>
              </a:lnSpc>
              <a:spcBef>
                <a:spcPct val="50000"/>
              </a:spcBef>
              <a:buFontTx/>
              <a:buNone/>
            </a:pPr>
            <a:r>
              <a:rPr lang="en-US" altLang="en-US" sz="2400" b="1">
                <a:solidFill>
                  <a:srgbClr val="19A525"/>
                </a:solidFill>
                <a:latin typeface="Courier New" pitchFamily="49" charset="0"/>
              </a:rPr>
              <a:t> 01010101</a:t>
            </a:r>
          </a:p>
          <a:p>
            <a:pPr>
              <a:lnSpc>
                <a:spcPct val="40000"/>
              </a:lnSpc>
              <a:spcBef>
                <a:spcPct val="50000"/>
              </a:spcBef>
              <a:buFontTx/>
              <a:buNone/>
            </a:pPr>
            <a:r>
              <a:rPr lang="en-US" altLang="en-US" sz="2400" b="1">
                <a:solidFill>
                  <a:srgbClr val="19A525"/>
                </a:solidFill>
                <a:latin typeface="Courier New" pitchFamily="49" charset="0"/>
              </a:rPr>
              <a:t> 10101010'</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4" name="Group 2"/>
          <p:cNvGrpSpPr>
            <a:grpSpLocks/>
          </p:cNvGrpSpPr>
          <p:nvPr>
            <p:custDataLst>
              <p:tags r:id="rId1"/>
            </p:custDataLst>
          </p:nvPr>
        </p:nvGrpSpPr>
        <p:grpSpPr bwMode="auto">
          <a:xfrm>
            <a:off x="647700" y="1066800"/>
            <a:ext cx="7772400" cy="180975"/>
            <a:chOff x="295" y="1311"/>
            <a:chExt cx="5177" cy="114"/>
          </a:xfrm>
        </p:grpSpPr>
        <p:sp>
          <p:nvSpPr>
            <p:cNvPr id="8203" name="Rectangle 3"/>
            <p:cNvSpPr>
              <a:spLocks noChangeArrowheads="1"/>
            </p:cNvSpPr>
            <p:nvPr>
              <p:custDataLst>
                <p:tags r:id="rId8"/>
              </p:custDataLst>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8204" name="Rectangle 4"/>
            <p:cNvSpPr>
              <a:spLocks noChangeArrowheads="1"/>
            </p:cNvSpPr>
            <p:nvPr>
              <p:custDataLst>
                <p:tags r:id="rId9"/>
              </p:custDataLst>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89090" name="Text Box 5"/>
          <p:cNvSpPr txBox="1">
            <a:spLocks noChangeArrowheads="1"/>
          </p:cNvSpPr>
          <p:nvPr>
            <p:custDataLst>
              <p:tags r:id="rId2"/>
            </p:custDataLst>
          </p:nvPr>
        </p:nvSpPr>
        <p:spPr bwMode="auto">
          <a:xfrm>
            <a:off x="457200" y="228600"/>
            <a:ext cx="8153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4000" dirty="0" smtClean="0">
                <a:latin typeface="+mj-lt"/>
              </a:rPr>
              <a:t>HW4:  Binary Image Compression!</a:t>
            </a:r>
          </a:p>
        </p:txBody>
      </p:sp>
      <p:sp>
        <p:nvSpPr>
          <p:cNvPr id="89091" name="Text Box 6"/>
          <p:cNvSpPr txBox="1">
            <a:spLocks noChangeArrowheads="1"/>
          </p:cNvSpPr>
          <p:nvPr>
            <p:custDataLst>
              <p:tags r:id="rId3"/>
            </p:custDataLst>
          </p:nvPr>
        </p:nvSpPr>
        <p:spPr bwMode="auto">
          <a:xfrm>
            <a:off x="1143000" y="4267200"/>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dirty="0" smtClean="0">
                <a:latin typeface="+mn-lt"/>
              </a:rPr>
              <a:t>Binary Image</a:t>
            </a:r>
          </a:p>
        </p:txBody>
      </p:sp>
      <p:sp>
        <p:nvSpPr>
          <p:cNvPr id="89092" name="Text Box 7"/>
          <p:cNvSpPr txBox="1">
            <a:spLocks noChangeArrowheads="1"/>
          </p:cNvSpPr>
          <p:nvPr>
            <p:custDataLst>
              <p:tags r:id="rId4"/>
            </p:custDataLst>
          </p:nvPr>
        </p:nvSpPr>
        <p:spPr bwMode="auto">
          <a:xfrm>
            <a:off x="4648200" y="4267200"/>
            <a:ext cx="350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dirty="0" smtClean="0">
                <a:latin typeface="+mn-lt"/>
              </a:rPr>
              <a:t>Encoding as raw bits</a:t>
            </a:r>
          </a:p>
        </p:txBody>
      </p:sp>
      <p:sp>
        <p:nvSpPr>
          <p:cNvPr id="89093" name="Text Box 8"/>
          <p:cNvSpPr txBox="1">
            <a:spLocks noChangeArrowheads="1"/>
          </p:cNvSpPr>
          <p:nvPr>
            <p:custDataLst>
              <p:tags r:id="rId5"/>
            </p:custDataLst>
          </p:nvPr>
        </p:nvSpPr>
        <p:spPr bwMode="auto">
          <a:xfrm>
            <a:off x="5257800" y="4724400"/>
            <a:ext cx="2209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200" b="1" dirty="0" smtClean="0">
                <a:latin typeface="+mn-lt"/>
              </a:rPr>
              <a:t>Just one big string</a:t>
            </a:r>
          </a:p>
        </p:txBody>
      </p:sp>
      <p:pic>
        <p:nvPicPr>
          <p:cNvPr id="8199" name="Picture 9" descr="stripes"/>
          <p:cNvPicPr>
            <a:picLocks noChangeAspect="1" noChangeArrowheads="1"/>
          </p:cNvPicPr>
          <p:nvPr>
            <p:custDataLst>
              <p:tags r:id="rId6"/>
            </p:custDataLst>
          </p:nvPr>
        </p:nvPicPr>
        <p:blipFill>
          <a:blip r:embed="rId12">
            <a:extLst>
              <a:ext uri="{28A0092B-C50C-407E-A947-70E740481C1C}">
                <a14:useLocalDpi xmlns:a14="http://schemas.microsoft.com/office/drawing/2010/main" val="0"/>
              </a:ext>
            </a:extLst>
          </a:blip>
          <a:srcRect/>
          <a:stretch>
            <a:fillRect/>
          </a:stretch>
        </p:blipFill>
        <p:spPr bwMode="auto">
          <a:xfrm>
            <a:off x="838200" y="1524000"/>
            <a:ext cx="2624138"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0" name="Text Box 10"/>
          <p:cNvSpPr txBox="1">
            <a:spLocks noChangeArrowheads="1"/>
          </p:cNvSpPr>
          <p:nvPr>
            <p:custDataLst>
              <p:tags r:id="rId7"/>
            </p:custDataLst>
          </p:nvPr>
        </p:nvSpPr>
        <p:spPr bwMode="auto">
          <a:xfrm>
            <a:off x="5327650" y="1652588"/>
            <a:ext cx="2292350" cy="262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nSpc>
                <a:spcPct val="40000"/>
              </a:lnSpc>
              <a:spcBef>
                <a:spcPct val="50000"/>
              </a:spcBef>
              <a:buFontTx/>
              <a:buNone/>
            </a:pPr>
            <a:r>
              <a:rPr lang="en-US" altLang="en-US" sz="2400" b="1">
                <a:solidFill>
                  <a:srgbClr val="19A525"/>
                </a:solidFill>
                <a:latin typeface="Courier New" pitchFamily="49" charset="0"/>
              </a:rPr>
              <a:t>'11111111</a:t>
            </a:r>
          </a:p>
          <a:p>
            <a:pPr>
              <a:lnSpc>
                <a:spcPct val="40000"/>
              </a:lnSpc>
              <a:spcBef>
                <a:spcPct val="50000"/>
              </a:spcBef>
              <a:buFontTx/>
              <a:buNone/>
            </a:pPr>
            <a:r>
              <a:rPr lang="en-US" altLang="en-US" sz="2400" b="1">
                <a:solidFill>
                  <a:srgbClr val="19A525"/>
                </a:solidFill>
                <a:latin typeface="Courier New" pitchFamily="49" charset="0"/>
              </a:rPr>
              <a:t> 11111111</a:t>
            </a:r>
          </a:p>
          <a:p>
            <a:pPr>
              <a:lnSpc>
                <a:spcPct val="40000"/>
              </a:lnSpc>
              <a:spcBef>
                <a:spcPct val="50000"/>
              </a:spcBef>
              <a:buFontTx/>
              <a:buNone/>
            </a:pPr>
            <a:r>
              <a:rPr lang="en-US" altLang="en-US" sz="2400" b="1">
                <a:solidFill>
                  <a:srgbClr val="19A525"/>
                </a:solidFill>
                <a:latin typeface="Courier New" pitchFamily="49" charset="0"/>
              </a:rPr>
              <a:t> 00000000</a:t>
            </a:r>
          </a:p>
          <a:p>
            <a:pPr>
              <a:lnSpc>
                <a:spcPct val="40000"/>
              </a:lnSpc>
              <a:spcBef>
                <a:spcPct val="50000"/>
              </a:spcBef>
              <a:buFontTx/>
              <a:buNone/>
            </a:pPr>
            <a:r>
              <a:rPr lang="en-US" altLang="en-US" sz="2400" b="1">
                <a:solidFill>
                  <a:srgbClr val="19A525"/>
                </a:solidFill>
                <a:latin typeface="Courier New" pitchFamily="49" charset="0"/>
              </a:rPr>
              <a:t> 00000000</a:t>
            </a:r>
          </a:p>
          <a:p>
            <a:pPr>
              <a:lnSpc>
                <a:spcPct val="40000"/>
              </a:lnSpc>
              <a:spcBef>
                <a:spcPct val="50000"/>
              </a:spcBef>
              <a:buFontTx/>
              <a:buNone/>
            </a:pPr>
            <a:r>
              <a:rPr lang="en-US" altLang="en-US" sz="2400" b="1">
                <a:solidFill>
                  <a:srgbClr val="19A525"/>
                </a:solidFill>
                <a:latin typeface="Courier New" pitchFamily="49" charset="0"/>
              </a:rPr>
              <a:t> 11111111</a:t>
            </a:r>
          </a:p>
          <a:p>
            <a:pPr>
              <a:lnSpc>
                <a:spcPct val="40000"/>
              </a:lnSpc>
              <a:spcBef>
                <a:spcPct val="50000"/>
              </a:spcBef>
              <a:buFontTx/>
              <a:buNone/>
            </a:pPr>
            <a:r>
              <a:rPr lang="en-US" altLang="en-US" sz="2400" b="1">
                <a:solidFill>
                  <a:srgbClr val="19A525"/>
                </a:solidFill>
                <a:latin typeface="Courier New" pitchFamily="49" charset="0"/>
              </a:rPr>
              <a:t> 11111111</a:t>
            </a:r>
          </a:p>
          <a:p>
            <a:pPr>
              <a:lnSpc>
                <a:spcPct val="40000"/>
              </a:lnSpc>
              <a:spcBef>
                <a:spcPct val="50000"/>
              </a:spcBef>
              <a:buFontTx/>
              <a:buNone/>
            </a:pPr>
            <a:r>
              <a:rPr lang="en-US" altLang="en-US" sz="2400" b="1">
                <a:solidFill>
                  <a:srgbClr val="19A525"/>
                </a:solidFill>
                <a:latin typeface="Courier New" pitchFamily="49" charset="0"/>
              </a:rPr>
              <a:t> 00000000</a:t>
            </a:r>
          </a:p>
          <a:p>
            <a:pPr>
              <a:lnSpc>
                <a:spcPct val="40000"/>
              </a:lnSpc>
              <a:spcBef>
                <a:spcPct val="50000"/>
              </a:spcBef>
              <a:buFontTx/>
              <a:buNone/>
            </a:pPr>
            <a:r>
              <a:rPr lang="en-US" altLang="en-US" sz="2400" b="1">
                <a:solidFill>
                  <a:srgbClr val="19A525"/>
                </a:solidFill>
                <a:latin typeface="Courier New" pitchFamily="49" charset="0"/>
              </a:rPr>
              <a:t> 00000000'</a:t>
            </a:r>
          </a:p>
        </p:txBody>
      </p:sp>
      <p:pic>
        <p:nvPicPr>
          <p:cNvPr id="8201" name="Picture 12" descr="alien"/>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200400" y="55372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2" name="AutoShape 13"/>
          <p:cNvSpPr>
            <a:spLocks noChangeArrowheads="1"/>
          </p:cNvSpPr>
          <p:nvPr/>
        </p:nvSpPr>
        <p:spPr bwMode="auto">
          <a:xfrm>
            <a:off x="4267200" y="5029200"/>
            <a:ext cx="3886200" cy="1066800"/>
          </a:xfrm>
          <a:prstGeom prst="wedgeRectCallout">
            <a:avLst>
              <a:gd name="adj1" fmla="val -43139"/>
              <a:gd name="adj2" fmla="val 69940"/>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Times New Roman" pitchFamily="18" charset="0"/>
              </a:rPr>
              <a:t>Can we represent this more compactly?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8" name="Group 2"/>
          <p:cNvGrpSpPr>
            <a:grpSpLocks/>
          </p:cNvGrpSpPr>
          <p:nvPr>
            <p:custDataLst>
              <p:tags r:id="rId1"/>
            </p:custDataLst>
          </p:nvPr>
        </p:nvGrpSpPr>
        <p:grpSpPr bwMode="auto">
          <a:xfrm>
            <a:off x="647700" y="1066800"/>
            <a:ext cx="7772400" cy="180975"/>
            <a:chOff x="295" y="1311"/>
            <a:chExt cx="5177" cy="114"/>
          </a:xfrm>
        </p:grpSpPr>
        <p:sp>
          <p:nvSpPr>
            <p:cNvPr id="9237" name="Rectangle 3"/>
            <p:cNvSpPr>
              <a:spLocks noChangeArrowheads="1"/>
            </p:cNvSpPr>
            <p:nvPr>
              <p:custDataLst>
                <p:tags r:id="rId18"/>
              </p:custDataLst>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9238" name="Rectangle 4"/>
            <p:cNvSpPr>
              <a:spLocks noChangeArrowheads="1"/>
            </p:cNvSpPr>
            <p:nvPr>
              <p:custDataLst>
                <p:tags r:id="rId19"/>
              </p:custDataLst>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90114" name="Text Box 5"/>
          <p:cNvSpPr txBox="1">
            <a:spLocks noChangeArrowheads="1"/>
          </p:cNvSpPr>
          <p:nvPr>
            <p:custDataLst>
              <p:tags r:id="rId2"/>
            </p:custDataLst>
          </p:nvPr>
        </p:nvSpPr>
        <p:spPr bwMode="auto">
          <a:xfrm>
            <a:off x="457200" y="228600"/>
            <a:ext cx="8153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4000" dirty="0" smtClean="0">
                <a:latin typeface="+mj-lt"/>
              </a:rPr>
              <a:t>HW4:  Binary Image Compression!</a:t>
            </a:r>
          </a:p>
        </p:txBody>
      </p:sp>
      <p:sp>
        <p:nvSpPr>
          <p:cNvPr id="90115" name="Text Box 6"/>
          <p:cNvSpPr txBox="1">
            <a:spLocks noChangeArrowheads="1"/>
          </p:cNvSpPr>
          <p:nvPr>
            <p:custDataLst>
              <p:tags r:id="rId3"/>
            </p:custDataLst>
          </p:nvPr>
        </p:nvSpPr>
        <p:spPr bwMode="auto">
          <a:xfrm>
            <a:off x="1143000" y="4267200"/>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dirty="0" smtClean="0">
                <a:latin typeface="+mn-lt"/>
              </a:rPr>
              <a:t>Binary Image</a:t>
            </a:r>
          </a:p>
        </p:txBody>
      </p:sp>
      <p:sp>
        <p:nvSpPr>
          <p:cNvPr id="90116" name="Text Box 7"/>
          <p:cNvSpPr txBox="1">
            <a:spLocks noChangeArrowheads="1"/>
          </p:cNvSpPr>
          <p:nvPr>
            <p:custDataLst>
              <p:tags r:id="rId4"/>
            </p:custDataLst>
          </p:nvPr>
        </p:nvSpPr>
        <p:spPr bwMode="auto">
          <a:xfrm>
            <a:off x="4648200" y="4267200"/>
            <a:ext cx="350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mtClean="0">
                <a:latin typeface="+mn-lt"/>
              </a:rPr>
              <a:t>Encoding as raw bits</a:t>
            </a:r>
          </a:p>
        </p:txBody>
      </p:sp>
      <p:sp>
        <p:nvSpPr>
          <p:cNvPr id="90117" name="Text Box 8"/>
          <p:cNvSpPr txBox="1">
            <a:spLocks noChangeArrowheads="1"/>
          </p:cNvSpPr>
          <p:nvPr>
            <p:custDataLst>
              <p:tags r:id="rId5"/>
            </p:custDataLst>
          </p:nvPr>
        </p:nvSpPr>
        <p:spPr bwMode="auto">
          <a:xfrm>
            <a:off x="5257800" y="4724400"/>
            <a:ext cx="2209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200" b="1" dirty="0" smtClean="0">
                <a:latin typeface="+mn-lt"/>
              </a:rPr>
              <a:t>Just one big string</a:t>
            </a:r>
          </a:p>
        </p:txBody>
      </p:sp>
      <p:pic>
        <p:nvPicPr>
          <p:cNvPr id="9223" name="Picture 9" descr="stripes"/>
          <p:cNvPicPr>
            <a:picLocks noChangeAspect="1" noChangeArrowheads="1"/>
          </p:cNvPicPr>
          <p:nvPr>
            <p:custDataLst>
              <p:tags r:id="rId6"/>
            </p:custDataLst>
          </p:nvPr>
        </p:nvPicPr>
        <p:blipFill>
          <a:blip r:embed="rId22">
            <a:extLst>
              <a:ext uri="{28A0092B-C50C-407E-A947-70E740481C1C}">
                <a14:useLocalDpi xmlns:a14="http://schemas.microsoft.com/office/drawing/2010/main" val="0"/>
              </a:ext>
            </a:extLst>
          </a:blip>
          <a:srcRect/>
          <a:stretch>
            <a:fillRect/>
          </a:stretch>
        </p:blipFill>
        <p:spPr bwMode="auto">
          <a:xfrm>
            <a:off x="838200" y="1524000"/>
            <a:ext cx="2624138"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4" name="Text Box 10"/>
          <p:cNvSpPr txBox="1">
            <a:spLocks noChangeArrowheads="1"/>
          </p:cNvSpPr>
          <p:nvPr>
            <p:custDataLst>
              <p:tags r:id="rId7"/>
            </p:custDataLst>
          </p:nvPr>
        </p:nvSpPr>
        <p:spPr bwMode="auto">
          <a:xfrm>
            <a:off x="5327650" y="1652588"/>
            <a:ext cx="2292350" cy="256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nSpc>
                <a:spcPct val="40000"/>
              </a:lnSpc>
              <a:spcBef>
                <a:spcPct val="50000"/>
              </a:spcBef>
              <a:buFontTx/>
              <a:buNone/>
            </a:pPr>
            <a:r>
              <a:rPr lang="en-US" altLang="en-US" sz="2400" b="1">
                <a:solidFill>
                  <a:srgbClr val="19A525"/>
                </a:solidFill>
                <a:latin typeface="Courier New" pitchFamily="49" charset="0"/>
              </a:rPr>
              <a:t>'11111111</a:t>
            </a:r>
          </a:p>
          <a:p>
            <a:pPr>
              <a:lnSpc>
                <a:spcPct val="40000"/>
              </a:lnSpc>
              <a:spcBef>
                <a:spcPct val="50000"/>
              </a:spcBef>
              <a:buFontTx/>
              <a:buNone/>
            </a:pPr>
            <a:r>
              <a:rPr lang="en-US" altLang="en-US" sz="2400" b="1">
                <a:solidFill>
                  <a:srgbClr val="19A525"/>
                </a:solidFill>
                <a:latin typeface="Courier New" pitchFamily="49" charset="0"/>
              </a:rPr>
              <a:t> 11111111</a:t>
            </a:r>
          </a:p>
          <a:p>
            <a:pPr>
              <a:lnSpc>
                <a:spcPct val="40000"/>
              </a:lnSpc>
              <a:spcBef>
                <a:spcPct val="50000"/>
              </a:spcBef>
              <a:buFontTx/>
              <a:buNone/>
            </a:pPr>
            <a:r>
              <a:rPr lang="en-US" altLang="en-US" sz="2400" b="1">
                <a:solidFill>
                  <a:srgbClr val="19A525"/>
                </a:solidFill>
                <a:latin typeface="Courier New" pitchFamily="49" charset="0"/>
              </a:rPr>
              <a:t> 00000000</a:t>
            </a:r>
          </a:p>
          <a:p>
            <a:pPr>
              <a:lnSpc>
                <a:spcPct val="40000"/>
              </a:lnSpc>
              <a:spcBef>
                <a:spcPct val="50000"/>
              </a:spcBef>
              <a:buFontTx/>
              <a:buNone/>
            </a:pPr>
            <a:r>
              <a:rPr lang="en-US" altLang="en-US" sz="2400" b="1">
                <a:solidFill>
                  <a:srgbClr val="19A525"/>
                </a:solidFill>
                <a:latin typeface="Courier New" pitchFamily="49" charset="0"/>
              </a:rPr>
              <a:t> 00000000</a:t>
            </a:r>
          </a:p>
          <a:p>
            <a:pPr>
              <a:lnSpc>
                <a:spcPct val="40000"/>
              </a:lnSpc>
              <a:spcBef>
                <a:spcPct val="50000"/>
              </a:spcBef>
              <a:buFontTx/>
              <a:buNone/>
            </a:pPr>
            <a:r>
              <a:rPr lang="en-US" altLang="en-US" sz="2400" b="1">
                <a:solidFill>
                  <a:srgbClr val="19A525"/>
                </a:solidFill>
                <a:latin typeface="Courier New" pitchFamily="49" charset="0"/>
              </a:rPr>
              <a:t> 11111111</a:t>
            </a:r>
          </a:p>
          <a:p>
            <a:pPr>
              <a:lnSpc>
                <a:spcPct val="40000"/>
              </a:lnSpc>
              <a:spcBef>
                <a:spcPct val="50000"/>
              </a:spcBef>
              <a:buFontTx/>
              <a:buNone/>
            </a:pPr>
            <a:r>
              <a:rPr lang="en-US" altLang="en-US" sz="2400" b="1">
                <a:solidFill>
                  <a:srgbClr val="19A525"/>
                </a:solidFill>
                <a:latin typeface="Courier New" pitchFamily="49" charset="0"/>
              </a:rPr>
              <a:t> 11111111</a:t>
            </a:r>
          </a:p>
          <a:p>
            <a:pPr>
              <a:lnSpc>
                <a:spcPct val="40000"/>
              </a:lnSpc>
              <a:spcBef>
                <a:spcPct val="50000"/>
              </a:spcBef>
              <a:buFontTx/>
              <a:buNone/>
            </a:pPr>
            <a:r>
              <a:rPr lang="en-US" altLang="en-US" sz="2400" b="1">
                <a:solidFill>
                  <a:srgbClr val="19A525"/>
                </a:solidFill>
                <a:latin typeface="Courier New" pitchFamily="49" charset="0"/>
              </a:rPr>
              <a:t> 00000000</a:t>
            </a:r>
          </a:p>
          <a:p>
            <a:pPr>
              <a:lnSpc>
                <a:spcPct val="40000"/>
              </a:lnSpc>
              <a:spcBef>
                <a:spcPct val="50000"/>
              </a:spcBef>
              <a:buFontTx/>
              <a:buNone/>
            </a:pPr>
            <a:r>
              <a:rPr lang="en-US" altLang="en-US" sz="2400" b="1">
                <a:solidFill>
                  <a:srgbClr val="19A525"/>
                </a:solidFill>
                <a:latin typeface="Courier New" pitchFamily="49" charset="0"/>
              </a:rPr>
              <a:t> 00000000'</a:t>
            </a:r>
          </a:p>
        </p:txBody>
      </p:sp>
      <p:sp>
        <p:nvSpPr>
          <p:cNvPr id="90120" name="Text Box 11"/>
          <p:cNvSpPr txBox="1">
            <a:spLocks noChangeArrowheads="1"/>
          </p:cNvSpPr>
          <p:nvPr/>
        </p:nvSpPr>
        <p:spPr bwMode="auto">
          <a:xfrm>
            <a:off x="304800" y="5638800"/>
            <a:ext cx="174148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r">
              <a:spcBef>
                <a:spcPct val="50000"/>
              </a:spcBef>
              <a:defRPr/>
            </a:pPr>
            <a:r>
              <a:rPr lang="en-US" sz="3200" dirty="0" smtClean="0">
                <a:solidFill>
                  <a:srgbClr val="160CE3"/>
                </a:solidFill>
                <a:latin typeface="+mn-lt"/>
              </a:rPr>
              <a:t>An idea:</a:t>
            </a:r>
          </a:p>
        </p:txBody>
      </p:sp>
      <p:sp>
        <p:nvSpPr>
          <p:cNvPr id="9226" name="Text Box 12"/>
          <p:cNvSpPr txBox="1">
            <a:spLocks noChangeArrowheads="1"/>
          </p:cNvSpPr>
          <p:nvPr>
            <p:custDataLst>
              <p:tags r:id="rId8"/>
            </p:custDataLst>
          </p:nvPr>
        </p:nvSpPr>
        <p:spPr bwMode="auto">
          <a:xfrm>
            <a:off x="2668588" y="6026150"/>
            <a:ext cx="5332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b="1">
                <a:solidFill>
                  <a:srgbClr val="EB102C"/>
                </a:solidFill>
                <a:latin typeface="Courier New" pitchFamily="49" charset="0"/>
              </a:rPr>
              <a:t>1</a:t>
            </a:r>
            <a:r>
              <a:rPr lang="en-US" altLang="en-US" sz="2400" b="1">
                <a:solidFill>
                  <a:srgbClr val="067B0E"/>
                </a:solidFill>
                <a:latin typeface="Courier New" pitchFamily="49" charset="0"/>
              </a:rPr>
              <a:t>10000</a:t>
            </a:r>
            <a:r>
              <a:rPr lang="en-US" altLang="en-US" sz="2400" b="1">
                <a:solidFill>
                  <a:srgbClr val="EB102C"/>
                </a:solidFill>
                <a:latin typeface="Courier New" pitchFamily="49" charset="0"/>
              </a:rPr>
              <a:t>0</a:t>
            </a:r>
            <a:r>
              <a:rPr lang="en-US" altLang="en-US" sz="2400" b="1">
                <a:solidFill>
                  <a:srgbClr val="067B0E"/>
                </a:solidFill>
                <a:latin typeface="Courier New" pitchFamily="49" charset="0"/>
              </a:rPr>
              <a:t>10000</a:t>
            </a:r>
            <a:r>
              <a:rPr lang="en-US" altLang="en-US" sz="2400" b="1">
                <a:solidFill>
                  <a:srgbClr val="EB102C"/>
                </a:solidFill>
                <a:latin typeface="Courier New" pitchFamily="49" charset="0"/>
              </a:rPr>
              <a:t>1</a:t>
            </a:r>
            <a:r>
              <a:rPr lang="en-US" altLang="en-US" sz="2400" b="1">
                <a:solidFill>
                  <a:srgbClr val="067B0E"/>
                </a:solidFill>
                <a:latin typeface="Courier New" pitchFamily="49" charset="0"/>
              </a:rPr>
              <a:t>10000</a:t>
            </a:r>
            <a:r>
              <a:rPr lang="en-US" altLang="en-US" sz="2400" b="1">
                <a:solidFill>
                  <a:srgbClr val="EB102C"/>
                </a:solidFill>
                <a:latin typeface="Courier New" pitchFamily="49" charset="0"/>
              </a:rPr>
              <a:t>0</a:t>
            </a:r>
            <a:r>
              <a:rPr lang="en-US" altLang="en-US" sz="2400" b="1">
                <a:solidFill>
                  <a:srgbClr val="067B0E"/>
                </a:solidFill>
                <a:latin typeface="Courier New" pitchFamily="49" charset="0"/>
              </a:rPr>
              <a:t>10000</a:t>
            </a:r>
          </a:p>
        </p:txBody>
      </p:sp>
      <p:sp>
        <p:nvSpPr>
          <p:cNvPr id="90122" name="Text Box 13"/>
          <p:cNvSpPr txBox="1">
            <a:spLocks noChangeArrowheads="1"/>
          </p:cNvSpPr>
          <p:nvPr>
            <p:custDataLst>
              <p:tags r:id="rId9"/>
            </p:custDataLst>
          </p:nvPr>
        </p:nvSpPr>
        <p:spPr bwMode="auto">
          <a:xfrm>
            <a:off x="2438400" y="5105400"/>
            <a:ext cx="8286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000" dirty="0" smtClean="0">
                <a:solidFill>
                  <a:srgbClr val="1E16E4"/>
                </a:solidFill>
                <a:latin typeface="+mn-lt"/>
              </a:rPr>
              <a:t>1 is the next digit</a:t>
            </a:r>
          </a:p>
        </p:txBody>
      </p:sp>
      <p:sp>
        <p:nvSpPr>
          <p:cNvPr id="90123" name="Text Box 14"/>
          <p:cNvSpPr txBox="1">
            <a:spLocks noChangeArrowheads="1"/>
          </p:cNvSpPr>
          <p:nvPr>
            <p:custDataLst>
              <p:tags r:id="rId10"/>
            </p:custDataLst>
          </p:nvPr>
        </p:nvSpPr>
        <p:spPr bwMode="auto">
          <a:xfrm>
            <a:off x="2952750" y="5564188"/>
            <a:ext cx="9413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000" smtClean="0">
                <a:solidFill>
                  <a:srgbClr val="1E16E4"/>
                </a:solidFill>
                <a:latin typeface="+mn-lt"/>
              </a:rPr>
              <a:t>There are 16 of them.</a:t>
            </a:r>
          </a:p>
        </p:txBody>
      </p:sp>
      <p:sp>
        <p:nvSpPr>
          <p:cNvPr id="90124" name="Text Box 15"/>
          <p:cNvSpPr txBox="1">
            <a:spLocks noChangeArrowheads="1"/>
          </p:cNvSpPr>
          <p:nvPr>
            <p:custDataLst>
              <p:tags r:id="rId11"/>
            </p:custDataLst>
          </p:nvPr>
        </p:nvSpPr>
        <p:spPr bwMode="auto">
          <a:xfrm>
            <a:off x="3552825" y="5113338"/>
            <a:ext cx="8286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000" dirty="0" smtClean="0">
                <a:solidFill>
                  <a:srgbClr val="1E16E4"/>
                </a:solidFill>
                <a:latin typeface="+mn-lt"/>
              </a:rPr>
              <a:t>0 is the next digit</a:t>
            </a:r>
          </a:p>
        </p:txBody>
      </p:sp>
      <p:sp>
        <p:nvSpPr>
          <p:cNvPr id="90125" name="Text Box 16"/>
          <p:cNvSpPr txBox="1">
            <a:spLocks noChangeArrowheads="1"/>
          </p:cNvSpPr>
          <p:nvPr>
            <p:custDataLst>
              <p:tags r:id="rId12"/>
            </p:custDataLst>
          </p:nvPr>
        </p:nvSpPr>
        <p:spPr bwMode="auto">
          <a:xfrm>
            <a:off x="3962400" y="5564188"/>
            <a:ext cx="11969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000" smtClean="0">
                <a:solidFill>
                  <a:srgbClr val="1E16E4"/>
                </a:solidFill>
                <a:latin typeface="+mn-lt"/>
              </a:rPr>
              <a:t>Again, there are 16 of them.</a:t>
            </a:r>
          </a:p>
        </p:txBody>
      </p:sp>
      <p:sp>
        <p:nvSpPr>
          <p:cNvPr id="9231" name="AutoShape 17"/>
          <p:cNvSpPr>
            <a:spLocks/>
          </p:cNvSpPr>
          <p:nvPr>
            <p:custDataLst>
              <p:tags r:id="rId13"/>
            </p:custDataLst>
          </p:nvPr>
        </p:nvSpPr>
        <p:spPr bwMode="auto">
          <a:xfrm rot="5400000">
            <a:off x="3359150" y="5573713"/>
            <a:ext cx="134938" cy="862012"/>
          </a:xfrm>
          <a:prstGeom prst="leftBrace">
            <a:avLst>
              <a:gd name="adj1" fmla="val 53235"/>
              <a:gd name="adj2" fmla="val 50000"/>
            </a:avLst>
          </a:prstGeom>
          <a:noFill/>
          <a:ln w="9525">
            <a:solidFill>
              <a:srgbClr val="1E16E4"/>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9232" name="AutoShape 18"/>
          <p:cNvSpPr>
            <a:spLocks/>
          </p:cNvSpPr>
          <p:nvPr>
            <p:custDataLst>
              <p:tags r:id="rId14"/>
            </p:custDataLst>
          </p:nvPr>
        </p:nvSpPr>
        <p:spPr bwMode="auto">
          <a:xfrm rot="5400000">
            <a:off x="4451350" y="5600700"/>
            <a:ext cx="158750" cy="831850"/>
          </a:xfrm>
          <a:prstGeom prst="leftBrace">
            <a:avLst>
              <a:gd name="adj1" fmla="val 43667"/>
              <a:gd name="adj2" fmla="val 50000"/>
            </a:avLst>
          </a:prstGeom>
          <a:noFill/>
          <a:ln w="9525">
            <a:solidFill>
              <a:srgbClr val="1E16E4"/>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9233" name="Line 19"/>
          <p:cNvSpPr>
            <a:spLocks noChangeShapeType="1"/>
          </p:cNvSpPr>
          <p:nvPr>
            <p:custDataLst>
              <p:tags r:id="rId15"/>
            </p:custDataLst>
          </p:nvPr>
        </p:nvSpPr>
        <p:spPr bwMode="auto">
          <a:xfrm>
            <a:off x="2852738" y="5503863"/>
            <a:ext cx="0" cy="536575"/>
          </a:xfrm>
          <a:prstGeom prst="line">
            <a:avLst/>
          </a:prstGeom>
          <a:noFill/>
          <a:ln w="9525">
            <a:solidFill>
              <a:srgbClr val="1E16E4"/>
            </a:solidFill>
            <a:round/>
            <a:headEnd/>
            <a:tailEnd type="triangle" w="med" len="me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9234" name="Line 20"/>
          <p:cNvSpPr>
            <a:spLocks noChangeShapeType="1"/>
          </p:cNvSpPr>
          <p:nvPr>
            <p:custDataLst>
              <p:tags r:id="rId16"/>
            </p:custDataLst>
          </p:nvPr>
        </p:nvSpPr>
        <p:spPr bwMode="auto">
          <a:xfrm>
            <a:off x="3951288" y="5519738"/>
            <a:ext cx="0" cy="536575"/>
          </a:xfrm>
          <a:prstGeom prst="line">
            <a:avLst/>
          </a:prstGeom>
          <a:noFill/>
          <a:ln w="9525">
            <a:solidFill>
              <a:srgbClr val="1E16E4"/>
            </a:solidFill>
            <a:round/>
            <a:headEnd/>
            <a:tailEnd type="triangle" w="med" len="me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90130" name="Text Box 21"/>
          <p:cNvSpPr txBox="1">
            <a:spLocks noChangeArrowheads="1"/>
          </p:cNvSpPr>
          <p:nvPr>
            <p:custDataLst>
              <p:tags r:id="rId17"/>
            </p:custDataLst>
          </p:nvPr>
        </p:nvSpPr>
        <p:spPr bwMode="auto">
          <a:xfrm>
            <a:off x="5292725" y="5629275"/>
            <a:ext cx="1600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000" smtClean="0">
                <a:solidFill>
                  <a:srgbClr val="1E16E4"/>
                </a:solidFill>
                <a:latin typeface="+mn-lt"/>
              </a:rPr>
              <a:t>And the same for the next two stripes</a:t>
            </a:r>
          </a:p>
        </p:txBody>
      </p:sp>
      <p:sp>
        <p:nvSpPr>
          <p:cNvPr id="9236" name="Line 22"/>
          <p:cNvSpPr>
            <a:spLocks noChangeShapeType="1"/>
          </p:cNvSpPr>
          <p:nvPr/>
        </p:nvSpPr>
        <p:spPr bwMode="auto">
          <a:xfrm>
            <a:off x="5029200" y="6051550"/>
            <a:ext cx="2057400" cy="0"/>
          </a:xfrm>
          <a:prstGeom prst="line">
            <a:avLst/>
          </a:prstGeom>
          <a:noFill/>
          <a:ln w="9525">
            <a:solidFill>
              <a:srgbClr val="160CE3"/>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152400"/>
            <a:ext cx="7772400" cy="1143000"/>
          </a:xfrm>
        </p:spPr>
        <p:txBody>
          <a:bodyPr/>
          <a:lstStyle/>
          <a:p>
            <a:pPr eaLnBrk="1" hangingPunct="1"/>
            <a:r>
              <a:rPr lang="en-US" altLang="en-US" sz="4000" smtClean="0"/>
              <a:t>Algebra with Only 0s and 1s!</a:t>
            </a:r>
          </a:p>
        </p:txBody>
      </p:sp>
      <p:grpSp>
        <p:nvGrpSpPr>
          <p:cNvPr id="10243" name="Group 4"/>
          <p:cNvGrpSpPr>
            <a:grpSpLocks/>
          </p:cNvGrpSpPr>
          <p:nvPr/>
        </p:nvGrpSpPr>
        <p:grpSpPr bwMode="auto">
          <a:xfrm>
            <a:off x="533400" y="1219200"/>
            <a:ext cx="8218488" cy="180975"/>
            <a:chOff x="295" y="1311"/>
            <a:chExt cx="5177" cy="114"/>
          </a:xfrm>
        </p:grpSpPr>
        <p:sp>
          <p:nvSpPr>
            <p:cNvPr id="10250"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0251"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0244" name="Text Box 7"/>
          <p:cNvSpPr txBox="1">
            <a:spLocks noChangeArrowheads="1"/>
          </p:cNvSpPr>
          <p:nvPr/>
        </p:nvSpPr>
        <p:spPr bwMode="auto">
          <a:xfrm>
            <a:off x="7315200" y="2940050"/>
            <a:ext cx="1595438"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t>George Boole</a:t>
            </a:r>
          </a:p>
          <a:p>
            <a:pPr>
              <a:spcBef>
                <a:spcPct val="0"/>
              </a:spcBef>
              <a:buFontTx/>
              <a:buNone/>
            </a:pPr>
            <a:r>
              <a:rPr lang="en-US" altLang="en-US" sz="1800"/>
              <a:t>1815-1864</a:t>
            </a:r>
          </a:p>
        </p:txBody>
      </p:sp>
      <p:sp>
        <p:nvSpPr>
          <p:cNvPr id="10245" name="Text Box 8"/>
          <p:cNvSpPr txBox="1">
            <a:spLocks noChangeArrowheads="1"/>
          </p:cNvSpPr>
          <p:nvPr/>
        </p:nvSpPr>
        <p:spPr bwMode="auto">
          <a:xfrm>
            <a:off x="304800" y="1465263"/>
            <a:ext cx="6584950" cy="23447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u="sng"/>
              <a:t>Real-valued variable</a:t>
            </a:r>
            <a:r>
              <a:rPr lang="en-US" altLang="en-US" sz="2400"/>
              <a:t>	</a:t>
            </a:r>
            <a:r>
              <a:rPr lang="en-US" altLang="en-US" sz="2400" u="sng"/>
              <a:t>Boolean variable</a:t>
            </a:r>
          </a:p>
          <a:p>
            <a:pPr>
              <a:spcBef>
                <a:spcPct val="0"/>
              </a:spcBef>
              <a:buFontTx/>
              <a:buNone/>
            </a:pPr>
            <a:endParaRPr lang="en-US" altLang="en-US" sz="2400" u="sng"/>
          </a:p>
          <a:p>
            <a:pPr>
              <a:spcBef>
                <a:spcPct val="0"/>
              </a:spcBef>
              <a:buFontTx/>
              <a:buNone/>
            </a:pPr>
            <a:r>
              <a:rPr lang="en-US" altLang="en-US" sz="2400"/>
              <a:t>A variable assigned any	A variable assigned</a:t>
            </a:r>
          </a:p>
          <a:p>
            <a:pPr>
              <a:spcBef>
                <a:spcPct val="0"/>
              </a:spcBef>
              <a:buFontTx/>
              <a:buNone/>
            </a:pPr>
            <a:r>
              <a:rPr lang="en-US" altLang="en-US" sz="2400"/>
              <a:t>real number 			either 0 or 1</a:t>
            </a:r>
          </a:p>
          <a:p>
            <a:pPr>
              <a:spcBef>
                <a:spcPct val="0"/>
              </a:spcBef>
              <a:buFontTx/>
              <a:buNone/>
            </a:pPr>
            <a:r>
              <a:rPr lang="en-US" altLang="en-US" sz="2400"/>
              <a:t>(e.g. </a:t>
            </a:r>
            <a:r>
              <a:rPr lang="en-US" altLang="en-US" sz="2400" i="1"/>
              <a:t>x = 3.1234567)</a:t>
            </a:r>
            <a:r>
              <a:rPr lang="en-US" altLang="en-US" sz="2400"/>
              <a:t>	          (e.g. </a:t>
            </a:r>
            <a:r>
              <a:rPr lang="en-US" altLang="en-US" sz="2400" i="1"/>
              <a:t>x = 0 </a:t>
            </a:r>
            <a:r>
              <a:rPr lang="en-US" altLang="en-US" sz="2400"/>
              <a:t>or</a:t>
            </a:r>
            <a:r>
              <a:rPr lang="en-US" altLang="en-US" sz="2400" i="1"/>
              <a:t> x = 1)</a:t>
            </a:r>
            <a:r>
              <a:rPr lang="en-US" altLang="en-US" sz="2400"/>
              <a:t>	</a:t>
            </a:r>
          </a:p>
          <a:p>
            <a:pPr>
              <a:spcBef>
                <a:spcPct val="0"/>
              </a:spcBef>
              <a:buFontTx/>
              <a:buNone/>
            </a:pPr>
            <a:endParaRPr lang="en-US" altLang="en-US" sz="2800"/>
          </a:p>
        </p:txBody>
      </p:sp>
      <p:sp>
        <p:nvSpPr>
          <p:cNvPr id="10246" name="Text Box 12"/>
          <p:cNvSpPr txBox="1">
            <a:spLocks noChangeArrowheads="1"/>
          </p:cNvSpPr>
          <p:nvPr/>
        </p:nvSpPr>
        <p:spPr bwMode="auto">
          <a:xfrm>
            <a:off x="304800" y="4210050"/>
            <a:ext cx="6400800" cy="2647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u="sng"/>
              <a:t>Real Operators</a:t>
            </a:r>
            <a:r>
              <a:rPr lang="en-US" altLang="en-US" sz="2400"/>
              <a:t>		</a:t>
            </a:r>
            <a:r>
              <a:rPr lang="en-US" altLang="en-US" sz="2400" u="sng"/>
              <a:t>Boolean Operators</a:t>
            </a:r>
          </a:p>
          <a:p>
            <a:pPr>
              <a:spcBef>
                <a:spcPct val="0"/>
              </a:spcBef>
              <a:buFontTx/>
              <a:buNone/>
            </a:pPr>
            <a:endParaRPr lang="en-US" altLang="en-US" sz="2400" u="sng"/>
          </a:p>
          <a:p>
            <a:pPr>
              <a:spcBef>
                <a:spcPct val="0"/>
              </a:spcBef>
              <a:buFontTx/>
              <a:buNone/>
            </a:pPr>
            <a:r>
              <a:rPr lang="en-US" altLang="en-US" sz="2400"/>
              <a:t>+				</a:t>
            </a:r>
            <a:r>
              <a:rPr lang="en-US" altLang="en-US" sz="2400">
                <a:latin typeface="Courier New" pitchFamily="49" charset="0"/>
              </a:rPr>
              <a:t>NOT</a:t>
            </a:r>
            <a:endParaRPr lang="en-US" altLang="en-US" sz="2400">
              <a:latin typeface="Courier New" pitchFamily="49" charset="0"/>
              <a:sym typeface="Symbol" pitchFamily="18" charset="2"/>
            </a:endParaRPr>
          </a:p>
          <a:p>
            <a:pPr>
              <a:spcBef>
                <a:spcPct val="0"/>
              </a:spcBef>
              <a:buFontTx/>
              <a:buNone/>
            </a:pPr>
            <a:r>
              <a:rPr lang="en-US" altLang="en-US" sz="2400">
                <a:sym typeface="Symbol" pitchFamily="18" charset="2"/>
              </a:rPr>
              <a:t>				</a:t>
            </a:r>
            <a:r>
              <a:rPr lang="en-US" altLang="en-US" sz="2400">
                <a:latin typeface="Courier New" pitchFamily="49" charset="0"/>
              </a:rPr>
              <a:t>AND</a:t>
            </a:r>
            <a:endParaRPr lang="en-US" altLang="en-US" sz="2400">
              <a:latin typeface="Courier New" pitchFamily="49" charset="0"/>
              <a:sym typeface="Symbol" pitchFamily="18" charset="2"/>
            </a:endParaRPr>
          </a:p>
          <a:p>
            <a:pPr>
              <a:spcBef>
                <a:spcPct val="0"/>
              </a:spcBef>
              <a:buFontTx/>
              <a:buNone/>
            </a:pPr>
            <a:r>
              <a:rPr lang="en-US" altLang="en-US" sz="2400">
                <a:sym typeface="Symbol" pitchFamily="18" charset="2"/>
              </a:rPr>
              <a:t>				</a:t>
            </a:r>
            <a:r>
              <a:rPr lang="en-US" altLang="en-US" sz="2400">
                <a:latin typeface="Courier New" pitchFamily="49" charset="0"/>
              </a:rPr>
              <a:t>OR</a:t>
            </a:r>
            <a:endParaRPr lang="en-US" altLang="en-US" sz="2400">
              <a:latin typeface="Courier New" pitchFamily="49" charset="0"/>
              <a:sym typeface="Symbol" pitchFamily="18" charset="2"/>
            </a:endParaRPr>
          </a:p>
          <a:p>
            <a:pPr>
              <a:spcBef>
                <a:spcPct val="0"/>
              </a:spcBef>
              <a:buFontTx/>
              <a:buNone/>
            </a:pPr>
            <a:r>
              <a:rPr lang="en-US" altLang="en-US" sz="2400">
                <a:sym typeface="Symbol" pitchFamily="18" charset="2"/>
              </a:rPr>
              <a:t></a:t>
            </a:r>
          </a:p>
          <a:p>
            <a:pPr>
              <a:spcBef>
                <a:spcPct val="0"/>
              </a:spcBef>
              <a:buFontTx/>
              <a:buNone/>
            </a:pPr>
            <a:r>
              <a:rPr lang="en-US" altLang="en-US" sz="2400">
                <a:sym typeface="Symbol" pitchFamily="18" charset="2"/>
              </a:rPr>
              <a:t>…			</a:t>
            </a:r>
            <a:endParaRPr lang="en-US" altLang="en-US" sz="2400" u="sng"/>
          </a:p>
        </p:txBody>
      </p:sp>
      <p:sp>
        <p:nvSpPr>
          <p:cNvPr id="10247" name="AutoShape 19"/>
          <p:cNvSpPr>
            <a:spLocks noChangeArrowheads="1"/>
          </p:cNvSpPr>
          <p:nvPr/>
        </p:nvSpPr>
        <p:spPr bwMode="auto">
          <a:xfrm>
            <a:off x="4419600" y="3429000"/>
            <a:ext cx="2819400" cy="762000"/>
          </a:xfrm>
          <a:prstGeom prst="wedgeRectCallout">
            <a:avLst>
              <a:gd name="adj1" fmla="val 54731"/>
              <a:gd name="adj2" fmla="val 92083"/>
            </a:avLst>
          </a:prstGeom>
          <a:solidFill>
            <a:srgbClr val="FFFFFF"/>
          </a:solidFill>
          <a:ln w="9525">
            <a:solidFill>
              <a:srgbClr val="000000"/>
            </a:solidFill>
            <a:miter lim="800000"/>
            <a:headEnd/>
            <a:tailEnd/>
          </a:ln>
        </p:spPr>
        <p:txBody>
          <a:bodyPr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0 and 1 are  also called “False” and “True” or “No” and “Yes”</a:t>
            </a:r>
          </a:p>
        </p:txBody>
      </p:sp>
      <p:pic>
        <p:nvPicPr>
          <p:cNvPr id="10248" name="Picture 22" descr="boo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7600" y="1600200"/>
            <a:ext cx="11049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9" name="Picture 23" descr="alie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67600" y="42672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6731</TotalTime>
  <Words>3965</Words>
  <Application>Microsoft Office PowerPoint</Application>
  <PresentationFormat>On-screen Show (4:3)</PresentationFormat>
  <Paragraphs>549</Paragraphs>
  <Slides>35</Slides>
  <Notes>35</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7" baseType="lpstr">
      <vt:lpstr>Arial</vt:lpstr>
      <vt:lpstr>ＭＳ Ｐゴシック</vt:lpstr>
      <vt:lpstr>News Gothic MT</vt:lpstr>
      <vt:lpstr>Times New Roman</vt:lpstr>
      <vt:lpstr>Courier New</vt:lpstr>
      <vt:lpstr>Comic Sans MS</vt:lpstr>
      <vt:lpstr>Times</vt:lpstr>
      <vt:lpstr>Courier New Bold</vt:lpstr>
      <vt:lpstr>Courier</vt:lpstr>
      <vt:lpstr>Symbol</vt:lpstr>
      <vt:lpstr>Blank Presentation</vt:lpstr>
      <vt:lpstr>Microsoft Equation 3.0</vt:lpstr>
      <vt:lpstr>The CS 5 Times</vt:lpstr>
      <vt:lpstr> Representing Data</vt:lpstr>
      <vt:lpstr>What’s Up With This!?</vt:lpstr>
      <vt:lpstr>PowerPoint Presentation</vt:lpstr>
      <vt:lpstr>Representing Symbols</vt:lpstr>
      <vt:lpstr>PowerPoint Presentation</vt:lpstr>
      <vt:lpstr>PowerPoint Presentation</vt:lpstr>
      <vt:lpstr>PowerPoint Presentation</vt:lpstr>
      <vt:lpstr>Algebra with Only 0s and 1s!</vt:lpstr>
      <vt:lpstr>Functions</vt:lpstr>
      <vt:lpstr>Boolean Functions</vt:lpstr>
      <vt:lpstr>Boolean Functions</vt:lpstr>
      <vt:lpstr>NOT, AND, OR</vt:lpstr>
      <vt:lpstr>Playing with Functions…</vt:lpstr>
      <vt:lpstr>Playing with Functions…</vt:lpstr>
      <vt:lpstr>XOR</vt:lpstr>
      <vt:lpstr>Properties of Boolean Functions</vt:lpstr>
      <vt:lpstr>The Alien’s Life Advice</vt:lpstr>
      <vt:lpstr>Digital Logic Gates</vt:lpstr>
      <vt:lpstr>Finding the Formula! The Minterm Expansion Principle</vt:lpstr>
      <vt:lpstr>From Formula to Circuit!</vt:lpstr>
      <vt:lpstr>From Formula to Circuit!</vt:lpstr>
      <vt:lpstr>You Try It! The Minterm Expansion Principle</vt:lpstr>
      <vt:lpstr>Try This One…</vt:lpstr>
      <vt:lpstr>A Circuit for Adding!</vt:lpstr>
      <vt:lpstr>A Circuit for Adding!</vt:lpstr>
      <vt:lpstr>A Circuit for Adding!</vt:lpstr>
      <vt:lpstr>A Cool Thing About XOR</vt:lpstr>
      <vt:lpstr>A Cool Thing About XOR</vt:lpstr>
      <vt:lpstr>A Cool Thing About XOR</vt:lpstr>
      <vt:lpstr>A Cool Thing About XOR</vt:lpstr>
      <vt:lpstr>A Cool Thing About XOR</vt:lpstr>
      <vt:lpstr>A Cool Thing About XOR</vt:lpstr>
      <vt:lpstr>A Cool Thing About XOR</vt:lpstr>
      <vt:lpstr>A Cool Thing About XOR</vt:lpstr>
    </vt:vector>
  </TitlesOfParts>
  <Company>Harvey Mudd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From Data to Circuits</dc:title>
  <dc:creator>Office 2004 Test Drive User</dc:creator>
  <cp:lastModifiedBy>Geoff Kuenning</cp:lastModifiedBy>
  <cp:revision>97</cp:revision>
  <cp:lastPrinted>2015-09-27T02:05:47Z</cp:lastPrinted>
  <dcterms:created xsi:type="dcterms:W3CDTF">2006-05-23T22:53:43Z</dcterms:created>
  <dcterms:modified xsi:type="dcterms:W3CDTF">2015-09-27T02:05:53Z</dcterms:modified>
</cp:coreProperties>
</file>