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5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62"/>
  </p:notesMasterIdLst>
  <p:sldIdLst>
    <p:sldId id="371" r:id="rId3"/>
    <p:sldId id="360" r:id="rId4"/>
    <p:sldId id="361" r:id="rId5"/>
    <p:sldId id="380" r:id="rId6"/>
    <p:sldId id="381" r:id="rId7"/>
    <p:sldId id="382" r:id="rId8"/>
    <p:sldId id="383" r:id="rId9"/>
    <p:sldId id="384" r:id="rId10"/>
    <p:sldId id="378" r:id="rId11"/>
    <p:sldId id="376" r:id="rId12"/>
    <p:sldId id="365" r:id="rId13"/>
    <p:sldId id="366" r:id="rId14"/>
    <p:sldId id="368" r:id="rId15"/>
    <p:sldId id="317" r:id="rId16"/>
    <p:sldId id="319" r:id="rId17"/>
    <p:sldId id="373" r:id="rId18"/>
    <p:sldId id="320" r:id="rId19"/>
    <p:sldId id="321" r:id="rId20"/>
    <p:sldId id="322" r:id="rId21"/>
    <p:sldId id="323" r:id="rId22"/>
    <p:sldId id="324" r:id="rId23"/>
    <p:sldId id="257" r:id="rId24"/>
    <p:sldId id="316"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8" r:id="rId38"/>
    <p:sldId id="339" r:id="rId39"/>
    <p:sldId id="340" r:id="rId40"/>
    <p:sldId id="341" r:id="rId41"/>
    <p:sldId id="342" r:id="rId42"/>
    <p:sldId id="343" r:id="rId43"/>
    <p:sldId id="344" r:id="rId44"/>
    <p:sldId id="345" r:id="rId45"/>
    <p:sldId id="346" r:id="rId46"/>
    <p:sldId id="347" r:id="rId47"/>
    <p:sldId id="348" r:id="rId48"/>
    <p:sldId id="350" r:id="rId49"/>
    <p:sldId id="352" r:id="rId50"/>
    <p:sldId id="353" r:id="rId51"/>
    <p:sldId id="354" r:id="rId52"/>
    <p:sldId id="355" r:id="rId53"/>
    <p:sldId id="356" r:id="rId54"/>
    <p:sldId id="357" r:id="rId55"/>
    <p:sldId id="358" r:id="rId56"/>
    <p:sldId id="374" r:id="rId57"/>
    <p:sldId id="369" r:id="rId58"/>
    <p:sldId id="370" r:id="rId59"/>
    <p:sldId id="375" r:id="rId60"/>
    <p:sldId id="379" r:id="rId61"/>
  </p:sldIdLst>
  <p:sldSz cx="9144000" cy="6858000" type="screen4x3"/>
  <p:notesSz cx="6858000" cy="9144000"/>
  <p:custShowLst>
    <p:custShow name="For screen" id="0">
      <p:sldLst>
        <p:sld r:id="rId3"/>
        <p:sld r:id="rId4"/>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4"/>
        <p:sld r:id="rId45"/>
        <p:sld r:id="rId46"/>
        <p:sld r:id="rId47"/>
        <p:sld r:id="rId48"/>
        <p:sld r:id="rId49"/>
        <p:sld r:id="rId50"/>
        <p:sld r:id="rId51"/>
        <p:sld r:id="rId52"/>
        <p:sld r:id="rId53"/>
        <p:sld r:id="rId54"/>
        <p:sld r:id="rId55"/>
        <p:sld r:id="rId56"/>
        <p:sld r:id="rId57"/>
        <p:sld r:id="rId58"/>
        <p:sld r:id="rId59"/>
        <p:sld r:id="rId60"/>
      </p:sldLst>
    </p:custShow>
    <p:custShow name="For printing" id="1">
      <p:sldLst>
        <p:sld r:id="rId3"/>
        <p:sld r:id="rId4"/>
        <p:sld r:id="rId5"/>
        <p:sld r:id="rId6"/>
        <p:sld r:id="rId7"/>
        <p:sld r:id="rId8"/>
        <p:sld r:id="rId9"/>
        <p:sld r:id="rId11"/>
        <p:sld r:id="rId13"/>
        <p:sld r:id="rId14"/>
        <p:sld r:id="rId15"/>
        <p:sld r:id="rId16"/>
        <p:sld r:id="rId18"/>
        <p:sld r:id="rId19"/>
        <p:sld r:id="rId23"/>
        <p:sld r:id="rId24"/>
        <p:sld r:id="rId25"/>
        <p:sld r:id="rId27"/>
        <p:sld r:id="rId29"/>
        <p:sld r:id="rId32"/>
        <p:sld r:id="rId37"/>
        <p:sld r:id="rId39"/>
        <p:sld r:id="rId40"/>
        <p:sld r:id="rId43"/>
        <p:sld r:id="rId44"/>
        <p:sld r:id="rId46"/>
        <p:sld r:id="rId49"/>
        <p:sld r:id="rId53"/>
        <p:sld r:id="rId55"/>
        <p:sld r:id="rId57"/>
        <p:sld r:id="rId58"/>
        <p:sld r:id="rId59"/>
        <p:sld r:id="rId61"/>
      </p:sldLst>
    </p:custShow>
  </p:custShowLst>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65"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65"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65"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CEAB"/>
    <a:srgbClr val="E3B1CD"/>
    <a:srgbClr val="BBF95B"/>
    <a:srgbClr val="992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42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3B9BE618-8ADD-4A1E-89C6-4D3FD65FC1D0}" type="slidenum">
              <a:rPr lang="en-US"/>
              <a:pPr>
                <a:defRPr/>
              </a:pPr>
              <a:t>‹#›</a:t>
            </a:fld>
            <a:endParaRPr lang="en-US"/>
          </a:p>
        </p:txBody>
      </p:sp>
    </p:spTree>
    <p:extLst>
      <p:ext uri="{BB962C8B-B14F-4D97-AF65-F5344CB8AC3E}">
        <p14:creationId xmlns:p14="http://schemas.microsoft.com/office/powerpoint/2010/main" val="861495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011C5B1-866F-495E-98AB-BCCDBC0757E6}" type="slidenum">
              <a:rPr lang="en-US" altLang="en-US" sz="1200" smtClean="0"/>
              <a:pPr/>
              <a:t>1</a:t>
            </a:fld>
            <a:endParaRPr lang="en-US"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B6745C8-7CA6-4E5A-81D7-68D41A765C0D}" type="slidenum">
              <a:rPr lang="en-US" altLang="en-US" sz="1200" smtClean="0"/>
              <a:pPr/>
              <a:t>10</a:t>
            </a:fld>
            <a:endParaRPr lang="en-US" altLang="en-US" sz="1200"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9270CC6-F904-4BD9-9B65-7C59769E0E6B}" type="slidenum">
              <a:rPr lang="en-US" altLang="en-US" sz="1200" smtClean="0"/>
              <a:pPr/>
              <a:t>11</a:t>
            </a:fld>
            <a:endParaRPr lang="en-US" altLang="en-US" sz="120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0B8F124-97A8-4FE0-8159-7C785795E50F}" type="slidenum">
              <a:rPr lang="en-US" altLang="en-US" sz="1200" smtClean="0"/>
              <a:pPr/>
              <a:t>12</a:t>
            </a:fld>
            <a:endParaRPr lang="en-US" altLang="en-US" sz="1200"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4F7FA7C-97F2-4C1B-A3DF-F77163601D20}" type="slidenum">
              <a:rPr lang="en-US" altLang="en-US" sz="1200" smtClean="0"/>
              <a:pPr/>
              <a:t>13</a:t>
            </a:fld>
            <a:endParaRPr lang="en-US" alt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FB5688F-7C8E-4F9F-8536-C0CCE683D1A3}" type="slidenum">
              <a:rPr lang="en-US" altLang="en-US" sz="1200" smtClean="0"/>
              <a:pPr/>
              <a:t>14</a:t>
            </a:fld>
            <a:endParaRPr lang="en-US" altLang="en-US" sz="1200"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D91375A-4630-4317-9B13-09492F9EA028}" type="slidenum">
              <a:rPr lang="en-US" altLang="en-US" sz="1200" smtClean="0"/>
              <a:pPr/>
              <a:t>15</a:t>
            </a:fld>
            <a:endParaRPr lang="en-US" altLang="en-US" sz="120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5D0EB93-28E7-4792-97A9-5C5354D8FD80}" type="slidenum">
              <a:rPr lang="en-US" altLang="en-US" sz="1200" smtClean="0"/>
              <a:pPr/>
              <a:t>16</a:t>
            </a:fld>
            <a:endParaRPr lang="en-US" altLang="en-US" sz="120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EDF8393-0528-4B3C-95DE-B7753BCAAF0F}" type="slidenum">
              <a:rPr lang="en-US" altLang="en-US" sz="1200" smtClean="0"/>
              <a:pPr/>
              <a:t>17</a:t>
            </a:fld>
            <a:endParaRPr lang="en-US" altLang="en-US" sz="1200"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F88598F-A4B9-4FF5-BAE4-068FD5290BAD}" type="slidenum">
              <a:rPr lang="en-US" altLang="en-US" sz="1200" smtClean="0"/>
              <a:pPr/>
              <a:t>18</a:t>
            </a:fld>
            <a:endParaRPr lang="en-US" altLang="en-US" sz="120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F358FFB-0CA8-4821-AB08-62BEB3BC6AF6}" type="slidenum">
              <a:rPr lang="en-US" altLang="en-US" sz="1200" smtClean="0"/>
              <a:pPr/>
              <a:t>19</a:t>
            </a:fld>
            <a:endParaRPr lang="en-US" altLang="en-US" sz="1200"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395AFD-C8E8-41F7-813D-BD91882E06F0}" type="slidenum">
              <a:rPr lang="en-US" altLang="en-US" sz="1200" smtClean="0"/>
              <a:pPr/>
              <a:t>2</a:t>
            </a:fld>
            <a:endParaRPr lang="en-US" altLang="en-US" sz="1200" smtClean="0"/>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Talented runner; sometimes ran 40 miles to London for meetings.  Tried out for 1948 Olympics (marathon), ran 2:46 despite an injury.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7202302-8396-4764-A362-B4497C89F511}" type="slidenum">
              <a:rPr lang="en-US" altLang="en-US" sz="1200" smtClean="0"/>
              <a:pPr/>
              <a:t>20</a:t>
            </a:fld>
            <a:endParaRPr lang="en-US" altLang="en-US" sz="1200"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68B8841-9FD3-4660-860C-A192144F3688}" type="slidenum">
              <a:rPr lang="en-US" altLang="en-US" sz="1200" smtClean="0"/>
              <a:pPr/>
              <a:t>21</a:t>
            </a:fld>
            <a:endParaRPr lang="en-US" altLang="en-US" sz="1200" smtClean="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 Note that a real modern RAM would have literally hundreds of millions of </a:t>
            </a:r>
            <a:r>
              <a:rPr lang="ja-JP" altLang="en-US" smtClean="0">
                <a:latin typeface="Arial" pitchFamily="34" charset="0"/>
                <a:ea typeface="ＭＳ Ｐゴシック" pitchFamily="-65" charset="-128"/>
              </a:rPr>
              <a:t>“</a:t>
            </a:r>
            <a:r>
              <a:rPr lang="en-US" altLang="ja-JP" smtClean="0">
                <a:latin typeface="Arial" pitchFamily="34" charset="0"/>
                <a:ea typeface="ＭＳ Ｐゴシック" pitchFamily="-65" charset="-128"/>
              </a:rPr>
              <a:t>rows</a:t>
            </a:r>
            <a:r>
              <a:rPr lang="ja-JP" altLang="en-US" smtClean="0">
                <a:latin typeface="Arial" pitchFamily="34" charset="0"/>
                <a:ea typeface="ＭＳ Ｐゴシック" pitchFamily="-65" charset="-128"/>
              </a:rPr>
              <a:t>”</a:t>
            </a:r>
            <a:r>
              <a:rPr lang="en-US" altLang="ja-JP" smtClean="0">
                <a:latin typeface="Arial" pitchFamily="34" charset="0"/>
                <a:ea typeface="ＭＳ Ｐゴシック" pitchFamily="-65" charset="-128"/>
              </a:rPr>
              <a:t> of memory, each of which might be 8 bits (columns) wide or wider!</a:t>
            </a:r>
            <a:endParaRPr lang="en-US" altLang="en-US" smtClean="0">
              <a:latin typeface="Arial" pitchFamily="34" charset="0"/>
              <a:ea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43FB300-05CD-44A5-9660-72A7EA2B8CBD}" type="slidenum">
              <a:rPr lang="en-US" altLang="en-US" sz="1200" smtClean="0"/>
              <a:pPr/>
              <a:t>22</a:t>
            </a:fld>
            <a:endParaRPr lang="en-US" altLang="en-US" sz="1200"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6071498-E4BE-4B6E-819D-9208568A3970}" type="slidenum">
              <a:rPr lang="en-US" altLang="en-US" sz="1200" smtClean="0"/>
              <a:pPr/>
              <a:t>23</a:t>
            </a:fld>
            <a:endParaRPr lang="en-US" altLang="en-US" sz="1200" smtClean="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8A61161-2E03-4CAB-BA6E-9874C85E9C16}" type="slidenum">
              <a:rPr lang="en-US" altLang="en-US" sz="1200" smtClean="0"/>
              <a:pPr/>
              <a:t>24</a:t>
            </a:fld>
            <a:endParaRPr lang="en-US" altLang="en-US" sz="1200" smtClean="0"/>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2D2D6DC-77F3-423B-BE31-CC91BF65A68F}" type="slidenum">
              <a:rPr lang="en-US" altLang="en-US" sz="1200" smtClean="0"/>
              <a:pPr/>
              <a:t>25</a:t>
            </a:fld>
            <a:endParaRPr lang="en-US" altLang="en-US" sz="1200" smtClean="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A90923B-49B5-4590-B5BA-8032784A50E5}" type="slidenum">
              <a:rPr lang="en-US" altLang="en-US" sz="1200" smtClean="0"/>
              <a:pPr/>
              <a:t>26</a:t>
            </a:fld>
            <a:endParaRPr lang="en-US" altLang="en-US" sz="1200" smtClean="0"/>
          </a:p>
        </p:txBody>
      </p:sp>
      <p:sp>
        <p:nvSpPr>
          <p:cNvPr id="81923" name="Rectangle 2"/>
          <p:cNvSpPr>
            <a:spLocks noGrp="1" noRot="1" noChangeAspect="1" noChangeArrowheads="1" noTextEdit="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86DF144-F4B1-4F2B-B9EB-A8BDC44D02A9}" type="slidenum">
              <a:rPr lang="en-US" altLang="en-US" sz="1200" smtClean="0"/>
              <a:pPr/>
              <a:t>27</a:t>
            </a:fld>
            <a:endParaRPr lang="en-US" altLang="en-US" sz="1200" smtClean="0"/>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42399F-6FA2-400B-B57D-484222469CE4}" type="slidenum">
              <a:rPr lang="en-US" altLang="en-US" sz="1200" smtClean="0"/>
              <a:pPr/>
              <a:t>28</a:t>
            </a:fld>
            <a:endParaRPr lang="en-US" altLang="en-US" sz="1200" smtClean="0"/>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DF1545E-AA43-4A42-BB3D-0E5B264426AD}" type="slidenum">
              <a:rPr lang="en-US" altLang="en-US" sz="1200" smtClean="0"/>
              <a:pPr/>
              <a:t>29</a:t>
            </a:fld>
            <a:endParaRPr lang="en-US" altLang="en-US" sz="1200" smtClean="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512572CD-12C7-4EAC-8D0C-A81505367612}" type="slidenum">
              <a:rPr lang="en-US" altLang="en-US" sz="1200" smtClean="0"/>
              <a:pPr/>
              <a:t>3</a:t>
            </a:fld>
            <a:endParaRPr lang="en-US" altLang="en-US" sz="1200" smtClean="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Enigma machine was crucial both to early German successes and later Allied win.  Some of Turing’s cryptography papers weren’t released until April 2012.</a:t>
            </a:r>
          </a:p>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2FECA4E-E792-45ED-B00B-6BDFE5565959}" type="slidenum">
              <a:rPr lang="en-US" altLang="en-US" sz="1200" smtClean="0"/>
              <a:pPr/>
              <a:t>30</a:t>
            </a:fld>
            <a:endParaRPr lang="en-US" altLang="en-US" sz="1200" smtClean="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3EB3A586-A7F8-40BD-AF03-709175615C55}" type="slidenum">
              <a:rPr lang="en-US" altLang="en-US" sz="1200" smtClean="0"/>
              <a:pPr/>
              <a:t>31</a:t>
            </a:fld>
            <a:endParaRPr lang="en-US" altLang="en-US" sz="1200" smtClean="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2F697C9-1655-4EFF-AD1D-89A21976AA54}" type="slidenum">
              <a:rPr lang="en-US" altLang="en-US" sz="1200" smtClean="0"/>
              <a:pPr/>
              <a:t>32</a:t>
            </a:fld>
            <a:endParaRPr lang="en-US" altLang="en-US" sz="1200" smtClean="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209E9AD-6846-4B1C-B1E8-CCF8DC9B81BF}" type="slidenum">
              <a:rPr lang="en-US" altLang="en-US" sz="1200" smtClean="0"/>
              <a:pPr/>
              <a:t>33</a:t>
            </a:fld>
            <a:endParaRPr lang="en-US" altLang="en-US" sz="1200" smtClean="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6CFDBBA-11C7-4F05-8913-5F4D99E03993}" type="slidenum">
              <a:rPr lang="en-US" altLang="en-US" sz="1200" smtClean="0"/>
              <a:pPr/>
              <a:t>34</a:t>
            </a:fld>
            <a:endParaRPr lang="en-US" altLang="en-US" sz="1200" smtClean="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B0A8A66-DFBE-4784-AF35-42D7B01C7FC3}" type="slidenum">
              <a:rPr lang="en-US" altLang="en-US" sz="1200" smtClean="0"/>
              <a:pPr/>
              <a:t>35</a:t>
            </a:fld>
            <a:endParaRPr lang="en-US" altLang="en-US" sz="1200" smtClean="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148EC91-F639-427C-B92F-5709F143ED67}" type="slidenum">
              <a:rPr lang="en-US" altLang="en-US" sz="1200" smtClean="0"/>
              <a:pPr/>
              <a:t>36</a:t>
            </a:fld>
            <a:endParaRPr lang="en-US" altLang="en-US" sz="1200" smtClean="0"/>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93EAD65-58E3-46DE-892F-2A57D42873DF}" type="slidenum">
              <a:rPr lang="en-US" altLang="en-US" sz="1200" smtClean="0"/>
              <a:pPr/>
              <a:t>37</a:t>
            </a:fld>
            <a:endParaRPr lang="en-US" altLang="en-US" sz="1200" smtClean="0"/>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ADEF698-5D4C-4FF9-8BE8-2802C8EC3CAC}" type="slidenum">
              <a:rPr lang="en-US" altLang="en-US" sz="1200" smtClean="0"/>
              <a:pPr/>
              <a:t>38</a:t>
            </a:fld>
            <a:endParaRPr lang="en-US" altLang="en-US" sz="1200" smtClean="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39F3DD0-640C-475C-9947-07FE40C635A2}" type="slidenum">
              <a:rPr lang="en-US" altLang="en-US" sz="1200" smtClean="0"/>
              <a:pPr/>
              <a:t>39</a:t>
            </a:fld>
            <a:endParaRPr lang="en-US" altLang="en-US" sz="1200" smtClean="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pPr eaLnBrk="1" hangingPunct="1"/>
            <a:r>
              <a:rPr lang="en-US" altLang="en-US" smtClean="0">
                <a:latin typeface="Arial" pitchFamily="34" charset="0"/>
                <a:ea typeface="ＭＳ Ｐゴシック" pitchFamily="-65" charset="-128"/>
              </a:rPr>
              <a:t>Next slides have animations to explain how this works.</a:t>
            </a:r>
          </a:p>
        </p:txBody>
      </p:sp>
      <p:sp>
        <p:nvSpPr>
          <p:cNvPr id="40964" name="Slide Number Placeholder 3"/>
          <p:cNvSpPr>
            <a:spLocks noGrp="1"/>
          </p:cNvSpPr>
          <p:nvPr>
            <p:ph type="sldNum" sz="quarter" idx="5"/>
          </p:nvPr>
        </p:nvSpPr>
        <p:spPr>
          <a:noFill/>
        </p:spPr>
        <p:txBody>
          <a:bodyPr/>
          <a:lstStyle>
            <a:lvl1pPr defTabSz="913486">
              <a:defRPr sz="2400">
                <a:solidFill>
                  <a:schemeClr val="tx1"/>
                </a:solidFill>
                <a:latin typeface="Courier New" pitchFamily="49" charset="0"/>
                <a:ea typeface="ＭＳ Ｐゴシック" pitchFamily="-65" charset="-128"/>
              </a:defRPr>
            </a:lvl1pPr>
            <a:lvl2pPr marL="735819" indent="-283008" defTabSz="913486">
              <a:defRPr sz="2400">
                <a:solidFill>
                  <a:schemeClr val="tx1"/>
                </a:solidFill>
                <a:latin typeface="Courier New" pitchFamily="49" charset="0"/>
                <a:ea typeface="ＭＳ Ｐゴシック" pitchFamily="-65" charset="-128"/>
              </a:defRPr>
            </a:lvl2pPr>
            <a:lvl3pPr marL="1132031" indent="-226406" defTabSz="913486">
              <a:defRPr sz="2400">
                <a:solidFill>
                  <a:schemeClr val="tx1"/>
                </a:solidFill>
                <a:latin typeface="Courier New" pitchFamily="49" charset="0"/>
                <a:ea typeface="ＭＳ Ｐゴシック" pitchFamily="-65" charset="-128"/>
              </a:defRPr>
            </a:lvl3pPr>
            <a:lvl4pPr marL="1584842" indent="-226406" defTabSz="913486">
              <a:defRPr sz="2400">
                <a:solidFill>
                  <a:schemeClr val="tx1"/>
                </a:solidFill>
                <a:latin typeface="Courier New" pitchFamily="49" charset="0"/>
                <a:ea typeface="ＭＳ Ｐゴシック" pitchFamily="-65" charset="-128"/>
              </a:defRPr>
            </a:lvl4pPr>
            <a:lvl5pPr marL="2037655" indent="-226406" defTabSz="913486">
              <a:defRPr sz="2400">
                <a:solidFill>
                  <a:schemeClr val="tx1"/>
                </a:solidFill>
                <a:latin typeface="Courier New" pitchFamily="49" charset="0"/>
                <a:ea typeface="ＭＳ Ｐゴシック" pitchFamily="-65" charset="-128"/>
              </a:defRPr>
            </a:lvl5pPr>
            <a:lvl6pPr marL="2490467"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43278"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396091"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848902"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9AFE6A55-E37C-4EDC-8D56-E9F6467A521E}" type="slidenum">
              <a:rPr lang="en-US" altLang="en-US" sz="1200">
                <a:latin typeface="Arial" pitchFamily="34" charset="0"/>
              </a:rPr>
              <a:pPr/>
              <a:t>4</a:t>
            </a:fld>
            <a:endParaRPr lang="en-US" altLang="en-US" sz="120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23C689F-D471-45CC-B496-79869D5A4C78}" type="slidenum">
              <a:rPr lang="en-US" altLang="en-US" sz="1200" smtClean="0"/>
              <a:pPr/>
              <a:t>40</a:t>
            </a:fld>
            <a:endParaRPr lang="en-US" altLang="en-US" sz="1200" smtClean="0"/>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DF9E5D1-EE79-4F5B-979F-BED6BBFE01D4}" type="slidenum">
              <a:rPr lang="en-US" altLang="en-US" sz="1200" smtClean="0"/>
              <a:pPr/>
              <a:t>41</a:t>
            </a:fld>
            <a:endParaRPr lang="en-US" altLang="en-US" sz="1200" smtClean="0"/>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DFDFCB4A-99B2-4DBF-AB4D-29BF314E5D37}" type="slidenum">
              <a:rPr lang="en-US" altLang="en-US" sz="1200" smtClean="0"/>
              <a:pPr/>
              <a:t>42</a:t>
            </a:fld>
            <a:endParaRPr lang="en-US" altLang="en-US" sz="1200" smtClean="0"/>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615847B-5F47-449D-913E-1D99F3F67DF6}" type="slidenum">
              <a:rPr lang="en-US" altLang="en-US" sz="1200" smtClean="0"/>
              <a:pPr/>
              <a:t>43</a:t>
            </a:fld>
            <a:endParaRPr lang="en-US" altLang="en-US" sz="1200" smtClean="0"/>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AA7FEED-76E2-490F-AC33-6F2D5BC92172}" type="slidenum">
              <a:rPr lang="en-US" altLang="en-US" sz="1200" smtClean="0"/>
              <a:pPr/>
              <a:t>44</a:t>
            </a:fld>
            <a:endParaRPr lang="en-US" altLang="en-US" sz="1200" smtClean="0"/>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DDC3743-3F6D-4B32-A07F-F9310D4C14ED}" type="slidenum">
              <a:rPr lang="en-US" altLang="en-US" sz="1200" smtClean="0"/>
              <a:pPr/>
              <a:t>45</a:t>
            </a:fld>
            <a:endParaRPr lang="en-US" altLang="en-US" sz="1200" smtClean="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0B970E3-95EE-4208-9E2B-7DCD21B881AC}" type="slidenum">
              <a:rPr lang="en-US" altLang="en-US" sz="1200" smtClean="0"/>
              <a:pPr/>
              <a:t>46</a:t>
            </a:fld>
            <a:endParaRPr lang="en-US" altLang="en-US" sz="1200" smtClean="0"/>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859E720-9AA1-4091-BF8B-898429418F18}" type="slidenum">
              <a:rPr lang="en-US" altLang="en-US" sz="1200" smtClean="0"/>
              <a:pPr/>
              <a:t>47</a:t>
            </a:fld>
            <a:endParaRPr lang="en-US" altLang="en-US" sz="1200" smtClean="0"/>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F1861EF-C33E-4127-A917-AFE359F20695}" type="slidenum">
              <a:rPr lang="en-US" altLang="en-US" sz="1200" smtClean="0"/>
              <a:pPr/>
              <a:t>48</a:t>
            </a:fld>
            <a:endParaRPr lang="en-US" altLang="en-US" sz="1200" smtClean="0"/>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B2EA383-0B24-440C-B5D1-AEE853A07E9B}" type="slidenum">
              <a:rPr lang="en-US" altLang="en-US" sz="1200" smtClean="0"/>
              <a:pPr/>
              <a:t>49</a:t>
            </a:fld>
            <a:endParaRPr lang="en-US" altLang="en-US" sz="1200" smtClean="0"/>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altLang="en-US" smtClean="0">
              <a:latin typeface="Arial" pitchFamily="34" charset="0"/>
              <a:ea typeface="ＭＳ Ｐゴシック" pitchFamily="-65" charset="-128"/>
            </a:endParaRPr>
          </a:p>
        </p:txBody>
      </p:sp>
      <p:sp>
        <p:nvSpPr>
          <p:cNvPr id="41988" name="Slide Number Placeholder 3"/>
          <p:cNvSpPr>
            <a:spLocks noGrp="1"/>
          </p:cNvSpPr>
          <p:nvPr>
            <p:ph type="sldNum" sz="quarter" idx="5"/>
          </p:nvPr>
        </p:nvSpPr>
        <p:spPr>
          <a:noFill/>
        </p:spPr>
        <p:txBody>
          <a:bodyPr/>
          <a:lstStyle>
            <a:lvl1pPr defTabSz="913486">
              <a:defRPr sz="2400">
                <a:solidFill>
                  <a:schemeClr val="tx1"/>
                </a:solidFill>
                <a:latin typeface="Courier New" pitchFamily="49" charset="0"/>
                <a:ea typeface="ＭＳ Ｐゴシック" pitchFamily="-65" charset="-128"/>
              </a:defRPr>
            </a:lvl1pPr>
            <a:lvl2pPr marL="735819" indent="-283008" defTabSz="913486">
              <a:defRPr sz="2400">
                <a:solidFill>
                  <a:schemeClr val="tx1"/>
                </a:solidFill>
                <a:latin typeface="Courier New" pitchFamily="49" charset="0"/>
                <a:ea typeface="ＭＳ Ｐゴシック" pitchFamily="-65" charset="-128"/>
              </a:defRPr>
            </a:lvl2pPr>
            <a:lvl3pPr marL="1132031" indent="-226406" defTabSz="913486">
              <a:defRPr sz="2400">
                <a:solidFill>
                  <a:schemeClr val="tx1"/>
                </a:solidFill>
                <a:latin typeface="Courier New" pitchFamily="49" charset="0"/>
                <a:ea typeface="ＭＳ Ｐゴシック" pitchFamily="-65" charset="-128"/>
              </a:defRPr>
            </a:lvl3pPr>
            <a:lvl4pPr marL="1584842" indent="-226406" defTabSz="913486">
              <a:defRPr sz="2400">
                <a:solidFill>
                  <a:schemeClr val="tx1"/>
                </a:solidFill>
                <a:latin typeface="Courier New" pitchFamily="49" charset="0"/>
                <a:ea typeface="ＭＳ Ｐゴシック" pitchFamily="-65" charset="-128"/>
              </a:defRPr>
            </a:lvl4pPr>
            <a:lvl5pPr marL="2037655" indent="-226406" defTabSz="913486">
              <a:defRPr sz="2400">
                <a:solidFill>
                  <a:schemeClr val="tx1"/>
                </a:solidFill>
                <a:latin typeface="Courier New" pitchFamily="49" charset="0"/>
                <a:ea typeface="ＭＳ Ｐゴシック" pitchFamily="-65" charset="-128"/>
              </a:defRPr>
            </a:lvl5pPr>
            <a:lvl6pPr marL="2490467"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43278"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396091"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848902"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472910B7-EA89-4AEB-99B4-AF5BCECB4C3F}" type="slidenum">
              <a:rPr lang="en-US" altLang="en-US" sz="1200">
                <a:latin typeface="Arial" pitchFamily="34" charset="0"/>
              </a:rPr>
              <a:pPr/>
              <a:t>5</a:t>
            </a:fld>
            <a:endParaRPr lang="en-US" altLang="en-US" sz="120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24E77A7-E7C6-416D-8DF3-EA09C4F99BBB}" type="slidenum">
              <a:rPr lang="en-US" altLang="en-US" sz="1200" smtClean="0"/>
              <a:pPr/>
              <a:t>50</a:t>
            </a:fld>
            <a:endParaRPr lang="en-US" altLang="en-US" sz="1200" smtClean="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2395A1C-E704-4197-AD25-8BC807A1DFA5}" type="slidenum">
              <a:rPr lang="en-US" altLang="en-US" sz="1200" smtClean="0"/>
              <a:pPr/>
              <a:t>51</a:t>
            </a:fld>
            <a:endParaRPr lang="en-US" altLang="en-US" sz="1200" smtClean="0"/>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FFD779A-5E7F-4940-8A54-8FE571C4FFF0}" type="slidenum">
              <a:rPr lang="en-US" altLang="en-US" sz="1200" smtClean="0"/>
              <a:pPr/>
              <a:t>52</a:t>
            </a:fld>
            <a:endParaRPr lang="en-US" altLang="en-US" sz="1200" smtClean="0"/>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73C6629-FF18-4B9B-B2A5-271BF0411268}" type="slidenum">
              <a:rPr lang="en-US" altLang="en-US" sz="1200" smtClean="0"/>
              <a:pPr/>
              <a:t>53</a:t>
            </a:fld>
            <a:endParaRPr lang="en-US" altLang="en-US" sz="1200" smtClean="0"/>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6FB67D9-2A36-49E8-B83F-FC90DAC065C8}" type="slidenum">
              <a:rPr lang="en-US" altLang="en-US" sz="1200" smtClean="0"/>
              <a:pPr/>
              <a:t>54</a:t>
            </a:fld>
            <a:endParaRPr lang="en-US" altLang="en-US" sz="1200" smtClean="0"/>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There are more decoders - one for each of the four instructions!</a:t>
            </a:r>
          </a:p>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3D7B96FB-D2E6-4103-805A-C9B9C3FB67DE}" type="slidenum">
              <a:rPr lang="en-US" altLang="en-US" sz="1200" smtClean="0"/>
              <a:pPr/>
              <a:t>55</a:t>
            </a:fld>
            <a:endParaRPr lang="en-US" altLang="en-US" sz="1200" smtClean="0"/>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There are more decoders - one for each of the four instructions!</a:t>
            </a:r>
          </a:p>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9931D53-5ADD-4600-82DC-508D25644BF0}" type="slidenum">
              <a:rPr lang="en-US" altLang="en-US" sz="1200" smtClean="0"/>
              <a:pPr/>
              <a:t>56</a:t>
            </a:fld>
            <a:endParaRPr lang="en-US" altLang="en-US" sz="120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33C6533A-C76F-45D7-81EF-C0A3B27B4069}" type="slidenum">
              <a:rPr lang="en-US" altLang="en-US" sz="1200" smtClean="0"/>
              <a:pPr/>
              <a:t>57</a:t>
            </a:fld>
            <a:endParaRPr lang="en-US" altLang="en-US" sz="120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A5CC9EF-73C6-4063-AECF-7C379142B12E}" type="slidenum">
              <a:rPr lang="en-US" altLang="en-US" sz="1200" smtClean="0"/>
              <a:pPr/>
              <a:t>58</a:t>
            </a:fld>
            <a:endParaRPr lang="en-US" altLang="en-US" sz="120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1BE5BC-E2E8-41DD-8894-233512C7BA48}" type="slidenum">
              <a:rPr lang="en-US" altLang="en-US" sz="1200" smtClean="0"/>
              <a:pPr/>
              <a:t>59</a:t>
            </a:fld>
            <a:endParaRPr lang="en-US" alt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smtClean="0">
              <a:latin typeface="Arial" pitchFamily="34" charset="0"/>
              <a:ea typeface="ＭＳ Ｐゴシック" pitchFamily="-65" charset="-128"/>
            </a:endParaRPr>
          </a:p>
        </p:txBody>
      </p:sp>
      <p:sp>
        <p:nvSpPr>
          <p:cNvPr id="43012" name="Slide Number Placeholder 3"/>
          <p:cNvSpPr>
            <a:spLocks noGrp="1"/>
          </p:cNvSpPr>
          <p:nvPr>
            <p:ph type="sldNum" sz="quarter" idx="5"/>
          </p:nvPr>
        </p:nvSpPr>
        <p:spPr>
          <a:noFill/>
        </p:spPr>
        <p:txBody>
          <a:bodyPr/>
          <a:lstStyle>
            <a:lvl1pPr defTabSz="913486">
              <a:defRPr sz="2400">
                <a:solidFill>
                  <a:schemeClr val="tx1"/>
                </a:solidFill>
                <a:latin typeface="Courier New" pitchFamily="49" charset="0"/>
                <a:ea typeface="ＭＳ Ｐゴシック" pitchFamily="-65" charset="-128"/>
              </a:defRPr>
            </a:lvl1pPr>
            <a:lvl2pPr marL="735819" indent="-283008" defTabSz="913486">
              <a:defRPr sz="2400">
                <a:solidFill>
                  <a:schemeClr val="tx1"/>
                </a:solidFill>
                <a:latin typeface="Courier New" pitchFamily="49" charset="0"/>
                <a:ea typeface="ＭＳ Ｐゴシック" pitchFamily="-65" charset="-128"/>
              </a:defRPr>
            </a:lvl2pPr>
            <a:lvl3pPr marL="1132031" indent="-226406" defTabSz="913486">
              <a:defRPr sz="2400">
                <a:solidFill>
                  <a:schemeClr val="tx1"/>
                </a:solidFill>
                <a:latin typeface="Courier New" pitchFamily="49" charset="0"/>
                <a:ea typeface="ＭＳ Ｐゴシック" pitchFamily="-65" charset="-128"/>
              </a:defRPr>
            </a:lvl3pPr>
            <a:lvl4pPr marL="1584842" indent="-226406" defTabSz="913486">
              <a:defRPr sz="2400">
                <a:solidFill>
                  <a:schemeClr val="tx1"/>
                </a:solidFill>
                <a:latin typeface="Courier New" pitchFamily="49" charset="0"/>
                <a:ea typeface="ＭＳ Ｐゴシック" pitchFamily="-65" charset="-128"/>
              </a:defRPr>
            </a:lvl4pPr>
            <a:lvl5pPr marL="2037655" indent="-226406" defTabSz="913486">
              <a:defRPr sz="2400">
                <a:solidFill>
                  <a:schemeClr val="tx1"/>
                </a:solidFill>
                <a:latin typeface="Courier New" pitchFamily="49" charset="0"/>
                <a:ea typeface="ＭＳ Ｐゴシック" pitchFamily="-65" charset="-128"/>
              </a:defRPr>
            </a:lvl5pPr>
            <a:lvl6pPr marL="2490467"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43278"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396091"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848902"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A40DF197-4A20-4780-9920-AA5B026018E3}" type="slidenum">
              <a:rPr lang="en-US" altLang="en-US" sz="1200">
                <a:latin typeface="Arial" pitchFamily="34" charset="0"/>
              </a:rPr>
              <a:pPr/>
              <a:t>6</a:t>
            </a:fld>
            <a:endParaRPr lang="en-US" altLang="en-US" sz="12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13486">
              <a:defRPr sz="2400">
                <a:solidFill>
                  <a:schemeClr val="tx1"/>
                </a:solidFill>
                <a:latin typeface="Courier New" pitchFamily="49" charset="0"/>
                <a:ea typeface="ＭＳ Ｐゴシック" pitchFamily="-65" charset="-128"/>
              </a:defRPr>
            </a:lvl1pPr>
            <a:lvl2pPr marL="735819" indent="-283008" defTabSz="913486">
              <a:defRPr sz="2400">
                <a:solidFill>
                  <a:schemeClr val="tx1"/>
                </a:solidFill>
                <a:latin typeface="Courier New" pitchFamily="49" charset="0"/>
                <a:ea typeface="ＭＳ Ｐゴシック" pitchFamily="-65" charset="-128"/>
              </a:defRPr>
            </a:lvl2pPr>
            <a:lvl3pPr marL="1132031" indent="-226406" defTabSz="913486">
              <a:defRPr sz="2400">
                <a:solidFill>
                  <a:schemeClr val="tx1"/>
                </a:solidFill>
                <a:latin typeface="Courier New" pitchFamily="49" charset="0"/>
                <a:ea typeface="ＭＳ Ｐゴシック" pitchFamily="-65" charset="-128"/>
              </a:defRPr>
            </a:lvl3pPr>
            <a:lvl4pPr marL="1584842" indent="-226406" defTabSz="913486">
              <a:defRPr sz="2400">
                <a:solidFill>
                  <a:schemeClr val="tx1"/>
                </a:solidFill>
                <a:latin typeface="Courier New" pitchFamily="49" charset="0"/>
                <a:ea typeface="ＭＳ Ｐゴシック" pitchFamily="-65" charset="-128"/>
              </a:defRPr>
            </a:lvl4pPr>
            <a:lvl5pPr marL="2037655" indent="-226406" defTabSz="913486">
              <a:defRPr sz="2400">
                <a:solidFill>
                  <a:schemeClr val="tx1"/>
                </a:solidFill>
                <a:latin typeface="Courier New" pitchFamily="49" charset="0"/>
                <a:ea typeface="ＭＳ Ｐゴシック" pitchFamily="-65" charset="-128"/>
              </a:defRPr>
            </a:lvl5pPr>
            <a:lvl6pPr marL="2490467"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43278"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396091"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848902"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FA4655FC-A015-4B5C-81D7-DC80CB1DBEF3}" type="slidenum">
              <a:rPr lang="en-US" altLang="en-US" sz="1200">
                <a:latin typeface="Arial" pitchFamily="34" charset="0"/>
              </a:rPr>
              <a:pPr/>
              <a:t>7</a:t>
            </a:fld>
            <a:endParaRPr lang="en-US" altLang="en-US" sz="1200">
              <a:latin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US" altLang="en-US" smtClean="0">
                <a:latin typeface="Arial" pitchFamily="34" charset="0"/>
                <a:ea typeface="ＭＳ Ｐゴシック" pitchFamily="-65" charset="-128"/>
              </a:rPr>
              <a:t>This circuit is the simplest type of "latch" or a "flip-flop".  It is called an "S-R latch" or sometimes an "R-S" one.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512572CD-12C7-4EAC-8D0C-A81505367612}" type="slidenum">
              <a:rPr lang="en-US" altLang="en-US" sz="1200" smtClean="0"/>
              <a:pPr/>
              <a:t>8</a:t>
            </a:fld>
            <a:endParaRPr lang="en-US" altLang="en-US" sz="1200" smtClean="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smtClean="0">
              <a:latin typeface="Arial" pitchFamily="34" charset="0"/>
              <a:ea typeface="ＭＳ Ｐゴシック" pitchFamily="-6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Arial" pitchFamily="34" charset="0"/>
                <a:ea typeface="ＭＳ Ｐゴシック" pitchFamily="-65" charset="-128"/>
              </a:defRPr>
            </a:lvl1pPr>
            <a:lvl2pPr marL="735013" indent="-282575" defTabSz="912813">
              <a:defRPr sz="2400">
                <a:solidFill>
                  <a:schemeClr val="tx1"/>
                </a:solidFill>
                <a:latin typeface="Arial" pitchFamily="34" charset="0"/>
                <a:ea typeface="ＭＳ Ｐゴシック" pitchFamily="-65" charset="-128"/>
              </a:defRPr>
            </a:lvl2pPr>
            <a:lvl3pPr marL="1131888" indent="-225425" defTabSz="912813">
              <a:defRPr sz="2400">
                <a:solidFill>
                  <a:schemeClr val="tx1"/>
                </a:solidFill>
                <a:latin typeface="Arial" pitchFamily="34" charset="0"/>
                <a:ea typeface="ＭＳ Ｐゴシック" pitchFamily="-65" charset="-128"/>
              </a:defRPr>
            </a:lvl3pPr>
            <a:lvl4pPr marL="1584325" indent="-225425" defTabSz="912813">
              <a:defRPr sz="2400">
                <a:solidFill>
                  <a:schemeClr val="tx1"/>
                </a:solidFill>
                <a:latin typeface="Arial" pitchFamily="34" charset="0"/>
                <a:ea typeface="ＭＳ Ｐゴシック" pitchFamily="-65" charset="-128"/>
              </a:defRPr>
            </a:lvl4pPr>
            <a:lvl5pPr marL="2036763" indent="-225425" defTabSz="912813">
              <a:defRPr sz="2400">
                <a:solidFill>
                  <a:schemeClr val="tx1"/>
                </a:solidFill>
                <a:latin typeface="Arial" pitchFamily="34" charset="0"/>
                <a:ea typeface="ＭＳ Ｐゴシック" pitchFamily="-65" charset="-128"/>
              </a:defRPr>
            </a:lvl5pPr>
            <a:lvl6pPr marL="2493963" indent="-225425" defTabSz="912813"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51163" indent="-225425" defTabSz="912813"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08363" indent="-225425" defTabSz="912813"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65563" indent="-225425" defTabSz="912813"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7D73004-EB0E-485A-8D8A-1E7E15B914B2}" type="slidenum">
              <a:rPr lang="en-US" altLang="en-US" sz="1200" smtClean="0"/>
              <a:pPr/>
              <a:t>9</a:t>
            </a:fld>
            <a:endParaRPr lang="en-US" altLang="en-US" sz="120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ea typeface="ＭＳ Ｐゴシック" pitchFamily="-65" charset="-128"/>
              </a:rPr>
              <a:t>WORKSHEET PROBLEM: What does this circuit do when "Strobe" is high?  What about when it is low?</a:t>
            </a:r>
          </a:p>
          <a:p>
            <a:pPr eaLnBrk="1" hangingPunct="1"/>
            <a:endParaRPr lang="en-US" altLang="en-US" smtClean="0">
              <a:latin typeface="Arial" pitchFamily="34" charset="0"/>
              <a:ea typeface="ＭＳ Ｐゴシック" pitchFamily="-65" charset="-128"/>
            </a:endParaRPr>
          </a:p>
          <a:p>
            <a:pPr eaLnBrk="1" hangingPunct="1"/>
            <a:r>
              <a:rPr lang="en-US" altLang="en-US" smtClean="0">
                <a:latin typeface="Arial" pitchFamily="34" charset="0"/>
                <a:ea typeface="ＭＳ Ｐゴシック" pitchFamily="-65" charset="-128"/>
              </a:rPr>
              <a:t>Strobes are often called clocks, and  may be represented by greater-than signs or triangles.  In Logisim, S-R flip-flops have clocks.  Clocks can be active-low, active-high, or edge-triggered on either the rising or the falling edge.  In Logisim, flip-flops clock on the rising edge.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7D83C86C-17F0-438F-8F97-A32FA350F545}" type="slidenum">
              <a:rPr lang="en-US"/>
              <a:pPr>
                <a:defRPr/>
              </a:pPr>
              <a:t>‹#›</a:t>
            </a:fld>
            <a:endParaRPr lang="en-US"/>
          </a:p>
        </p:txBody>
      </p:sp>
    </p:spTree>
    <p:extLst>
      <p:ext uri="{BB962C8B-B14F-4D97-AF65-F5344CB8AC3E}">
        <p14:creationId xmlns:p14="http://schemas.microsoft.com/office/powerpoint/2010/main" val="3361731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68B87A60-3A03-4FCA-B395-D9800B2C4081}" type="slidenum">
              <a:rPr lang="en-US"/>
              <a:pPr>
                <a:defRPr/>
              </a:pPr>
              <a:t>‹#›</a:t>
            </a:fld>
            <a:endParaRPr lang="en-US"/>
          </a:p>
        </p:txBody>
      </p:sp>
    </p:spTree>
    <p:extLst>
      <p:ext uri="{BB962C8B-B14F-4D97-AF65-F5344CB8AC3E}">
        <p14:creationId xmlns:p14="http://schemas.microsoft.com/office/powerpoint/2010/main" val="313632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4D1050BF-5045-4F57-8713-A1E285B74498}" type="slidenum">
              <a:rPr lang="en-US"/>
              <a:pPr>
                <a:defRPr/>
              </a:pPr>
              <a:t>‹#›</a:t>
            </a:fld>
            <a:endParaRPr lang="en-US"/>
          </a:p>
        </p:txBody>
      </p:sp>
    </p:spTree>
    <p:extLst>
      <p:ext uri="{BB962C8B-B14F-4D97-AF65-F5344CB8AC3E}">
        <p14:creationId xmlns:p14="http://schemas.microsoft.com/office/powerpoint/2010/main" val="4191087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5" name="Rectangle 6"/>
          <p:cNvSpPr>
            <a:spLocks noGrp="1" noChangeArrowheads="1"/>
          </p:cNvSpPr>
          <p:nvPr>
            <p:ph type="sldNum" sz="quarter" idx="12"/>
          </p:nvPr>
        </p:nvSpPr>
        <p:spPr>
          <a:ln/>
        </p:spPr>
        <p:txBody>
          <a:bodyPr/>
          <a:lstStyle>
            <a:lvl1pPr>
              <a:defRPr/>
            </a:lvl1pPr>
          </a:lstStyle>
          <a:p>
            <a:pPr>
              <a:defRPr/>
            </a:pPr>
            <a:fld id="{EB588F51-6E44-487E-A123-480E023628BD}" type="slidenum">
              <a:rPr lang="en-US"/>
              <a:pPr>
                <a:defRPr/>
              </a:pPr>
              <a:t>‹#›</a:t>
            </a:fld>
            <a:endParaRPr lang="en-US"/>
          </a:p>
        </p:txBody>
      </p:sp>
    </p:spTree>
    <p:extLst>
      <p:ext uri="{BB962C8B-B14F-4D97-AF65-F5344CB8AC3E}">
        <p14:creationId xmlns:p14="http://schemas.microsoft.com/office/powerpoint/2010/main" val="216242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A9F5227F-F56C-48EB-AE23-E6561054AAE6}" type="slidenum">
              <a:rPr lang="en-US"/>
              <a:pPr>
                <a:defRPr/>
              </a:pPr>
              <a:t>‹#›</a:t>
            </a:fld>
            <a:endParaRPr lang="en-US"/>
          </a:p>
        </p:txBody>
      </p:sp>
    </p:spTree>
    <p:extLst>
      <p:ext uri="{BB962C8B-B14F-4D97-AF65-F5344CB8AC3E}">
        <p14:creationId xmlns:p14="http://schemas.microsoft.com/office/powerpoint/2010/main" val="100468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E949BCD5-A2C8-4604-98D9-D1F56BCE8E11}" type="slidenum">
              <a:rPr lang="en-US"/>
              <a:pPr>
                <a:defRPr/>
              </a:pPr>
              <a:t>‹#›</a:t>
            </a:fld>
            <a:endParaRPr lang="en-US"/>
          </a:p>
        </p:txBody>
      </p:sp>
    </p:spTree>
    <p:extLst>
      <p:ext uri="{BB962C8B-B14F-4D97-AF65-F5344CB8AC3E}">
        <p14:creationId xmlns:p14="http://schemas.microsoft.com/office/powerpoint/2010/main" val="2459970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C1DA279B-F885-41A1-B2F1-35042A71A78D}" type="slidenum">
              <a:rPr lang="en-US"/>
              <a:pPr>
                <a:defRPr/>
              </a:pPr>
              <a:t>‹#›</a:t>
            </a:fld>
            <a:endParaRPr lang="en-US"/>
          </a:p>
        </p:txBody>
      </p:sp>
    </p:spTree>
    <p:extLst>
      <p:ext uri="{BB962C8B-B14F-4D97-AF65-F5344CB8AC3E}">
        <p14:creationId xmlns:p14="http://schemas.microsoft.com/office/powerpoint/2010/main" val="5729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19D227CB-E746-4000-A5C9-11F02C315292}" type="slidenum">
              <a:rPr lang="en-US"/>
              <a:pPr>
                <a:defRPr/>
              </a:pPr>
              <a:t>‹#›</a:t>
            </a:fld>
            <a:endParaRPr lang="en-US"/>
          </a:p>
        </p:txBody>
      </p:sp>
    </p:spTree>
    <p:extLst>
      <p:ext uri="{BB962C8B-B14F-4D97-AF65-F5344CB8AC3E}">
        <p14:creationId xmlns:p14="http://schemas.microsoft.com/office/powerpoint/2010/main" val="404636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9" name="Rectangle 6"/>
          <p:cNvSpPr>
            <a:spLocks noGrp="1" noChangeArrowheads="1"/>
          </p:cNvSpPr>
          <p:nvPr>
            <p:ph type="sldNum" sz="quarter" idx="12"/>
          </p:nvPr>
        </p:nvSpPr>
        <p:spPr>
          <a:ln/>
        </p:spPr>
        <p:txBody>
          <a:bodyPr/>
          <a:lstStyle>
            <a:lvl1pPr>
              <a:defRPr/>
            </a:lvl1pPr>
          </a:lstStyle>
          <a:p>
            <a:pPr>
              <a:defRPr/>
            </a:pPr>
            <a:fld id="{650EDCEA-73BF-4131-85F8-DA0B70DD67E4}" type="slidenum">
              <a:rPr lang="en-US"/>
              <a:pPr>
                <a:defRPr/>
              </a:pPr>
              <a:t>‹#›</a:t>
            </a:fld>
            <a:endParaRPr lang="en-US"/>
          </a:p>
        </p:txBody>
      </p:sp>
    </p:spTree>
    <p:extLst>
      <p:ext uri="{BB962C8B-B14F-4D97-AF65-F5344CB8AC3E}">
        <p14:creationId xmlns:p14="http://schemas.microsoft.com/office/powerpoint/2010/main" val="21112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5" name="Rectangle 6"/>
          <p:cNvSpPr>
            <a:spLocks noGrp="1" noChangeArrowheads="1"/>
          </p:cNvSpPr>
          <p:nvPr>
            <p:ph type="sldNum" sz="quarter" idx="12"/>
          </p:nvPr>
        </p:nvSpPr>
        <p:spPr>
          <a:ln/>
        </p:spPr>
        <p:txBody>
          <a:bodyPr/>
          <a:lstStyle>
            <a:lvl1pPr>
              <a:defRPr/>
            </a:lvl1pPr>
          </a:lstStyle>
          <a:p>
            <a:pPr>
              <a:defRPr/>
            </a:pPr>
            <a:fld id="{170DF0E1-9397-461B-B679-EA9CA6087B7F}" type="slidenum">
              <a:rPr lang="en-US"/>
              <a:pPr>
                <a:defRPr/>
              </a:pPr>
              <a:t>‹#›</a:t>
            </a:fld>
            <a:endParaRPr lang="en-US"/>
          </a:p>
        </p:txBody>
      </p:sp>
    </p:spTree>
    <p:extLst>
      <p:ext uri="{BB962C8B-B14F-4D97-AF65-F5344CB8AC3E}">
        <p14:creationId xmlns:p14="http://schemas.microsoft.com/office/powerpoint/2010/main" val="241999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4" name="Rectangle 6"/>
          <p:cNvSpPr>
            <a:spLocks noGrp="1" noChangeArrowheads="1"/>
          </p:cNvSpPr>
          <p:nvPr>
            <p:ph type="sldNum" sz="quarter" idx="12"/>
          </p:nvPr>
        </p:nvSpPr>
        <p:spPr>
          <a:ln/>
        </p:spPr>
        <p:txBody>
          <a:bodyPr/>
          <a:lstStyle>
            <a:lvl1pPr>
              <a:defRPr/>
            </a:lvl1pPr>
          </a:lstStyle>
          <a:p>
            <a:pPr>
              <a:defRPr/>
            </a:pPr>
            <a:fld id="{F2E5190B-FA19-4BEA-AFB7-0D95A5970754}" type="slidenum">
              <a:rPr lang="en-US"/>
              <a:pPr>
                <a:defRPr/>
              </a:pPr>
              <a:t>‹#›</a:t>
            </a:fld>
            <a:endParaRPr lang="en-US"/>
          </a:p>
        </p:txBody>
      </p:sp>
    </p:spTree>
    <p:extLst>
      <p:ext uri="{BB962C8B-B14F-4D97-AF65-F5344CB8AC3E}">
        <p14:creationId xmlns:p14="http://schemas.microsoft.com/office/powerpoint/2010/main" val="1211133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77BAC871-1D6D-4F10-B2D5-3B802EBC1D06}" type="slidenum">
              <a:rPr lang="en-US"/>
              <a:pPr>
                <a:defRPr/>
              </a:pPr>
              <a:t>‹#›</a:t>
            </a:fld>
            <a:endParaRPr lang="en-US"/>
          </a:p>
        </p:txBody>
      </p:sp>
    </p:spTree>
    <p:extLst>
      <p:ext uri="{BB962C8B-B14F-4D97-AF65-F5344CB8AC3E}">
        <p14:creationId xmlns:p14="http://schemas.microsoft.com/office/powerpoint/2010/main" val="225659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1E468334-CED5-4C6E-A5EF-B0C37C917F33}" type="slidenum">
              <a:rPr lang="en-US"/>
              <a:pPr>
                <a:defRPr/>
              </a:pPr>
              <a:t>‹#›</a:t>
            </a:fld>
            <a:endParaRPr lang="en-US"/>
          </a:p>
        </p:txBody>
      </p:sp>
    </p:spTree>
    <p:extLst>
      <p:ext uri="{BB962C8B-B14F-4D97-AF65-F5344CB8AC3E}">
        <p14:creationId xmlns:p14="http://schemas.microsoft.com/office/powerpoint/2010/main" val="2539315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7" charset="0"/>
                <a:ea typeface="ＭＳ Ｐゴシック" pitchFamily="-107" charset="-128"/>
                <a:cs typeface="ＭＳ Ｐゴシック"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7" charset="0"/>
                <a:ea typeface="ＭＳ Ｐゴシック" pitchFamily="-107" charset="-128"/>
                <a:cs typeface="ＭＳ Ｐゴシック" pitchFamily="-107" charset="-128"/>
              </a:defRPr>
            </a:lvl1pPr>
          </a:lstStyle>
          <a:p>
            <a:pPr>
              <a:defRPr/>
            </a:pPr>
            <a:r>
              <a:rPr lang="en-US"/>
              <a:t>HMC CS 5, 2006</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65E1F099-DE7C-4D2A-9ACE-35D7DF1A00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7" charset="0"/>
                <a:ea typeface="ＭＳ Ｐゴシック" pitchFamily="-107"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pitchFamily="-107" charset="-128"/>
                <a:cs typeface="+mn-cs"/>
              </a:defRPr>
            </a:lvl1pPr>
          </a:lstStyle>
          <a:p>
            <a:pPr>
              <a:defRPr/>
            </a:pPr>
            <a:r>
              <a:rPr lang="en-US"/>
              <a:t>HMC CS 5, 2006</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15E79A9-C93B-45A2-98F8-9E9FA9E414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28.pn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notesSlide" Target="../notesSlides/notesSlide56.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12.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30.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29.png"/><Relationship Id="rId30" Type="http://schemas.openxmlformats.org/officeDocument/2006/relationships/image" Target="../media/image32.png"/></Relationships>
</file>

<file path=ppt/slides/_rels/slide5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image" Target="../media/image35.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rIns="132080"/>
          <a:lstStyle/>
          <a:p>
            <a:pPr marL="39688"/>
            <a:r>
              <a:rPr lang="en-US" altLang="en-US" b="1" smtClean="0">
                <a:latin typeface="News Gothic MT"/>
                <a:sym typeface="News Gothic MT"/>
              </a:rPr>
              <a:t>The CS 5 Times</a:t>
            </a:r>
          </a:p>
        </p:txBody>
      </p:sp>
      <p:sp>
        <p:nvSpPr>
          <p:cNvPr id="3075" name="Rectangle 3"/>
          <p:cNvSpPr>
            <a:spLocks/>
          </p:cNvSpPr>
          <p:nvPr/>
        </p:nvSpPr>
        <p:spPr bwMode="auto">
          <a:xfrm>
            <a:off x="1547813" y="1676400"/>
            <a:ext cx="61055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lvl1pPr marL="39688">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eaLnBrk="1" hangingPunct="1">
              <a:spcBef>
                <a:spcPct val="0"/>
              </a:spcBef>
              <a:buFontTx/>
              <a:buNone/>
            </a:pPr>
            <a:r>
              <a:rPr lang="en-US" altLang="en-US" sz="2400">
                <a:latin typeface="News Gothic MT"/>
                <a:sym typeface="News Gothic MT"/>
              </a:rPr>
              <a:t>Dormitory Destroyed</a:t>
            </a:r>
          </a:p>
          <a:p>
            <a:pPr eaLnBrk="1" hangingPunct="1">
              <a:spcBef>
                <a:spcPct val="0"/>
              </a:spcBef>
              <a:buFontTx/>
              <a:buNone/>
            </a:pPr>
            <a:endParaRPr lang="en-US" altLang="en-US" sz="1800">
              <a:latin typeface="News Gothic MT"/>
              <a:sym typeface="News Gothic MT"/>
            </a:endParaRPr>
          </a:p>
          <a:p>
            <a:pPr eaLnBrk="1" hangingPunct="1">
              <a:spcBef>
                <a:spcPct val="0"/>
              </a:spcBef>
              <a:buFontTx/>
              <a:buNone/>
            </a:pPr>
            <a:r>
              <a:rPr lang="en-US" altLang="en-US" sz="1800">
                <a:latin typeface="News Gothic MT"/>
                <a:sym typeface="News Gothic MT"/>
              </a:rPr>
              <a:t>Claremont (PP):  A Harvey Mudd College dormitory</a:t>
            </a:r>
          </a:p>
          <a:p>
            <a:pPr eaLnBrk="1" hangingPunct="1">
              <a:spcBef>
                <a:spcPct val="0"/>
              </a:spcBef>
              <a:buFontTx/>
              <a:buNone/>
            </a:pPr>
            <a:r>
              <a:rPr lang="en-US" altLang="en-US" sz="1800">
                <a:latin typeface="News Gothic MT"/>
                <a:sym typeface="News Gothic MT"/>
              </a:rPr>
              <a:t>was left in shambles Tuesday after an unexpected</a:t>
            </a:r>
          </a:p>
          <a:p>
            <a:pPr eaLnBrk="1" hangingPunct="1">
              <a:spcBef>
                <a:spcPct val="0"/>
              </a:spcBef>
              <a:buFontTx/>
              <a:buNone/>
            </a:pPr>
            <a:r>
              <a:rPr lang="en-US" altLang="en-US" sz="1800">
                <a:latin typeface="News Gothic MT"/>
                <a:sym typeface="News Gothic MT"/>
              </a:rPr>
              <a:t>low-frequency resonance caused it to self-destruct.</a:t>
            </a:r>
          </a:p>
          <a:p>
            <a:pPr eaLnBrk="1" hangingPunct="1">
              <a:spcBef>
                <a:spcPct val="0"/>
              </a:spcBef>
              <a:buFontTx/>
              <a:buNone/>
            </a:pPr>
            <a:r>
              <a:rPr lang="en-US" altLang="en-US" sz="1800">
                <a:latin typeface="News Gothic MT"/>
                <a:sym typeface="News Gothic MT"/>
              </a:rPr>
              <a:t>   “I didn’t mean any harm,” reported a shaken</a:t>
            </a:r>
          </a:p>
          <a:p>
            <a:pPr eaLnBrk="1" hangingPunct="1">
              <a:spcBef>
                <a:spcPct val="0"/>
              </a:spcBef>
              <a:buFontTx/>
              <a:buNone/>
            </a:pPr>
            <a:r>
              <a:rPr lang="en-US" altLang="en-US" sz="1800">
                <a:latin typeface="News Gothic MT"/>
                <a:sym typeface="News Gothic MT"/>
              </a:rPr>
              <a:t>student.  “I was doing my CS lab, and I thought it</a:t>
            </a:r>
          </a:p>
          <a:p>
            <a:pPr eaLnBrk="1" hangingPunct="1">
              <a:spcBef>
                <a:spcPct val="0"/>
              </a:spcBef>
              <a:buFontTx/>
              <a:buNone/>
            </a:pPr>
            <a:r>
              <a:rPr lang="en-US" altLang="en-US" sz="1800">
                <a:latin typeface="News Gothic MT"/>
                <a:sym typeface="News Gothic MT"/>
              </a:rPr>
              <a:t>would be cool to share my sounds with the other Westies, so I hooked my computer up to the dorm speakers.  Who knew that 42 Hertz was a special frequency?”</a:t>
            </a:r>
          </a:p>
          <a:p>
            <a:pPr eaLnBrk="1" hangingPunct="1">
              <a:spcBef>
                <a:spcPct val="0"/>
              </a:spcBef>
              <a:buFontTx/>
              <a:buNone/>
            </a:pPr>
            <a:r>
              <a:rPr lang="en-US" altLang="en-US" sz="1800">
                <a:latin typeface="News Gothic MT"/>
                <a:sym typeface="News Gothic MT"/>
              </a:rPr>
              <a:t>    Rescuers worked frantically to recover the student’s hard drive, which reportedly contained notes for an upcoming physics exam.  At press time, the drive remained buried under tons of rubble, and hope for a positive outcome was fading.  “I’d give anything for a copy of the Lorentz velocity transformation equations,” wailed the distraught student.</a:t>
            </a:r>
          </a:p>
          <a:p>
            <a:pPr eaLnBrk="1" hangingPunct="1">
              <a:spcBef>
                <a:spcPct val="0"/>
              </a:spcBef>
              <a:buFontTx/>
              <a:buNone/>
            </a:pPr>
            <a:r>
              <a:rPr lang="en-US" altLang="en-US" sz="1800">
                <a:latin typeface="News Gothic MT"/>
                <a:sym typeface="News Gothic MT"/>
              </a:rPr>
              <a:t>    Upon hearing of this offer, North dorm residents reportedly got together and, after much difficulty, reconstructed the equation and offered it in return for West’s best speakers.</a:t>
            </a:r>
          </a:p>
        </p:txBody>
      </p:sp>
      <p:sp>
        <p:nvSpPr>
          <p:cNvPr id="3076" name="Text Box 4"/>
          <p:cNvSpPr txBox="1">
            <a:spLocks noChangeArrowheads="1"/>
          </p:cNvSpPr>
          <p:nvPr/>
        </p:nvSpPr>
        <p:spPr bwMode="auto">
          <a:xfrm>
            <a:off x="7010400" y="3276600"/>
            <a:ext cx="1905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50000"/>
              </a:spcBef>
              <a:buFontTx/>
              <a:buNone/>
            </a:pPr>
            <a:r>
              <a:rPr lang="en-US" altLang="en-US" sz="1400">
                <a:latin typeface="Times New Roman" pitchFamily="18" charset="0"/>
              </a:rPr>
              <a:t>“West” dormitory after unfortunate incident.</a:t>
            </a:r>
          </a:p>
        </p:txBody>
      </p:sp>
      <p:pic>
        <p:nvPicPr>
          <p:cNvPr id="3077" name="Picture 6" descr="westd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143000"/>
            <a:ext cx="1490663"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1143000"/>
          </a:xfrm>
        </p:spPr>
        <p:txBody>
          <a:bodyPr/>
          <a:lstStyle/>
          <a:p>
            <a:r>
              <a:rPr lang="en-US" altLang="en-US" sz="4000" smtClean="0"/>
              <a:t>The Alien’s Life Advice</a:t>
            </a:r>
            <a:endParaRPr lang="en-US" altLang="en-US" smtClean="0"/>
          </a:p>
        </p:txBody>
      </p:sp>
      <p:grpSp>
        <p:nvGrpSpPr>
          <p:cNvPr id="21507" name="Group 3"/>
          <p:cNvGrpSpPr>
            <a:grpSpLocks/>
          </p:cNvGrpSpPr>
          <p:nvPr/>
        </p:nvGrpSpPr>
        <p:grpSpPr bwMode="auto">
          <a:xfrm>
            <a:off x="381000" y="1219200"/>
            <a:ext cx="8218488" cy="180975"/>
            <a:chOff x="295" y="1311"/>
            <a:chExt cx="5177" cy="114"/>
          </a:xfrm>
        </p:grpSpPr>
        <p:sp>
          <p:nvSpPr>
            <p:cNvPr id="2151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151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1508" name="AutoShape 6"/>
          <p:cNvSpPr>
            <a:spLocks noChangeArrowheads="1"/>
          </p:cNvSpPr>
          <p:nvPr/>
        </p:nvSpPr>
        <p:spPr bwMode="auto">
          <a:xfrm>
            <a:off x="5791200" y="2438400"/>
            <a:ext cx="1143000" cy="406400"/>
          </a:xfrm>
          <a:prstGeom prst="wedgeRectCallout">
            <a:avLst>
              <a:gd name="adj1" fmla="val -94444"/>
              <a:gd name="adj2" fmla="val 280468"/>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Shower!</a:t>
            </a:r>
            <a:endParaRPr lang="en-US" altLang="en-US" sz="2400">
              <a:latin typeface="Times New Roman" pitchFamily="18" charset="0"/>
            </a:endParaRPr>
          </a:p>
        </p:txBody>
      </p:sp>
      <p:sp>
        <p:nvSpPr>
          <p:cNvPr id="123912" name="AutoShape 8"/>
          <p:cNvSpPr>
            <a:spLocks noChangeArrowheads="1"/>
          </p:cNvSpPr>
          <p:nvPr/>
        </p:nvSpPr>
        <p:spPr bwMode="auto">
          <a:xfrm>
            <a:off x="5638800" y="5105400"/>
            <a:ext cx="2286000" cy="711200"/>
          </a:xfrm>
          <a:prstGeom prst="wedgeRectCallout">
            <a:avLst>
              <a:gd name="adj1" fmla="val -57014"/>
              <a:gd name="adj2" fmla="val -156472"/>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You only </a:t>
            </a:r>
            <a:r>
              <a:rPr lang="en-US" altLang="en-US" sz="2000" i="1"/>
              <a:t>think</a:t>
            </a:r>
            <a:r>
              <a:rPr lang="en-US" altLang="en-US" sz="2000"/>
              <a:t> you don’t smell bad.</a:t>
            </a:r>
          </a:p>
        </p:txBody>
      </p:sp>
      <p:pic>
        <p:nvPicPr>
          <p:cNvPr id="21510" name="Picture 10" descr="sh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004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1" descr="alien5-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52800"/>
            <a:ext cx="10017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2133600" y="5257800"/>
            <a:ext cx="2862263" cy="400050"/>
          </a:xfrm>
          <a:prstGeom prst="wedgeRectCallout">
            <a:avLst>
              <a:gd name="adj1" fmla="val 45597"/>
              <a:gd name="adj2" fmla="val -143894"/>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And wash your clothes!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2500"/>
                                  </p:stCondLst>
                                  <p:childTnLst>
                                    <p:set>
                                      <p:cBhvr>
                                        <p:cTn id="9" dur="1" fill="hold">
                                          <p:stCondLst>
                                            <p:cond delay="0"/>
                                          </p:stCondLst>
                                        </p:cTn>
                                        <p:tgtEl>
                                          <p:spTgt spid="123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2"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8195"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8196"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8197"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8198"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199"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0"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1"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2"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3"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4"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5"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6"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7"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8" name="Rectangle 16"/>
          <p:cNvSpPr>
            <a:spLocks noGrp="1" noChangeArrowheads="1"/>
          </p:cNvSpPr>
          <p:nvPr>
            <p:ph type="title"/>
          </p:nvPr>
        </p:nvSpPr>
        <p:spPr>
          <a:xfrm>
            <a:off x="533400" y="76200"/>
            <a:ext cx="8077200" cy="1143000"/>
          </a:xfrm>
          <a:noFill/>
        </p:spPr>
        <p:txBody>
          <a:bodyPr/>
          <a:lstStyle/>
          <a:p>
            <a:pPr eaLnBrk="1" hangingPunct="1"/>
            <a:r>
              <a:rPr lang="en-US" altLang="en-US" sz="4000" smtClean="0"/>
              <a:t>A Random Access Memory (RAM)</a:t>
            </a:r>
          </a:p>
        </p:txBody>
      </p:sp>
      <p:grpSp>
        <p:nvGrpSpPr>
          <p:cNvPr id="8209" name="Group 17"/>
          <p:cNvGrpSpPr>
            <a:grpSpLocks/>
          </p:cNvGrpSpPr>
          <p:nvPr/>
        </p:nvGrpSpPr>
        <p:grpSpPr bwMode="auto">
          <a:xfrm>
            <a:off x="457200" y="1066800"/>
            <a:ext cx="8218488" cy="180975"/>
            <a:chOff x="295" y="1311"/>
            <a:chExt cx="5177" cy="114"/>
          </a:xfrm>
        </p:grpSpPr>
        <p:sp>
          <p:nvSpPr>
            <p:cNvPr id="8230"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31"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8210"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1"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2"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3"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4"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5"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6"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7"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8"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9"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0"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1"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2"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3" name="Text Box 33"/>
          <p:cNvSpPr txBox="1">
            <a:spLocks noChangeArrowheads="1"/>
          </p:cNvSpPr>
          <p:nvPr/>
        </p:nvSpPr>
        <p:spPr bwMode="auto">
          <a:xfrm>
            <a:off x="6477000" y="1600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chemeClr val="accent1"/>
                </a:solidFill>
              </a:rPr>
              <a:t>00</a:t>
            </a:r>
            <a:endParaRPr lang="en-US" altLang="en-US" sz="2400"/>
          </a:p>
        </p:txBody>
      </p:sp>
      <p:sp>
        <p:nvSpPr>
          <p:cNvPr id="8224" name="Text Box 34"/>
          <p:cNvSpPr txBox="1">
            <a:spLocks noChangeArrowheads="1"/>
          </p:cNvSpPr>
          <p:nvPr/>
        </p:nvSpPr>
        <p:spPr bwMode="auto">
          <a:xfrm>
            <a:off x="6477000" y="2209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BBF95B"/>
                </a:solidFill>
              </a:rPr>
              <a:t>01</a:t>
            </a:r>
            <a:endParaRPr lang="en-US" altLang="en-US" sz="2400"/>
          </a:p>
        </p:txBody>
      </p:sp>
      <p:sp>
        <p:nvSpPr>
          <p:cNvPr id="8225" name="Text Box 35"/>
          <p:cNvSpPr txBox="1">
            <a:spLocks noChangeArrowheads="1"/>
          </p:cNvSpPr>
          <p:nvPr/>
        </p:nvSpPr>
        <p:spPr bwMode="auto">
          <a:xfrm>
            <a:off x="6477000" y="28194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10</a:t>
            </a:r>
            <a:endParaRPr lang="en-US" altLang="en-US" sz="2400"/>
          </a:p>
        </p:txBody>
      </p:sp>
      <p:sp>
        <p:nvSpPr>
          <p:cNvPr id="8226" name="Text Box 36"/>
          <p:cNvSpPr txBox="1">
            <a:spLocks noChangeArrowheads="1"/>
          </p:cNvSpPr>
          <p:nvPr/>
        </p:nvSpPr>
        <p:spPr bwMode="auto">
          <a:xfrm>
            <a:off x="6486525" y="34290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CEAB"/>
                </a:solidFill>
              </a:rPr>
              <a:t>11</a:t>
            </a:r>
            <a:endParaRPr lang="en-US" altLang="en-US" sz="2400"/>
          </a:p>
        </p:txBody>
      </p:sp>
      <p:sp>
        <p:nvSpPr>
          <p:cNvPr id="8227" name="Text Box 40"/>
          <p:cNvSpPr txBox="1">
            <a:spLocks noChangeArrowheads="1"/>
          </p:cNvSpPr>
          <p:nvPr/>
        </p:nvSpPr>
        <p:spPr bwMode="auto">
          <a:xfrm>
            <a:off x="457200" y="1600200"/>
            <a:ext cx="354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a:t>
            </a:r>
          </a:p>
          <a:p>
            <a:pPr>
              <a:spcBef>
                <a:spcPct val="0"/>
              </a:spcBef>
              <a:buFontTx/>
              <a:buNone/>
            </a:pPr>
            <a:r>
              <a:rPr lang="en-US" altLang="en-US" sz="2400" b="1">
                <a:solidFill>
                  <a:srgbClr val="E3B1CD"/>
                </a:solidFill>
              </a:rPr>
              <a:t>0</a:t>
            </a:r>
            <a:endParaRPr lang="en-US" altLang="en-US" sz="2400"/>
          </a:p>
        </p:txBody>
      </p:sp>
      <p:sp>
        <p:nvSpPr>
          <p:cNvPr id="8228" name="Text Box 41"/>
          <p:cNvSpPr txBox="1">
            <a:spLocks noChangeArrowheads="1"/>
          </p:cNvSpPr>
          <p:nvPr/>
        </p:nvSpPr>
        <p:spPr bwMode="auto">
          <a:xfrm>
            <a:off x="1060450" y="2360613"/>
            <a:ext cx="3111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a:p>
            <a:pPr>
              <a:spcBef>
                <a:spcPct val="0"/>
              </a:spcBef>
              <a:buFontTx/>
              <a:buNone/>
            </a:pPr>
            <a:r>
              <a:rPr lang="en-US" altLang="en-US" sz="1800"/>
              <a:t>1</a:t>
            </a:r>
          </a:p>
          <a:p>
            <a:pPr>
              <a:spcBef>
                <a:spcPct val="0"/>
              </a:spcBef>
              <a:buFontTx/>
              <a:buNone/>
            </a:pPr>
            <a:r>
              <a:rPr lang="en-US" altLang="en-US" sz="1800"/>
              <a:t>0</a:t>
            </a:r>
            <a:endParaRPr lang="en-US" altLang="en-US" sz="2400"/>
          </a:p>
        </p:txBody>
      </p:sp>
      <p:sp>
        <p:nvSpPr>
          <p:cNvPr id="8229" name="Text Box 42"/>
          <p:cNvSpPr txBox="1">
            <a:spLocks noChangeArrowheads="1"/>
          </p:cNvSpPr>
          <p:nvPr/>
        </p:nvSpPr>
        <p:spPr bwMode="auto">
          <a:xfrm>
            <a:off x="1322388" y="36576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9219"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9220"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9221"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9222"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3"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4"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5"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6"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7"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8"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9"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0"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1"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2" name="Rectangle 16"/>
          <p:cNvSpPr>
            <a:spLocks noGrp="1" noChangeArrowheads="1"/>
          </p:cNvSpPr>
          <p:nvPr>
            <p:ph type="title"/>
          </p:nvPr>
        </p:nvSpPr>
        <p:spPr>
          <a:xfrm>
            <a:off x="533400" y="76200"/>
            <a:ext cx="8077200" cy="1143000"/>
          </a:xfrm>
          <a:noFill/>
        </p:spPr>
        <p:txBody>
          <a:bodyPr/>
          <a:lstStyle/>
          <a:p>
            <a:pPr eaLnBrk="1" hangingPunct="1"/>
            <a:r>
              <a:rPr lang="en-US" altLang="en-US" sz="4000" smtClean="0"/>
              <a:t>A Random Access Memory (RAM)</a:t>
            </a:r>
          </a:p>
        </p:txBody>
      </p:sp>
      <p:grpSp>
        <p:nvGrpSpPr>
          <p:cNvPr id="9233" name="Group 17"/>
          <p:cNvGrpSpPr>
            <a:grpSpLocks/>
          </p:cNvGrpSpPr>
          <p:nvPr/>
        </p:nvGrpSpPr>
        <p:grpSpPr bwMode="auto">
          <a:xfrm>
            <a:off x="457200" y="1066800"/>
            <a:ext cx="8218488" cy="180975"/>
            <a:chOff x="295" y="1311"/>
            <a:chExt cx="5177" cy="114"/>
          </a:xfrm>
        </p:grpSpPr>
        <p:sp>
          <p:nvSpPr>
            <p:cNvPr id="9251"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52"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9234"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5"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6"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7"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8"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9"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0"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1"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9242"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9243"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0</a:t>
            </a:r>
          </a:p>
        </p:txBody>
      </p:sp>
      <p:sp>
        <p:nvSpPr>
          <p:cNvPr id="9244"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5"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6"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7" name="Text Box 33"/>
          <p:cNvSpPr txBox="1">
            <a:spLocks noChangeArrowheads="1"/>
          </p:cNvSpPr>
          <p:nvPr/>
        </p:nvSpPr>
        <p:spPr bwMode="auto">
          <a:xfrm>
            <a:off x="6477000" y="1600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chemeClr val="accent1"/>
                </a:solidFill>
              </a:rPr>
              <a:t>00</a:t>
            </a:r>
            <a:endParaRPr lang="en-US" altLang="en-US" sz="2400"/>
          </a:p>
        </p:txBody>
      </p:sp>
      <p:sp>
        <p:nvSpPr>
          <p:cNvPr id="9248" name="Text Box 34"/>
          <p:cNvSpPr txBox="1">
            <a:spLocks noChangeArrowheads="1"/>
          </p:cNvSpPr>
          <p:nvPr/>
        </p:nvSpPr>
        <p:spPr bwMode="auto">
          <a:xfrm>
            <a:off x="6477000" y="2209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BBF95B"/>
                </a:solidFill>
              </a:rPr>
              <a:t>01</a:t>
            </a:r>
            <a:endParaRPr lang="en-US" altLang="en-US" sz="2400"/>
          </a:p>
        </p:txBody>
      </p:sp>
      <p:sp>
        <p:nvSpPr>
          <p:cNvPr id="9249" name="Text Box 35"/>
          <p:cNvSpPr txBox="1">
            <a:spLocks noChangeArrowheads="1"/>
          </p:cNvSpPr>
          <p:nvPr/>
        </p:nvSpPr>
        <p:spPr bwMode="auto">
          <a:xfrm>
            <a:off x="6477000" y="28194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10</a:t>
            </a:r>
            <a:endParaRPr lang="en-US" altLang="en-US" sz="2400"/>
          </a:p>
        </p:txBody>
      </p:sp>
      <p:sp>
        <p:nvSpPr>
          <p:cNvPr id="9250" name="Text Box 36"/>
          <p:cNvSpPr txBox="1">
            <a:spLocks noChangeArrowheads="1"/>
          </p:cNvSpPr>
          <p:nvPr/>
        </p:nvSpPr>
        <p:spPr bwMode="auto">
          <a:xfrm>
            <a:off x="6486525" y="34290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CEAB"/>
                </a:solidFill>
              </a:rPr>
              <a:t>11</a:t>
            </a:r>
            <a:endParaRPr lang="en-US" altLang="en-US" sz="2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0243"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0244"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10245"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0246"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7"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8"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9"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0"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1"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2"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3"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4"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5"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6" name="Rectangle 16"/>
          <p:cNvSpPr>
            <a:spLocks noGrp="1" noChangeArrowheads="1"/>
          </p:cNvSpPr>
          <p:nvPr>
            <p:ph type="title"/>
          </p:nvPr>
        </p:nvSpPr>
        <p:spPr>
          <a:xfrm>
            <a:off x="533400" y="76200"/>
            <a:ext cx="8077200" cy="1143000"/>
          </a:xfrm>
          <a:noFill/>
        </p:spPr>
        <p:txBody>
          <a:bodyPr/>
          <a:lstStyle/>
          <a:p>
            <a:pPr eaLnBrk="1" hangingPunct="1"/>
            <a:r>
              <a:rPr lang="en-US" altLang="en-US" sz="4000" smtClean="0"/>
              <a:t>A Random Access Memory (RAM)</a:t>
            </a:r>
          </a:p>
        </p:txBody>
      </p:sp>
      <p:grpSp>
        <p:nvGrpSpPr>
          <p:cNvPr id="10257" name="Group 17"/>
          <p:cNvGrpSpPr>
            <a:grpSpLocks/>
          </p:cNvGrpSpPr>
          <p:nvPr/>
        </p:nvGrpSpPr>
        <p:grpSpPr bwMode="auto">
          <a:xfrm>
            <a:off x="457200" y="1066800"/>
            <a:ext cx="8218488" cy="180975"/>
            <a:chOff x="295" y="1311"/>
            <a:chExt cx="5177" cy="114"/>
          </a:xfrm>
        </p:grpSpPr>
        <p:sp>
          <p:nvSpPr>
            <p:cNvPr id="10274"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5"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0258"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9"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0"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1"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2"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3"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4"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5"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10266"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10267"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0</a:t>
            </a:r>
          </a:p>
        </p:txBody>
      </p:sp>
      <p:sp>
        <p:nvSpPr>
          <p:cNvPr id="10268"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9"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0"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1" name="Text Box 33"/>
          <p:cNvSpPr txBox="1">
            <a:spLocks noChangeArrowheads="1"/>
          </p:cNvSpPr>
          <p:nvPr/>
        </p:nvSpPr>
        <p:spPr bwMode="auto">
          <a:xfrm>
            <a:off x="457200" y="1600200"/>
            <a:ext cx="354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a:t>
            </a:r>
          </a:p>
          <a:p>
            <a:pPr>
              <a:spcBef>
                <a:spcPct val="0"/>
              </a:spcBef>
              <a:buFontTx/>
              <a:buNone/>
            </a:pPr>
            <a:r>
              <a:rPr lang="en-US" altLang="en-US" sz="2400" b="1">
                <a:solidFill>
                  <a:srgbClr val="E3B1CD"/>
                </a:solidFill>
              </a:rPr>
              <a:t>0</a:t>
            </a:r>
            <a:endParaRPr lang="en-US" altLang="en-US" sz="2400"/>
          </a:p>
        </p:txBody>
      </p:sp>
      <p:sp>
        <p:nvSpPr>
          <p:cNvPr id="10272" name="Text Box 34"/>
          <p:cNvSpPr txBox="1">
            <a:spLocks noChangeArrowheads="1"/>
          </p:cNvSpPr>
          <p:nvPr/>
        </p:nvSpPr>
        <p:spPr bwMode="auto">
          <a:xfrm>
            <a:off x="1322388" y="33528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1</a:t>
            </a:r>
          </a:p>
        </p:txBody>
      </p:sp>
      <p:sp>
        <p:nvSpPr>
          <p:cNvPr id="10273" name="Text Box 35"/>
          <p:cNvSpPr txBox="1">
            <a:spLocks noChangeArrowheads="1"/>
          </p:cNvSpPr>
          <p:nvPr/>
        </p:nvSpPr>
        <p:spPr bwMode="auto">
          <a:xfrm>
            <a:off x="5867400" y="2024063"/>
            <a:ext cx="3111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a:p>
            <a:pPr>
              <a:spcBef>
                <a:spcPct val="0"/>
              </a:spcBef>
              <a:buFontTx/>
              <a:buNone/>
            </a:pPr>
            <a:r>
              <a:rPr lang="en-US" altLang="en-US" sz="1800"/>
              <a:t>1</a:t>
            </a:r>
          </a:p>
          <a:p>
            <a:pPr>
              <a:spcBef>
                <a:spcPct val="0"/>
              </a:spcBef>
              <a:buFontTx/>
              <a:buNone/>
            </a:pPr>
            <a:r>
              <a:rPr lang="en-US" altLang="en-US" sz="1800"/>
              <a:t>0</a:t>
            </a:r>
            <a:endParaRPr lang="en-US" altLang="en-US" sz="24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1267" name="Group 3"/>
          <p:cNvGrpSpPr>
            <a:grpSpLocks/>
          </p:cNvGrpSpPr>
          <p:nvPr/>
        </p:nvGrpSpPr>
        <p:grpSpPr bwMode="auto">
          <a:xfrm>
            <a:off x="457200" y="1066800"/>
            <a:ext cx="8218488" cy="180975"/>
            <a:chOff x="295" y="1311"/>
            <a:chExt cx="5177" cy="114"/>
          </a:xfrm>
        </p:grpSpPr>
        <p:sp>
          <p:nvSpPr>
            <p:cNvPr id="1137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8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1268" name="Rectangle 6"/>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69" name="Rectangle 7"/>
          <p:cNvSpPr>
            <a:spLocks noChangeArrowheads="1"/>
          </p:cNvSpPr>
          <p:nvPr/>
        </p:nvSpPr>
        <p:spPr bwMode="auto">
          <a:xfrm>
            <a:off x="1066800" y="1981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0" name="Rectangle 8"/>
          <p:cNvSpPr>
            <a:spLocks noChangeArrowheads="1"/>
          </p:cNvSpPr>
          <p:nvPr/>
        </p:nvSpPr>
        <p:spPr bwMode="auto">
          <a:xfrm>
            <a:off x="1066800" y="22860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1" name="Text Box 9"/>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1272" name="Rectangle 10"/>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3" name="Rectangle 11"/>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4" name="Rectangle 12"/>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5" name="Rectangle 13"/>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6" name="Rectangle 14"/>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7" name="Text Box 15"/>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1278" name="Text Box 16"/>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1279" name="Rectangle 17"/>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0" name="Rectangle 18"/>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1" name="Rectangle 19"/>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2" name="Text Box 20"/>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1283" name="Group 21"/>
          <p:cNvGrpSpPr>
            <a:grpSpLocks/>
          </p:cNvGrpSpPr>
          <p:nvPr/>
        </p:nvGrpSpPr>
        <p:grpSpPr bwMode="auto">
          <a:xfrm>
            <a:off x="2743200" y="1828800"/>
            <a:ext cx="1524000" cy="990600"/>
            <a:chOff x="1728" y="1536"/>
            <a:chExt cx="960" cy="624"/>
          </a:xfrm>
        </p:grpSpPr>
        <p:sp>
          <p:nvSpPr>
            <p:cNvPr id="11372" name="Rectangle 2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73" name="Rectangle 2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4" name="Rectangle 2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5" name="Rectangle 2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6" name="Text Box 2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77" name="Text Box 2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78" name="Text Box 2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4" name="Group 29"/>
          <p:cNvGrpSpPr>
            <a:grpSpLocks/>
          </p:cNvGrpSpPr>
          <p:nvPr/>
        </p:nvGrpSpPr>
        <p:grpSpPr bwMode="auto">
          <a:xfrm>
            <a:off x="4114800" y="1828800"/>
            <a:ext cx="1524000" cy="990600"/>
            <a:chOff x="1728" y="1536"/>
            <a:chExt cx="960" cy="624"/>
          </a:xfrm>
        </p:grpSpPr>
        <p:sp>
          <p:nvSpPr>
            <p:cNvPr id="11365" name="Rectangle 3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66" name="Rectangle 3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7" name="Rectangle 3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8" name="Rectangle 3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9" name="Text Box 3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70" name="Text Box 3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71" name="Text Box 3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5" name="Group 37"/>
          <p:cNvGrpSpPr>
            <a:grpSpLocks/>
          </p:cNvGrpSpPr>
          <p:nvPr/>
        </p:nvGrpSpPr>
        <p:grpSpPr bwMode="auto">
          <a:xfrm>
            <a:off x="5486400" y="1828800"/>
            <a:ext cx="1524000" cy="990600"/>
            <a:chOff x="1728" y="1536"/>
            <a:chExt cx="960" cy="624"/>
          </a:xfrm>
        </p:grpSpPr>
        <p:sp>
          <p:nvSpPr>
            <p:cNvPr id="11358" name="Rectangle 38"/>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59" name="Rectangle 39"/>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0" name="Rectangle 40"/>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1" name="Rectangle 41"/>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2" name="Text Box 42"/>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63" name="Text Box 43"/>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64" name="Text Box 44"/>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6" name="Group 45"/>
          <p:cNvGrpSpPr>
            <a:grpSpLocks/>
          </p:cNvGrpSpPr>
          <p:nvPr/>
        </p:nvGrpSpPr>
        <p:grpSpPr bwMode="auto">
          <a:xfrm>
            <a:off x="2743200" y="2895600"/>
            <a:ext cx="1524000" cy="990600"/>
            <a:chOff x="1728" y="1536"/>
            <a:chExt cx="960" cy="624"/>
          </a:xfrm>
        </p:grpSpPr>
        <p:sp>
          <p:nvSpPr>
            <p:cNvPr id="11351" name="Rectangle 46"/>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52" name="Rectangle 47"/>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3" name="Rectangle 48"/>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4" name="Rectangle 49"/>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5" name="Text Box 50"/>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56" name="Text Box 51"/>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57" name="Text Box 52"/>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7" name="Group 53"/>
          <p:cNvGrpSpPr>
            <a:grpSpLocks/>
          </p:cNvGrpSpPr>
          <p:nvPr/>
        </p:nvGrpSpPr>
        <p:grpSpPr bwMode="auto">
          <a:xfrm>
            <a:off x="4114800" y="2895600"/>
            <a:ext cx="1524000" cy="990600"/>
            <a:chOff x="1728" y="1536"/>
            <a:chExt cx="960" cy="624"/>
          </a:xfrm>
        </p:grpSpPr>
        <p:sp>
          <p:nvSpPr>
            <p:cNvPr id="11344" name="Rectangle 54"/>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45" name="Rectangle 55"/>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6" name="Rectangle 56"/>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7" name="Rectangle 57"/>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8" name="Text Box 58"/>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49" name="Text Box 59"/>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50" name="Text Box 60"/>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8" name="Group 61"/>
          <p:cNvGrpSpPr>
            <a:grpSpLocks/>
          </p:cNvGrpSpPr>
          <p:nvPr/>
        </p:nvGrpSpPr>
        <p:grpSpPr bwMode="auto">
          <a:xfrm>
            <a:off x="5486400" y="2895600"/>
            <a:ext cx="1524000" cy="990600"/>
            <a:chOff x="1728" y="1536"/>
            <a:chExt cx="960" cy="624"/>
          </a:xfrm>
        </p:grpSpPr>
        <p:sp>
          <p:nvSpPr>
            <p:cNvPr id="11337" name="Rectangle 6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38" name="Rectangle 6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9" name="Rectangle 6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0" name="Rectangle 6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1" name="Text Box 6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42" name="Text Box 6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43" name="Text Box 6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9" name="Group 69"/>
          <p:cNvGrpSpPr>
            <a:grpSpLocks/>
          </p:cNvGrpSpPr>
          <p:nvPr/>
        </p:nvGrpSpPr>
        <p:grpSpPr bwMode="auto">
          <a:xfrm>
            <a:off x="2743200" y="3962400"/>
            <a:ext cx="1524000" cy="990600"/>
            <a:chOff x="1728" y="1536"/>
            <a:chExt cx="960" cy="624"/>
          </a:xfrm>
        </p:grpSpPr>
        <p:sp>
          <p:nvSpPr>
            <p:cNvPr id="11330" name="Rectangle 7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31" name="Rectangle 7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2" name="Rectangle 7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3" name="Rectangle 7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4" name="Text Box 7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35" name="Text Box 7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36" name="Text Box 7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0" name="Group 77"/>
          <p:cNvGrpSpPr>
            <a:grpSpLocks/>
          </p:cNvGrpSpPr>
          <p:nvPr/>
        </p:nvGrpSpPr>
        <p:grpSpPr bwMode="auto">
          <a:xfrm>
            <a:off x="4114800" y="3962400"/>
            <a:ext cx="1524000" cy="990600"/>
            <a:chOff x="1728" y="1536"/>
            <a:chExt cx="960" cy="624"/>
          </a:xfrm>
        </p:grpSpPr>
        <p:sp>
          <p:nvSpPr>
            <p:cNvPr id="11323" name="Rectangle 78"/>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24" name="Rectangle 79"/>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5" name="Rectangle 80"/>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6" name="Rectangle 81"/>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7" name="Text Box 82"/>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28" name="Text Box 83"/>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29" name="Text Box 84"/>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1" name="Group 85"/>
          <p:cNvGrpSpPr>
            <a:grpSpLocks/>
          </p:cNvGrpSpPr>
          <p:nvPr/>
        </p:nvGrpSpPr>
        <p:grpSpPr bwMode="auto">
          <a:xfrm>
            <a:off x="5486400" y="3962400"/>
            <a:ext cx="1524000" cy="990600"/>
            <a:chOff x="1728" y="1536"/>
            <a:chExt cx="960" cy="624"/>
          </a:xfrm>
        </p:grpSpPr>
        <p:sp>
          <p:nvSpPr>
            <p:cNvPr id="11316" name="Rectangle 86"/>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17" name="Rectangle 87"/>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8" name="Rectangle 88"/>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9" name="Rectangle 89"/>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0" name="Text Box 90"/>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21" name="Text Box 91"/>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22" name="Text Box 92"/>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2" name="Group 93"/>
          <p:cNvGrpSpPr>
            <a:grpSpLocks/>
          </p:cNvGrpSpPr>
          <p:nvPr/>
        </p:nvGrpSpPr>
        <p:grpSpPr bwMode="auto">
          <a:xfrm>
            <a:off x="2743200" y="5029200"/>
            <a:ext cx="1524000" cy="990600"/>
            <a:chOff x="1728" y="1536"/>
            <a:chExt cx="960" cy="624"/>
          </a:xfrm>
        </p:grpSpPr>
        <p:sp>
          <p:nvSpPr>
            <p:cNvPr id="11309" name="Rectangle 94"/>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10" name="Rectangle 95"/>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1" name="Rectangle 96"/>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2" name="Rectangle 97"/>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3" name="Text Box 98"/>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14" name="Text Box 99"/>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15" name="Text Box 100"/>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3" name="Group 101"/>
          <p:cNvGrpSpPr>
            <a:grpSpLocks/>
          </p:cNvGrpSpPr>
          <p:nvPr/>
        </p:nvGrpSpPr>
        <p:grpSpPr bwMode="auto">
          <a:xfrm>
            <a:off x="4114800" y="5029200"/>
            <a:ext cx="1524000" cy="990600"/>
            <a:chOff x="1728" y="1536"/>
            <a:chExt cx="960" cy="624"/>
          </a:xfrm>
        </p:grpSpPr>
        <p:sp>
          <p:nvSpPr>
            <p:cNvPr id="11302" name="Rectangle 10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03" name="Rectangle 10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4" name="Rectangle 10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5" name="Rectangle 10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6" name="Text Box 10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07" name="Text Box 10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08" name="Text Box 10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4" name="Group 109"/>
          <p:cNvGrpSpPr>
            <a:grpSpLocks/>
          </p:cNvGrpSpPr>
          <p:nvPr/>
        </p:nvGrpSpPr>
        <p:grpSpPr bwMode="auto">
          <a:xfrm>
            <a:off x="5486400" y="5029200"/>
            <a:ext cx="1524000" cy="990600"/>
            <a:chOff x="1728" y="1536"/>
            <a:chExt cx="960" cy="624"/>
          </a:xfrm>
        </p:grpSpPr>
        <p:sp>
          <p:nvSpPr>
            <p:cNvPr id="11295" name="Rectangle 11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296" name="Rectangle 11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7" name="Rectangle 11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8" name="Rectangle 11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9" name="Text Box 11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00" name="Text Box 11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01" name="Text Box 11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2654300" y="2286000"/>
            <a:ext cx="762000" cy="3619500"/>
            <a:chOff x="1672" y="1440"/>
            <a:chExt cx="480" cy="2280"/>
          </a:xfrm>
        </p:grpSpPr>
        <p:pic>
          <p:nvPicPr>
            <p:cNvPr id="12424"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5"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6"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7"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2292" name="Group 8"/>
          <p:cNvGrpSpPr>
            <a:grpSpLocks/>
          </p:cNvGrpSpPr>
          <p:nvPr/>
        </p:nvGrpSpPr>
        <p:grpSpPr bwMode="auto">
          <a:xfrm>
            <a:off x="457200" y="1066800"/>
            <a:ext cx="8218488" cy="180975"/>
            <a:chOff x="295" y="1311"/>
            <a:chExt cx="5177" cy="114"/>
          </a:xfrm>
        </p:grpSpPr>
        <p:sp>
          <p:nvSpPr>
            <p:cNvPr id="12422"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23"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2293"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4"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5"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6"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2297"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8"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9"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0"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1"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2"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2303"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2304"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5"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6"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7"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2308" name="Group 26"/>
          <p:cNvGrpSpPr>
            <a:grpSpLocks/>
          </p:cNvGrpSpPr>
          <p:nvPr/>
        </p:nvGrpSpPr>
        <p:grpSpPr bwMode="auto">
          <a:xfrm>
            <a:off x="2743200" y="1828800"/>
            <a:ext cx="1524000" cy="990600"/>
            <a:chOff x="1728" y="1536"/>
            <a:chExt cx="960" cy="624"/>
          </a:xfrm>
        </p:grpSpPr>
        <p:sp>
          <p:nvSpPr>
            <p:cNvPr id="12415"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16"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7"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8"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9"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20"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21"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09" name="Group 34"/>
          <p:cNvGrpSpPr>
            <a:grpSpLocks/>
          </p:cNvGrpSpPr>
          <p:nvPr/>
        </p:nvGrpSpPr>
        <p:grpSpPr bwMode="auto">
          <a:xfrm>
            <a:off x="4114800" y="1828800"/>
            <a:ext cx="1524000" cy="990600"/>
            <a:chOff x="1728" y="1536"/>
            <a:chExt cx="960" cy="624"/>
          </a:xfrm>
        </p:grpSpPr>
        <p:sp>
          <p:nvSpPr>
            <p:cNvPr id="12408"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09"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0"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1"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2"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13"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14"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0" name="Group 42"/>
          <p:cNvGrpSpPr>
            <a:grpSpLocks/>
          </p:cNvGrpSpPr>
          <p:nvPr/>
        </p:nvGrpSpPr>
        <p:grpSpPr bwMode="auto">
          <a:xfrm>
            <a:off x="5486400" y="1828800"/>
            <a:ext cx="1524000" cy="990600"/>
            <a:chOff x="1728" y="1536"/>
            <a:chExt cx="960" cy="624"/>
          </a:xfrm>
        </p:grpSpPr>
        <p:sp>
          <p:nvSpPr>
            <p:cNvPr id="12401"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02"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3"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4"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5"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06"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07"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1" name="Group 50"/>
          <p:cNvGrpSpPr>
            <a:grpSpLocks/>
          </p:cNvGrpSpPr>
          <p:nvPr/>
        </p:nvGrpSpPr>
        <p:grpSpPr bwMode="auto">
          <a:xfrm>
            <a:off x="2743200" y="2895600"/>
            <a:ext cx="1524000" cy="990600"/>
            <a:chOff x="1728" y="1536"/>
            <a:chExt cx="960" cy="624"/>
          </a:xfrm>
        </p:grpSpPr>
        <p:sp>
          <p:nvSpPr>
            <p:cNvPr id="12394"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95"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6"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7"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8"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99"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00"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2" name="Group 58"/>
          <p:cNvGrpSpPr>
            <a:grpSpLocks/>
          </p:cNvGrpSpPr>
          <p:nvPr/>
        </p:nvGrpSpPr>
        <p:grpSpPr bwMode="auto">
          <a:xfrm>
            <a:off x="4114800" y="2895600"/>
            <a:ext cx="1524000" cy="990600"/>
            <a:chOff x="1728" y="1536"/>
            <a:chExt cx="960" cy="624"/>
          </a:xfrm>
        </p:grpSpPr>
        <p:sp>
          <p:nvSpPr>
            <p:cNvPr id="12387"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88"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9"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0"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1"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92"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93"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3" name="Group 66"/>
          <p:cNvGrpSpPr>
            <a:grpSpLocks/>
          </p:cNvGrpSpPr>
          <p:nvPr/>
        </p:nvGrpSpPr>
        <p:grpSpPr bwMode="auto">
          <a:xfrm>
            <a:off x="5486400" y="2895600"/>
            <a:ext cx="1524000" cy="990600"/>
            <a:chOff x="1728" y="1536"/>
            <a:chExt cx="960" cy="624"/>
          </a:xfrm>
        </p:grpSpPr>
        <p:sp>
          <p:nvSpPr>
            <p:cNvPr id="12380"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81"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2"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3"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4"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85"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86"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4" name="Group 74"/>
          <p:cNvGrpSpPr>
            <a:grpSpLocks/>
          </p:cNvGrpSpPr>
          <p:nvPr/>
        </p:nvGrpSpPr>
        <p:grpSpPr bwMode="auto">
          <a:xfrm>
            <a:off x="2743200" y="3962400"/>
            <a:ext cx="1524000" cy="990600"/>
            <a:chOff x="1728" y="1536"/>
            <a:chExt cx="960" cy="624"/>
          </a:xfrm>
        </p:grpSpPr>
        <p:sp>
          <p:nvSpPr>
            <p:cNvPr id="12373"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74"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5"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6"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7"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78"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79"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5" name="Group 82"/>
          <p:cNvGrpSpPr>
            <a:grpSpLocks/>
          </p:cNvGrpSpPr>
          <p:nvPr/>
        </p:nvGrpSpPr>
        <p:grpSpPr bwMode="auto">
          <a:xfrm>
            <a:off x="4114800" y="3962400"/>
            <a:ext cx="1524000" cy="990600"/>
            <a:chOff x="1728" y="1536"/>
            <a:chExt cx="960" cy="624"/>
          </a:xfrm>
        </p:grpSpPr>
        <p:sp>
          <p:nvSpPr>
            <p:cNvPr id="12366"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67"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8"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9"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0"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71"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72"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6" name="Group 90"/>
          <p:cNvGrpSpPr>
            <a:grpSpLocks/>
          </p:cNvGrpSpPr>
          <p:nvPr/>
        </p:nvGrpSpPr>
        <p:grpSpPr bwMode="auto">
          <a:xfrm>
            <a:off x="5486400" y="3962400"/>
            <a:ext cx="1524000" cy="990600"/>
            <a:chOff x="1728" y="1536"/>
            <a:chExt cx="960" cy="624"/>
          </a:xfrm>
        </p:grpSpPr>
        <p:sp>
          <p:nvSpPr>
            <p:cNvPr id="12359"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60"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1"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2"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3"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64"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65"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7" name="Group 98"/>
          <p:cNvGrpSpPr>
            <a:grpSpLocks/>
          </p:cNvGrpSpPr>
          <p:nvPr/>
        </p:nvGrpSpPr>
        <p:grpSpPr bwMode="auto">
          <a:xfrm>
            <a:off x="2743200" y="5029200"/>
            <a:ext cx="1524000" cy="990600"/>
            <a:chOff x="1728" y="1536"/>
            <a:chExt cx="960" cy="624"/>
          </a:xfrm>
        </p:grpSpPr>
        <p:sp>
          <p:nvSpPr>
            <p:cNvPr id="12352"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53"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4"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5"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6"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57"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58"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8" name="Group 106"/>
          <p:cNvGrpSpPr>
            <a:grpSpLocks/>
          </p:cNvGrpSpPr>
          <p:nvPr/>
        </p:nvGrpSpPr>
        <p:grpSpPr bwMode="auto">
          <a:xfrm>
            <a:off x="4114800" y="5029200"/>
            <a:ext cx="1524000" cy="990600"/>
            <a:chOff x="1728" y="1536"/>
            <a:chExt cx="960" cy="624"/>
          </a:xfrm>
        </p:grpSpPr>
        <p:sp>
          <p:nvSpPr>
            <p:cNvPr id="12345"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46"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7"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8"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9"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50"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51"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9" name="Group 114"/>
          <p:cNvGrpSpPr>
            <a:grpSpLocks/>
          </p:cNvGrpSpPr>
          <p:nvPr/>
        </p:nvGrpSpPr>
        <p:grpSpPr bwMode="auto">
          <a:xfrm>
            <a:off x="5486400" y="5029200"/>
            <a:ext cx="1524000" cy="990600"/>
            <a:chOff x="1728" y="1536"/>
            <a:chExt cx="960" cy="624"/>
          </a:xfrm>
        </p:grpSpPr>
        <p:sp>
          <p:nvSpPr>
            <p:cNvPr id="12338"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39"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0"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1"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2"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43"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44"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2320"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1"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2" name="Line 124"/>
          <p:cNvSpPr>
            <a:spLocks noChangeShapeType="1"/>
          </p:cNvSpPr>
          <p:nvPr/>
        </p:nvSpPr>
        <p:spPr bwMode="auto">
          <a:xfrm>
            <a:off x="1981200" y="25908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3"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2324" name="Group 126"/>
          <p:cNvGrpSpPr>
            <a:grpSpLocks/>
          </p:cNvGrpSpPr>
          <p:nvPr/>
        </p:nvGrpSpPr>
        <p:grpSpPr bwMode="auto">
          <a:xfrm>
            <a:off x="1371600" y="1676400"/>
            <a:ext cx="609600" cy="1371600"/>
            <a:chOff x="2544" y="4032"/>
            <a:chExt cx="384" cy="864"/>
          </a:xfrm>
        </p:grpSpPr>
        <p:sp>
          <p:nvSpPr>
            <p:cNvPr id="12336"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7"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2325"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6"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7"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8" name="Line 132"/>
          <p:cNvSpPr>
            <a:spLocks noChangeShapeType="1"/>
          </p:cNvSpPr>
          <p:nvPr/>
        </p:nvSpPr>
        <p:spPr bwMode="auto">
          <a:xfrm rot="5400000">
            <a:off x="1371600" y="3556000"/>
            <a:ext cx="1981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9" name="Line 133"/>
          <p:cNvSpPr>
            <a:spLocks noChangeShapeType="1"/>
          </p:cNvSpPr>
          <p:nvPr/>
        </p:nvSpPr>
        <p:spPr bwMode="auto">
          <a:xfrm>
            <a:off x="2362200" y="4521200"/>
            <a:ext cx="431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0"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1"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2"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3"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4" name="Oval 138"/>
          <p:cNvSpPr>
            <a:spLocks noChangeArrowheads="1"/>
          </p:cNvSpPr>
          <p:nvPr/>
        </p:nvSpPr>
        <p:spPr bwMode="auto">
          <a:xfrm>
            <a:off x="2730500" y="44767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5"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2654300" y="2286000"/>
            <a:ext cx="762000" cy="3619500"/>
            <a:chOff x="1672" y="1440"/>
            <a:chExt cx="480" cy="2280"/>
          </a:xfrm>
        </p:grpSpPr>
        <p:pic>
          <p:nvPicPr>
            <p:cNvPr id="13448"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49"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50"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51"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3316" name="Group 8"/>
          <p:cNvGrpSpPr>
            <a:grpSpLocks/>
          </p:cNvGrpSpPr>
          <p:nvPr/>
        </p:nvGrpSpPr>
        <p:grpSpPr bwMode="auto">
          <a:xfrm>
            <a:off x="457200" y="1066800"/>
            <a:ext cx="8218488" cy="180975"/>
            <a:chOff x="295" y="1311"/>
            <a:chExt cx="5177" cy="114"/>
          </a:xfrm>
        </p:grpSpPr>
        <p:sp>
          <p:nvSpPr>
            <p:cNvPr id="13446"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7"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3317"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18"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19"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0"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3321"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2"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3"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4"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5"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6"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3327"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3328"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9"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30"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31"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3332" name="Group 26"/>
          <p:cNvGrpSpPr>
            <a:grpSpLocks/>
          </p:cNvGrpSpPr>
          <p:nvPr/>
        </p:nvGrpSpPr>
        <p:grpSpPr bwMode="auto">
          <a:xfrm>
            <a:off x="2743200" y="1828800"/>
            <a:ext cx="1524000" cy="990600"/>
            <a:chOff x="1728" y="1536"/>
            <a:chExt cx="960" cy="624"/>
          </a:xfrm>
        </p:grpSpPr>
        <p:sp>
          <p:nvSpPr>
            <p:cNvPr id="13439"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40"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1"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2"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3"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44"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45"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3" name="Group 34"/>
          <p:cNvGrpSpPr>
            <a:grpSpLocks/>
          </p:cNvGrpSpPr>
          <p:nvPr/>
        </p:nvGrpSpPr>
        <p:grpSpPr bwMode="auto">
          <a:xfrm>
            <a:off x="4114800" y="1828800"/>
            <a:ext cx="1524000" cy="990600"/>
            <a:chOff x="1728" y="1536"/>
            <a:chExt cx="960" cy="624"/>
          </a:xfrm>
        </p:grpSpPr>
        <p:sp>
          <p:nvSpPr>
            <p:cNvPr id="13432"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33"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4"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5"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6"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37"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38"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4" name="Group 42"/>
          <p:cNvGrpSpPr>
            <a:grpSpLocks/>
          </p:cNvGrpSpPr>
          <p:nvPr/>
        </p:nvGrpSpPr>
        <p:grpSpPr bwMode="auto">
          <a:xfrm>
            <a:off x="5486400" y="1828800"/>
            <a:ext cx="1524000" cy="990600"/>
            <a:chOff x="1728" y="1536"/>
            <a:chExt cx="960" cy="624"/>
          </a:xfrm>
        </p:grpSpPr>
        <p:sp>
          <p:nvSpPr>
            <p:cNvPr id="13425"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26"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7"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8"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9"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30"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31"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5" name="Group 50"/>
          <p:cNvGrpSpPr>
            <a:grpSpLocks/>
          </p:cNvGrpSpPr>
          <p:nvPr/>
        </p:nvGrpSpPr>
        <p:grpSpPr bwMode="auto">
          <a:xfrm>
            <a:off x="2743200" y="2895600"/>
            <a:ext cx="1524000" cy="990600"/>
            <a:chOff x="1728" y="1536"/>
            <a:chExt cx="960" cy="624"/>
          </a:xfrm>
        </p:grpSpPr>
        <p:sp>
          <p:nvSpPr>
            <p:cNvPr id="13418"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19"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0"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1"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2"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23"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24"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6" name="Group 58"/>
          <p:cNvGrpSpPr>
            <a:grpSpLocks/>
          </p:cNvGrpSpPr>
          <p:nvPr/>
        </p:nvGrpSpPr>
        <p:grpSpPr bwMode="auto">
          <a:xfrm>
            <a:off x="4114800" y="2895600"/>
            <a:ext cx="1524000" cy="990600"/>
            <a:chOff x="1728" y="1536"/>
            <a:chExt cx="960" cy="624"/>
          </a:xfrm>
        </p:grpSpPr>
        <p:sp>
          <p:nvSpPr>
            <p:cNvPr id="13411"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12"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3"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4"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5"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16"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17"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7" name="Group 66"/>
          <p:cNvGrpSpPr>
            <a:grpSpLocks/>
          </p:cNvGrpSpPr>
          <p:nvPr/>
        </p:nvGrpSpPr>
        <p:grpSpPr bwMode="auto">
          <a:xfrm>
            <a:off x="5486400" y="2895600"/>
            <a:ext cx="1524000" cy="990600"/>
            <a:chOff x="1728" y="1536"/>
            <a:chExt cx="960" cy="624"/>
          </a:xfrm>
        </p:grpSpPr>
        <p:sp>
          <p:nvSpPr>
            <p:cNvPr id="13404"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05"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6"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7"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8"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09"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10"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8" name="Group 74"/>
          <p:cNvGrpSpPr>
            <a:grpSpLocks/>
          </p:cNvGrpSpPr>
          <p:nvPr/>
        </p:nvGrpSpPr>
        <p:grpSpPr bwMode="auto">
          <a:xfrm>
            <a:off x="2743200" y="3962400"/>
            <a:ext cx="1524000" cy="990600"/>
            <a:chOff x="1728" y="1536"/>
            <a:chExt cx="960" cy="624"/>
          </a:xfrm>
        </p:grpSpPr>
        <p:sp>
          <p:nvSpPr>
            <p:cNvPr id="13397"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98"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9"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0"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1"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02"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03"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9" name="Group 82"/>
          <p:cNvGrpSpPr>
            <a:grpSpLocks/>
          </p:cNvGrpSpPr>
          <p:nvPr/>
        </p:nvGrpSpPr>
        <p:grpSpPr bwMode="auto">
          <a:xfrm>
            <a:off x="4114800" y="3962400"/>
            <a:ext cx="1524000" cy="990600"/>
            <a:chOff x="1728" y="1536"/>
            <a:chExt cx="960" cy="624"/>
          </a:xfrm>
        </p:grpSpPr>
        <p:sp>
          <p:nvSpPr>
            <p:cNvPr id="13390"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91"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2"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3"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4"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95"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96"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0" name="Group 90"/>
          <p:cNvGrpSpPr>
            <a:grpSpLocks/>
          </p:cNvGrpSpPr>
          <p:nvPr/>
        </p:nvGrpSpPr>
        <p:grpSpPr bwMode="auto">
          <a:xfrm>
            <a:off x="5486400" y="3962400"/>
            <a:ext cx="1524000" cy="990600"/>
            <a:chOff x="1728" y="1536"/>
            <a:chExt cx="960" cy="624"/>
          </a:xfrm>
        </p:grpSpPr>
        <p:sp>
          <p:nvSpPr>
            <p:cNvPr id="13383"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84"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5"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6"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7"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88"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89"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1" name="Group 98"/>
          <p:cNvGrpSpPr>
            <a:grpSpLocks/>
          </p:cNvGrpSpPr>
          <p:nvPr/>
        </p:nvGrpSpPr>
        <p:grpSpPr bwMode="auto">
          <a:xfrm>
            <a:off x="2743200" y="5029200"/>
            <a:ext cx="1524000" cy="990600"/>
            <a:chOff x="1728" y="1536"/>
            <a:chExt cx="960" cy="624"/>
          </a:xfrm>
        </p:grpSpPr>
        <p:sp>
          <p:nvSpPr>
            <p:cNvPr id="13376"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77"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8"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9"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0"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81"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82"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2" name="Group 106"/>
          <p:cNvGrpSpPr>
            <a:grpSpLocks/>
          </p:cNvGrpSpPr>
          <p:nvPr/>
        </p:nvGrpSpPr>
        <p:grpSpPr bwMode="auto">
          <a:xfrm>
            <a:off x="4114800" y="5029200"/>
            <a:ext cx="1524000" cy="990600"/>
            <a:chOff x="1728" y="1536"/>
            <a:chExt cx="960" cy="624"/>
          </a:xfrm>
        </p:grpSpPr>
        <p:sp>
          <p:nvSpPr>
            <p:cNvPr id="13369"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70"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1"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2"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3"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74"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75"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3" name="Group 114"/>
          <p:cNvGrpSpPr>
            <a:grpSpLocks/>
          </p:cNvGrpSpPr>
          <p:nvPr/>
        </p:nvGrpSpPr>
        <p:grpSpPr bwMode="auto">
          <a:xfrm>
            <a:off x="5486400" y="5029200"/>
            <a:ext cx="1524000" cy="990600"/>
            <a:chOff x="1728" y="1536"/>
            <a:chExt cx="960" cy="624"/>
          </a:xfrm>
        </p:grpSpPr>
        <p:sp>
          <p:nvSpPr>
            <p:cNvPr id="13362"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63"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4"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5"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6"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67"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68"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3344"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5"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6" name="Line 124"/>
          <p:cNvSpPr>
            <a:spLocks noChangeShapeType="1"/>
          </p:cNvSpPr>
          <p:nvPr/>
        </p:nvSpPr>
        <p:spPr bwMode="auto">
          <a:xfrm>
            <a:off x="1981200" y="2590800"/>
            <a:ext cx="381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7"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3348" name="Group 126"/>
          <p:cNvGrpSpPr>
            <a:grpSpLocks/>
          </p:cNvGrpSpPr>
          <p:nvPr/>
        </p:nvGrpSpPr>
        <p:grpSpPr bwMode="auto">
          <a:xfrm>
            <a:off x="1371600" y="1676400"/>
            <a:ext cx="609600" cy="1371600"/>
            <a:chOff x="2544" y="4032"/>
            <a:chExt cx="384" cy="864"/>
          </a:xfrm>
        </p:grpSpPr>
        <p:sp>
          <p:nvSpPr>
            <p:cNvPr id="13360"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1"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3349"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0"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1"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2" name="Line 132"/>
          <p:cNvSpPr>
            <a:spLocks noChangeShapeType="1"/>
          </p:cNvSpPr>
          <p:nvPr/>
        </p:nvSpPr>
        <p:spPr bwMode="auto">
          <a:xfrm rot="5400000">
            <a:off x="1371600" y="3556000"/>
            <a:ext cx="1981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3" name="Line 133"/>
          <p:cNvSpPr>
            <a:spLocks noChangeShapeType="1"/>
          </p:cNvSpPr>
          <p:nvPr/>
        </p:nvSpPr>
        <p:spPr bwMode="auto">
          <a:xfrm>
            <a:off x="2362200" y="4521200"/>
            <a:ext cx="4318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4"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5"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6"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7"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8" name="Oval 138"/>
          <p:cNvSpPr>
            <a:spLocks noChangeArrowheads="1"/>
          </p:cNvSpPr>
          <p:nvPr/>
        </p:nvSpPr>
        <p:spPr bwMode="auto">
          <a:xfrm>
            <a:off x="2730500" y="4476750"/>
            <a:ext cx="114300" cy="114300"/>
          </a:xfrm>
          <a:prstGeom prst="ellipse">
            <a:avLst/>
          </a:prstGeom>
          <a:solidFill>
            <a:srgbClr val="FF0000"/>
          </a:solidFill>
          <a:ln w="9525">
            <a:solidFill>
              <a:srgbClr val="FF0000"/>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9"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654300" y="2286000"/>
            <a:ext cx="762000" cy="3619500"/>
            <a:chOff x="1672" y="1440"/>
            <a:chExt cx="480" cy="2280"/>
          </a:xfrm>
        </p:grpSpPr>
        <p:pic>
          <p:nvPicPr>
            <p:cNvPr id="14498"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9"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0"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1"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39"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4340" name="Group 8"/>
          <p:cNvGrpSpPr>
            <a:grpSpLocks/>
          </p:cNvGrpSpPr>
          <p:nvPr/>
        </p:nvGrpSpPr>
        <p:grpSpPr bwMode="auto">
          <a:xfrm>
            <a:off x="457200" y="1066800"/>
            <a:ext cx="8218488" cy="180975"/>
            <a:chOff x="295" y="1311"/>
            <a:chExt cx="5177" cy="114"/>
          </a:xfrm>
        </p:grpSpPr>
        <p:sp>
          <p:nvSpPr>
            <p:cNvPr id="14496"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7"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4341"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2"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3"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4"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4345"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6"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7"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8"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9"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0"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4351"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4352"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3"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4"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5"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4356" name="Group 26"/>
          <p:cNvGrpSpPr>
            <a:grpSpLocks/>
          </p:cNvGrpSpPr>
          <p:nvPr/>
        </p:nvGrpSpPr>
        <p:grpSpPr bwMode="auto">
          <a:xfrm>
            <a:off x="2743200" y="1828800"/>
            <a:ext cx="1524000" cy="990600"/>
            <a:chOff x="1728" y="1536"/>
            <a:chExt cx="960" cy="624"/>
          </a:xfrm>
        </p:grpSpPr>
        <p:sp>
          <p:nvSpPr>
            <p:cNvPr id="14489"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90"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1"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2"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3"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94"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95"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7" name="Group 34"/>
          <p:cNvGrpSpPr>
            <a:grpSpLocks/>
          </p:cNvGrpSpPr>
          <p:nvPr/>
        </p:nvGrpSpPr>
        <p:grpSpPr bwMode="auto">
          <a:xfrm>
            <a:off x="4114800" y="1828800"/>
            <a:ext cx="1524000" cy="990600"/>
            <a:chOff x="1728" y="1536"/>
            <a:chExt cx="960" cy="624"/>
          </a:xfrm>
        </p:grpSpPr>
        <p:sp>
          <p:nvSpPr>
            <p:cNvPr id="14482"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83"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4"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5"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6"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87"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88"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8" name="Group 42"/>
          <p:cNvGrpSpPr>
            <a:grpSpLocks/>
          </p:cNvGrpSpPr>
          <p:nvPr/>
        </p:nvGrpSpPr>
        <p:grpSpPr bwMode="auto">
          <a:xfrm>
            <a:off x="5486400" y="1828800"/>
            <a:ext cx="1524000" cy="990600"/>
            <a:chOff x="1728" y="1536"/>
            <a:chExt cx="960" cy="624"/>
          </a:xfrm>
        </p:grpSpPr>
        <p:sp>
          <p:nvSpPr>
            <p:cNvPr id="14475"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76"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7"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8"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9"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80"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81"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9" name="Group 50"/>
          <p:cNvGrpSpPr>
            <a:grpSpLocks/>
          </p:cNvGrpSpPr>
          <p:nvPr/>
        </p:nvGrpSpPr>
        <p:grpSpPr bwMode="auto">
          <a:xfrm>
            <a:off x="2743200" y="2895600"/>
            <a:ext cx="1524000" cy="990600"/>
            <a:chOff x="1728" y="1536"/>
            <a:chExt cx="960" cy="624"/>
          </a:xfrm>
        </p:grpSpPr>
        <p:sp>
          <p:nvSpPr>
            <p:cNvPr id="14468"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69"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0"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1"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2"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73"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74"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0" name="Group 58"/>
          <p:cNvGrpSpPr>
            <a:grpSpLocks/>
          </p:cNvGrpSpPr>
          <p:nvPr/>
        </p:nvGrpSpPr>
        <p:grpSpPr bwMode="auto">
          <a:xfrm>
            <a:off x="4114800" y="2895600"/>
            <a:ext cx="1524000" cy="990600"/>
            <a:chOff x="1728" y="1536"/>
            <a:chExt cx="960" cy="624"/>
          </a:xfrm>
        </p:grpSpPr>
        <p:sp>
          <p:nvSpPr>
            <p:cNvPr id="14461"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62"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3"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4"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5"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66"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67"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1" name="Group 66"/>
          <p:cNvGrpSpPr>
            <a:grpSpLocks/>
          </p:cNvGrpSpPr>
          <p:nvPr/>
        </p:nvGrpSpPr>
        <p:grpSpPr bwMode="auto">
          <a:xfrm>
            <a:off x="5486400" y="2895600"/>
            <a:ext cx="1524000" cy="990600"/>
            <a:chOff x="1728" y="1536"/>
            <a:chExt cx="960" cy="624"/>
          </a:xfrm>
        </p:grpSpPr>
        <p:sp>
          <p:nvSpPr>
            <p:cNvPr id="14454"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55"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6"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7"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8"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59"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60"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2" name="Group 74"/>
          <p:cNvGrpSpPr>
            <a:grpSpLocks/>
          </p:cNvGrpSpPr>
          <p:nvPr/>
        </p:nvGrpSpPr>
        <p:grpSpPr bwMode="auto">
          <a:xfrm>
            <a:off x="2743200" y="3962400"/>
            <a:ext cx="1524000" cy="990600"/>
            <a:chOff x="1728" y="1536"/>
            <a:chExt cx="960" cy="624"/>
          </a:xfrm>
        </p:grpSpPr>
        <p:sp>
          <p:nvSpPr>
            <p:cNvPr id="14447"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48"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9"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0"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1"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52"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53"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3" name="Group 82"/>
          <p:cNvGrpSpPr>
            <a:grpSpLocks/>
          </p:cNvGrpSpPr>
          <p:nvPr/>
        </p:nvGrpSpPr>
        <p:grpSpPr bwMode="auto">
          <a:xfrm>
            <a:off x="4114800" y="3962400"/>
            <a:ext cx="1524000" cy="990600"/>
            <a:chOff x="1728" y="1536"/>
            <a:chExt cx="960" cy="624"/>
          </a:xfrm>
        </p:grpSpPr>
        <p:sp>
          <p:nvSpPr>
            <p:cNvPr id="14440"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41"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2"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3"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4"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45"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46"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4" name="Group 90"/>
          <p:cNvGrpSpPr>
            <a:grpSpLocks/>
          </p:cNvGrpSpPr>
          <p:nvPr/>
        </p:nvGrpSpPr>
        <p:grpSpPr bwMode="auto">
          <a:xfrm>
            <a:off x="5486400" y="3962400"/>
            <a:ext cx="1524000" cy="990600"/>
            <a:chOff x="1728" y="1536"/>
            <a:chExt cx="960" cy="624"/>
          </a:xfrm>
        </p:grpSpPr>
        <p:sp>
          <p:nvSpPr>
            <p:cNvPr id="14433"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34"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5"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6"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7"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38"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39"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5" name="Group 98"/>
          <p:cNvGrpSpPr>
            <a:grpSpLocks/>
          </p:cNvGrpSpPr>
          <p:nvPr/>
        </p:nvGrpSpPr>
        <p:grpSpPr bwMode="auto">
          <a:xfrm>
            <a:off x="2743200" y="5029200"/>
            <a:ext cx="1524000" cy="990600"/>
            <a:chOff x="1728" y="1536"/>
            <a:chExt cx="960" cy="624"/>
          </a:xfrm>
        </p:grpSpPr>
        <p:sp>
          <p:nvSpPr>
            <p:cNvPr id="14426"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27"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8"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9"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0"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31"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32"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6" name="Group 106"/>
          <p:cNvGrpSpPr>
            <a:grpSpLocks/>
          </p:cNvGrpSpPr>
          <p:nvPr/>
        </p:nvGrpSpPr>
        <p:grpSpPr bwMode="auto">
          <a:xfrm>
            <a:off x="4114800" y="5029200"/>
            <a:ext cx="1524000" cy="990600"/>
            <a:chOff x="1728" y="1536"/>
            <a:chExt cx="960" cy="624"/>
          </a:xfrm>
        </p:grpSpPr>
        <p:sp>
          <p:nvSpPr>
            <p:cNvPr id="14419"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20"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1"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2"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3"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24"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25"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7" name="Group 114"/>
          <p:cNvGrpSpPr>
            <a:grpSpLocks/>
          </p:cNvGrpSpPr>
          <p:nvPr/>
        </p:nvGrpSpPr>
        <p:grpSpPr bwMode="auto">
          <a:xfrm>
            <a:off x="5486400" y="5029200"/>
            <a:ext cx="1524000" cy="990600"/>
            <a:chOff x="1728" y="1536"/>
            <a:chExt cx="960" cy="624"/>
          </a:xfrm>
        </p:grpSpPr>
        <p:sp>
          <p:nvSpPr>
            <p:cNvPr id="14412"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13"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4"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5"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6"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17"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18"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4368"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9"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0" name="Line 124"/>
          <p:cNvSpPr>
            <a:spLocks noChangeShapeType="1"/>
          </p:cNvSpPr>
          <p:nvPr/>
        </p:nvSpPr>
        <p:spPr bwMode="auto">
          <a:xfrm>
            <a:off x="1981200" y="25908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1"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4372" name="Group 126"/>
          <p:cNvGrpSpPr>
            <a:grpSpLocks/>
          </p:cNvGrpSpPr>
          <p:nvPr/>
        </p:nvGrpSpPr>
        <p:grpSpPr bwMode="auto">
          <a:xfrm>
            <a:off x="1371600" y="1676400"/>
            <a:ext cx="609600" cy="1371600"/>
            <a:chOff x="2544" y="4032"/>
            <a:chExt cx="384" cy="864"/>
          </a:xfrm>
        </p:grpSpPr>
        <p:sp>
          <p:nvSpPr>
            <p:cNvPr id="14410"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1"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4373"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4"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5"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6" name="Line 132"/>
          <p:cNvSpPr>
            <a:spLocks noChangeShapeType="1"/>
          </p:cNvSpPr>
          <p:nvPr/>
        </p:nvSpPr>
        <p:spPr bwMode="auto">
          <a:xfrm rot="5400000">
            <a:off x="1371600" y="3556000"/>
            <a:ext cx="1981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7" name="Line 133"/>
          <p:cNvSpPr>
            <a:spLocks noChangeShapeType="1"/>
          </p:cNvSpPr>
          <p:nvPr/>
        </p:nvSpPr>
        <p:spPr bwMode="auto">
          <a:xfrm>
            <a:off x="2362200" y="4521200"/>
            <a:ext cx="431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8"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9"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0"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1"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2" name="Oval 138"/>
          <p:cNvSpPr>
            <a:spLocks noChangeArrowheads="1"/>
          </p:cNvSpPr>
          <p:nvPr/>
        </p:nvSpPr>
        <p:spPr bwMode="auto">
          <a:xfrm>
            <a:off x="2730500" y="44767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3"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4" name="Line 140"/>
          <p:cNvSpPr>
            <a:spLocks noChangeShapeType="1"/>
          </p:cNvSpPr>
          <p:nvPr/>
        </p:nvSpPr>
        <p:spPr bwMode="auto">
          <a:xfrm>
            <a:off x="1295400" y="5029200"/>
            <a:ext cx="1371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5" name="Line 141"/>
          <p:cNvSpPr>
            <a:spLocks noChangeShapeType="1"/>
          </p:cNvSpPr>
          <p:nvPr/>
        </p:nvSpPr>
        <p:spPr bwMode="auto">
          <a:xfrm rot="5400000">
            <a:off x="1035050" y="41529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6" name="Line 142"/>
          <p:cNvSpPr>
            <a:spLocks noChangeShapeType="1"/>
          </p:cNvSpPr>
          <p:nvPr/>
        </p:nvSpPr>
        <p:spPr bwMode="auto">
          <a:xfrm>
            <a:off x="2667000" y="57658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7" name="Line 143"/>
          <p:cNvSpPr>
            <a:spLocks noChangeShapeType="1"/>
          </p:cNvSpPr>
          <p:nvPr/>
        </p:nvSpPr>
        <p:spPr bwMode="auto">
          <a:xfrm>
            <a:off x="2667000" y="469265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8" name="Line 144"/>
          <p:cNvSpPr>
            <a:spLocks noChangeShapeType="1"/>
          </p:cNvSpPr>
          <p:nvPr/>
        </p:nvSpPr>
        <p:spPr bwMode="auto">
          <a:xfrm>
            <a:off x="2667000" y="36068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9" name="Line 145"/>
          <p:cNvSpPr>
            <a:spLocks noChangeShapeType="1"/>
          </p:cNvSpPr>
          <p:nvPr/>
        </p:nvSpPr>
        <p:spPr bwMode="auto">
          <a:xfrm>
            <a:off x="2667000" y="25400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0" name="Oval 146"/>
          <p:cNvSpPr>
            <a:spLocks noChangeArrowheads="1"/>
          </p:cNvSpPr>
          <p:nvPr/>
        </p:nvSpPr>
        <p:spPr bwMode="auto">
          <a:xfrm>
            <a:off x="2743200" y="462915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1" name="Oval 147"/>
          <p:cNvSpPr>
            <a:spLocks noChangeArrowheads="1"/>
          </p:cNvSpPr>
          <p:nvPr/>
        </p:nvSpPr>
        <p:spPr bwMode="auto">
          <a:xfrm>
            <a:off x="2743200" y="571500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2" name="Oval 148"/>
          <p:cNvSpPr>
            <a:spLocks noChangeArrowheads="1"/>
          </p:cNvSpPr>
          <p:nvPr/>
        </p:nvSpPr>
        <p:spPr bwMode="auto">
          <a:xfrm>
            <a:off x="2743200" y="355600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3" name="Oval 149"/>
          <p:cNvSpPr>
            <a:spLocks noChangeArrowheads="1"/>
          </p:cNvSpPr>
          <p:nvPr/>
        </p:nvSpPr>
        <p:spPr bwMode="auto">
          <a:xfrm>
            <a:off x="2730500" y="248285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4" name="Line 150"/>
          <p:cNvSpPr>
            <a:spLocks noChangeShapeType="1"/>
          </p:cNvSpPr>
          <p:nvPr/>
        </p:nvSpPr>
        <p:spPr bwMode="auto">
          <a:xfrm>
            <a:off x="3352800" y="281940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5" name="Line 151"/>
          <p:cNvSpPr>
            <a:spLocks noChangeShapeType="1"/>
          </p:cNvSpPr>
          <p:nvPr/>
        </p:nvSpPr>
        <p:spPr bwMode="auto">
          <a:xfrm>
            <a:off x="337820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6" name="Line 152"/>
          <p:cNvSpPr>
            <a:spLocks noChangeShapeType="1"/>
          </p:cNvSpPr>
          <p:nvPr/>
        </p:nvSpPr>
        <p:spPr bwMode="auto">
          <a:xfrm>
            <a:off x="475615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7" name="Line 153"/>
          <p:cNvSpPr>
            <a:spLocks noChangeShapeType="1"/>
          </p:cNvSpPr>
          <p:nvPr/>
        </p:nvSpPr>
        <p:spPr bwMode="auto">
          <a:xfrm>
            <a:off x="613410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8" name="Line 154"/>
          <p:cNvSpPr>
            <a:spLocks noChangeShapeType="1"/>
          </p:cNvSpPr>
          <p:nvPr/>
        </p:nvSpPr>
        <p:spPr bwMode="auto">
          <a:xfrm>
            <a:off x="3352800" y="388620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9" name="Line 155"/>
          <p:cNvSpPr>
            <a:spLocks noChangeShapeType="1"/>
          </p:cNvSpPr>
          <p:nvPr/>
        </p:nvSpPr>
        <p:spPr bwMode="auto">
          <a:xfrm>
            <a:off x="3378200" y="35750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0" name="Line 156"/>
          <p:cNvSpPr>
            <a:spLocks noChangeShapeType="1"/>
          </p:cNvSpPr>
          <p:nvPr/>
        </p:nvSpPr>
        <p:spPr bwMode="auto">
          <a:xfrm>
            <a:off x="4756150" y="35814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1" name="Line 157"/>
          <p:cNvSpPr>
            <a:spLocks noChangeShapeType="1"/>
          </p:cNvSpPr>
          <p:nvPr/>
        </p:nvSpPr>
        <p:spPr bwMode="auto">
          <a:xfrm>
            <a:off x="6134100" y="35814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2" name="Line 158"/>
          <p:cNvSpPr>
            <a:spLocks noChangeShapeType="1"/>
          </p:cNvSpPr>
          <p:nvPr/>
        </p:nvSpPr>
        <p:spPr bwMode="auto">
          <a:xfrm>
            <a:off x="3352800" y="494665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3" name="Line 159"/>
          <p:cNvSpPr>
            <a:spLocks noChangeShapeType="1"/>
          </p:cNvSpPr>
          <p:nvPr/>
        </p:nvSpPr>
        <p:spPr bwMode="auto">
          <a:xfrm>
            <a:off x="337820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4" name="Line 160"/>
          <p:cNvSpPr>
            <a:spLocks noChangeShapeType="1"/>
          </p:cNvSpPr>
          <p:nvPr/>
        </p:nvSpPr>
        <p:spPr bwMode="auto">
          <a:xfrm>
            <a:off x="475615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5" name="Line 161"/>
          <p:cNvSpPr>
            <a:spLocks noChangeShapeType="1"/>
          </p:cNvSpPr>
          <p:nvPr/>
        </p:nvSpPr>
        <p:spPr bwMode="auto">
          <a:xfrm>
            <a:off x="613410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6" name="Line 162"/>
          <p:cNvSpPr>
            <a:spLocks noChangeShapeType="1"/>
          </p:cNvSpPr>
          <p:nvPr/>
        </p:nvSpPr>
        <p:spPr bwMode="auto">
          <a:xfrm>
            <a:off x="3352800" y="601345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7" name="Line 163"/>
          <p:cNvSpPr>
            <a:spLocks noChangeShapeType="1"/>
          </p:cNvSpPr>
          <p:nvPr/>
        </p:nvSpPr>
        <p:spPr bwMode="auto">
          <a:xfrm>
            <a:off x="337820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8" name="Line 164"/>
          <p:cNvSpPr>
            <a:spLocks noChangeShapeType="1"/>
          </p:cNvSpPr>
          <p:nvPr/>
        </p:nvSpPr>
        <p:spPr bwMode="auto">
          <a:xfrm>
            <a:off x="475615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9" name="Line 165"/>
          <p:cNvSpPr>
            <a:spLocks noChangeShapeType="1"/>
          </p:cNvSpPr>
          <p:nvPr/>
        </p:nvSpPr>
        <p:spPr bwMode="auto">
          <a:xfrm>
            <a:off x="613410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2654300" y="2286000"/>
            <a:ext cx="762000" cy="3619500"/>
            <a:chOff x="1672" y="1440"/>
            <a:chExt cx="480" cy="2280"/>
          </a:xfrm>
        </p:grpSpPr>
        <p:pic>
          <p:nvPicPr>
            <p:cNvPr id="15522"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3"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4"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5"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5364" name="Group 8"/>
          <p:cNvGrpSpPr>
            <a:grpSpLocks/>
          </p:cNvGrpSpPr>
          <p:nvPr/>
        </p:nvGrpSpPr>
        <p:grpSpPr bwMode="auto">
          <a:xfrm>
            <a:off x="457200" y="1066800"/>
            <a:ext cx="8218488" cy="180975"/>
            <a:chOff x="295" y="1311"/>
            <a:chExt cx="5177" cy="114"/>
          </a:xfrm>
        </p:grpSpPr>
        <p:sp>
          <p:nvSpPr>
            <p:cNvPr id="15520"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21"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5365"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6"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7"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8"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5369"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0"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1"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2"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3"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4"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5375"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5376"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7"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8"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9"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5380" name="Group 26"/>
          <p:cNvGrpSpPr>
            <a:grpSpLocks/>
          </p:cNvGrpSpPr>
          <p:nvPr/>
        </p:nvGrpSpPr>
        <p:grpSpPr bwMode="auto">
          <a:xfrm>
            <a:off x="2743200" y="1828800"/>
            <a:ext cx="1524000" cy="990600"/>
            <a:chOff x="1728" y="1536"/>
            <a:chExt cx="960" cy="624"/>
          </a:xfrm>
        </p:grpSpPr>
        <p:sp>
          <p:nvSpPr>
            <p:cNvPr id="15513"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14"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5"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6"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7"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18"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19"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1" name="Group 34"/>
          <p:cNvGrpSpPr>
            <a:grpSpLocks/>
          </p:cNvGrpSpPr>
          <p:nvPr/>
        </p:nvGrpSpPr>
        <p:grpSpPr bwMode="auto">
          <a:xfrm>
            <a:off x="4114800" y="1828800"/>
            <a:ext cx="1524000" cy="990600"/>
            <a:chOff x="1728" y="1536"/>
            <a:chExt cx="960" cy="624"/>
          </a:xfrm>
        </p:grpSpPr>
        <p:sp>
          <p:nvSpPr>
            <p:cNvPr id="15506"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07"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8"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9"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0"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11"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12"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2" name="Group 42"/>
          <p:cNvGrpSpPr>
            <a:grpSpLocks/>
          </p:cNvGrpSpPr>
          <p:nvPr/>
        </p:nvGrpSpPr>
        <p:grpSpPr bwMode="auto">
          <a:xfrm>
            <a:off x="5486400" y="1828800"/>
            <a:ext cx="1524000" cy="990600"/>
            <a:chOff x="1728" y="1536"/>
            <a:chExt cx="960" cy="624"/>
          </a:xfrm>
        </p:grpSpPr>
        <p:sp>
          <p:nvSpPr>
            <p:cNvPr id="15499"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00"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1"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2"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3"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04"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05"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3" name="Group 50"/>
          <p:cNvGrpSpPr>
            <a:grpSpLocks/>
          </p:cNvGrpSpPr>
          <p:nvPr/>
        </p:nvGrpSpPr>
        <p:grpSpPr bwMode="auto">
          <a:xfrm>
            <a:off x="2743200" y="2895600"/>
            <a:ext cx="1524000" cy="990600"/>
            <a:chOff x="1728" y="1536"/>
            <a:chExt cx="960" cy="624"/>
          </a:xfrm>
        </p:grpSpPr>
        <p:sp>
          <p:nvSpPr>
            <p:cNvPr id="15492"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93"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4"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5"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6"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97"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98"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4" name="Group 58"/>
          <p:cNvGrpSpPr>
            <a:grpSpLocks/>
          </p:cNvGrpSpPr>
          <p:nvPr/>
        </p:nvGrpSpPr>
        <p:grpSpPr bwMode="auto">
          <a:xfrm>
            <a:off x="4114800" y="2895600"/>
            <a:ext cx="1524000" cy="990600"/>
            <a:chOff x="1728" y="1536"/>
            <a:chExt cx="960" cy="624"/>
          </a:xfrm>
        </p:grpSpPr>
        <p:sp>
          <p:nvSpPr>
            <p:cNvPr id="15485"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86"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7"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8"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9"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90"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91"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5" name="Group 66"/>
          <p:cNvGrpSpPr>
            <a:grpSpLocks/>
          </p:cNvGrpSpPr>
          <p:nvPr/>
        </p:nvGrpSpPr>
        <p:grpSpPr bwMode="auto">
          <a:xfrm>
            <a:off x="5486400" y="2895600"/>
            <a:ext cx="1524000" cy="990600"/>
            <a:chOff x="1728" y="1536"/>
            <a:chExt cx="960" cy="624"/>
          </a:xfrm>
        </p:grpSpPr>
        <p:sp>
          <p:nvSpPr>
            <p:cNvPr id="15478"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79"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0"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1"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2"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83"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84"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6" name="Group 74"/>
          <p:cNvGrpSpPr>
            <a:grpSpLocks/>
          </p:cNvGrpSpPr>
          <p:nvPr/>
        </p:nvGrpSpPr>
        <p:grpSpPr bwMode="auto">
          <a:xfrm>
            <a:off x="2743200" y="3962400"/>
            <a:ext cx="1524000" cy="990600"/>
            <a:chOff x="1728" y="1536"/>
            <a:chExt cx="960" cy="624"/>
          </a:xfrm>
        </p:grpSpPr>
        <p:sp>
          <p:nvSpPr>
            <p:cNvPr id="15471"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72"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3"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4"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5"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76"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77"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7" name="Group 82"/>
          <p:cNvGrpSpPr>
            <a:grpSpLocks/>
          </p:cNvGrpSpPr>
          <p:nvPr/>
        </p:nvGrpSpPr>
        <p:grpSpPr bwMode="auto">
          <a:xfrm>
            <a:off x="4114800" y="3962400"/>
            <a:ext cx="1524000" cy="990600"/>
            <a:chOff x="1728" y="1536"/>
            <a:chExt cx="960" cy="624"/>
          </a:xfrm>
        </p:grpSpPr>
        <p:sp>
          <p:nvSpPr>
            <p:cNvPr id="15464"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65"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6"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7"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8"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69"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70"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8" name="Group 90"/>
          <p:cNvGrpSpPr>
            <a:grpSpLocks/>
          </p:cNvGrpSpPr>
          <p:nvPr/>
        </p:nvGrpSpPr>
        <p:grpSpPr bwMode="auto">
          <a:xfrm>
            <a:off x="5486400" y="3962400"/>
            <a:ext cx="1524000" cy="990600"/>
            <a:chOff x="1728" y="1536"/>
            <a:chExt cx="960" cy="624"/>
          </a:xfrm>
        </p:grpSpPr>
        <p:sp>
          <p:nvSpPr>
            <p:cNvPr id="15457"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58"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9"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0"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1"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62"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63"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9" name="Group 98"/>
          <p:cNvGrpSpPr>
            <a:grpSpLocks/>
          </p:cNvGrpSpPr>
          <p:nvPr/>
        </p:nvGrpSpPr>
        <p:grpSpPr bwMode="auto">
          <a:xfrm>
            <a:off x="2743200" y="5029200"/>
            <a:ext cx="1524000" cy="990600"/>
            <a:chOff x="1728" y="1536"/>
            <a:chExt cx="960" cy="624"/>
          </a:xfrm>
        </p:grpSpPr>
        <p:sp>
          <p:nvSpPr>
            <p:cNvPr id="15450"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51"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2"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3"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4"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55"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56"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90" name="Group 106"/>
          <p:cNvGrpSpPr>
            <a:grpSpLocks/>
          </p:cNvGrpSpPr>
          <p:nvPr/>
        </p:nvGrpSpPr>
        <p:grpSpPr bwMode="auto">
          <a:xfrm>
            <a:off x="4114800" y="5029200"/>
            <a:ext cx="1524000" cy="990600"/>
            <a:chOff x="1728" y="1536"/>
            <a:chExt cx="960" cy="624"/>
          </a:xfrm>
        </p:grpSpPr>
        <p:sp>
          <p:nvSpPr>
            <p:cNvPr id="15443"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44"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5"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6"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7"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48"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49"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91" name="Group 114"/>
          <p:cNvGrpSpPr>
            <a:grpSpLocks/>
          </p:cNvGrpSpPr>
          <p:nvPr/>
        </p:nvGrpSpPr>
        <p:grpSpPr bwMode="auto">
          <a:xfrm>
            <a:off x="5486400" y="5029200"/>
            <a:ext cx="1524000" cy="990600"/>
            <a:chOff x="1728" y="1536"/>
            <a:chExt cx="960" cy="624"/>
          </a:xfrm>
        </p:grpSpPr>
        <p:sp>
          <p:nvSpPr>
            <p:cNvPr id="15436"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37"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8"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9"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0"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41"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42"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5392"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3"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4"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5"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5396" name="Group 126"/>
          <p:cNvGrpSpPr>
            <a:grpSpLocks/>
          </p:cNvGrpSpPr>
          <p:nvPr/>
        </p:nvGrpSpPr>
        <p:grpSpPr bwMode="auto">
          <a:xfrm>
            <a:off x="1371600" y="1676400"/>
            <a:ext cx="609600" cy="1371600"/>
            <a:chOff x="2544" y="4032"/>
            <a:chExt cx="384" cy="864"/>
          </a:xfrm>
        </p:grpSpPr>
        <p:sp>
          <p:nvSpPr>
            <p:cNvPr id="15434"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5"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5397"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8"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9"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0"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1"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2"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3"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4"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5"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6"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7"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8"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9"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0"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1"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2"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3"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4"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5"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6"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7"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8"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9"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0"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1"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2"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3"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4"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5"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6"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7"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8"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9"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0"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1"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2"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3"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2654300" y="2286000"/>
            <a:ext cx="762000" cy="3619500"/>
            <a:chOff x="1672" y="1440"/>
            <a:chExt cx="480" cy="2280"/>
          </a:xfrm>
        </p:grpSpPr>
        <p:pic>
          <p:nvPicPr>
            <p:cNvPr id="16552"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3"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4"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5"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7"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6388" name="Group 8"/>
          <p:cNvGrpSpPr>
            <a:grpSpLocks/>
          </p:cNvGrpSpPr>
          <p:nvPr/>
        </p:nvGrpSpPr>
        <p:grpSpPr bwMode="auto">
          <a:xfrm>
            <a:off x="457200" y="1066800"/>
            <a:ext cx="8218488" cy="180975"/>
            <a:chOff x="295" y="1311"/>
            <a:chExt cx="5177" cy="114"/>
          </a:xfrm>
        </p:grpSpPr>
        <p:sp>
          <p:nvSpPr>
            <p:cNvPr id="16550"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51"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6389"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0"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1"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2"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6393"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4"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5"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6"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7"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8"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6399"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6400"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1"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2"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3"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6404" name="Group 26"/>
          <p:cNvGrpSpPr>
            <a:grpSpLocks/>
          </p:cNvGrpSpPr>
          <p:nvPr/>
        </p:nvGrpSpPr>
        <p:grpSpPr bwMode="auto">
          <a:xfrm>
            <a:off x="2743200" y="1828800"/>
            <a:ext cx="1524000" cy="990600"/>
            <a:chOff x="1728" y="1536"/>
            <a:chExt cx="960" cy="624"/>
          </a:xfrm>
        </p:grpSpPr>
        <p:sp>
          <p:nvSpPr>
            <p:cNvPr id="16543"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44"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5"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6"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7"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48"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49"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5" name="Group 34"/>
          <p:cNvGrpSpPr>
            <a:grpSpLocks/>
          </p:cNvGrpSpPr>
          <p:nvPr/>
        </p:nvGrpSpPr>
        <p:grpSpPr bwMode="auto">
          <a:xfrm>
            <a:off x="4114800" y="1828800"/>
            <a:ext cx="1524000" cy="990600"/>
            <a:chOff x="1728" y="1536"/>
            <a:chExt cx="960" cy="624"/>
          </a:xfrm>
        </p:grpSpPr>
        <p:sp>
          <p:nvSpPr>
            <p:cNvPr id="16536"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37"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8"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9"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0"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41"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42"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6" name="Group 42"/>
          <p:cNvGrpSpPr>
            <a:grpSpLocks/>
          </p:cNvGrpSpPr>
          <p:nvPr/>
        </p:nvGrpSpPr>
        <p:grpSpPr bwMode="auto">
          <a:xfrm>
            <a:off x="5486400" y="1828800"/>
            <a:ext cx="1524000" cy="990600"/>
            <a:chOff x="1728" y="1536"/>
            <a:chExt cx="960" cy="624"/>
          </a:xfrm>
        </p:grpSpPr>
        <p:sp>
          <p:nvSpPr>
            <p:cNvPr id="16529"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30"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1"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2"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3"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34"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35"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7" name="Group 50"/>
          <p:cNvGrpSpPr>
            <a:grpSpLocks/>
          </p:cNvGrpSpPr>
          <p:nvPr/>
        </p:nvGrpSpPr>
        <p:grpSpPr bwMode="auto">
          <a:xfrm>
            <a:off x="2743200" y="2895600"/>
            <a:ext cx="1524000" cy="990600"/>
            <a:chOff x="1728" y="1536"/>
            <a:chExt cx="960" cy="624"/>
          </a:xfrm>
        </p:grpSpPr>
        <p:sp>
          <p:nvSpPr>
            <p:cNvPr id="16522"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23"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4"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5"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6"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27"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28"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8" name="Group 58"/>
          <p:cNvGrpSpPr>
            <a:grpSpLocks/>
          </p:cNvGrpSpPr>
          <p:nvPr/>
        </p:nvGrpSpPr>
        <p:grpSpPr bwMode="auto">
          <a:xfrm>
            <a:off x="4114800" y="2895600"/>
            <a:ext cx="1524000" cy="990600"/>
            <a:chOff x="1728" y="1536"/>
            <a:chExt cx="960" cy="624"/>
          </a:xfrm>
        </p:grpSpPr>
        <p:sp>
          <p:nvSpPr>
            <p:cNvPr id="16515"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16"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7"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8"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9"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20"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21"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9" name="Group 66"/>
          <p:cNvGrpSpPr>
            <a:grpSpLocks/>
          </p:cNvGrpSpPr>
          <p:nvPr/>
        </p:nvGrpSpPr>
        <p:grpSpPr bwMode="auto">
          <a:xfrm>
            <a:off x="5486400" y="2895600"/>
            <a:ext cx="1524000" cy="990600"/>
            <a:chOff x="1728" y="1536"/>
            <a:chExt cx="960" cy="624"/>
          </a:xfrm>
        </p:grpSpPr>
        <p:sp>
          <p:nvSpPr>
            <p:cNvPr id="16508"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09"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0"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1"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2"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13"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14"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0" name="Group 74"/>
          <p:cNvGrpSpPr>
            <a:grpSpLocks/>
          </p:cNvGrpSpPr>
          <p:nvPr/>
        </p:nvGrpSpPr>
        <p:grpSpPr bwMode="auto">
          <a:xfrm>
            <a:off x="2743200" y="3962400"/>
            <a:ext cx="1524000" cy="990600"/>
            <a:chOff x="1728" y="1536"/>
            <a:chExt cx="960" cy="624"/>
          </a:xfrm>
        </p:grpSpPr>
        <p:sp>
          <p:nvSpPr>
            <p:cNvPr id="16501"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02"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3"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4"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5"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06"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07"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1" name="Group 82"/>
          <p:cNvGrpSpPr>
            <a:grpSpLocks/>
          </p:cNvGrpSpPr>
          <p:nvPr/>
        </p:nvGrpSpPr>
        <p:grpSpPr bwMode="auto">
          <a:xfrm>
            <a:off x="4114800" y="3962400"/>
            <a:ext cx="1524000" cy="990600"/>
            <a:chOff x="1728" y="1536"/>
            <a:chExt cx="960" cy="624"/>
          </a:xfrm>
        </p:grpSpPr>
        <p:sp>
          <p:nvSpPr>
            <p:cNvPr id="16494"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95"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6"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7"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8"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99"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00"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2" name="Group 90"/>
          <p:cNvGrpSpPr>
            <a:grpSpLocks/>
          </p:cNvGrpSpPr>
          <p:nvPr/>
        </p:nvGrpSpPr>
        <p:grpSpPr bwMode="auto">
          <a:xfrm>
            <a:off x="5486400" y="3962400"/>
            <a:ext cx="1524000" cy="990600"/>
            <a:chOff x="1728" y="1536"/>
            <a:chExt cx="960" cy="624"/>
          </a:xfrm>
        </p:grpSpPr>
        <p:sp>
          <p:nvSpPr>
            <p:cNvPr id="16487"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88"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9"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0"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1"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92"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93"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3" name="Group 98"/>
          <p:cNvGrpSpPr>
            <a:grpSpLocks/>
          </p:cNvGrpSpPr>
          <p:nvPr/>
        </p:nvGrpSpPr>
        <p:grpSpPr bwMode="auto">
          <a:xfrm>
            <a:off x="2743200" y="5029200"/>
            <a:ext cx="1524000" cy="990600"/>
            <a:chOff x="1728" y="1536"/>
            <a:chExt cx="960" cy="624"/>
          </a:xfrm>
        </p:grpSpPr>
        <p:sp>
          <p:nvSpPr>
            <p:cNvPr id="16480"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81"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2"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3"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4"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85"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86"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4" name="Group 106"/>
          <p:cNvGrpSpPr>
            <a:grpSpLocks/>
          </p:cNvGrpSpPr>
          <p:nvPr/>
        </p:nvGrpSpPr>
        <p:grpSpPr bwMode="auto">
          <a:xfrm>
            <a:off x="4114800" y="5029200"/>
            <a:ext cx="1524000" cy="990600"/>
            <a:chOff x="1728" y="1536"/>
            <a:chExt cx="960" cy="624"/>
          </a:xfrm>
        </p:grpSpPr>
        <p:sp>
          <p:nvSpPr>
            <p:cNvPr id="16473"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74"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5"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6"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7"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78"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79"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5" name="Group 114"/>
          <p:cNvGrpSpPr>
            <a:grpSpLocks/>
          </p:cNvGrpSpPr>
          <p:nvPr/>
        </p:nvGrpSpPr>
        <p:grpSpPr bwMode="auto">
          <a:xfrm>
            <a:off x="5486400" y="5029200"/>
            <a:ext cx="1524000" cy="990600"/>
            <a:chOff x="1728" y="1536"/>
            <a:chExt cx="960" cy="624"/>
          </a:xfrm>
        </p:grpSpPr>
        <p:sp>
          <p:nvSpPr>
            <p:cNvPr id="16466"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67"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8"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9"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0"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71"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72"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6416"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7"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8"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9"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6420" name="Group 126"/>
          <p:cNvGrpSpPr>
            <a:grpSpLocks/>
          </p:cNvGrpSpPr>
          <p:nvPr/>
        </p:nvGrpSpPr>
        <p:grpSpPr bwMode="auto">
          <a:xfrm>
            <a:off x="1371600" y="1676400"/>
            <a:ext cx="609600" cy="1371600"/>
            <a:chOff x="2544" y="4032"/>
            <a:chExt cx="384" cy="864"/>
          </a:xfrm>
        </p:grpSpPr>
        <p:sp>
          <p:nvSpPr>
            <p:cNvPr id="16464"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5"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6421"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2"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3"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4"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5"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6"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7"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8"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29"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0"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1"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2"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3"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4"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5"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6"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7"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8"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9"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0"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1"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2"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3"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4"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5"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6"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7"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8"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9"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0"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1"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2"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3"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4"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5"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6"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7"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8" name="Line 166"/>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9"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0"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1"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2"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3"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152400"/>
            <a:ext cx="7772400" cy="1143000"/>
          </a:xfrm>
        </p:spPr>
        <p:txBody>
          <a:bodyPr/>
          <a:lstStyle/>
          <a:p>
            <a:pPr eaLnBrk="1" hangingPunct="1"/>
            <a:r>
              <a:rPr lang="en-US" altLang="en-US" smtClean="0"/>
              <a:t>True Story:  Alan Turing</a:t>
            </a:r>
          </a:p>
        </p:txBody>
      </p:sp>
      <p:grpSp>
        <p:nvGrpSpPr>
          <p:cNvPr id="4099" name="Group 3"/>
          <p:cNvGrpSpPr>
            <a:grpSpLocks/>
          </p:cNvGrpSpPr>
          <p:nvPr/>
        </p:nvGrpSpPr>
        <p:grpSpPr bwMode="auto">
          <a:xfrm>
            <a:off x="533400" y="1114425"/>
            <a:ext cx="8218488" cy="180975"/>
            <a:chOff x="295" y="1311"/>
            <a:chExt cx="5177" cy="114"/>
          </a:xfrm>
        </p:grpSpPr>
        <p:sp>
          <p:nvSpPr>
            <p:cNvPr id="4105"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06"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100" name="Text Box 6"/>
          <p:cNvSpPr txBox="1">
            <a:spLocks noChangeArrowheads="1"/>
          </p:cNvSpPr>
          <p:nvPr/>
        </p:nvSpPr>
        <p:spPr bwMode="auto">
          <a:xfrm>
            <a:off x="860425" y="3092450"/>
            <a:ext cx="1730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Alan Turing  1912-1954</a:t>
            </a:r>
            <a:r>
              <a:rPr lang="en-US" altLang="en-US" sz="2400">
                <a:latin typeface="Courier New" pitchFamily="49" charset="0"/>
              </a:rPr>
              <a:t> </a:t>
            </a:r>
          </a:p>
        </p:txBody>
      </p:sp>
      <p:pic>
        <p:nvPicPr>
          <p:cNvPr id="4101" name="Picture 7" descr="tur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42988"/>
            <a:ext cx="15017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turingru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600200"/>
            <a:ext cx="17478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prince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048000"/>
            <a:ext cx="3341688"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10"/>
          <p:cNvSpPr txBox="1">
            <a:spLocks noChangeArrowheads="1"/>
          </p:cNvSpPr>
          <p:nvPr/>
        </p:nvSpPr>
        <p:spPr bwMode="auto">
          <a:xfrm>
            <a:off x="5486400" y="5699125"/>
            <a:ext cx="3036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1938 Princeton Ph.D. </a:t>
            </a:r>
          </a:p>
          <a:p>
            <a:pPr>
              <a:spcBef>
                <a:spcPct val="0"/>
              </a:spcBef>
              <a:buFontTx/>
              <a:buNone/>
            </a:pPr>
            <a:r>
              <a:rPr lang="en-US" altLang="en-US" sz="2000"/>
              <a:t>thesis on uncomputability</a:t>
            </a:r>
            <a:endParaRPr lang="en-US" altLang="en-US" sz="2400">
              <a:latin typeface="Courier New"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2654300" y="2286000"/>
            <a:ext cx="762000" cy="3619500"/>
            <a:chOff x="1672" y="1440"/>
            <a:chExt cx="480" cy="2280"/>
          </a:xfrm>
        </p:grpSpPr>
        <p:pic>
          <p:nvPicPr>
            <p:cNvPr id="17586"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7"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8"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9"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1"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7412" name="Group 8"/>
          <p:cNvGrpSpPr>
            <a:grpSpLocks/>
          </p:cNvGrpSpPr>
          <p:nvPr/>
        </p:nvGrpSpPr>
        <p:grpSpPr bwMode="auto">
          <a:xfrm>
            <a:off x="457200" y="1066800"/>
            <a:ext cx="8218488" cy="180975"/>
            <a:chOff x="295" y="1311"/>
            <a:chExt cx="5177" cy="114"/>
          </a:xfrm>
        </p:grpSpPr>
        <p:sp>
          <p:nvSpPr>
            <p:cNvPr id="17584"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5"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7413"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4"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5"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6"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7417"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8"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9"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0"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1"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2"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7423"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7424"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5"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6"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7"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7428" name="Group 26"/>
          <p:cNvGrpSpPr>
            <a:grpSpLocks/>
          </p:cNvGrpSpPr>
          <p:nvPr/>
        </p:nvGrpSpPr>
        <p:grpSpPr bwMode="auto">
          <a:xfrm>
            <a:off x="2743200" y="1828800"/>
            <a:ext cx="1524000" cy="990600"/>
            <a:chOff x="1728" y="1536"/>
            <a:chExt cx="960" cy="624"/>
          </a:xfrm>
        </p:grpSpPr>
        <p:sp>
          <p:nvSpPr>
            <p:cNvPr id="17577"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78"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9"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0"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1"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82"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83"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29" name="Group 34"/>
          <p:cNvGrpSpPr>
            <a:grpSpLocks/>
          </p:cNvGrpSpPr>
          <p:nvPr/>
        </p:nvGrpSpPr>
        <p:grpSpPr bwMode="auto">
          <a:xfrm>
            <a:off x="4114800" y="1828800"/>
            <a:ext cx="1524000" cy="990600"/>
            <a:chOff x="1728" y="1536"/>
            <a:chExt cx="960" cy="624"/>
          </a:xfrm>
        </p:grpSpPr>
        <p:sp>
          <p:nvSpPr>
            <p:cNvPr id="17570"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71"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2"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3"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4"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75"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76"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0" name="Group 42"/>
          <p:cNvGrpSpPr>
            <a:grpSpLocks/>
          </p:cNvGrpSpPr>
          <p:nvPr/>
        </p:nvGrpSpPr>
        <p:grpSpPr bwMode="auto">
          <a:xfrm>
            <a:off x="5486400" y="1828800"/>
            <a:ext cx="1524000" cy="990600"/>
            <a:chOff x="1728" y="1536"/>
            <a:chExt cx="960" cy="624"/>
          </a:xfrm>
        </p:grpSpPr>
        <p:sp>
          <p:nvSpPr>
            <p:cNvPr id="17563"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64"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5"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6"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7"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68"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69"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1" name="Group 50"/>
          <p:cNvGrpSpPr>
            <a:grpSpLocks/>
          </p:cNvGrpSpPr>
          <p:nvPr/>
        </p:nvGrpSpPr>
        <p:grpSpPr bwMode="auto">
          <a:xfrm>
            <a:off x="2743200" y="2895600"/>
            <a:ext cx="1524000" cy="990600"/>
            <a:chOff x="1728" y="1536"/>
            <a:chExt cx="960" cy="624"/>
          </a:xfrm>
        </p:grpSpPr>
        <p:sp>
          <p:nvSpPr>
            <p:cNvPr id="17556"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57"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8"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9"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0"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61"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62"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2" name="Group 58"/>
          <p:cNvGrpSpPr>
            <a:grpSpLocks/>
          </p:cNvGrpSpPr>
          <p:nvPr/>
        </p:nvGrpSpPr>
        <p:grpSpPr bwMode="auto">
          <a:xfrm>
            <a:off x="4114800" y="2895600"/>
            <a:ext cx="1524000" cy="990600"/>
            <a:chOff x="1728" y="1536"/>
            <a:chExt cx="960" cy="624"/>
          </a:xfrm>
        </p:grpSpPr>
        <p:sp>
          <p:nvSpPr>
            <p:cNvPr id="17549"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50"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1"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2"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3"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54"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55"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3" name="Group 66"/>
          <p:cNvGrpSpPr>
            <a:grpSpLocks/>
          </p:cNvGrpSpPr>
          <p:nvPr/>
        </p:nvGrpSpPr>
        <p:grpSpPr bwMode="auto">
          <a:xfrm>
            <a:off x="5486400" y="2895600"/>
            <a:ext cx="1524000" cy="990600"/>
            <a:chOff x="1728" y="1536"/>
            <a:chExt cx="960" cy="624"/>
          </a:xfrm>
        </p:grpSpPr>
        <p:sp>
          <p:nvSpPr>
            <p:cNvPr id="17542"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43"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4"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5"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6"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47"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48"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4" name="Group 74"/>
          <p:cNvGrpSpPr>
            <a:grpSpLocks/>
          </p:cNvGrpSpPr>
          <p:nvPr/>
        </p:nvGrpSpPr>
        <p:grpSpPr bwMode="auto">
          <a:xfrm>
            <a:off x="2743200" y="3962400"/>
            <a:ext cx="1524000" cy="990600"/>
            <a:chOff x="1728" y="1536"/>
            <a:chExt cx="960" cy="624"/>
          </a:xfrm>
        </p:grpSpPr>
        <p:sp>
          <p:nvSpPr>
            <p:cNvPr id="17535"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36"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7"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8"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9"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40"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41"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5" name="Group 82"/>
          <p:cNvGrpSpPr>
            <a:grpSpLocks/>
          </p:cNvGrpSpPr>
          <p:nvPr/>
        </p:nvGrpSpPr>
        <p:grpSpPr bwMode="auto">
          <a:xfrm>
            <a:off x="4114800" y="3962400"/>
            <a:ext cx="1524000" cy="990600"/>
            <a:chOff x="1728" y="1536"/>
            <a:chExt cx="960" cy="624"/>
          </a:xfrm>
        </p:grpSpPr>
        <p:sp>
          <p:nvSpPr>
            <p:cNvPr id="17528"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29"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0"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1"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2"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33"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34"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6" name="Group 90"/>
          <p:cNvGrpSpPr>
            <a:grpSpLocks/>
          </p:cNvGrpSpPr>
          <p:nvPr/>
        </p:nvGrpSpPr>
        <p:grpSpPr bwMode="auto">
          <a:xfrm>
            <a:off x="5486400" y="3962400"/>
            <a:ext cx="1524000" cy="990600"/>
            <a:chOff x="1728" y="1536"/>
            <a:chExt cx="960" cy="624"/>
          </a:xfrm>
        </p:grpSpPr>
        <p:sp>
          <p:nvSpPr>
            <p:cNvPr id="17521"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22"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3"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4"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5"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26"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27"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7" name="Group 98"/>
          <p:cNvGrpSpPr>
            <a:grpSpLocks/>
          </p:cNvGrpSpPr>
          <p:nvPr/>
        </p:nvGrpSpPr>
        <p:grpSpPr bwMode="auto">
          <a:xfrm>
            <a:off x="2743200" y="5029200"/>
            <a:ext cx="1524000" cy="990600"/>
            <a:chOff x="1728" y="1536"/>
            <a:chExt cx="960" cy="624"/>
          </a:xfrm>
        </p:grpSpPr>
        <p:sp>
          <p:nvSpPr>
            <p:cNvPr id="17514"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15"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6"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7"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8"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19"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20"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8" name="Group 106"/>
          <p:cNvGrpSpPr>
            <a:grpSpLocks/>
          </p:cNvGrpSpPr>
          <p:nvPr/>
        </p:nvGrpSpPr>
        <p:grpSpPr bwMode="auto">
          <a:xfrm>
            <a:off x="4114800" y="5029200"/>
            <a:ext cx="1524000" cy="990600"/>
            <a:chOff x="1728" y="1536"/>
            <a:chExt cx="960" cy="624"/>
          </a:xfrm>
        </p:grpSpPr>
        <p:sp>
          <p:nvSpPr>
            <p:cNvPr id="17507"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08"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9"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0"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1"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12"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13"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9" name="Group 114"/>
          <p:cNvGrpSpPr>
            <a:grpSpLocks/>
          </p:cNvGrpSpPr>
          <p:nvPr/>
        </p:nvGrpSpPr>
        <p:grpSpPr bwMode="auto">
          <a:xfrm>
            <a:off x="5486400" y="5029200"/>
            <a:ext cx="1524000" cy="990600"/>
            <a:chOff x="1728" y="1536"/>
            <a:chExt cx="960" cy="624"/>
          </a:xfrm>
        </p:grpSpPr>
        <p:sp>
          <p:nvSpPr>
            <p:cNvPr id="17500"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01"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2"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3"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4"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05"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06"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7440"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1"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2"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3"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7444" name="Group 126"/>
          <p:cNvGrpSpPr>
            <a:grpSpLocks/>
          </p:cNvGrpSpPr>
          <p:nvPr/>
        </p:nvGrpSpPr>
        <p:grpSpPr bwMode="auto">
          <a:xfrm>
            <a:off x="1371600" y="1676400"/>
            <a:ext cx="609600" cy="1371600"/>
            <a:chOff x="2544" y="4032"/>
            <a:chExt cx="384" cy="864"/>
          </a:xfrm>
        </p:grpSpPr>
        <p:sp>
          <p:nvSpPr>
            <p:cNvPr id="17498"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99"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7445"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6"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7"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8"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9"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0"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1"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2"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3"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4"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5"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6"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7"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8"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9"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0"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1"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2"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3"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4"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5"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6"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7"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8"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9"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0"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1"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2"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3"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4"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5"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6"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7"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8"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9"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0"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1"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2" name="Line 166"/>
          <p:cNvSpPr>
            <a:spLocks noChangeShapeType="1"/>
          </p:cNvSpPr>
          <p:nvPr/>
        </p:nvSpPr>
        <p:spPr bwMode="auto">
          <a:xfrm>
            <a:off x="1295400" y="3556000"/>
            <a:ext cx="12192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3"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4"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5"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6"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7"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8" name="Line 172"/>
          <p:cNvSpPr>
            <a:spLocks noChangeShapeType="1"/>
          </p:cNvSpPr>
          <p:nvPr/>
        </p:nvSpPr>
        <p:spPr bwMode="auto">
          <a:xfrm rot="5400000">
            <a:off x="876300" y="34671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9" name="Line 173"/>
          <p:cNvSpPr>
            <a:spLocks noChangeShapeType="1"/>
          </p:cNvSpPr>
          <p:nvPr/>
        </p:nvSpPr>
        <p:spPr bwMode="auto">
          <a:xfrm>
            <a:off x="2514600" y="18288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0" name="Line 174"/>
          <p:cNvSpPr>
            <a:spLocks noChangeShapeType="1"/>
          </p:cNvSpPr>
          <p:nvPr/>
        </p:nvSpPr>
        <p:spPr bwMode="auto">
          <a:xfrm>
            <a:off x="2514600" y="28956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1" name="Line 175"/>
          <p:cNvSpPr>
            <a:spLocks noChangeShapeType="1"/>
          </p:cNvSpPr>
          <p:nvPr/>
        </p:nvSpPr>
        <p:spPr bwMode="auto">
          <a:xfrm>
            <a:off x="2514600" y="39624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2" name="Line 176"/>
          <p:cNvSpPr>
            <a:spLocks noChangeShapeType="1"/>
          </p:cNvSpPr>
          <p:nvPr/>
        </p:nvSpPr>
        <p:spPr bwMode="auto">
          <a:xfrm>
            <a:off x="2514600" y="50292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3" name="Line 177"/>
          <p:cNvSpPr>
            <a:spLocks noChangeShapeType="1"/>
          </p:cNvSpPr>
          <p:nvPr/>
        </p:nvSpPr>
        <p:spPr bwMode="auto">
          <a:xfrm rot="5400000">
            <a:off x="4441825" y="51593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4" name="Line 178"/>
          <p:cNvSpPr>
            <a:spLocks noChangeShapeType="1"/>
          </p:cNvSpPr>
          <p:nvPr/>
        </p:nvSpPr>
        <p:spPr bwMode="auto">
          <a:xfrm rot="5400000">
            <a:off x="4441825" y="40862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5" name="Line 179"/>
          <p:cNvSpPr>
            <a:spLocks noChangeShapeType="1"/>
          </p:cNvSpPr>
          <p:nvPr/>
        </p:nvSpPr>
        <p:spPr bwMode="auto">
          <a:xfrm rot="5400000">
            <a:off x="4441825" y="30130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6" name="Line 180"/>
          <p:cNvSpPr>
            <a:spLocks noChangeShapeType="1"/>
          </p:cNvSpPr>
          <p:nvPr/>
        </p:nvSpPr>
        <p:spPr bwMode="auto">
          <a:xfrm rot="5400000">
            <a:off x="4441825" y="19399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7" name="Line 181"/>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2654300" y="2286000"/>
            <a:ext cx="762000" cy="3619500"/>
            <a:chOff x="1672" y="1440"/>
            <a:chExt cx="480" cy="2280"/>
          </a:xfrm>
        </p:grpSpPr>
        <p:pic>
          <p:nvPicPr>
            <p:cNvPr id="18620"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1"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2"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3"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8436" name="Group 8"/>
          <p:cNvGrpSpPr>
            <a:grpSpLocks/>
          </p:cNvGrpSpPr>
          <p:nvPr/>
        </p:nvGrpSpPr>
        <p:grpSpPr bwMode="auto">
          <a:xfrm>
            <a:off x="457200" y="1066800"/>
            <a:ext cx="8218488" cy="180975"/>
            <a:chOff x="295" y="1311"/>
            <a:chExt cx="5177" cy="114"/>
          </a:xfrm>
        </p:grpSpPr>
        <p:sp>
          <p:nvSpPr>
            <p:cNvPr id="18618"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9"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8437"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38"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39"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0"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8441"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2"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3"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4"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5"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6"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8447"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8448"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9"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50"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51"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8452" name="Group 26"/>
          <p:cNvGrpSpPr>
            <a:grpSpLocks/>
          </p:cNvGrpSpPr>
          <p:nvPr/>
        </p:nvGrpSpPr>
        <p:grpSpPr bwMode="auto">
          <a:xfrm>
            <a:off x="2743200" y="1828800"/>
            <a:ext cx="1524000" cy="990600"/>
            <a:chOff x="1728" y="1536"/>
            <a:chExt cx="960" cy="624"/>
          </a:xfrm>
        </p:grpSpPr>
        <p:sp>
          <p:nvSpPr>
            <p:cNvPr id="18611"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612"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3"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4"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5"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16"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17"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3" name="Group 34"/>
          <p:cNvGrpSpPr>
            <a:grpSpLocks/>
          </p:cNvGrpSpPr>
          <p:nvPr/>
        </p:nvGrpSpPr>
        <p:grpSpPr bwMode="auto">
          <a:xfrm>
            <a:off x="4114800" y="1828800"/>
            <a:ext cx="1524000" cy="990600"/>
            <a:chOff x="1728" y="1536"/>
            <a:chExt cx="960" cy="624"/>
          </a:xfrm>
        </p:grpSpPr>
        <p:sp>
          <p:nvSpPr>
            <p:cNvPr id="18604"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605"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6"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7"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8"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09"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10"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4" name="Group 42"/>
          <p:cNvGrpSpPr>
            <a:grpSpLocks/>
          </p:cNvGrpSpPr>
          <p:nvPr/>
        </p:nvGrpSpPr>
        <p:grpSpPr bwMode="auto">
          <a:xfrm>
            <a:off x="5486400" y="1828800"/>
            <a:ext cx="1524000" cy="990600"/>
            <a:chOff x="1728" y="1536"/>
            <a:chExt cx="960" cy="624"/>
          </a:xfrm>
        </p:grpSpPr>
        <p:sp>
          <p:nvSpPr>
            <p:cNvPr id="18597"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98"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9"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0"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1"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02"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03"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5" name="Group 50"/>
          <p:cNvGrpSpPr>
            <a:grpSpLocks/>
          </p:cNvGrpSpPr>
          <p:nvPr/>
        </p:nvGrpSpPr>
        <p:grpSpPr bwMode="auto">
          <a:xfrm>
            <a:off x="2743200" y="2895600"/>
            <a:ext cx="1524000" cy="990600"/>
            <a:chOff x="1728" y="1536"/>
            <a:chExt cx="960" cy="624"/>
          </a:xfrm>
        </p:grpSpPr>
        <p:sp>
          <p:nvSpPr>
            <p:cNvPr id="18590"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91"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2"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3"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4"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95"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96"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6" name="Group 58"/>
          <p:cNvGrpSpPr>
            <a:grpSpLocks/>
          </p:cNvGrpSpPr>
          <p:nvPr/>
        </p:nvGrpSpPr>
        <p:grpSpPr bwMode="auto">
          <a:xfrm>
            <a:off x="4114800" y="2895600"/>
            <a:ext cx="1524000" cy="990600"/>
            <a:chOff x="1728" y="1536"/>
            <a:chExt cx="960" cy="624"/>
          </a:xfrm>
        </p:grpSpPr>
        <p:sp>
          <p:nvSpPr>
            <p:cNvPr id="18583"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84"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5"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6"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7"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88"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89"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7" name="Group 66"/>
          <p:cNvGrpSpPr>
            <a:grpSpLocks/>
          </p:cNvGrpSpPr>
          <p:nvPr/>
        </p:nvGrpSpPr>
        <p:grpSpPr bwMode="auto">
          <a:xfrm>
            <a:off x="5486400" y="2895600"/>
            <a:ext cx="1524000" cy="990600"/>
            <a:chOff x="1728" y="1536"/>
            <a:chExt cx="960" cy="624"/>
          </a:xfrm>
        </p:grpSpPr>
        <p:sp>
          <p:nvSpPr>
            <p:cNvPr id="18576"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77"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8"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9"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0"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81"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82"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8" name="Group 74"/>
          <p:cNvGrpSpPr>
            <a:grpSpLocks/>
          </p:cNvGrpSpPr>
          <p:nvPr/>
        </p:nvGrpSpPr>
        <p:grpSpPr bwMode="auto">
          <a:xfrm>
            <a:off x="2743200" y="3962400"/>
            <a:ext cx="1524000" cy="990600"/>
            <a:chOff x="1728" y="1536"/>
            <a:chExt cx="960" cy="624"/>
          </a:xfrm>
        </p:grpSpPr>
        <p:sp>
          <p:nvSpPr>
            <p:cNvPr id="18569"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70"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1"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2"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3"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74"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75"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9" name="Group 82"/>
          <p:cNvGrpSpPr>
            <a:grpSpLocks/>
          </p:cNvGrpSpPr>
          <p:nvPr/>
        </p:nvGrpSpPr>
        <p:grpSpPr bwMode="auto">
          <a:xfrm>
            <a:off x="4114800" y="3962400"/>
            <a:ext cx="1524000" cy="990600"/>
            <a:chOff x="1728" y="1536"/>
            <a:chExt cx="960" cy="624"/>
          </a:xfrm>
        </p:grpSpPr>
        <p:sp>
          <p:nvSpPr>
            <p:cNvPr id="18562"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63"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4"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5"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6"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67"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68"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0" name="Group 90"/>
          <p:cNvGrpSpPr>
            <a:grpSpLocks/>
          </p:cNvGrpSpPr>
          <p:nvPr/>
        </p:nvGrpSpPr>
        <p:grpSpPr bwMode="auto">
          <a:xfrm>
            <a:off x="5486400" y="3962400"/>
            <a:ext cx="1524000" cy="990600"/>
            <a:chOff x="1728" y="1536"/>
            <a:chExt cx="960" cy="624"/>
          </a:xfrm>
        </p:grpSpPr>
        <p:sp>
          <p:nvSpPr>
            <p:cNvPr id="18555"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56"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7"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8"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9"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60"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61"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1" name="Group 98"/>
          <p:cNvGrpSpPr>
            <a:grpSpLocks/>
          </p:cNvGrpSpPr>
          <p:nvPr/>
        </p:nvGrpSpPr>
        <p:grpSpPr bwMode="auto">
          <a:xfrm>
            <a:off x="2743200" y="5029200"/>
            <a:ext cx="1524000" cy="990600"/>
            <a:chOff x="1728" y="1536"/>
            <a:chExt cx="960" cy="624"/>
          </a:xfrm>
        </p:grpSpPr>
        <p:sp>
          <p:nvSpPr>
            <p:cNvPr id="18548"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49"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0"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1"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2"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53"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54"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2" name="Group 106"/>
          <p:cNvGrpSpPr>
            <a:grpSpLocks/>
          </p:cNvGrpSpPr>
          <p:nvPr/>
        </p:nvGrpSpPr>
        <p:grpSpPr bwMode="auto">
          <a:xfrm>
            <a:off x="4114800" y="5029200"/>
            <a:ext cx="1524000" cy="990600"/>
            <a:chOff x="1728" y="1536"/>
            <a:chExt cx="960" cy="624"/>
          </a:xfrm>
        </p:grpSpPr>
        <p:sp>
          <p:nvSpPr>
            <p:cNvPr id="18541"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42"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3"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4"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5"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46"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47"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3" name="Group 114"/>
          <p:cNvGrpSpPr>
            <a:grpSpLocks/>
          </p:cNvGrpSpPr>
          <p:nvPr/>
        </p:nvGrpSpPr>
        <p:grpSpPr bwMode="auto">
          <a:xfrm>
            <a:off x="5486400" y="5029200"/>
            <a:ext cx="1524000" cy="990600"/>
            <a:chOff x="1728" y="1536"/>
            <a:chExt cx="960" cy="624"/>
          </a:xfrm>
        </p:grpSpPr>
        <p:sp>
          <p:nvSpPr>
            <p:cNvPr id="18534"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35"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6"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7"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8"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39"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40"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8464"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5"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6"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7"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8468" name="Group 126"/>
          <p:cNvGrpSpPr>
            <a:grpSpLocks/>
          </p:cNvGrpSpPr>
          <p:nvPr/>
        </p:nvGrpSpPr>
        <p:grpSpPr bwMode="auto">
          <a:xfrm>
            <a:off x="1371600" y="1676400"/>
            <a:ext cx="609600" cy="1371600"/>
            <a:chOff x="2544" y="4032"/>
            <a:chExt cx="384" cy="864"/>
          </a:xfrm>
        </p:grpSpPr>
        <p:sp>
          <p:nvSpPr>
            <p:cNvPr id="18532"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3"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8469"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0"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1"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2"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3"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4"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5"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6"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7"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8"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9"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0"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1"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2"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3"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4"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5"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6"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7"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8"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9"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90"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1"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2"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3"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4"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5"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6"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7"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8"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9"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0"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1"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2"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3"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4"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5"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6" name="Line 166"/>
          <p:cNvSpPr>
            <a:spLocks noChangeShapeType="1"/>
          </p:cNvSpPr>
          <p:nvPr/>
        </p:nvSpPr>
        <p:spPr bwMode="auto">
          <a:xfrm>
            <a:off x="1295400" y="3556000"/>
            <a:ext cx="12192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7"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8"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9"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0"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1"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2" name="Line 172"/>
          <p:cNvSpPr>
            <a:spLocks noChangeShapeType="1"/>
          </p:cNvSpPr>
          <p:nvPr/>
        </p:nvSpPr>
        <p:spPr bwMode="auto">
          <a:xfrm rot="5400000">
            <a:off x="876300" y="34671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3" name="Line 173"/>
          <p:cNvSpPr>
            <a:spLocks noChangeShapeType="1"/>
          </p:cNvSpPr>
          <p:nvPr/>
        </p:nvSpPr>
        <p:spPr bwMode="auto">
          <a:xfrm>
            <a:off x="2514600" y="18288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4" name="Line 174"/>
          <p:cNvSpPr>
            <a:spLocks noChangeShapeType="1"/>
          </p:cNvSpPr>
          <p:nvPr/>
        </p:nvSpPr>
        <p:spPr bwMode="auto">
          <a:xfrm>
            <a:off x="2514600" y="28956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5" name="Line 175"/>
          <p:cNvSpPr>
            <a:spLocks noChangeShapeType="1"/>
          </p:cNvSpPr>
          <p:nvPr/>
        </p:nvSpPr>
        <p:spPr bwMode="auto">
          <a:xfrm>
            <a:off x="2514600" y="39624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6" name="Line 176"/>
          <p:cNvSpPr>
            <a:spLocks noChangeShapeType="1"/>
          </p:cNvSpPr>
          <p:nvPr/>
        </p:nvSpPr>
        <p:spPr bwMode="auto">
          <a:xfrm>
            <a:off x="2514600" y="50292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7" name="Line 177"/>
          <p:cNvSpPr>
            <a:spLocks noChangeShapeType="1"/>
          </p:cNvSpPr>
          <p:nvPr/>
        </p:nvSpPr>
        <p:spPr bwMode="auto">
          <a:xfrm rot="5400000">
            <a:off x="4441825" y="51593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8" name="Line 178"/>
          <p:cNvSpPr>
            <a:spLocks noChangeShapeType="1"/>
          </p:cNvSpPr>
          <p:nvPr/>
        </p:nvSpPr>
        <p:spPr bwMode="auto">
          <a:xfrm rot="5400000">
            <a:off x="4441825" y="40862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9" name="Line 179"/>
          <p:cNvSpPr>
            <a:spLocks noChangeShapeType="1"/>
          </p:cNvSpPr>
          <p:nvPr/>
        </p:nvSpPr>
        <p:spPr bwMode="auto">
          <a:xfrm rot="5400000">
            <a:off x="4441825" y="30130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0" name="Line 180"/>
          <p:cNvSpPr>
            <a:spLocks noChangeShapeType="1"/>
          </p:cNvSpPr>
          <p:nvPr/>
        </p:nvSpPr>
        <p:spPr bwMode="auto">
          <a:xfrm rot="5400000">
            <a:off x="4441825" y="19399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1" name="Line 181"/>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2" name="Line 182"/>
          <p:cNvSpPr>
            <a:spLocks noChangeShapeType="1"/>
          </p:cNvSpPr>
          <p:nvPr/>
        </p:nvSpPr>
        <p:spPr bwMode="auto">
          <a:xfrm>
            <a:off x="1295400" y="3810000"/>
            <a:ext cx="137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3" name="Line 183"/>
          <p:cNvSpPr>
            <a:spLocks noChangeShapeType="1"/>
          </p:cNvSpPr>
          <p:nvPr/>
        </p:nvSpPr>
        <p:spPr bwMode="auto">
          <a:xfrm rot="5400000">
            <a:off x="1028700" y="33147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4" name="Line 184"/>
          <p:cNvSpPr>
            <a:spLocks noChangeShapeType="1"/>
          </p:cNvSpPr>
          <p:nvPr/>
        </p:nvSpPr>
        <p:spPr bwMode="auto">
          <a:xfrm>
            <a:off x="2667000" y="16764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5" name="Line 185"/>
          <p:cNvSpPr>
            <a:spLocks noChangeShapeType="1"/>
          </p:cNvSpPr>
          <p:nvPr/>
        </p:nvSpPr>
        <p:spPr bwMode="auto">
          <a:xfrm>
            <a:off x="2667000" y="278765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6" name="Line 186"/>
          <p:cNvSpPr>
            <a:spLocks noChangeShapeType="1"/>
          </p:cNvSpPr>
          <p:nvPr/>
        </p:nvSpPr>
        <p:spPr bwMode="auto">
          <a:xfrm>
            <a:off x="2667000" y="386715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7" name="Line 187"/>
          <p:cNvSpPr>
            <a:spLocks noChangeShapeType="1"/>
          </p:cNvSpPr>
          <p:nvPr/>
        </p:nvSpPr>
        <p:spPr bwMode="auto">
          <a:xfrm>
            <a:off x="2667000" y="49149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8" name="Line 188"/>
          <p:cNvSpPr>
            <a:spLocks noChangeShapeType="1"/>
          </p:cNvSpPr>
          <p:nvPr/>
        </p:nvSpPr>
        <p:spPr bwMode="auto">
          <a:xfrm rot="5400000">
            <a:off x="5759450" y="50863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9" name="Line 189"/>
          <p:cNvSpPr>
            <a:spLocks noChangeShapeType="1"/>
          </p:cNvSpPr>
          <p:nvPr/>
        </p:nvSpPr>
        <p:spPr bwMode="auto">
          <a:xfrm rot="5400000">
            <a:off x="5753100" y="40513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0" name="Line 190"/>
          <p:cNvSpPr>
            <a:spLocks noChangeShapeType="1"/>
          </p:cNvSpPr>
          <p:nvPr/>
        </p:nvSpPr>
        <p:spPr bwMode="auto">
          <a:xfrm rot="5400000">
            <a:off x="5746750" y="29781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1" name="Line 191"/>
          <p:cNvSpPr>
            <a:spLocks noChangeShapeType="1"/>
          </p:cNvSpPr>
          <p:nvPr/>
        </p:nvSpPr>
        <p:spPr bwMode="auto">
          <a:xfrm rot="5400000">
            <a:off x="5759450" y="18732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3400" y="76200"/>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A Random Access Memory (RAM)</a:t>
            </a:r>
          </a:p>
        </p:txBody>
      </p:sp>
      <p:grpSp>
        <p:nvGrpSpPr>
          <p:cNvPr id="19459" name="Group 3"/>
          <p:cNvGrpSpPr>
            <a:grpSpLocks/>
          </p:cNvGrpSpPr>
          <p:nvPr/>
        </p:nvGrpSpPr>
        <p:grpSpPr bwMode="auto">
          <a:xfrm>
            <a:off x="457200" y="1038225"/>
            <a:ext cx="8218488" cy="180975"/>
            <a:chOff x="295" y="1311"/>
            <a:chExt cx="5177" cy="114"/>
          </a:xfrm>
        </p:grpSpPr>
        <p:sp>
          <p:nvSpPr>
            <p:cNvPr id="194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94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9460" name="Text Box 8"/>
          <p:cNvSpPr txBox="1">
            <a:spLocks noChangeArrowheads="1"/>
          </p:cNvSpPr>
          <p:nvPr/>
        </p:nvSpPr>
        <p:spPr bwMode="auto">
          <a:xfrm>
            <a:off x="2743200" y="5486400"/>
            <a:ext cx="3198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A 512K RAM </a:t>
            </a:r>
          </a:p>
          <a:p>
            <a:pPr>
              <a:spcBef>
                <a:spcPct val="0"/>
              </a:spcBef>
              <a:buFontTx/>
              <a:buNone/>
            </a:pPr>
            <a:r>
              <a:rPr lang="en-US" altLang="en-US" sz="2400"/>
              <a:t>(About 4.2 million bits)</a:t>
            </a:r>
          </a:p>
        </p:txBody>
      </p:sp>
      <p:pic>
        <p:nvPicPr>
          <p:cNvPr id="19461" name="Picture 9" descr="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492250"/>
            <a:ext cx="44450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descr="ram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371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52400"/>
            <a:ext cx="7772400" cy="1143000"/>
          </a:xfrm>
        </p:spPr>
        <p:txBody>
          <a:bodyPr/>
          <a:lstStyle/>
          <a:p>
            <a:pPr eaLnBrk="1" hangingPunct="1"/>
            <a:r>
              <a:rPr lang="en-US" altLang="en-US" smtClean="0"/>
              <a:t>Small Memory, </a:t>
            </a:r>
            <a:r>
              <a:rPr lang="ja-JP" altLang="en-US" smtClean="0"/>
              <a:t>“</a:t>
            </a:r>
            <a:r>
              <a:rPr lang="en-US" altLang="ja-JP" smtClean="0"/>
              <a:t>Big</a:t>
            </a:r>
            <a:r>
              <a:rPr lang="ja-JP" altLang="en-US" smtClean="0"/>
              <a:t>”</a:t>
            </a:r>
            <a:r>
              <a:rPr lang="en-US" altLang="ja-JP" smtClean="0"/>
              <a:t> Memory…</a:t>
            </a:r>
            <a:endParaRPr lang="en-US" altLang="en-US" smtClean="0"/>
          </a:p>
        </p:txBody>
      </p:sp>
      <p:grpSp>
        <p:nvGrpSpPr>
          <p:cNvPr id="20483" name="Group 3"/>
          <p:cNvGrpSpPr>
            <a:grpSpLocks/>
          </p:cNvGrpSpPr>
          <p:nvPr/>
        </p:nvGrpSpPr>
        <p:grpSpPr bwMode="auto">
          <a:xfrm>
            <a:off x="609600" y="1419225"/>
            <a:ext cx="8218488" cy="180975"/>
            <a:chOff x="295" y="1311"/>
            <a:chExt cx="5177" cy="114"/>
          </a:xfrm>
        </p:grpSpPr>
        <p:sp>
          <p:nvSpPr>
            <p:cNvPr id="2051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0484" name="Text Box 6"/>
          <p:cNvSpPr txBox="1">
            <a:spLocks noChangeArrowheads="1"/>
          </p:cNvSpPr>
          <p:nvPr/>
        </p:nvSpPr>
        <p:spPr bwMode="auto">
          <a:xfrm>
            <a:off x="314325" y="2238375"/>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20485" name="Text Box 7"/>
          <p:cNvSpPr txBox="1">
            <a:spLocks noChangeArrowheads="1"/>
          </p:cNvSpPr>
          <p:nvPr/>
        </p:nvSpPr>
        <p:spPr bwMode="auto">
          <a:xfrm>
            <a:off x="292100" y="28194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20486" name="Text Box 8"/>
          <p:cNvSpPr txBox="1">
            <a:spLocks noChangeArrowheads="1"/>
          </p:cNvSpPr>
          <p:nvPr/>
        </p:nvSpPr>
        <p:spPr bwMode="auto">
          <a:xfrm>
            <a:off x="2667000" y="2743200"/>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20487" name="Rectangle 9"/>
          <p:cNvSpPr>
            <a:spLocks noChangeArrowheads="1"/>
          </p:cNvSpPr>
          <p:nvPr/>
        </p:nvSpPr>
        <p:spPr bwMode="auto">
          <a:xfrm>
            <a:off x="1524000" y="2362200"/>
            <a:ext cx="9144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88" name="Text Box 10"/>
          <p:cNvSpPr txBox="1">
            <a:spLocks noChangeArrowheads="1"/>
          </p:cNvSpPr>
          <p:nvPr/>
        </p:nvSpPr>
        <p:spPr bwMode="auto">
          <a:xfrm>
            <a:off x="473075" y="3429000"/>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20489" name="Rectangle 11"/>
          <p:cNvSpPr>
            <a:spLocks noChangeArrowheads="1"/>
          </p:cNvSpPr>
          <p:nvPr/>
        </p:nvSpPr>
        <p:spPr bwMode="auto">
          <a:xfrm>
            <a:off x="1371600" y="23622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0" name="Rectangle 12"/>
          <p:cNvSpPr>
            <a:spLocks noChangeArrowheads="1"/>
          </p:cNvSpPr>
          <p:nvPr/>
        </p:nvSpPr>
        <p:spPr bwMode="auto">
          <a:xfrm>
            <a:off x="1371600" y="2514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1" name="Rectangle 13"/>
          <p:cNvSpPr>
            <a:spLocks noChangeArrowheads="1"/>
          </p:cNvSpPr>
          <p:nvPr/>
        </p:nvSpPr>
        <p:spPr bwMode="auto">
          <a:xfrm>
            <a:off x="1371600" y="2895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2" name="Rectangle 14"/>
          <p:cNvSpPr>
            <a:spLocks noChangeArrowheads="1"/>
          </p:cNvSpPr>
          <p:nvPr/>
        </p:nvSpPr>
        <p:spPr bwMode="auto">
          <a:xfrm>
            <a:off x="1371600" y="30480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3" name="Rectangle 15"/>
          <p:cNvSpPr>
            <a:spLocks noChangeArrowheads="1"/>
          </p:cNvSpPr>
          <p:nvPr/>
        </p:nvSpPr>
        <p:spPr bwMode="auto">
          <a:xfrm>
            <a:off x="1371600" y="3200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4" name="Rectangle 16"/>
          <p:cNvSpPr>
            <a:spLocks noChangeArrowheads="1"/>
          </p:cNvSpPr>
          <p:nvPr/>
        </p:nvSpPr>
        <p:spPr bwMode="auto">
          <a:xfrm>
            <a:off x="1371600" y="3581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5" name="Rectangle 17"/>
          <p:cNvSpPr>
            <a:spLocks noChangeArrowheads="1"/>
          </p:cNvSpPr>
          <p:nvPr/>
        </p:nvSpPr>
        <p:spPr bwMode="auto">
          <a:xfrm>
            <a:off x="1371600" y="37338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6" name="Rectangle 18"/>
          <p:cNvSpPr>
            <a:spLocks noChangeArrowheads="1"/>
          </p:cNvSpPr>
          <p:nvPr/>
        </p:nvSpPr>
        <p:spPr bwMode="auto">
          <a:xfrm>
            <a:off x="2438400" y="2895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7" name="Rectangle 19"/>
          <p:cNvSpPr>
            <a:spLocks noChangeArrowheads="1"/>
          </p:cNvSpPr>
          <p:nvPr/>
        </p:nvSpPr>
        <p:spPr bwMode="auto">
          <a:xfrm>
            <a:off x="2438400" y="30480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8" name="Rectangle 20"/>
          <p:cNvSpPr>
            <a:spLocks noChangeArrowheads="1"/>
          </p:cNvSpPr>
          <p:nvPr/>
        </p:nvSpPr>
        <p:spPr bwMode="auto">
          <a:xfrm>
            <a:off x="2438400" y="3200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9" name="Text Box 21"/>
          <p:cNvSpPr txBox="1">
            <a:spLocks noChangeArrowheads="1"/>
          </p:cNvSpPr>
          <p:nvPr/>
        </p:nvSpPr>
        <p:spPr bwMode="auto">
          <a:xfrm>
            <a:off x="4816475" y="2057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8 address </a:t>
            </a:r>
          </a:p>
          <a:p>
            <a:pPr>
              <a:spcBef>
                <a:spcPct val="0"/>
              </a:spcBef>
              <a:buFontTx/>
              <a:buNone/>
            </a:pPr>
            <a:r>
              <a:rPr lang="en-US" altLang="en-US" sz="1600"/>
              <a:t>bits</a:t>
            </a:r>
            <a:endParaRPr lang="en-US" altLang="en-US" sz="2400"/>
          </a:p>
        </p:txBody>
      </p:sp>
      <p:sp>
        <p:nvSpPr>
          <p:cNvPr id="20500" name="Text Box 22"/>
          <p:cNvSpPr txBox="1">
            <a:spLocks noChangeArrowheads="1"/>
          </p:cNvSpPr>
          <p:nvPr/>
        </p:nvSpPr>
        <p:spPr bwMode="auto">
          <a:xfrm>
            <a:off x="4816475" y="28194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X data</a:t>
            </a:r>
          </a:p>
          <a:p>
            <a:pPr>
              <a:spcBef>
                <a:spcPct val="0"/>
              </a:spcBef>
              <a:buFontTx/>
              <a:buNone/>
            </a:pPr>
            <a:r>
              <a:rPr lang="en-US" altLang="en-US" sz="1600"/>
              <a:t>bits (in)</a:t>
            </a:r>
          </a:p>
        </p:txBody>
      </p:sp>
      <p:sp>
        <p:nvSpPr>
          <p:cNvPr id="20501" name="Text Box 23"/>
          <p:cNvSpPr txBox="1">
            <a:spLocks noChangeArrowheads="1"/>
          </p:cNvSpPr>
          <p:nvPr/>
        </p:nvSpPr>
        <p:spPr bwMode="auto">
          <a:xfrm>
            <a:off x="7635875" y="2743200"/>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X data</a:t>
            </a:r>
          </a:p>
          <a:p>
            <a:pPr>
              <a:spcBef>
                <a:spcPct val="0"/>
              </a:spcBef>
              <a:buFontTx/>
              <a:buNone/>
            </a:pPr>
            <a:r>
              <a:rPr lang="en-US" altLang="en-US" sz="1600"/>
              <a:t>bits (out)</a:t>
            </a:r>
            <a:endParaRPr lang="en-US" altLang="en-US" sz="2400"/>
          </a:p>
        </p:txBody>
      </p:sp>
      <p:sp>
        <p:nvSpPr>
          <p:cNvPr id="20502" name="Rectangle 24"/>
          <p:cNvSpPr>
            <a:spLocks noChangeArrowheads="1"/>
          </p:cNvSpPr>
          <p:nvPr/>
        </p:nvSpPr>
        <p:spPr bwMode="auto">
          <a:xfrm>
            <a:off x="6035675" y="1905000"/>
            <a:ext cx="12954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3" name="Text Box 25"/>
          <p:cNvSpPr txBox="1">
            <a:spLocks noChangeArrowheads="1"/>
          </p:cNvSpPr>
          <p:nvPr/>
        </p:nvSpPr>
        <p:spPr bwMode="auto">
          <a:xfrm>
            <a:off x="4892675" y="3657600"/>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20504" name="Rectangle 26"/>
          <p:cNvSpPr>
            <a:spLocks noChangeArrowheads="1"/>
          </p:cNvSpPr>
          <p:nvPr/>
        </p:nvSpPr>
        <p:spPr bwMode="auto">
          <a:xfrm>
            <a:off x="5884863" y="2057400"/>
            <a:ext cx="144462" cy="457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5" name="Rectangle 27"/>
          <p:cNvSpPr>
            <a:spLocks noChangeArrowheads="1"/>
          </p:cNvSpPr>
          <p:nvPr/>
        </p:nvSpPr>
        <p:spPr bwMode="auto">
          <a:xfrm>
            <a:off x="5883275" y="37338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6" name="Rectangle 28"/>
          <p:cNvSpPr>
            <a:spLocks noChangeArrowheads="1"/>
          </p:cNvSpPr>
          <p:nvPr/>
        </p:nvSpPr>
        <p:spPr bwMode="auto">
          <a:xfrm>
            <a:off x="5883275" y="38862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7" name="Rectangle 29"/>
          <p:cNvSpPr>
            <a:spLocks noChangeArrowheads="1"/>
          </p:cNvSpPr>
          <p:nvPr/>
        </p:nvSpPr>
        <p:spPr bwMode="auto">
          <a:xfrm flipV="1">
            <a:off x="5889625" y="2732088"/>
            <a:ext cx="152400" cy="787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8" name="Rectangle 30"/>
          <p:cNvSpPr>
            <a:spLocks noChangeArrowheads="1"/>
          </p:cNvSpPr>
          <p:nvPr/>
        </p:nvSpPr>
        <p:spPr bwMode="auto">
          <a:xfrm flipV="1">
            <a:off x="7348538" y="2743200"/>
            <a:ext cx="152400" cy="787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9" name="Rectangle 31"/>
          <p:cNvSpPr>
            <a:spLocks noChangeArrowheads="1"/>
          </p:cNvSpPr>
          <p:nvPr/>
        </p:nvSpPr>
        <p:spPr bwMode="auto">
          <a:xfrm>
            <a:off x="6096000" y="2057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0" name="Rectangle 32"/>
          <p:cNvSpPr>
            <a:spLocks noChangeArrowheads="1"/>
          </p:cNvSpPr>
          <p:nvPr/>
        </p:nvSpPr>
        <p:spPr bwMode="auto">
          <a:xfrm>
            <a:off x="6096000" y="22860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1" name="Rectangle 33"/>
          <p:cNvSpPr>
            <a:spLocks noChangeArrowheads="1"/>
          </p:cNvSpPr>
          <p:nvPr/>
        </p:nvSpPr>
        <p:spPr bwMode="auto">
          <a:xfrm>
            <a:off x="6096000" y="25146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2" name="Rectangle 34"/>
          <p:cNvSpPr>
            <a:spLocks noChangeArrowheads="1"/>
          </p:cNvSpPr>
          <p:nvPr/>
        </p:nvSpPr>
        <p:spPr bwMode="auto">
          <a:xfrm>
            <a:off x="6096000" y="27432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3" name="Rectangle 35"/>
          <p:cNvSpPr>
            <a:spLocks noChangeArrowheads="1"/>
          </p:cNvSpPr>
          <p:nvPr/>
        </p:nvSpPr>
        <p:spPr bwMode="auto">
          <a:xfrm>
            <a:off x="6096000" y="29718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4" name="Rectangle 36"/>
          <p:cNvSpPr>
            <a:spLocks noChangeArrowheads="1"/>
          </p:cNvSpPr>
          <p:nvPr/>
        </p:nvSpPr>
        <p:spPr bwMode="auto">
          <a:xfrm>
            <a:off x="6096000" y="3200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5" name="Rectangle 37"/>
          <p:cNvSpPr>
            <a:spLocks noChangeArrowheads="1"/>
          </p:cNvSpPr>
          <p:nvPr/>
        </p:nvSpPr>
        <p:spPr bwMode="auto">
          <a:xfrm>
            <a:off x="6096000" y="3962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6" name="Text Box 39"/>
          <p:cNvSpPr txBox="1">
            <a:spLocks noChangeArrowheads="1"/>
          </p:cNvSpPr>
          <p:nvPr/>
        </p:nvSpPr>
        <p:spPr bwMode="auto">
          <a:xfrm>
            <a:off x="6477000" y="4495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t>X</a:t>
            </a:r>
          </a:p>
        </p:txBody>
      </p:sp>
      <p:sp>
        <p:nvSpPr>
          <p:cNvPr id="20517" name="Line 40"/>
          <p:cNvSpPr>
            <a:spLocks noChangeShapeType="1"/>
          </p:cNvSpPr>
          <p:nvPr/>
        </p:nvSpPr>
        <p:spPr bwMode="auto">
          <a:xfrm>
            <a:off x="6019800" y="4419600"/>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2531" name="Group 3"/>
          <p:cNvGrpSpPr>
            <a:grpSpLocks/>
          </p:cNvGrpSpPr>
          <p:nvPr/>
        </p:nvGrpSpPr>
        <p:grpSpPr bwMode="auto">
          <a:xfrm>
            <a:off x="609600" y="1066800"/>
            <a:ext cx="8218488" cy="180975"/>
            <a:chOff x="295" y="1311"/>
            <a:chExt cx="5177" cy="114"/>
          </a:xfrm>
        </p:grpSpPr>
        <p:sp>
          <p:nvSpPr>
            <p:cNvPr id="2255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5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253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2534" name="Rectangle 8"/>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5" name="Rectangle 9"/>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6" name="Rectangle 10"/>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7" name="Rectangle 11"/>
          <p:cNvSpPr>
            <a:spLocks noChangeArrowheads="1"/>
          </p:cNvSpPr>
          <p:nvPr/>
        </p:nvSpPr>
        <p:spPr bwMode="auto">
          <a:xfrm>
            <a:off x="1905000" y="42672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8" name="Rectangle 12"/>
          <p:cNvSpPr>
            <a:spLocks noChangeArrowheads="1"/>
          </p:cNvSpPr>
          <p:nvPr/>
        </p:nvSpPr>
        <p:spPr bwMode="auto">
          <a:xfrm>
            <a:off x="1905000" y="48006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9" name="Text Box 13"/>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2540" name="Text Box 14"/>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2541" name="Text Box 15"/>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2542" name="Text Box 16"/>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2543" name="Rectangle 17"/>
          <p:cNvSpPr>
            <a:spLocks noChangeArrowheads="1"/>
          </p:cNvSpPr>
          <p:nvPr/>
        </p:nvSpPr>
        <p:spPr bwMode="auto">
          <a:xfrm>
            <a:off x="1981200" y="2463800"/>
            <a:ext cx="192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28AB03"/>
                </a:solidFill>
              </a:rPr>
              <a:t>Load 5 into Register 0</a:t>
            </a:r>
            <a:endParaRPr lang="en-US" altLang="en-US" sz="2400"/>
          </a:p>
        </p:txBody>
      </p:sp>
      <p:sp>
        <p:nvSpPr>
          <p:cNvPr id="22544" name="Rectangle 18"/>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5" name="Rectangle 19"/>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6" name="Rectangle 20"/>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7" name="Rectangle 21"/>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48" name="Rectangle 22"/>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2549" name="Rectangle 23"/>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3555" name="Group 3"/>
          <p:cNvGrpSpPr>
            <a:grpSpLocks/>
          </p:cNvGrpSpPr>
          <p:nvPr/>
        </p:nvGrpSpPr>
        <p:grpSpPr bwMode="auto">
          <a:xfrm>
            <a:off x="609600" y="1066800"/>
            <a:ext cx="8218488" cy="180975"/>
            <a:chOff x="295" y="1311"/>
            <a:chExt cx="5177" cy="114"/>
          </a:xfrm>
        </p:grpSpPr>
        <p:sp>
          <p:nvSpPr>
            <p:cNvPr id="2357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355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5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355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5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6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356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356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356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3564" name="Rectangle 14"/>
          <p:cNvSpPr>
            <a:spLocks noChangeArrowheads="1"/>
          </p:cNvSpPr>
          <p:nvPr/>
        </p:nvSpPr>
        <p:spPr bwMode="auto">
          <a:xfrm>
            <a:off x="1981200" y="2463800"/>
            <a:ext cx="192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28AB03"/>
                </a:solidFill>
              </a:rPr>
              <a:t>Load 5 into Register 0</a:t>
            </a:r>
            <a:endParaRPr lang="en-US" altLang="en-US" sz="2400"/>
          </a:p>
        </p:txBody>
      </p:sp>
      <p:sp>
        <p:nvSpPr>
          <p:cNvPr id="2356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5</a:t>
            </a:r>
            <a:endParaRPr lang="en-US" altLang="en-US" sz="2400">
              <a:solidFill>
                <a:srgbClr val="FF0000"/>
              </a:solidFill>
            </a:endParaRPr>
          </a:p>
        </p:txBody>
      </p:sp>
      <p:sp>
        <p:nvSpPr>
          <p:cNvPr id="2356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3567"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356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6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0"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1"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3572"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3573"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4579" name="Group 3"/>
          <p:cNvGrpSpPr>
            <a:grpSpLocks/>
          </p:cNvGrpSpPr>
          <p:nvPr/>
        </p:nvGrpSpPr>
        <p:grpSpPr bwMode="auto">
          <a:xfrm>
            <a:off x="609600" y="1066800"/>
            <a:ext cx="8218488" cy="180975"/>
            <a:chOff x="295" y="1311"/>
            <a:chExt cx="5177" cy="114"/>
          </a:xfrm>
        </p:grpSpPr>
        <p:sp>
          <p:nvSpPr>
            <p:cNvPr id="2459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458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1"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4582"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3"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4"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458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458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458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4588"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chemeClr val="accent2"/>
                </a:solidFill>
              </a:rPr>
              <a:t>Register2=Register0+Register1</a:t>
            </a:r>
            <a:endParaRPr lang="en-US" altLang="en-US" sz="2400"/>
          </a:p>
        </p:txBody>
      </p:sp>
      <p:sp>
        <p:nvSpPr>
          <p:cNvPr id="24589"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4590"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4591"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4592"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3"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4"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5"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4596"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4597"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5603" name="Group 3"/>
          <p:cNvGrpSpPr>
            <a:grpSpLocks/>
          </p:cNvGrpSpPr>
          <p:nvPr/>
        </p:nvGrpSpPr>
        <p:grpSpPr bwMode="auto">
          <a:xfrm>
            <a:off x="609600" y="1066800"/>
            <a:ext cx="8218488" cy="180975"/>
            <a:chOff x="295" y="1311"/>
            <a:chExt cx="5177" cy="114"/>
          </a:xfrm>
        </p:grpSpPr>
        <p:sp>
          <p:nvSpPr>
            <p:cNvPr id="2562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2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560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5"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5606"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7"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8"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560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561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561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5612"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chemeClr val="accent2"/>
                </a:solidFill>
              </a:rPr>
              <a:t>Register2=Register0+Register1</a:t>
            </a:r>
            <a:endParaRPr lang="en-US" altLang="en-US" sz="2400"/>
          </a:p>
        </p:txBody>
      </p:sp>
      <p:sp>
        <p:nvSpPr>
          <p:cNvPr id="25613"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5614"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5615"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5</a:t>
            </a:r>
            <a:endParaRPr lang="en-US" altLang="en-US" sz="2400">
              <a:solidFill>
                <a:srgbClr val="FF0000"/>
              </a:solidFill>
            </a:endParaRPr>
          </a:p>
        </p:txBody>
      </p:sp>
      <p:sp>
        <p:nvSpPr>
          <p:cNvPr id="25616"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7"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8"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9"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5620"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5621"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6627" name="Group 3"/>
          <p:cNvGrpSpPr>
            <a:grpSpLocks/>
          </p:cNvGrpSpPr>
          <p:nvPr/>
        </p:nvGrpSpPr>
        <p:grpSpPr bwMode="auto">
          <a:xfrm>
            <a:off x="609600" y="1066800"/>
            <a:ext cx="8218488" cy="180975"/>
            <a:chOff x="295" y="1311"/>
            <a:chExt cx="5177" cy="114"/>
          </a:xfrm>
        </p:grpSpPr>
        <p:sp>
          <p:nvSpPr>
            <p:cNvPr id="2664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662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29"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6630"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31"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32"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663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663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663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6636"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6637"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6638"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6639"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6640"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1"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2"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3"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6644"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6645"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7651" name="Group 3"/>
          <p:cNvGrpSpPr>
            <a:grpSpLocks/>
          </p:cNvGrpSpPr>
          <p:nvPr/>
        </p:nvGrpSpPr>
        <p:grpSpPr bwMode="auto">
          <a:xfrm>
            <a:off x="609600" y="1066800"/>
            <a:ext cx="8218488" cy="180975"/>
            <a:chOff x="295" y="1311"/>
            <a:chExt cx="5177" cy="114"/>
          </a:xfrm>
        </p:grpSpPr>
        <p:sp>
          <p:nvSpPr>
            <p:cNvPr id="2767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7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765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7654"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5"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6"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765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765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765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7660"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7661"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7662"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7663"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10</a:t>
            </a:r>
            <a:endParaRPr lang="en-US" altLang="en-US" sz="2400">
              <a:solidFill>
                <a:srgbClr val="FF0000"/>
              </a:solidFill>
            </a:endParaRPr>
          </a:p>
        </p:txBody>
      </p:sp>
      <p:sp>
        <p:nvSpPr>
          <p:cNvPr id="27664"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5"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6"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7"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7668"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7669"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1143000"/>
          </a:xfrm>
        </p:spPr>
        <p:txBody>
          <a:bodyPr/>
          <a:lstStyle/>
          <a:p>
            <a:pPr eaLnBrk="1" hangingPunct="1"/>
            <a:r>
              <a:rPr lang="en-US" altLang="en-US" smtClean="0"/>
              <a:t>Alan Turing</a:t>
            </a:r>
          </a:p>
        </p:txBody>
      </p:sp>
      <p:grpSp>
        <p:nvGrpSpPr>
          <p:cNvPr id="5123" name="Group 3"/>
          <p:cNvGrpSpPr>
            <a:grpSpLocks/>
          </p:cNvGrpSpPr>
          <p:nvPr/>
        </p:nvGrpSpPr>
        <p:grpSpPr bwMode="auto">
          <a:xfrm>
            <a:off x="533400" y="1114425"/>
            <a:ext cx="8218488" cy="180975"/>
            <a:chOff x="295" y="1311"/>
            <a:chExt cx="5177" cy="114"/>
          </a:xfrm>
        </p:grpSpPr>
        <p:sp>
          <p:nvSpPr>
            <p:cNvPr id="51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pic>
        <p:nvPicPr>
          <p:cNvPr id="5124" name="Picture 8" descr="ship-s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524000"/>
            <a:ext cx="25146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9"/>
          <p:cNvSpPr txBox="1">
            <a:spLocks noChangeArrowheads="1"/>
          </p:cNvSpPr>
          <p:nvPr/>
        </p:nvSpPr>
        <p:spPr bwMode="auto">
          <a:xfrm>
            <a:off x="6705600" y="3657600"/>
            <a:ext cx="190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Allied Tanker hit by U-Boat Torpedo</a:t>
            </a:r>
            <a:endParaRPr lang="en-US" altLang="en-US" sz="2400">
              <a:latin typeface="Courier New" pitchFamily="49" charset="0"/>
            </a:endParaRPr>
          </a:p>
        </p:txBody>
      </p:sp>
      <p:pic>
        <p:nvPicPr>
          <p:cNvPr id="5126" name="Picture 10" descr="ub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600200"/>
            <a:ext cx="30861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11"/>
          <p:cNvSpPr txBox="1">
            <a:spLocks noChangeArrowheads="1"/>
          </p:cNvSpPr>
          <p:nvPr/>
        </p:nvSpPr>
        <p:spPr bwMode="auto">
          <a:xfrm>
            <a:off x="3352800" y="36576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German WWII U-Boat</a:t>
            </a:r>
            <a:endParaRPr lang="en-US" altLang="en-US" sz="2400">
              <a:latin typeface="Courier New" pitchFamily="49" charset="0"/>
            </a:endParaRPr>
          </a:p>
        </p:txBody>
      </p:sp>
      <p:pic>
        <p:nvPicPr>
          <p:cNvPr id="5128" name="Picture 12" descr="enigm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91000"/>
            <a:ext cx="25146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3" descr="enigma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419600"/>
            <a:ext cx="14890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14"/>
          <p:cNvSpPr txBox="1">
            <a:spLocks noChangeArrowheads="1"/>
          </p:cNvSpPr>
          <p:nvPr/>
        </p:nvSpPr>
        <p:spPr bwMode="auto">
          <a:xfrm>
            <a:off x="3124200" y="5095875"/>
            <a:ext cx="879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defRPr/>
            </a:pPr>
            <a:r>
              <a:rPr lang="en-US" sz="1600" dirty="0" smtClean="0">
                <a:latin typeface="+mn-lt"/>
              </a:rPr>
              <a:t>Enigma</a:t>
            </a:r>
          </a:p>
        </p:txBody>
      </p:sp>
      <p:pic>
        <p:nvPicPr>
          <p:cNvPr id="5131" name="Picture 17" descr="bletchleyPa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600200"/>
            <a:ext cx="24384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 Box 19"/>
          <p:cNvSpPr txBox="1">
            <a:spLocks noChangeArrowheads="1"/>
          </p:cNvSpPr>
          <p:nvPr/>
        </p:nvSpPr>
        <p:spPr bwMode="auto">
          <a:xfrm>
            <a:off x="609600" y="35052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Bletchley Park</a:t>
            </a:r>
            <a:endParaRPr lang="en-US" altLang="en-US" sz="2400">
              <a:latin typeface="Courier New"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8675" name="Group 3"/>
          <p:cNvGrpSpPr>
            <a:grpSpLocks/>
          </p:cNvGrpSpPr>
          <p:nvPr/>
        </p:nvGrpSpPr>
        <p:grpSpPr bwMode="auto">
          <a:xfrm>
            <a:off x="609600" y="1066800"/>
            <a:ext cx="8218488" cy="180975"/>
            <a:chOff x="295" y="1311"/>
            <a:chExt cx="5177" cy="114"/>
          </a:xfrm>
        </p:grpSpPr>
        <p:sp>
          <p:nvSpPr>
            <p:cNvPr id="2870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70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867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7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867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7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8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868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868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868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8684"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868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868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8687"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2868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8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90"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1"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2"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3"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28694"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8695"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28696"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97"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8698"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8699"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700"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701"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9699" name="Group 3"/>
          <p:cNvGrpSpPr>
            <a:grpSpLocks/>
          </p:cNvGrpSpPr>
          <p:nvPr/>
        </p:nvGrpSpPr>
        <p:grpSpPr bwMode="auto">
          <a:xfrm>
            <a:off x="609600" y="1066800"/>
            <a:ext cx="8218488" cy="180975"/>
            <a:chOff x="295" y="1311"/>
            <a:chExt cx="5177" cy="114"/>
          </a:xfrm>
        </p:grpSpPr>
        <p:sp>
          <p:nvSpPr>
            <p:cNvPr id="2972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3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970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1"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9702"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3"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4"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970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970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970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9708"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9709"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9710"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9711"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29712"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13"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14"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5"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6"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7"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29718"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9719"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29720"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21"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9722"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9723"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24"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5"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9726"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7" name="Text Box 3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29728" name="Rectangle 3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0723" name="Group 3"/>
          <p:cNvGrpSpPr>
            <a:grpSpLocks/>
          </p:cNvGrpSpPr>
          <p:nvPr/>
        </p:nvGrpSpPr>
        <p:grpSpPr bwMode="auto">
          <a:xfrm>
            <a:off x="609600" y="1066800"/>
            <a:ext cx="8218488" cy="180975"/>
            <a:chOff x="295" y="1311"/>
            <a:chExt cx="5177" cy="114"/>
          </a:xfrm>
        </p:grpSpPr>
        <p:sp>
          <p:nvSpPr>
            <p:cNvPr id="3075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5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072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5"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0726"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7"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8"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072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073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073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0732"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0733"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0734"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0735"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0736"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37"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38"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9"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0"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1"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0742"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0743"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0744"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45"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0746"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0747"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48"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9"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0750"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51" name="Text Box 33"/>
          <p:cNvSpPr txBox="1">
            <a:spLocks noChangeArrowheads="1"/>
          </p:cNvSpPr>
          <p:nvPr/>
        </p:nvSpPr>
        <p:spPr bwMode="auto">
          <a:xfrm>
            <a:off x="608171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t>______</a:t>
            </a:r>
            <a:endParaRPr lang="en-US" altLang="en-US" sz="2400"/>
          </a:p>
        </p:txBody>
      </p:sp>
      <p:sp>
        <p:nvSpPr>
          <p:cNvPr id="30752" name="Text Box 34"/>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0753" name="Rectangle 35"/>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1747" name="Group 3"/>
          <p:cNvGrpSpPr>
            <a:grpSpLocks/>
          </p:cNvGrpSpPr>
          <p:nvPr/>
        </p:nvGrpSpPr>
        <p:grpSpPr bwMode="auto">
          <a:xfrm>
            <a:off x="609600" y="1066800"/>
            <a:ext cx="8218488" cy="180975"/>
            <a:chOff x="295" y="1311"/>
            <a:chExt cx="5177" cy="114"/>
          </a:xfrm>
        </p:grpSpPr>
        <p:sp>
          <p:nvSpPr>
            <p:cNvPr id="3177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8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174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49"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1750"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51"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52"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175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175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175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1756"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1757"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1758"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1759"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1760"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1"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2"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3"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4"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5"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1766"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1767"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1768"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9"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1770"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1771"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72"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73"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1774"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75" name="Text Box 33"/>
          <p:cNvSpPr txBox="1">
            <a:spLocks noChangeArrowheads="1"/>
          </p:cNvSpPr>
          <p:nvPr/>
        </p:nvSpPr>
        <p:spPr bwMode="auto">
          <a:xfrm>
            <a:off x="6081713" y="2414588"/>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2000" b="1">
                <a:solidFill>
                  <a:srgbClr val="AB1C3A"/>
                </a:solidFill>
              </a:rPr>
              <a:t>10</a:t>
            </a:r>
            <a:r>
              <a:rPr lang="en-US" altLang="en-US" sz="1800"/>
              <a:t>____</a:t>
            </a:r>
            <a:endParaRPr lang="en-US" altLang="en-US" sz="2400"/>
          </a:p>
        </p:txBody>
      </p:sp>
      <p:sp>
        <p:nvSpPr>
          <p:cNvPr id="31776" name="Oval 34"/>
          <p:cNvSpPr>
            <a:spLocks noChangeArrowheads="1"/>
          </p:cNvSpPr>
          <p:nvPr/>
        </p:nvSpPr>
        <p:spPr bwMode="auto">
          <a:xfrm>
            <a:off x="1981200"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77"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1778"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2771" name="Group 3"/>
          <p:cNvGrpSpPr>
            <a:grpSpLocks/>
          </p:cNvGrpSpPr>
          <p:nvPr/>
        </p:nvGrpSpPr>
        <p:grpSpPr bwMode="auto">
          <a:xfrm>
            <a:off x="609600" y="1066800"/>
            <a:ext cx="8218488" cy="180975"/>
            <a:chOff x="295" y="1311"/>
            <a:chExt cx="5177" cy="114"/>
          </a:xfrm>
        </p:grpSpPr>
        <p:sp>
          <p:nvSpPr>
            <p:cNvPr id="3280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80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277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2774"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5"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6"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277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277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277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2780"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2781"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2782"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2783"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2784"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85"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86"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7"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8"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9"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2790"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2791"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2792"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93"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2794"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2795"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96"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7"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2798"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9" name="Text Box 33"/>
          <p:cNvSpPr txBox="1">
            <a:spLocks noChangeArrowheads="1"/>
          </p:cNvSpPr>
          <p:nvPr/>
        </p:nvSpPr>
        <p:spPr bwMode="auto">
          <a:xfrm>
            <a:off x="6081713" y="2414588"/>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10</a:t>
            </a:r>
            <a:r>
              <a:rPr lang="en-US" altLang="en-US" sz="2000" b="1">
                <a:solidFill>
                  <a:srgbClr val="AB1C3A"/>
                </a:solidFill>
              </a:rPr>
              <a:t>00</a:t>
            </a:r>
            <a:r>
              <a:rPr lang="en-US" altLang="en-US" sz="1800"/>
              <a:t>__</a:t>
            </a:r>
            <a:endParaRPr lang="en-US" altLang="en-US" sz="2400"/>
          </a:p>
        </p:txBody>
      </p:sp>
      <p:sp>
        <p:nvSpPr>
          <p:cNvPr id="32800" name="Oval 34"/>
          <p:cNvSpPr>
            <a:spLocks noChangeArrowheads="1"/>
          </p:cNvSpPr>
          <p:nvPr/>
        </p:nvSpPr>
        <p:spPr bwMode="auto">
          <a:xfrm>
            <a:off x="2873375"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801"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2802"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3795" name="Group 3"/>
          <p:cNvGrpSpPr>
            <a:grpSpLocks/>
          </p:cNvGrpSpPr>
          <p:nvPr/>
        </p:nvGrpSpPr>
        <p:grpSpPr bwMode="auto">
          <a:xfrm>
            <a:off x="609600" y="1066800"/>
            <a:ext cx="8218488" cy="180975"/>
            <a:chOff x="295" y="1311"/>
            <a:chExt cx="5177" cy="114"/>
          </a:xfrm>
        </p:grpSpPr>
        <p:sp>
          <p:nvSpPr>
            <p:cNvPr id="3382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379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79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379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79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0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380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380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380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3804"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380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380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3807"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380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0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10"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1"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2"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3"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3814"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3815"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3816"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17"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3818"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3819"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0"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21"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3822"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23" name="Text Box 33"/>
          <p:cNvSpPr txBox="1">
            <a:spLocks noChangeArrowheads="1"/>
          </p:cNvSpPr>
          <p:nvPr/>
        </p:nvSpPr>
        <p:spPr bwMode="auto">
          <a:xfrm>
            <a:off x="6081713" y="2414588"/>
            <a:ext cx="123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1000</a:t>
            </a:r>
            <a:r>
              <a:rPr lang="en-US" altLang="en-US" sz="2000" b="1">
                <a:solidFill>
                  <a:srgbClr val="AB1C3A"/>
                </a:solidFill>
              </a:rPr>
              <a:t>10</a:t>
            </a:r>
            <a:endParaRPr lang="en-US" altLang="en-US" sz="2400"/>
          </a:p>
        </p:txBody>
      </p:sp>
      <p:sp>
        <p:nvSpPr>
          <p:cNvPr id="33824" name="Oval 34"/>
          <p:cNvSpPr>
            <a:spLocks noChangeArrowheads="1"/>
          </p:cNvSpPr>
          <p:nvPr/>
        </p:nvSpPr>
        <p:spPr bwMode="auto">
          <a:xfrm>
            <a:off x="3733800"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5"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3826"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4819" name="Group 3"/>
          <p:cNvGrpSpPr>
            <a:grpSpLocks/>
          </p:cNvGrpSpPr>
          <p:nvPr/>
        </p:nvGrpSpPr>
        <p:grpSpPr bwMode="auto">
          <a:xfrm>
            <a:off x="609600" y="1066800"/>
            <a:ext cx="8218488" cy="180975"/>
            <a:chOff x="295" y="1311"/>
            <a:chExt cx="5177" cy="114"/>
          </a:xfrm>
        </p:grpSpPr>
        <p:sp>
          <p:nvSpPr>
            <p:cNvPr id="3486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6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482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1" name="Rectangle 7"/>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34822"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3"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4"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482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482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482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4828"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9"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0"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4831"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4832"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4833"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4"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4835"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6"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4837"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4838"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9"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4840"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4841"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2"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1800">
              <a:solidFill>
                <a:srgbClr val="AB1C3A"/>
              </a:solidFill>
            </a:endParaRPr>
          </a:p>
        </p:txBody>
      </p:sp>
      <p:sp>
        <p:nvSpPr>
          <p:cNvPr id="34843"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4844"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5"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6"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7"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8"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9"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0"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1"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2"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3"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4854"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34855"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4856"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4857"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4858"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4859"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4860"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4861"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4862"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4863" name="Text Box 49"/>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5843" name="Group 3"/>
          <p:cNvGrpSpPr>
            <a:grpSpLocks/>
          </p:cNvGrpSpPr>
          <p:nvPr/>
        </p:nvGrpSpPr>
        <p:grpSpPr bwMode="auto">
          <a:xfrm>
            <a:off x="609600" y="1066800"/>
            <a:ext cx="8218488" cy="180975"/>
            <a:chOff x="295" y="1311"/>
            <a:chExt cx="5177" cy="114"/>
          </a:xfrm>
        </p:grpSpPr>
        <p:sp>
          <p:nvSpPr>
            <p:cNvPr id="3588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9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584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584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584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585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585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585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5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585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585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6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586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586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586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586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586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587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587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587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588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588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588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588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588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588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5886" name="Text Box 48"/>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87" name="Line 49"/>
          <p:cNvSpPr>
            <a:spLocks noChangeShapeType="1"/>
          </p:cNvSpPr>
          <p:nvPr/>
        </p:nvSpPr>
        <p:spPr bwMode="auto">
          <a:xfrm flipV="1">
            <a:off x="3429000" y="2286000"/>
            <a:ext cx="39624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88"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6867" name="Group 3"/>
          <p:cNvGrpSpPr>
            <a:grpSpLocks/>
          </p:cNvGrpSpPr>
          <p:nvPr/>
        </p:nvGrpSpPr>
        <p:grpSpPr bwMode="auto">
          <a:xfrm>
            <a:off x="609600" y="1066800"/>
            <a:ext cx="8218488" cy="180975"/>
            <a:chOff x="295" y="1311"/>
            <a:chExt cx="5177" cy="114"/>
          </a:xfrm>
        </p:grpSpPr>
        <p:sp>
          <p:nvSpPr>
            <p:cNvPr id="3691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91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686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69"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0"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1"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6872"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6873"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6874"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6875"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6"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7"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6878"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879"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6880"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1"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6882"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3"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884"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6885"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6"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6887"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6888"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9"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6890"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6891"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2"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3"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4"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5"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6"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7"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8"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9"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900"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6901"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6902"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6903"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6904"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6905"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6906"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6907"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6908"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6909"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6910" name="Text Box 48"/>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911" name="Line 49"/>
          <p:cNvSpPr>
            <a:spLocks noChangeShapeType="1"/>
          </p:cNvSpPr>
          <p:nvPr/>
        </p:nvSpPr>
        <p:spPr bwMode="auto">
          <a:xfrm flipH="1">
            <a:off x="3429000" y="2209800"/>
            <a:ext cx="2286000" cy="1066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91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7891" name="Group 3"/>
          <p:cNvGrpSpPr>
            <a:grpSpLocks/>
          </p:cNvGrpSpPr>
          <p:nvPr/>
        </p:nvGrpSpPr>
        <p:grpSpPr bwMode="auto">
          <a:xfrm>
            <a:off x="609600" y="1066800"/>
            <a:ext cx="8218488" cy="180975"/>
            <a:chOff x="295" y="1311"/>
            <a:chExt cx="5177" cy="114"/>
          </a:xfrm>
        </p:grpSpPr>
        <p:sp>
          <p:nvSpPr>
            <p:cNvPr id="3793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3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789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3"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4"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5"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7896"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7897"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7898"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7899"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0"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1"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7902"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7903"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7904"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5"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7906"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7"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7908"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7909"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0"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7911"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7912"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3"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7914"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7915"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6"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7"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8"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9"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0"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1"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2"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3"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4"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7925"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7926"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7927"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7928"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7929"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7930"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7931"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7932"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7933"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7934"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7935"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76200"/>
            <a:ext cx="7772400" cy="1143000"/>
          </a:xfrm>
        </p:spPr>
        <p:txBody>
          <a:bodyPr/>
          <a:lstStyle/>
          <a:p>
            <a:pPr eaLnBrk="1" hangingPunct="1"/>
            <a:r>
              <a:rPr lang="en-US" altLang="en-US" smtClean="0"/>
              <a:t>A 1-Bit Memory</a:t>
            </a:r>
          </a:p>
        </p:txBody>
      </p:sp>
      <p:grpSp>
        <p:nvGrpSpPr>
          <p:cNvPr id="13315" name="Group 3"/>
          <p:cNvGrpSpPr>
            <a:grpSpLocks/>
          </p:cNvGrpSpPr>
          <p:nvPr/>
        </p:nvGrpSpPr>
        <p:grpSpPr bwMode="auto">
          <a:xfrm>
            <a:off x="457200" y="1066800"/>
            <a:ext cx="8218488" cy="180975"/>
            <a:chOff x="295" y="1311"/>
            <a:chExt cx="5177" cy="114"/>
          </a:xfrm>
        </p:grpSpPr>
        <p:sp>
          <p:nvSpPr>
            <p:cNvPr id="1332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332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sp>
        <p:nvSpPr>
          <p:cNvPr id="13316" name="AutoShape 6"/>
          <p:cNvSpPr>
            <a:spLocks noChangeArrowheads="1"/>
          </p:cNvSpPr>
          <p:nvPr/>
        </p:nvSpPr>
        <p:spPr bwMode="auto">
          <a:xfrm>
            <a:off x="1447800" y="1447800"/>
            <a:ext cx="1828800" cy="685800"/>
          </a:xfrm>
          <a:prstGeom prst="wedgeRectCallout">
            <a:avLst>
              <a:gd name="adj1" fmla="val -56597"/>
              <a:gd name="adj2" fmla="val 88194"/>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latin typeface="Times New Roman" pitchFamily="18" charset="0"/>
              </a:rPr>
              <a:t>This stuff is truly unforgettable!</a:t>
            </a:r>
            <a:endParaRPr lang="en-US" altLang="en-US" sz="2400">
              <a:latin typeface="Times New Roman" pitchFamily="18" charset="0"/>
            </a:endParaRPr>
          </a:p>
        </p:txBody>
      </p:sp>
      <p:sp>
        <p:nvSpPr>
          <p:cNvPr id="13317" name="Text Box 7"/>
          <p:cNvSpPr txBox="1">
            <a:spLocks noChangeArrowheads="1"/>
          </p:cNvSpPr>
          <p:nvPr/>
        </p:nvSpPr>
        <p:spPr bwMode="auto">
          <a:xfrm>
            <a:off x="4365625" y="2209800"/>
            <a:ext cx="35591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latin typeface="Courier New" pitchFamily="49" charset="0"/>
              </a:rPr>
              <a:t>OR + NOT  =  NOR </a:t>
            </a:r>
          </a:p>
        </p:txBody>
      </p:sp>
      <p:pic>
        <p:nvPicPr>
          <p:cNvPr id="13318" name="Picture 8" descr="notg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600200"/>
            <a:ext cx="8636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org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600200"/>
            <a:ext cx="123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N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447800"/>
            <a:ext cx="1270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ali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981200"/>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2" descr="flipfl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352800"/>
            <a:ext cx="2489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7376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8915" name="Group 3"/>
          <p:cNvGrpSpPr>
            <a:grpSpLocks/>
          </p:cNvGrpSpPr>
          <p:nvPr/>
        </p:nvGrpSpPr>
        <p:grpSpPr bwMode="auto">
          <a:xfrm>
            <a:off x="609600" y="1066800"/>
            <a:ext cx="8218488" cy="180975"/>
            <a:chOff x="295" y="1311"/>
            <a:chExt cx="5177" cy="114"/>
          </a:xfrm>
        </p:grpSpPr>
        <p:sp>
          <p:nvSpPr>
            <p:cNvPr id="3896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6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891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7"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8"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9"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8920"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8921"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8922"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8923"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4"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5"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8926"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8927"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8928"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9"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8930"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1"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8932"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8933"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4"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8935"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8936"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7"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8938"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8939"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0"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1"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2"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3"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4"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5"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6"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7"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8"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8949"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8950"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8951"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8952"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8953"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8954"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8955"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8956"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8957"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8958"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8959"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60"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Register3=Register0+Register2</a:t>
            </a:r>
          </a:p>
        </p:txBody>
      </p:sp>
      <p:sp>
        <p:nvSpPr>
          <p:cNvPr id="38961"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9939" name="Group 3"/>
          <p:cNvGrpSpPr>
            <a:grpSpLocks/>
          </p:cNvGrpSpPr>
          <p:nvPr/>
        </p:nvGrpSpPr>
        <p:grpSpPr bwMode="auto">
          <a:xfrm>
            <a:off x="609600" y="1066800"/>
            <a:ext cx="8218488" cy="180975"/>
            <a:chOff x="295" y="1311"/>
            <a:chExt cx="5177" cy="114"/>
          </a:xfrm>
        </p:grpSpPr>
        <p:sp>
          <p:nvSpPr>
            <p:cNvPr id="3998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8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994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1"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2"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3"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9944"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9945"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9946"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9947"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8"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9"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9950"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1800" b="1"/>
          </a:p>
        </p:txBody>
      </p:sp>
      <p:sp>
        <p:nvSpPr>
          <p:cNvPr id="39951"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9952"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3"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9954"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5"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00000011</a:t>
            </a:r>
            <a:endParaRPr lang="en-US" altLang="en-US" sz="2400">
              <a:solidFill>
                <a:srgbClr val="FF0000"/>
              </a:solidFill>
            </a:endParaRPr>
          </a:p>
        </p:txBody>
      </p:sp>
      <p:sp>
        <p:nvSpPr>
          <p:cNvPr id="39956"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9957"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8"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9959"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9960"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1"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9962"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9963"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4"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5"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6"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7"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8"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9"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0"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1"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2"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9973"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9974"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9975"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9976"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9977"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9978"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9979"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9980"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9981"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9982"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9983"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84"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Register3=Register0+Register2</a:t>
            </a:r>
          </a:p>
        </p:txBody>
      </p:sp>
      <p:sp>
        <p:nvSpPr>
          <p:cNvPr id="39985"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0963" name="Group 3"/>
          <p:cNvGrpSpPr>
            <a:grpSpLocks/>
          </p:cNvGrpSpPr>
          <p:nvPr/>
        </p:nvGrpSpPr>
        <p:grpSpPr bwMode="auto">
          <a:xfrm>
            <a:off x="609600" y="1066800"/>
            <a:ext cx="8218488" cy="180975"/>
            <a:chOff x="295" y="1311"/>
            <a:chExt cx="5177" cy="114"/>
          </a:xfrm>
        </p:grpSpPr>
        <p:sp>
          <p:nvSpPr>
            <p:cNvPr id="4101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01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096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096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096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097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097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097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097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097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097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098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098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098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098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1216CE"/>
                </a:solidFill>
              </a:rPr>
              <a:t>00000001</a:t>
            </a:r>
            <a:endParaRPr lang="en-US" altLang="en-US" sz="1800">
              <a:solidFill>
                <a:srgbClr val="AB1C3A"/>
              </a:solidFill>
            </a:endParaRPr>
          </a:p>
        </p:txBody>
      </p:sp>
      <p:sp>
        <p:nvSpPr>
          <p:cNvPr id="4098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098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099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4099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099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100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100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100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100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100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100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1006"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41007" name="Line 49"/>
          <p:cNvSpPr>
            <a:spLocks noChangeShapeType="1"/>
          </p:cNvSpPr>
          <p:nvPr/>
        </p:nvSpPr>
        <p:spPr bwMode="auto">
          <a:xfrm flipH="1">
            <a:off x="3276600" y="1905000"/>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8" name="Text Box 50"/>
          <p:cNvSpPr txBox="1">
            <a:spLocks noChangeArrowheads="1"/>
          </p:cNvSpPr>
          <p:nvPr/>
        </p:nvSpPr>
        <p:spPr bwMode="auto">
          <a:xfrm>
            <a:off x="3032125" y="1490663"/>
            <a:ext cx="3271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Program Counter Incremented</a:t>
            </a:r>
            <a:endParaRPr lang="en-US" altLang="en-US" sz="2400"/>
          </a:p>
        </p:txBody>
      </p:sp>
      <p:sp>
        <p:nvSpPr>
          <p:cNvPr id="41009"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1987" name="Group 3"/>
          <p:cNvGrpSpPr>
            <a:grpSpLocks/>
          </p:cNvGrpSpPr>
          <p:nvPr/>
        </p:nvGrpSpPr>
        <p:grpSpPr bwMode="auto">
          <a:xfrm>
            <a:off x="609600" y="1066800"/>
            <a:ext cx="8218488" cy="180975"/>
            <a:chOff x="295" y="1311"/>
            <a:chExt cx="5177" cy="114"/>
          </a:xfrm>
        </p:grpSpPr>
        <p:sp>
          <p:nvSpPr>
            <p:cNvPr id="420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198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89"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0"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1"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1992"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1993"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1994"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1995"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6"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7"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1998"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1999"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2000"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1"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2002"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3"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2004"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2005"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6"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2007"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2008"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9"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2010"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2011"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2"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3"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4"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5"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6"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7"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8"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9"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20"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2021"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2022"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00000001</a:t>
            </a:r>
            <a:r>
              <a:rPr lang="en-US" altLang="en-US" sz="1200"/>
              <a:t>      1</a:t>
            </a:r>
          </a:p>
          <a:p>
            <a:pPr>
              <a:spcBef>
                <a:spcPct val="0"/>
              </a:spcBef>
              <a:buFontTx/>
              <a:buNone/>
            </a:pPr>
            <a:endParaRPr lang="en-US" altLang="en-US" sz="1200"/>
          </a:p>
          <a:p>
            <a:pPr>
              <a:spcBef>
                <a:spcPct val="0"/>
              </a:spcBef>
              <a:buFontTx/>
              <a:buNone/>
            </a:pPr>
            <a:endParaRPr lang="en-US" altLang="en-US" sz="1200"/>
          </a:p>
        </p:txBody>
      </p:sp>
      <p:sp>
        <p:nvSpPr>
          <p:cNvPr id="42023"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2024"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2025"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2026"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2027"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2028"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2029"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2030"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42031" name="Line 49"/>
          <p:cNvSpPr>
            <a:spLocks noChangeShapeType="1"/>
          </p:cNvSpPr>
          <p:nvPr/>
        </p:nvSpPr>
        <p:spPr bwMode="auto">
          <a:xfrm flipV="1">
            <a:off x="3429000" y="2667000"/>
            <a:ext cx="39624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3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3011" name="Group 3"/>
          <p:cNvGrpSpPr>
            <a:grpSpLocks/>
          </p:cNvGrpSpPr>
          <p:nvPr/>
        </p:nvGrpSpPr>
        <p:grpSpPr bwMode="auto">
          <a:xfrm>
            <a:off x="609600" y="1066800"/>
            <a:ext cx="8218488" cy="180975"/>
            <a:chOff x="295" y="1311"/>
            <a:chExt cx="5177" cy="114"/>
          </a:xfrm>
        </p:grpSpPr>
        <p:sp>
          <p:nvSpPr>
            <p:cNvPr id="4305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5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301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3"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4"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5"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3016"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3017"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3018"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3019"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0"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1"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3022"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3023"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3024"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5"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3026"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7"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3028"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3029"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0"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3031"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3032"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3"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3034"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3035"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6"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7"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8"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9"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0"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1"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2"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3"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4"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3045"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3046"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00000001</a:t>
            </a:r>
            <a:r>
              <a:rPr lang="en-US" altLang="en-US" sz="1200"/>
              <a:t>      1</a:t>
            </a:r>
          </a:p>
          <a:p>
            <a:pPr>
              <a:spcBef>
                <a:spcPct val="0"/>
              </a:spcBef>
              <a:buFontTx/>
              <a:buNone/>
            </a:pPr>
            <a:endParaRPr lang="en-US" altLang="en-US" sz="1200"/>
          </a:p>
          <a:p>
            <a:pPr>
              <a:spcBef>
                <a:spcPct val="0"/>
              </a:spcBef>
              <a:buFontTx/>
              <a:buNone/>
            </a:pPr>
            <a:endParaRPr lang="en-US" altLang="en-US" sz="1200"/>
          </a:p>
        </p:txBody>
      </p:sp>
      <p:sp>
        <p:nvSpPr>
          <p:cNvPr id="43047"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3048"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3049"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3050"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3051"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3052"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3053"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3054"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3055" name="Line 49"/>
          <p:cNvSpPr>
            <a:spLocks noChangeShapeType="1"/>
          </p:cNvSpPr>
          <p:nvPr/>
        </p:nvSpPr>
        <p:spPr bwMode="auto">
          <a:xfrm flipH="1">
            <a:off x="3352800" y="2667000"/>
            <a:ext cx="23622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56"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3057" name="AutoShape 51"/>
          <p:cNvSpPr>
            <a:spLocks noChangeArrowheads="1"/>
          </p:cNvSpPr>
          <p:nvPr/>
        </p:nvSpPr>
        <p:spPr bwMode="auto">
          <a:xfrm>
            <a:off x="3352800" y="1066800"/>
            <a:ext cx="2057400" cy="1981200"/>
          </a:xfrm>
          <a:prstGeom prst="wedgeEllipseCallout">
            <a:avLst>
              <a:gd name="adj1" fmla="val -47222"/>
              <a:gd name="adj2" fmla="val 56171"/>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latin typeface="Times New Roman" pitchFamily="18" charset="0"/>
              </a:rPr>
              <a:t>What is this command saying?</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4035" name="Group 3"/>
          <p:cNvGrpSpPr>
            <a:grpSpLocks/>
          </p:cNvGrpSpPr>
          <p:nvPr/>
        </p:nvGrpSpPr>
        <p:grpSpPr bwMode="auto">
          <a:xfrm>
            <a:off x="609600" y="1066800"/>
            <a:ext cx="8218488" cy="180975"/>
            <a:chOff x="295" y="1311"/>
            <a:chExt cx="5177" cy="114"/>
          </a:xfrm>
        </p:grpSpPr>
        <p:sp>
          <p:nvSpPr>
            <p:cNvPr id="4408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8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403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7"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8"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9"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4040"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4041"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4042"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4043"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4"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5"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4046"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4047"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4048"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9"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4050"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1"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4052"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4053"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4"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4055"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4056"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7"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4058"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4059"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0"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1"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2"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3"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4"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5"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6"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7"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8"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4069"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4070"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4071"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4072"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4073"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4074"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4075"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4076"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4077"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4078"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4079"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80"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Register1=Register2+Register2</a:t>
            </a:r>
          </a:p>
        </p:txBody>
      </p:sp>
      <p:sp>
        <p:nvSpPr>
          <p:cNvPr id="44081"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5059" name="Group 3"/>
          <p:cNvGrpSpPr>
            <a:grpSpLocks/>
          </p:cNvGrpSpPr>
          <p:nvPr/>
        </p:nvGrpSpPr>
        <p:grpSpPr bwMode="auto">
          <a:xfrm>
            <a:off x="609600" y="1066800"/>
            <a:ext cx="8218488" cy="180975"/>
            <a:chOff x="295" y="1311"/>
            <a:chExt cx="5177" cy="114"/>
          </a:xfrm>
        </p:grpSpPr>
        <p:sp>
          <p:nvSpPr>
            <p:cNvPr id="4510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10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506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1"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2"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3"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5064"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5065"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5066"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5067"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8"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9"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5070"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00000010</a:t>
            </a:r>
            <a:endParaRPr lang="en-US" altLang="en-US" sz="2400">
              <a:solidFill>
                <a:srgbClr val="FF0000"/>
              </a:solidFill>
            </a:endParaRPr>
          </a:p>
        </p:txBody>
      </p:sp>
      <p:sp>
        <p:nvSpPr>
          <p:cNvPr id="45071"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5072"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3"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5074"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5"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5076"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5077"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8"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5079"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5080"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1"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5082"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5083"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4"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5"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6"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7"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8"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9"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0"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1"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2"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5093"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5094"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5095"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5096"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5097"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5098"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5099"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5100"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5101"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5102"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5103"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104"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Register1=Register2+Register2</a:t>
            </a:r>
          </a:p>
        </p:txBody>
      </p:sp>
      <p:sp>
        <p:nvSpPr>
          <p:cNvPr id="45105"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6083" name="Group 3"/>
          <p:cNvGrpSpPr>
            <a:grpSpLocks/>
          </p:cNvGrpSpPr>
          <p:nvPr/>
        </p:nvGrpSpPr>
        <p:grpSpPr bwMode="auto">
          <a:xfrm>
            <a:off x="609600" y="1066800"/>
            <a:ext cx="8218488" cy="180975"/>
            <a:chOff x="295" y="1311"/>
            <a:chExt cx="5177" cy="114"/>
          </a:xfrm>
        </p:grpSpPr>
        <p:sp>
          <p:nvSpPr>
            <p:cNvPr id="4613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3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608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608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608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609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609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609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609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609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609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610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610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610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610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610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610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611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611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611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612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612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612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612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612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612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6126"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6127" name="Line 49"/>
          <p:cNvSpPr>
            <a:spLocks noChangeShapeType="1"/>
          </p:cNvSpPr>
          <p:nvPr/>
        </p:nvSpPr>
        <p:spPr bwMode="auto">
          <a:xfrm flipH="1">
            <a:off x="3276600" y="1905000"/>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128" name="Text Box 50"/>
          <p:cNvSpPr txBox="1">
            <a:spLocks noChangeArrowheads="1"/>
          </p:cNvSpPr>
          <p:nvPr/>
        </p:nvSpPr>
        <p:spPr bwMode="auto">
          <a:xfrm>
            <a:off x="3032125" y="1490663"/>
            <a:ext cx="3271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Program Counter Incremented</a:t>
            </a:r>
            <a:endParaRPr lang="en-US" altLang="en-US" sz="2400"/>
          </a:p>
        </p:txBody>
      </p:sp>
      <p:sp>
        <p:nvSpPr>
          <p:cNvPr id="46129"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07"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7108" name="Group 4"/>
          <p:cNvGrpSpPr>
            <a:grpSpLocks/>
          </p:cNvGrpSpPr>
          <p:nvPr/>
        </p:nvGrpSpPr>
        <p:grpSpPr bwMode="auto">
          <a:xfrm>
            <a:off x="609600" y="1066800"/>
            <a:ext cx="8218488" cy="180975"/>
            <a:chOff x="295" y="1311"/>
            <a:chExt cx="5177" cy="114"/>
          </a:xfrm>
        </p:grpSpPr>
        <p:sp>
          <p:nvSpPr>
            <p:cNvPr id="47163"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64"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7109"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0"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1"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2"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711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711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711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7116"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7"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8"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7119"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7120"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7121"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2"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7123"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4"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7125"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7126"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7"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7128"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7129"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0"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7131"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7132"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3"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4"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5"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6"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7"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8"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9"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40"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41"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7142"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7143"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7144"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7145"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7146"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7147"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7148"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7149"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7150"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7151"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715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7153"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4"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5" name="Rectangle 53"/>
          <p:cNvSpPr>
            <a:spLocks noChangeArrowheads="1"/>
          </p:cNvSpPr>
          <p:nvPr/>
        </p:nvSpPr>
        <p:spPr bwMode="auto">
          <a:xfrm>
            <a:off x="5105400" y="5867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6"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7157" name="Rectangle 55"/>
          <p:cNvSpPr>
            <a:spLocks noChangeArrowheads="1"/>
          </p:cNvSpPr>
          <p:nvPr/>
        </p:nvSpPr>
        <p:spPr bwMode="auto">
          <a:xfrm>
            <a:off x="5105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8"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9" name="Text Box 57"/>
          <p:cNvSpPr txBox="1">
            <a:spLocks noChangeArrowheads="1"/>
          </p:cNvSpPr>
          <p:nvPr/>
        </p:nvSpPr>
        <p:spPr bwMode="auto">
          <a:xfrm>
            <a:off x="412115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data in</a:t>
            </a:r>
          </a:p>
        </p:txBody>
      </p:sp>
      <p:sp>
        <p:nvSpPr>
          <p:cNvPr id="47160"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7161"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Write</a:t>
            </a:r>
          </a:p>
        </p:txBody>
      </p:sp>
      <p:sp>
        <p:nvSpPr>
          <p:cNvPr id="47162"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8 bit data out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1"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8132" name="Group 4"/>
          <p:cNvGrpSpPr>
            <a:grpSpLocks/>
          </p:cNvGrpSpPr>
          <p:nvPr/>
        </p:nvGrpSpPr>
        <p:grpSpPr bwMode="auto">
          <a:xfrm>
            <a:off x="609600" y="1066800"/>
            <a:ext cx="8218488" cy="180975"/>
            <a:chOff x="295" y="1311"/>
            <a:chExt cx="5177" cy="114"/>
          </a:xfrm>
        </p:grpSpPr>
        <p:sp>
          <p:nvSpPr>
            <p:cNvPr id="48190"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91"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8133"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4"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5"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6"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813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813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813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8140"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1"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2"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8143"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8144"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8145"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6"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8147"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8"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8149"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8150"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1"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8152"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8153"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4"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8155"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815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8"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5"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8166"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8167"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8168"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8169"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8170"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8171"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8172"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8173"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8174"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8175"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8176"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8177"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78"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79"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0"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8181"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2" name="Rectangle 56"/>
          <p:cNvSpPr>
            <a:spLocks noChangeArrowheads="1"/>
          </p:cNvSpPr>
          <p:nvPr/>
        </p:nvSpPr>
        <p:spPr bwMode="auto">
          <a:xfrm>
            <a:off x="739140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3"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48184"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8185"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48186"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48187"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88"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89"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152400"/>
            <a:ext cx="7772400" cy="990600"/>
          </a:xfrm>
        </p:spPr>
        <p:txBody>
          <a:bodyPr/>
          <a:lstStyle/>
          <a:p>
            <a:pPr eaLnBrk="1" hangingPunct="1"/>
            <a:r>
              <a:rPr lang="en-US" altLang="en-US" smtClean="0"/>
              <a:t>A 1-Bit Memory</a:t>
            </a:r>
          </a:p>
        </p:txBody>
      </p:sp>
      <p:grpSp>
        <p:nvGrpSpPr>
          <p:cNvPr id="14339" name="Group 3"/>
          <p:cNvGrpSpPr>
            <a:grpSpLocks/>
          </p:cNvGrpSpPr>
          <p:nvPr/>
        </p:nvGrpSpPr>
        <p:grpSpPr bwMode="auto">
          <a:xfrm>
            <a:off x="457200" y="1066800"/>
            <a:ext cx="8218488" cy="180975"/>
            <a:chOff x="295" y="1311"/>
            <a:chExt cx="5177" cy="114"/>
          </a:xfrm>
        </p:grpSpPr>
        <p:sp>
          <p:nvSpPr>
            <p:cNvPr id="14341"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4342"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4340" name="Picture 6" descr="rsff-stabl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3507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5"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9156" name="Group 4"/>
          <p:cNvGrpSpPr>
            <a:grpSpLocks/>
          </p:cNvGrpSpPr>
          <p:nvPr/>
        </p:nvGrpSpPr>
        <p:grpSpPr bwMode="auto">
          <a:xfrm>
            <a:off x="609600" y="1066800"/>
            <a:ext cx="8218488" cy="180975"/>
            <a:chOff x="295" y="1311"/>
            <a:chExt cx="5177" cy="114"/>
          </a:xfrm>
        </p:grpSpPr>
        <p:sp>
          <p:nvSpPr>
            <p:cNvPr id="49214"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15"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9157"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8"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9"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0"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916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916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916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9164"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5"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6"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9167"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9168"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9169"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0"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9171"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2"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9173"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9174"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5"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9176"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9177"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8"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9179"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9180"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1"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2"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3"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4"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5"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6"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7"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8"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9"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9190"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9191"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9192"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49193"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9194"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9195"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9196"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9197"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9198"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9199"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9200"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9201"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2"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3"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4"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9205"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6" name="Rectangle 56"/>
          <p:cNvSpPr>
            <a:spLocks noChangeArrowheads="1"/>
          </p:cNvSpPr>
          <p:nvPr/>
        </p:nvSpPr>
        <p:spPr bwMode="auto">
          <a:xfrm>
            <a:off x="739140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7"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49208"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9209"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49210"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49211"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3"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79"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0180" name="Group 4"/>
          <p:cNvGrpSpPr>
            <a:grpSpLocks/>
          </p:cNvGrpSpPr>
          <p:nvPr/>
        </p:nvGrpSpPr>
        <p:grpSpPr bwMode="auto">
          <a:xfrm>
            <a:off x="609600" y="1066800"/>
            <a:ext cx="8218488" cy="180975"/>
            <a:chOff x="295" y="1311"/>
            <a:chExt cx="5177" cy="114"/>
          </a:xfrm>
        </p:grpSpPr>
        <p:sp>
          <p:nvSpPr>
            <p:cNvPr id="50239"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40"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0181"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2"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3"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4"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018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018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018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0188"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9"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0"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0191"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0192"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0193"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4"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0195"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6"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0197"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0198"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9"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0200"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0201"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2"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0203"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0204"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5"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6"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7"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8"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9"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0"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1"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2"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3"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0214"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0215"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0216"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0217"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0218"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0219"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0220"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0221"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0222"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0223"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0224"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0225"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6"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7"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8"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0229"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30"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31"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0232"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0233"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0234"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rgbClr val="E4E4E4"/>
                </a:solidFill>
              </a:rPr>
              <a:t>8 bit data</a:t>
            </a:r>
            <a:r>
              <a:rPr lang="en-US" altLang="en-US" sz="1800">
                <a:solidFill>
                  <a:schemeClr val="bg2"/>
                </a:solidFill>
              </a:rPr>
              <a:t> </a:t>
            </a:r>
            <a:r>
              <a:rPr lang="en-US" altLang="en-US" sz="1800">
                <a:solidFill>
                  <a:srgbClr val="E4E4E4"/>
                </a:solidFill>
              </a:rPr>
              <a:t>out</a:t>
            </a:r>
            <a:r>
              <a:rPr lang="en-US" altLang="en-US" sz="1800"/>
              <a:t> </a:t>
            </a:r>
          </a:p>
        </p:txBody>
      </p:sp>
      <p:sp>
        <p:nvSpPr>
          <p:cNvPr id="50235"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36"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37"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
        <p:nvSpPr>
          <p:cNvPr id="50238" name="Rectangle 64"/>
          <p:cNvSpPr>
            <a:spLocks noChangeArrowheads="1"/>
          </p:cNvSpPr>
          <p:nvPr/>
        </p:nvSpPr>
        <p:spPr bwMode="auto">
          <a:xfrm>
            <a:off x="7772400" y="41910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28AB03"/>
                </a:solidFill>
              </a:rPr>
              <a:t>10</a:t>
            </a:r>
            <a:r>
              <a:rPr lang="en-US" altLang="en-US" sz="1800" b="1">
                <a:solidFill>
                  <a:srgbClr val="AB1C3A"/>
                </a:solidFill>
              </a:rPr>
              <a:t>001100</a:t>
            </a:r>
            <a:endParaRPr lang="en-US" altLang="en-US" sz="1800">
              <a:solidFill>
                <a:srgbClr val="AB1C3A"/>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3"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1204" name="Group 4"/>
          <p:cNvGrpSpPr>
            <a:grpSpLocks/>
          </p:cNvGrpSpPr>
          <p:nvPr/>
        </p:nvGrpSpPr>
        <p:grpSpPr bwMode="auto">
          <a:xfrm>
            <a:off x="609600" y="1066800"/>
            <a:ext cx="8218488" cy="180975"/>
            <a:chOff x="295" y="1311"/>
            <a:chExt cx="5177" cy="114"/>
          </a:xfrm>
        </p:grpSpPr>
        <p:sp>
          <p:nvSpPr>
            <p:cNvPr id="51261"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62"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1205"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6"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7"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8"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120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121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121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1212"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3"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4"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1215"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1216"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1217"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8"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1219"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0"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1221"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1222"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3"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1224"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1225"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6"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1227"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1228"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9"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0"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1"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2"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3"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4"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5"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6"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7"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1238"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1239"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1240"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1241"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1242"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1243"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1244"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1245"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1246"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1247"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1248"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1249"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0"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1"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2"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1253"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4"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5"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1256"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1257"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1258"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rgbClr val="E4E4E4"/>
                </a:solidFill>
              </a:rPr>
              <a:t>8 bit data</a:t>
            </a:r>
            <a:r>
              <a:rPr lang="en-US" altLang="en-US" sz="1800">
                <a:solidFill>
                  <a:schemeClr val="bg2"/>
                </a:solidFill>
              </a:rPr>
              <a:t> </a:t>
            </a:r>
            <a:r>
              <a:rPr lang="en-US" altLang="en-US" sz="1800">
                <a:solidFill>
                  <a:srgbClr val="E4E4E4"/>
                </a:solidFill>
              </a:rPr>
              <a:t>out</a:t>
            </a:r>
            <a:r>
              <a:rPr lang="en-US" altLang="en-US" sz="1800"/>
              <a:t> </a:t>
            </a:r>
          </a:p>
        </p:txBody>
      </p:sp>
      <p:sp>
        <p:nvSpPr>
          <p:cNvPr id="51259" name="Line 61"/>
          <p:cNvSpPr>
            <a:spLocks noChangeShapeType="1"/>
          </p:cNvSpPr>
          <p:nvPr/>
        </p:nvSpPr>
        <p:spPr bwMode="auto">
          <a:xfrm flipH="1" flipV="1">
            <a:off x="3657600" y="3352800"/>
            <a:ext cx="411480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60" name="Rectangle 62"/>
          <p:cNvSpPr>
            <a:spLocks noChangeArrowheads="1"/>
          </p:cNvSpPr>
          <p:nvPr/>
        </p:nvSpPr>
        <p:spPr bwMode="auto">
          <a:xfrm>
            <a:off x="7772400" y="41910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28AB03"/>
                </a:solidFill>
              </a:rPr>
              <a:t>10</a:t>
            </a:r>
            <a:r>
              <a:rPr lang="en-US" altLang="en-US" sz="1800" b="1">
                <a:solidFill>
                  <a:srgbClr val="AB1C3A"/>
                </a:solidFill>
              </a:rPr>
              <a:t>001100</a:t>
            </a:r>
            <a:endParaRPr lang="en-US" altLang="en-US" sz="1800">
              <a:solidFill>
                <a:srgbClr val="AB1C3A"/>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27"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2228" name="Group 4"/>
          <p:cNvGrpSpPr>
            <a:grpSpLocks/>
          </p:cNvGrpSpPr>
          <p:nvPr/>
        </p:nvGrpSpPr>
        <p:grpSpPr bwMode="auto">
          <a:xfrm>
            <a:off x="609600" y="1066800"/>
            <a:ext cx="8218488" cy="180975"/>
            <a:chOff x="295" y="1311"/>
            <a:chExt cx="5177" cy="114"/>
          </a:xfrm>
        </p:grpSpPr>
        <p:sp>
          <p:nvSpPr>
            <p:cNvPr id="52284"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85"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2229"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0"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1"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2"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223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223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223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2236"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7"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8"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2239"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2240"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2241"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2"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2243"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4"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2245"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2246"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7"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2248"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2249"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0"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2251"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2252"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3"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4"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5"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6"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7"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8"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9"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60"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61"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2262"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2263"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2264"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2265"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2266"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2267"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2268"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2269"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2270"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2271"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2272" name="Rectangle 50"/>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3" name="Rectangle 51"/>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4" name="Rectangle 52"/>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5" name="Text Box 53"/>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2276" name="Rectangle 54"/>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7" name="Rectangle 55"/>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8" name="Text Box 56"/>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2279" name="Text Box 57"/>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2280" name="Text Box 58"/>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2281" name="Text Box 59"/>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52282" name="Line 60"/>
          <p:cNvSpPr>
            <a:spLocks noChangeShapeType="1"/>
          </p:cNvSpPr>
          <p:nvPr/>
        </p:nvSpPr>
        <p:spPr bwMode="auto">
          <a:xfrm flipH="1" flipV="1">
            <a:off x="3657600" y="3352800"/>
            <a:ext cx="411480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83" name="Rectangle 61"/>
          <p:cNvSpPr>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1"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3252" name="Group 4"/>
          <p:cNvGrpSpPr>
            <a:grpSpLocks/>
          </p:cNvGrpSpPr>
          <p:nvPr/>
        </p:nvGrpSpPr>
        <p:grpSpPr bwMode="auto">
          <a:xfrm>
            <a:off x="609600" y="1066800"/>
            <a:ext cx="8218488" cy="180975"/>
            <a:chOff x="295" y="1311"/>
            <a:chExt cx="5177" cy="114"/>
          </a:xfrm>
        </p:grpSpPr>
        <p:sp>
          <p:nvSpPr>
            <p:cNvPr id="53320"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21"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3253"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4" name="Rectangle 8"/>
          <p:cNvSpPr>
            <a:spLocks noChangeArrowheads="1"/>
          </p:cNvSpPr>
          <p:nvPr/>
        </p:nvSpPr>
        <p:spPr bwMode="auto">
          <a:xfrm>
            <a:off x="1905000" y="4252913"/>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5" name="Rectangle 9"/>
          <p:cNvSpPr>
            <a:spLocks noChangeArrowheads="1"/>
          </p:cNvSpPr>
          <p:nvPr/>
        </p:nvSpPr>
        <p:spPr bwMode="auto">
          <a:xfrm>
            <a:off x="1905000" y="4800600"/>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6"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3257" name="Text Box 11"/>
          <p:cNvSpPr txBox="1">
            <a:spLocks noChangeArrowheads="1"/>
          </p:cNvSpPr>
          <p:nvPr/>
        </p:nvSpPr>
        <p:spPr bwMode="auto">
          <a:xfrm>
            <a:off x="457200" y="3763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0</a:t>
            </a:r>
            <a:endParaRPr lang="en-US" altLang="en-US" sz="2400">
              <a:solidFill>
                <a:srgbClr val="E4E4E4"/>
              </a:solidFill>
            </a:endParaRPr>
          </a:p>
        </p:txBody>
      </p:sp>
      <p:sp>
        <p:nvSpPr>
          <p:cNvPr id="53258" name="Text Box 12"/>
          <p:cNvSpPr txBox="1">
            <a:spLocks noChangeArrowheads="1"/>
          </p:cNvSpPr>
          <p:nvPr/>
        </p:nvSpPr>
        <p:spPr bwMode="auto">
          <a:xfrm>
            <a:off x="457200" y="4327525"/>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1</a:t>
            </a:r>
            <a:endParaRPr lang="en-US" altLang="en-US" sz="2400">
              <a:solidFill>
                <a:srgbClr val="E4E4E4"/>
              </a:solidFill>
            </a:endParaRPr>
          </a:p>
        </p:txBody>
      </p:sp>
      <p:sp>
        <p:nvSpPr>
          <p:cNvPr id="53259" name="Text Box 13"/>
          <p:cNvSpPr txBox="1">
            <a:spLocks noChangeArrowheads="1"/>
          </p:cNvSpPr>
          <p:nvPr/>
        </p:nvSpPr>
        <p:spPr bwMode="auto">
          <a:xfrm>
            <a:off x="457200" y="4876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2</a:t>
            </a:r>
            <a:endParaRPr lang="en-US" altLang="en-US" sz="2400">
              <a:solidFill>
                <a:srgbClr val="E4E4E4"/>
              </a:solidFill>
            </a:endParaRPr>
          </a:p>
        </p:txBody>
      </p:sp>
      <p:sp>
        <p:nvSpPr>
          <p:cNvPr id="53260"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1" name="Rectangle 15"/>
          <p:cNvSpPr>
            <a:spLocks noChangeArrowheads="1"/>
          </p:cNvSpPr>
          <p:nvPr/>
        </p:nvSpPr>
        <p:spPr bwMode="auto">
          <a:xfrm>
            <a:off x="1905000" y="3719513"/>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2" name="Text Box 16"/>
          <p:cNvSpPr txBox="1">
            <a:spLocks noChangeArrowheads="1"/>
          </p:cNvSpPr>
          <p:nvPr/>
        </p:nvSpPr>
        <p:spPr bwMode="auto">
          <a:xfrm>
            <a:off x="2135188" y="37480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3263" name="Text Box 17"/>
          <p:cNvSpPr txBox="1">
            <a:spLocks noChangeArrowheads="1"/>
          </p:cNvSpPr>
          <p:nvPr/>
        </p:nvSpPr>
        <p:spPr bwMode="auto">
          <a:xfrm>
            <a:off x="2151063" y="429577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3264" name="Text Box 18"/>
          <p:cNvSpPr txBox="1">
            <a:spLocks noChangeArrowheads="1"/>
          </p:cNvSpPr>
          <p:nvPr/>
        </p:nvSpPr>
        <p:spPr bwMode="auto">
          <a:xfrm>
            <a:off x="2151063" y="4862513"/>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00000001</a:t>
            </a:r>
            <a:endParaRPr lang="en-US" altLang="en-US" sz="2400">
              <a:solidFill>
                <a:srgbClr val="E4E4E4"/>
              </a:solidFill>
            </a:endParaRPr>
          </a:p>
        </p:txBody>
      </p:sp>
      <p:sp>
        <p:nvSpPr>
          <p:cNvPr id="53265" name="Rectangle 19"/>
          <p:cNvSpPr>
            <a:spLocks noChangeArrowheads="1"/>
          </p:cNvSpPr>
          <p:nvPr/>
        </p:nvSpPr>
        <p:spPr bwMode="auto">
          <a:xfrm>
            <a:off x="1905000" y="5334000"/>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6" name="Rectangle 20"/>
          <p:cNvSpPr>
            <a:spLocks noChangeArrowheads="1"/>
          </p:cNvSpPr>
          <p:nvPr/>
        </p:nvSpPr>
        <p:spPr bwMode="auto">
          <a:xfrm>
            <a:off x="458788" y="5410200"/>
            <a:ext cx="879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E4E4E4"/>
                </a:solidFill>
              </a:rPr>
              <a:t>Register 3</a:t>
            </a:r>
          </a:p>
        </p:txBody>
      </p:sp>
      <p:sp>
        <p:nvSpPr>
          <p:cNvPr id="53267" name="Rectangle 21"/>
          <p:cNvSpPr>
            <a:spLocks noChangeArrowheads="1"/>
          </p:cNvSpPr>
          <p:nvPr/>
        </p:nvSpPr>
        <p:spPr bwMode="auto">
          <a:xfrm>
            <a:off x="457200" y="2103438"/>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8" name="Text Box 22"/>
          <p:cNvSpPr txBox="1">
            <a:spLocks noChangeArrowheads="1"/>
          </p:cNvSpPr>
          <p:nvPr/>
        </p:nvSpPr>
        <p:spPr bwMode="auto">
          <a:xfrm>
            <a:off x="2151063" y="5410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00000011</a:t>
            </a:r>
            <a:endParaRPr lang="en-US" altLang="en-US" sz="2400">
              <a:solidFill>
                <a:srgbClr val="E4E4E4"/>
              </a:solidFill>
            </a:endParaRPr>
          </a:p>
        </p:txBody>
      </p:sp>
      <p:sp>
        <p:nvSpPr>
          <p:cNvPr id="53269"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3270"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1"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3272"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3273"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4"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3275"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327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8"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5"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3286"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3287"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3288"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3289"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3290"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3291"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3292"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3293"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3294"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3295"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3296" name="Rectangle 50"/>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7" name="Rectangle 51"/>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8" name="Rectangle 52"/>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9" name="Text Box 53"/>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3300" name="Rectangle 54"/>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01" name="Rectangle 55"/>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02" name="Text Box 56"/>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3303" name="Text Box 57"/>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3304" name="Text Box 58"/>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3305" name="Text Box 59"/>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53306" name="Rectangle 60"/>
          <p:cNvSpPr>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3307" name="Line 61"/>
          <p:cNvSpPr>
            <a:spLocks noChangeShapeType="1"/>
          </p:cNvSpPr>
          <p:nvPr/>
        </p:nvSpPr>
        <p:spPr bwMode="auto">
          <a:xfrm>
            <a:off x="22860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3308"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425" y="3657600"/>
            <a:ext cx="6635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09" name="Line 63"/>
          <p:cNvSpPr>
            <a:spLocks noChangeShapeType="1"/>
          </p:cNvSpPr>
          <p:nvPr/>
        </p:nvSpPr>
        <p:spPr bwMode="auto">
          <a:xfrm>
            <a:off x="2286000" y="4002088"/>
            <a:ext cx="68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3310" name="Picture 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2905125" y="3756025"/>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11"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75" y="4287838"/>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12"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063" y="4621213"/>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13" name="Line 67"/>
          <p:cNvSpPr>
            <a:spLocks noChangeShapeType="1"/>
          </p:cNvSpPr>
          <p:nvPr/>
        </p:nvSpPr>
        <p:spPr bwMode="auto">
          <a:xfrm>
            <a:off x="2293938" y="4795838"/>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4" name="Line 68"/>
          <p:cNvSpPr>
            <a:spLocks noChangeShapeType="1"/>
          </p:cNvSpPr>
          <p:nvPr/>
        </p:nvSpPr>
        <p:spPr bwMode="auto">
          <a:xfrm>
            <a:off x="24384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3315"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3013075" y="4476750"/>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16" name="Line 70"/>
          <p:cNvSpPr>
            <a:spLocks noChangeShapeType="1"/>
          </p:cNvSpPr>
          <p:nvPr/>
        </p:nvSpPr>
        <p:spPr bwMode="auto">
          <a:xfrm>
            <a:off x="3019425" y="4462463"/>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7" name="Line 71"/>
          <p:cNvSpPr>
            <a:spLocks noChangeShapeType="1"/>
          </p:cNvSpPr>
          <p:nvPr/>
        </p:nvSpPr>
        <p:spPr bwMode="auto">
          <a:xfrm>
            <a:off x="3014663" y="4724400"/>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8" name="Line 72"/>
          <p:cNvSpPr>
            <a:spLocks noChangeShapeType="1"/>
          </p:cNvSpPr>
          <p:nvPr/>
        </p:nvSpPr>
        <p:spPr bwMode="auto">
          <a:xfrm>
            <a:off x="3614738" y="3905250"/>
            <a:ext cx="4238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9" name="Line 73"/>
          <p:cNvSpPr>
            <a:spLocks noChangeShapeType="1"/>
          </p:cNvSpPr>
          <p:nvPr/>
        </p:nvSpPr>
        <p:spPr bwMode="auto">
          <a:xfrm>
            <a:off x="3638550" y="4633913"/>
            <a:ext cx="4238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75"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4276" name="Group 4"/>
          <p:cNvGrpSpPr>
            <a:grpSpLocks/>
          </p:cNvGrpSpPr>
          <p:nvPr/>
        </p:nvGrpSpPr>
        <p:grpSpPr bwMode="auto">
          <a:xfrm>
            <a:off x="609600" y="1066800"/>
            <a:ext cx="8218488" cy="180975"/>
            <a:chOff x="295" y="1311"/>
            <a:chExt cx="5177" cy="114"/>
          </a:xfrm>
        </p:grpSpPr>
        <p:sp>
          <p:nvSpPr>
            <p:cNvPr id="54346"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47"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4277"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78" name="Rectangle 8"/>
          <p:cNvSpPr>
            <a:spLocks noChangeArrowheads="1"/>
          </p:cNvSpPr>
          <p:nvPr/>
        </p:nvSpPr>
        <p:spPr bwMode="auto">
          <a:xfrm>
            <a:off x="1905000" y="4252913"/>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79" name="Rectangle 9"/>
          <p:cNvSpPr>
            <a:spLocks noChangeArrowheads="1"/>
          </p:cNvSpPr>
          <p:nvPr/>
        </p:nvSpPr>
        <p:spPr bwMode="auto">
          <a:xfrm>
            <a:off x="1905000" y="4800600"/>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80"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4281" name="Text Box 11"/>
          <p:cNvSpPr txBox="1">
            <a:spLocks noChangeArrowheads="1"/>
          </p:cNvSpPr>
          <p:nvPr/>
        </p:nvSpPr>
        <p:spPr bwMode="auto">
          <a:xfrm>
            <a:off x="457200" y="3763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0</a:t>
            </a:r>
            <a:endParaRPr lang="en-US" altLang="en-US" sz="2400">
              <a:solidFill>
                <a:srgbClr val="E4E4E4"/>
              </a:solidFill>
            </a:endParaRPr>
          </a:p>
        </p:txBody>
      </p:sp>
      <p:sp>
        <p:nvSpPr>
          <p:cNvPr id="54282" name="Text Box 12"/>
          <p:cNvSpPr txBox="1">
            <a:spLocks noChangeArrowheads="1"/>
          </p:cNvSpPr>
          <p:nvPr/>
        </p:nvSpPr>
        <p:spPr bwMode="auto">
          <a:xfrm>
            <a:off x="457200" y="4327525"/>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1</a:t>
            </a:r>
            <a:endParaRPr lang="en-US" altLang="en-US" sz="2400">
              <a:solidFill>
                <a:srgbClr val="E4E4E4"/>
              </a:solidFill>
            </a:endParaRPr>
          </a:p>
        </p:txBody>
      </p:sp>
      <p:sp>
        <p:nvSpPr>
          <p:cNvPr id="54283" name="Text Box 13"/>
          <p:cNvSpPr txBox="1">
            <a:spLocks noChangeArrowheads="1"/>
          </p:cNvSpPr>
          <p:nvPr/>
        </p:nvSpPr>
        <p:spPr bwMode="auto">
          <a:xfrm>
            <a:off x="457200" y="4876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2</a:t>
            </a:r>
            <a:endParaRPr lang="en-US" altLang="en-US" sz="2400">
              <a:solidFill>
                <a:srgbClr val="E4E4E4"/>
              </a:solidFill>
            </a:endParaRPr>
          </a:p>
        </p:txBody>
      </p:sp>
      <p:sp>
        <p:nvSpPr>
          <p:cNvPr id="54284"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85" name="Rectangle 15"/>
          <p:cNvSpPr>
            <a:spLocks noChangeArrowheads="1"/>
          </p:cNvSpPr>
          <p:nvPr/>
        </p:nvSpPr>
        <p:spPr bwMode="auto">
          <a:xfrm>
            <a:off x="1905000" y="3719513"/>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86" name="Text Box 16"/>
          <p:cNvSpPr txBox="1">
            <a:spLocks noChangeArrowheads="1"/>
          </p:cNvSpPr>
          <p:nvPr/>
        </p:nvSpPr>
        <p:spPr bwMode="auto">
          <a:xfrm>
            <a:off x="2135188" y="37480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4287" name="Text Box 17"/>
          <p:cNvSpPr txBox="1">
            <a:spLocks noChangeArrowheads="1"/>
          </p:cNvSpPr>
          <p:nvPr/>
        </p:nvSpPr>
        <p:spPr bwMode="auto">
          <a:xfrm>
            <a:off x="2151063" y="429577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4288" name="Text Box 18"/>
          <p:cNvSpPr txBox="1">
            <a:spLocks noChangeArrowheads="1"/>
          </p:cNvSpPr>
          <p:nvPr/>
        </p:nvSpPr>
        <p:spPr bwMode="auto">
          <a:xfrm>
            <a:off x="2151063" y="4862513"/>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00000001</a:t>
            </a:r>
            <a:endParaRPr lang="en-US" altLang="en-US" sz="2400">
              <a:solidFill>
                <a:srgbClr val="E4E4E4"/>
              </a:solidFill>
            </a:endParaRPr>
          </a:p>
        </p:txBody>
      </p:sp>
      <p:sp>
        <p:nvSpPr>
          <p:cNvPr id="54289" name="Rectangle 19"/>
          <p:cNvSpPr>
            <a:spLocks noChangeArrowheads="1"/>
          </p:cNvSpPr>
          <p:nvPr/>
        </p:nvSpPr>
        <p:spPr bwMode="auto">
          <a:xfrm>
            <a:off x="1905000" y="5334000"/>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0" name="Rectangle 20"/>
          <p:cNvSpPr>
            <a:spLocks noChangeArrowheads="1"/>
          </p:cNvSpPr>
          <p:nvPr/>
        </p:nvSpPr>
        <p:spPr bwMode="auto">
          <a:xfrm>
            <a:off x="458788" y="5410200"/>
            <a:ext cx="879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E4E4E4"/>
                </a:solidFill>
              </a:rPr>
              <a:t>Register 3</a:t>
            </a:r>
          </a:p>
        </p:txBody>
      </p:sp>
      <p:sp>
        <p:nvSpPr>
          <p:cNvPr id="54291" name="Rectangle 21"/>
          <p:cNvSpPr>
            <a:spLocks noChangeArrowheads="1"/>
          </p:cNvSpPr>
          <p:nvPr/>
        </p:nvSpPr>
        <p:spPr bwMode="auto">
          <a:xfrm>
            <a:off x="457200" y="2103438"/>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2" name="Text Box 22"/>
          <p:cNvSpPr txBox="1">
            <a:spLocks noChangeArrowheads="1"/>
          </p:cNvSpPr>
          <p:nvPr/>
        </p:nvSpPr>
        <p:spPr bwMode="auto">
          <a:xfrm>
            <a:off x="2151063" y="5410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00000011</a:t>
            </a:r>
            <a:endParaRPr lang="en-US" altLang="en-US" sz="2400">
              <a:solidFill>
                <a:srgbClr val="E4E4E4"/>
              </a:solidFill>
            </a:endParaRPr>
          </a:p>
        </p:txBody>
      </p:sp>
      <p:sp>
        <p:nvSpPr>
          <p:cNvPr id="54293"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4294"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5"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4296"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4297"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8"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4299"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4300"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1"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2"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3"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4"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5"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6"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7"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8"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9"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4310"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4311"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4312"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4313"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4314"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4315"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4316"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4317"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4318"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4319"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4320" name="Rectangle 50"/>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1" name="Rectangle 51"/>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2" name="Rectangle 52"/>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3" name="Text Box 53"/>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4324" name="Rectangle 54"/>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5" name="Rectangle 55"/>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6" name="Text Box 56"/>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4327" name="Text Box 57"/>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4328" name="Text Box 58"/>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4329" name="Text Box 59"/>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54330" name="Rectangle 60"/>
          <p:cNvSpPr>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4331" name="Line 61"/>
          <p:cNvSpPr>
            <a:spLocks noChangeShapeType="1"/>
          </p:cNvSpPr>
          <p:nvPr/>
        </p:nvSpPr>
        <p:spPr bwMode="auto">
          <a:xfrm>
            <a:off x="22860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4332"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425" y="3657600"/>
            <a:ext cx="6635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33" name="Line 63"/>
          <p:cNvSpPr>
            <a:spLocks noChangeShapeType="1"/>
          </p:cNvSpPr>
          <p:nvPr/>
        </p:nvSpPr>
        <p:spPr bwMode="auto">
          <a:xfrm>
            <a:off x="2286000" y="4002088"/>
            <a:ext cx="68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4334" name="Picture 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2905125" y="3756025"/>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5"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75" y="4287838"/>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6"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063" y="4621213"/>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37" name="Line 67"/>
          <p:cNvSpPr>
            <a:spLocks noChangeShapeType="1"/>
          </p:cNvSpPr>
          <p:nvPr/>
        </p:nvSpPr>
        <p:spPr bwMode="auto">
          <a:xfrm>
            <a:off x="2293938" y="4795838"/>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38" name="Line 68"/>
          <p:cNvSpPr>
            <a:spLocks noChangeShapeType="1"/>
          </p:cNvSpPr>
          <p:nvPr/>
        </p:nvSpPr>
        <p:spPr bwMode="auto">
          <a:xfrm>
            <a:off x="24384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4339"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3013075" y="4476750"/>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40" name="Line 70"/>
          <p:cNvSpPr>
            <a:spLocks noChangeShapeType="1"/>
          </p:cNvSpPr>
          <p:nvPr/>
        </p:nvSpPr>
        <p:spPr bwMode="auto">
          <a:xfrm>
            <a:off x="3019425" y="4462463"/>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1" name="Line 71"/>
          <p:cNvSpPr>
            <a:spLocks noChangeShapeType="1"/>
          </p:cNvSpPr>
          <p:nvPr/>
        </p:nvSpPr>
        <p:spPr bwMode="auto">
          <a:xfrm>
            <a:off x="3014663" y="4724400"/>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2" name="Line 72"/>
          <p:cNvSpPr>
            <a:spLocks noChangeShapeType="1"/>
          </p:cNvSpPr>
          <p:nvPr/>
        </p:nvSpPr>
        <p:spPr bwMode="auto">
          <a:xfrm>
            <a:off x="3614738" y="3905250"/>
            <a:ext cx="4238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3" name="Line 73"/>
          <p:cNvSpPr>
            <a:spLocks noChangeShapeType="1"/>
          </p:cNvSpPr>
          <p:nvPr/>
        </p:nvSpPr>
        <p:spPr bwMode="auto">
          <a:xfrm>
            <a:off x="3638550" y="4633913"/>
            <a:ext cx="4238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4" name="Line 51"/>
          <p:cNvSpPr>
            <a:spLocks noChangeShapeType="1"/>
          </p:cNvSpPr>
          <p:nvPr/>
        </p:nvSpPr>
        <p:spPr bwMode="auto">
          <a:xfrm flipH="1">
            <a:off x="4038600" y="35814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345" name="Text Box 52"/>
          <p:cNvSpPr txBox="1">
            <a:spLocks noChangeArrowheads="1"/>
          </p:cNvSpPr>
          <p:nvPr/>
        </p:nvSpPr>
        <p:spPr bwMode="auto">
          <a:xfrm>
            <a:off x="4191000" y="3290888"/>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latin typeface="Courier" pitchFamily="49" charset="0"/>
              </a:rPr>
              <a:t>1</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7"/>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800600" y="1524000"/>
            <a:ext cx="1917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a:xfrm>
            <a:off x="685800" y="0"/>
            <a:ext cx="7772400" cy="1143000"/>
          </a:xfrm>
        </p:spPr>
        <p:txBody>
          <a:bodyPr/>
          <a:lstStyle/>
          <a:p>
            <a:pPr eaLnBrk="1" hangingPunct="1"/>
            <a:r>
              <a:rPr lang="en-US" altLang="en-US" sz="3600" smtClean="0"/>
              <a:t>The von Neumann </a:t>
            </a:r>
            <a:r>
              <a:rPr lang="ja-JP" altLang="en-US" sz="3600" smtClean="0"/>
              <a:t>“</a:t>
            </a:r>
            <a:r>
              <a:rPr lang="en-US" altLang="ja-JP" sz="3600" smtClean="0"/>
              <a:t>Architecture</a:t>
            </a:r>
            <a:r>
              <a:rPr lang="ja-JP" altLang="en-US" sz="3600" smtClean="0"/>
              <a:t>”</a:t>
            </a:r>
            <a:endParaRPr lang="en-US" altLang="en-US" sz="3600" smtClean="0"/>
          </a:p>
        </p:txBody>
      </p:sp>
      <p:grpSp>
        <p:nvGrpSpPr>
          <p:cNvPr id="55300" name="Group 2"/>
          <p:cNvGrpSpPr>
            <a:grpSpLocks/>
          </p:cNvGrpSpPr>
          <p:nvPr>
            <p:custDataLst>
              <p:tags r:id="rId1"/>
            </p:custDataLst>
          </p:nvPr>
        </p:nvGrpSpPr>
        <p:grpSpPr bwMode="auto">
          <a:xfrm>
            <a:off x="457200" y="1219200"/>
            <a:ext cx="8218488" cy="180975"/>
            <a:chOff x="295" y="1311"/>
            <a:chExt cx="5177" cy="114"/>
          </a:xfrm>
        </p:grpSpPr>
        <p:sp>
          <p:nvSpPr>
            <p:cNvPr id="55353" name="Rectangle 3"/>
            <p:cNvSpPr>
              <a:spLocks noChangeArrowheads="1"/>
            </p:cNvSpPr>
            <p:nvPr>
              <p:custDataLst>
                <p:tags r:id="rId2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4" name="Rectangle 4"/>
            <p:cNvSpPr>
              <a:spLocks noChangeArrowheads="1"/>
            </p:cNvSpPr>
            <p:nvPr>
              <p:custDataLst>
                <p:tags r:id="rId2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grpSp>
      <p:sp>
        <p:nvSpPr>
          <p:cNvPr id="55301" name="Rectangle 5"/>
          <p:cNvSpPr>
            <a:spLocks noChangeArrowheads="1"/>
          </p:cNvSpPr>
          <p:nvPr>
            <p:custDataLst>
              <p:tags r:id="rId2"/>
            </p:custDataLst>
          </p:nvPr>
        </p:nvSpPr>
        <p:spPr bwMode="auto">
          <a:xfrm>
            <a:off x="4635500" y="1989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02" name="Rectangle 6"/>
          <p:cNvSpPr>
            <a:spLocks noChangeArrowheads="1"/>
          </p:cNvSpPr>
          <p:nvPr>
            <p:custDataLst>
              <p:tags r:id="rId3"/>
            </p:custDataLst>
          </p:nvPr>
        </p:nvSpPr>
        <p:spPr bwMode="auto">
          <a:xfrm>
            <a:off x="1831975" y="1835150"/>
            <a:ext cx="1257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rgbClr val="000000"/>
                </a:solidFill>
              </a:rPr>
              <a:t>CPU</a:t>
            </a:r>
          </a:p>
        </p:txBody>
      </p:sp>
      <p:sp>
        <p:nvSpPr>
          <p:cNvPr id="55303" name="Rectangle 7"/>
          <p:cNvSpPr>
            <a:spLocks noChangeArrowheads="1"/>
          </p:cNvSpPr>
          <p:nvPr>
            <p:custDataLst>
              <p:tags r:id="rId4"/>
            </p:custDataLst>
          </p:nvPr>
        </p:nvSpPr>
        <p:spPr bwMode="auto">
          <a:xfrm>
            <a:off x="6897688" y="1828800"/>
            <a:ext cx="1312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rgbClr val="000000"/>
                </a:solidFill>
              </a:rPr>
              <a:t>RAM</a:t>
            </a:r>
          </a:p>
        </p:txBody>
      </p:sp>
      <p:sp>
        <p:nvSpPr>
          <p:cNvPr id="55304" name="Text Box 8"/>
          <p:cNvSpPr txBox="1">
            <a:spLocks noChangeArrowheads="1"/>
          </p:cNvSpPr>
          <p:nvPr>
            <p:custDataLst>
              <p:tags r:id="rId5"/>
            </p:custDataLst>
          </p:nvPr>
        </p:nvSpPr>
        <p:spPr bwMode="auto">
          <a:xfrm>
            <a:off x="1295400" y="2398713"/>
            <a:ext cx="2286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rPr>
              <a:t>central processing unit</a:t>
            </a:r>
          </a:p>
        </p:txBody>
      </p:sp>
      <p:sp>
        <p:nvSpPr>
          <p:cNvPr id="55305" name="Text Box 9"/>
          <p:cNvSpPr txBox="1">
            <a:spLocks noChangeArrowheads="1"/>
          </p:cNvSpPr>
          <p:nvPr>
            <p:custDataLst>
              <p:tags r:id="rId6"/>
            </p:custDataLst>
          </p:nvPr>
        </p:nvSpPr>
        <p:spPr bwMode="auto">
          <a:xfrm>
            <a:off x="6400800" y="2362200"/>
            <a:ext cx="2286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rPr>
              <a:t>random access memory</a:t>
            </a:r>
          </a:p>
        </p:txBody>
      </p:sp>
      <p:sp>
        <p:nvSpPr>
          <p:cNvPr id="55306" name="Rectangle 34"/>
          <p:cNvSpPr>
            <a:spLocks noChangeArrowheads="1"/>
          </p:cNvSpPr>
          <p:nvPr>
            <p:custDataLst>
              <p:tags r:id="rId7"/>
            </p:custDataLst>
          </p:nvPr>
        </p:nvSpPr>
        <p:spPr bwMode="auto">
          <a:xfrm>
            <a:off x="1447800" y="48514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07" name="Rectangle 35"/>
          <p:cNvSpPr>
            <a:spLocks noChangeArrowheads="1"/>
          </p:cNvSpPr>
          <p:nvPr>
            <p:custDataLst>
              <p:tags r:id="rId8"/>
            </p:custDataLst>
          </p:nvPr>
        </p:nvSpPr>
        <p:spPr bwMode="auto">
          <a:xfrm>
            <a:off x="1447800" y="53848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128010" name="Text Box 36"/>
          <p:cNvSpPr txBox="1">
            <a:spLocks noChangeArrowheads="1"/>
          </p:cNvSpPr>
          <p:nvPr>
            <p:custDataLst>
              <p:tags r:id="rId9"/>
            </p:custDataLst>
          </p:nvPr>
        </p:nvSpPr>
        <p:spPr bwMode="auto">
          <a:xfrm>
            <a:off x="782638" y="43307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dirty="0" smtClean="0">
                <a:solidFill>
                  <a:schemeClr val="bg2">
                    <a:lumMod val="40000"/>
                    <a:lumOff val="60000"/>
                  </a:schemeClr>
                </a:solidFill>
                <a:latin typeface="Comic Sans MS" pitchFamily="66" charset="0"/>
              </a:rPr>
              <a:t>r0</a:t>
            </a:r>
          </a:p>
        </p:txBody>
      </p:sp>
      <p:sp>
        <p:nvSpPr>
          <p:cNvPr id="55309" name="Rectangle 37"/>
          <p:cNvSpPr>
            <a:spLocks noChangeArrowheads="1"/>
          </p:cNvSpPr>
          <p:nvPr>
            <p:custDataLst>
              <p:tags r:id="rId10"/>
            </p:custDataLst>
          </p:nvPr>
        </p:nvSpPr>
        <p:spPr bwMode="auto">
          <a:xfrm>
            <a:off x="1447800" y="4318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0" name="Rectangle 38"/>
          <p:cNvSpPr>
            <a:spLocks noChangeArrowheads="1"/>
          </p:cNvSpPr>
          <p:nvPr>
            <p:custDataLst>
              <p:tags r:id="rId11"/>
            </p:custDataLst>
          </p:nvPr>
        </p:nvSpPr>
        <p:spPr bwMode="auto">
          <a:xfrm>
            <a:off x="1447800" y="6075363"/>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1" name="Text Box 39"/>
          <p:cNvSpPr txBox="1">
            <a:spLocks noChangeArrowheads="1"/>
          </p:cNvSpPr>
          <p:nvPr>
            <p:custDataLst>
              <p:tags r:id="rId12"/>
            </p:custDataLst>
          </p:nvPr>
        </p:nvSpPr>
        <p:spPr bwMode="auto">
          <a:xfrm>
            <a:off x="2049463" y="5638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solidFill>
                  <a:srgbClr val="000000"/>
                </a:solidFill>
              </a:rPr>
              <a:t>…</a:t>
            </a:r>
          </a:p>
        </p:txBody>
      </p:sp>
      <p:sp>
        <p:nvSpPr>
          <p:cNvPr id="128014" name="Text Box 42"/>
          <p:cNvSpPr txBox="1">
            <a:spLocks noChangeArrowheads="1"/>
          </p:cNvSpPr>
          <p:nvPr>
            <p:custDataLst>
              <p:tags r:id="rId13"/>
            </p:custDataLst>
          </p:nvPr>
        </p:nvSpPr>
        <p:spPr bwMode="auto">
          <a:xfrm>
            <a:off x="822325" y="60833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smtClean="0">
                <a:solidFill>
                  <a:schemeClr val="bg2">
                    <a:lumMod val="40000"/>
                    <a:lumOff val="60000"/>
                  </a:schemeClr>
                </a:solidFill>
                <a:latin typeface="Comic Sans MS" pitchFamily="66" charset="0"/>
              </a:rPr>
              <a:t>r15</a:t>
            </a:r>
          </a:p>
        </p:txBody>
      </p:sp>
      <p:sp>
        <p:nvSpPr>
          <p:cNvPr id="128015" name="Text Box 44"/>
          <p:cNvSpPr txBox="1">
            <a:spLocks noChangeArrowheads="1"/>
          </p:cNvSpPr>
          <p:nvPr>
            <p:custDataLst>
              <p:tags r:id="rId14"/>
            </p:custDataLst>
          </p:nvPr>
        </p:nvSpPr>
        <p:spPr bwMode="auto">
          <a:xfrm>
            <a:off x="754063" y="4899025"/>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smtClean="0">
                <a:solidFill>
                  <a:schemeClr val="bg2">
                    <a:lumMod val="40000"/>
                    <a:lumOff val="60000"/>
                  </a:schemeClr>
                </a:solidFill>
                <a:latin typeface="Comic Sans MS" pitchFamily="66" charset="0"/>
              </a:rPr>
              <a:t>r1</a:t>
            </a:r>
          </a:p>
        </p:txBody>
      </p:sp>
      <p:sp>
        <p:nvSpPr>
          <p:cNvPr id="128016" name="Text Box 45"/>
          <p:cNvSpPr txBox="1">
            <a:spLocks noChangeArrowheads="1"/>
          </p:cNvSpPr>
          <p:nvPr>
            <p:custDataLst>
              <p:tags r:id="rId15"/>
            </p:custDataLst>
          </p:nvPr>
        </p:nvSpPr>
        <p:spPr bwMode="auto">
          <a:xfrm>
            <a:off x="781050" y="5405438"/>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smtClean="0">
                <a:solidFill>
                  <a:schemeClr val="bg2">
                    <a:lumMod val="40000"/>
                    <a:lumOff val="60000"/>
                  </a:schemeClr>
                </a:solidFill>
                <a:latin typeface="Comic Sans MS" pitchFamily="66" charset="0"/>
              </a:rPr>
              <a:t>r2</a:t>
            </a:r>
          </a:p>
        </p:txBody>
      </p:sp>
      <p:sp>
        <p:nvSpPr>
          <p:cNvPr id="55315" name="Rectangle 46"/>
          <p:cNvSpPr>
            <a:spLocks noChangeArrowheads="1"/>
          </p:cNvSpPr>
          <p:nvPr>
            <p:custDataLst>
              <p:tags r:id="rId16"/>
            </p:custDataLst>
          </p:nvPr>
        </p:nvSpPr>
        <p:spPr bwMode="auto">
          <a:xfrm>
            <a:off x="1455738" y="360045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6" name="Rectangle 47"/>
          <p:cNvSpPr>
            <a:spLocks noChangeArrowheads="1"/>
          </p:cNvSpPr>
          <p:nvPr>
            <p:custDataLst>
              <p:tags r:id="rId17"/>
            </p:custDataLst>
          </p:nvPr>
        </p:nvSpPr>
        <p:spPr bwMode="auto">
          <a:xfrm>
            <a:off x="1463675" y="3000375"/>
            <a:ext cx="1668463"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7" name="Text Box 48"/>
          <p:cNvSpPr txBox="1">
            <a:spLocks noChangeArrowheads="1"/>
          </p:cNvSpPr>
          <p:nvPr>
            <p:custDataLst>
              <p:tags r:id="rId18"/>
            </p:custDataLst>
          </p:nvPr>
        </p:nvSpPr>
        <p:spPr bwMode="auto">
          <a:xfrm>
            <a:off x="3124200" y="2895600"/>
            <a:ext cx="8667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solidFill>
                  <a:srgbClr val="000000"/>
                </a:solidFill>
                <a:latin typeface="Comic Sans MS" pitchFamily="66" charset="0"/>
              </a:rPr>
              <a:t>Program Counter</a:t>
            </a:r>
          </a:p>
        </p:txBody>
      </p:sp>
      <p:sp>
        <p:nvSpPr>
          <p:cNvPr id="55318" name="Text Box 52"/>
          <p:cNvSpPr txBox="1">
            <a:spLocks noChangeArrowheads="1"/>
          </p:cNvSpPr>
          <p:nvPr>
            <p:custDataLst>
              <p:tags r:id="rId19"/>
            </p:custDataLst>
          </p:nvPr>
        </p:nvSpPr>
        <p:spPr bwMode="auto">
          <a:xfrm>
            <a:off x="4175125" y="2955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9" name="Text Box 53"/>
          <p:cNvSpPr txBox="1">
            <a:spLocks noChangeArrowheads="1"/>
          </p:cNvSpPr>
          <p:nvPr>
            <p:custDataLst>
              <p:tags r:id="rId20"/>
            </p:custDataLst>
          </p:nvPr>
        </p:nvSpPr>
        <p:spPr bwMode="auto">
          <a:xfrm>
            <a:off x="3641725" y="2955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pic>
        <p:nvPicPr>
          <p:cNvPr id="55320" name="Picture 56"/>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200400" y="1524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1" name="Left-Right Arrow 58"/>
          <p:cNvSpPr>
            <a:spLocks noChangeArrowheads="1"/>
          </p:cNvSpPr>
          <p:nvPr/>
        </p:nvSpPr>
        <p:spPr bwMode="auto">
          <a:xfrm>
            <a:off x="4419600" y="1981200"/>
            <a:ext cx="822325" cy="381000"/>
          </a:xfrm>
          <a:prstGeom prst="leftRightArrow">
            <a:avLst>
              <a:gd name="adj1" fmla="val 50000"/>
              <a:gd name="adj2" fmla="val 49961"/>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22" name="TextBox 59"/>
          <p:cNvSpPr txBox="1">
            <a:spLocks noChangeArrowheads="1"/>
          </p:cNvSpPr>
          <p:nvPr/>
        </p:nvSpPr>
        <p:spPr bwMode="auto">
          <a:xfrm>
            <a:off x="-30163" y="4897438"/>
            <a:ext cx="1625601"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008000"/>
                </a:solidFill>
              </a:rPr>
              <a:t>A few fast</a:t>
            </a:r>
          </a:p>
          <a:p>
            <a:pPr>
              <a:spcBef>
                <a:spcPct val="0"/>
              </a:spcBef>
              <a:buFontTx/>
              <a:buNone/>
            </a:pPr>
            <a:r>
              <a:rPr lang="en-US" altLang="en-US" sz="2400" b="1">
                <a:solidFill>
                  <a:srgbClr val="008000"/>
                </a:solidFill>
              </a:rPr>
              <a:t>registers</a:t>
            </a:r>
          </a:p>
        </p:txBody>
      </p:sp>
      <p:sp>
        <p:nvSpPr>
          <p:cNvPr id="55323" name="TextBox 60"/>
          <p:cNvSpPr txBox="1">
            <a:spLocks noChangeArrowheads="1"/>
          </p:cNvSpPr>
          <p:nvPr/>
        </p:nvSpPr>
        <p:spPr bwMode="auto">
          <a:xfrm>
            <a:off x="4076700" y="4565650"/>
            <a:ext cx="2152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FF0000"/>
                </a:solidFill>
              </a:rPr>
              <a:t>Large but</a:t>
            </a:r>
          </a:p>
          <a:p>
            <a:pPr>
              <a:spcBef>
                <a:spcPct val="0"/>
              </a:spcBef>
              <a:buFontTx/>
              <a:buNone/>
            </a:pPr>
            <a:r>
              <a:rPr lang="en-US" altLang="en-US" sz="2400" b="1">
                <a:solidFill>
                  <a:srgbClr val="FF0000"/>
                </a:solidFill>
              </a:rPr>
              <a:t>slow memory</a:t>
            </a:r>
          </a:p>
        </p:txBody>
      </p:sp>
      <p:sp>
        <p:nvSpPr>
          <p:cNvPr id="55324" name="Text Box 49"/>
          <p:cNvSpPr txBox="1">
            <a:spLocks noChangeArrowheads="1"/>
          </p:cNvSpPr>
          <p:nvPr>
            <p:custDataLst>
              <p:tags r:id="rId21"/>
            </p:custDataLst>
          </p:nvPr>
        </p:nvSpPr>
        <p:spPr bwMode="auto">
          <a:xfrm>
            <a:off x="3124200" y="3581400"/>
            <a:ext cx="125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latin typeface="Comic Sans MS" pitchFamily="66" charset="0"/>
              </a:rPr>
              <a:t>Instruction Register</a:t>
            </a:r>
          </a:p>
        </p:txBody>
      </p:sp>
      <p:pic>
        <p:nvPicPr>
          <p:cNvPr id="55325" name="Picture 62"/>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0" y="6115050"/>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6" name="Picture 63"/>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886200" y="5695950"/>
            <a:ext cx="111601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7" name="TextBox 66"/>
          <p:cNvSpPr txBox="1">
            <a:spLocks noChangeArrowheads="1"/>
          </p:cNvSpPr>
          <p:nvPr/>
        </p:nvSpPr>
        <p:spPr bwMode="auto">
          <a:xfrm>
            <a:off x="2127250" y="1371600"/>
            <a:ext cx="145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000090"/>
                </a:solidFill>
              </a:rPr>
              <a:t>Ripple-carry adder</a:t>
            </a:r>
          </a:p>
          <a:p>
            <a:pPr>
              <a:spcBef>
                <a:spcPct val="0"/>
              </a:spcBef>
              <a:buFontTx/>
              <a:buNone/>
            </a:pPr>
            <a:r>
              <a:rPr lang="en-US" altLang="en-US" sz="1200" b="1">
                <a:solidFill>
                  <a:srgbClr val="000090"/>
                </a:solidFill>
              </a:rPr>
              <a:t>Multiplier,</a:t>
            </a:r>
          </a:p>
          <a:p>
            <a:pPr>
              <a:spcBef>
                <a:spcPct val="0"/>
              </a:spcBef>
              <a:buFontTx/>
              <a:buNone/>
            </a:pPr>
            <a:r>
              <a:rPr lang="en-US" altLang="en-US" sz="1200" b="1">
                <a:solidFill>
                  <a:srgbClr val="000090"/>
                </a:solidFill>
              </a:rPr>
              <a:t>Registers, etc.</a:t>
            </a:r>
          </a:p>
        </p:txBody>
      </p:sp>
      <p:cxnSp>
        <p:nvCxnSpPr>
          <p:cNvPr id="55328" name="Straight Arrow Connector 68"/>
          <p:cNvCxnSpPr>
            <a:cxnSpLocks noChangeShapeType="1"/>
          </p:cNvCxnSpPr>
          <p:nvPr/>
        </p:nvCxnSpPr>
        <p:spPr bwMode="auto">
          <a:xfrm rot="5400000">
            <a:off x="6096000" y="1752600"/>
            <a:ext cx="228600" cy="228600"/>
          </a:xfrm>
          <a:prstGeom prst="straightConnector1">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cxnSp>
      <p:sp>
        <p:nvSpPr>
          <p:cNvPr id="55329" name="TextBox 69"/>
          <p:cNvSpPr txBox="1">
            <a:spLocks noChangeArrowheads="1"/>
          </p:cNvSpPr>
          <p:nvPr/>
        </p:nvSpPr>
        <p:spPr bwMode="auto">
          <a:xfrm>
            <a:off x="5791200" y="1476375"/>
            <a:ext cx="1184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000090"/>
                </a:solidFill>
              </a:rPr>
              <a:t>Lots of latches!</a:t>
            </a:r>
          </a:p>
        </p:txBody>
      </p:sp>
      <p:cxnSp>
        <p:nvCxnSpPr>
          <p:cNvPr id="55330" name="Straight Arrow Connector 72"/>
          <p:cNvCxnSpPr>
            <a:cxnSpLocks noChangeShapeType="1"/>
          </p:cNvCxnSpPr>
          <p:nvPr/>
        </p:nvCxnSpPr>
        <p:spPr bwMode="auto">
          <a:xfrm>
            <a:off x="3200400" y="1752600"/>
            <a:ext cx="228600" cy="152400"/>
          </a:xfrm>
          <a:prstGeom prst="straightConnector1">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cxnSp>
      <p:grpSp>
        <p:nvGrpSpPr>
          <p:cNvPr id="55331" name="Group 82"/>
          <p:cNvGrpSpPr>
            <a:grpSpLocks/>
          </p:cNvGrpSpPr>
          <p:nvPr/>
        </p:nvGrpSpPr>
        <p:grpSpPr bwMode="auto">
          <a:xfrm>
            <a:off x="6248400" y="2743200"/>
            <a:ext cx="2286000" cy="4219575"/>
            <a:chOff x="5105400" y="1905000"/>
            <a:chExt cx="2438400" cy="4688086"/>
          </a:xfrm>
        </p:grpSpPr>
        <p:sp>
          <p:nvSpPr>
            <p:cNvPr id="55334"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5"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solidFill>
                  <a:srgbClr val="000000"/>
                </a:solidFill>
              </a:endParaRPr>
            </a:p>
          </p:txBody>
        </p:sp>
        <p:sp>
          <p:nvSpPr>
            <p:cNvPr id="5533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8"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5" name="Text Box 39"/>
            <p:cNvSpPr txBox="1">
              <a:spLocks noChangeArrowheads="1"/>
            </p:cNvSpPr>
            <p:nvPr/>
          </p:nvSpPr>
          <p:spPr bwMode="auto">
            <a:xfrm>
              <a:off x="5756275" y="6080125"/>
              <a:ext cx="19704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6"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5347"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5348"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9"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0" name="Rectangle 53"/>
            <p:cNvSpPr>
              <a:spLocks noChangeArrowheads="1"/>
            </p:cNvSpPr>
            <p:nvPr/>
          </p:nvSpPr>
          <p:spPr bwMode="auto">
            <a:xfrm>
              <a:off x="5105400" y="5867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1" name="Rectangle 55"/>
            <p:cNvSpPr>
              <a:spLocks noChangeArrowheads="1"/>
            </p:cNvSpPr>
            <p:nvPr/>
          </p:nvSpPr>
          <p:spPr bwMode="auto">
            <a:xfrm>
              <a:off x="5105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2"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grpSp>
      <p:pic>
        <p:nvPicPr>
          <p:cNvPr id="55332" name="Picture 58"/>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8077200" y="0"/>
            <a:ext cx="7842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3" name="TextBox 59"/>
          <p:cNvSpPr txBox="1">
            <a:spLocks noChangeArrowheads="1"/>
          </p:cNvSpPr>
          <p:nvPr/>
        </p:nvSpPr>
        <p:spPr bwMode="auto">
          <a:xfrm>
            <a:off x="7620000" y="942975"/>
            <a:ext cx="1519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John von Neumann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custDataLst>
              <p:tags r:id="rId1"/>
            </p:custDataLst>
          </p:nvPr>
        </p:nvSpPr>
        <p:spPr bwMode="auto">
          <a:xfrm>
            <a:off x="6019800" y="152400"/>
            <a:ext cx="28194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nSpc>
                <a:spcPct val="70000"/>
              </a:lnSpc>
              <a:spcBef>
                <a:spcPct val="50000"/>
              </a:spcBef>
              <a:buFontTx/>
              <a:buNone/>
            </a:pPr>
            <a:r>
              <a:rPr lang="en-US" altLang="en-US" sz="1400" b="1">
                <a:solidFill>
                  <a:srgbClr val="670768"/>
                </a:solidFill>
              </a:rPr>
              <a:t>2006</a:t>
            </a:r>
          </a:p>
          <a:p>
            <a:pPr>
              <a:lnSpc>
                <a:spcPct val="70000"/>
              </a:lnSpc>
              <a:spcBef>
                <a:spcPct val="50000"/>
              </a:spcBef>
              <a:buFontTx/>
              <a:buNone/>
            </a:pPr>
            <a:r>
              <a:rPr lang="en-US" altLang="en-US" sz="1400" b="1">
                <a:solidFill>
                  <a:srgbClr val="670768"/>
                </a:solidFill>
              </a:rPr>
              <a:t>Intel Core 2 Duo</a:t>
            </a:r>
          </a:p>
          <a:p>
            <a:pPr>
              <a:lnSpc>
                <a:spcPct val="70000"/>
              </a:lnSpc>
              <a:spcBef>
                <a:spcPct val="50000"/>
              </a:spcBef>
              <a:buFontTx/>
              <a:buNone/>
            </a:pPr>
            <a:r>
              <a:rPr lang="en-US" altLang="en-US" sz="1400" b="1">
                <a:solidFill>
                  <a:srgbClr val="670768"/>
                </a:solidFill>
              </a:rPr>
              <a:t>3 GHz clock</a:t>
            </a:r>
          </a:p>
          <a:p>
            <a:pPr>
              <a:lnSpc>
                <a:spcPct val="70000"/>
              </a:lnSpc>
              <a:spcBef>
                <a:spcPct val="50000"/>
              </a:spcBef>
              <a:buFontTx/>
              <a:buNone/>
            </a:pPr>
            <a:r>
              <a:rPr lang="en-US" altLang="en-US" sz="1400" b="1">
                <a:solidFill>
                  <a:srgbClr val="670768"/>
                </a:solidFill>
              </a:rPr>
              <a:t>64-bit processor</a:t>
            </a:r>
          </a:p>
          <a:p>
            <a:pPr>
              <a:lnSpc>
                <a:spcPct val="70000"/>
              </a:lnSpc>
              <a:spcBef>
                <a:spcPct val="50000"/>
              </a:spcBef>
              <a:buFontTx/>
              <a:buNone/>
            </a:pPr>
            <a:r>
              <a:rPr lang="en-US" altLang="en-US" sz="1400" b="1">
                <a:solidFill>
                  <a:srgbClr val="670768"/>
                </a:solidFill>
              </a:rPr>
              <a:t>291 million transistors</a:t>
            </a:r>
          </a:p>
          <a:p>
            <a:pPr>
              <a:lnSpc>
                <a:spcPct val="70000"/>
              </a:lnSpc>
              <a:spcBef>
                <a:spcPct val="50000"/>
              </a:spcBef>
              <a:buFontTx/>
              <a:buNone/>
            </a:pPr>
            <a:r>
              <a:rPr lang="en-US" altLang="en-US" sz="1400" b="1">
                <a:solidFill>
                  <a:srgbClr val="670768"/>
                </a:solidFill>
              </a:rPr>
              <a:t>65 nm wires</a:t>
            </a:r>
          </a:p>
        </p:txBody>
      </p:sp>
      <p:pic>
        <p:nvPicPr>
          <p:cNvPr id="56323" name="Picture 3"/>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596741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31" descr="Core2-Extreme-Quadx500"/>
          <p:cNvPicPr>
            <a:picLocks noChangeAspect="1" noChangeArrowheads="1"/>
          </p:cNvPicPr>
          <p:nvPr/>
        </p:nvPicPr>
        <p:blipFill>
          <a:blip r:embed="rId6">
            <a:extLst>
              <a:ext uri="{28A0092B-C50C-407E-A947-70E740481C1C}">
                <a14:useLocalDpi xmlns:a14="http://schemas.microsoft.com/office/drawing/2010/main" val="0"/>
              </a:ext>
            </a:extLst>
          </a:blip>
          <a:srcRect l="8249" r="11421"/>
          <a:stretch>
            <a:fillRect/>
          </a:stretch>
        </p:blipFill>
        <p:spPr bwMode="auto">
          <a:xfrm>
            <a:off x="6248400" y="2057400"/>
            <a:ext cx="100488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8" descr="AA0274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5943600"/>
            <a:ext cx="565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ounded Rectangular Callout 19"/>
          <p:cNvSpPr>
            <a:spLocks noChangeArrowheads="1"/>
          </p:cNvSpPr>
          <p:nvPr/>
        </p:nvSpPr>
        <p:spPr bwMode="auto">
          <a:xfrm>
            <a:off x="6650038" y="4419600"/>
            <a:ext cx="2112962" cy="1566863"/>
          </a:xfrm>
          <a:prstGeom prst="wedgeRoundRectCallout">
            <a:avLst>
              <a:gd name="adj1" fmla="val -40866"/>
              <a:gd name="adj2" fmla="val 61958"/>
              <a:gd name="adj3" fmla="val 16667"/>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000000"/>
                </a:solidFill>
              </a:rPr>
              <a:t>It doesn</a:t>
            </a:r>
            <a:r>
              <a:rPr lang="ja-JP" altLang="en-US" sz="2400">
                <a:solidFill>
                  <a:srgbClr val="000000"/>
                </a:solidFill>
              </a:rPr>
              <a:t>’</a:t>
            </a:r>
            <a:r>
              <a:rPr lang="en-US" altLang="ja-JP" sz="2400">
                <a:solidFill>
                  <a:srgbClr val="000000"/>
                </a:solidFill>
              </a:rPr>
              <a:t>t look all that fast to me!</a:t>
            </a:r>
            <a:endParaRPr lang="en-US" altLang="en-US" sz="2400">
              <a:solidFill>
                <a:srgbClr val="000000"/>
              </a:solidFill>
            </a:endParaRPr>
          </a:p>
        </p:txBody>
      </p:sp>
      <p:pic>
        <p:nvPicPr>
          <p:cNvPr id="56327"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26300" y="1981200"/>
            <a:ext cx="1917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14400" y="0"/>
            <a:ext cx="7772400" cy="1143000"/>
          </a:xfrm>
        </p:spPr>
        <p:txBody>
          <a:bodyPr/>
          <a:lstStyle/>
          <a:p>
            <a:r>
              <a:rPr lang="en-US" altLang="en-US" smtClean="0"/>
              <a:t>A Short Aside…</a:t>
            </a:r>
          </a:p>
        </p:txBody>
      </p:sp>
      <p:grpSp>
        <p:nvGrpSpPr>
          <p:cNvPr id="57347" name="Group 3"/>
          <p:cNvGrpSpPr>
            <a:grpSpLocks/>
          </p:cNvGrpSpPr>
          <p:nvPr/>
        </p:nvGrpSpPr>
        <p:grpSpPr bwMode="auto">
          <a:xfrm>
            <a:off x="533400" y="885825"/>
            <a:ext cx="8218488" cy="180975"/>
            <a:chOff x="295" y="1311"/>
            <a:chExt cx="5177" cy="114"/>
          </a:xfrm>
        </p:grpSpPr>
        <p:sp>
          <p:nvSpPr>
            <p:cNvPr id="5737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7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7348" name="Rectangle 6"/>
          <p:cNvSpPr>
            <a:spLocks noChangeArrowheads="1"/>
          </p:cNvSpPr>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49" name="Rectangle 7"/>
          <p:cNvSpPr>
            <a:spLocks noChangeArrowheads="1"/>
          </p:cNvSpPr>
          <p:nvPr/>
        </p:nvSpPr>
        <p:spPr bwMode="auto">
          <a:xfrm>
            <a:off x="3810000" y="1905000"/>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0" name="Rectangle 8"/>
          <p:cNvSpPr>
            <a:spLocks noChangeArrowheads="1"/>
          </p:cNvSpPr>
          <p:nvPr/>
        </p:nvSpPr>
        <p:spPr bwMode="auto">
          <a:xfrm>
            <a:off x="3810000" y="1905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1" name="Rectangle 9"/>
          <p:cNvSpPr>
            <a:spLocks noChangeArrowheads="1"/>
          </p:cNvSpPr>
          <p:nvPr/>
        </p:nvSpPr>
        <p:spPr bwMode="auto">
          <a:xfrm>
            <a:off x="3810000" y="21336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2" name="Rectangle 10"/>
          <p:cNvSpPr>
            <a:spLocks noChangeArrowheads="1"/>
          </p:cNvSpPr>
          <p:nvPr/>
        </p:nvSpPr>
        <p:spPr bwMode="auto">
          <a:xfrm>
            <a:off x="3810000" y="2362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3" name="Rectangle 11"/>
          <p:cNvSpPr>
            <a:spLocks noChangeArrowheads="1"/>
          </p:cNvSpPr>
          <p:nvPr/>
        </p:nvSpPr>
        <p:spPr bwMode="auto">
          <a:xfrm>
            <a:off x="38100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4" name="Rectangle 12"/>
          <p:cNvSpPr>
            <a:spLocks noChangeArrowheads="1"/>
          </p:cNvSpPr>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5" name="Rectangle 13"/>
          <p:cNvSpPr>
            <a:spLocks noChangeArrowheads="1"/>
          </p:cNvSpPr>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6" name="Text Box 14"/>
          <p:cNvSpPr txBox="1">
            <a:spLocks noChangeArrowheads="1"/>
          </p:cNvSpPr>
          <p:nvPr/>
        </p:nvSpPr>
        <p:spPr bwMode="auto">
          <a:xfrm>
            <a:off x="1219200" y="1309688"/>
            <a:ext cx="6667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CPU</a:t>
            </a:r>
            <a:endParaRPr lang="en-US" altLang="en-US" sz="1800">
              <a:latin typeface="Courier" pitchFamily="49" charset="0"/>
            </a:endParaRPr>
          </a:p>
        </p:txBody>
      </p:sp>
      <p:sp>
        <p:nvSpPr>
          <p:cNvPr id="57357" name="Text Box 15"/>
          <p:cNvSpPr txBox="1">
            <a:spLocks noChangeArrowheads="1"/>
          </p:cNvSpPr>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Main Memory</a:t>
            </a:r>
          </a:p>
          <a:p>
            <a:pPr>
              <a:spcBef>
                <a:spcPct val="0"/>
              </a:spcBef>
              <a:buFontTx/>
              <a:buNone/>
            </a:pPr>
            <a:r>
              <a:rPr lang="en-US" altLang="en-US" sz="1800"/>
              <a:t> (RAM)</a:t>
            </a:r>
            <a:endParaRPr lang="en-US" altLang="en-US" sz="1800">
              <a:latin typeface="Courier" pitchFamily="49" charset="0"/>
            </a:endParaRPr>
          </a:p>
        </p:txBody>
      </p:sp>
      <p:sp>
        <p:nvSpPr>
          <p:cNvPr id="57358" name="Rectangle 16"/>
          <p:cNvSpPr>
            <a:spLocks noChangeArrowheads="1"/>
          </p:cNvSpPr>
          <p:nvPr/>
        </p:nvSpPr>
        <p:spPr bwMode="auto">
          <a:xfrm>
            <a:off x="3810000" y="3886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9" name="Text Box 17"/>
          <p:cNvSpPr txBox="1">
            <a:spLocks noChangeArrowheads="1"/>
          </p:cNvSpPr>
          <p:nvPr/>
        </p:nvSpPr>
        <p:spPr bwMode="auto">
          <a:xfrm>
            <a:off x="6813550" y="1219200"/>
            <a:ext cx="1225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Disk Drive</a:t>
            </a:r>
            <a:endParaRPr lang="en-US" altLang="en-US" sz="1800">
              <a:latin typeface="Courier" pitchFamily="49" charset="0"/>
            </a:endParaRPr>
          </a:p>
        </p:txBody>
      </p:sp>
      <p:sp>
        <p:nvSpPr>
          <p:cNvPr id="113682" name="Text Box 18"/>
          <p:cNvSpPr txBox="1">
            <a:spLocks noChangeArrowheads="1"/>
          </p:cNvSpPr>
          <p:nvPr/>
        </p:nvSpPr>
        <p:spPr bwMode="auto">
          <a:xfrm>
            <a:off x="1066800" y="5029200"/>
            <a:ext cx="895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cycle</a:t>
            </a:r>
          </a:p>
        </p:txBody>
      </p:sp>
      <p:sp>
        <p:nvSpPr>
          <p:cNvPr id="113683" name="Text Box 19"/>
          <p:cNvSpPr txBox="1">
            <a:spLocks noChangeArrowheads="1"/>
          </p:cNvSpPr>
          <p:nvPr/>
        </p:nvSpPr>
        <p:spPr bwMode="auto">
          <a:xfrm>
            <a:off x="3886200" y="5029200"/>
            <a:ext cx="12747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200 cycles</a:t>
            </a:r>
          </a:p>
        </p:txBody>
      </p:sp>
      <p:sp>
        <p:nvSpPr>
          <p:cNvPr id="113684" name="Text Box 20"/>
          <p:cNvSpPr txBox="1">
            <a:spLocks noChangeArrowheads="1"/>
          </p:cNvSpPr>
          <p:nvPr/>
        </p:nvSpPr>
        <p:spPr bwMode="auto">
          <a:xfrm>
            <a:off x="6661150" y="5029200"/>
            <a:ext cx="1009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 cycles</a:t>
            </a:r>
          </a:p>
        </p:txBody>
      </p:sp>
      <p:sp>
        <p:nvSpPr>
          <p:cNvPr id="57363" name="Text Box 21"/>
          <p:cNvSpPr txBox="1">
            <a:spLocks noChangeArrowheads="1"/>
          </p:cNvSpPr>
          <p:nvPr/>
        </p:nvSpPr>
        <p:spPr bwMode="auto">
          <a:xfrm>
            <a:off x="536575" y="4267200"/>
            <a:ext cx="2406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16 Registers (“Bytes”)</a:t>
            </a:r>
          </a:p>
        </p:txBody>
      </p:sp>
      <p:sp>
        <p:nvSpPr>
          <p:cNvPr id="57364" name="Text Box 22"/>
          <p:cNvSpPr txBox="1">
            <a:spLocks noChangeArrowheads="1"/>
          </p:cNvSpPr>
          <p:nvPr/>
        </p:nvSpPr>
        <p:spPr bwMode="auto">
          <a:xfrm>
            <a:off x="3794125" y="4267200"/>
            <a:ext cx="1628775"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9</a:t>
            </a:r>
            <a:r>
              <a:rPr lang="en-US" altLang="en-US" sz="1800"/>
              <a:t> “Bytes” of </a:t>
            </a:r>
          </a:p>
          <a:p>
            <a:pPr>
              <a:spcBef>
                <a:spcPct val="0"/>
              </a:spcBef>
              <a:buFontTx/>
              <a:buNone/>
            </a:pPr>
            <a:r>
              <a:rPr lang="en-US" altLang="en-US" sz="1800"/>
              <a:t>memory</a:t>
            </a:r>
          </a:p>
        </p:txBody>
      </p:sp>
      <p:sp>
        <p:nvSpPr>
          <p:cNvPr id="57365" name="Text Box 23"/>
          <p:cNvSpPr txBox="1">
            <a:spLocks noChangeArrowheads="1"/>
          </p:cNvSpPr>
          <p:nvPr/>
        </p:nvSpPr>
        <p:spPr bwMode="auto">
          <a:xfrm>
            <a:off x="6553200" y="4267200"/>
            <a:ext cx="1727200"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12</a:t>
            </a:r>
            <a:r>
              <a:rPr lang="en-US" altLang="en-US" sz="1800"/>
              <a:t> “Bytes” of </a:t>
            </a:r>
          </a:p>
          <a:p>
            <a:pPr>
              <a:spcBef>
                <a:spcPct val="0"/>
              </a:spcBef>
              <a:buFontTx/>
              <a:buNone/>
            </a:pPr>
            <a:r>
              <a:rPr lang="en-US" altLang="en-US" sz="1800"/>
              <a:t>memory</a:t>
            </a:r>
          </a:p>
        </p:txBody>
      </p:sp>
      <p:pic>
        <p:nvPicPr>
          <p:cNvPr id="57366" name="Picture 24" descr="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2768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9" name="Text Box 25"/>
          <p:cNvSpPr txBox="1">
            <a:spLocks noChangeArrowheads="1"/>
          </p:cNvSpPr>
          <p:nvPr/>
        </p:nvSpPr>
        <p:spPr bwMode="auto">
          <a:xfrm>
            <a:off x="6661150" y="5029200"/>
            <a:ext cx="12223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7</a:t>
            </a:r>
            <a:r>
              <a:rPr lang="en-US" altLang="en-US" sz="1800"/>
              <a:t> cycles</a:t>
            </a:r>
          </a:p>
        </p:txBody>
      </p:sp>
      <p:sp>
        <p:nvSpPr>
          <p:cNvPr id="113690" name="Text Box 26"/>
          <p:cNvSpPr txBox="1">
            <a:spLocks noChangeArrowheads="1"/>
          </p:cNvSpPr>
          <p:nvPr/>
        </p:nvSpPr>
        <p:spPr bwMode="auto">
          <a:xfrm>
            <a:off x="0" y="5410200"/>
            <a:ext cx="8826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Actual </a:t>
            </a:r>
          </a:p>
          <a:p>
            <a:pPr>
              <a:spcBef>
                <a:spcPct val="0"/>
              </a:spcBef>
              <a:buFontTx/>
              <a:buNone/>
            </a:pPr>
            <a:r>
              <a:rPr lang="en-US" altLang="en-US" sz="1800"/>
              <a:t>time:</a:t>
            </a:r>
          </a:p>
        </p:txBody>
      </p:sp>
      <p:sp>
        <p:nvSpPr>
          <p:cNvPr id="113691" name="Text Box 27"/>
          <p:cNvSpPr txBox="1">
            <a:spLocks noChangeArrowheads="1"/>
          </p:cNvSpPr>
          <p:nvPr/>
        </p:nvSpPr>
        <p:spPr bwMode="auto">
          <a:xfrm>
            <a:off x="1066800"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-9</a:t>
            </a:r>
            <a:r>
              <a:rPr lang="en-US" altLang="en-US" sz="1800"/>
              <a:t> sec</a:t>
            </a:r>
          </a:p>
        </p:txBody>
      </p:sp>
      <p:sp>
        <p:nvSpPr>
          <p:cNvPr id="113692" name="Text Box 28"/>
          <p:cNvSpPr txBox="1">
            <a:spLocks noChangeArrowheads="1"/>
          </p:cNvSpPr>
          <p:nvPr/>
        </p:nvSpPr>
        <p:spPr bwMode="auto">
          <a:xfrm>
            <a:off x="40354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-7</a:t>
            </a:r>
            <a:r>
              <a:rPr lang="en-US" altLang="en-US" sz="1800"/>
              <a:t> sec</a:t>
            </a:r>
          </a:p>
        </p:txBody>
      </p:sp>
      <p:sp>
        <p:nvSpPr>
          <p:cNvPr id="113693" name="Text Box 29"/>
          <p:cNvSpPr txBox="1">
            <a:spLocks noChangeArrowheads="1"/>
          </p:cNvSpPr>
          <p:nvPr/>
        </p:nvSpPr>
        <p:spPr bwMode="auto">
          <a:xfrm>
            <a:off x="67786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-2</a:t>
            </a:r>
            <a:r>
              <a:rPr lang="en-US" altLang="en-US" sz="1800"/>
              <a:t> sec</a:t>
            </a:r>
          </a:p>
        </p:txBody>
      </p:sp>
      <p:sp>
        <p:nvSpPr>
          <p:cNvPr id="113694" name="Text Box 30"/>
          <p:cNvSpPr txBox="1">
            <a:spLocks noChangeArrowheads="1"/>
          </p:cNvSpPr>
          <p:nvPr/>
        </p:nvSpPr>
        <p:spPr bwMode="auto">
          <a:xfrm>
            <a:off x="0" y="6019800"/>
            <a:ext cx="1057275"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If “cycle”</a:t>
            </a:r>
          </a:p>
          <a:p>
            <a:pPr>
              <a:spcBef>
                <a:spcPct val="0"/>
              </a:spcBef>
              <a:buFontTx/>
              <a:buNone/>
            </a:pPr>
            <a:r>
              <a:rPr lang="en-US" altLang="en-US" sz="1800"/>
              <a:t>= 1 sec</a:t>
            </a:r>
          </a:p>
        </p:txBody>
      </p:sp>
      <p:sp>
        <p:nvSpPr>
          <p:cNvPr id="113695" name="Text Box 31"/>
          <p:cNvSpPr txBox="1">
            <a:spLocks noChangeArrowheads="1"/>
          </p:cNvSpPr>
          <p:nvPr/>
        </p:nvSpPr>
        <p:spPr bwMode="auto">
          <a:xfrm>
            <a:off x="1127125" y="6172200"/>
            <a:ext cx="7302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sec</a:t>
            </a:r>
          </a:p>
        </p:txBody>
      </p:sp>
      <p:sp>
        <p:nvSpPr>
          <p:cNvPr id="113696" name="Text Box 32"/>
          <p:cNvSpPr txBox="1">
            <a:spLocks noChangeArrowheads="1"/>
          </p:cNvSpPr>
          <p:nvPr/>
        </p:nvSpPr>
        <p:spPr bwMode="auto">
          <a:xfrm>
            <a:off x="3968750" y="6172200"/>
            <a:ext cx="1390650"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3-5 minutes</a:t>
            </a:r>
          </a:p>
        </p:txBody>
      </p:sp>
      <p:sp>
        <p:nvSpPr>
          <p:cNvPr id="113697" name="AutoShape 33"/>
          <p:cNvSpPr>
            <a:spLocks noChangeArrowheads="1"/>
          </p:cNvSpPr>
          <p:nvPr/>
        </p:nvSpPr>
        <p:spPr bwMode="auto">
          <a:xfrm>
            <a:off x="6858000" y="5943600"/>
            <a:ext cx="914400" cy="609600"/>
          </a:xfrm>
          <a:prstGeom prst="cloudCallout">
            <a:avLst>
              <a:gd name="adj1" fmla="val -43750"/>
              <a:gd name="adj2" fmla="val 70000"/>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latin typeface="Times New Roman" pitchFamily="18" charset="0"/>
              </a:rPr>
              <a:t>???</a:t>
            </a:r>
          </a:p>
        </p:txBody>
      </p:sp>
      <p:sp>
        <p:nvSpPr>
          <p:cNvPr id="113698" name="Text Box 34"/>
          <p:cNvSpPr txBox="1">
            <a:spLocks noChangeArrowheads="1"/>
          </p:cNvSpPr>
          <p:nvPr/>
        </p:nvSpPr>
        <p:spPr bwMode="auto">
          <a:xfrm>
            <a:off x="6781800" y="6172200"/>
            <a:ext cx="1633538"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4.5 </a:t>
            </a:r>
            <a:r>
              <a:rPr lang="en-US" altLang="en-US" sz="1800" b="1"/>
              <a:t>MONTHS</a:t>
            </a:r>
            <a:r>
              <a:rPr lang="en-US" altLang="en-US" sz="18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6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368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36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6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6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6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369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36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6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36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369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369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13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82" grpId="0"/>
      <p:bldP spid="113683" grpId="0"/>
      <p:bldP spid="113684" grpId="0"/>
      <p:bldP spid="113684" grpId="1"/>
      <p:bldP spid="113689" grpId="0"/>
      <p:bldP spid="113690" grpId="0"/>
      <p:bldP spid="113691" grpId="0"/>
      <p:bldP spid="113692" grpId="0"/>
      <p:bldP spid="113693" grpId="0"/>
      <p:bldP spid="113694" grpId="0"/>
      <p:bldP spid="113695" grpId="0"/>
      <p:bldP spid="113696" grpId="0"/>
      <p:bldP spid="113697" grpId="0" animBg="1"/>
      <p:bldP spid="113697" grpId="1" animBg="1"/>
      <p:bldP spid="11369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14400" y="0"/>
            <a:ext cx="7772400" cy="1143000"/>
          </a:xfrm>
        </p:spPr>
        <p:txBody>
          <a:bodyPr/>
          <a:lstStyle/>
          <a:p>
            <a:r>
              <a:rPr lang="en-US" altLang="en-US" smtClean="0"/>
              <a:t>A Short Aside…</a:t>
            </a:r>
          </a:p>
        </p:txBody>
      </p:sp>
      <p:grpSp>
        <p:nvGrpSpPr>
          <p:cNvPr id="58371" name="Group 3"/>
          <p:cNvGrpSpPr>
            <a:grpSpLocks/>
          </p:cNvGrpSpPr>
          <p:nvPr/>
        </p:nvGrpSpPr>
        <p:grpSpPr bwMode="auto">
          <a:xfrm>
            <a:off x="533400" y="885825"/>
            <a:ext cx="8218488" cy="180975"/>
            <a:chOff x="295" y="1311"/>
            <a:chExt cx="5177" cy="114"/>
          </a:xfrm>
        </p:grpSpPr>
        <p:sp>
          <p:nvSpPr>
            <p:cNvPr id="5839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9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8372" name="Rectangle 6"/>
          <p:cNvSpPr>
            <a:spLocks noChangeArrowheads="1"/>
          </p:cNvSpPr>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3" name="Rectangle 7"/>
          <p:cNvSpPr>
            <a:spLocks noChangeArrowheads="1"/>
          </p:cNvSpPr>
          <p:nvPr/>
        </p:nvSpPr>
        <p:spPr bwMode="auto">
          <a:xfrm>
            <a:off x="3810000" y="1905000"/>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4" name="Rectangle 8"/>
          <p:cNvSpPr>
            <a:spLocks noChangeArrowheads="1"/>
          </p:cNvSpPr>
          <p:nvPr/>
        </p:nvSpPr>
        <p:spPr bwMode="auto">
          <a:xfrm>
            <a:off x="3810000" y="1905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5" name="Rectangle 9"/>
          <p:cNvSpPr>
            <a:spLocks noChangeArrowheads="1"/>
          </p:cNvSpPr>
          <p:nvPr/>
        </p:nvSpPr>
        <p:spPr bwMode="auto">
          <a:xfrm>
            <a:off x="3810000" y="21336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6" name="Rectangle 10"/>
          <p:cNvSpPr>
            <a:spLocks noChangeArrowheads="1"/>
          </p:cNvSpPr>
          <p:nvPr/>
        </p:nvSpPr>
        <p:spPr bwMode="auto">
          <a:xfrm>
            <a:off x="3810000" y="2362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7" name="Rectangle 11"/>
          <p:cNvSpPr>
            <a:spLocks noChangeArrowheads="1"/>
          </p:cNvSpPr>
          <p:nvPr/>
        </p:nvSpPr>
        <p:spPr bwMode="auto">
          <a:xfrm>
            <a:off x="38100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8" name="Rectangle 12"/>
          <p:cNvSpPr>
            <a:spLocks noChangeArrowheads="1"/>
          </p:cNvSpPr>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9" name="Rectangle 13"/>
          <p:cNvSpPr>
            <a:spLocks noChangeArrowheads="1"/>
          </p:cNvSpPr>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80" name="Text Box 14"/>
          <p:cNvSpPr txBox="1">
            <a:spLocks noChangeArrowheads="1"/>
          </p:cNvSpPr>
          <p:nvPr/>
        </p:nvSpPr>
        <p:spPr bwMode="auto">
          <a:xfrm>
            <a:off x="1219200" y="1309688"/>
            <a:ext cx="6667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CPU</a:t>
            </a:r>
            <a:endParaRPr lang="en-US" altLang="en-US" sz="1800">
              <a:latin typeface="Courier" pitchFamily="49" charset="0"/>
            </a:endParaRPr>
          </a:p>
        </p:txBody>
      </p:sp>
      <p:sp>
        <p:nvSpPr>
          <p:cNvPr id="58381" name="Text Box 15"/>
          <p:cNvSpPr txBox="1">
            <a:spLocks noChangeArrowheads="1"/>
          </p:cNvSpPr>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Main Memory</a:t>
            </a:r>
          </a:p>
          <a:p>
            <a:pPr>
              <a:spcBef>
                <a:spcPct val="0"/>
              </a:spcBef>
              <a:buFontTx/>
              <a:buNone/>
            </a:pPr>
            <a:r>
              <a:rPr lang="en-US" altLang="en-US" sz="1800"/>
              <a:t> (RAM)</a:t>
            </a:r>
            <a:endParaRPr lang="en-US" altLang="en-US" sz="1800">
              <a:latin typeface="Courier" pitchFamily="49" charset="0"/>
            </a:endParaRPr>
          </a:p>
        </p:txBody>
      </p:sp>
      <p:sp>
        <p:nvSpPr>
          <p:cNvPr id="58382" name="Rectangle 16"/>
          <p:cNvSpPr>
            <a:spLocks noChangeArrowheads="1"/>
          </p:cNvSpPr>
          <p:nvPr/>
        </p:nvSpPr>
        <p:spPr bwMode="auto">
          <a:xfrm>
            <a:off x="3810000" y="3886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83" name="Text Box 17"/>
          <p:cNvSpPr txBox="1">
            <a:spLocks noChangeArrowheads="1"/>
          </p:cNvSpPr>
          <p:nvPr/>
        </p:nvSpPr>
        <p:spPr bwMode="auto">
          <a:xfrm>
            <a:off x="6813550" y="1219200"/>
            <a:ext cx="1225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Disk Drive</a:t>
            </a:r>
            <a:endParaRPr lang="en-US" altLang="en-US" sz="1800">
              <a:latin typeface="Courier" pitchFamily="49" charset="0"/>
            </a:endParaRPr>
          </a:p>
        </p:txBody>
      </p:sp>
      <p:sp>
        <p:nvSpPr>
          <p:cNvPr id="113682" name="Text Box 18"/>
          <p:cNvSpPr txBox="1">
            <a:spLocks noChangeArrowheads="1"/>
          </p:cNvSpPr>
          <p:nvPr/>
        </p:nvSpPr>
        <p:spPr bwMode="auto">
          <a:xfrm>
            <a:off x="1066800" y="5029200"/>
            <a:ext cx="895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cycle</a:t>
            </a:r>
          </a:p>
        </p:txBody>
      </p:sp>
      <p:sp>
        <p:nvSpPr>
          <p:cNvPr id="113683" name="Text Box 19"/>
          <p:cNvSpPr txBox="1">
            <a:spLocks noChangeArrowheads="1"/>
          </p:cNvSpPr>
          <p:nvPr/>
        </p:nvSpPr>
        <p:spPr bwMode="auto">
          <a:xfrm>
            <a:off x="3886200" y="5029200"/>
            <a:ext cx="12747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200 cycles</a:t>
            </a:r>
          </a:p>
        </p:txBody>
      </p:sp>
      <p:sp>
        <p:nvSpPr>
          <p:cNvPr id="113684" name="Text Box 20"/>
          <p:cNvSpPr txBox="1">
            <a:spLocks noChangeArrowheads="1"/>
          </p:cNvSpPr>
          <p:nvPr/>
        </p:nvSpPr>
        <p:spPr bwMode="auto">
          <a:xfrm>
            <a:off x="6661150" y="5029200"/>
            <a:ext cx="1009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 cycles</a:t>
            </a:r>
          </a:p>
        </p:txBody>
      </p:sp>
      <p:sp>
        <p:nvSpPr>
          <p:cNvPr id="58387" name="Text Box 21"/>
          <p:cNvSpPr txBox="1">
            <a:spLocks noChangeArrowheads="1"/>
          </p:cNvSpPr>
          <p:nvPr/>
        </p:nvSpPr>
        <p:spPr bwMode="auto">
          <a:xfrm>
            <a:off x="536575" y="4267200"/>
            <a:ext cx="2406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16 Registers (“Bytes”)</a:t>
            </a:r>
          </a:p>
        </p:txBody>
      </p:sp>
      <p:sp>
        <p:nvSpPr>
          <p:cNvPr id="58388" name="Text Box 22"/>
          <p:cNvSpPr txBox="1">
            <a:spLocks noChangeArrowheads="1"/>
          </p:cNvSpPr>
          <p:nvPr/>
        </p:nvSpPr>
        <p:spPr bwMode="auto">
          <a:xfrm>
            <a:off x="3794125" y="4267200"/>
            <a:ext cx="1628775"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9</a:t>
            </a:r>
            <a:r>
              <a:rPr lang="en-US" altLang="en-US" sz="1800"/>
              <a:t> “Bytes” of </a:t>
            </a:r>
          </a:p>
          <a:p>
            <a:pPr>
              <a:spcBef>
                <a:spcPct val="0"/>
              </a:spcBef>
              <a:buFontTx/>
              <a:buNone/>
            </a:pPr>
            <a:r>
              <a:rPr lang="en-US" altLang="en-US" sz="1800"/>
              <a:t>memory</a:t>
            </a:r>
          </a:p>
        </p:txBody>
      </p:sp>
      <p:sp>
        <p:nvSpPr>
          <p:cNvPr id="58389" name="Text Box 23"/>
          <p:cNvSpPr txBox="1">
            <a:spLocks noChangeArrowheads="1"/>
          </p:cNvSpPr>
          <p:nvPr/>
        </p:nvSpPr>
        <p:spPr bwMode="auto">
          <a:xfrm>
            <a:off x="6553200" y="4267200"/>
            <a:ext cx="1727200"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12</a:t>
            </a:r>
            <a:r>
              <a:rPr lang="en-US" altLang="en-US" sz="1800"/>
              <a:t> “Bytes” of </a:t>
            </a:r>
          </a:p>
          <a:p>
            <a:pPr>
              <a:spcBef>
                <a:spcPct val="0"/>
              </a:spcBef>
              <a:buFontTx/>
              <a:buNone/>
            </a:pPr>
            <a:r>
              <a:rPr lang="en-US" altLang="en-US" sz="1800"/>
              <a:t>memory</a:t>
            </a:r>
          </a:p>
        </p:txBody>
      </p:sp>
      <p:pic>
        <p:nvPicPr>
          <p:cNvPr id="58390" name="Picture 24" descr="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2768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0" name="Text Box 26"/>
          <p:cNvSpPr txBox="1">
            <a:spLocks noChangeArrowheads="1"/>
          </p:cNvSpPr>
          <p:nvPr/>
        </p:nvSpPr>
        <p:spPr bwMode="auto">
          <a:xfrm>
            <a:off x="0" y="5410200"/>
            <a:ext cx="8826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Actual </a:t>
            </a:r>
          </a:p>
          <a:p>
            <a:pPr>
              <a:spcBef>
                <a:spcPct val="0"/>
              </a:spcBef>
              <a:buFontTx/>
              <a:buNone/>
            </a:pPr>
            <a:r>
              <a:rPr lang="en-US" altLang="en-US" sz="1800"/>
              <a:t>time:</a:t>
            </a:r>
          </a:p>
        </p:txBody>
      </p:sp>
      <p:sp>
        <p:nvSpPr>
          <p:cNvPr id="113691" name="Text Box 27"/>
          <p:cNvSpPr txBox="1">
            <a:spLocks noChangeArrowheads="1"/>
          </p:cNvSpPr>
          <p:nvPr/>
        </p:nvSpPr>
        <p:spPr bwMode="auto">
          <a:xfrm>
            <a:off x="1066800"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-9</a:t>
            </a:r>
            <a:r>
              <a:rPr lang="en-US" altLang="en-US" sz="1800"/>
              <a:t> sec</a:t>
            </a:r>
          </a:p>
        </p:txBody>
      </p:sp>
      <p:sp>
        <p:nvSpPr>
          <p:cNvPr id="113692" name="Text Box 28"/>
          <p:cNvSpPr txBox="1">
            <a:spLocks noChangeArrowheads="1"/>
          </p:cNvSpPr>
          <p:nvPr/>
        </p:nvSpPr>
        <p:spPr bwMode="auto">
          <a:xfrm>
            <a:off x="40354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-7</a:t>
            </a:r>
            <a:r>
              <a:rPr lang="en-US" altLang="en-US" sz="1800"/>
              <a:t> sec</a:t>
            </a:r>
          </a:p>
        </p:txBody>
      </p:sp>
      <p:sp>
        <p:nvSpPr>
          <p:cNvPr id="113693" name="Text Box 29"/>
          <p:cNvSpPr txBox="1">
            <a:spLocks noChangeArrowheads="1"/>
          </p:cNvSpPr>
          <p:nvPr/>
        </p:nvSpPr>
        <p:spPr bwMode="auto">
          <a:xfrm>
            <a:off x="67786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-2</a:t>
            </a:r>
            <a:r>
              <a:rPr lang="en-US" altLang="en-US" sz="1800"/>
              <a:t> sec</a:t>
            </a:r>
          </a:p>
        </p:txBody>
      </p:sp>
      <p:sp>
        <p:nvSpPr>
          <p:cNvPr id="113694" name="Text Box 30"/>
          <p:cNvSpPr txBox="1">
            <a:spLocks noChangeArrowheads="1"/>
          </p:cNvSpPr>
          <p:nvPr/>
        </p:nvSpPr>
        <p:spPr bwMode="auto">
          <a:xfrm>
            <a:off x="0" y="6019800"/>
            <a:ext cx="1057275"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If “cycle”</a:t>
            </a:r>
          </a:p>
          <a:p>
            <a:pPr>
              <a:spcBef>
                <a:spcPct val="0"/>
              </a:spcBef>
              <a:buFontTx/>
              <a:buNone/>
            </a:pPr>
            <a:r>
              <a:rPr lang="en-US" altLang="en-US" sz="1800"/>
              <a:t>= 1 sec</a:t>
            </a:r>
          </a:p>
        </p:txBody>
      </p:sp>
      <p:sp>
        <p:nvSpPr>
          <p:cNvPr id="113695" name="Text Box 31"/>
          <p:cNvSpPr txBox="1">
            <a:spLocks noChangeArrowheads="1"/>
          </p:cNvSpPr>
          <p:nvPr/>
        </p:nvSpPr>
        <p:spPr bwMode="auto">
          <a:xfrm>
            <a:off x="1127125" y="6172200"/>
            <a:ext cx="7302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sec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6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368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36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6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6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6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6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82" grpId="0"/>
      <p:bldP spid="113683" grpId="0"/>
      <p:bldP spid="113684" grpId="0"/>
      <p:bldP spid="113684" grpId="1"/>
      <p:bldP spid="113690" grpId="0"/>
      <p:bldP spid="113691" grpId="0"/>
      <p:bldP spid="113692" grpId="0"/>
      <p:bldP spid="113693" grpId="0"/>
      <p:bldP spid="113694" grpId="0"/>
      <p:bldP spid="11369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76200"/>
            <a:ext cx="7772400" cy="1143000"/>
          </a:xfrm>
        </p:spPr>
        <p:txBody>
          <a:bodyPr/>
          <a:lstStyle/>
          <a:p>
            <a:pPr eaLnBrk="1" hangingPunct="1"/>
            <a:r>
              <a:rPr lang="en-US" altLang="en-US" smtClean="0"/>
              <a:t>Setting a 1-Bit Memory</a:t>
            </a:r>
          </a:p>
        </p:txBody>
      </p:sp>
      <p:grpSp>
        <p:nvGrpSpPr>
          <p:cNvPr id="15363" name="Group 3"/>
          <p:cNvGrpSpPr>
            <a:grpSpLocks/>
          </p:cNvGrpSpPr>
          <p:nvPr/>
        </p:nvGrpSpPr>
        <p:grpSpPr bwMode="auto">
          <a:xfrm>
            <a:off x="457200" y="1066800"/>
            <a:ext cx="8218488" cy="180975"/>
            <a:chOff x="295" y="1311"/>
            <a:chExt cx="5177" cy="114"/>
          </a:xfrm>
        </p:grpSpPr>
        <p:sp>
          <p:nvSpPr>
            <p:cNvPr id="15365"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5366"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5364" name="Picture 6" descr="rsff-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1138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76200"/>
            <a:ext cx="7772400" cy="1143000"/>
          </a:xfrm>
        </p:spPr>
        <p:txBody>
          <a:bodyPr/>
          <a:lstStyle/>
          <a:p>
            <a:pPr eaLnBrk="1" hangingPunct="1"/>
            <a:r>
              <a:rPr lang="en-US" altLang="en-US" smtClean="0"/>
              <a:t>Initializing a 1-Bit Memory</a:t>
            </a:r>
          </a:p>
        </p:txBody>
      </p:sp>
      <p:grpSp>
        <p:nvGrpSpPr>
          <p:cNvPr id="16387" name="Group 3"/>
          <p:cNvGrpSpPr>
            <a:grpSpLocks/>
          </p:cNvGrpSpPr>
          <p:nvPr/>
        </p:nvGrpSpPr>
        <p:grpSpPr bwMode="auto">
          <a:xfrm>
            <a:off x="457200" y="1066800"/>
            <a:ext cx="8218488" cy="180975"/>
            <a:chOff x="295" y="1311"/>
            <a:chExt cx="5177" cy="114"/>
          </a:xfrm>
        </p:grpSpPr>
        <p:sp>
          <p:nvSpPr>
            <p:cNvPr id="1638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639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6388" name="Picture 6" descr="rfss-unpow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735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1143000"/>
          </a:xfrm>
        </p:spPr>
        <p:txBody>
          <a:bodyPr/>
          <a:lstStyle/>
          <a:p>
            <a:pPr eaLnBrk="1" hangingPunct="1"/>
            <a:r>
              <a:rPr lang="en-US" altLang="en-US" dirty="0" smtClean="0"/>
              <a:t>DROP</a:t>
            </a:r>
            <a:r>
              <a:rPr lang="en-US" altLang="en-US" dirty="0" smtClean="0"/>
              <a:t>!  COVER!  HOLD ON!</a:t>
            </a:r>
            <a:endParaRPr lang="en-US" altLang="en-US" dirty="0" smtClean="0"/>
          </a:p>
        </p:txBody>
      </p:sp>
      <p:grpSp>
        <p:nvGrpSpPr>
          <p:cNvPr id="5123" name="Group 3"/>
          <p:cNvGrpSpPr>
            <a:grpSpLocks/>
          </p:cNvGrpSpPr>
          <p:nvPr/>
        </p:nvGrpSpPr>
        <p:grpSpPr bwMode="auto">
          <a:xfrm>
            <a:off x="533400" y="1114425"/>
            <a:ext cx="8218488" cy="180975"/>
            <a:chOff x="295" y="1311"/>
            <a:chExt cx="5177" cy="114"/>
          </a:xfrm>
        </p:grpSpPr>
        <p:sp>
          <p:nvSpPr>
            <p:cNvPr id="51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0" y="1447800"/>
            <a:ext cx="3454400" cy="5181600"/>
          </a:xfrm>
          <a:prstGeom prst="rect">
            <a:avLst/>
          </a:prstGeom>
        </p:spPr>
      </p:pic>
    </p:spTree>
    <p:extLst>
      <p:ext uri="{BB962C8B-B14F-4D97-AF65-F5344CB8AC3E}">
        <p14:creationId xmlns:p14="http://schemas.microsoft.com/office/powerpoint/2010/main" val="3883004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76200"/>
            <a:ext cx="7772400" cy="1143000"/>
          </a:xfrm>
        </p:spPr>
        <p:txBody>
          <a:bodyPr/>
          <a:lstStyle/>
          <a:p>
            <a:pPr eaLnBrk="1" hangingPunct="1"/>
            <a:r>
              <a:rPr lang="en-US" altLang="en-US" sz="4000" smtClean="0"/>
              <a:t>From S-R Latches to D-Latches</a:t>
            </a:r>
            <a:endParaRPr lang="en-US" altLang="en-US" smtClean="0"/>
          </a:p>
        </p:txBody>
      </p:sp>
      <p:grpSp>
        <p:nvGrpSpPr>
          <p:cNvPr id="7171" name="Group 3"/>
          <p:cNvGrpSpPr>
            <a:grpSpLocks/>
          </p:cNvGrpSpPr>
          <p:nvPr/>
        </p:nvGrpSpPr>
        <p:grpSpPr bwMode="auto">
          <a:xfrm>
            <a:off x="457200" y="1066800"/>
            <a:ext cx="8218488" cy="180975"/>
            <a:chOff x="295" y="1311"/>
            <a:chExt cx="5177" cy="114"/>
          </a:xfrm>
        </p:grpSpPr>
        <p:sp>
          <p:nvSpPr>
            <p:cNvPr id="717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717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sp>
        <p:nvSpPr>
          <p:cNvPr id="7172" name="Line 6"/>
          <p:cNvSpPr>
            <a:spLocks noChangeShapeType="1"/>
          </p:cNvSpPr>
          <p:nvPr/>
        </p:nvSpPr>
        <p:spPr bwMode="auto">
          <a:xfrm>
            <a:off x="9296400" y="4495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 name="Line 7"/>
          <p:cNvSpPr>
            <a:spLocks noChangeShapeType="1"/>
          </p:cNvSpPr>
          <p:nvPr/>
        </p:nvSpPr>
        <p:spPr bwMode="auto">
          <a:xfrm>
            <a:off x="381000" y="4495800"/>
            <a:ext cx="815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174" name="Picture 8" descr="dl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1676400"/>
            <a:ext cx="59563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9" descr="dlatc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953000"/>
            <a:ext cx="36322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10"/>
          <p:cNvSpPr txBox="1">
            <a:spLocks noChangeArrowheads="1"/>
          </p:cNvSpPr>
          <p:nvPr/>
        </p:nvSpPr>
        <p:spPr bwMode="auto">
          <a:xfrm>
            <a:off x="4179888" y="5410200"/>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&gt;</a:t>
            </a:r>
          </a:p>
        </p:txBody>
      </p:sp>
      <p:sp>
        <p:nvSpPr>
          <p:cNvPr id="2" name="TextBox 1"/>
          <p:cNvSpPr txBox="1"/>
          <p:nvPr/>
        </p:nvSpPr>
        <p:spPr>
          <a:xfrm>
            <a:off x="6629400" y="6172200"/>
            <a:ext cx="2133600" cy="461665"/>
          </a:xfrm>
          <a:prstGeom prst="rect">
            <a:avLst/>
          </a:prstGeom>
          <a:noFill/>
        </p:spPr>
        <p:txBody>
          <a:bodyPr wrap="square" rtlCol="0">
            <a:spAutoFit/>
          </a:bodyPr>
          <a:lstStyle/>
          <a:p>
            <a:r>
              <a:rPr lang="en-US" dirty="0" smtClean="0">
                <a:solidFill>
                  <a:srgbClr val="00B050"/>
                </a:solidFill>
              </a:rPr>
              <a:t>Worksheet!</a:t>
            </a:r>
            <a:endParaRPr lang="en-US" dirty="0">
              <a:solidFill>
                <a:srgbClr val="00B050"/>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4515</TotalTime>
  <Words>3258</Words>
  <Application>Microsoft Office PowerPoint</Application>
  <PresentationFormat>On-screen Show (4:3)</PresentationFormat>
  <Paragraphs>1724</Paragraphs>
  <Slides>59</Slides>
  <Notes>59</Notes>
  <HiddenSlides>2</HiddenSlides>
  <MMClips>0</MMClips>
  <ScaleCrop>false</ScaleCrop>
  <HeadingPairs>
    <vt:vector size="6" baseType="variant">
      <vt:variant>
        <vt:lpstr>Theme</vt:lpstr>
      </vt:variant>
      <vt:variant>
        <vt:i4>2</vt:i4>
      </vt:variant>
      <vt:variant>
        <vt:lpstr>Slide Titles</vt:lpstr>
      </vt:variant>
      <vt:variant>
        <vt:i4>59</vt:i4>
      </vt:variant>
      <vt:variant>
        <vt:lpstr>Custom Shows</vt:lpstr>
      </vt:variant>
      <vt:variant>
        <vt:i4>2</vt:i4>
      </vt:variant>
    </vt:vector>
  </HeadingPairs>
  <TitlesOfParts>
    <vt:vector size="63" baseType="lpstr">
      <vt:lpstr>Blank Presentation</vt:lpstr>
      <vt:lpstr>1_Blank Presentation</vt:lpstr>
      <vt:lpstr>The CS 5 Times</vt:lpstr>
      <vt:lpstr>True Story:  Alan Turing</vt:lpstr>
      <vt:lpstr>Alan Turing</vt:lpstr>
      <vt:lpstr>A 1-Bit Memory</vt:lpstr>
      <vt:lpstr>A 1-Bit Memory</vt:lpstr>
      <vt:lpstr>Setting a 1-Bit Memory</vt:lpstr>
      <vt:lpstr>Initializing a 1-Bit Memory</vt:lpstr>
      <vt:lpstr>DROP!  COVER!  HOLD ON!</vt:lpstr>
      <vt:lpstr>From S-R Latches to D-Latches</vt:lpstr>
      <vt:lpstr>The Alien’s Life Advice</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PowerPoint Presentation</vt:lpstr>
      <vt:lpstr>Small Memory, “Big” 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von Neumann “Architecture”</vt:lpstr>
      <vt:lpstr>PowerPoint Presentation</vt:lpstr>
      <vt:lpstr>A Short Aside…</vt:lpstr>
      <vt:lpstr>A Short Aside…</vt:lpstr>
      <vt:lpstr>For screen</vt:lpstr>
      <vt:lpstr>For printing</vt:lpstr>
    </vt:vector>
  </TitlesOfParts>
  <Company>Harvey Mudd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Geoff Kuenning</cp:lastModifiedBy>
  <cp:revision>60</cp:revision>
  <cp:lastPrinted>2013-10-09T14:14:04Z</cp:lastPrinted>
  <dcterms:created xsi:type="dcterms:W3CDTF">2011-10-06T05:34:17Z</dcterms:created>
  <dcterms:modified xsi:type="dcterms:W3CDTF">2015-10-08T04:51:24Z</dcterms:modified>
</cp:coreProperties>
</file>