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6.xml" ContentType="application/vnd.openxmlformats-officedocument.presentationml.notesSlide+xml"/>
  <Override PartName="/ppt/tags/tag126.xml" ContentType="application/vnd.openxmlformats-officedocument.presentationml.tags+xml"/>
  <Override PartName="/ppt/notesSlides/notesSlide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1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2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3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4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7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8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9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20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3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4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5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6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7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360" r:id="rId3"/>
    <p:sldId id="502" r:id="rId4"/>
    <p:sldId id="503" r:id="rId5"/>
    <p:sldId id="366" r:id="rId6"/>
    <p:sldId id="371" r:id="rId7"/>
    <p:sldId id="373" r:id="rId8"/>
    <p:sldId id="377" r:id="rId9"/>
    <p:sldId id="379" r:id="rId10"/>
    <p:sldId id="380" r:id="rId11"/>
    <p:sldId id="381" r:id="rId12"/>
    <p:sldId id="410" r:id="rId13"/>
    <p:sldId id="411" r:id="rId14"/>
    <p:sldId id="412" r:id="rId15"/>
    <p:sldId id="413" r:id="rId16"/>
    <p:sldId id="414" r:id="rId17"/>
    <p:sldId id="510" r:id="rId18"/>
    <p:sldId id="506" r:id="rId19"/>
    <p:sldId id="511" r:id="rId20"/>
    <p:sldId id="507" r:id="rId21"/>
    <p:sldId id="428" r:id="rId22"/>
    <p:sldId id="429" r:id="rId23"/>
    <p:sldId id="505" r:id="rId24"/>
    <p:sldId id="508" r:id="rId25"/>
    <p:sldId id="512" r:id="rId26"/>
    <p:sldId id="509" r:id="rId27"/>
    <p:sldId id="513" r:id="rId28"/>
    <p:sldId id="468" r:id="rId29"/>
    <p:sldId id="469" r:id="rId30"/>
  </p:sldIdLst>
  <p:sldSz cx="9144000" cy="6858000" type="screen4x3"/>
  <p:notesSz cx="6985000" cy="9271000"/>
  <p:custShowLst>
    <p:custShow name="For screen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1"/>
        <p:sld r:id="rId22"/>
        <p:sld r:id="rId23"/>
        <p:sld r:id="rId24"/>
        <p:sld r:id="rId25"/>
        <p:sld r:id="rId27"/>
        <p:sld r:id="rId29"/>
        <p:sld r:id="rId30"/>
      </p:sldLst>
    </p:custShow>
    <p:custShow name="For printing" id="1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20"/>
        <p:sld r:id="rId21"/>
        <p:sld r:id="rId22"/>
        <p:sld r:id="rId23"/>
        <p:sld r:id="rId24"/>
        <p:sld r:id="rId26"/>
        <p:sld r:id="rId28"/>
        <p:sld r:id="rId29"/>
        <p:sld r:id="rId30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EAB"/>
    <a:srgbClr val="E3B1CD"/>
    <a:srgbClr val="BBF95B"/>
    <a:srgbClr val="99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A2E75A-B854-4476-8D4C-1CD4243CE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790FF8B-1737-4113-9DF6-10B8504CE88C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770D59-9829-4294-A9D1-7B761E91949E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7B46729-507F-4EC0-8C01-4184E636C82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87CE2F1-8CF7-4B06-8092-950F89E6B7CA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CA907AF-D7B8-436C-9BA7-9B973DB08ECB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9AB3906-893E-4B03-94EB-542884DCE3FD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D58E63F-8235-4A8A-8CC2-685471C45E34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Ask them to identify whether this is the iterative or recursive factorial.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E3B74-6AAA-4239-99E7-60CE68D29505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has seven animations.  The sequence shows how r1 (in particular) has its value preserved across calls, and is local to each function.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3EB9F99-A77A-48B6-8A0C-9D8DE0D7823C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61B1CFD-D9BF-4DD1-9A68-8FDD31B9F500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continues the animations showing return values.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F41574C-B027-4950-9AF8-30CF87C551E2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FD02BC-7666-4C2A-815F-90125BA6953F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What happens next?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69B7581-45C7-4C9C-8AF8-316867AE345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5AD8B9E-C2E1-4C80-8F90-5F14A8119B98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273CF00-26D0-4A61-83C2-EA8FFC502709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has multiple animations showing how the stack works.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2154260-D506-4448-8CF3-D2050A7A0F1B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828AB03-BC20-4C21-852E-359649C8D2CE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67E22B5-631F-4ABB-A25E-4ADBEEB122DD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3C8C9C0-88D8-4E8A-8899-A9660A132041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09AEEE-2BDE-4F31-87A7-DAB9E4AB98EA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is a teaser for next time.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E3C9AA4-CE89-446B-B1BC-59BF635A6FCE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80953EA-BA2B-4249-8AFB-8CADA2BC902C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What happens next?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210F5E-9DAF-4A0F-A4C0-C6DCF4544D3D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16E7248-06FD-4A33-9041-FA7E48F8E9C2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Note that the next slide</a:t>
            </a:r>
            <a:r>
              <a:rPr lang="en-US" altLang="en-US" baseline="0" dirty="0" smtClean="0">
                <a:latin typeface="Arial" pitchFamily="34" charset="0"/>
                <a:ea typeface="ＭＳ Ｐゴシック" pitchFamily="-65" charset="-128"/>
              </a:rPr>
              <a:t> has the Hmmm instruction set for reference purposes.</a:t>
            </a:r>
            <a:endParaRPr lang="en-US" altLang="en-US" dirty="0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F5018FF-F449-41B8-A488-CE61D604A7A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21CDC38-D836-4D97-B66B-22BD96AE00B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There are 24 instructions in the Hmmm instruction set.  A few (copy, nop, and neg) are pseudo-ops.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The compiler!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37BE0C6-2D19-4905-936E-51C22D940442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AEC030B-22A3-42AE-ADD6-A369EA1D8E97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9A07-E767-46A0-8184-C1B39D9B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1A2C-4748-45A2-82CF-910B703E0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DAA8-7C49-4656-8324-281E3F07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879B-F24E-469F-BA44-328F1450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73EA-D776-4047-B26D-4EB9719E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461C-E197-4281-A9DD-A4B0A0F6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3FB8-9C05-4DBF-B086-B0A8930C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BFA4-464D-4482-A3B6-F3CF2E3A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1BCB-92F3-4981-99FB-2972EF67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DC44-721E-4809-A1E1-4E88398F2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4812-ED1B-448E-BDDA-5CF1C724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6928-8789-48E9-B874-D7C955DC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A1A542-7A20-4F63-ACEA-9A5E9858F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625EBD-E033-43D1-9B64-7B142605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image" Target="../media/image4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image" Target="../media/image3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notesSlide" Target="../notesSlides/notesSlide11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image" Target="../media/image5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tags" Target="../tags/tag244.xml"/><Relationship Id="rId47" Type="http://schemas.openxmlformats.org/officeDocument/2006/relationships/tags" Target="../tags/tag249.xml"/><Relationship Id="rId50" Type="http://schemas.openxmlformats.org/officeDocument/2006/relationships/tags" Target="../tags/tag252.xml"/><Relationship Id="rId55" Type="http://schemas.openxmlformats.org/officeDocument/2006/relationships/tags" Target="../tags/tag257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tags" Target="../tags/tag243.xml"/><Relationship Id="rId54" Type="http://schemas.openxmlformats.org/officeDocument/2006/relationships/tags" Target="../tags/tag256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53" Type="http://schemas.openxmlformats.org/officeDocument/2006/relationships/tags" Target="../tags/tag255.xml"/><Relationship Id="rId58" Type="http://schemas.openxmlformats.org/officeDocument/2006/relationships/tags" Target="../tags/tag260.xml"/><Relationship Id="rId66" Type="http://schemas.openxmlformats.org/officeDocument/2006/relationships/image" Target="../media/image5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49" Type="http://schemas.openxmlformats.org/officeDocument/2006/relationships/tags" Target="../tags/tag251.xml"/><Relationship Id="rId57" Type="http://schemas.openxmlformats.org/officeDocument/2006/relationships/tags" Target="../tags/tag259.xml"/><Relationship Id="rId61" Type="http://schemas.openxmlformats.org/officeDocument/2006/relationships/tags" Target="../tags/tag263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tags" Target="../tags/tag246.xml"/><Relationship Id="rId52" Type="http://schemas.openxmlformats.org/officeDocument/2006/relationships/tags" Target="../tags/tag254.xml"/><Relationship Id="rId60" Type="http://schemas.openxmlformats.org/officeDocument/2006/relationships/tags" Target="../tags/tag262.xml"/><Relationship Id="rId65" Type="http://schemas.openxmlformats.org/officeDocument/2006/relationships/image" Target="../media/image4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tags" Target="../tags/tag245.xml"/><Relationship Id="rId48" Type="http://schemas.openxmlformats.org/officeDocument/2006/relationships/tags" Target="../tags/tag250.xml"/><Relationship Id="rId56" Type="http://schemas.openxmlformats.org/officeDocument/2006/relationships/tags" Target="../tags/tag258.xml"/><Relationship Id="rId64" Type="http://schemas.openxmlformats.org/officeDocument/2006/relationships/image" Target="../media/image3.png"/><Relationship Id="rId8" Type="http://schemas.openxmlformats.org/officeDocument/2006/relationships/tags" Target="../tags/tag210.xml"/><Relationship Id="rId51" Type="http://schemas.openxmlformats.org/officeDocument/2006/relationships/tags" Target="../tags/tag253.xml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tags" Target="../tags/tag248.xml"/><Relationship Id="rId59" Type="http://schemas.openxmlformats.org/officeDocument/2006/relationships/tags" Target="../tags/tag2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6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50" Type="http://schemas.openxmlformats.org/officeDocument/2006/relationships/tags" Target="../tags/tag319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tags" Target="../tags/tag298.xml"/><Relationship Id="rId41" Type="http://schemas.openxmlformats.org/officeDocument/2006/relationships/tags" Target="../tags/tag310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notesSlide" Target="../notesSlides/notesSlide14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8" Type="http://schemas.openxmlformats.org/officeDocument/2006/relationships/tags" Target="../tags/tag277.xml"/><Relationship Id="rId5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34" Type="http://schemas.openxmlformats.org/officeDocument/2006/relationships/notesSlide" Target="../notesSlides/notesSlide15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29" Type="http://schemas.openxmlformats.org/officeDocument/2006/relationships/tags" Target="../tags/tag348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32" Type="http://schemas.openxmlformats.org/officeDocument/2006/relationships/tags" Target="../tags/tag351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tags" Target="../tags/tag350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tags" Target="../tags/tag3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7" Type="http://schemas.openxmlformats.org/officeDocument/2006/relationships/image" Target="../media/image3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3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66.xml"/><Relationship Id="rId7" Type="http://schemas.openxmlformats.org/officeDocument/2006/relationships/image" Target="../media/image4.pn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69.xml"/><Relationship Id="rId7" Type="http://schemas.openxmlformats.org/officeDocument/2006/relationships/image" Target="../media/image4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72.xml"/><Relationship Id="rId7" Type="http://schemas.openxmlformats.org/officeDocument/2006/relationships/image" Target="../media/image5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75.xml"/><Relationship Id="rId7" Type="http://schemas.openxmlformats.org/officeDocument/2006/relationships/image" Target="../media/image4.png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5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1.xml"/><Relationship Id="rId7" Type="http://schemas.openxmlformats.org/officeDocument/2006/relationships/image" Target="../media/image5.png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7" Type="http://schemas.openxmlformats.org/officeDocument/2006/relationships/image" Target="../media/image4.png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3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tags" Target="../tags/tag85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42" Type="http://schemas.openxmlformats.org/officeDocument/2006/relationships/tags" Target="../tags/tag88.xml"/><Relationship Id="rId47" Type="http://schemas.openxmlformats.org/officeDocument/2006/relationships/tags" Target="../tags/tag93.xml"/><Relationship Id="rId50" Type="http://schemas.openxmlformats.org/officeDocument/2006/relationships/tags" Target="../tags/tag96.xml"/><Relationship Id="rId55" Type="http://schemas.openxmlformats.org/officeDocument/2006/relationships/tags" Target="../tags/tag101.xml"/><Relationship Id="rId63" Type="http://schemas.openxmlformats.org/officeDocument/2006/relationships/tags" Target="../tags/tag109.xml"/><Relationship Id="rId68" Type="http://schemas.openxmlformats.org/officeDocument/2006/relationships/tags" Target="../tags/tag114.xml"/><Relationship Id="rId76" Type="http://schemas.openxmlformats.org/officeDocument/2006/relationships/tags" Target="../tags/tag122.xml"/><Relationship Id="rId7" Type="http://schemas.openxmlformats.org/officeDocument/2006/relationships/tags" Target="../tags/tag53.xml"/><Relationship Id="rId71" Type="http://schemas.openxmlformats.org/officeDocument/2006/relationships/tags" Target="../tags/tag117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9" Type="http://schemas.openxmlformats.org/officeDocument/2006/relationships/tags" Target="../tags/tag75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tags" Target="../tags/tag83.xml"/><Relationship Id="rId40" Type="http://schemas.openxmlformats.org/officeDocument/2006/relationships/tags" Target="../tags/tag86.xml"/><Relationship Id="rId45" Type="http://schemas.openxmlformats.org/officeDocument/2006/relationships/tags" Target="../tags/tag91.xml"/><Relationship Id="rId53" Type="http://schemas.openxmlformats.org/officeDocument/2006/relationships/tags" Target="../tags/tag99.xml"/><Relationship Id="rId58" Type="http://schemas.openxmlformats.org/officeDocument/2006/relationships/tags" Target="../tags/tag104.xml"/><Relationship Id="rId66" Type="http://schemas.openxmlformats.org/officeDocument/2006/relationships/tags" Target="../tags/tag112.xml"/><Relationship Id="rId74" Type="http://schemas.openxmlformats.org/officeDocument/2006/relationships/tags" Target="../tags/tag120.xml"/><Relationship Id="rId79" Type="http://schemas.openxmlformats.org/officeDocument/2006/relationships/tags" Target="../tags/tag125.xml"/><Relationship Id="rId5" Type="http://schemas.openxmlformats.org/officeDocument/2006/relationships/tags" Target="../tags/tag51.xml"/><Relationship Id="rId61" Type="http://schemas.openxmlformats.org/officeDocument/2006/relationships/tags" Target="../tags/tag107.xml"/><Relationship Id="rId82" Type="http://schemas.openxmlformats.org/officeDocument/2006/relationships/image" Target="../media/image3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4" Type="http://schemas.openxmlformats.org/officeDocument/2006/relationships/tags" Target="../tags/tag90.xml"/><Relationship Id="rId52" Type="http://schemas.openxmlformats.org/officeDocument/2006/relationships/tags" Target="../tags/tag98.xml"/><Relationship Id="rId60" Type="http://schemas.openxmlformats.org/officeDocument/2006/relationships/tags" Target="../tags/tag106.xml"/><Relationship Id="rId65" Type="http://schemas.openxmlformats.org/officeDocument/2006/relationships/tags" Target="../tags/tag111.xml"/><Relationship Id="rId73" Type="http://schemas.openxmlformats.org/officeDocument/2006/relationships/tags" Target="../tags/tag119.xml"/><Relationship Id="rId78" Type="http://schemas.openxmlformats.org/officeDocument/2006/relationships/tags" Target="../tags/tag124.xml"/><Relationship Id="rId81" Type="http://schemas.openxmlformats.org/officeDocument/2006/relationships/notesSlide" Target="../notesSlides/notesSlide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tags" Target="../tags/tag81.xml"/><Relationship Id="rId43" Type="http://schemas.openxmlformats.org/officeDocument/2006/relationships/tags" Target="../tags/tag89.xml"/><Relationship Id="rId48" Type="http://schemas.openxmlformats.org/officeDocument/2006/relationships/tags" Target="../tags/tag94.xml"/><Relationship Id="rId56" Type="http://schemas.openxmlformats.org/officeDocument/2006/relationships/tags" Target="../tags/tag102.xml"/><Relationship Id="rId64" Type="http://schemas.openxmlformats.org/officeDocument/2006/relationships/tags" Target="../tags/tag110.xml"/><Relationship Id="rId69" Type="http://schemas.openxmlformats.org/officeDocument/2006/relationships/tags" Target="../tags/tag115.xml"/><Relationship Id="rId77" Type="http://schemas.openxmlformats.org/officeDocument/2006/relationships/tags" Target="../tags/tag123.xml"/><Relationship Id="rId8" Type="http://schemas.openxmlformats.org/officeDocument/2006/relationships/tags" Target="../tags/tag54.xml"/><Relationship Id="rId51" Type="http://schemas.openxmlformats.org/officeDocument/2006/relationships/tags" Target="../tags/tag97.xml"/><Relationship Id="rId72" Type="http://schemas.openxmlformats.org/officeDocument/2006/relationships/tags" Target="../tags/tag118.xml"/><Relationship Id="rId80" Type="http://schemas.openxmlformats.org/officeDocument/2006/relationships/slideLayout" Target="../slideLayouts/slideLayout1.xml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38" Type="http://schemas.openxmlformats.org/officeDocument/2006/relationships/tags" Target="../tags/tag84.xml"/><Relationship Id="rId46" Type="http://schemas.openxmlformats.org/officeDocument/2006/relationships/tags" Target="../tags/tag92.xml"/><Relationship Id="rId59" Type="http://schemas.openxmlformats.org/officeDocument/2006/relationships/tags" Target="../tags/tag105.xml"/><Relationship Id="rId67" Type="http://schemas.openxmlformats.org/officeDocument/2006/relationships/tags" Target="../tags/tag113.xml"/><Relationship Id="rId20" Type="http://schemas.openxmlformats.org/officeDocument/2006/relationships/tags" Target="../tags/tag66.xml"/><Relationship Id="rId41" Type="http://schemas.openxmlformats.org/officeDocument/2006/relationships/tags" Target="../tags/tag87.xml"/><Relationship Id="rId54" Type="http://schemas.openxmlformats.org/officeDocument/2006/relationships/tags" Target="../tags/tag100.xml"/><Relationship Id="rId62" Type="http://schemas.openxmlformats.org/officeDocument/2006/relationships/tags" Target="../tags/tag108.xml"/><Relationship Id="rId70" Type="http://schemas.openxmlformats.org/officeDocument/2006/relationships/tags" Target="../tags/tag116.xml"/><Relationship Id="rId75" Type="http://schemas.openxmlformats.org/officeDocument/2006/relationships/tags" Target="../tags/tag121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tags" Target="../tags/tag82.xml"/><Relationship Id="rId49" Type="http://schemas.openxmlformats.org/officeDocument/2006/relationships/tags" Target="../tags/tag95.xml"/><Relationship Id="rId57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image" Target="../media/image9.jpeg"/><Relationship Id="rId4" Type="http://schemas.openxmlformats.org/officeDocument/2006/relationships/tags" Target="../tags/tag130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2" Type="http://schemas.openxmlformats.org/officeDocument/2006/relationships/tags" Target="../tags/tag134.xml"/><Relationship Id="rId16" Type="http://schemas.openxmlformats.org/officeDocument/2006/relationships/image" Target="../media/image10.jpe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066800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CS 5 Today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3622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Psychics predict that there was no CS 5 lecture yesterday.  Definitive proof of paranormal phenomena!</a:t>
            </a:r>
          </a:p>
          <a:p>
            <a:pPr algn="l" eaLnBrk="1" hangingPunct="1"/>
            <a:r>
              <a:rPr lang="en-US" altLang="en-US" sz="1800" smtClean="0"/>
              <a:t>(Claremont AP):  A group of psychics has made an extraordinary set of predictions that, one-by-one, are being corroborated by scientists.  </a:t>
            </a:r>
            <a:r>
              <a:rPr lang="ja-JP" altLang="en-US" sz="1800" smtClean="0"/>
              <a:t>“</a:t>
            </a:r>
            <a:r>
              <a:rPr lang="en-US" altLang="ja-JP" sz="1800" smtClean="0"/>
              <a:t>It is indeed true that we didn</a:t>
            </a:r>
            <a:r>
              <a:rPr lang="ja-JP" altLang="en-US" sz="1800" smtClean="0"/>
              <a:t>’</a:t>
            </a:r>
            <a:r>
              <a:rPr lang="en-US" altLang="ja-JP" sz="1800" smtClean="0"/>
              <a:t>t have CS 5 yesterday,</a:t>
            </a:r>
            <a:r>
              <a:rPr lang="ja-JP" altLang="en-US" sz="1800" smtClean="0"/>
              <a:t>”</a:t>
            </a:r>
            <a:r>
              <a:rPr lang="en-US" altLang="ja-JP" sz="1800" smtClean="0"/>
              <a:t> said one CS 5 professor.  The psychics have also predicted that fall break will occur sometime within the next 3-10 days.</a:t>
            </a:r>
            <a:endParaRPr lang="en-US" alt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198438"/>
            <a:ext cx="9164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Sports:  HMC CS Professor to coach 2012 U.S. Olympic chocolate-eating team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Weather:  63.79% chance of weather today</a:t>
            </a:r>
            <a:endParaRPr lang="en-US" altLang="en-US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4138" y="2670175"/>
            <a:ext cx="2492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CS 5 alien abducted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by aliens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Page 42 will no longer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be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Farm animals displace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penguins, invade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CS 5 notes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400" y="21082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News in Brief</a:t>
            </a:r>
          </a:p>
        </p:txBody>
      </p:sp>
      <p:pic>
        <p:nvPicPr>
          <p:cNvPr id="3079" name="Picture 6" descr="AA0496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08725"/>
            <a:ext cx="59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32525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A0274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80125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6016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722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ounded Rectangular Callout 11"/>
          <p:cNvSpPr>
            <a:spLocks noChangeArrowheads="1"/>
          </p:cNvSpPr>
          <p:nvPr/>
        </p:nvSpPr>
        <p:spPr bwMode="auto">
          <a:xfrm>
            <a:off x="5621338" y="6248400"/>
            <a:ext cx="2684462" cy="304800"/>
          </a:xfrm>
          <a:prstGeom prst="wedgeRoundRectCallout">
            <a:avLst>
              <a:gd name="adj1" fmla="val -56889"/>
              <a:gd name="adj2" fmla="val 2361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5715000" y="6248400"/>
            <a:ext cx="2555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We</a:t>
            </a:r>
            <a:r>
              <a:rPr lang="ja-JP" altLang="en-US" sz="1100"/>
              <a:t>’</a:t>
            </a:r>
            <a:r>
              <a:rPr lang="en-US" altLang="ja-JP" sz="1100"/>
              <a:t>re going to milk this for all it</a:t>
            </a:r>
            <a:r>
              <a:rPr lang="ja-JP" altLang="en-US" sz="1100"/>
              <a:t>’</a:t>
            </a:r>
            <a:r>
              <a:rPr lang="en-US" altLang="ja-JP" sz="1100"/>
              <a:t>s worth!</a:t>
            </a:r>
            <a:endParaRPr lang="en-U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675" y="152400"/>
            <a:ext cx="3190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Examples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42963" y="6427788"/>
            <a:ext cx="746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Each processor has its own </a:t>
            </a:r>
            <a:r>
              <a:rPr lang="en-US" altLang="en-US" sz="1800" i="1"/>
              <a:t>endearing</a:t>
            </a:r>
            <a:r>
              <a:rPr lang="en-US" altLang="en-US" sz="1800"/>
              <a:t> idiosyncrasies...</a:t>
            </a:r>
          </a:p>
        </p:txBody>
      </p:sp>
      <p:pic>
        <p:nvPicPr>
          <p:cNvPr id="12293" name="Picture 5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48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77000" y="609600"/>
            <a:ext cx="15779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Power PC 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62000" y="1066800"/>
            <a:ext cx="1752600" cy="476250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Core 2 Duo</a:t>
            </a:r>
            <a:endParaRPr lang="en-US" altLang="en-US" sz="2400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738563" y="407988"/>
            <a:ext cx="152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print z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814763" y="199231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641725" y="246063"/>
            <a:ext cx="1635125" cy="2087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457200" y="1631950"/>
            <a:ext cx="2870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.globl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.type  main,function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main: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.LFB2: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pushq  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movq   %rsp,%rbp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subq   $16,%rsp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$6,-12(%rbp)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$7,-8(%rbp)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-12(%rbp),%eax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imull  -8(%rbp),%eax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%eax,-4(%rbp)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-4(%rbp),%esi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$.LC0,%edi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$0,%eax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call   printf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leave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3377" name="Rectangle 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8" name="Rectangle 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1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088" y="150813"/>
            <a:ext cx="8410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storer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Goes TO Memory</a:t>
            </a:r>
          </a:p>
        </p:txBody>
      </p:sp>
      <p:sp>
        <p:nvSpPr>
          <p:cNvPr id="133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331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2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9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333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2225675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333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3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33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3341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2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43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3344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5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6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r15 42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7" name="Rectangl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storer r1 r15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8" name="Rectangle 4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9" name="Rectangle 4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0" name="Rectangle 4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1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2" name="Text Box 4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3" name="Text Box 4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4" name="Rectangle 10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5" name="Text Box 10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3356" name="Text Box 10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3357" name="Group 10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3375" name="Rectangle 10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6" name="Rectangle 10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3358" name="Group 107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3373" name="Rectangle 10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4" name="Rectangle 10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59" name="AutoShape 110"/>
          <p:cNvSpPr>
            <a:spLocks noChangeArrowheads="1"/>
          </p:cNvSpPr>
          <p:nvPr/>
        </p:nvSpPr>
        <p:spPr bwMode="auto">
          <a:xfrm>
            <a:off x="3354388" y="5310188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3360" name="Rectangle 1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/>
          </a:p>
        </p:txBody>
      </p:sp>
      <p:sp>
        <p:nvSpPr>
          <p:cNvPr id="13361" name="Text Box 167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storer r1 r15</a:t>
            </a:r>
          </a:p>
        </p:txBody>
      </p:sp>
      <p:sp>
        <p:nvSpPr>
          <p:cNvPr id="13362" name="Text Box 168"/>
          <p:cNvSpPr txBox="1">
            <a:spLocks noChangeArrowheads="1"/>
          </p:cNvSpPr>
          <p:nvPr/>
        </p:nvSpPr>
        <p:spPr bwMode="auto">
          <a:xfrm>
            <a:off x="4321175" y="5699125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 </a:t>
            </a:r>
            <a:r>
              <a:rPr lang="en-US" altLang="en-US" sz="1000" b="1">
                <a:solidFill>
                  <a:srgbClr val="09AC20"/>
                </a:solidFill>
              </a:rPr>
              <a:t>42</a:t>
            </a:r>
            <a:endParaRPr lang="en-US" altLang="en-US" sz="1400" b="1"/>
          </a:p>
        </p:txBody>
      </p:sp>
      <p:sp>
        <p:nvSpPr>
          <p:cNvPr id="13363" name="Rectangle 17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59463" y="3724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4" name="Text Box 173"/>
          <p:cNvSpPr txBox="1">
            <a:spLocks noChangeArrowheads="1"/>
          </p:cNvSpPr>
          <p:nvPr/>
        </p:nvSpPr>
        <p:spPr bwMode="auto">
          <a:xfrm>
            <a:off x="3505200" y="3276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9AC20"/>
                </a:solidFill>
              </a:rPr>
              <a:t>indirect</a:t>
            </a:r>
            <a:r>
              <a:rPr lang="en-US" altLang="en-US" sz="2400">
                <a:solidFill>
                  <a:srgbClr val="09AC20"/>
                </a:solidFill>
              </a:rPr>
              <a:t> store</a:t>
            </a:r>
          </a:p>
        </p:txBody>
      </p:sp>
      <p:sp>
        <p:nvSpPr>
          <p:cNvPr id="13365" name="Rectangle 2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67400" y="2224088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6" name="Rectangle 2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876925" y="260826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pic>
        <p:nvPicPr>
          <p:cNvPr id="13367" name="Picture 172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7526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Picture 173" descr="AA028202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176" descr="AA049685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96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177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4102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1" name="Picture 178" descr="AA028202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2" name="Picture 179" descr="AA049685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5372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409" name="Rectangle 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10" name="Rectangle 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088" y="150813"/>
            <a:ext cx="841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loadr</a:t>
            </a:r>
            <a:r>
              <a:rPr lang="en-US" sz="40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Comes FROM Memory</a:t>
            </a:r>
          </a:p>
        </p:txBody>
      </p:sp>
      <p:sp>
        <p:nvSpPr>
          <p:cNvPr id="1434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434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2301875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5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5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435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4365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6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8738" y="4111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4368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8738" y="4492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7</a:t>
            </a:r>
          </a:p>
        </p:txBody>
      </p:sp>
      <p:sp>
        <p:nvSpPr>
          <p:cNvPr id="1436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33975" y="48815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8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4371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2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3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4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5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6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7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8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9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0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1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2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3" name="Rectangle 10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4" name="Text Box 10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4385" name="Text Box 10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4386" name="Group 10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407" name="Rectangle 10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8" name="Rectangle 10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4387" name="Group 11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405" name="Rectangle 11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6" name="Rectangle 11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88" name="AutoShape 113"/>
          <p:cNvSpPr>
            <a:spLocks noChangeArrowheads="1"/>
          </p:cNvSpPr>
          <p:nvPr/>
        </p:nvSpPr>
        <p:spPr bwMode="auto">
          <a:xfrm>
            <a:off x="3354388" y="5311775"/>
            <a:ext cx="1817687" cy="838200"/>
          </a:xfrm>
          <a:prstGeom prst="rightArrow">
            <a:avLst>
              <a:gd name="adj1" fmla="val 50000"/>
              <a:gd name="adj2" fmla="val 54214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9" name="AutoShape 169"/>
          <p:cNvSpPr>
            <a:spLocks noChangeArrowheads="1"/>
          </p:cNvSpPr>
          <p:nvPr/>
        </p:nvSpPr>
        <p:spPr bwMode="auto">
          <a:xfrm flipH="1">
            <a:off x="3195638" y="1689100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90" name="Rectangle 1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/>
          </a:p>
        </p:txBody>
      </p:sp>
      <p:sp>
        <p:nvSpPr>
          <p:cNvPr id="14391" name="Text Box 171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bg2"/>
                </a:solidFill>
                <a:latin typeface="Courier New" pitchFamily="49" charset="0"/>
              </a:rPr>
              <a:t>storer r1 r15</a:t>
            </a:r>
          </a:p>
        </p:txBody>
      </p:sp>
      <p:sp>
        <p:nvSpPr>
          <p:cNvPr id="14392" name="Text Box 175"/>
          <p:cNvSpPr txBox="1">
            <a:spLocks noChangeArrowheads="1"/>
          </p:cNvSpPr>
          <p:nvPr/>
        </p:nvSpPr>
        <p:spPr bwMode="auto">
          <a:xfrm>
            <a:off x="3400425" y="1884363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loadr r1 r15</a:t>
            </a:r>
          </a:p>
        </p:txBody>
      </p:sp>
      <p:sp>
        <p:nvSpPr>
          <p:cNvPr id="14393" name="Rectangle 17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59463" y="374015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</a:rPr>
              <a:t>Blah blah blah</a:t>
            </a:r>
          </a:p>
        </p:txBody>
      </p:sp>
      <p:sp>
        <p:nvSpPr>
          <p:cNvPr id="14394" name="Rectangle 17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859463" y="4105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5" name="Rectangle 18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861050" y="44862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loadr r1 r15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6" name="Rectangle 18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59463" y="485933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8" name="Text Box 183"/>
          <p:cNvSpPr txBox="1">
            <a:spLocks noChangeArrowheads="1"/>
          </p:cNvSpPr>
          <p:nvPr/>
        </p:nvSpPr>
        <p:spPr bwMode="auto">
          <a:xfrm>
            <a:off x="3481388" y="444341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515"/>
                </a:solidFill>
              </a:rPr>
              <a:t>indirect</a:t>
            </a:r>
            <a:r>
              <a:rPr lang="en-US" altLang="en-US" sz="2400">
                <a:solidFill>
                  <a:srgbClr val="FF0515"/>
                </a:solidFill>
              </a:rPr>
              <a:t> load</a:t>
            </a:r>
          </a:p>
        </p:txBody>
      </p:sp>
      <p:pic>
        <p:nvPicPr>
          <p:cNvPr id="14399" name="Picture 183" descr="AA027414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4102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0" name="Picture 184" descr="AA028202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1" name="Picture 185" descr="AA049685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5372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2" name="Picture 186" descr="AA027414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526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3" name="Picture 187" descr="AA028202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4" name="Picture 188" descr="AA049685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796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537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3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58763"/>
            <a:ext cx="647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Courier New" pitchFamily="49" charset="0"/>
              </a:rPr>
              <a:t>calln = setn + jumpn!</a:t>
            </a:r>
            <a:endParaRPr lang="en-US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16144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function call in python: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533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main():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r1 = </a:t>
            </a:r>
            <a:r>
              <a:rPr lang="en-US" altLang="en-US" sz="2400" b="1">
                <a:solidFill>
                  <a:srgbClr val="D18006"/>
                </a:solidFill>
                <a:latin typeface="Courier New" pitchFamily="49" charset="0"/>
              </a:rPr>
              <a:t>input</a:t>
            </a:r>
            <a:r>
              <a:rPr lang="en-US" altLang="en-US" sz="2400" b="1">
                <a:latin typeface="Courier New" pitchFamily="49" charset="0"/>
              </a:rPr>
              <a:t>()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result = </a:t>
            </a:r>
            <a:r>
              <a:rPr lang="en-US" altLang="en-US" sz="2400" b="1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>
                <a:latin typeface="Courier New" pitchFamily="49" charset="0"/>
              </a:rPr>
              <a:t>(r1)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</a:t>
            </a:r>
            <a:r>
              <a:rPr lang="en-US" altLang="en-US" sz="2400" b="1">
                <a:solidFill>
                  <a:srgbClr val="D18006"/>
                </a:solidFill>
                <a:latin typeface="Courier New" pitchFamily="49" charset="0"/>
              </a:rPr>
              <a:t>print</a:t>
            </a:r>
            <a:r>
              <a:rPr lang="en-US" altLang="en-US" sz="2400" b="1">
                <a:latin typeface="Courier New" pitchFamily="49" charset="0"/>
              </a:rPr>
              <a:t> result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>
                <a:latin typeface="Courier New" pitchFamily="49" charset="0"/>
              </a:rPr>
              <a:t>(r1):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</a:t>
            </a:r>
            <a:r>
              <a:rPr lang="en-US" altLang="en-US" sz="2400" b="1">
                <a:solidFill>
                  <a:srgbClr val="FF0515"/>
                </a:solidFill>
                <a:latin typeface="Courier New" pitchFamily="49" charset="0"/>
              </a:rPr>
              <a:t># do work</a:t>
            </a:r>
            <a:endParaRPr lang="en-US" altLang="en-US" sz="24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</a:t>
            </a:r>
            <a:r>
              <a:rPr lang="en-US" altLang="en-US" sz="2400" b="1">
                <a:solidFill>
                  <a:srgbClr val="067B0E"/>
                </a:solidFill>
                <a:latin typeface="Courier New" pitchFamily="49" charset="0"/>
              </a:rPr>
              <a:t>return result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752600"/>
            <a:ext cx="2344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Hmmm's </a:t>
            </a:r>
            <a:r>
              <a:rPr lang="en-US" altLang="en-US" sz="2400" b="1">
                <a:latin typeface="Courier New" pitchFamily="49" charset="0"/>
              </a:rPr>
              <a:t>call</a:t>
            </a:r>
            <a:r>
              <a:rPr lang="en-US" altLang="en-US" sz="2400"/>
              <a:t> operation: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0		</a:t>
            </a:r>
            <a:r>
              <a:rPr lang="en-US" b="1" dirty="0">
                <a:solidFill>
                  <a:srgbClr val="1002CE"/>
                </a:solidFill>
                <a:latin typeface="Courier New" pitchFamily="49" charset="0"/>
              </a:rPr>
              <a:t>read r1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		</a:t>
            </a:r>
            <a:r>
              <a:rPr lang="en-US" b="1" dirty="0" err="1">
                <a:solidFill>
                  <a:srgbClr val="EB102C"/>
                </a:solidFill>
                <a:latin typeface="Courier New" pitchFamily="49" charset="0"/>
              </a:rPr>
              <a:t>calln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 r14 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2		write r13</a:t>
            </a:r>
          </a:p>
          <a:p>
            <a:pPr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3	halt </a:t>
            </a:r>
          </a:p>
          <a:p>
            <a:pPr marL="457200" indent="-457200">
              <a:buFont typeface="Arial" pitchFamily="34" charset="0"/>
              <a:buAutoNum type="arabicPlain" startAt="3"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4		do stuff and 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5		answer in r13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6   	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jumpr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r14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124200" y="2370138"/>
            <a:ext cx="30940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puts NEXT line #  into </a:t>
            </a:r>
            <a:r>
              <a:rPr lang="en-US" altLang="en-US" sz="1800" b="1">
                <a:solidFill>
                  <a:srgbClr val="EB102C"/>
                </a:solidFill>
                <a:latin typeface="Courier New" pitchFamily="49" charset="0"/>
              </a:rPr>
              <a:t>r14</a:t>
            </a:r>
            <a:r>
              <a:rPr lang="en-US" altLang="en-US" sz="1800" b="1">
                <a:solidFill>
                  <a:srgbClr val="EB102C"/>
                </a:solidFill>
              </a:rPr>
              <a:t>, 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then jumps to line 4</a:t>
            </a:r>
            <a:endParaRPr lang="en-US" altLang="en-US" sz="1800">
              <a:solidFill>
                <a:srgbClr val="0F02E4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2971800" y="2133600"/>
            <a:ext cx="3141663" cy="690563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6096000" y="28194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90600"/>
            <a:ext cx="8289925" cy="180975"/>
            <a:chOff x="295" y="1311"/>
            <a:chExt cx="5177" cy="114"/>
          </a:xfrm>
        </p:grpSpPr>
        <p:sp>
          <p:nvSpPr>
            <p:cNvPr id="16448" name="Rectangle 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9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096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" y="198438"/>
            <a:ext cx="76581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solidFill>
                  <a:schemeClr val="tx2"/>
                </a:solidFill>
                <a:latin typeface="+mj-lt"/>
              </a:rPr>
              <a:t>Factorial: </a:t>
            </a:r>
            <a:r>
              <a:rPr lang="en-US" sz="3600" i="1" dirty="0">
                <a:solidFill>
                  <a:schemeClr val="tx2"/>
                </a:solidFill>
                <a:latin typeface="+mj-lt"/>
              </a:rPr>
              <a:t>Function Call!</a:t>
            </a:r>
          </a:p>
        </p:txBody>
      </p:sp>
      <p:sp>
        <p:nvSpPr>
          <p:cNvPr id="1638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0938" y="34036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0938" y="42418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75" y="26257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639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50938" y="2613025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45100" y="2520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5100" y="2901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5100" y="3282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45100" y="3663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45100" y="4044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7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45100" y="4425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45100" y="4806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45100" y="5187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45100" y="5568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73675" y="1676400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RAM</a:t>
            </a:r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35075" y="1676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CPU</a:t>
            </a:r>
          </a:p>
        </p:txBody>
      </p:sp>
      <p:sp>
        <p:nvSpPr>
          <p:cNvPr id="1640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86375" y="2549525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0413" y="25384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67238" y="2916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7238" y="3297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67238" y="3678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3</a:t>
            </a:r>
            <a:endParaRPr lang="en-US" altLang="en-US" sz="1800">
              <a:solidFill>
                <a:srgbClr val="09AC20"/>
              </a:solidFill>
              <a:latin typeface="Comic Sans MS" pitchFamily="66" charset="0"/>
            </a:endParaRP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7238" y="4051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67238" y="4440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641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45100" y="594360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67238" y="4821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67238" y="5202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2475" y="55911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59300" y="5949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6415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286375" y="29400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calln r14 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6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7200" y="34512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6417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4188" y="4262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r13</a:t>
            </a:r>
          </a:p>
        </p:txBody>
      </p:sp>
      <p:sp>
        <p:nvSpPr>
          <p:cNvPr id="16418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86375" y="3305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9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86375" y="36941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0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86375" y="40687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1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86375" y="4448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2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286375" y="4829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3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86375" y="52022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4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28637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92725" y="4443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9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6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92725" y="4824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7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92725" y="5205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8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29272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9" name="Rectangl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92725" y="59578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jumpr r14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1687513" y="31829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Input value: x</a:t>
            </a:r>
          </a:p>
        </p:txBody>
      </p:sp>
      <p:sp>
        <p:nvSpPr>
          <p:cNvPr id="16431" name="Text Box 49"/>
          <p:cNvSpPr txBox="1">
            <a:spLocks noChangeArrowheads="1"/>
          </p:cNvSpPr>
          <p:nvPr/>
        </p:nvSpPr>
        <p:spPr bwMode="auto">
          <a:xfrm>
            <a:off x="855663" y="4033838"/>
            <a:ext cx="261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Final result - </a:t>
            </a:r>
            <a:r>
              <a:rPr lang="en-US" altLang="en-US" sz="1000" b="1">
                <a:solidFill>
                  <a:srgbClr val="FF0515"/>
                </a:solidFill>
              </a:rPr>
              <a:t>return value</a:t>
            </a:r>
            <a:r>
              <a:rPr lang="en-US" altLang="en-US" sz="1000" b="1"/>
              <a:t> - </a:t>
            </a:r>
            <a:r>
              <a:rPr lang="en-US" altLang="en-US" sz="1000" b="1" i="1"/>
              <a:t>in progress</a:t>
            </a:r>
            <a:endParaRPr lang="en-US" altLang="en-US" sz="1000" b="1"/>
          </a:p>
        </p:txBody>
      </p:sp>
      <p:sp>
        <p:nvSpPr>
          <p:cNvPr id="16432" name="Freeform 50"/>
          <p:cNvSpPr>
            <a:spLocks/>
          </p:cNvSpPr>
          <p:nvPr/>
        </p:nvSpPr>
        <p:spPr bwMode="auto">
          <a:xfrm>
            <a:off x="7591425" y="4648200"/>
            <a:ext cx="522288" cy="1184275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3" name="Text Box 51"/>
          <p:cNvSpPr txBox="1">
            <a:spLocks noChangeArrowheads="1"/>
          </p:cNvSpPr>
          <p:nvPr/>
        </p:nvSpPr>
        <p:spPr bwMode="auto">
          <a:xfrm>
            <a:off x="8080375" y="49498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6434" name="Line 52"/>
          <p:cNvSpPr>
            <a:spLocks noChangeShapeType="1"/>
          </p:cNvSpPr>
          <p:nvPr/>
        </p:nvSpPr>
        <p:spPr bwMode="auto">
          <a:xfrm>
            <a:off x="7627938" y="47244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5" name="Text Box 53"/>
          <p:cNvSpPr txBox="1">
            <a:spLocks noChangeArrowheads="1"/>
          </p:cNvSpPr>
          <p:nvPr/>
        </p:nvSpPr>
        <p:spPr bwMode="auto">
          <a:xfrm>
            <a:off x="7548563" y="59055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return</a:t>
            </a:r>
          </a:p>
        </p:txBody>
      </p:sp>
      <p:sp>
        <p:nvSpPr>
          <p:cNvPr id="16436" name="Text Box 5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78125" y="26225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mic Sans MS" pitchFamily="66" charset="0"/>
              </a:rPr>
              <a:t>0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37" name="Text Box 56"/>
          <p:cNvSpPr txBox="1">
            <a:spLocks noChangeArrowheads="1"/>
          </p:cNvSpPr>
          <p:nvPr/>
        </p:nvSpPr>
        <p:spPr bwMode="auto">
          <a:xfrm>
            <a:off x="7762875" y="2457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6438" name="AutoShape 57"/>
          <p:cNvSpPr>
            <a:spLocks/>
          </p:cNvSpPr>
          <p:nvPr/>
        </p:nvSpPr>
        <p:spPr bwMode="auto">
          <a:xfrm>
            <a:off x="7661275" y="2532063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39" name="Text Box 58"/>
          <p:cNvSpPr txBox="1">
            <a:spLocks noChangeArrowheads="1"/>
          </p:cNvSpPr>
          <p:nvPr/>
        </p:nvSpPr>
        <p:spPr bwMode="auto">
          <a:xfrm>
            <a:off x="7543800" y="292735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function call</a:t>
            </a:r>
          </a:p>
        </p:txBody>
      </p:sp>
      <p:sp>
        <p:nvSpPr>
          <p:cNvPr id="16440" name="Rectangle 5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54113" y="50800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1" name="Text Box 6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87363" y="51006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r14</a:t>
            </a:r>
          </a:p>
        </p:txBody>
      </p:sp>
      <p:sp>
        <p:nvSpPr>
          <p:cNvPr id="16442" name="Text Box 61"/>
          <p:cNvSpPr txBox="1">
            <a:spLocks noChangeArrowheads="1"/>
          </p:cNvSpPr>
          <p:nvPr/>
        </p:nvSpPr>
        <p:spPr bwMode="auto">
          <a:xfrm>
            <a:off x="1684338" y="48720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location / line to return TO</a:t>
            </a:r>
          </a:p>
        </p:txBody>
      </p:sp>
      <p:sp>
        <p:nvSpPr>
          <p:cNvPr id="16443" name="Text Box 65"/>
          <p:cNvSpPr txBox="1">
            <a:spLocks noChangeArrowheads="1"/>
          </p:cNvSpPr>
          <p:nvPr/>
        </p:nvSpPr>
        <p:spPr bwMode="auto">
          <a:xfrm>
            <a:off x="7543800" y="407670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9AC20"/>
                </a:solidFill>
              </a:rPr>
              <a:t>the function!</a:t>
            </a:r>
          </a:p>
        </p:txBody>
      </p:sp>
      <p:sp>
        <p:nvSpPr>
          <p:cNvPr id="16444" name="Text Box 66"/>
          <p:cNvSpPr txBox="1">
            <a:spLocks noChangeArrowheads="1"/>
          </p:cNvSpPr>
          <p:nvPr/>
        </p:nvSpPr>
        <p:spPr bwMode="auto">
          <a:xfrm>
            <a:off x="7731125" y="34448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6445" name="AutoShape 67"/>
          <p:cNvSpPr>
            <a:spLocks/>
          </p:cNvSpPr>
          <p:nvPr/>
        </p:nvSpPr>
        <p:spPr bwMode="auto">
          <a:xfrm>
            <a:off x="7643813" y="3284538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6" name="Line 68"/>
          <p:cNvSpPr>
            <a:spLocks noChangeShapeType="1"/>
          </p:cNvSpPr>
          <p:nvPr/>
        </p:nvSpPr>
        <p:spPr bwMode="auto">
          <a:xfrm flipH="1">
            <a:off x="3048000" y="3200400"/>
            <a:ext cx="22098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47" name="Text Box 6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86000" y="5105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7450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30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8463" y="304800"/>
            <a:ext cx="828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Which Factorial Is It?</a:t>
            </a:r>
          </a:p>
        </p:txBody>
      </p:sp>
      <p:sp>
        <p:nvSpPr>
          <p:cNvPr id="17412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9325" y="1571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9325" y="1952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9325" y="2333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9325" y="2714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6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9325" y="3095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9325" y="3476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8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9325" y="3857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9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9325" y="4238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0" name="Rectangl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16002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21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638" y="1589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7422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463" y="1966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463" y="2347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7424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463" y="2728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7425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463" y="31019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7426" name="Text Box 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1463" y="3490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1463" y="3871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7428" name="Text Box 3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1463" y="4252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7429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90600" y="19907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0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90600" y="2355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6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1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90600" y="27447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</a:p>
        </p:txBody>
      </p:sp>
      <p:sp>
        <p:nvSpPr>
          <p:cNvPr id="17432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90600" y="3119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17433" name="Rectangle 4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3498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90600" y="3879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5" name="Rectangle 4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42529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6" name="Rectangle 4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90600" y="4637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7" name="Rectangle 16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996950" y="3494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8" name="Rectangle 16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96950" y="3875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9" name="Rectangle 16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96950" y="4256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40" name="Freeform 174"/>
          <p:cNvSpPr>
            <a:spLocks/>
          </p:cNvSpPr>
          <p:nvPr/>
        </p:nvSpPr>
        <p:spPr bwMode="auto">
          <a:xfrm>
            <a:off x="3287713" y="2522538"/>
            <a:ext cx="522287" cy="1176337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1" name="Text Box 175"/>
          <p:cNvSpPr txBox="1">
            <a:spLocks noChangeArrowheads="1"/>
          </p:cNvSpPr>
          <p:nvPr/>
        </p:nvSpPr>
        <p:spPr bwMode="auto">
          <a:xfrm>
            <a:off x="3776663" y="28162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7442" name="Line 176"/>
          <p:cNvSpPr>
            <a:spLocks noChangeShapeType="1"/>
          </p:cNvSpPr>
          <p:nvPr/>
        </p:nvSpPr>
        <p:spPr bwMode="auto">
          <a:xfrm>
            <a:off x="3324225" y="25908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3" name="Text Box 177"/>
          <p:cNvSpPr txBox="1">
            <a:spLocks noChangeArrowheads="1"/>
          </p:cNvSpPr>
          <p:nvPr/>
        </p:nvSpPr>
        <p:spPr bwMode="auto">
          <a:xfrm>
            <a:off x="3467100" y="15081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7444" name="Text Box 178"/>
          <p:cNvSpPr txBox="1">
            <a:spLocks noChangeArrowheads="1"/>
          </p:cNvSpPr>
          <p:nvPr/>
        </p:nvSpPr>
        <p:spPr bwMode="auto">
          <a:xfrm>
            <a:off x="3435350" y="401955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7445" name="AutoShape 179"/>
          <p:cNvSpPr>
            <a:spLocks/>
          </p:cNvSpPr>
          <p:nvPr/>
        </p:nvSpPr>
        <p:spPr bwMode="auto">
          <a:xfrm>
            <a:off x="3365500" y="1582738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6" name="AutoShape 180"/>
          <p:cNvSpPr>
            <a:spLocks/>
          </p:cNvSpPr>
          <p:nvPr/>
        </p:nvSpPr>
        <p:spPr bwMode="auto">
          <a:xfrm>
            <a:off x="3348038" y="3859213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7" name="Text Box 183"/>
          <p:cNvSpPr txBox="1">
            <a:spLocks noChangeArrowheads="1"/>
          </p:cNvSpPr>
          <p:nvPr/>
        </p:nvSpPr>
        <p:spPr bwMode="auto">
          <a:xfrm>
            <a:off x="3681413" y="1951038"/>
            <a:ext cx="90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9AC20"/>
                </a:solidFill>
              </a:rPr>
              <a:t>initialize result to 1</a:t>
            </a:r>
          </a:p>
        </p:txBody>
      </p:sp>
      <p:sp>
        <p:nvSpPr>
          <p:cNvPr id="17448" name="Line 184"/>
          <p:cNvSpPr>
            <a:spLocks noChangeShapeType="1"/>
          </p:cNvSpPr>
          <p:nvPr/>
        </p:nvSpPr>
        <p:spPr bwMode="auto">
          <a:xfrm rot="5400000">
            <a:off x="3552032" y="1905793"/>
            <a:ext cx="0" cy="500063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9" name="TextBox 42"/>
          <p:cNvSpPr txBox="1">
            <a:spLocks noChangeArrowheads="1"/>
          </p:cNvSpPr>
          <p:nvPr/>
        </p:nvSpPr>
        <p:spPr bwMode="auto">
          <a:xfrm>
            <a:off x="4724400" y="1524000"/>
            <a:ext cx="38782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def fac1():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r13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while r1 !=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r13 = r13 *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 +=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fac2(r1):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if r1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r1 * fac2(r1-1)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The Alien’s Life Advice</a:t>
            </a:r>
            <a:endParaRPr lang="en-US" altLang="en-US" smtClean="0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5143500" y="2611438"/>
            <a:ext cx="1752600" cy="708025"/>
          </a:xfrm>
          <a:prstGeom prst="wedgeRectCallout">
            <a:avLst>
              <a:gd name="adj1" fmla="val -79134"/>
              <a:gd name="adj2" fmla="val 12882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Travel!  And study abroad!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4876800" y="5105400"/>
            <a:ext cx="2286000" cy="1016000"/>
          </a:xfrm>
          <a:prstGeom prst="wedgeRectCallout">
            <a:avLst>
              <a:gd name="adj1" fmla="val -60491"/>
              <a:gd name="adj2" fmla="val -130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How else are you going to meet a nice alien?</a:t>
            </a:r>
          </a:p>
        </p:txBody>
      </p:sp>
      <p:pic>
        <p:nvPicPr>
          <p:cNvPr id="18438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Function Calls…</a:t>
            </a:r>
          </a:p>
        </p:txBody>
      </p:sp>
      <p:grpSp>
        <p:nvGrpSpPr>
          <p:cNvPr id="1945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1948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9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19462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4584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4586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89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4590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93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4594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4596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4598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Curved Connector 25"/>
          <p:cNvCxnSpPr>
            <a:cxnSpLocks noChangeShapeType="1"/>
            <a:stCxn id="24597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7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sp>
        <p:nvSpPr>
          <p:cNvPr id="29" name="Rounded Rectangular Callout 30"/>
          <p:cNvSpPr>
            <a:spLocks noChangeArrowheads="1"/>
          </p:cNvSpPr>
          <p:nvPr/>
        </p:nvSpPr>
        <p:spPr bwMode="auto">
          <a:xfrm>
            <a:off x="4953000" y="3733800"/>
            <a:ext cx="2819400" cy="736600"/>
          </a:xfrm>
          <a:prstGeom prst="wedgeRoundRectCallout">
            <a:avLst>
              <a:gd name="adj1" fmla="val -32954"/>
              <a:gd name="adj2" fmla="val 7974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4953000" y="3886200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002CE"/>
                </a:solidFill>
              </a:rPr>
              <a:t>You should be worried!</a:t>
            </a:r>
          </a:p>
        </p:txBody>
      </p:sp>
      <p:pic>
        <p:nvPicPr>
          <p:cNvPr id="31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35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8" grpId="0"/>
      <p:bldP spid="24589" grpId="0"/>
      <p:bldP spid="24592" grpId="0"/>
      <p:bldP spid="24593" grpId="0"/>
      <p:bldP spid="24595" grpId="0"/>
      <p:bldP spid="24597" grpId="0"/>
      <p:bldP spid="24600" grpId="0"/>
      <p:bldP spid="28" grpId="0" animBg="1"/>
      <p:bldP spid="29" grpId="0" animBg="1"/>
      <p:bldP spid="29" grpId="1" animBg="1"/>
      <p:bldP spid="30" grpId="0"/>
      <p:bldP spid="30" grpId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Function Calls…</a:t>
            </a:r>
          </a:p>
        </p:txBody>
      </p:sp>
      <p:grpSp>
        <p:nvGrpSpPr>
          <p:cNvPr id="2048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051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0488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90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3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0494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7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0498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0500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0502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Curved Connector 25"/>
          <p:cNvCxnSpPr>
            <a:cxnSpLocks noChangeShapeType="1"/>
            <a:stCxn id="20501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4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0505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6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pic>
        <p:nvPicPr>
          <p:cNvPr id="20507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2050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Function Calls…</a:t>
            </a:r>
          </a:p>
        </p:txBody>
      </p:sp>
      <p:grpSp>
        <p:nvGrpSpPr>
          <p:cNvPr id="2150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1536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7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0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1512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4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17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1518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1522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1524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1526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7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152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152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0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1531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urved Connector 38"/>
          <p:cNvCxnSpPr>
            <a:cxnSpLocks noChangeShapeType="1"/>
          </p:cNvCxnSpPr>
          <p:nvPr/>
        </p:nvCxnSpPr>
        <p:spPr bwMode="auto">
          <a:xfrm flipH="1" flipV="1">
            <a:off x="1676400" y="2286000"/>
            <a:ext cx="3657600" cy="2714625"/>
          </a:xfrm>
          <a:prstGeom prst="curvedConnector3">
            <a:avLst>
              <a:gd name="adj1" fmla="val -625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1228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415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6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6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8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9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0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2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3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4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6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7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8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9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0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1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2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3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4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5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6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7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8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4139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011010</a:t>
            </a:r>
          </a:p>
        </p:txBody>
      </p:sp>
      <p:sp>
        <p:nvSpPr>
          <p:cNvPr id="4140" name="Rectangle 48"/>
          <p:cNvSpPr>
            <a:spLocks noChangeArrowheads="1"/>
          </p:cNvSpPr>
          <p:nvPr/>
        </p:nvSpPr>
        <p:spPr bwMode="auto">
          <a:xfrm>
            <a:off x="5732463" y="2833688"/>
            <a:ext cx="117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10</a:t>
            </a:r>
            <a:r>
              <a:rPr lang="en-US" altLang="en-US" sz="1800">
                <a:solidFill>
                  <a:srgbClr val="AB1C3A"/>
                </a:solidFill>
              </a:rPr>
              <a:t>011101</a:t>
            </a:r>
          </a:p>
        </p:txBody>
      </p:sp>
      <p:sp>
        <p:nvSpPr>
          <p:cNvPr id="4141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</p:txBody>
      </p:sp>
      <p:sp>
        <p:nvSpPr>
          <p:cNvPr id="4142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Machine Language Versus…</a:t>
            </a:r>
          </a:p>
        </p:txBody>
      </p:sp>
      <p:sp>
        <p:nvSpPr>
          <p:cNvPr id="4143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4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5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6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4147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8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9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4150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4151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4152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data out </a:t>
            </a:r>
          </a:p>
        </p:txBody>
      </p:sp>
      <p:sp>
        <p:nvSpPr>
          <p:cNvPr id="4153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4" name="Straight Arrow Connector 59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55" name="TextBox 60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6" name="Straight Arrow Connector 61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57" name="Picture 62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8" name="Rounded Rectangular Callout 63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458200" cy="1295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Function Calls…</a:t>
            </a:r>
          </a:p>
        </p:txBody>
      </p:sp>
      <p:grpSp>
        <p:nvGrpSpPr>
          <p:cNvPr id="2253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2563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4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2536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8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1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2542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5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2546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2548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9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2550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2552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3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2555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Box 31"/>
          <p:cNvSpPr txBox="1">
            <a:spLocks noChangeArrowheads="1"/>
          </p:cNvSpPr>
          <p:nvPr/>
        </p:nvSpPr>
        <p:spPr bwMode="auto">
          <a:xfrm>
            <a:off x="4953000" y="20574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7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sp>
        <p:nvSpPr>
          <p:cNvPr id="22559" name="TextBox 38"/>
          <p:cNvSpPr txBox="1">
            <a:spLocks noChangeArrowheads="1"/>
          </p:cNvSpPr>
          <p:nvPr/>
        </p:nvSpPr>
        <p:spPr bwMode="auto">
          <a:xfrm>
            <a:off x="3581400" y="2800350"/>
            <a:ext cx="61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pic>
        <p:nvPicPr>
          <p:cNvPr id="22560" name="Picture 41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54613"/>
            <a:ext cx="8382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Rounded Rectangular Callout 42"/>
          <p:cNvSpPr>
            <a:spLocks noChangeArrowheads="1"/>
          </p:cNvSpPr>
          <p:nvPr/>
        </p:nvSpPr>
        <p:spPr bwMode="auto">
          <a:xfrm>
            <a:off x="6705600" y="4191000"/>
            <a:ext cx="2286000" cy="1054100"/>
          </a:xfrm>
          <a:prstGeom prst="wedgeRoundRectCallout">
            <a:avLst>
              <a:gd name="adj1" fmla="val -41667"/>
              <a:gd name="adj2" fmla="val 70935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62" name="TextBox 43"/>
          <p:cNvSpPr txBox="1">
            <a:spLocks noChangeArrowheads="1"/>
          </p:cNvSpPr>
          <p:nvPr/>
        </p:nvSpPr>
        <p:spPr bwMode="auto">
          <a:xfrm>
            <a:off x="6664325" y="4267200"/>
            <a:ext cx="221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Cool, but how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does this work!?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Stack!</a:t>
            </a:r>
          </a:p>
        </p:txBody>
      </p:sp>
      <p:grpSp>
        <p:nvGrpSpPr>
          <p:cNvPr id="2355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143000"/>
            <a:ext cx="8289925" cy="180975"/>
            <a:chOff x="295" y="1311"/>
            <a:chExt cx="5177" cy="114"/>
          </a:xfrm>
        </p:grpSpPr>
        <p:sp>
          <p:nvSpPr>
            <p:cNvPr id="2357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355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90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583238" y="2078038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583238" y="2743200"/>
            <a:ext cx="1808162" cy="5127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583238" y="3408363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Up Arrow 12"/>
          <p:cNvSpPr>
            <a:spLocks noChangeArrowheads="1"/>
          </p:cNvSpPr>
          <p:nvPr/>
        </p:nvSpPr>
        <p:spPr bwMode="auto">
          <a:xfrm>
            <a:off x="5562600" y="4198938"/>
            <a:ext cx="822325" cy="8223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1" name="Down Arrow 13"/>
          <p:cNvSpPr>
            <a:spLocks noChangeArrowheads="1"/>
          </p:cNvSpPr>
          <p:nvPr/>
        </p:nvSpPr>
        <p:spPr bwMode="auto">
          <a:xfrm>
            <a:off x="6705600" y="5029200"/>
            <a:ext cx="822325" cy="822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4443413" y="51816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Insert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push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5813425" y="586263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Remove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pop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pic>
        <p:nvPicPr>
          <p:cNvPr id="23564" name="Picture 1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38800"/>
            <a:ext cx="7540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ounded Rectangular Callout 17"/>
          <p:cNvSpPr>
            <a:spLocks noChangeArrowheads="1"/>
          </p:cNvSpPr>
          <p:nvPr/>
        </p:nvSpPr>
        <p:spPr bwMode="auto">
          <a:xfrm>
            <a:off x="2819400" y="4876800"/>
            <a:ext cx="1676400" cy="571500"/>
          </a:xfrm>
          <a:prstGeom prst="wedgeRoundRectCallout">
            <a:avLst>
              <a:gd name="adj1" fmla="val -14167"/>
              <a:gd name="adj2" fmla="val 82500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2801938" y="4948238"/>
            <a:ext cx="161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AFLAC, ShmAFLAC!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Be careful up there!</a:t>
            </a:r>
          </a:p>
        </p:txBody>
      </p:sp>
      <p:pic>
        <p:nvPicPr>
          <p:cNvPr id="23567" name="Picture 19" descr="AA02819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0" descr="AA0274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1" descr="AA04968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Watch carefully…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2324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ounded Rectangular Callout 3"/>
          <p:cNvSpPr>
            <a:spLocks noChangeArrowheads="1"/>
          </p:cNvSpPr>
          <p:nvPr/>
        </p:nvSpPr>
        <p:spPr bwMode="auto">
          <a:xfrm>
            <a:off x="1011238" y="5257800"/>
            <a:ext cx="2036762" cy="779463"/>
          </a:xfrm>
          <a:prstGeom prst="wedgeRoundRectCallout">
            <a:avLst>
              <a:gd name="adj1" fmla="val -48500"/>
              <a:gd name="adj2" fmla="val 67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What if I don</a:t>
            </a:r>
            <a:r>
              <a:rPr lang="ja-JP" altLang="en-US" sz="1600"/>
              <a:t>’</a:t>
            </a:r>
            <a:r>
              <a:rPr lang="en-US" altLang="ja-JP" sz="1600"/>
              <a:t>t give a hoot?!</a:t>
            </a:r>
            <a:endParaRPr lang="en-US" altLang="en-US" sz="1600"/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762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560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566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6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7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5618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5619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5630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5631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5632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5633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2819400" y="182245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79700" y="36576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2938463" y="3948113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eft Arrow 29"/>
          <p:cNvSpPr>
            <a:spLocks noChangeArrowheads="1"/>
          </p:cNvSpPr>
          <p:nvPr/>
        </p:nvSpPr>
        <p:spPr bwMode="auto">
          <a:xfrm>
            <a:off x="2743200" y="5481638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842" name="Picture 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7912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9" name="Left Arrow 29"/>
          <p:cNvSpPr>
            <a:spLocks noChangeArrowheads="1"/>
          </p:cNvSpPr>
          <p:nvPr/>
        </p:nvSpPr>
        <p:spPr bwMode="auto">
          <a:xfrm>
            <a:off x="2917825" y="6107113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1" name="Left Arrow 29"/>
          <p:cNvSpPr>
            <a:spLocks noChangeArrowheads="1"/>
          </p:cNvSpPr>
          <p:nvPr/>
        </p:nvSpPr>
        <p:spPr bwMode="auto">
          <a:xfrm>
            <a:off x="2679700" y="6400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2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2" grpId="1" animBg="1"/>
      <p:bldP spid="43032" grpId="2" animBg="1"/>
      <p:bldP spid="43033" grpId="0"/>
      <p:bldP spid="43035" grpId="0"/>
      <p:bldP spid="33821" grpId="0" animBg="1"/>
      <p:bldP spid="43037" grpId="0"/>
      <p:bldP spid="36" grpId="0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8" grpId="0"/>
      <p:bldP spid="50" grpId="0" animBg="1"/>
      <p:bldP spid="51" grpId="0" animBg="1"/>
      <p:bldP spid="55" grpId="0" animBg="1"/>
      <p:bldP spid="55" grpId="1" animBg="1"/>
      <p:bldP spid="57" grpId="0"/>
      <p:bldP spid="58" grpId="0"/>
      <p:bldP spid="59" grpId="0" animBg="1"/>
      <p:bldP spid="59" grpId="1" animBg="1"/>
      <p:bldP spid="60" grpId="0"/>
      <p:bldP spid="61" grpId="0" animBg="1"/>
      <p:bldP spid="6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662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666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7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1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6643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6644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6647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48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50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6651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6652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53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6654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6655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6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57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28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0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61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2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63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cxnSp>
        <p:nvCxnSpPr>
          <p:cNvPr id="26664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65" name="Picture 3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26667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6668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765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7704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705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7666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7678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7679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7680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3170238" y="24384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57475" y="4876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3124200" y="45720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4" name="Left Arrow 29"/>
          <p:cNvSpPr>
            <a:spLocks noChangeArrowheads="1"/>
          </p:cNvSpPr>
          <p:nvPr/>
        </p:nvSpPr>
        <p:spPr bwMode="auto">
          <a:xfrm>
            <a:off x="2484438" y="274955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67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3" grpId="0"/>
      <p:bldP spid="43035" grpId="0"/>
      <p:bldP spid="43035" grpId="1"/>
      <p:bldP spid="33821" grpId="0" animBg="1"/>
      <p:bldP spid="43037" grpId="0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1" grpId="0" animBg="1"/>
      <p:bldP spid="57" grpId="0"/>
      <p:bldP spid="58" grpId="0"/>
      <p:bldP spid="60" grpId="0"/>
      <p:bldP spid="64" grpId="0" animBg="1"/>
      <p:bldP spid="66" grpId="0"/>
      <p:bldP spid="66" grpId="1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867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8711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71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8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9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8690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8691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8692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8695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8696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98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8699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8700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1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8702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8703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704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705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43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6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7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8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9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cxnSp>
        <p:nvCxnSpPr>
          <p:cNvPr id="28710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Now Without Pigs and Geese!</a:t>
            </a:r>
          </a:p>
        </p:txBody>
      </p:sp>
      <p:grpSp>
        <p:nvGrpSpPr>
          <p:cNvPr id="2969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9742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4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7610475" y="11430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RAM!</a:t>
            </a:r>
          </a:p>
        </p:txBody>
      </p:sp>
      <p:sp>
        <p:nvSpPr>
          <p:cNvPr id="29707" name="Rectangle 18"/>
          <p:cNvSpPr>
            <a:spLocks noChangeArrowheads="1"/>
          </p:cNvSpPr>
          <p:nvPr/>
        </p:nvSpPr>
        <p:spPr bwMode="auto">
          <a:xfrm>
            <a:off x="41148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41148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9" name="Rectangle 20"/>
          <p:cNvSpPr>
            <a:spLocks noChangeArrowheads="1"/>
          </p:cNvSpPr>
          <p:nvPr/>
        </p:nvSpPr>
        <p:spPr bwMode="auto">
          <a:xfrm>
            <a:off x="41148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0" name="TextBox 21"/>
          <p:cNvSpPr txBox="1">
            <a:spLocks noChangeArrowheads="1"/>
          </p:cNvSpPr>
          <p:nvPr/>
        </p:nvSpPr>
        <p:spPr bwMode="auto">
          <a:xfrm>
            <a:off x="35052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3352800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9712" name="TextBox 23"/>
          <p:cNvSpPr txBox="1">
            <a:spLocks noChangeArrowheads="1"/>
          </p:cNvSpPr>
          <p:nvPr/>
        </p:nvSpPr>
        <p:spPr bwMode="auto">
          <a:xfrm>
            <a:off x="5562600" y="441960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9713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352800"/>
            <a:ext cx="433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Box 28"/>
          <p:cNvSpPr txBox="1">
            <a:spLocks noChangeArrowheads="1"/>
          </p:cNvSpPr>
          <p:nvPr/>
        </p:nvSpPr>
        <p:spPr bwMode="auto">
          <a:xfrm>
            <a:off x="45831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15" name="Left Arrow 29"/>
          <p:cNvSpPr>
            <a:spLocks noChangeArrowheads="1"/>
          </p:cNvSpPr>
          <p:nvPr/>
        </p:nvSpPr>
        <p:spPr bwMode="auto">
          <a:xfrm>
            <a:off x="2776538" y="1851025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6" name="Rectangle 30"/>
          <p:cNvSpPr>
            <a:spLocks noChangeArrowheads="1"/>
          </p:cNvSpPr>
          <p:nvPr/>
        </p:nvSpPr>
        <p:spPr bwMode="auto">
          <a:xfrm>
            <a:off x="4114800" y="49530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7" name="TextBox 31"/>
          <p:cNvSpPr txBox="1">
            <a:spLocks noChangeArrowheads="1"/>
          </p:cNvSpPr>
          <p:nvPr/>
        </p:nvSpPr>
        <p:spPr bwMode="auto">
          <a:xfrm>
            <a:off x="5568950" y="49482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29718" name="TextBox 32"/>
          <p:cNvSpPr txBox="1">
            <a:spLocks noChangeArrowheads="1"/>
          </p:cNvSpPr>
          <p:nvPr/>
        </p:nvSpPr>
        <p:spPr bwMode="auto">
          <a:xfrm>
            <a:off x="3352800" y="44196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29719" name="TextBox 33"/>
          <p:cNvSpPr txBox="1">
            <a:spLocks noChangeArrowheads="1"/>
          </p:cNvSpPr>
          <p:nvPr/>
        </p:nvSpPr>
        <p:spPr bwMode="auto">
          <a:xfrm>
            <a:off x="3352800" y="4953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r15</a:t>
            </a:r>
          </a:p>
        </p:txBody>
      </p:sp>
      <p:sp>
        <p:nvSpPr>
          <p:cNvPr id="29720" name="TextBox 34"/>
          <p:cNvSpPr txBox="1">
            <a:spLocks noChangeArrowheads="1"/>
          </p:cNvSpPr>
          <p:nvPr/>
        </p:nvSpPr>
        <p:spPr bwMode="auto">
          <a:xfrm>
            <a:off x="5608638" y="38862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value</a:t>
            </a:r>
          </a:p>
        </p:txBody>
      </p:sp>
      <p:sp>
        <p:nvSpPr>
          <p:cNvPr id="29721" name="TextBox 35"/>
          <p:cNvSpPr txBox="1">
            <a:spLocks noChangeArrowheads="1"/>
          </p:cNvSpPr>
          <p:nvPr/>
        </p:nvSpPr>
        <p:spPr bwMode="auto">
          <a:xfrm>
            <a:off x="6858000" y="16002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9722" name="TextBox 36"/>
          <p:cNvSpPr txBox="1">
            <a:spLocks noChangeArrowheads="1"/>
          </p:cNvSpPr>
          <p:nvPr/>
        </p:nvSpPr>
        <p:spPr bwMode="auto">
          <a:xfrm>
            <a:off x="6858000" y="22050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29723" name="TextBox 37"/>
          <p:cNvSpPr txBox="1">
            <a:spLocks noChangeArrowheads="1"/>
          </p:cNvSpPr>
          <p:nvPr/>
        </p:nvSpPr>
        <p:spPr bwMode="auto">
          <a:xfrm>
            <a:off x="7737475" y="25908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4" name="TextBox 38"/>
          <p:cNvSpPr txBox="1">
            <a:spLocks noChangeArrowheads="1"/>
          </p:cNvSpPr>
          <p:nvPr/>
        </p:nvSpPr>
        <p:spPr bwMode="auto">
          <a:xfrm>
            <a:off x="6643688" y="32718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26</a:t>
            </a:r>
          </a:p>
        </p:txBody>
      </p:sp>
      <p:sp>
        <p:nvSpPr>
          <p:cNvPr id="29725" name="TextBox 39"/>
          <p:cNvSpPr txBox="1">
            <a:spLocks noChangeArrowheads="1"/>
          </p:cNvSpPr>
          <p:nvPr/>
        </p:nvSpPr>
        <p:spPr bwMode="auto">
          <a:xfrm>
            <a:off x="6643688" y="37290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27</a:t>
            </a:r>
          </a:p>
        </p:txBody>
      </p:sp>
      <p:sp>
        <p:nvSpPr>
          <p:cNvPr id="29726" name="Rectangle 40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7" name="Rectangle 41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8" name="TextBox 43"/>
          <p:cNvSpPr txBox="1">
            <a:spLocks noChangeArrowheads="1"/>
          </p:cNvSpPr>
          <p:nvPr/>
        </p:nvSpPr>
        <p:spPr bwMode="auto">
          <a:xfrm>
            <a:off x="7696200" y="5710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9" name="Rectangle 44"/>
          <p:cNvSpPr>
            <a:spLocks noChangeArrowheads="1"/>
          </p:cNvSpPr>
          <p:nvPr/>
        </p:nvSpPr>
        <p:spPr bwMode="auto">
          <a:xfrm>
            <a:off x="7239000" y="6248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30" name="TextBox 45"/>
          <p:cNvSpPr txBox="1">
            <a:spLocks noChangeArrowheads="1"/>
          </p:cNvSpPr>
          <p:nvPr/>
        </p:nvSpPr>
        <p:spPr bwMode="auto">
          <a:xfrm>
            <a:off x="6643688" y="42624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28</a:t>
            </a:r>
          </a:p>
        </p:txBody>
      </p:sp>
      <p:sp>
        <p:nvSpPr>
          <p:cNvPr id="29731" name="TextBox 46"/>
          <p:cNvSpPr txBox="1">
            <a:spLocks noChangeArrowheads="1"/>
          </p:cNvSpPr>
          <p:nvPr/>
        </p:nvSpPr>
        <p:spPr bwMode="auto">
          <a:xfrm>
            <a:off x="6643688" y="47958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29</a:t>
            </a:r>
          </a:p>
        </p:txBody>
      </p:sp>
      <p:sp>
        <p:nvSpPr>
          <p:cNvPr id="29732" name="TextBox 47"/>
          <p:cNvSpPr txBox="1">
            <a:spLocks noChangeArrowheads="1"/>
          </p:cNvSpPr>
          <p:nvPr/>
        </p:nvSpPr>
        <p:spPr bwMode="auto">
          <a:xfrm>
            <a:off x="6454775" y="6319838"/>
            <a:ext cx="73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255</a:t>
            </a:r>
          </a:p>
        </p:txBody>
      </p:sp>
      <p:sp>
        <p:nvSpPr>
          <p:cNvPr id="29733" name="TextBox 48"/>
          <p:cNvSpPr txBox="1">
            <a:spLocks noChangeArrowheads="1"/>
          </p:cNvSpPr>
          <p:nvPr/>
        </p:nvSpPr>
        <p:spPr bwMode="auto">
          <a:xfrm>
            <a:off x="7162800" y="16002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01001001</a:t>
            </a:r>
          </a:p>
        </p:txBody>
      </p:sp>
      <p:sp>
        <p:nvSpPr>
          <p:cNvPr id="29734" name="TextBox 49"/>
          <p:cNvSpPr txBox="1">
            <a:spLocks noChangeArrowheads="1"/>
          </p:cNvSpPr>
          <p:nvPr/>
        </p:nvSpPr>
        <p:spPr bwMode="auto">
          <a:xfrm>
            <a:off x="7162800" y="21288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11001011</a:t>
            </a:r>
          </a:p>
        </p:txBody>
      </p:sp>
      <p:sp>
        <p:nvSpPr>
          <p:cNvPr id="29735" name="TextBox 50"/>
          <p:cNvSpPr txBox="1">
            <a:spLocks noChangeArrowheads="1"/>
          </p:cNvSpPr>
          <p:nvPr/>
        </p:nvSpPr>
        <p:spPr bwMode="auto">
          <a:xfrm>
            <a:off x="7162800" y="31956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01001011</a:t>
            </a:r>
          </a:p>
        </p:txBody>
      </p:sp>
      <p:sp>
        <p:nvSpPr>
          <p:cNvPr id="29736" name="TextBox 51"/>
          <p:cNvSpPr txBox="1">
            <a:spLocks noChangeArrowheads="1"/>
          </p:cNvSpPr>
          <p:nvPr/>
        </p:nvSpPr>
        <p:spPr bwMode="auto">
          <a:xfrm>
            <a:off x="4495800" y="49530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26</a:t>
            </a:r>
          </a:p>
        </p:txBody>
      </p:sp>
      <p:pic>
        <p:nvPicPr>
          <p:cNvPr id="29737" name="Picture 42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8" name="Picture 52" descr="AA0282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9" name="Rounded Rectangular Callout 53"/>
          <p:cNvSpPr>
            <a:spLocks noChangeArrowheads="1"/>
          </p:cNvSpPr>
          <p:nvPr/>
        </p:nvSpPr>
        <p:spPr bwMode="auto">
          <a:xfrm>
            <a:off x="2133600" y="723900"/>
            <a:ext cx="3124200" cy="495300"/>
          </a:xfrm>
          <a:prstGeom prst="wedgeRoundRectCallout">
            <a:avLst>
              <a:gd name="adj1" fmla="val -65079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object to this!!!</a:t>
            </a:r>
          </a:p>
        </p:txBody>
      </p:sp>
      <p:sp>
        <p:nvSpPr>
          <p:cNvPr id="29740" name="Rectangle 54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41" name="TextBox 55"/>
          <p:cNvSpPr txBox="1">
            <a:spLocks noChangeArrowheads="1"/>
          </p:cNvSpPr>
          <p:nvPr/>
        </p:nvSpPr>
        <p:spPr bwMode="auto">
          <a:xfrm>
            <a:off x="6643688" y="53292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Now Without Pigs and Geese!</a:t>
            </a:r>
          </a:p>
        </p:txBody>
      </p:sp>
      <p:grpSp>
        <p:nvGrpSpPr>
          <p:cNvPr id="3072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533400"/>
            <a:ext cx="8289925" cy="180975"/>
            <a:chOff x="295" y="1311"/>
            <a:chExt cx="5177" cy="114"/>
          </a:xfrm>
        </p:grpSpPr>
        <p:sp>
          <p:nvSpPr>
            <p:cNvPr id="3073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emma(r1)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emma(r1):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sarah(r1)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 sarah(r1):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5" name="TextBox 52"/>
          <p:cNvSpPr txBox="1">
            <a:spLocks noChangeArrowheads="1"/>
          </p:cNvSpPr>
          <p:nvPr/>
        </p:nvSpPr>
        <p:spPr bwMode="auto">
          <a:xfrm>
            <a:off x="4191000" y="962025"/>
            <a:ext cx="5029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00 setn r15 26    # set stack pointer to 26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01 read r1        # start of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02 storer r1 r15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03 addn r15 1     # increment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04 calln r14 10   # call emma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05 addn r15 -1    # decrement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06 loadr r1 r15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07 add r13 r13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08 write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09 halt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10 addn r1 1      # start of emma!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11 storer r1 r15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12 addn r15 1     # increment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13 storer r14 r15 # save return addr on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14 addn r15 1     # increment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15 calln r14 22   # call sarah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16 addn r15 -1    # decrement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17 loadr r14 r15  # load ret addr from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18 addn r15 -1    # decrement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19 loadr r1 r15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20 add r13 r13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21 jumpr r14      # return!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22 addn r1 42     # start of sarah!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23 setn r2 1      # put 1 in a register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24 add r13 r1 r2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25 jumpr r14      # return</a:t>
            </a:r>
          </a:p>
        </p:txBody>
      </p:sp>
      <p:cxnSp>
        <p:nvCxnSpPr>
          <p:cNvPr id="30726" name="Elbow Connector 54"/>
          <p:cNvCxnSpPr>
            <a:cxnSpLocks noChangeShapeType="1"/>
          </p:cNvCxnSpPr>
          <p:nvPr/>
        </p:nvCxnSpPr>
        <p:spPr bwMode="auto">
          <a:xfrm flipV="1">
            <a:off x="381000" y="3124200"/>
            <a:ext cx="8305800" cy="228600"/>
          </a:xfrm>
          <a:prstGeom prst="bentConnector3">
            <a:avLst>
              <a:gd name="adj1" fmla="val 4531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Elbow Connector 58"/>
          <p:cNvCxnSpPr>
            <a:cxnSpLocks noChangeShapeType="1"/>
          </p:cNvCxnSpPr>
          <p:nvPr/>
        </p:nvCxnSpPr>
        <p:spPr bwMode="auto">
          <a:xfrm>
            <a:off x="319088" y="5257800"/>
            <a:ext cx="8367712" cy="457200"/>
          </a:xfrm>
          <a:prstGeom prst="bentConnector3">
            <a:avLst>
              <a:gd name="adj1" fmla="val 463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8" name="Picture 59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0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ounded Rectangular Callout 61"/>
          <p:cNvSpPr>
            <a:spLocks noChangeArrowheads="1"/>
          </p:cNvSpPr>
          <p:nvPr/>
        </p:nvSpPr>
        <p:spPr bwMode="auto">
          <a:xfrm>
            <a:off x="2133600" y="457200"/>
            <a:ext cx="5334000" cy="495300"/>
          </a:xfrm>
          <a:prstGeom prst="wedgeRoundRectCallout">
            <a:avLst>
              <a:gd name="adj1" fmla="val -56750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It was better with pigs and geese!</a:t>
            </a:r>
          </a:p>
        </p:txBody>
      </p:sp>
      <p:sp>
        <p:nvSpPr>
          <p:cNvPr id="30731" name="Rounded Rectangle 26"/>
          <p:cNvSpPr>
            <a:spLocks noChangeArrowheads="1"/>
          </p:cNvSpPr>
          <p:nvPr/>
        </p:nvSpPr>
        <p:spPr bwMode="auto">
          <a:xfrm>
            <a:off x="4191000" y="3352800"/>
            <a:ext cx="4876800" cy="914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2" name="Rounded Rectangle 27"/>
          <p:cNvSpPr>
            <a:spLocks noChangeArrowheads="1"/>
          </p:cNvSpPr>
          <p:nvPr/>
        </p:nvSpPr>
        <p:spPr bwMode="auto">
          <a:xfrm>
            <a:off x="4191000" y="4419600"/>
            <a:ext cx="4876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3" name="TextBox 28"/>
          <p:cNvSpPr txBox="1">
            <a:spLocks noChangeArrowheads="1"/>
          </p:cNvSpPr>
          <p:nvPr/>
        </p:nvSpPr>
        <p:spPr bwMode="auto">
          <a:xfrm>
            <a:off x="3605213" y="365760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save</a:t>
            </a:r>
          </a:p>
        </p:txBody>
      </p:sp>
      <p:sp>
        <p:nvSpPr>
          <p:cNvPr id="30734" name="TextBox 29"/>
          <p:cNvSpPr txBox="1">
            <a:spLocks noChangeArrowheads="1"/>
          </p:cNvSpPr>
          <p:nvPr/>
        </p:nvSpPr>
        <p:spPr bwMode="auto">
          <a:xfrm>
            <a:off x="3505200" y="47244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restore</a:t>
            </a:r>
          </a:p>
        </p:txBody>
      </p:sp>
      <p:sp>
        <p:nvSpPr>
          <p:cNvPr id="30735" name="Rounded Rectangle 30"/>
          <p:cNvSpPr>
            <a:spLocks noChangeArrowheads="1"/>
          </p:cNvSpPr>
          <p:nvPr/>
        </p:nvSpPr>
        <p:spPr bwMode="auto">
          <a:xfrm>
            <a:off x="4191000" y="1447800"/>
            <a:ext cx="4876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6" name="Rounded Rectangle 32"/>
          <p:cNvSpPr>
            <a:spLocks noChangeArrowheads="1"/>
          </p:cNvSpPr>
          <p:nvPr/>
        </p:nvSpPr>
        <p:spPr bwMode="auto">
          <a:xfrm>
            <a:off x="4191000" y="2057400"/>
            <a:ext cx="4876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7" name="TextBox 39"/>
          <p:cNvSpPr txBox="1">
            <a:spLocks noChangeArrowheads="1"/>
          </p:cNvSpPr>
          <p:nvPr/>
        </p:nvSpPr>
        <p:spPr bwMode="auto">
          <a:xfrm>
            <a:off x="3605213" y="152400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save</a:t>
            </a:r>
          </a:p>
        </p:txBody>
      </p:sp>
      <p:sp>
        <p:nvSpPr>
          <p:cNvPr id="30738" name="TextBox 40"/>
          <p:cNvSpPr txBox="1">
            <a:spLocks noChangeArrowheads="1"/>
          </p:cNvSpPr>
          <p:nvPr/>
        </p:nvSpPr>
        <p:spPr bwMode="auto">
          <a:xfrm>
            <a:off x="3505200" y="21336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restore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518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8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3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add r3 r0 r2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3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4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6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7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8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9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0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1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2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3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4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5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6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7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8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9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0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1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2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5163" name="Rectangle 47"/>
          <p:cNvSpPr>
            <a:spLocks noChangeArrowheads="1"/>
          </p:cNvSpPr>
          <p:nvPr/>
        </p:nvSpPr>
        <p:spPr bwMode="auto">
          <a:xfrm>
            <a:off x="5732463" y="24384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add r1 r2 r2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4" name="Rectangle 48"/>
          <p:cNvSpPr>
            <a:spLocks noChangeArrowheads="1"/>
          </p:cNvSpPr>
          <p:nvPr/>
        </p:nvSpPr>
        <p:spPr bwMode="auto">
          <a:xfrm>
            <a:off x="5732463" y="2833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mul r1 r3 r1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5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6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…Assembly Language!</a:t>
            </a:r>
          </a:p>
        </p:txBody>
      </p:sp>
      <p:sp>
        <p:nvSpPr>
          <p:cNvPr id="5167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8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9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0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5171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2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3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5174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5175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5176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data out </a:t>
            </a:r>
          </a:p>
        </p:txBody>
      </p:sp>
      <p:sp>
        <p:nvSpPr>
          <p:cNvPr id="5177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78" name="Straight Arrow Connector 60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9" name="TextBox 61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80" name="Straight Arrow Connector 62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81" name="Picture 63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2" name="Rounded Rectangular Callout 64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28700"/>
            <a:ext cx="8218488" cy="180975"/>
            <a:chOff x="295" y="1311"/>
            <a:chExt cx="5177" cy="114"/>
          </a:xfrm>
        </p:grpSpPr>
        <p:sp>
          <p:nvSpPr>
            <p:cNvPr id="6172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3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07963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Hmmm Assembly Language</a:t>
            </a:r>
          </a:p>
        </p:txBody>
      </p:sp>
      <p:sp>
        <p:nvSpPr>
          <p:cNvPr id="61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60705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read r10</a:t>
            </a:r>
          </a:p>
        </p:txBody>
      </p:sp>
      <p:sp>
        <p:nvSpPr>
          <p:cNvPr id="614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3581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div r1 r1 r1</a:t>
            </a:r>
          </a:p>
        </p:txBody>
      </p:sp>
      <p:sp>
        <p:nvSpPr>
          <p:cNvPr id="615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1295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add r2 r2 r2</a:t>
            </a:r>
          </a:p>
        </p:txBody>
      </p:sp>
      <p:sp>
        <p:nvSpPr>
          <p:cNvPr id="6151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62463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reg2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+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2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413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which is why it is written this way in python!</a:t>
            </a:r>
          </a:p>
        </p:txBody>
      </p:sp>
      <p:sp>
        <p:nvSpPr>
          <p:cNvPr id="6153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6263" y="2057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sub r2 r1 r4</a:t>
            </a:r>
          </a:p>
        </p:txBody>
      </p:sp>
      <p:sp>
        <p:nvSpPr>
          <p:cNvPr id="6154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62463" y="206851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reg1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-</a:t>
            </a:r>
            <a:r>
              <a:rPr lang="en-US" altLang="en-US" sz="2400" b="1">
                <a:latin typeface="Courier New" pitchFamily="49" charset="0"/>
              </a:rPr>
              <a:t> reg4</a:t>
            </a:r>
          </a:p>
        </p:txBody>
      </p:sp>
      <p:sp>
        <p:nvSpPr>
          <p:cNvPr id="6155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62463" y="2895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reg7 = reg6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*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6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958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reg1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/</a:t>
            </a:r>
            <a:r>
              <a:rPr lang="en-US" altLang="en-US" sz="2400" b="1">
                <a:latin typeface="Courier New" pitchFamily="49" charset="0"/>
              </a:rPr>
              <a:t> reg1</a:t>
            </a:r>
          </a:p>
        </p:txBody>
      </p:sp>
      <p:sp>
        <p:nvSpPr>
          <p:cNvPr id="6157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6275" y="3962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INTEGER division—no remainders</a:t>
            </a:r>
          </a:p>
        </p:txBody>
      </p:sp>
      <p:sp>
        <p:nvSpPr>
          <p:cNvPr id="615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6263" y="2819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mul r7 r6 r2</a:t>
            </a:r>
          </a:p>
        </p:txBody>
      </p:sp>
      <p:sp>
        <p:nvSpPr>
          <p:cNvPr id="6159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5826125"/>
            <a:ext cx="3052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Each of these instructions (and many more) gets implemented for a particular processor and particular machine…</a:t>
            </a:r>
          </a:p>
        </p:txBody>
      </p:sp>
      <p:sp>
        <p:nvSpPr>
          <p:cNvPr id="6160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60960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write r1</a:t>
            </a:r>
          </a:p>
        </p:txBody>
      </p:sp>
      <p:sp>
        <p:nvSpPr>
          <p:cNvPr id="616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5878513"/>
            <a:ext cx="2212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read from keyboard and write to screen</a:t>
            </a:r>
          </a:p>
        </p:txBody>
      </p:sp>
      <p:sp>
        <p:nvSpPr>
          <p:cNvPr id="6162" name="AutoShape 25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17838" y="5734050"/>
            <a:ext cx="149225" cy="890588"/>
          </a:xfrm>
          <a:prstGeom prst="rightBrace">
            <a:avLst>
              <a:gd name="adj1" fmla="val 4973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3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" y="4367213"/>
            <a:ext cx="2957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setn r1 42</a:t>
            </a:r>
          </a:p>
        </p:txBody>
      </p:sp>
      <p:sp>
        <p:nvSpPr>
          <p:cNvPr id="6164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4600" y="4403725"/>
            <a:ext cx="2320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you can replace 42 with anything from -128 to 127</a:t>
            </a:r>
          </a:p>
        </p:txBody>
      </p:sp>
      <p:sp>
        <p:nvSpPr>
          <p:cNvPr id="6165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499745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6166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67600" y="51371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a shortcut</a:t>
            </a:r>
          </a:p>
        </p:txBody>
      </p:sp>
      <p:sp>
        <p:nvSpPr>
          <p:cNvPr id="6167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171926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crazy, perhaps, but used ALL the time</a:t>
            </a:r>
          </a:p>
        </p:txBody>
      </p:sp>
      <p:sp>
        <p:nvSpPr>
          <p:cNvPr id="6168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8788" y="44513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42</a:t>
            </a:r>
          </a:p>
        </p:txBody>
      </p:sp>
      <p:sp>
        <p:nvSpPr>
          <p:cNvPr id="6169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50609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reg1 - 1</a:t>
            </a:r>
          </a:p>
        </p:txBody>
      </p:sp>
      <p:sp>
        <p:nvSpPr>
          <p:cNvPr id="6170" name="Line 42"/>
          <p:cNvSpPr>
            <a:spLocks noChangeShapeType="1"/>
          </p:cNvSpPr>
          <p:nvPr/>
        </p:nvSpPr>
        <p:spPr bwMode="auto">
          <a:xfrm>
            <a:off x="2811463" y="259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43"/>
          <p:cNvSpPr>
            <a:spLocks noChangeShapeType="1"/>
          </p:cNvSpPr>
          <p:nvPr/>
        </p:nvSpPr>
        <p:spPr bwMode="auto">
          <a:xfrm>
            <a:off x="2811463" y="41211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7190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91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14313"/>
            <a:ext cx="8218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Courier New" pitchFamily="49" charset="0"/>
              </a:rPr>
              <a:t>jump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s</a:t>
            </a:r>
          </a:p>
        </p:txBody>
      </p:sp>
      <p:sp>
        <p:nvSpPr>
          <p:cNvPr id="71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5163" y="1295400"/>
            <a:ext cx="334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Unconditional</a:t>
            </a:r>
            <a:r>
              <a:rPr lang="en-US" altLang="en-US" sz="2400"/>
              <a:t> jump</a:t>
            </a:r>
          </a:p>
        </p:txBody>
      </p:sp>
      <p:sp>
        <p:nvSpPr>
          <p:cNvPr id="71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Conditional</a:t>
            </a:r>
            <a:r>
              <a:rPr lang="en-US" altLang="en-US" sz="2400"/>
              <a:t> jumps</a:t>
            </a:r>
          </a:p>
        </p:txBody>
      </p:sp>
      <p:sp>
        <p:nvSpPr>
          <p:cNvPr id="717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6788" y="1879600"/>
            <a:ext cx="218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jumpn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7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6788" y="3124200"/>
            <a:ext cx="291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jeqzn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4725" y="3698875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jgtzn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8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4725" y="4273550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jltzn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9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6313" y="4846638"/>
            <a:ext cx="419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jnezn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0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1773238"/>
            <a:ext cx="424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Replaces the PC (program counter) with </a:t>
            </a:r>
            <a:r>
              <a:rPr lang="en-US" altLang="en-US" sz="1800" b="1">
                <a:latin typeface="Courier New" pitchFamily="49" charset="0"/>
              </a:rPr>
              <a:t>42</a:t>
            </a:r>
            <a:r>
              <a:rPr lang="en-US" altLang="en-US" sz="1800"/>
              <a:t>.  “Jump to program line number </a:t>
            </a: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altLang="en-US" sz="1800"/>
              <a:t>.”</a:t>
            </a:r>
          </a:p>
        </p:txBody>
      </p:sp>
      <p:sp>
        <p:nvSpPr>
          <p:cNvPr id="7181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79888" y="3251200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== 0</a:t>
            </a:r>
            <a:r>
              <a:rPr lang="en-US" altLang="en-US" sz="1800"/>
              <a:t> THEN jump to line number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 sz="1800"/>
          </a:p>
        </p:txBody>
      </p:sp>
      <p:sp>
        <p:nvSpPr>
          <p:cNvPr id="7182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84650" y="38084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&gt;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3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36562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&lt;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84650" y="496887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!=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5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55626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Register </a:t>
            </a:r>
            <a:r>
              <a:rPr lang="en-US" altLang="en-US" sz="2400"/>
              <a:t>jump</a:t>
            </a:r>
          </a:p>
        </p:txBody>
      </p:sp>
      <p:sp>
        <p:nvSpPr>
          <p:cNvPr id="7186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0600" y="6061075"/>
            <a:ext cx="419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jumpr r1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7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8938" y="61833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Jump to the line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sz="1800"/>
              <a:t> stored in </a:t>
            </a:r>
            <a:r>
              <a:rPr lang="en-US" altLang="en-US" sz="1800" b="1">
                <a:latin typeface="Courier New" pitchFamily="49" charset="0"/>
              </a:rPr>
              <a:t>reg1</a:t>
            </a:r>
            <a:r>
              <a:rPr lang="en-US" altLang="en-US" sz="1800"/>
              <a:t>!</a:t>
            </a:r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7620000" y="5638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067B0E"/>
                </a:solidFill>
                <a:latin typeface="Comic Sans MS" pitchFamily="66" charset="0"/>
              </a:rPr>
              <a:t>This IS making me jumpy!</a:t>
            </a:r>
          </a:p>
        </p:txBody>
      </p:sp>
      <p:pic>
        <p:nvPicPr>
          <p:cNvPr id="7189" name="Picture 37" descr="AA027414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1913" y="0"/>
            <a:ext cx="3189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/>
              <a:t>Worksheet</a:t>
            </a: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38800" y="228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</a:rPr>
              <a:t>Feeling Jumpy?</a:t>
            </a:r>
          </a:p>
        </p:txBody>
      </p:sp>
      <p:sp>
        <p:nvSpPr>
          <p:cNvPr id="819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495800" y="906463"/>
            <a:ext cx="0" cy="5722937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64113" y="798513"/>
            <a:ext cx="402113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Write an assembly-language program that reads </a:t>
            </a:r>
            <a:r>
              <a:rPr lang="en-US" altLang="en-US" sz="1400" b="1" i="1"/>
              <a:t>two </a:t>
            </a:r>
            <a:r>
              <a:rPr lang="en-US" altLang="en-US" sz="1400"/>
              <a:t>integers r1 and r2 as keyboard input. Then, the program should compute r1</a:t>
            </a:r>
            <a:r>
              <a:rPr lang="en-US" altLang="en-US" sz="1400" baseline="30000"/>
              <a:t>r2</a:t>
            </a:r>
            <a:r>
              <a:rPr lang="en-US" altLang="en-US" sz="1400"/>
              <a:t> in register r13 and write it out.  You may assume that r2 &gt;= 0.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 </a:t>
            </a:r>
          </a:p>
        </p:txBody>
      </p:sp>
      <p:sp>
        <p:nvSpPr>
          <p:cNvPr id="819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2</a:t>
            </a:r>
          </a:p>
        </p:txBody>
      </p:sp>
      <p:sp>
        <p:nvSpPr>
          <p:cNvPr id="819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33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33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33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3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33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5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0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5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06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5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07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5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08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5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09" name="Text Box 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92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0" name="Text Box 4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92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1" name="Text Box 4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92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2" name="Text Box 4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92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3" name="Text Box 5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92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4" name="Text Box 5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92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5" name="Text Box 5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92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6" name="Text Box 5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17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10400" y="1828800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Memory - RAM</a:t>
            </a:r>
          </a:p>
        </p:txBody>
      </p:sp>
      <p:sp>
        <p:nvSpPr>
          <p:cNvPr id="8218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89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9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92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0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92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1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89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2" name="Rectangle 5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23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24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25" name="Text Box 6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2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27" name="Text Box 6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28" name="Text Box 6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00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29" name="Text Box 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00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30" name="Text Box 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00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31" name="Text Box 6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00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32" name="Text Box 6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33" name="Text Box 8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40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34" name="Text Box 8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32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35" name="Text Box 98"/>
          <p:cNvSpPr txBox="1">
            <a:spLocks noChangeArrowheads="1"/>
          </p:cNvSpPr>
          <p:nvPr/>
        </p:nvSpPr>
        <p:spPr bwMode="auto">
          <a:xfrm>
            <a:off x="5802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  <p:pic>
        <p:nvPicPr>
          <p:cNvPr id="8236" name="Picture 97" descr="AA027414.png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Text Box 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2113" y="798513"/>
            <a:ext cx="402113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Write an assembly-language program that reads </a:t>
            </a:r>
            <a:r>
              <a:rPr lang="en-US" altLang="en-US" sz="1400" b="1" i="1"/>
              <a:t>one </a:t>
            </a:r>
            <a:r>
              <a:rPr lang="en-US" altLang="en-US" sz="1400"/>
              <a:t>integer as keyboard input. Then, the program should compute the </a:t>
            </a:r>
            <a:r>
              <a:rPr lang="en-US" altLang="en-US" sz="1400" b="1" i="1"/>
              <a:t>factorial </a:t>
            </a:r>
            <a:r>
              <a:rPr lang="en-US" altLang="en-US" sz="1400"/>
              <a:t>of that input in register r13 and write it out. You may assume without checking that the input will be a positive integer.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 </a:t>
            </a:r>
          </a:p>
        </p:txBody>
      </p:sp>
      <p:sp>
        <p:nvSpPr>
          <p:cNvPr id="8238" name="Text Box 1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8239" name="Text Box 1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1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0" name="Text Box 1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1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1" name="Text Box 1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1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2" name="Text Box 1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61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3" name="Text Box 1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61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4" name="Text Box 1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3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45" name="Text Box 1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3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46" name="Text Box 2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3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47" name="Text Box 2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3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48" name="Text Box 2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53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49" name="Text Box 4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320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0" name="Text Box 4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320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320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2" name="Text Box 4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320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3" name="Text Box 5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320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4" name="Text Box 5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320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5" name="Text Box 5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320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6" name="Text Box 5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828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57" name="Rectangle 5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438400" y="1828800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Memory - RAM</a:t>
            </a:r>
          </a:p>
        </p:txBody>
      </p:sp>
      <p:sp>
        <p:nvSpPr>
          <p:cNvPr id="8258" name="Text Box 5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17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9" name="Text Box 56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320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0" name="Text Box 57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320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1" name="Text Box 5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317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2" name="Rectangle 5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8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63" name="Text Box 60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828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64" name="Text Box 6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28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65" name="Text Box 6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66" name="Text Box 6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828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67" name="Text Box 64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828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68" name="Text Box 65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828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69" name="Text Box 66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828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70" name="Text Box 67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828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71" name="Text Box 68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828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72" name="Text Box 6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828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73" name="Text Box 84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8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74" name="Text Box 85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60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75" name="Text Box 98"/>
          <p:cNvSpPr txBox="1">
            <a:spLocks noChangeArrowheads="1"/>
          </p:cNvSpPr>
          <p:nvPr/>
        </p:nvSpPr>
        <p:spPr bwMode="auto">
          <a:xfrm>
            <a:off x="1230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834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>
            <a:fillRect/>
          </a:stretch>
        </p:blipFill>
        <p:spPr bwMode="auto">
          <a:xfrm>
            <a:off x="152400" y="12192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lodge04_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/>
          <a:stretch>
            <a:fillRect/>
          </a:stretch>
        </p:blipFill>
        <p:spPr bwMode="auto">
          <a:xfrm>
            <a:off x="152400" y="1219200"/>
            <a:ext cx="88392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973138"/>
            <a:ext cx="8218487" cy="180975"/>
            <a:chOff x="295" y="1311"/>
            <a:chExt cx="5177" cy="114"/>
          </a:xfrm>
        </p:grpSpPr>
        <p:sp>
          <p:nvSpPr>
            <p:cNvPr id="10248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4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2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6563" y="227013"/>
            <a:ext cx="821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Why Assembly Language?</a:t>
            </a:r>
          </a:p>
        </p:txBody>
      </p:sp>
      <p:sp>
        <p:nvSpPr>
          <p:cNvPr id="1024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54200" y="1230313"/>
            <a:ext cx="530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It</a:t>
            </a:r>
            <a:r>
              <a:rPr lang="ja-JP" altLang="en-US" sz="2400"/>
              <a:t>’</a:t>
            </a:r>
            <a:r>
              <a:rPr lang="en-US" altLang="ja-JP" sz="2400"/>
              <a:t>s only the foolish that never climb  Mt. Fuji—or that climb it again.</a:t>
            </a:r>
            <a:endParaRPr lang="en-US" altLang="en-US" sz="24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477000" y="6188075"/>
            <a:ext cx="243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D2D2D2"/>
                </a:solidFill>
              </a:rPr>
              <a:t>Who writes most of the assembly language used?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1130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0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14313"/>
            <a:ext cx="8218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The Compiler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38200" y="12954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program that translates from human-usable language into assembly language and machine language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5438" y="3362325"/>
            <a:ext cx="1524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print z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01638" y="49466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28600" y="3200400"/>
            <a:ext cx="1635125" cy="2087563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555875" y="3200400"/>
            <a:ext cx="2000250" cy="2087563"/>
          </a:xfrm>
          <a:prstGeom prst="rect">
            <a:avLst/>
          </a:prstGeom>
          <a:noFill/>
          <a:ln w="19050">
            <a:solidFill>
              <a:srgbClr val="B003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2747963" y="4724400"/>
            <a:ext cx="1595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assembly or byte-code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5105400" y="2438400"/>
            <a:ext cx="2590800" cy="1401763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5413375" y="3529013"/>
            <a:ext cx="2017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executable</a:t>
            </a:r>
            <a:r>
              <a:rPr lang="en-US" altLang="en-US" sz="1200"/>
              <a:t> machine code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5346700" y="4953000"/>
            <a:ext cx="1635125" cy="1258888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5538788" y="58689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machine code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2622550" y="3429000"/>
            <a:ext cx="18415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r1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r2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mul r3 r1 r2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write r3</a:t>
            </a:r>
          </a:p>
        </p:txBody>
      </p:sp>
      <p:sp>
        <p:nvSpPr>
          <p:cNvPr id="11279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9713" y="2549525"/>
            <a:ext cx="2239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0000 0001 0000 0001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0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9713" y="2728913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1000 0010 0001 0001</a:t>
            </a:r>
          </a:p>
        </p:txBody>
      </p:sp>
      <p:sp>
        <p:nvSpPr>
          <p:cNvPr id="11281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9713" y="2908300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0110 0010 0010 0001</a:t>
            </a:r>
          </a:p>
        </p:txBody>
      </p:sp>
      <p:sp>
        <p:nvSpPr>
          <p:cNvPr id="11282" name="Rectangl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9713" y="3087688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0000 0010 0000 0010</a:t>
            </a:r>
          </a:p>
        </p:txBody>
      </p:sp>
      <p:sp>
        <p:nvSpPr>
          <p:cNvPr id="11283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9713" y="3267075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0000 0000 0000 0000</a:t>
            </a:r>
          </a:p>
        </p:txBody>
      </p:sp>
      <p:sp>
        <p:nvSpPr>
          <p:cNvPr id="11284" name="AutoShape 23"/>
          <p:cNvSpPr>
            <a:spLocks noChangeArrowheads="1"/>
          </p:cNvSpPr>
          <p:nvPr/>
        </p:nvSpPr>
        <p:spPr bwMode="auto">
          <a:xfrm>
            <a:off x="2020888" y="4067175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B90DD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5" name="AutoShape 24"/>
          <p:cNvSpPr>
            <a:spLocks noChangeArrowheads="1"/>
          </p:cNvSpPr>
          <p:nvPr/>
        </p:nvSpPr>
        <p:spPr bwMode="auto">
          <a:xfrm>
            <a:off x="4648200" y="3276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6" name="AutoShape 25"/>
          <p:cNvSpPr>
            <a:spLocks noChangeArrowheads="1"/>
          </p:cNvSpPr>
          <p:nvPr/>
        </p:nvSpPr>
        <p:spPr bwMode="auto">
          <a:xfrm>
            <a:off x="4648200" y="481171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7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59413" y="50450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8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59413" y="52133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0010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9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54650" y="538162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9413" y="55499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1" name="Rectangle 30"/>
          <p:cNvSpPr>
            <a:spLocks noChangeArrowheads="1"/>
          </p:cNvSpPr>
          <p:nvPr/>
        </p:nvSpPr>
        <p:spPr bwMode="auto">
          <a:xfrm>
            <a:off x="5111750" y="4491038"/>
            <a:ext cx="3429000" cy="221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92" name="Picture 31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8016875" y="2638425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2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7448550" y="5080000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AutoShape 33"/>
          <p:cNvSpPr>
            <a:spLocks noChangeArrowheads="1"/>
          </p:cNvSpPr>
          <p:nvPr/>
        </p:nvSpPr>
        <p:spPr bwMode="auto">
          <a:xfrm>
            <a:off x="7772400" y="2514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5" name="AutoShape 34"/>
          <p:cNvSpPr>
            <a:spLocks noChangeArrowheads="1"/>
          </p:cNvSpPr>
          <p:nvPr/>
        </p:nvSpPr>
        <p:spPr bwMode="auto">
          <a:xfrm>
            <a:off x="7070725" y="5006975"/>
            <a:ext cx="396875" cy="304800"/>
          </a:xfrm>
          <a:prstGeom prst="leftRightArrow">
            <a:avLst>
              <a:gd name="adj1" fmla="val 50000"/>
              <a:gd name="adj2" fmla="val 2604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6" name="Text Box 35"/>
          <p:cNvSpPr txBox="1">
            <a:spLocks noChangeArrowheads="1"/>
          </p:cNvSpPr>
          <p:nvPr/>
        </p:nvSpPr>
        <p:spPr bwMode="auto">
          <a:xfrm>
            <a:off x="5827713" y="6421438"/>
            <a:ext cx="2017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interpreting byte code</a:t>
            </a:r>
          </a:p>
        </p:txBody>
      </p:sp>
      <p:sp>
        <p:nvSpPr>
          <p:cNvPr id="11297" name="Text Box 36"/>
          <p:cNvSpPr txBox="1">
            <a:spLocks noChangeArrowheads="1"/>
          </p:cNvSpPr>
          <p:nvPr/>
        </p:nvSpPr>
        <p:spPr bwMode="auto">
          <a:xfrm>
            <a:off x="2909888" y="5435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Interpreter</a:t>
            </a:r>
            <a:endParaRPr lang="en-US" altLang="en-US" sz="2400"/>
          </a:p>
        </p:txBody>
      </p:sp>
      <p:sp>
        <p:nvSpPr>
          <p:cNvPr id="11298" name="Text Box 37"/>
          <p:cNvSpPr txBox="1">
            <a:spLocks noChangeArrowheads="1"/>
          </p:cNvSpPr>
          <p:nvPr/>
        </p:nvSpPr>
        <p:spPr bwMode="auto">
          <a:xfrm>
            <a:off x="2895600" y="262731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Compiler</a:t>
            </a:r>
            <a:endParaRPr lang="en-US" altLang="en-US" sz="2400"/>
          </a:p>
        </p:txBody>
      </p:sp>
      <p:sp>
        <p:nvSpPr>
          <p:cNvPr id="11299" name="Line 38"/>
          <p:cNvSpPr>
            <a:spLocks noChangeShapeType="1"/>
          </p:cNvSpPr>
          <p:nvPr/>
        </p:nvSpPr>
        <p:spPr bwMode="auto">
          <a:xfrm>
            <a:off x="2971800" y="25908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00" name="Line 39"/>
          <p:cNvSpPr>
            <a:spLocks noChangeShapeType="1"/>
          </p:cNvSpPr>
          <p:nvPr/>
        </p:nvSpPr>
        <p:spPr bwMode="auto">
          <a:xfrm>
            <a:off x="3005138" y="59737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2630</Words>
  <Application>Microsoft Office PowerPoint</Application>
  <PresentationFormat>On-screen Show (4:3)</PresentationFormat>
  <Paragraphs>834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2</vt:i4>
      </vt:variant>
    </vt:vector>
  </HeadingPairs>
  <TitlesOfParts>
    <vt:vector size="38" baseType="lpstr">
      <vt:lpstr>Arial</vt:lpstr>
      <vt:lpstr>ＭＳ Ｐゴシック</vt:lpstr>
      <vt:lpstr>Courier New</vt:lpstr>
      <vt:lpstr>Comic Sans MS</vt:lpstr>
      <vt:lpstr>Times New Roman</vt:lpstr>
      <vt:lpstr>Times</vt:lpstr>
      <vt:lpstr>Blank Presentation</vt:lpstr>
      <vt:lpstr>1_Blank Presentation</vt:lpstr>
      <vt:lpstr>CS 5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Alien’s Life Advice</vt:lpstr>
      <vt:lpstr>Function Calls…</vt:lpstr>
      <vt:lpstr>Function Calls…</vt:lpstr>
      <vt:lpstr>Function Calls…</vt:lpstr>
      <vt:lpstr>Function Calls…</vt:lpstr>
      <vt:lpstr>The Stack!</vt:lpstr>
      <vt:lpstr>Watch carefully…</vt:lpstr>
      <vt:lpstr>PowerPoint Presentation</vt:lpstr>
      <vt:lpstr>PowerPoint Presentation</vt:lpstr>
      <vt:lpstr>PowerPoint Presentation</vt:lpstr>
      <vt:lpstr>PowerPoint Presentation</vt:lpstr>
      <vt:lpstr>Now Without Pigs and Geese!</vt:lpstr>
      <vt:lpstr>Now Without Pigs and Geese!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Geoff Kuenning</cp:lastModifiedBy>
  <cp:revision>151</cp:revision>
  <cp:lastPrinted>2013-10-14T06:56:32Z</cp:lastPrinted>
  <dcterms:created xsi:type="dcterms:W3CDTF">2011-10-11T22:28:49Z</dcterms:created>
  <dcterms:modified xsi:type="dcterms:W3CDTF">2015-10-12T06:36:42Z</dcterms:modified>
</cp:coreProperties>
</file>