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19" r:id="rId10"/>
    <p:sldId id="320" r:id="rId11"/>
    <p:sldId id="321" r:id="rId12"/>
    <p:sldId id="322" r:id="rId13"/>
    <p:sldId id="323" r:id="rId14"/>
    <p:sldId id="318" r:id="rId15"/>
    <p:sldId id="306" r:id="rId16"/>
    <p:sldId id="307" r:id="rId17"/>
    <p:sldId id="308" r:id="rId18"/>
    <p:sldId id="309" r:id="rId19"/>
    <p:sldId id="310" r:id="rId20"/>
    <p:sldId id="311" r:id="rId21"/>
    <p:sldId id="324" r:id="rId22"/>
    <p:sldId id="312" r:id="rId23"/>
    <p:sldId id="313" r:id="rId24"/>
    <p:sldId id="314" r:id="rId25"/>
    <p:sldId id="315" r:id="rId26"/>
    <p:sldId id="316" r:id="rId27"/>
    <p:sldId id="317" r:id="rId28"/>
    <p:sldId id="292" r:id="rId29"/>
    <p:sldId id="295" r:id="rId30"/>
    <p:sldId id="296" r:id="rId31"/>
  </p:sldIdLst>
  <p:sldSz cx="9144000" cy="6858000" type="screen4x3"/>
  <p:notesSz cx="7010400" cy="92964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</p:sldLst>
    </p:custShow>
    <p:custShow name="For printing" id="1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6"/>
        <p:sld r:id="rId17"/>
        <p:sld r:id="rId18"/>
        <p:sld r:id="rId19"/>
        <p:sld r:id="rId20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65AA9B8-137E-4633-B1E9-D57930DC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C0A44-A17B-4082-A96A-2CCC544EB3DF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Class 15 Imperative 1</a:t>
            </a:r>
          </a:p>
          <a:p>
            <a:pPr marL="39688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True Story:  Emacs, lisp, tetris, doctor, eliza story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3DD37F-9B34-4649-B57B-78A58A13D661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Demo these, showing how safe/safer/safest increasingly protect against dividing by 0 and strings.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A9BB39-92C4-4D43-91B3-CFB35C478C12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4E3D5-8D4F-4ABC-8794-26B68E56CC98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13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00EF2-5E9D-4C2C-A869-64F28A950BB6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14</a:t>
            </a:fld>
            <a:endParaRPr lang="en-US" altLang="en-US" smtClean="0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EDD6B8-73E2-44DE-9B01-7E019C2C2A29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E1005C-E2BB-43AA-9AB9-552DE9316EF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16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C8298-1C7C-46E5-9082-5973712BBD56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17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E5C669-9F38-46A4-AB07-24391DE7FD67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18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12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3238C7-BCBE-4006-B207-FEB7F14CF2CF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19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36AAF-8E20-4C24-A04C-E03726BE1BEE}" type="slidenum">
              <a:rPr lang="en-US" altLang="en-US" smtClean="0">
                <a:sym typeface="Arial" pitchFamily="34" charset="0"/>
              </a:rPr>
              <a:pPr eaLnBrk="1" hangingPunct="1"/>
              <a:t>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5DE7C8-0A02-49B9-A533-43D7E35AE1E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20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E0E2E2-8626-4533-89B9-DADD812ECAC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21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42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617BC3-6811-4EEC-92CD-34CD99182C7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22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39F985-3A1B-4E27-A268-7C1AEE1E6EDD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23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BAB6A1-D429-4C37-BCFA-E262F026156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24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CEB240-77F5-472F-AB94-8A0B0050B95C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0747CB-F20A-453F-822D-66A969E5D00B}" type="slidenum">
              <a:rPr lang="en-US" altLang="en-US" smtClean="0">
                <a:sym typeface="Arial" pitchFamily="34" charset="0"/>
              </a:rPr>
              <a:pPr eaLnBrk="1" hangingPunct="1"/>
              <a:t>26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F9DE90-95B1-4A5B-967B-2CC43CC3AC17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D839D0-7F3D-4F87-8D7C-BDE31C2D41C8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The harmonic series diverges (slowly).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61F4B0-4626-42EE-9E05-922FB9341E8C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2164D8-F934-4B18-8634-0BB926EEC871}" type="slidenum">
              <a:rPr lang="en-US" altLang="en-US" smtClean="0">
                <a:sym typeface="Arial" pitchFamily="34" charset="0"/>
              </a:rPr>
              <a:pPr eaLnBrk="1" hangingPunct="1"/>
              <a:t>3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0DC6AD-A03B-484D-9072-80CAF3EF1017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E2126-2010-495E-9A5D-75ADE1DFDAE0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 smtClean="0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DFA1E-943A-4FB9-9411-6473376E7085}" type="slidenum">
              <a:rPr lang="en-US" altLang="en-US" smtClean="0">
                <a:sym typeface="Arial" pitchFamily="34" charset="0"/>
              </a:rPr>
              <a:pPr eaLnBrk="1" hangingPunct="1"/>
              <a:t>5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FF20A-0961-4B9D-A536-624F9752F090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6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7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2" tIns="47030" rIns="94062" bIns="47030"/>
          <a:lstStyle/>
          <a:p>
            <a:pPr marL="39688" eaLnBrk="1" hangingPunct="1">
              <a:spcBef>
                <a:spcPts val="413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88348C-29A1-4B31-949F-9243DFECE0F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7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7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2" tIns="47030" rIns="94062" bIns="47030"/>
          <a:lstStyle/>
          <a:p>
            <a:pPr marL="39688" eaLnBrk="1" hangingPunct="1">
              <a:spcBef>
                <a:spcPts val="413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9300" indent="-28733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2525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4488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6450" indent="-230188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6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08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480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5250" indent="-230188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1C981F-76D0-4051-B061-D9F9FB908F7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8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7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2" tIns="47030" rIns="94062" bIns="47030"/>
          <a:lstStyle/>
          <a:p>
            <a:pPr marL="39688" eaLnBrk="1" hangingPunct="1">
              <a:spcBef>
                <a:spcPts val="413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Demo all three, showing that for #1 you can type "secret", for #2  typing "secret" breaks, and #3 insists on correctness.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B197E6-9E5E-4D52-8B79-862A5F34F144}" type="slidenum">
              <a:rPr lang="en-US" altLang="en-US" smtClean="0">
                <a:sym typeface="Arial" pitchFamily="34" charset="0"/>
              </a:rPr>
              <a:pPr eaLnBrk="1" hangingPunct="1"/>
              <a:t>9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FB74-4476-481C-B71B-467807D6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0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4AC-23CD-4872-931D-23141AE8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8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7DBE-6286-420E-8BC4-E1CBFB4D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31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D7AB-6C2A-4AF9-A2CD-D8FBA578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1E2D-2785-4337-8358-0AC196BE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5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B5CF-A115-405D-9EF0-CF52A413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643C-27DE-4799-B3E5-C5273627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10CA-58D2-49EF-AA4F-B0FED917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9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D56-50BD-46D1-B664-34D0280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88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875F-3C22-4D13-964D-B4316E26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9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05DB-61D6-4161-B5B5-7059615A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9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20ED0D6-B067-4B7E-8D4E-BD8796DD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524000" y="4572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26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askerville Old Face" pitchFamily="18" charset="0"/>
              </a:rPr>
              <a:t>The CS 5 Black Gazette</a:t>
            </a:r>
            <a:r>
              <a:rPr lang="en-US" altLang="en-US" sz="2800">
                <a:latin typeface="Big Caslon" charset="0"/>
                <a:sym typeface="Big Caslon" charset="0"/>
              </a:rPr>
              <a:t> 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379413" y="1524000"/>
            <a:ext cx="29702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Baskerville Old Face" pitchFamily="18" charset="0"/>
                <a:sym typeface="Baskerville Old Face" pitchFamily="18" charset="0"/>
              </a:rPr>
              <a:t>CS 5 Penguins Fail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Baskerville Old Face" pitchFamily="18" charset="0"/>
                <a:sym typeface="Baskerville Old Face" pitchFamily="18" charset="0"/>
              </a:rPr>
              <a:t>to Return from Fall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Baskerville Old Face" pitchFamily="18" charset="0"/>
                <a:sym typeface="Baskerville Old Face" pitchFamily="18" charset="0"/>
              </a:rPr>
              <a:t>Break in Arctic 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8613"/>
            <a:ext cx="43973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381000" y="3048000"/>
            <a:ext cx="421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Claremont (AP):  The two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official CS 5 “Black” penguins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failed to return from their fall-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break trip to the Arctic Circle.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went up to Northern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Alaska for a little R&amp;R before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the second half of CS 5,” sniffled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one of the CS 5 professors.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said they were going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just chill and maybe play a few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practical jokes.  I can’t imagine what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could have happened to them!” 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4267200" y="4114800"/>
            <a:ext cx="4038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 Black" pitchFamily="34" charset="0"/>
                <a:sym typeface="Arial Black" pitchFamily="34" charset="0"/>
              </a:rPr>
              <a:t>Last photo taken of the CS 5 Penguins before their mysterious disappearance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import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play():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"Welcome!"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random.choice(range(1,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numGuesses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userGuess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while userGuess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userGuess = </a:t>
            </a:r>
            <a:r>
              <a:rPr lang="en-US" altLang="en-US" sz="1800" b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("Enter your guess: "))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numGuesses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if userGuess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print "Too high"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elif userGuess &lt;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print "Too low"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"You got", secret, "in", numGuesses, "guesses!"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"Thanks for playing!"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Input Validation</a:t>
            </a:r>
          </a:p>
        </p:txBody>
      </p: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1270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71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962400" y="1295400"/>
            <a:ext cx="4618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foo = </a:t>
            </a:r>
            <a:r>
              <a:rPr lang="en-US" altLang="en-US" sz="16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input</a:t>
            </a: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Give me a number: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”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bar = </a:t>
            </a:r>
            <a:r>
              <a:rPr lang="en-US" altLang="en-US" sz="16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raw_input</a:t>
            </a: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Give me a string: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”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)</a:t>
            </a:r>
            <a:endParaRPr lang="en-US" altLang="en-US" sz="1600"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safeDivide(x,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except: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print "Don't DO that!"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float("inf")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b="1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Try-</a:t>
            </a:r>
            <a:r>
              <a:rPr lang="en-US" altLang="en-US" smtClean="0">
                <a:ea typeface="ＭＳ Ｐゴシック" pitchFamily="-65" charset="-128"/>
                <a:cs typeface="Courier New" pitchFamily="49" charset="0"/>
              </a:rPr>
              <a:t>als and Tribulations</a:t>
            </a: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6576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saferDivide(x,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except ZeroDivisionError: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print "Don't DO that!"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float("inf")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safestDivide(x,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except ZeroDivisionError: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print "Don't DO that!"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float("inf")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except (ValueError, TypeError):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print "That's just silly"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float("nan")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except: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print "I don't know what happened"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raise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An </a:t>
            </a:r>
            <a:r>
              <a:rPr lang="en-US" altLang="en-US" b="1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Except</a:t>
            </a:r>
            <a:r>
              <a:rPr lang="en-US" altLang="en-US" smtClean="0">
                <a:ea typeface="ＭＳ Ｐゴシック" pitchFamily="-65" charset="-128"/>
              </a:rPr>
              <a:t>ional Program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331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1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3886200"/>
            <a:ext cx="6324600" cy="1676400"/>
          </a:xfrm>
          <a:prstGeom prst="rect">
            <a:avLst/>
          </a:prstGeom>
          <a:solidFill>
            <a:srgbClr val="BCDFE2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import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play():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"Welcome!"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random.choice(range(1,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numGuesses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userGuess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while userGuess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userGuess = raw_input("Enter your guess: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userGuess = int(userGuess)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except ValueError: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print "Please enter a number"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numGuesses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if userGuess ==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Rest of program is the same...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Input Validation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5143500" y="2611438"/>
            <a:ext cx="2019300" cy="400050"/>
          </a:xfrm>
          <a:prstGeom prst="wedgeRectCallout">
            <a:avLst>
              <a:gd name="adj1" fmla="val -79625"/>
              <a:gd name="adj2" fmla="val 18099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Lose gracefully!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5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Good Design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2750" y="1219200"/>
            <a:ext cx="850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Programs must be written for people to read, and only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incidentally for machines to execute.</a:t>
            </a:r>
            <a:r>
              <a:rPr lang="en-US" altLang="en-US" sz="2400">
                <a:solidFill>
                  <a:srgbClr val="000000"/>
                </a:solidFill>
                <a:ea typeface="ＭＳ Ｐゴシック" pitchFamily="-65" charset="-128"/>
              </a:rPr>
              <a:t> - Abelson and Sussman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3225" y="2411413"/>
            <a:ext cx="82835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Design your program </a:t>
            </a:r>
            <a:r>
              <a:rPr lang="ja-JP" altLang="en-US" sz="14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>
                <a:solidFill>
                  <a:srgbClr val="000000"/>
                </a:solidFill>
                <a:ea typeface="ＭＳ Ｐゴシック" pitchFamily="-65" charset="-128"/>
              </a:rPr>
              <a:t>on paper</a:t>
            </a:r>
            <a:r>
              <a:rPr lang="ja-JP" altLang="en-US" sz="14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>
                <a:solidFill>
                  <a:srgbClr val="000000"/>
                </a:solidFill>
                <a:ea typeface="ＭＳ Ｐゴシック" pitchFamily="-65" charset="-128"/>
              </a:rPr>
              <a:t> first.  Identify the separate logical parts and the arguments and return value for each part.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2.  	Once your design is established, write the function </a:t>
            </a:r>
            <a:r>
              <a:rPr lang="ja-JP" altLang="en-US" sz="14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>
                <a:solidFill>
                  <a:srgbClr val="000000"/>
                </a:solidFill>
                <a:ea typeface="ＭＳ Ｐゴシック" pitchFamily="-65" charset="-128"/>
              </a:rPr>
              <a:t>signatures</a:t>
            </a:r>
            <a:r>
              <a:rPr lang="ja-JP" altLang="en-US" sz="14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>
                <a:solidFill>
                  <a:srgbClr val="000000"/>
                </a:solidFill>
                <a:ea typeface="ＭＳ Ｐゴシック" pitchFamily="-65" charset="-128"/>
              </a:rPr>
              <a:t> (function name, arguments) and docstrings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.</a:t>
            </a:r>
            <a:endParaRPr lang="en-US" altLang="ja-JP" sz="140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Fill in the code for a function, </a:t>
            </a:r>
            <a:r>
              <a:rPr lang="en-US" altLang="en-US" sz="1400" b="1">
                <a:solidFill>
                  <a:srgbClr val="117A0E"/>
                </a:solidFill>
                <a:ea typeface="ＭＳ Ｐゴシック" pitchFamily="-65" charset="-128"/>
              </a:rPr>
              <a:t>test that function carefully, and proceed only when you are convinced that the function works correctly.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 Use descriptive function and variable names (how about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x, stuff, florg, jimbob</a:t>
            </a:r>
            <a:r>
              <a:rPr lang="en-US" altLang="en-US" sz="1400" b="1">
                <a:solidFill>
                  <a:srgbClr val="000000"/>
                </a:solidFill>
                <a:latin typeface="Symbol" pitchFamily="18" charset="2"/>
                <a:ea typeface="ＭＳ Ｐゴシック" pitchFamily="-65" charset="-128"/>
                <a:sym typeface="Symbol" pitchFamily="18" charset="2"/>
              </a:rPr>
              <a:t> ?).</a:t>
            </a:r>
            <a:endParaRPr lang="en-US" altLang="en-US" sz="1400">
              <a:solidFill>
                <a:srgbClr val="000000"/>
              </a:solidFill>
              <a:latin typeface="Symbol" pitchFamily="18" charset="2"/>
              <a:ea typeface="ＭＳ Ｐゴシック" pitchFamily="-65" charset="-128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 Don</a:t>
            </a:r>
            <a:r>
              <a:rPr lang="ja-JP" altLang="en-US" sz="1400">
                <a:solidFill>
                  <a:srgbClr val="000000"/>
                </a:solidFill>
                <a:ea typeface="ＭＳ Ｐゴシック" pitchFamily="-65" charset="-128"/>
              </a:rPr>
              <a:t>’</a:t>
            </a:r>
            <a:r>
              <a:rPr lang="en-US" altLang="ja-JP" sz="1400">
                <a:solidFill>
                  <a:srgbClr val="000000"/>
                </a:solidFill>
                <a:ea typeface="ＭＳ Ｐゴシック" pitchFamily="-65" charset="-128"/>
              </a:rPr>
              <a:t>t replicate functionality.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 Keep your code readable and use comments to help!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# Here</a:t>
            </a:r>
            <a:r>
              <a:rPr lang="ja-JP" altLang="en-US" sz="14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s one now!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 Avoid global variables unless absolutely necessary!  Instead, pass each function just what it needs.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Use recursion and functional constructs (e.g. map, reduce, filter, lambda) where appropriate.</a:t>
            </a:r>
          </a:p>
        </p:txBody>
      </p:sp>
      <p:pic>
        <p:nvPicPr>
          <p:cNvPr id="1639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52400"/>
            <a:ext cx="84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An Example…</a:t>
            </a:r>
          </a:p>
        </p:txBody>
      </p:sp>
      <p:pic>
        <p:nvPicPr>
          <p:cNvPr id="17411" name="Picture 4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7010400" y="457200"/>
            <a:ext cx="1524000" cy="457200"/>
          </a:xfrm>
          <a:prstGeom prst="wedgeRectCallout">
            <a:avLst>
              <a:gd name="adj1" fmla="val -51981"/>
              <a:gd name="adj2" fmla="val 1267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Tic tac toe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4488" y="2286000"/>
            <a:ext cx="84947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117A0E"/>
                </a:solidFill>
                <a:ea typeface="ＭＳ Ｐゴシック" pitchFamily="-65" charset="-128"/>
              </a:rPr>
              <a:t>Objective:  Write a tic-tac-toe program that lets two human players play,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117A0E"/>
                </a:solidFill>
                <a:ea typeface="ＭＳ Ｐゴシック" pitchFamily="-65" charset="-128"/>
              </a:rPr>
              <a:t>stops when a player has won.</a:t>
            </a:r>
            <a:endParaRPr lang="en-US" altLang="en-US" sz="180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Functions: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main():	Welcomes user, plays a game, asks if we want to play again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welcome():  Prints the welcome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playGame():  Maintains a board and plays one game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getMove(board, player):  Queries the player (1 or 2) for her/his move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		           and changes the board accordingly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printBoard(board):  Takes a board as argument and displays 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itchFamily="-65" charset="-128"/>
              </a:rPr>
              <a:t>	gameOver(board):  Evaluates a board to see if game over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61913" y="152400"/>
            <a:ext cx="88804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# Tic-tac-toe by Ran Libeskind-Hadas</a:t>
            </a:r>
            <a:endParaRPr lang="en-US" altLang="en-US" sz="2400" b="1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debug = 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>
              <a:solidFill>
                <a:srgbClr val="121C85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def main():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while True: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if debug: print "About to enter playGame"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playGame()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response = raw_input("Would you like to play again? (y or n):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if response not in ["y", "Y", "yes", "Yes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    print "Bye"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    return</a:t>
            </a:r>
            <a:endParaRPr lang="en-US" altLang="en-US" sz="1200" b="1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def welcome():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print "Welcome to tic-tac-toe!"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def playGame():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if debug:  print "Entering the playGame function"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board = [[" ", " ", " "], [" ", " ", " "], [" ", " ", " "]]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while not gameOver(board):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print "The board looks like this:"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printBoard(board)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getMove(board,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if player == 1:		# Can this be done with clever arithmetic?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else: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212725" y="0"/>
            <a:ext cx="7620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# Tic-tac-toe by Ran Libeskind-Hadas</a:t>
            </a:r>
            <a:endParaRPr lang="en-US" altLang="en-US" sz="2400" b="1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debug = 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def main():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while True: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if debug: print "About to enter playGame"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playGame()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response = raw_input("Would you like to play again? (y or n):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if response not in ["y", "Y", "yes", "Yes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,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    print "Bye"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            return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def welcome():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print "Welcome to tic-tac-toe!"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def playGame():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if debug:  print "Entering the playGame function"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board = [[" ", " ", " "], [" ", " ", " "], [" ", " ", " "]]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while not gameOver(board):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print "The board looks like this:"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printBoard(board)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getMove(board,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if player == 1: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else: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           player = 1</a:t>
            </a:r>
            <a:endParaRPr lang="en-US" altLang="en-US" sz="1200" b="1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7239000" y="4814888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117A0E"/>
                </a:solidFill>
                <a:ea typeface="ＭＳ Ｐゴシック" pitchFamily="-65" charset="-128"/>
              </a:rPr>
              <a:t>What</a:t>
            </a:r>
            <a:r>
              <a:rPr lang="ja-JP" altLang="en-US" sz="1800" b="1">
                <a:solidFill>
                  <a:srgbClr val="117A0E"/>
                </a:solidFill>
                <a:ea typeface="ＭＳ Ｐゴシック" pitchFamily="-65" charset="-128"/>
              </a:rPr>
              <a:t>’</a:t>
            </a:r>
            <a:r>
              <a:rPr lang="en-US" altLang="ja-JP" sz="1800" b="1">
                <a:solidFill>
                  <a:srgbClr val="117A0E"/>
                </a:solidFill>
                <a:ea typeface="ＭＳ Ｐゴシック" pitchFamily="-65" charset="-128"/>
              </a:rPr>
              <a:t>s this?!</a:t>
            </a:r>
            <a:endParaRPr lang="en-US" altLang="en-US" sz="120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05400" y="5257800"/>
            <a:ext cx="301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How </a:t>
            </a:r>
            <a:r>
              <a:rPr lang="ja-JP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‘</a:t>
            </a:r>
            <a:r>
              <a:rPr lang="en-US" altLang="ja-JP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bout: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row = [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board = [row, row, row]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  board = [[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]] * 3</a:t>
            </a:r>
          </a:p>
        </p:txBody>
      </p:sp>
      <p:sp>
        <p:nvSpPr>
          <p:cNvPr id="19461" name="Rounded Rectangle 5"/>
          <p:cNvSpPr>
            <a:spLocks noChangeArrowheads="1"/>
          </p:cNvSpPr>
          <p:nvPr/>
        </p:nvSpPr>
        <p:spPr bwMode="auto">
          <a:xfrm>
            <a:off x="5029200" y="5257800"/>
            <a:ext cx="4038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04800" y="152400"/>
            <a:ext cx="805021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def gameOver(board):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    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        indicating which player has won and then returns True indicating that the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       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    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>
              <a:solidFill>
                <a:srgbClr val="121C85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121C85"/>
                </a:solidFill>
                <a:latin typeface="Courier New Bold" pitchFamily="1" charset="0"/>
              </a:rPr>
              <a:t>def getMove(board,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"""Takes the board and the current player (1 or 2) as input.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Asks the player for her/his move.  If it's a legitimate move,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the change is made to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print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 + str(player) + 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's turn</a:t>
            </a:r>
            <a:r>
              <a:rPr lang="ja-JP" altLang="en-US" sz="1400" b="1">
                <a:solidFill>
                  <a:srgbClr val="121C85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endParaRPr lang="en-US" altLang="ja-JP" sz="1400" b="1">
              <a:solidFill>
                <a:srgbClr val="121C85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while True: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row = int(raw_input("Enter the row: "))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column = int(raw_input("Enter the column: "))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if row &lt; 0 or row &gt; 2 or column &lt; 0 or column &gt;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    print "That's not a valid location on the board!  Try again."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elif board[row][column] != " 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    print "That cell is already taken!  Try again."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else: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    board[row][column] = str(player)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121C85"/>
                </a:solidFill>
                <a:latin typeface="Courier New Bold" pitchFamily="1" charset="0"/>
              </a:rPr>
              <a:t>            break</a:t>
            </a:r>
            <a:endParaRPr lang="en-US" altLang="en-US" sz="1200" b="1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def printBoard(board):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for row in range(0, 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    for column in range(0, 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        print board[row][column],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        if column &lt; 2: print "|",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    if row &lt; 2: print </a:t>
            </a:r>
            <a:r>
              <a:rPr lang="ja-JP" altLang="en-US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200" b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----------"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Courier New Bold" pitchFamily="1" charset="0"/>
              </a:rPr>
              <a:t>    print     # CAUSES A LINEBREAK!</a:t>
            </a:r>
            <a:endParaRPr lang="en-US" altLang="en-US" sz="1200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 Bold" pitchFamily="1" charset="0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 Bold" pitchFamily="1" charset="0"/>
              </a:rPr>
              <a:t>       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2590800"/>
            <a:ext cx="7620000" cy="2133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+mn-lt"/>
              <a:sym typeface="Arial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510088" y="5181600"/>
            <a:ext cx="1220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Fill these in!</a:t>
            </a:r>
          </a:p>
        </p:txBody>
      </p:sp>
      <p:cxnSp>
        <p:nvCxnSpPr>
          <p:cNvPr id="20485" name="Straight Arrow Connector 6"/>
          <p:cNvCxnSpPr>
            <a:cxnSpLocks noChangeShapeType="1"/>
            <a:stCxn id="20484" idx="0"/>
          </p:cNvCxnSpPr>
          <p:nvPr/>
        </p:nvCxnSpPr>
        <p:spPr bwMode="auto">
          <a:xfrm rot="16200000" flipV="1">
            <a:off x="4618038" y="4678362"/>
            <a:ext cx="457200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962400" y="5410200"/>
            <a:ext cx="533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727700"/>
            <a:ext cx="50720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ounded Rectangle 11"/>
          <p:cNvSpPr>
            <a:spLocks noChangeArrowheads="1"/>
          </p:cNvSpPr>
          <p:nvPr/>
        </p:nvSpPr>
        <p:spPr bwMode="auto">
          <a:xfrm>
            <a:off x="3886200" y="5257800"/>
            <a:ext cx="5181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172200" y="4800600"/>
            <a:ext cx="2530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print  # new line!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075238"/>
            <a:ext cx="3403600" cy="1600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+mn-lt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Recursion is fantastic…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2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304800" y="152400"/>
            <a:ext cx="84550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def gameOver(board):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indicating which player has won and then returns True indicating that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the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def getMove(board,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"""Takes the board and the current player (1 or 2) as input.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Asks the player for her/his move.  If it's a legitimate move,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the change is made to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print </a:t>
            </a:r>
            <a:r>
              <a:rPr lang="ja-JP" altLang="en-US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 + str(player) + "'s turn"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while True: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try: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row = int(raw_input("Enter the row: </a:t>
            </a:r>
            <a:r>
              <a:rPr lang="ja-JP" altLang="en-US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column = int(raw_input("Enter the column: </a:t>
            </a:r>
            <a:r>
              <a:rPr lang="ja-JP" altLang="en-US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        except: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            print "You must enter numbers from 0 to 2 for the row and column"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            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if not 0 &lt;= row &lt;= 2 or not 0 &lt;= column &lt;=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print "That's not a valid location on the board!  Try again."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elif board[row][column] != " 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print "That cell is already taken!  Try again."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else: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board[row][column] = str(player)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            break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717550" y="1360488"/>
            <a:ext cx="4159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def printBoard(board):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for row in range(3):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for column in range(3):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    print board[row][column],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    if column &lt; 2: print "|",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if row &lt;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    print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        print "----------"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 Bold" pitchFamily="1" charset="0"/>
              </a:rPr>
              <a:t>    print      # CAUSES A LINEBREAK!</a:t>
            </a:r>
          </a:p>
        </p:txBody>
      </p:sp>
      <p:pic>
        <p:nvPicPr>
          <p:cNvPr id="22531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98988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028"/>
          <p:cNvSpPr>
            <a:spLocks noChangeArrowheads="1"/>
          </p:cNvSpPr>
          <p:nvPr/>
        </p:nvSpPr>
        <p:spPr bwMode="auto">
          <a:xfrm>
            <a:off x="6370638" y="4370388"/>
            <a:ext cx="1371600" cy="609600"/>
          </a:xfrm>
          <a:prstGeom prst="wedgeRectCallout">
            <a:avLst>
              <a:gd name="adj1" fmla="val -46741"/>
              <a:gd name="adj2" fmla="val 645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main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trick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 flipH="1" flipV="1">
            <a:off x="4914900" y="4902200"/>
            <a:ext cx="846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038600" y="5367338"/>
            <a:ext cx="533400" cy="11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7162800" y="1219200"/>
            <a:ext cx="1066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| 2 |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1 |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  | 1</a:t>
            </a: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mtClean="0"/>
              <a:t>Printing the Board</a:t>
            </a:r>
          </a:p>
        </p:txBody>
      </p:sp>
      <p:sp>
        <p:nvSpPr>
          <p:cNvPr id="22537" name="Rectangle 1026"/>
          <p:cNvSpPr>
            <a:spLocks noChangeArrowheads="1"/>
          </p:cNvSpPr>
          <p:nvPr/>
        </p:nvSpPr>
        <p:spPr bwMode="auto">
          <a:xfrm>
            <a:off x="717550" y="4748213"/>
            <a:ext cx="415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  <a:latin typeface="Courier New Bold" pitchFamily="1" charset="0"/>
              </a:rPr>
              <a:t>if _ _name_ _ == "_ _main_ _": main()</a:t>
            </a:r>
          </a:p>
        </p:txBody>
      </p:sp>
      <p:pic>
        <p:nvPicPr>
          <p:cNvPr id="22538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68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AutoShape 1028"/>
          <p:cNvSpPr>
            <a:spLocks noChangeArrowheads="1"/>
          </p:cNvSpPr>
          <p:nvPr/>
        </p:nvSpPr>
        <p:spPr bwMode="auto">
          <a:xfrm>
            <a:off x="6858000" y="2624138"/>
            <a:ext cx="1676400" cy="957262"/>
          </a:xfrm>
          <a:prstGeom prst="wedgeRectCallout">
            <a:avLst>
              <a:gd name="adj1" fmla="val -62750"/>
              <a:gd name="adj2" fmla="val -39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Note the sneaky trailing commas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2540" name="Line 1029"/>
          <p:cNvSpPr>
            <a:spLocks noChangeShapeType="1"/>
          </p:cNvSpPr>
          <p:nvPr/>
        </p:nvSpPr>
        <p:spPr bwMode="auto">
          <a:xfrm flipH="1" flipV="1">
            <a:off x="4876800" y="2286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717550" y="39624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And one more thing…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 smtClean="0"/>
              <a:t>Lab Problem: The Mandelbrot Set</a:t>
            </a:r>
            <a:endParaRPr lang="en-US" altLang="en-US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8" name="Picture 18" descr="ben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2458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Hey, that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3" name="Picture 10" descr="beno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Funky Series!</a:t>
            </a:r>
          </a:p>
        </p:txBody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 smtClean="0"/>
              <a:t>Harmonic Sequence: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+ 1/3 + 1/4 + 1/5 + 1/6 + …</a:t>
            </a:r>
          </a:p>
          <a:p>
            <a:pPr eaLnBrk="1" hangingPunct="1"/>
            <a:r>
              <a:rPr lang="en-US" altLang="en-US" sz="2800" smtClean="0"/>
              <a:t>Without composites (primes only):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+ 1/3 + 1/4 + 1/5 + 1/6 + 1/7 +…</a:t>
            </a:r>
          </a:p>
          <a:p>
            <a:pPr eaLnBrk="1" hangingPunct="1"/>
            <a:r>
              <a:rPr lang="en-US" altLang="en-US" sz="2800" smtClean="0"/>
              <a:t>Without 9’s…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… + 1/8 + 1/9 + … +1/18 + 1/19 + … + 1/88 + 1/89 + 1/90 + 1/91 + …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2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2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4572000" y="4648200"/>
            <a:ext cx="304800" cy="304800"/>
            <a:chOff x="0" y="0"/>
            <a:chExt cx="192" cy="192"/>
          </a:xfrm>
        </p:grpSpPr>
        <p:sp>
          <p:nvSpPr>
            <p:cNvPr id="29720" name="Line 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7391400" y="4648200"/>
            <a:ext cx="304800" cy="304800"/>
            <a:chOff x="0" y="0"/>
            <a:chExt cx="192" cy="192"/>
          </a:xfrm>
        </p:grpSpPr>
        <p:sp>
          <p:nvSpPr>
            <p:cNvPr id="29718" name="Line 1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5410200" y="5029200"/>
            <a:ext cx="304800" cy="304800"/>
            <a:chOff x="0" y="0"/>
            <a:chExt cx="192" cy="192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3276600" y="5029200"/>
            <a:ext cx="304800" cy="304800"/>
            <a:chOff x="0" y="0"/>
            <a:chExt cx="192" cy="192"/>
          </a:xfrm>
        </p:grpSpPr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4419600" y="5029200"/>
            <a:ext cx="304800" cy="304800"/>
            <a:chOff x="0" y="0"/>
            <a:chExt cx="192" cy="192"/>
          </a:xfrm>
        </p:grpSpPr>
        <p:sp>
          <p:nvSpPr>
            <p:cNvPr id="29712" name="Line 19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3810000" y="3657600"/>
            <a:ext cx="304800" cy="304800"/>
            <a:chOff x="0" y="0"/>
            <a:chExt cx="192" cy="192"/>
          </a:xfrm>
        </p:grpSpPr>
        <p:sp>
          <p:nvSpPr>
            <p:cNvPr id="29710" name="Line 2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5638800" y="3657600"/>
            <a:ext cx="304800" cy="304800"/>
            <a:chOff x="0" y="0"/>
            <a:chExt cx="192" cy="192"/>
          </a:xfrm>
        </p:grpSpPr>
        <p:sp>
          <p:nvSpPr>
            <p:cNvPr id="29708" name="Line 2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Look-And-Say Sequences</a:t>
            </a:r>
            <a:br>
              <a:rPr lang="en-US" altLang="en-US" smtClean="0"/>
            </a:br>
            <a:r>
              <a:rPr lang="en-US" altLang="en-US" smtClean="0"/>
              <a:t>(aka “Read-It-And-Weep”)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073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3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746125" y="2078038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?</a:t>
            </a:r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430338" y="4724400"/>
            <a:ext cx="2379662" cy="1905000"/>
            <a:chOff x="0" y="0"/>
            <a:chExt cx="1498" cy="1200"/>
          </a:xfrm>
        </p:grpSpPr>
        <p:sp>
          <p:nvSpPr>
            <p:cNvPr id="30730" name="AutoShape 8"/>
            <p:cNvSpPr>
              <a:spLocks/>
            </p:cNvSpPr>
            <p:nvPr/>
          </p:nvSpPr>
          <p:spPr bwMode="auto">
            <a:xfrm>
              <a:off x="0" y="0"/>
              <a:ext cx="149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2925" y="0"/>
                  </a:moveTo>
                  <a:lnTo>
                    <a:pt x="2925" y="12600"/>
                  </a:lnTo>
                  <a:lnTo>
                    <a:pt x="0" y="17010"/>
                  </a:lnTo>
                  <a:lnTo>
                    <a:pt x="2925" y="18000"/>
                  </a:lnTo>
                  <a:lnTo>
                    <a:pt x="2925" y="21600"/>
                  </a:lnTo>
                  <a:lnTo>
                    <a:pt x="6037" y="21600"/>
                  </a:lnTo>
                  <a:lnTo>
                    <a:pt x="10706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21600" y="12600"/>
                  </a:lnTo>
                  <a:lnTo>
                    <a:pt x="21600" y="0"/>
                  </a:lnTo>
                  <a:lnTo>
                    <a:pt x="10706" y="0"/>
                  </a:lnTo>
                  <a:lnTo>
                    <a:pt x="6037" y="0"/>
                  </a:lnTo>
                  <a:lnTo>
                    <a:pt x="2925" y="0"/>
                  </a:lnTo>
                  <a:close/>
                  <a:moveTo>
                    <a:pt x="2925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9"/>
            <p:cNvSpPr>
              <a:spLocks/>
            </p:cNvSpPr>
            <p:nvPr/>
          </p:nvSpPr>
          <p:spPr bwMode="auto">
            <a:xfrm>
              <a:off x="202" y="0"/>
              <a:ext cx="1296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wonder how many digits there are in the n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term of this sequence?</a:t>
              </a:r>
            </a:p>
          </p:txBody>
        </p:sp>
      </p:grpSp>
      <p:sp>
        <p:nvSpPr>
          <p:cNvPr id="47114" name="Rectangle 10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477000" y="6186488"/>
            <a:ext cx="251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 animBg="1"/>
      <p:bldP spid="47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3450" y="228600"/>
            <a:ext cx="458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And is often 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handy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…</a:t>
            </a: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4099" name="Picture 6" descr="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r="4829"/>
          <a:stretch>
            <a:fillRect/>
          </a:stretch>
        </p:blipFill>
        <p:spPr bwMode="auto">
          <a:xfrm>
            <a:off x="2590800" y="1371600"/>
            <a:ext cx="41052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Look-And-Say Sequences</a:t>
            </a:r>
            <a:br>
              <a:rPr lang="en-US" altLang="en-US" smtClean="0"/>
            </a:br>
            <a:r>
              <a:rPr lang="en-US" altLang="en-US" smtClean="0"/>
              <a:t>(aka “Read-It-And-Weep”)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6477000" y="6186488"/>
            <a:ext cx="3352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  <p:pic>
        <p:nvPicPr>
          <p:cNvPr id="31751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51371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0"/>
          <p:cNvSpPr>
            <a:spLocks noChangeArrowheads="1"/>
          </p:cNvSpPr>
          <p:nvPr/>
        </p:nvSpPr>
        <p:spPr bwMode="auto">
          <a:xfrm>
            <a:off x="7162800" y="2438400"/>
            <a:ext cx="1600200" cy="914400"/>
          </a:xfrm>
          <a:prstGeom prst="wedgeRectCallout">
            <a:avLst>
              <a:gd name="adj1" fmla="val -47319"/>
              <a:gd name="adj2" fmla="val 594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That</a:t>
            </a:r>
            <a:r>
              <a:rPr lang="ja-JP" altLang="en-US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ll keep us entertained for a few weeks!</a:t>
            </a:r>
            <a:endParaRPr lang="en-US" alt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218488" cy="1143000"/>
          </a:xfrm>
        </p:spPr>
        <p:txBody>
          <a:bodyPr/>
          <a:lstStyle/>
          <a:p>
            <a:pPr marL="0" indent="39688" eaLnBrk="1" hangingPunct="1"/>
            <a:r>
              <a:rPr lang="en-US" altLang="en-US" smtClean="0"/>
              <a:t>What</a:t>
            </a:r>
            <a:r>
              <a:rPr lang="ja-JP" altLang="en-US" smtClean="0">
                <a:ea typeface="ＭＳ Ｐゴシック" pitchFamily="-65" charset="-128"/>
              </a:rPr>
              <a:t>’</a:t>
            </a:r>
            <a:r>
              <a:rPr lang="en-US" altLang="ja-JP" smtClean="0">
                <a:ea typeface="ＭＳ Ｐゴシック" pitchFamily="-65" charset="-128"/>
              </a:rPr>
              <a:t>s Up Next…</a:t>
            </a:r>
            <a:endParaRPr lang="en-US" altLang="en-US" smtClean="0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52400" y="1722438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-  Loop structures: 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  <a:sym typeface="Arial" charset="0"/>
              </a:rPr>
              <a:t>for</a:t>
            </a:r>
            <a:r>
              <a:rPr lang="en-US" sz="3200" dirty="0" smtClean="0">
                <a:latin typeface="+mn-lt"/>
                <a:sym typeface="Arial" charset="0"/>
              </a:rPr>
              <a:t> and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  <a:sym typeface="Arial" charset="0"/>
              </a:rPr>
              <a:t>while</a:t>
            </a:r>
            <a:endParaRPr lang="en-US" sz="3200" dirty="0" smtClean="0">
              <a:latin typeface="Courier New" pitchFamily="49" charset="0"/>
              <a:cs typeface="Courier New" pitchFamily="49" charset="0"/>
              <a:sym typeface="Arial" charset="0"/>
            </a:endParaRPr>
          </a:p>
          <a:p>
            <a:pPr>
              <a:buFontTx/>
              <a:buChar char="-"/>
              <a:defRPr/>
            </a:pPr>
            <a:r>
              <a:rPr lang="en-US" sz="3200" dirty="0" smtClean="0">
                <a:latin typeface="+mn-lt"/>
                <a:sym typeface="Arial" charset="0"/>
              </a:rPr>
              <a:t>  Writing some </a:t>
            </a:r>
            <a:r>
              <a:rPr lang="ja-JP" altLang="en-US" sz="3200" dirty="0" smtClean="0">
                <a:latin typeface="+mn-lt"/>
                <a:sym typeface="Arial" charset="0"/>
              </a:rPr>
              <a:t>“</a:t>
            </a:r>
            <a:r>
              <a:rPr lang="en-US" altLang="ja-JP" sz="3200" dirty="0" smtClean="0">
                <a:latin typeface="+mn-lt"/>
                <a:sym typeface="Arial" charset="0"/>
              </a:rPr>
              <a:t>bigger</a:t>
            </a:r>
            <a:r>
              <a:rPr lang="ja-JP" altLang="en-US" sz="3200" dirty="0" smtClean="0">
                <a:latin typeface="+mn-lt"/>
                <a:sym typeface="Arial" charset="0"/>
              </a:rPr>
              <a:t>”</a:t>
            </a:r>
            <a:r>
              <a:rPr lang="en-US" altLang="ja-JP" sz="3200" dirty="0" smtClean="0">
                <a:latin typeface="+mn-lt"/>
                <a:sym typeface="Arial" charset="0"/>
              </a:rPr>
              <a:t> programs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Secret Sharing (cryptography)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Games (</a:t>
            </a:r>
            <a:r>
              <a:rPr lang="en-US" sz="3200" dirty="0" err="1" smtClean="0">
                <a:latin typeface="+mn-lt"/>
                <a:sym typeface="Arial" charset="0"/>
              </a:rPr>
              <a:t>Nim</a:t>
            </a:r>
            <a:r>
              <a:rPr lang="en-US" sz="3200" dirty="0" smtClean="0">
                <a:latin typeface="+mn-lt"/>
                <a:sym typeface="Arial" charset="0"/>
              </a:rPr>
              <a:t>, Mastermind)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Data compression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 </a:t>
            </a:r>
          </a:p>
          <a:p>
            <a:pPr>
              <a:defRPr/>
            </a:pPr>
            <a:endParaRPr lang="en-US" sz="3200" dirty="0" smtClean="0">
              <a:latin typeface="+mn-lt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81000" y="76200"/>
            <a:ext cx="8229600" cy="838200"/>
          </a:xfrm>
          <a:prstGeom prst="rect">
            <a:avLst/>
          </a:prstGeom>
        </p:spPr>
        <p:txBody>
          <a:bodyPr rIns="13208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Arial" charset="0"/>
              </a:rPr>
              <a:t>Loops!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614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5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7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Mystery 1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71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172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7173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pic>
        <p:nvPicPr>
          <p:cNvPr id="717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233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171575"/>
            <a:ext cx="1560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381000" y="4325938"/>
            <a:ext cx="39068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 to you″)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72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Mystery 2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820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0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197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3724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″oui″)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″aardvark″)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  <p:pic>
        <p:nvPicPr>
          <p:cNvPr id="8200" name="Picture 6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133600"/>
            <a:ext cx="463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324600" y="1752600"/>
            <a:ext cx="2528888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sym typeface="Arial" charset="0"/>
              </a:rPr>
              <a:t>What</a:t>
            </a:r>
            <a:r>
              <a:rPr lang="en-US" altLang="en-US">
                <a:solidFill>
                  <a:srgbClr val="FFFFFF"/>
                </a:solidFill>
                <a:latin typeface="Calibri" pitchFamily="34" charset="0"/>
                <a:sym typeface="Arial" charset="0"/>
              </a:rPr>
              <a:t>’</a:t>
            </a:r>
            <a:r>
              <a:rPr lang="en-US">
                <a:solidFill>
                  <a:srgbClr val="FFFFFF"/>
                </a:solidFill>
                <a:latin typeface="Calibri" pitchFamily="34" charset="0"/>
                <a:sym typeface="Arial" charset="0"/>
              </a:rPr>
              <a:t>s </a:t>
            </a:r>
            <a:r>
              <a:rPr lang="en-US">
                <a:solidFill>
                  <a:srgbClr val="FFFFFF"/>
                </a:solidFill>
                <a:latin typeface="Courier" pitchFamily="-65" charset="0"/>
                <a:sym typeface="Arial" charset="0"/>
              </a:rPr>
              <a:t>range</a:t>
            </a:r>
            <a:r>
              <a:rPr lang="en-US">
                <a:solidFill>
                  <a:srgbClr val="FFFFFF"/>
                </a:solidFill>
                <a:latin typeface="Calibri" pitchFamily="34" charset="0"/>
                <a:sym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922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0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457200" y="1752600"/>
            <a:ext cx="464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&lt;variable&gt;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&lt;iterable&gt;: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Do stuff!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symbol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″blahblahblah″: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element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[1, 2, 3, 4]: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index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range(42):</a:t>
            </a:r>
          </a:p>
        </p:txBody>
      </p:sp>
      <p:pic>
        <p:nvPicPr>
          <p:cNvPr id="9222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463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133600" y="5257800"/>
            <a:ext cx="26670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sym typeface="Arial" charset="0"/>
              </a:rPr>
              <a:t>Three uses of for!  </a:t>
            </a:r>
          </a:p>
        </p:txBody>
      </p:sp>
      <p:pic>
        <p:nvPicPr>
          <p:cNvPr id="9224" name="Picture 3" descr="AA0496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6365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5943600" y="5181600"/>
            <a:ext cx="29718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alt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’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d like to see four uses of three!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import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 play():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"Welcome!"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random.choice(range(1,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numGuesses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userGuess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while userGuess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userGuess = </a:t>
            </a:r>
            <a:r>
              <a:rPr lang="en-US" altLang="en-US" sz="1800" b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("Enter your guess: 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numGuesses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if userGuess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print "Too high"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elif userGuess &lt;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print "Too low"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"You got", secret, "in", numGuesses, "guesses!"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print "Thanks for playing!"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Move Over XBox!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024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62400" y="1295400"/>
            <a:ext cx="4618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foo = </a:t>
            </a:r>
            <a:r>
              <a:rPr lang="en-US" altLang="en-US" sz="16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input</a:t>
            </a: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Give me a number: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”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bar = </a:t>
            </a:r>
            <a:r>
              <a:rPr lang="en-US" altLang="en-US" sz="16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raw_input</a:t>
            </a:r>
            <a:r>
              <a:rPr lang="en-US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Give me a string:</a:t>
            </a:r>
            <a:r>
              <a:rPr lang="ja-JP" altLang="en-US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”</a:t>
            </a:r>
            <a:r>
              <a:rPr lang="en-US" altLang="ja-JP" sz="160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)</a:t>
            </a:r>
            <a:endParaRPr lang="en-US" altLang="en-US" sz="1600"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48413" y="4800600"/>
            <a:ext cx="2338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Printing strings, numbers, etc.</a:t>
            </a:r>
          </a:p>
        </p:txBody>
      </p:sp>
      <p:cxnSp>
        <p:nvCxnSpPr>
          <p:cNvPr id="10" name="Straight Arrow Connector 9"/>
          <p:cNvCxnSpPr>
            <a:cxnSpLocks noChangeShapeType="1"/>
            <a:stCxn id="10246" idx="1"/>
          </p:cNvCxnSpPr>
          <p:nvPr/>
        </p:nvCxnSpPr>
        <p:spPr bwMode="auto">
          <a:xfrm flipH="1">
            <a:off x="5334000" y="4954588"/>
            <a:ext cx="1014413" cy="608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Pages>0</Pages>
  <Words>2264</Words>
  <Characters>0</Characters>
  <Application>Microsoft Office PowerPoint</Application>
  <PresentationFormat>On-screen Show (4:3)</PresentationFormat>
  <Lines>0</Lines>
  <Paragraphs>401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2</vt:i4>
      </vt:variant>
    </vt:vector>
  </HeadingPairs>
  <TitlesOfParts>
    <vt:vector size="46" baseType="lpstr">
      <vt:lpstr>Arial</vt:lpstr>
      <vt:lpstr>Lucida Grande</vt:lpstr>
      <vt:lpstr>Baskerville Old Face</vt:lpstr>
      <vt:lpstr>Big Caslon</vt:lpstr>
      <vt:lpstr>Arial Black</vt:lpstr>
      <vt:lpstr>ＭＳ Ｐゴシック</vt:lpstr>
      <vt:lpstr>Times New Roman</vt:lpstr>
      <vt:lpstr>Courier New</vt:lpstr>
      <vt:lpstr>Calibri</vt:lpstr>
      <vt:lpstr>Courier</vt:lpstr>
      <vt:lpstr>Times</vt:lpstr>
      <vt:lpstr>Symbol</vt:lpstr>
      <vt:lpstr>Courier New Bold</vt:lpstr>
      <vt:lpstr>Title &amp; Bullets</vt:lpstr>
      <vt:lpstr>PowerPoint Presentation</vt:lpstr>
      <vt:lpstr>Recursion is fantastic…</vt:lpstr>
      <vt:lpstr>PowerPoint Presentation</vt:lpstr>
      <vt:lpstr>What’s Up Next…</vt:lpstr>
      <vt:lpstr>PowerPoint Presentation</vt:lpstr>
      <vt:lpstr>Mystery 1</vt:lpstr>
      <vt:lpstr>Mystery 2</vt:lpstr>
      <vt:lpstr>for</vt:lpstr>
      <vt:lpstr>Move Over XBox!</vt:lpstr>
      <vt:lpstr>Input Validation</vt:lpstr>
      <vt:lpstr>Try-als and Tribulations</vt:lpstr>
      <vt:lpstr>An Exceptional Program</vt:lpstr>
      <vt:lpstr>Input Validation</vt:lpstr>
      <vt:lpstr>The Alien’s Life Advice</vt:lpstr>
      <vt:lpstr>Good Design</vt:lpstr>
      <vt:lpstr>An Example…</vt:lpstr>
      <vt:lpstr>PowerPoint Presentation</vt:lpstr>
      <vt:lpstr>PowerPoint Presentation</vt:lpstr>
      <vt:lpstr>PowerPoint Presentation</vt:lpstr>
      <vt:lpstr>PowerPoint Presentation</vt:lpstr>
      <vt:lpstr>Printing the Board</vt:lpstr>
      <vt:lpstr>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Funky Series!</vt:lpstr>
      <vt:lpstr>Look-And-Say Sequences (aka “Read-It-And-Weep”)</vt:lpstr>
      <vt:lpstr>Look-And-Say Sequences (aka “Read-It-And-Weep”)</vt:lpstr>
      <vt:lpstr>For screen</vt:lpstr>
      <vt:lpstr>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Geoff Kuenning</cp:lastModifiedBy>
  <cp:revision>48</cp:revision>
  <cp:lastPrinted>2013-10-23T23:19:51Z</cp:lastPrinted>
  <dcterms:modified xsi:type="dcterms:W3CDTF">2015-10-21T03:36:27Z</dcterms:modified>
</cp:coreProperties>
</file>