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41" r:id="rId2"/>
    <p:sldId id="361" r:id="rId3"/>
    <p:sldId id="362" r:id="rId4"/>
    <p:sldId id="363" r:id="rId5"/>
    <p:sldId id="364" r:id="rId6"/>
    <p:sldId id="365" r:id="rId7"/>
    <p:sldId id="366" r:id="rId8"/>
    <p:sldId id="356" r:id="rId9"/>
    <p:sldId id="357" r:id="rId10"/>
    <p:sldId id="358" r:id="rId11"/>
    <p:sldId id="359" r:id="rId12"/>
    <p:sldId id="360" r:id="rId13"/>
    <p:sldId id="355" r:id="rId14"/>
    <p:sldId id="354" r:id="rId15"/>
    <p:sldId id="346" r:id="rId16"/>
    <p:sldId id="347" r:id="rId17"/>
    <p:sldId id="348" r:id="rId18"/>
    <p:sldId id="335" r:id="rId19"/>
    <p:sldId id="336" r:id="rId20"/>
    <p:sldId id="297" r:id="rId21"/>
    <p:sldId id="298" r:id="rId22"/>
    <p:sldId id="299" r:id="rId23"/>
    <p:sldId id="350" r:id="rId24"/>
    <p:sldId id="300" r:id="rId25"/>
    <p:sldId id="301" r:id="rId26"/>
    <p:sldId id="302" r:id="rId27"/>
    <p:sldId id="303" r:id="rId28"/>
    <p:sldId id="307" r:id="rId29"/>
    <p:sldId id="309" r:id="rId30"/>
    <p:sldId id="318" r:id="rId31"/>
    <p:sldId id="321" r:id="rId32"/>
    <p:sldId id="352" r:id="rId33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</p:sldLst>
    </p:custShow>
    <p:custShow name="For printing" id="1">
      <p:sldLst>
        <p:sld r:id="rId2"/>
        <p:sld r:id="rId33"/>
        <p:sld r:id="rId4"/>
        <p:sld r:id="rId5"/>
        <p:sld r:id="rId10"/>
        <p:sld r:id="rId11"/>
        <p:sld r:id="rId12"/>
        <p:sld r:id="rId13"/>
        <p:sld r:id="rId19"/>
        <p:sld r:id="rId20"/>
        <p:sld r:id="rId21"/>
        <p:sld r:id="rId22"/>
        <p:sld r:id="rId25"/>
        <p:sld r:id="rId26"/>
        <p:sld r:id="rId27"/>
        <p:sld r:id="rId28"/>
        <p:sld r:id="rId29"/>
        <p:sld r:id="rId30"/>
        <p:sld r:id="rId31"/>
        <p:sld r:id="rId32"/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745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888F7DFE-7B3B-41F6-AFBA-4A951447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8B0E97-8D0B-449A-B3BE-C786722A77D0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6A902A-43A1-4896-9597-1C8CB8428A79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352DF4-BAB8-4667-A6E0-EEF1EB14353C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C80D49-DADB-4012-8C34-5FFA78C5B974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7EFA99-D346-4422-BC41-44AACEA8B46C}" type="slidenum">
              <a:rPr lang="en-US" altLang="en-US" smtClean="0">
                <a:sym typeface="Arial" pitchFamily="34" charset="0"/>
              </a:rPr>
              <a:pPr eaLnBrk="1" hangingPunct="1"/>
              <a:t>14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What I want people to take away from this is that saying “foo = bar” when bar is a list, tuple, or dictionary will produce unexpected results.  When in doubt, use deepcopy.  If you’re getting inexplicable bugs, try deepcopy.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6D488F-1F31-4312-B10A-527EB7D833C5}" type="slidenum">
              <a:rPr lang="en-US" altLang="en-US" smtClean="0">
                <a:sym typeface="Arial" pitchFamily="34" charset="0"/>
              </a:rPr>
              <a:pPr eaLnBrk="1" hangingPunct="1"/>
              <a:t>18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All of the expressions involving x pop up together as the slide’s single animation.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CBAAFE-70AE-4F95-B930-6BE92413A536}" type="slidenum">
              <a:rPr lang="en-US" altLang="en-US" smtClean="0">
                <a:sym typeface="Arial" pitchFamily="34" charset="0"/>
              </a:rPr>
              <a:pPr eaLnBrk="1" hangingPunct="1"/>
              <a:t>19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79B030-5ECE-4D64-A184-CA71BDF27A55}" type="slidenum">
              <a:rPr lang="en-US" altLang="en-US" smtClean="0">
                <a:sym typeface="Arial" pitchFamily="34" charset="0"/>
              </a:rPr>
              <a:pPr eaLnBrk="1" hangingPunct="1"/>
              <a:t>20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Question for class and Python shell: is this robust against negative n?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CEFCDA-F27A-41A3-8F90-7E31B644C3C1}" type="slidenum">
              <a:rPr lang="en-US" altLang="en-US" smtClean="0">
                <a:sym typeface="Arial" pitchFamily="34" charset="0"/>
              </a:rPr>
              <a:pPr eaLnBrk="1" hangingPunct="1"/>
              <a:t>21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DBAAAC-9513-4A3B-9736-5138F8DA5517}" type="slidenum">
              <a:rPr lang="en-US" altLang="en-US" smtClean="0">
                <a:sym typeface="Arial" pitchFamily="34" charset="0"/>
              </a:rPr>
              <a:pPr eaLnBrk="1" hangingPunct="1"/>
              <a:t>22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83B540-0667-454F-8568-E295557A56C0}" type="slidenum">
              <a:rPr lang="en-US" altLang="en-US" smtClean="0">
                <a:sym typeface="Arial" pitchFamily="34" charset="0"/>
              </a:rPr>
              <a:pPr eaLnBrk="1" hangingPunct="1"/>
              <a:t>23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036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9F001C-FB75-4561-947D-8B478A89C0C5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DF68F3-5A43-4B0E-88D2-E53F1A47E5F9}" type="slidenum">
              <a:rPr lang="en-US" altLang="en-US" smtClean="0">
                <a:sym typeface="Arial" pitchFamily="34" charset="0"/>
              </a:rPr>
              <a:pPr eaLnBrk="1" hangingPunct="1"/>
              <a:t>24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Invented by an Israeli telecommunications expert in 1970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 White means right color, wrong place; black means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right color right place.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750F14-6F65-481F-B399-BADDDFD1C326}" type="slidenum">
              <a:rPr lang="en-US" altLang="en-US" smtClean="0">
                <a:sym typeface="Arial" pitchFamily="34" charset="0"/>
              </a:rPr>
              <a:pPr eaLnBrk="1" hangingPunct="1"/>
              <a:t>25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D02282-EF87-4B93-A329-48359904E3CC}" type="slidenum">
              <a:rPr lang="en-US" altLang="en-US" smtClean="0">
                <a:sym typeface="Arial" pitchFamily="34" charset="0"/>
              </a:rPr>
              <a:pPr eaLnBrk="1" hangingPunct="1"/>
              <a:t>26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B8E666-B1D2-45A3-9372-BBEFBACB2C86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909E85-B847-44AB-A9B0-F9F6B06BE7D3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 "consistent" guess is one that has a chance of being correct; i.e., it isn't precluded by previous answers.</a:t>
            </a:r>
          </a:p>
          <a:p>
            <a:pPr marL="38100" eaLnBrk="1" hangingPunct="1">
              <a:spcBef>
                <a:spcPts val="413"/>
              </a:spcBef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animations give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successive improvements.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9C4CD5-1A60-4343-BCEC-D18B11196EAE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Animation</a:t>
            </a:r>
            <a:r>
              <a:rPr lang="en-US" altLang="en-US" baseline="0" dirty="0" smtClean="0">
                <a:latin typeface="Arial" pitchFamily="34" charset="0"/>
              </a:rPr>
              <a:t> brings up the count function, which is how to calculate the subscript-c things.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D1AE22-AF0E-4594-BDA0-B55ED2430527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52D09F-841B-4AD3-8A58-B83F8625ED93}" type="slidenum">
              <a:rPr lang="en-US" altLang="en-US" smtClean="0">
                <a:sym typeface="Arial" pitchFamily="34" charset="0"/>
              </a:rPr>
              <a:pPr eaLnBrk="1" hangingPunct="1"/>
              <a:t>31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Rules of nim (normal play): you have </a:t>
            </a:r>
            <a:r>
              <a:rPr lang="en-US" altLang="en-US" i="1" smtClean="0">
                <a:latin typeface="Arial" pitchFamily="34" charset="0"/>
              </a:rPr>
              <a:t>n</a:t>
            </a:r>
            <a:r>
              <a:rPr lang="en-US" altLang="en-US" smtClean="0">
                <a:latin typeface="Arial" pitchFamily="34" charset="0"/>
              </a:rPr>
              <a:t> heaps of stones.  Each player in turn can remove an arbitrary (nonzero) number of stones from exactly one heap.  The player who removes the last stone wins.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Nim sum: express the size of each heap in binary.  The num sum is just h</a:t>
            </a:r>
            <a:r>
              <a:rPr lang="en-US" altLang="en-US" sz="1000" smtClean="0">
                <a:latin typeface="Arial" pitchFamily="34" charset="0"/>
              </a:rPr>
              <a:t>1^h2^h3^…</a:t>
            </a:r>
          </a:p>
          <a:p>
            <a:pPr eaLnBrk="1" hangingPunct="1"/>
            <a:endParaRPr lang="en-US" altLang="en-US" sz="1000" smtClean="0">
              <a:latin typeface="Arial" pitchFamily="34" charset="0"/>
            </a:endParaRPr>
          </a:p>
          <a:p>
            <a:pPr eaLnBrk="1" hangingPunct="1"/>
            <a:r>
              <a:rPr lang="en-US" altLang="en-US" sz="1000" smtClean="0">
                <a:latin typeface="Arial" pitchFamily="34" charset="0"/>
              </a:rPr>
              <a:t>Winning strategy: Force the nim sum to be zero after your play.  The easiest way to do this is to calculate the current nim sum, then look for a heap with a 1 in the same position as the highest bit of the nim sum.  Xor the nim sum with the size of that heap to get the final size you want to achieve.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CA8878-8495-4650-B395-56309604C803}" type="slidenum">
              <a:rPr lang="en-US" altLang="en-US" smtClean="0">
                <a:sym typeface="Arial" pitchFamily="34" charset="0"/>
              </a:rPr>
              <a:pPr eaLnBrk="1" hangingPunct="1"/>
              <a:t>32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Rules of nim (normal play): you have </a:t>
            </a:r>
            <a:r>
              <a:rPr lang="en-US" altLang="en-US" i="1" smtClean="0">
                <a:latin typeface="Arial" pitchFamily="34" charset="0"/>
              </a:rPr>
              <a:t>n</a:t>
            </a:r>
            <a:r>
              <a:rPr lang="en-US" altLang="en-US" smtClean="0">
                <a:latin typeface="Arial" pitchFamily="34" charset="0"/>
              </a:rPr>
              <a:t> heaps of stones.  Each player in turn can remove an arbitrary (nonzero) number of stones from exactly one heap.  The player who removes the last stone wins.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Nim sum: express the size of each heap in binary.  The num sum is just h</a:t>
            </a:r>
            <a:r>
              <a:rPr lang="en-US" altLang="en-US" sz="1000" smtClean="0">
                <a:latin typeface="Arial" pitchFamily="34" charset="0"/>
              </a:rPr>
              <a:t>1^h2^h3^…</a:t>
            </a:r>
          </a:p>
          <a:p>
            <a:pPr eaLnBrk="1" hangingPunct="1"/>
            <a:endParaRPr lang="en-US" altLang="en-US" sz="1000" smtClean="0">
              <a:latin typeface="Arial" pitchFamily="34" charset="0"/>
            </a:endParaRPr>
          </a:p>
          <a:p>
            <a:pPr eaLnBrk="1" hangingPunct="1"/>
            <a:r>
              <a:rPr lang="en-US" altLang="en-US" sz="1000" smtClean="0">
                <a:latin typeface="Arial" pitchFamily="34" charset="0"/>
              </a:rPr>
              <a:t>Winning strategy: Force the nim sum to be zero after your play.  The easiest way to do this is to calculate the current nim sum, then look for a heap with a 1 in the same position as the highest bit of the nim sum.  Xor the nim sum with the size of that heap to get the final size you want to achieve.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CAF587-179E-4D93-8674-D37A7E4D34E0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3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74B5AD-9F5E-454E-895F-6F126FF1A8E0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E243DE-3987-4E32-82DF-FF85EFEF8D3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4DCC26-EDBE-4BC6-AFAF-8486AB4A17C4}" type="slidenum">
              <a:rPr lang="en-US" altLang="en-US" smtClean="0">
                <a:sym typeface="Arial" pitchFamily="34" charset="0"/>
              </a:rPr>
              <a:pPr eaLnBrk="1" hangingPunct="1"/>
              <a:t>6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E49B28-9340-4E3B-870B-702FAC461AC7}" type="slidenum">
              <a:rPr lang="en-US" altLang="en-US" smtClean="0">
                <a:sym typeface="Arial" pitchFamily="34" charset="0"/>
              </a:rPr>
              <a:pPr eaLnBrk="1" hangingPunct="1"/>
              <a:t>7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0B1647-BA4B-4D6D-AA59-0E7D3B0B15DE}" type="slidenum">
              <a:rPr lang="en-US" altLang="en-US" smtClean="0">
                <a:sym typeface="Arial" pitchFamily="34" charset="0"/>
              </a:rPr>
              <a:pPr eaLnBrk="1" hangingPunct="1"/>
              <a:t>8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1DA88E-06BC-4917-9486-4D365D63CAC0}" type="slidenum">
              <a:rPr lang="en-US" altLang="en-US" smtClean="0">
                <a:sym typeface="Arial" pitchFamily="34" charset="0"/>
              </a:rPr>
              <a:pPr eaLnBrk="1" hangingPunct="1"/>
              <a:t>9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DD7F-2733-4B5F-A495-48476FF9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10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464D-9718-4C76-8595-4898216B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50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FE12-4368-47AA-999D-ABDEF278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5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E719-6CF2-4BBA-A2AD-B65F502A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7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13B3-2C3D-4B92-B4F6-12CB793B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69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7861-3972-4612-9B2D-EAD75D43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03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28FB-1B07-41E1-A1F9-F7D5EF5E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2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6DCA-5A0F-49A0-93D3-36570D06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38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B663-BD90-4C7E-8544-E0583577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93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1CDF-714B-4C54-A610-6E8911151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22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41EA-AA8A-4D4E-BCCA-5D02832D4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84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856EE40-F96A-465D-8548-55CF7CCA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BnwgDt6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762000" y="762000"/>
            <a:ext cx="7670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ts val="32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odoni SvtyTwo ITC TT-Book" charset="0"/>
              </a:rPr>
              <a:t>The CS 5 Black Gazette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762000" y="1752600"/>
            <a:ext cx="4913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Baskerville Old Face" pitchFamily="18" charset="0"/>
                <a:sym typeface="Bodoni SvtyTwo ITC TT-Book" charset="0"/>
              </a:rPr>
              <a:t>CS 5 Penguins Located </a:t>
            </a:r>
            <a:endParaRPr lang="en-US" altLang="en-US" sz="2400">
              <a:latin typeface="Baskerville Old Face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Baskerville Old Face" pitchFamily="18" charset="0"/>
                <a:sym typeface="Bodoni SvtyTwo ITC TT-Book" charset="0"/>
              </a:rPr>
              <a:t>at Massive Penguin Party</a:t>
            </a:r>
            <a:endParaRPr lang="en-US" altLang="en-US" sz="2400">
              <a:latin typeface="Baskerville Old Face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(AP) The two missing CS 5 “Black”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penguins surfaced on a large ice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floe near Antarctica.  Authorities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indicated that an enormous penguin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dance party was underway there that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would likely last well into Novembrrrr.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The CS 5 instructors were relieved to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hear that the penguins are safe.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“I’m glad they’re OK, but I’m a bit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disappointed that I wasn’t invited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this very 'cool' party,” said one of the profs.</a:t>
            </a:r>
          </a:p>
        </p:txBody>
      </p:sp>
      <p:pic>
        <p:nvPicPr>
          <p:cNvPr id="2052" name="Picture 4">
            <a:hlinkClick r:id="rId3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591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More You Should Know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1269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 circuits</a:t>
            </a:r>
          </a:p>
          <a:p>
            <a:pPr lvl="1" eaLnBrk="1" hangingPunct="1"/>
            <a:r>
              <a:rPr lang="en-US" altLang="en-US" smtClean="0"/>
              <a:t>AND, OR, NOT</a:t>
            </a:r>
          </a:p>
          <a:p>
            <a:pPr lvl="1" eaLnBrk="1" hangingPunct="1"/>
            <a:r>
              <a:rPr lang="en-US" altLang="en-US" smtClean="0"/>
              <a:t>Writing truth tables</a:t>
            </a:r>
          </a:p>
          <a:p>
            <a:pPr lvl="1" eaLnBrk="1" hangingPunct="1"/>
            <a:r>
              <a:rPr lang="en-US" altLang="en-US" b="1" smtClean="0"/>
              <a:t>Minterm expansion principle</a:t>
            </a:r>
          </a:p>
          <a:p>
            <a:pPr lvl="1" eaLnBrk="1" hangingPunct="1"/>
            <a:r>
              <a:rPr lang="en-US" altLang="en-US" smtClean="0"/>
              <a:t>Using AND and OR to choose an output</a:t>
            </a:r>
          </a:p>
          <a:p>
            <a:pPr eaLnBrk="1" hangingPunct="1"/>
            <a:r>
              <a:rPr lang="en-US" altLang="en-US" smtClean="0"/>
              <a:t>Hmmm programming</a:t>
            </a:r>
          </a:p>
          <a:p>
            <a:pPr lvl="1" eaLnBrk="1" hangingPunct="1"/>
            <a:r>
              <a:rPr lang="en-US" altLang="en-US" smtClean="0"/>
              <a:t>Recursion techniques</a:t>
            </a:r>
          </a:p>
          <a:p>
            <a:pPr lvl="1" eaLnBrk="1" hangingPunct="1"/>
            <a:r>
              <a:rPr lang="en-US" altLang="en-US" smtClean="0"/>
              <a:t>Conditional jumps</a:t>
            </a:r>
          </a:p>
          <a:p>
            <a:pPr lvl="1" eaLnBrk="1" hangingPunct="1"/>
            <a:r>
              <a:rPr lang="en-US" altLang="en-US" smtClean="0"/>
              <a:t>(We will supply a Hmmm reference sheet)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Yet More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2293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4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Simple imperative programming</a:t>
            </a:r>
          </a:p>
          <a:p>
            <a:pPr lvl="1" eaLnBrk="1" hangingPunct="1"/>
            <a:r>
              <a:rPr lang="en-US" altLang="en-US" smtClean="0"/>
              <a:t>Assignment statements</a:t>
            </a:r>
          </a:p>
          <a:p>
            <a:pPr lvl="1" eaLnBrk="1" hangingPunct="1"/>
            <a:r>
              <a:rPr lang="en-US" altLang="en-US" smtClean="0"/>
              <a:t>If/else/elif</a:t>
            </a:r>
          </a:p>
          <a:p>
            <a:pPr lvl="1" eaLnBrk="1" hangingPunct="1"/>
            <a:r>
              <a:rPr lang="en-US" altLang="en-US" smtClean="0"/>
              <a:t>For loops (for i in </a:t>
            </a:r>
            <a:r>
              <a:rPr lang="en-US" altLang="en-US" i="1" smtClean="0"/>
              <a:t>iterable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While loops</a:t>
            </a:r>
          </a:p>
          <a:p>
            <a:pPr lvl="1" eaLnBrk="1" hangingPunct="1"/>
            <a:r>
              <a:rPr lang="en-US" altLang="en-US" smtClean="0"/>
              <a:t>Loop-and-half (break)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Your Cheat Sheet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3319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39688" indent="0" eaLnBrk="1" hangingPunct="1">
              <a:buFont typeface="Lucida Grande" charset="0"/>
              <a:buNone/>
            </a:pPr>
            <a:r>
              <a:rPr lang="en-US" altLang="en-US" smtClean="0"/>
              <a:t>You’re allowed ONE sheet of 8.5x11 paper, with contents up to you</a:t>
            </a:r>
          </a:p>
          <a:p>
            <a:pPr marL="39688" indent="0" eaLnBrk="1" hangingPunct="1">
              <a:buFont typeface="Lucida Grande" charset="0"/>
              <a:buNone/>
            </a:pPr>
            <a:endParaRPr lang="en-US" altLang="en-US" smtClean="0"/>
          </a:p>
          <a:p>
            <a:pPr marL="39688" indent="0" eaLnBrk="1" hangingPunct="1">
              <a:buFont typeface="Lucida Grande" charset="0"/>
              <a:buNone/>
            </a:pPr>
            <a:endParaRPr lang="en-US" altLang="en-US" smtClean="0"/>
          </a:p>
        </p:txBody>
      </p:sp>
      <p:pic>
        <p:nvPicPr>
          <p:cNvPr id="13317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9"/>
          <p:cNvSpPr>
            <a:spLocks/>
          </p:cNvSpPr>
          <p:nvPr/>
        </p:nvSpPr>
        <p:spPr bwMode="auto">
          <a:xfrm>
            <a:off x="5105400" y="3060700"/>
            <a:ext cx="2438400" cy="533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0" y="10496"/>
                </a:lnTo>
                <a:lnTo>
                  <a:pt x="0" y="14994"/>
                </a:lnTo>
                <a:lnTo>
                  <a:pt x="0" y="17992"/>
                </a:lnTo>
                <a:lnTo>
                  <a:pt x="3600" y="17992"/>
                </a:lnTo>
                <a:lnTo>
                  <a:pt x="395" y="21600"/>
                </a:lnTo>
                <a:lnTo>
                  <a:pt x="9000" y="17992"/>
                </a:lnTo>
                <a:lnTo>
                  <a:pt x="21600" y="17992"/>
                </a:lnTo>
                <a:lnTo>
                  <a:pt x="21600" y="14994"/>
                </a:lnTo>
                <a:lnTo>
                  <a:pt x="21600" y="10496"/>
                </a:lnTo>
                <a:lnTo>
                  <a:pt x="21600" y="0"/>
                </a:lnTo>
                <a:lnTo>
                  <a:pt x="9000" y="0"/>
                </a:lnTo>
                <a:lnTo>
                  <a:pt x="3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4" name="Rectangle 32"/>
          <p:cNvSpPr>
            <a:spLocks/>
          </p:cNvSpPr>
          <p:nvPr/>
        </p:nvSpPr>
        <p:spPr bwMode="auto">
          <a:xfrm>
            <a:off x="304800" y="4572000"/>
            <a:ext cx="3657600" cy="19050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99" name="Rectangle 27"/>
          <p:cNvSpPr>
            <a:spLocks/>
          </p:cNvSpPr>
          <p:nvPr/>
        </p:nvSpPr>
        <p:spPr bwMode="auto">
          <a:xfrm>
            <a:off x="304800" y="3505200"/>
            <a:ext cx="6324600" cy="10668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98" name="Rectangle 26"/>
          <p:cNvSpPr>
            <a:spLocks/>
          </p:cNvSpPr>
          <p:nvPr/>
        </p:nvSpPr>
        <p:spPr bwMode="auto">
          <a:xfrm>
            <a:off x="304800" y="1600200"/>
            <a:ext cx="4419600" cy="19050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/>
          </p:cNvSpPr>
          <p:nvPr/>
        </p:nvSpPr>
        <p:spPr bwMode="auto">
          <a:xfrm>
            <a:off x="441325" y="1666875"/>
            <a:ext cx="61055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bar[0]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[42,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[“spam”, “is”, “yummy”]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[42,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y =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y = 57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>
            <a:off x="5486400" y="2133600"/>
            <a:ext cx="473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Rectangle 24"/>
          <p:cNvSpPr>
            <a:spLocks/>
          </p:cNvSpPr>
          <p:nvPr/>
        </p:nvSpPr>
        <p:spPr bwMode="auto">
          <a:xfrm>
            <a:off x="6035675" y="2178050"/>
            <a:ext cx="2743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[“spam”, “is”, “yummy”]</a:t>
            </a:r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Deep vs. Shallow Copy</a:t>
            </a:r>
          </a:p>
        </p:txBody>
      </p:sp>
      <p:grpSp>
        <p:nvGrpSpPr>
          <p:cNvPr id="14345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4356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57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1079" name="Rectangle 7"/>
          <p:cNvSpPr>
            <a:spLocks/>
          </p:cNvSpPr>
          <p:nvPr/>
        </p:nvSpPr>
        <p:spPr bwMode="auto">
          <a:xfrm>
            <a:off x="4860925" y="1676400"/>
            <a:ext cx="65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</a:t>
            </a:r>
          </a:p>
        </p:txBody>
      </p:sp>
      <p:sp>
        <p:nvSpPr>
          <p:cNvPr id="131080" name="Rectangle 8"/>
          <p:cNvSpPr>
            <a:spLocks/>
          </p:cNvSpPr>
          <p:nvPr/>
        </p:nvSpPr>
        <p:spPr bwMode="auto">
          <a:xfrm>
            <a:off x="6019800" y="169545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81" name="Rectangle 9"/>
          <p:cNvSpPr>
            <a:spLocks/>
          </p:cNvSpPr>
          <p:nvPr/>
        </p:nvSpPr>
        <p:spPr bwMode="auto">
          <a:xfrm>
            <a:off x="6215063" y="1731963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486400" y="184785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rot="10800000" flipH="1">
            <a:off x="5486400" y="2057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1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08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2" name="Group 18"/>
          <p:cNvGrpSpPr>
            <a:grpSpLocks/>
          </p:cNvGrpSpPr>
          <p:nvPr/>
        </p:nvGrpSpPr>
        <p:grpSpPr bwMode="auto">
          <a:xfrm>
            <a:off x="5105400" y="5232400"/>
            <a:ext cx="3124200" cy="730250"/>
            <a:chOff x="0" y="0"/>
            <a:chExt cx="1968" cy="460"/>
          </a:xfrm>
        </p:grpSpPr>
        <p:sp>
          <p:nvSpPr>
            <p:cNvPr id="14354" name="AutoShape 19"/>
            <p:cNvSpPr>
              <a:spLocks/>
            </p:cNvSpPr>
            <p:nvPr/>
          </p:nvSpPr>
          <p:spPr bwMode="auto">
            <a:xfrm>
              <a:off x="0" y="0"/>
              <a:ext cx="1968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96"/>
                  </a:lnTo>
                  <a:lnTo>
                    <a:pt x="0" y="14994"/>
                  </a:lnTo>
                  <a:lnTo>
                    <a:pt x="0" y="17992"/>
                  </a:lnTo>
                  <a:lnTo>
                    <a:pt x="3600" y="17992"/>
                  </a:lnTo>
                  <a:lnTo>
                    <a:pt x="395" y="21600"/>
                  </a:lnTo>
                  <a:lnTo>
                    <a:pt x="9000" y="17992"/>
                  </a:lnTo>
                  <a:lnTo>
                    <a:pt x="21600" y="17992"/>
                  </a:lnTo>
                  <a:lnTo>
                    <a:pt x="21600" y="14994"/>
                  </a:lnTo>
                  <a:lnTo>
                    <a:pt x="21600" y="10496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20"/>
            <p:cNvSpPr>
              <a:spLocks/>
            </p:cNvSpPr>
            <p:nvPr/>
          </p:nvSpPr>
          <p:spPr bwMode="auto">
            <a:xfrm>
              <a:off x="0" y="0"/>
              <a:ext cx="19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This is a deep concept!</a:t>
              </a:r>
            </a:p>
          </p:txBody>
        </p:sp>
      </p:grpSp>
      <p:sp>
        <p:nvSpPr>
          <p:cNvPr id="131105" name="Rectangle 33"/>
          <p:cNvSpPr>
            <a:spLocks/>
          </p:cNvSpPr>
          <p:nvPr/>
        </p:nvSpPr>
        <p:spPr bwMode="auto">
          <a:xfrm>
            <a:off x="6084888" y="1730375"/>
            <a:ext cx="969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[42,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4" grpId="0" animBg="1"/>
      <p:bldP spid="131099" grpId="0" animBg="1"/>
      <p:bldP spid="131099" grpId="1" animBg="1"/>
      <p:bldP spid="131098" grpId="0" animBg="1"/>
      <p:bldP spid="131095" grpId="0" animBg="1"/>
      <p:bldP spid="131096" grpId="0" animBg="1"/>
      <p:bldP spid="131079" grpId="0"/>
      <p:bldP spid="131080" grpId="0" animBg="1"/>
      <p:bldP spid="131081" grpId="0"/>
      <p:bldP spid="131082" grpId="0" animBg="1"/>
      <p:bldP spid="131083" grpId="0" animBg="1"/>
      <p:bldP spid="131083" grpId="1" animBg="1"/>
      <p:bldP spid="131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/>
          </p:cNvSpPr>
          <p:nvPr/>
        </p:nvSpPr>
        <p:spPr bwMode="auto">
          <a:xfrm>
            <a:off x="441325" y="1666875"/>
            <a:ext cx="4279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from copy import *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deepcopy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(foo)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bar[0]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2, 3]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5486400" y="2133600"/>
            <a:ext cx="473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Deep vs. Shallow Copy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5376" name="Rectangle 10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77" name="Rectangle 11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7468" name="Rectangle 12"/>
          <p:cNvSpPr>
            <a:spLocks/>
          </p:cNvSpPr>
          <p:nvPr/>
        </p:nvSpPr>
        <p:spPr bwMode="auto">
          <a:xfrm>
            <a:off x="4860925" y="1676400"/>
            <a:ext cx="65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</a:t>
            </a:r>
          </a:p>
        </p:txBody>
      </p:sp>
      <p:sp>
        <p:nvSpPr>
          <p:cNvPr id="15367" name="Rectangle 13"/>
          <p:cNvSpPr>
            <a:spLocks/>
          </p:cNvSpPr>
          <p:nvPr/>
        </p:nvSpPr>
        <p:spPr bwMode="auto">
          <a:xfrm>
            <a:off x="6019800" y="169545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368" name="Rectangle 14"/>
          <p:cNvSpPr>
            <a:spLocks/>
          </p:cNvSpPr>
          <p:nvPr/>
        </p:nvSpPr>
        <p:spPr bwMode="auto">
          <a:xfrm>
            <a:off x="6215063" y="1731963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5486400" y="184785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08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 18"/>
          <p:cNvGrpSpPr>
            <a:grpSpLocks/>
          </p:cNvGrpSpPr>
          <p:nvPr/>
        </p:nvGrpSpPr>
        <p:grpSpPr bwMode="auto">
          <a:xfrm>
            <a:off x="5105400" y="5232400"/>
            <a:ext cx="3124200" cy="730250"/>
            <a:chOff x="0" y="0"/>
            <a:chExt cx="1968" cy="460"/>
          </a:xfrm>
        </p:grpSpPr>
        <p:sp>
          <p:nvSpPr>
            <p:cNvPr id="15374" name="AutoShape 19"/>
            <p:cNvSpPr>
              <a:spLocks/>
            </p:cNvSpPr>
            <p:nvPr/>
          </p:nvSpPr>
          <p:spPr bwMode="auto">
            <a:xfrm>
              <a:off x="0" y="0"/>
              <a:ext cx="1968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96"/>
                  </a:lnTo>
                  <a:lnTo>
                    <a:pt x="0" y="14994"/>
                  </a:lnTo>
                  <a:lnTo>
                    <a:pt x="0" y="17992"/>
                  </a:lnTo>
                  <a:lnTo>
                    <a:pt x="3600" y="17992"/>
                  </a:lnTo>
                  <a:lnTo>
                    <a:pt x="395" y="21600"/>
                  </a:lnTo>
                  <a:lnTo>
                    <a:pt x="9000" y="17992"/>
                  </a:lnTo>
                  <a:lnTo>
                    <a:pt x="21600" y="17992"/>
                  </a:lnTo>
                  <a:lnTo>
                    <a:pt x="21600" y="14994"/>
                  </a:lnTo>
                  <a:lnTo>
                    <a:pt x="21600" y="10496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Rectangle 20"/>
            <p:cNvSpPr>
              <a:spLocks/>
            </p:cNvSpPr>
            <p:nvPr/>
          </p:nvSpPr>
          <p:spPr bwMode="auto">
            <a:xfrm>
              <a:off x="0" y="0"/>
              <a:ext cx="19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This is a deep concept!</a:t>
              </a:r>
            </a:p>
          </p:txBody>
        </p:sp>
      </p:grpSp>
      <p:sp>
        <p:nvSpPr>
          <p:cNvPr id="147480" name="Rectangle 24"/>
          <p:cNvSpPr>
            <a:spLocks/>
          </p:cNvSpPr>
          <p:nvPr/>
        </p:nvSpPr>
        <p:spPr bwMode="auto">
          <a:xfrm>
            <a:off x="6019800" y="2187575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7481" name="Rectangle 25"/>
          <p:cNvSpPr>
            <a:spLocks/>
          </p:cNvSpPr>
          <p:nvPr/>
        </p:nvSpPr>
        <p:spPr bwMode="auto">
          <a:xfrm>
            <a:off x="6215063" y="2224088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80" grpId="0" animBg="1"/>
      <p:bldP spid="147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Isn’t Mutability</a:t>
            </a:r>
            <a:br>
              <a:rPr lang="en-US" altLang="en-US" smtClean="0"/>
            </a:br>
            <a:r>
              <a:rPr lang="en-US" altLang="en-US" smtClean="0"/>
              <a:t>Always Preferable?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4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6388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7086600" y="2057400"/>
            <a:ext cx="1752600" cy="1176338"/>
            <a:chOff x="0" y="0"/>
            <a:chExt cx="1104" cy="741"/>
          </a:xfrm>
        </p:grpSpPr>
        <p:sp>
          <p:nvSpPr>
            <p:cNvPr id="16391" name="AutoShape 9"/>
            <p:cNvSpPr>
              <a:spLocks/>
            </p:cNvSpPr>
            <p:nvPr/>
          </p:nvSpPr>
          <p:spPr bwMode="auto">
            <a:xfrm>
              <a:off x="0" y="0"/>
              <a:ext cx="1104" cy="7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8978"/>
                  </a:lnTo>
                  <a:lnTo>
                    <a:pt x="0" y="12826"/>
                  </a:lnTo>
                  <a:lnTo>
                    <a:pt x="0" y="15391"/>
                  </a:lnTo>
                  <a:lnTo>
                    <a:pt x="3600" y="15391"/>
                  </a:lnTo>
                  <a:lnTo>
                    <a:pt x="1291" y="21600"/>
                  </a:lnTo>
                  <a:lnTo>
                    <a:pt x="9000" y="15391"/>
                  </a:lnTo>
                  <a:lnTo>
                    <a:pt x="21600" y="15391"/>
                  </a:lnTo>
                  <a:lnTo>
                    <a:pt x="21600" y="12826"/>
                  </a:lnTo>
                  <a:lnTo>
                    <a:pt x="21600" y="897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10"/>
            <p:cNvSpPr>
              <a:spLocks/>
            </p:cNvSpPr>
            <p:nvPr/>
          </p:nvSpPr>
          <p:spPr bwMode="auto">
            <a:xfrm>
              <a:off x="0" y="0"/>
              <a:ext cx="11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Watch out here!</a:t>
              </a:r>
            </a:p>
          </p:txBody>
        </p:sp>
      </p:grpSp>
      <p:sp>
        <p:nvSpPr>
          <p:cNvPr id="16390" name="Rectangle 11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ben(List):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if List != [] : List[0] = -1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jerry():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myList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ben(myList)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print "My list is " + str(myList)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[-1,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Isn’t Mutability</a:t>
            </a:r>
            <a:br>
              <a:rPr lang="en-US" altLang="en-US" smtClean="0"/>
            </a:br>
            <a:r>
              <a:rPr lang="en-US" altLang="en-US" smtClean="0"/>
              <a:t>Always Preferable?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7417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8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7412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7086600" y="2057400"/>
            <a:ext cx="1752600" cy="1176338"/>
            <a:chOff x="0" y="0"/>
            <a:chExt cx="1104" cy="741"/>
          </a:xfrm>
        </p:grpSpPr>
        <p:sp>
          <p:nvSpPr>
            <p:cNvPr id="17415" name="AutoShape 9"/>
            <p:cNvSpPr>
              <a:spLocks/>
            </p:cNvSpPr>
            <p:nvPr/>
          </p:nvSpPr>
          <p:spPr bwMode="auto">
            <a:xfrm>
              <a:off x="0" y="0"/>
              <a:ext cx="1104" cy="7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8978"/>
                  </a:lnTo>
                  <a:lnTo>
                    <a:pt x="0" y="12826"/>
                  </a:lnTo>
                  <a:lnTo>
                    <a:pt x="0" y="15391"/>
                  </a:lnTo>
                  <a:lnTo>
                    <a:pt x="3600" y="15391"/>
                  </a:lnTo>
                  <a:lnTo>
                    <a:pt x="1291" y="21600"/>
                  </a:lnTo>
                  <a:lnTo>
                    <a:pt x="9000" y="15391"/>
                  </a:lnTo>
                  <a:lnTo>
                    <a:pt x="21600" y="15391"/>
                  </a:lnTo>
                  <a:lnTo>
                    <a:pt x="21600" y="12826"/>
                  </a:lnTo>
                  <a:lnTo>
                    <a:pt x="21600" y="897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/>
            </p:cNvSpPr>
            <p:nvPr/>
          </p:nvSpPr>
          <p:spPr bwMode="auto">
            <a:xfrm>
              <a:off x="0" y="0"/>
              <a:ext cx="11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Watch out here!</a:t>
              </a:r>
            </a:p>
          </p:txBody>
        </p:sp>
      </p:grpSp>
      <p:sp>
        <p:nvSpPr>
          <p:cNvPr id="17414" name="Rectangle 11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ben(List):</a:t>
            </a:r>
            <a:b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List = [“yowza!”]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jerry():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myList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ben(myList)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print "My list is " + str(myList)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[1,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Isn’t Mutability</a:t>
            </a:r>
            <a:br>
              <a:rPr lang="en-US" altLang="en-US" smtClean="0"/>
            </a:br>
            <a:r>
              <a:rPr lang="en-US" altLang="en-US" smtClean="0"/>
              <a:t>Always Preferable?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8438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39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8436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8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ben(x):</a:t>
            </a:r>
            <a:b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x = 43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jerry():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myNum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ben(myNum)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print "My number is " + str(myNum)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number is 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Type Casting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81000" y="762000"/>
            <a:ext cx="8218488" cy="180975"/>
            <a:chOff x="0" y="0"/>
            <a:chExt cx="5177" cy="114"/>
          </a:xfrm>
        </p:grpSpPr>
        <p:sp>
          <p:nvSpPr>
            <p:cNvPr id="19465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6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Rectangle 6"/>
          <p:cNvSpPr>
            <a:spLocks/>
          </p:cNvSpPr>
          <p:nvPr/>
        </p:nvSpPr>
        <p:spPr bwMode="auto">
          <a:xfrm>
            <a:off x="457200" y="1143000"/>
            <a:ext cx="8204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int(1.3)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str(1.3)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'1.3'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str(2+3j)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'(2+3j)'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str([1, 2, 3])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'[1, 2, 3]'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str("hello")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'hello'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int("hello")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 (most recent call last):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"&lt;stdin&gt;", line 1, in 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ValueError: invalid literal for int(): hello</a:t>
            </a:r>
          </a:p>
        </p:txBody>
      </p:sp>
      <p:pic>
        <p:nvPicPr>
          <p:cNvPr id="1946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5654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5943600" y="2133600"/>
            <a:ext cx="1600200" cy="960438"/>
            <a:chOff x="0" y="0"/>
            <a:chExt cx="1200" cy="653"/>
          </a:xfrm>
        </p:grpSpPr>
        <p:sp>
          <p:nvSpPr>
            <p:cNvPr id="19463" name="AutoShape 9"/>
            <p:cNvSpPr>
              <a:spLocks/>
            </p:cNvSpPr>
            <p:nvPr/>
          </p:nvSpPr>
          <p:spPr bwMode="auto">
            <a:xfrm>
              <a:off x="0" y="0"/>
              <a:ext cx="1200" cy="6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1114"/>
                  </a:lnTo>
                  <a:lnTo>
                    <a:pt x="0" y="15877"/>
                  </a:lnTo>
                  <a:lnTo>
                    <a:pt x="0" y="19053"/>
                  </a:lnTo>
                  <a:lnTo>
                    <a:pt x="3600" y="19053"/>
                  </a:lnTo>
                  <a:lnTo>
                    <a:pt x="648" y="21600"/>
                  </a:lnTo>
                  <a:lnTo>
                    <a:pt x="9000" y="19053"/>
                  </a:lnTo>
                  <a:lnTo>
                    <a:pt x="21600" y="19053"/>
                  </a:lnTo>
                  <a:lnTo>
                    <a:pt x="21600" y="15877"/>
                  </a:lnTo>
                  <a:lnTo>
                    <a:pt x="21600" y="11114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Rectangle 10"/>
            <p:cNvSpPr>
              <a:spLocks/>
            </p:cNvSpPr>
            <p:nvPr/>
          </p:nvSpPr>
          <p:spPr bwMode="auto">
            <a:xfrm>
              <a:off x="0" y="0"/>
              <a:ext cx="12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hate being typecast!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Non-Built-In “Types”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0" y="0"/>
            <a:chExt cx="5177" cy="114"/>
          </a:xfrm>
        </p:grpSpPr>
        <p:sp>
          <p:nvSpPr>
            <p:cNvPr id="2049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49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14" name="Rectangle 6"/>
          <p:cNvSpPr>
            <a:spLocks/>
          </p:cNvSpPr>
          <p:nvPr/>
        </p:nvSpPr>
        <p:spPr bwMode="auto">
          <a:xfrm>
            <a:off x="457200" y="1600200"/>
            <a:ext cx="82804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from decimal import *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getcontext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().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prec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20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Decimal(1)/Decimal(3)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Decimal("0.33333333333333333333")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+ 1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Decimal("1.3333333333333333333")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float(x)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0.33333333333333331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'0.33333333333333333333'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5867400" y="2590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8"/>
          <p:cNvSpPr>
            <a:spLocks/>
          </p:cNvSpPr>
          <p:nvPr/>
        </p:nvSpPr>
        <p:spPr bwMode="auto">
          <a:xfrm>
            <a:off x="6781800" y="2133600"/>
            <a:ext cx="23098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Notice that argument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to Decimal can be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a string or an integer,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but (strangely) not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a floating point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number!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10"/>
          <p:cNvSpPr>
            <a:spLocks/>
          </p:cNvSpPr>
          <p:nvPr/>
        </p:nvSpPr>
        <p:spPr bwMode="auto">
          <a:xfrm>
            <a:off x="6553200" y="38862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Decimal(0.333)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BARF!!!</a:t>
            </a:r>
          </a:p>
        </p:txBody>
      </p:sp>
      <p:sp>
        <p:nvSpPr>
          <p:cNvPr id="20489" name="Rectangle 11"/>
          <p:cNvSpPr>
            <a:spLocks/>
          </p:cNvSpPr>
          <p:nvPr/>
        </p:nvSpPr>
        <p:spPr bwMode="auto">
          <a:xfrm>
            <a:off x="6553200" y="3810000"/>
            <a:ext cx="2286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8458200" y="3276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 smtClean="0"/>
              <a:t>Lab Problem: The Mandelbrot Set</a:t>
            </a:r>
            <a:endParaRPr lang="en-US" altLang="en-US" smtClean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309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09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308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8" descr="ben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Input and Output</a:t>
            </a: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151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001000" cy="2387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400" b="1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1510" name="Rectangle 7"/>
          <p:cNvSpPr>
            <a:spLocks/>
          </p:cNvSpPr>
          <p:nvPr/>
        </p:nvSpPr>
        <p:spPr bwMode="auto">
          <a:xfrm>
            <a:off x="457200" y="1295400"/>
            <a:ext cx="8051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get_input():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400" b="1">
                <a:cs typeface="Arial" pitchFamily="34" charset="0"/>
              </a:rPr>
              <a:t>"""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Takes no arguments.  Queries user for name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and age and returns a list [name, age] where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name is a string and age is an integer.</a:t>
            </a:r>
            <a:r>
              <a:rPr lang="en-US" altLang="en-US" sz="2400" b="1">
                <a:cs typeface="Arial" pitchFamily="34" charset="0"/>
              </a:rPr>
              <a:t>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name = raw_input("Enter your name: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age = int(raw_input("Enter your age: "))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[name, age]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001000" cy="990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000" b="1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228600" y="1587500"/>
            <a:ext cx="8610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get_list():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 = raw_input("How many numbers in your list?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user_list = []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for index in range(n):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input = raw_input("Enter the next number: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user_list.append(input)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user_list</a:t>
            </a:r>
          </a:p>
        </p:txBody>
      </p:sp>
      <p:pic>
        <p:nvPicPr>
          <p:cNvPr id="225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03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4953000" y="4191000"/>
            <a:ext cx="1752600" cy="1341438"/>
            <a:chOff x="0" y="0"/>
            <a:chExt cx="1104" cy="845"/>
          </a:xfrm>
        </p:grpSpPr>
        <p:sp>
          <p:nvSpPr>
            <p:cNvPr id="22534" name="AutoShape 5"/>
            <p:cNvSpPr>
              <a:spLocks/>
            </p:cNvSpPr>
            <p:nvPr/>
          </p:nvSpPr>
          <p:spPr bwMode="auto">
            <a:xfrm>
              <a:off x="0" y="0"/>
              <a:ext cx="1104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1452"/>
                  </a:lnTo>
                  <a:lnTo>
                    <a:pt x="0" y="16360"/>
                  </a:lnTo>
                  <a:lnTo>
                    <a:pt x="0" y="19631"/>
                  </a:lnTo>
                  <a:lnTo>
                    <a:pt x="3600" y="19631"/>
                  </a:lnTo>
                  <a:lnTo>
                    <a:pt x="704" y="21600"/>
                  </a:lnTo>
                  <a:lnTo>
                    <a:pt x="9000" y="19631"/>
                  </a:lnTo>
                  <a:lnTo>
                    <a:pt x="21600" y="19631"/>
                  </a:lnTo>
                  <a:lnTo>
                    <a:pt x="21600" y="16360"/>
                  </a:lnTo>
                  <a:lnTo>
                    <a:pt x="21600" y="11452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/>
            </p:cNvSpPr>
            <p:nvPr/>
          </p:nvSpPr>
          <p:spPr bwMode="auto">
            <a:xfrm>
              <a:off x="0" y="0"/>
              <a:ext cx="110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There’s something wrong here!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001000" cy="16002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000" b="1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28600" y="1387475"/>
            <a:ext cx="8915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get_number(prompt):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while True: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return int(raw_input(prompt))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except ValueError: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print "Please enter a valid number!"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get_list():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 = </a:t>
            </a:r>
            <a:r>
              <a:rPr lang="en-US" altLang="en-US" sz="2400" b="1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get_number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("How many numbers in your list?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user_list = []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for index in range(n):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input = </a:t>
            </a:r>
            <a:r>
              <a:rPr lang="en-US" altLang="en-US" sz="2400" b="1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get_number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("Enter the next number: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user_list.append(input)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user_list</a:t>
            </a:r>
          </a:p>
        </p:txBody>
      </p:sp>
      <p:pic>
        <p:nvPicPr>
          <p:cNvPr id="2355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67325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7086600" y="5267325"/>
            <a:ext cx="1143000" cy="655638"/>
            <a:chOff x="0" y="0"/>
            <a:chExt cx="720" cy="413"/>
          </a:xfrm>
        </p:grpSpPr>
        <p:sp>
          <p:nvSpPr>
            <p:cNvPr id="23558" name="AutoShape 5"/>
            <p:cNvSpPr>
              <a:spLocks/>
            </p:cNvSpPr>
            <p:nvPr/>
          </p:nvSpPr>
          <p:spPr bwMode="auto">
            <a:xfrm>
              <a:off x="0" y="0"/>
              <a:ext cx="720" cy="4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251"/>
                  </a:lnTo>
                  <a:lnTo>
                    <a:pt x="0" y="14644"/>
                  </a:lnTo>
                  <a:lnTo>
                    <a:pt x="0" y="17573"/>
                  </a:lnTo>
                  <a:lnTo>
                    <a:pt x="3600" y="17573"/>
                  </a:lnTo>
                  <a:lnTo>
                    <a:pt x="1080" y="21600"/>
                  </a:lnTo>
                  <a:lnTo>
                    <a:pt x="9000" y="17573"/>
                  </a:lnTo>
                  <a:lnTo>
                    <a:pt x="21600" y="17573"/>
                  </a:lnTo>
                  <a:lnTo>
                    <a:pt x="21600" y="14644"/>
                  </a:lnTo>
                  <a:lnTo>
                    <a:pt x="21600" y="10251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Rectangle 6"/>
            <p:cNvSpPr>
              <a:spLocks/>
            </p:cNvSpPr>
            <p:nvPr/>
          </p:nvSpPr>
          <p:spPr bwMode="auto">
            <a:xfrm>
              <a:off x="0" y="0"/>
              <a:ext cx="7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Nice!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0" indent="0" eaLnBrk="1" hangingPunct="1"/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1524000" y="2362200"/>
            <a:ext cx="2209800" cy="711200"/>
          </a:xfrm>
          <a:prstGeom prst="wedgeRectCallout">
            <a:avLst>
              <a:gd name="adj1" fmla="val 67241"/>
              <a:gd name="adj2" fmla="val 14285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ea typeface="ＭＳ Ｐゴシック" pitchFamily="-65" charset="-128"/>
              </a:rPr>
              <a:t>Keep in touch with your parents.</a:t>
            </a:r>
            <a:endParaRPr lang="en-US" altLang="en-US" sz="2400">
              <a:latin typeface="Times New Roman" pitchFamily="18" charset="0"/>
              <a:ea typeface="ＭＳ Ｐゴシック" pitchFamily="-65" charset="-128"/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5181600" y="5105400"/>
            <a:ext cx="2743200" cy="711200"/>
          </a:xfrm>
          <a:prstGeom prst="wedgeRectCallout">
            <a:avLst>
              <a:gd name="adj1" fmla="val -57931"/>
              <a:gd name="adj2" fmla="val -121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ea typeface="ＭＳ Ｐゴシック" pitchFamily="-65" charset="-128"/>
              </a:rPr>
              <a:t>It makes them feel like they didn’t screw up!</a:t>
            </a:r>
          </a:p>
        </p:txBody>
      </p:sp>
      <p:pic>
        <p:nvPicPr>
          <p:cNvPr id="24582" name="Picture 8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566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560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8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9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0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1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5612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3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4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5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6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7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8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9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0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1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2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3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4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5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6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7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8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9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0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1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2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3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4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5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6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7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8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9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0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1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2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3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4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5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6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7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8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9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0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1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2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3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4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5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6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7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8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9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60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5661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5662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669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9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662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2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3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4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5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6636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7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8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9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0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1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2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3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4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5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6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7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8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9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0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1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2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3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4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5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6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7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8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9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0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1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2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3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4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5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6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7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8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9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0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1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2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3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4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5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6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7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8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9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0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1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2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3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4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6685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6686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  <p:sp>
        <p:nvSpPr>
          <p:cNvPr id="26687" name="Oval 64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8" name="Oval 65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9" name="Oval 66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90" name="Oval 67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solidFill>
            <a:srgbClr val="B34C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7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7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765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6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7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8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9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7660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1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2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3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4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5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6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7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8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9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0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1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2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3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4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5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6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7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8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9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0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1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2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3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4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5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6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7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8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9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0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1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2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3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4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5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6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7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8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9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0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1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2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3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4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5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6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7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8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7709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7710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  <p:sp>
        <p:nvSpPr>
          <p:cNvPr id="27711" name="Oval 64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2" name="Oval 65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3" name="Oval 66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4" name="Oval 67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solidFill>
            <a:srgbClr val="B34C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7715" name="Group 68"/>
          <p:cNvGrpSpPr>
            <a:grpSpLocks/>
          </p:cNvGrpSpPr>
          <p:nvPr/>
        </p:nvGrpSpPr>
        <p:grpSpPr bwMode="auto">
          <a:xfrm>
            <a:off x="6434138" y="5976938"/>
            <a:ext cx="76200" cy="304800"/>
            <a:chOff x="0" y="0"/>
            <a:chExt cx="48" cy="192"/>
          </a:xfrm>
        </p:grpSpPr>
        <p:sp>
          <p:nvSpPr>
            <p:cNvPr id="27725" name="AutoShape 69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AutoShape 70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AutoShape 71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16" name="Rectangle 80"/>
          <p:cNvSpPr>
            <a:spLocks/>
          </p:cNvSpPr>
          <p:nvPr/>
        </p:nvSpPr>
        <p:spPr bwMode="auto">
          <a:xfrm>
            <a:off x="0" y="6096000"/>
            <a:ext cx="2016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rgbClr val="B34C0F"/>
                </a:solidFill>
                <a:cs typeface="Arial" pitchFamily="34" charset="0"/>
              </a:rPr>
              <a:t>DEMO!</a:t>
            </a:r>
          </a:p>
        </p:txBody>
      </p:sp>
      <p:grpSp>
        <p:nvGrpSpPr>
          <p:cNvPr id="27717" name="Group 72"/>
          <p:cNvGrpSpPr>
            <a:grpSpLocks/>
          </p:cNvGrpSpPr>
          <p:nvPr/>
        </p:nvGrpSpPr>
        <p:grpSpPr bwMode="auto">
          <a:xfrm>
            <a:off x="6662738" y="5986463"/>
            <a:ext cx="76200" cy="304800"/>
            <a:chOff x="0" y="0"/>
            <a:chExt cx="48" cy="192"/>
          </a:xfrm>
        </p:grpSpPr>
        <p:sp>
          <p:nvSpPr>
            <p:cNvPr id="27722" name="AutoShape 73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AutoShape 75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AutoShape 7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18" name="Group 76"/>
          <p:cNvGrpSpPr>
            <a:grpSpLocks/>
          </p:cNvGrpSpPr>
          <p:nvPr/>
        </p:nvGrpSpPr>
        <p:grpSpPr bwMode="auto">
          <a:xfrm>
            <a:off x="6891338" y="5988050"/>
            <a:ext cx="76200" cy="304800"/>
            <a:chOff x="0" y="0"/>
            <a:chExt cx="48" cy="192"/>
          </a:xfrm>
        </p:grpSpPr>
        <p:sp>
          <p:nvSpPr>
            <p:cNvPr id="27719" name="AutoShape 77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AutoShape 78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AutoShape 79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86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6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304800" y="1600200"/>
            <a:ext cx="8305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Welcome to Mastermind!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----------------------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holes per row shall we have? 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rounds shall we have? 10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colors shall we have? 8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Who is the guesser (“computer” or “human”):</a:t>
            </a: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0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8613" name="Rectangle 5"/>
          <p:cNvSpPr>
            <a:spLocks/>
          </p:cNvSpPr>
          <p:nvPr/>
        </p:nvSpPr>
        <p:spPr bwMode="auto">
          <a:xfrm>
            <a:off x="228600" y="1598613"/>
            <a:ext cx="86598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Algorithms for 4-hole, 6-color “standard” version: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 b="1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	</a:t>
            </a:r>
            <a:r>
              <a:rPr lang="en-US" altLang="en-US" sz="2800">
                <a:cs typeface="Arial" pitchFamily="34" charset="0"/>
              </a:rPr>
              <a:t>- Donald Knuth (“K-nooth”) 1976:  5 guesses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maximum, 4.478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Koyama and Lai 1993:  6 guesses maximum,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4.340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Koyama and Lai 1993:  5 guesses maximum,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 	4.341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Swaszek 1999-2000:  Random “consistent”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guess gives average of 4.638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3072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2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2709" name="Rectangle 5"/>
          <p:cNvSpPr>
            <a:spLocks/>
          </p:cNvSpPr>
          <p:nvPr/>
        </p:nvSpPr>
        <p:spPr bwMode="auto">
          <a:xfrm>
            <a:off x="228600" y="1598613"/>
            <a:ext cx="850741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Algorithms for 4-hole, 6-color “standard” version: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</a:t>
            </a:r>
            <a:r>
              <a:rPr lang="en-US" altLang="en-US" sz="2800">
                <a:solidFill>
                  <a:srgbClr val="CC3399"/>
                </a:solidFill>
                <a:cs typeface="Arial" pitchFamily="34" charset="0"/>
              </a:rPr>
              <a:t>“Static” Version:</a:t>
            </a:r>
            <a:r>
              <a:rPr lang="en-US" altLang="en-US" sz="2800">
                <a:cs typeface="Arial" pitchFamily="34" charset="0"/>
              </a:rPr>
              <a:t>  Make a certain number of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guesses right away without having them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scored.  Then, ask for them to be scored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make one final (correct) guess.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Chvatal (1983):  Six unscored guesses followed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by seventh final guess!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410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Hey, that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3" name="Picture 10" descr="ben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Revisited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6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174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024063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1371600" y="1371600"/>
            <a:ext cx="3119438" cy="1168400"/>
            <a:chOff x="0" y="0"/>
            <a:chExt cx="1680" cy="1024"/>
          </a:xfrm>
        </p:grpSpPr>
        <p:sp>
          <p:nvSpPr>
            <p:cNvPr id="31763" name="AutoShape 7"/>
            <p:cNvSpPr>
              <a:spLocks/>
            </p:cNvSpPr>
            <p:nvPr/>
          </p:nvSpPr>
          <p:spPr bwMode="auto">
            <a:xfrm>
              <a:off x="0" y="0"/>
              <a:ext cx="1680" cy="10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41"/>
                  </a:lnTo>
                  <a:lnTo>
                    <a:pt x="0" y="14344"/>
                  </a:lnTo>
                  <a:lnTo>
                    <a:pt x="0" y="17212"/>
                  </a:lnTo>
                  <a:lnTo>
                    <a:pt x="3600" y="17212"/>
                  </a:lnTo>
                  <a:lnTo>
                    <a:pt x="553" y="21600"/>
                  </a:lnTo>
                  <a:lnTo>
                    <a:pt x="9000" y="17212"/>
                  </a:lnTo>
                  <a:lnTo>
                    <a:pt x="21600" y="17212"/>
                  </a:lnTo>
                  <a:lnTo>
                    <a:pt x="21600" y="14344"/>
                  </a:lnTo>
                  <a:lnTo>
                    <a:pt x="21600" y="10041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Rectangle 8"/>
            <p:cNvSpPr>
              <a:spLocks/>
            </p:cNvSpPr>
            <p:nvPr/>
          </p:nvSpPr>
          <p:spPr bwMode="auto">
            <a:xfrm>
              <a:off x="0" y="0"/>
              <a:ext cx="168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How do you compute the black-white score?</a:t>
              </a:r>
            </a:p>
          </p:txBody>
        </p:sp>
      </p:grpSp>
      <p:sp>
        <p:nvSpPr>
          <p:cNvPr id="86025" name="Rectangle 9"/>
          <p:cNvSpPr>
            <a:spLocks/>
          </p:cNvSpPr>
          <p:nvPr/>
        </p:nvSpPr>
        <p:spPr bwMode="auto">
          <a:xfrm>
            <a:off x="2362200" y="2362200"/>
            <a:ext cx="5994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guess = [2, 1, 2, 2, 5]</a:t>
            </a:r>
          </a:p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code =  [2, 2, 3, 4, 5]</a:t>
            </a:r>
          </a:p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guess.count(2) code.count(2)</a:t>
            </a:r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4495800" y="2819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7086600" y="2819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5257800" y="2819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13"/>
          <p:cNvSpPr>
            <a:spLocks/>
          </p:cNvSpPr>
          <p:nvPr/>
        </p:nvSpPr>
        <p:spPr bwMode="auto">
          <a:xfrm>
            <a:off x="1905000" y="4572000"/>
            <a:ext cx="504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5400">
                <a:sym typeface="Symbol" pitchFamily="18" charset="2"/>
              </a:rPr>
              <a:t>Σ</a:t>
            </a:r>
          </a:p>
        </p:txBody>
      </p:sp>
      <p:sp>
        <p:nvSpPr>
          <p:cNvPr id="31755" name="Rectangle 14"/>
          <p:cNvSpPr>
            <a:spLocks/>
          </p:cNvSpPr>
          <p:nvPr/>
        </p:nvSpPr>
        <p:spPr bwMode="auto">
          <a:xfrm>
            <a:off x="1905000" y="5257800"/>
            <a:ext cx="81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c = 0</a:t>
            </a:r>
          </a:p>
        </p:txBody>
      </p:sp>
      <p:sp>
        <p:nvSpPr>
          <p:cNvPr id="31756" name="Rectangle 15"/>
          <p:cNvSpPr>
            <a:spLocks/>
          </p:cNvSpPr>
          <p:nvPr/>
        </p:nvSpPr>
        <p:spPr bwMode="auto">
          <a:xfrm>
            <a:off x="1828800" y="4460875"/>
            <a:ext cx="1117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colors-1</a:t>
            </a:r>
          </a:p>
        </p:txBody>
      </p:sp>
      <p:sp>
        <p:nvSpPr>
          <p:cNvPr id="31757" name="Rectangle 16"/>
          <p:cNvSpPr>
            <a:spLocks/>
          </p:cNvSpPr>
          <p:nvPr/>
        </p:nvSpPr>
        <p:spPr bwMode="auto">
          <a:xfrm>
            <a:off x="2514600" y="4498975"/>
            <a:ext cx="4654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cs typeface="Arial" pitchFamily="34" charset="0"/>
              </a:rPr>
              <a:t>min(guess</a:t>
            </a:r>
            <a:r>
              <a:rPr lang="en-US" altLang="en-US" sz="2400" baseline="-25000">
                <a:cs typeface="Arial" pitchFamily="34" charset="0"/>
              </a:rPr>
              <a:t>c, </a:t>
            </a:r>
            <a:r>
              <a:rPr lang="en-US" altLang="en-US" sz="2400">
                <a:cs typeface="Arial" pitchFamily="34" charset="0"/>
              </a:rPr>
              <a:t>code</a:t>
            </a:r>
            <a:r>
              <a:rPr lang="en-US" altLang="en-US" sz="2400" baseline="-25000">
                <a:cs typeface="Arial" pitchFamily="34" charset="0"/>
              </a:rPr>
              <a:t>c</a:t>
            </a:r>
            <a:r>
              <a:rPr lang="en-US" altLang="en-US" sz="2400">
                <a:cs typeface="Arial" pitchFamily="34" charset="0"/>
              </a:rPr>
              <a:t>)</a:t>
            </a:r>
            <a:r>
              <a:rPr lang="en-US" altLang="en-US" sz="4800">
                <a:latin typeface="Symbol" pitchFamily="18" charset="2"/>
                <a:sym typeface="Symbol" pitchFamily="18" charset="2"/>
              </a:rPr>
              <a:t>]</a:t>
            </a:r>
            <a:r>
              <a:rPr lang="en-US" altLang="en-US" sz="2400">
                <a:cs typeface="Arial" pitchFamily="34" charset="0"/>
              </a:rPr>
              <a:t>  - blackscore</a:t>
            </a:r>
          </a:p>
        </p:txBody>
      </p:sp>
      <p:sp>
        <p:nvSpPr>
          <p:cNvPr id="31758" name="Rectangle 17"/>
          <p:cNvSpPr>
            <a:spLocks/>
          </p:cNvSpPr>
          <p:nvPr/>
        </p:nvSpPr>
        <p:spPr bwMode="auto">
          <a:xfrm>
            <a:off x="1524000" y="4495800"/>
            <a:ext cx="3413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800">
                <a:latin typeface="Symbol" pitchFamily="18" charset="2"/>
                <a:sym typeface="Symbol" pitchFamily="18" charset="2"/>
              </a:rPr>
              <a:t>[</a:t>
            </a:r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 rot="10800000" flipH="1">
            <a:off x="3352800" y="5181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Rectangle 19"/>
          <p:cNvSpPr>
            <a:spLocks/>
          </p:cNvSpPr>
          <p:nvPr/>
        </p:nvSpPr>
        <p:spPr bwMode="auto">
          <a:xfrm>
            <a:off x="1600200" y="5791200"/>
            <a:ext cx="233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number of occurrences of color c in guess</a:t>
            </a:r>
          </a:p>
        </p:txBody>
      </p:sp>
      <p:sp>
        <p:nvSpPr>
          <p:cNvPr id="31761" name="Rectangle 20"/>
          <p:cNvSpPr>
            <a:spLocks/>
          </p:cNvSpPr>
          <p:nvPr/>
        </p:nvSpPr>
        <p:spPr bwMode="auto">
          <a:xfrm>
            <a:off x="4267200" y="5791200"/>
            <a:ext cx="233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number of occurrences of color c in code</a:t>
            </a:r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 rot="10800000">
            <a:off x="4724400" y="5181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Nim and the Nim Sum</a:t>
            </a:r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3277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7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277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1"/>
          <p:cNvSpPr>
            <a:spLocks/>
          </p:cNvSpPr>
          <p:nvPr/>
        </p:nvSpPr>
        <p:spPr bwMode="auto">
          <a:xfrm>
            <a:off x="1981200" y="1524000"/>
            <a:ext cx="3200400" cy="685800"/>
          </a:xfrm>
          <a:prstGeom prst="wedgeRectCallout">
            <a:avLst>
              <a:gd name="adj1" fmla="val -63144"/>
              <a:gd name="adj2" fmla="val 541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I don’t know about nim sum, but I sure do love dim sum!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Nim </a:t>
            </a:r>
            <a:r>
              <a:rPr lang="en-US" altLang="en-US" i="1" smtClean="0"/>
              <a:t>Sum</a:t>
            </a:r>
            <a:r>
              <a:rPr lang="en-US" altLang="en-US" smtClean="0"/>
              <a:t>mary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3380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379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8"/>
          <p:cNvSpPr>
            <a:spLocks/>
          </p:cNvSpPr>
          <p:nvPr/>
        </p:nvSpPr>
        <p:spPr bwMode="auto">
          <a:xfrm>
            <a:off x="1981200" y="1524000"/>
            <a:ext cx="2209800" cy="457200"/>
          </a:xfrm>
          <a:prstGeom prst="wedgeRectCallout">
            <a:avLst>
              <a:gd name="adj1" fmla="val -69037"/>
              <a:gd name="adj2" fmla="val 10625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Oooh, that’s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BAD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3799" name="Text Box 9"/>
          <p:cNvSpPr txBox="1">
            <a:spLocks/>
          </p:cNvSpPr>
          <p:nvPr/>
        </p:nvSpPr>
        <p:spPr bwMode="auto">
          <a:xfrm>
            <a:off x="457200" y="3352800"/>
            <a:ext cx="8077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Calculate nim sum as </a:t>
            </a:r>
            <a:r>
              <a:rPr lang="en-US" altLang="en-US" sz="2400" b="1">
                <a:solidFill>
                  <a:srgbClr val="000000"/>
                </a:solidFill>
              </a:rPr>
              <a:t>xor</a:t>
            </a:r>
            <a:r>
              <a:rPr lang="en-US" altLang="en-US" sz="2400">
                <a:solidFill>
                  <a:srgbClr val="000000"/>
                </a:solidFill>
              </a:rPr>
              <a:t> of heap sizes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Force nim sum to be zero</a:t>
            </a:r>
          </a:p>
          <a:p>
            <a:pPr lvl="1" eaLnBrk="1" hangingPunct="1">
              <a:spcBef>
                <a:spcPct val="50000"/>
              </a:spcBef>
              <a:buSzTx/>
              <a:buFont typeface="Arial" pitchFamily="34" charset="0"/>
              <a:buChar char="–"/>
            </a:pPr>
            <a:r>
              <a:rPr lang="en-US" altLang="en-US" sz="2400">
                <a:solidFill>
                  <a:srgbClr val="000000"/>
                </a:solidFill>
              </a:rPr>
              <a:t> Pick a heap where highest </a:t>
            </a:r>
            <a:r>
              <a:rPr lang="en-US" altLang="en-US" sz="2400" i="1">
                <a:solidFill>
                  <a:srgbClr val="000000"/>
                </a:solidFill>
              </a:rPr>
              <a:t>nonzero</a:t>
            </a:r>
            <a:r>
              <a:rPr lang="en-US" altLang="en-US" sz="2400">
                <a:solidFill>
                  <a:srgbClr val="000000"/>
                </a:solidFill>
              </a:rPr>
              <a:t> nim-sum bit matches corresponding heap bit</a:t>
            </a:r>
          </a:p>
          <a:p>
            <a:pPr lvl="1" eaLnBrk="1" hangingPunct="1">
              <a:spcBef>
                <a:spcPct val="50000"/>
              </a:spcBef>
              <a:buSzTx/>
              <a:buFont typeface="Arial" pitchFamily="34" charset="0"/>
              <a:buChar char="–"/>
            </a:pPr>
            <a:r>
              <a:rPr lang="en-US" altLang="en-US" sz="2400">
                <a:solidFill>
                  <a:srgbClr val="000000"/>
                </a:solidFill>
              </a:rPr>
              <a:t> Final size must be heap size </a:t>
            </a:r>
            <a:r>
              <a:rPr lang="en-US" altLang="en-US" sz="2400" b="1">
                <a:solidFill>
                  <a:srgbClr val="000000"/>
                </a:solidFill>
              </a:rPr>
              <a:t>xor</a:t>
            </a:r>
            <a:r>
              <a:rPr lang="en-US" altLang="en-US" sz="2400">
                <a:solidFill>
                  <a:srgbClr val="000000"/>
                </a:solidFill>
              </a:rPr>
              <a:t> nim sum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See Wikipedia for how to win “loser takes last” game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About the Midterm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92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1675"/>
            <a:ext cx="8193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About the Midterm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0245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6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Thursday, November 5</a:t>
            </a:r>
            <a:r>
              <a:rPr lang="en-US" altLang="en-US" baseline="30000" dirty="0" smtClean="0"/>
              <a:t>th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Comprehensive through 11/3</a:t>
            </a:r>
          </a:p>
          <a:p>
            <a:pPr eaLnBrk="1" hangingPunct="1"/>
            <a:r>
              <a:rPr lang="en-US" altLang="en-US" dirty="0" smtClean="0"/>
              <a:t>You should definitely know:</a:t>
            </a:r>
          </a:p>
          <a:p>
            <a:pPr lvl="1" eaLnBrk="1" hangingPunct="1"/>
            <a:r>
              <a:rPr lang="en-US" altLang="en-US" dirty="0" smtClean="0"/>
              <a:t>Recursion (including multiple base cases)</a:t>
            </a:r>
          </a:p>
          <a:p>
            <a:pPr lvl="1" eaLnBrk="1" hangingPunct="1"/>
            <a:r>
              <a:rPr lang="en-US" altLang="en-US" dirty="0" smtClean="0"/>
              <a:t>map, reduce, filter, lambda</a:t>
            </a:r>
          </a:p>
          <a:p>
            <a:pPr lvl="1" eaLnBrk="1" hangingPunct="1"/>
            <a:r>
              <a:rPr lang="en-US" altLang="en-US" dirty="0" smtClean="0"/>
              <a:t>List comprehension: [x*2 for x in L]</a:t>
            </a:r>
          </a:p>
          <a:p>
            <a:pPr lvl="1" eaLnBrk="1" hangingPunct="1"/>
            <a:r>
              <a:rPr lang="en-US" altLang="en-US" dirty="0" smtClean="0"/>
              <a:t>Higher-order functions (functions that return functions)</a:t>
            </a:r>
          </a:p>
          <a:p>
            <a:pPr lvl="1" eaLnBrk="1" hangingPunct="1"/>
            <a:r>
              <a:rPr lang="en-US" altLang="en-US" dirty="0" smtClean="0"/>
              <a:t>Use-it-or-lose-it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Pages>0</Pages>
  <Words>1760</Words>
  <Characters>0</Characters>
  <Application>Microsoft Office PowerPoint</Application>
  <PresentationFormat>On-screen Show (4:3)</PresentationFormat>
  <Lines>0</Lines>
  <Paragraphs>324</Paragraphs>
  <Slides>32</Slides>
  <Notes>28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2</vt:i4>
      </vt:variant>
    </vt:vector>
  </HeadingPairs>
  <TitlesOfParts>
    <vt:vector size="35" baseType="lpstr">
      <vt:lpstr>Title &amp; Bullets</vt:lpstr>
      <vt:lpstr>PowerPoint Presentation</vt:lpstr>
      <vt:lpstr>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Midterm</vt:lpstr>
      <vt:lpstr>About the Midterm</vt:lpstr>
      <vt:lpstr>More You Should Know</vt:lpstr>
      <vt:lpstr>Yet More</vt:lpstr>
      <vt:lpstr>Your Cheat Sheet</vt:lpstr>
      <vt:lpstr>Deep vs. Shallow Copy</vt:lpstr>
      <vt:lpstr>Deep vs. Shallow Copy</vt:lpstr>
      <vt:lpstr>Isn’t Mutability Always Preferable?</vt:lpstr>
      <vt:lpstr>Isn’t Mutability Always Preferable?</vt:lpstr>
      <vt:lpstr>Isn’t Mutability Always Preferable?</vt:lpstr>
      <vt:lpstr>Type Casting</vt:lpstr>
      <vt:lpstr>Non-Built-In “Types”</vt:lpstr>
      <vt:lpstr>Input and Output</vt:lpstr>
      <vt:lpstr>PowerPoint Presentation</vt:lpstr>
      <vt:lpstr>PowerPoint Presentation</vt:lpstr>
      <vt:lpstr>The Alien’s Life Advice</vt:lpstr>
      <vt:lpstr>     Mastermind!</vt:lpstr>
      <vt:lpstr>     Mastermind!</vt:lpstr>
      <vt:lpstr>     Mastermind!</vt:lpstr>
      <vt:lpstr>Mastermind Bonus!</vt:lpstr>
      <vt:lpstr>Mastermind Bonus!</vt:lpstr>
      <vt:lpstr>Mastermind Bonus!</vt:lpstr>
      <vt:lpstr>Mastermind Revisited</vt:lpstr>
      <vt:lpstr>Nim and the Nim Sum</vt:lpstr>
      <vt:lpstr>Nim Summary</vt:lpstr>
      <vt:lpstr>For screen</vt:lpstr>
      <vt:lpstr>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Geoff Kuenning</cp:lastModifiedBy>
  <cp:revision>45</cp:revision>
  <cp:lastPrinted>2015-10-26T07:54:24Z</cp:lastPrinted>
  <dcterms:modified xsi:type="dcterms:W3CDTF">2015-10-28T04:14:15Z</dcterms:modified>
</cp:coreProperties>
</file>