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sldIdLst>
    <p:sldId id="256" r:id="rId2"/>
    <p:sldId id="258" r:id="rId3"/>
    <p:sldId id="295" r:id="rId4"/>
    <p:sldId id="296" r:id="rId5"/>
    <p:sldId id="297" r:id="rId6"/>
    <p:sldId id="298" r:id="rId7"/>
    <p:sldId id="299" r:id="rId8"/>
    <p:sldId id="305" r:id="rId9"/>
    <p:sldId id="300" r:id="rId10"/>
    <p:sldId id="301" r:id="rId11"/>
    <p:sldId id="302" r:id="rId12"/>
    <p:sldId id="303" r:id="rId13"/>
    <p:sldId id="271" r:id="rId14"/>
    <p:sldId id="272" r:id="rId15"/>
    <p:sldId id="273" r:id="rId16"/>
    <p:sldId id="292" r:id="rId17"/>
    <p:sldId id="294" r:id="rId18"/>
    <p:sldId id="277" r:id="rId19"/>
    <p:sldId id="306" r:id="rId20"/>
    <p:sldId id="274" r:id="rId21"/>
    <p:sldId id="293" r:id="rId22"/>
    <p:sldId id="304" r:id="rId23"/>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Lst>
    </p:custShow>
    <p:custShow name="For printing" id="1">
      <p:sldLst>
        <p:sld r:id="rId2"/>
        <p:sld r:id="rId3"/>
        <p:sld r:id="rId4"/>
        <p:sld r:id="rId5"/>
        <p:sld r:id="rId6"/>
        <p:sld r:id="rId7"/>
        <p:sld r:id="rId8"/>
        <p:sld r:id="rId9"/>
        <p:sld r:id="rId10"/>
        <p:sld r:id="rId11"/>
        <p:sld r:id="rId12"/>
        <p:sld r:id="rId13"/>
        <p:sld r:id="rId14"/>
        <p:sld r:id="rId15"/>
        <p:sld r:id="rId16"/>
        <p:sld r:id="rId18"/>
        <p:sld r:id="rId20"/>
        <p:sld r:id="rId21"/>
        <p:sld r:id="rId23"/>
      </p:sldLst>
    </p:custShow>
  </p:custShowLst>
  <p:defaultTextStyle>
    <a:defPPr>
      <a:defRPr lang="en-US"/>
    </a:defPPr>
    <a:lvl1pPr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mn-ea"/>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mn-ea"/>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mn-ea"/>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mn-ea"/>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01" autoAdjust="0"/>
  </p:normalViewPr>
  <p:slideViewPr>
    <p:cSldViewPr>
      <p:cViewPr varScale="1">
        <p:scale>
          <a:sx n="91" d="100"/>
          <a:sy n="91" d="100"/>
        </p:scale>
        <p:origin x="-57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3" name="Rectangle 3"/>
          <p:cNvSpPr>
            <a:spLocks noGrp="1" noChangeArrowheads="1"/>
          </p:cNvSpPr>
          <p:nvPr>
            <p:ph type="dt" idx="1"/>
          </p:nvPr>
        </p:nvSpPr>
        <p:spPr bwMode="auto">
          <a:xfrm>
            <a:off x="395655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lgn="r">
              <a:defRPr sz="1200">
                <a:solidFill>
                  <a:schemeClr val="tx1"/>
                </a:solidFill>
                <a:latin typeface="Arial" charset="0"/>
                <a:sym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98500" y="4403725"/>
            <a:ext cx="5588000"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95655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lgn="r">
              <a:defRPr sz="1200">
                <a:solidFill>
                  <a:schemeClr val="tx1"/>
                </a:solidFill>
                <a:latin typeface="Arial" charset="0"/>
                <a:sym typeface="Arial" charset="0"/>
              </a:defRPr>
            </a:lvl1pPr>
          </a:lstStyle>
          <a:p>
            <a:pPr>
              <a:defRPr/>
            </a:pPr>
            <a:fld id="{16D65808-D197-433F-B039-1F704C295ED5}" type="slidenum">
              <a:rPr lang="en-US"/>
              <a:pPr>
                <a:defRPr/>
              </a:pPr>
              <a:t>‹#›</a:t>
            </a:fld>
            <a:endParaRPr lang="en-US"/>
          </a:p>
        </p:txBody>
      </p:sp>
    </p:spTree>
    <p:extLst>
      <p:ext uri="{BB962C8B-B14F-4D97-AF65-F5344CB8AC3E}">
        <p14:creationId xmlns:p14="http://schemas.microsoft.com/office/powerpoint/2010/main" val="315384966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a:t>
            </a:fld>
            <a:endParaRPr lang="en-US"/>
          </a:p>
        </p:txBody>
      </p:sp>
    </p:spTree>
    <p:extLst>
      <p:ext uri="{BB962C8B-B14F-4D97-AF65-F5344CB8AC3E}">
        <p14:creationId xmlns:p14="http://schemas.microsoft.com/office/powerpoint/2010/main" val="2483146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10</a:t>
            </a:fld>
            <a:endParaRPr lang="en-US"/>
          </a:p>
        </p:txBody>
      </p:sp>
    </p:spTree>
    <p:extLst>
      <p:ext uri="{BB962C8B-B14F-4D97-AF65-F5344CB8AC3E}">
        <p14:creationId xmlns:p14="http://schemas.microsoft.com/office/powerpoint/2010/main" val="1687315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176D70-5372-4630-B3A0-43FD54DF46E4}" type="slidenum">
              <a:rPr lang="en-US" altLang="en-US" sz="1200">
                <a:solidFill>
                  <a:schemeClr val="tx1"/>
                </a:solidFill>
                <a:latin typeface="Courier New" pitchFamily="49" charset="0"/>
                <a:ea typeface="ＭＳ Ｐゴシック" pitchFamily="1" charset="-128"/>
              </a:rPr>
              <a:pPr eaLnBrk="1" hangingPunct="1"/>
              <a:t>11</a:t>
            </a:fld>
            <a:endParaRPr lang="en-US" altLang="en-US" sz="1200">
              <a:solidFill>
                <a:schemeClr val="tx1"/>
              </a:solidFill>
              <a:latin typeface="Courier New" pitchFamily="49" charset="0"/>
              <a:ea typeface="ＭＳ Ｐゴシック" pitchFamily="1" charset="-128"/>
            </a:endParaRPr>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1"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8AFD0B3C-71B6-43EE-8027-92D1F85EEB2F}" type="slidenum">
              <a:rPr lang="en-US" altLang="en-US" sz="1200">
                <a:solidFill>
                  <a:schemeClr val="tx1"/>
                </a:solidFill>
                <a:latin typeface="Courier New" pitchFamily="49" charset="0"/>
                <a:ea typeface="ＭＳ Ｐゴシック" pitchFamily="1" charset="-128"/>
              </a:rPr>
              <a:pPr eaLnBrk="1" hangingPunct="1"/>
              <a:t>12</a:t>
            </a:fld>
            <a:endParaRPr lang="en-US" altLang="en-US" sz="1200">
              <a:solidFill>
                <a:schemeClr val="tx1"/>
              </a:solidFill>
              <a:latin typeface="Courier New" pitchFamily="49" charset="0"/>
              <a:ea typeface="ＭＳ Ｐゴシック" pitchFamily="1" charset="-128"/>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smtClean="0">
                <a:latin typeface="Arial" pitchFamily="34" charset="0"/>
                <a:ea typeface="ＭＳ Ｐゴシック" pitchFamily="1" charset="-128"/>
              </a:rPr>
              <a:t>The prefix</a:t>
            </a:r>
            <a:r>
              <a:rPr lang="en-US" altLang="en-US" baseline="0" dirty="0" smtClean="0">
                <a:latin typeface="Arial" pitchFamily="34" charset="0"/>
                <a:ea typeface="ＭＳ Ｐゴシック" pitchFamily="1" charset="-128"/>
              </a:rPr>
              <a:t> property says you can always unambiguously identify a code just by looking at a prefix of the string.  Another name for this is an "instantaneously decodable code".</a:t>
            </a:r>
            <a:endParaRPr lang="en-US" altLang="en-US" dirty="0" smtClean="0">
              <a:latin typeface="Arial" pitchFamily="34" charset="0"/>
              <a:ea typeface="ＭＳ Ｐゴシック" pitchFamily="1"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has one animation, showing the second expected average.</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13</a:t>
            </a:fld>
            <a:endParaRPr lang="en-US"/>
          </a:p>
        </p:txBody>
      </p:sp>
    </p:spTree>
    <p:extLst>
      <p:ext uri="{BB962C8B-B14F-4D97-AF65-F5344CB8AC3E}">
        <p14:creationId xmlns:p14="http://schemas.microsoft.com/office/powerpoint/2010/main" val="3065425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14</a:t>
            </a:fld>
            <a:endParaRPr lang="en-US"/>
          </a:p>
        </p:txBody>
      </p:sp>
    </p:spTree>
    <p:extLst>
      <p:ext uri="{BB962C8B-B14F-4D97-AF65-F5344CB8AC3E}">
        <p14:creationId xmlns:p14="http://schemas.microsoft.com/office/powerpoint/2010/main" val="3809867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C061563-C475-40FE-B3B1-DCD5707857FF}" type="slidenum">
              <a:rPr lang="en-US" altLang="en-US" sz="1200">
                <a:solidFill>
                  <a:schemeClr val="tx1"/>
                </a:solidFill>
              </a:rPr>
              <a:pPr eaLnBrk="1" hangingPunct="1"/>
              <a:t>15</a:t>
            </a:fld>
            <a:endParaRPr lang="en-US" altLang="en-US" sz="1200">
              <a:solidFill>
                <a:schemeClr val="tx1"/>
              </a:solidFill>
            </a:endParaRPr>
          </a:p>
        </p:txBody>
      </p:sp>
      <p:sp>
        <p:nvSpPr>
          <p:cNvPr id="28675" name="Rectangle 1"/>
          <p:cNvSpPr>
            <a:spLocks noGrp="1" noRot="1" noChangeAspect="1" noChangeArrowheads="1" noTextEdit="1"/>
          </p:cNvSpPr>
          <p:nvPr>
            <p:ph type="sldImg"/>
          </p:nvPr>
        </p:nvSpPr>
        <p:spPr>
          <a:solidFill>
            <a:srgbClr val="FFFFFF"/>
          </a:solidFill>
          <a:ln/>
        </p:spPr>
      </p:sp>
      <p:sp>
        <p:nvSpPr>
          <p:cNvPr id="28676"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40315" eaLnBrk="1" hangingPunct="1">
              <a:spcBef>
                <a:spcPts val="420"/>
              </a:spcBef>
            </a:pPr>
            <a:r>
              <a:rPr lang="en-US" altLang="en-US" smtClean="0">
                <a:solidFill>
                  <a:srgbClr val="000000"/>
                </a:solidFill>
                <a:latin typeface="Arial" pitchFamily="34" charset="0"/>
                <a:cs typeface="Arial" pitchFamily="34" charset="0"/>
                <a:sym typeface="Arial" pitchFamily="34" charset="0"/>
              </a:rPr>
              <a:t>1951 David Huffman took information theory at MIT from Robert Fano.  He was give a choice of taking a final exam or finding an optimal prefix code.  Fano didn’t tell him that he himself had struggled with the problem.  Huffman worked for a long time, without success.  He had an idea, but couldn’t prove it was optimal.  Finally, he gave up, and as he was on the way to see Fano he suddenly had the necessary insight.  When he showed his result to Fano, Fano exclaimed, “Is it really that easy?”</a:t>
            </a:r>
          </a:p>
          <a:p>
            <a:pPr marL="40315" eaLnBrk="1" hangingPunct="1">
              <a:spcBef>
                <a:spcPts val="420"/>
              </a:spcBef>
            </a:pPr>
            <a:endParaRPr lang="en-US" altLang="en-US" smtClean="0">
              <a:solidFill>
                <a:srgbClr val="000000"/>
              </a:solidFill>
              <a:latin typeface="Arial" pitchFamily="34" charset="0"/>
              <a:cs typeface="Arial" pitchFamily="34" charset="0"/>
              <a:sym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21F6FB1-D607-47F4-9C14-9F1A0C678981}" type="slidenum">
              <a:rPr lang="en-US" altLang="en-US" sz="1200">
                <a:solidFill>
                  <a:schemeClr val="tx1"/>
                </a:solidFill>
              </a:rPr>
              <a:pPr eaLnBrk="1" hangingPunct="1"/>
              <a:t>16</a:t>
            </a:fld>
            <a:endParaRPr lang="en-US" altLang="en-US" sz="120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1334" y="4403725"/>
            <a:ext cx="5122333" cy="4171950"/>
          </a:xfrm>
          <a:noFill/>
        </p:spPr>
        <p:txBody>
          <a:bodyPr/>
          <a:lstStyle/>
          <a:p>
            <a:pPr eaLnBrk="1" hangingPunct="1"/>
            <a:endParaRPr lang="en-US" alt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669E0B53-137B-4F3D-B89F-3782F776D57B}" type="slidenum">
              <a:rPr lang="en-US" altLang="en-US" sz="1200">
                <a:solidFill>
                  <a:schemeClr val="tx1"/>
                </a:solidFill>
              </a:rPr>
              <a:pPr eaLnBrk="1" hangingPunct="1"/>
              <a:t>17</a:t>
            </a:fld>
            <a:endParaRPr lang="en-US" altLang="en-US" sz="1200">
              <a:solidFill>
                <a:schemeClr val="tx1"/>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smtClean="0">
                <a:latin typeface="Arial" pitchFamily="34" charset="0"/>
              </a:rPr>
              <a:t>The “b” means binary.  It’s necessary because under Windows, binary and text files are treated differently.</a:t>
            </a:r>
          </a:p>
          <a:p>
            <a:pPr eaLnBrk="1" hangingPunct="1"/>
            <a:endParaRPr lang="en-US" alt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smtClean="0">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18</a:t>
            </a:fld>
            <a:endParaRPr lang="en-US" altLang="en-US" sz="1200">
              <a:solidFill>
                <a:schemeClr val="tx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smtClean="0">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19</a:t>
            </a:fld>
            <a:endParaRPr lang="en-US" altLang="en-US" sz="120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2</a:t>
            </a:fld>
            <a:endParaRPr lang="en-US"/>
          </a:p>
        </p:txBody>
      </p:sp>
    </p:spTree>
    <p:extLst>
      <p:ext uri="{BB962C8B-B14F-4D97-AF65-F5344CB8AC3E}">
        <p14:creationId xmlns:p14="http://schemas.microsoft.com/office/powerpoint/2010/main" val="3214037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620E31B-BC61-47BB-84AC-FEBDB60B3889}" type="slidenum">
              <a:rPr lang="en-US" altLang="en-US" sz="1200">
                <a:solidFill>
                  <a:schemeClr val="tx1"/>
                </a:solidFill>
              </a:rPr>
              <a:pPr eaLnBrk="1" hangingPunct="1"/>
              <a:t>20</a:t>
            </a:fld>
            <a:endParaRPr lang="en-US" altLang="en-US" sz="1200">
              <a:solidFill>
                <a:schemeClr val="tx1"/>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latin typeface="Arial" pitchFamily="34" charset="0"/>
              </a:rPr>
              <a:t>WORKSHEET PROBLEM: Try to find an optimal code for these letter frequencies.  The optimal code is 2.3 bits per symbol; see “You Try It” a few slides further on for the tree.</a:t>
            </a:r>
          </a:p>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smtClean="0">
                <a:latin typeface="Arial" pitchFamily="34" charset="0"/>
              </a:rPr>
              <a:t>Here’s what we want: most frequent letters near the top (short codes); frequent ones near the bottom.  The way to do it is to start at the bottom; that way infrequent pairs can combine to become higher frequency.</a:t>
            </a:r>
          </a:p>
        </p:txBody>
      </p:sp>
      <p:sp>
        <p:nvSpPr>
          <p:cNvPr id="3379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2DC6284A-5563-4890-A3D1-DF05087397AC}" type="slidenum">
              <a:rPr lang="en-US" altLang="en-US" sz="1200">
                <a:solidFill>
                  <a:schemeClr val="tx1"/>
                </a:solidFill>
              </a:rPr>
              <a:pPr eaLnBrk="1" hangingPunct="1"/>
              <a:t>21</a:t>
            </a:fld>
            <a:endParaRPr lang="en-US" altLang="en-US" sz="1200">
              <a:solidFill>
                <a:schemeClr val="tx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5155036-FCC8-45A0-8672-C04DA3832DB5}" type="slidenum">
              <a:rPr lang="en-US" altLang="en-US" sz="1200">
                <a:solidFill>
                  <a:schemeClr val="tx1"/>
                </a:solidFill>
                <a:latin typeface="Courier New" pitchFamily="49" charset="0"/>
                <a:ea typeface="ＭＳ Ｐゴシック" pitchFamily="1" charset="-128"/>
              </a:rPr>
              <a:pPr eaLnBrk="1" hangingPunct="1"/>
              <a:t>22</a:t>
            </a:fld>
            <a:endParaRPr lang="en-US" altLang="en-US" sz="1200">
              <a:solidFill>
                <a:schemeClr val="tx1"/>
              </a:solidFill>
              <a:latin typeface="Courier New" pitchFamily="49" charset="0"/>
              <a:ea typeface="ＭＳ Ｐゴシック" pitchFamily="1" charset="-128"/>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3</a:t>
            </a:fld>
            <a:endParaRPr lang="en-US"/>
          </a:p>
        </p:txBody>
      </p:sp>
    </p:spTree>
    <p:extLst>
      <p:ext uri="{BB962C8B-B14F-4D97-AF65-F5344CB8AC3E}">
        <p14:creationId xmlns:p14="http://schemas.microsoft.com/office/powerpoint/2010/main" val="2032420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4</a:t>
            </a:fld>
            <a:endParaRPr lang="en-US"/>
          </a:p>
        </p:txBody>
      </p:sp>
    </p:spTree>
    <p:extLst>
      <p:ext uri="{BB962C8B-B14F-4D97-AF65-F5344CB8AC3E}">
        <p14:creationId xmlns:p14="http://schemas.microsoft.com/office/powerpoint/2010/main" val="854629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2355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979B4A5-6C44-4427-86F7-E8352D9CEAB5}" type="slidenum">
              <a:rPr lang="en-US" altLang="en-US" sz="1200">
                <a:solidFill>
                  <a:schemeClr val="tx1"/>
                </a:solidFill>
              </a:rPr>
              <a:pPr eaLnBrk="1" hangingPunct="1"/>
              <a:t>5</a:t>
            </a:fld>
            <a:endParaRPr lang="en-US" altLang="en-US" sz="120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dirty="0" smtClean="0">
                <a:latin typeface="Arial" pitchFamily="34" charset="0"/>
              </a:rPr>
              <a:t>Limits are 1 to </a:t>
            </a:r>
            <a:r>
              <a:rPr lang="en-US" altLang="en-US" i="1" dirty="0" smtClean="0">
                <a:latin typeface="Arial" pitchFamily="34" charset="0"/>
              </a:rPr>
              <a:t>k</a:t>
            </a:r>
            <a:r>
              <a:rPr lang="en-US" altLang="en-US" dirty="0" smtClean="0">
                <a:latin typeface="Arial" pitchFamily="34" charset="0"/>
              </a:rPr>
              <a:t>. </a:t>
            </a:r>
          </a:p>
        </p:txBody>
      </p:sp>
      <p:sp>
        <p:nvSpPr>
          <p:cNvPr id="24580"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A01C30-700F-494E-AEA1-DB2C22C623E4}" type="slidenum">
              <a:rPr lang="en-US" altLang="en-US" sz="1200">
                <a:solidFill>
                  <a:schemeClr val="tx1"/>
                </a:solidFill>
              </a:rPr>
              <a:pPr eaLnBrk="1" hangingPunct="1"/>
              <a:t>6</a:t>
            </a:fld>
            <a:endParaRPr lang="en-US" altLang="en-US" sz="120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7</a:t>
            </a:fld>
            <a:endParaRPr lang="en-US"/>
          </a:p>
        </p:txBody>
      </p:sp>
    </p:spTree>
    <p:extLst>
      <p:ext uri="{BB962C8B-B14F-4D97-AF65-F5344CB8AC3E}">
        <p14:creationId xmlns:p14="http://schemas.microsoft.com/office/powerpoint/2010/main" val="1561129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r>
              <a:rPr lang="en-US" altLang="en-US" dirty="0" smtClean="0">
                <a:latin typeface="Arial" pitchFamily="34" charset="0"/>
              </a:rPr>
              <a:t>Clearly, this is a quadratic,</a:t>
            </a:r>
            <a:r>
              <a:rPr lang="en-US" altLang="en-US" baseline="0" dirty="0" smtClean="0">
                <a:latin typeface="Arial" pitchFamily="34" charset="0"/>
              </a:rPr>
              <a:t> which makes sense because in general you need a quadratic to be able to pass through three arbitrary points.  </a:t>
            </a:r>
            <a:r>
              <a:rPr lang="en-US" altLang="en-US" dirty="0" smtClean="0">
                <a:latin typeface="Arial" pitchFamily="34" charset="0"/>
              </a:rPr>
              <a:t>Then show how a 2-point </a:t>
            </a:r>
            <a:r>
              <a:rPr lang="en-US" altLang="en-US" baseline="0" dirty="0" smtClean="0">
                <a:latin typeface="Arial" pitchFamily="34" charset="0"/>
              </a:rPr>
              <a:t> </a:t>
            </a:r>
            <a:r>
              <a:rPr lang="en-US" altLang="en-US" dirty="0" smtClean="0">
                <a:latin typeface="Arial" pitchFamily="34" charset="0"/>
              </a:rPr>
              <a:t>polynomial L(x)</a:t>
            </a:r>
            <a:r>
              <a:rPr lang="en-US" altLang="en-US" baseline="0" dirty="0" smtClean="0">
                <a:latin typeface="Arial" pitchFamily="34" charset="0"/>
              </a:rPr>
              <a:t> = y0(x-x1)/(x0-x1) + y1(x-x0)/(x1-x0) </a:t>
            </a:r>
            <a:r>
              <a:rPr lang="en-US" altLang="en-US" dirty="0" smtClean="0">
                <a:latin typeface="Arial" pitchFamily="34" charset="0"/>
              </a:rPr>
              <a:t>simplifies to y = mx + b.</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8</a:t>
            </a:fld>
            <a:endParaRPr lang="en-US"/>
          </a:p>
        </p:txBody>
      </p:sp>
    </p:spTree>
    <p:extLst>
      <p:ext uri="{BB962C8B-B14F-4D97-AF65-F5344CB8AC3E}">
        <p14:creationId xmlns:p14="http://schemas.microsoft.com/office/powerpoint/2010/main" val="1889674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smtClean="0">
                <a:latin typeface="Arial" pitchFamily="34" charset="0"/>
              </a:rPr>
              <a:t>Adi Shamir is an Israeli cryptographer born in 1952.  Besides this clever secret-sharing scheme, he was co-inventor (along with Ron Rivest and Len Adleman) of the RSA public-key encryption algorithm, which was the first practical approach to public-key encryption (and which is in wide use today).  R, S, and A won the 2002 Turing award for this and other contributions to cryptography.</a:t>
            </a:r>
          </a:p>
          <a:p>
            <a:pPr eaLnBrk="1" hangingPunct="1"/>
            <a:endParaRPr lang="en-US" altLang="en-US" smtClean="0">
              <a:latin typeface="Arial" pitchFamily="34" charset="0"/>
            </a:endParaRPr>
          </a:p>
          <a:p>
            <a:pPr eaLnBrk="1" hangingPunct="1"/>
            <a:r>
              <a:rPr lang="en-US" altLang="en-US" smtClean="0">
                <a:latin typeface="Arial" pitchFamily="34" charset="0"/>
              </a:rPr>
              <a:t>A nice property of Shamir’s method is that you can add new people at any time, as long as </a:t>
            </a:r>
            <a:r>
              <a:rPr lang="en-US" altLang="en-US" i="1" smtClean="0">
                <a:latin typeface="Arial" pitchFamily="34" charset="0"/>
              </a:rPr>
              <a:t>k</a:t>
            </a:r>
            <a:r>
              <a:rPr lang="en-US" altLang="en-US" smtClean="0">
                <a:latin typeface="Arial" pitchFamily="34" charset="0"/>
              </a:rPr>
              <a:t> remains unchanged.</a:t>
            </a:r>
          </a:p>
          <a:p>
            <a:pPr eaLnBrk="1" hangingPunct="1"/>
            <a:endParaRPr lang="en-US" altLang="en-US" smtClean="0">
              <a:latin typeface="Arial" pitchFamily="34" charset="0"/>
            </a:endParaRPr>
          </a:p>
        </p:txBody>
      </p:sp>
      <p:sp>
        <p:nvSpPr>
          <p:cNvPr id="25604"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5297B37-6EF1-48C3-AC9C-49322BE39B08}" type="slidenum">
              <a:rPr lang="en-US" altLang="en-US" sz="1200">
                <a:solidFill>
                  <a:schemeClr val="tx1"/>
                </a:solidFill>
              </a:rPr>
              <a:pPr eaLnBrk="1" hangingPunct="1"/>
              <a:t>9</a:t>
            </a:fld>
            <a:endParaRPr lang="en-US" altLang="en-US" sz="120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12D3F532-6C8B-4B36-A126-795198C15F4F}" type="slidenum">
              <a:rPr lang="en-US"/>
              <a:pPr>
                <a:defRPr/>
              </a:pPr>
              <a:t>‹#›</a:t>
            </a:fld>
            <a:endParaRPr lang="en-US"/>
          </a:p>
        </p:txBody>
      </p:sp>
    </p:spTree>
    <p:extLst>
      <p:ext uri="{BB962C8B-B14F-4D97-AF65-F5344CB8AC3E}">
        <p14:creationId xmlns:p14="http://schemas.microsoft.com/office/powerpoint/2010/main" val="200542463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2BCD44D3-4E62-496F-8FDA-A653471A6F14}" type="slidenum">
              <a:rPr lang="en-US"/>
              <a:pPr>
                <a:defRPr/>
              </a:pPr>
              <a:t>‹#›</a:t>
            </a:fld>
            <a:endParaRPr lang="en-US"/>
          </a:p>
        </p:txBody>
      </p:sp>
    </p:spTree>
    <p:extLst>
      <p:ext uri="{BB962C8B-B14F-4D97-AF65-F5344CB8AC3E}">
        <p14:creationId xmlns:p14="http://schemas.microsoft.com/office/powerpoint/2010/main" val="24314935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93F524F5-7B47-460E-9DD9-92E28A455D45}" type="slidenum">
              <a:rPr lang="en-US"/>
              <a:pPr>
                <a:defRPr/>
              </a:pPr>
              <a:t>‹#›</a:t>
            </a:fld>
            <a:endParaRPr lang="en-US"/>
          </a:p>
        </p:txBody>
      </p:sp>
    </p:spTree>
    <p:extLst>
      <p:ext uri="{BB962C8B-B14F-4D97-AF65-F5344CB8AC3E}">
        <p14:creationId xmlns:p14="http://schemas.microsoft.com/office/powerpoint/2010/main" val="27276605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5306CB3C-F720-47F6-896A-2DE835A61DBF}" type="slidenum">
              <a:rPr lang="en-US"/>
              <a:pPr>
                <a:defRPr/>
              </a:pPr>
              <a:t>‹#›</a:t>
            </a:fld>
            <a:endParaRPr lang="en-US"/>
          </a:p>
        </p:txBody>
      </p:sp>
    </p:spTree>
    <p:extLst>
      <p:ext uri="{BB962C8B-B14F-4D97-AF65-F5344CB8AC3E}">
        <p14:creationId xmlns:p14="http://schemas.microsoft.com/office/powerpoint/2010/main" val="29416883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D6A61C42-085B-4478-BA70-C69B0AC19FCB}" type="slidenum">
              <a:rPr lang="en-US"/>
              <a:pPr>
                <a:defRPr/>
              </a:pPr>
              <a:t>‹#›</a:t>
            </a:fld>
            <a:endParaRPr lang="en-US"/>
          </a:p>
        </p:txBody>
      </p:sp>
    </p:spTree>
    <p:extLst>
      <p:ext uri="{BB962C8B-B14F-4D97-AF65-F5344CB8AC3E}">
        <p14:creationId xmlns:p14="http://schemas.microsoft.com/office/powerpoint/2010/main" val="21533626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AEA935EB-BB5E-412D-8AB0-9E44B6077B1C}" type="slidenum">
              <a:rPr lang="en-US"/>
              <a:pPr>
                <a:defRPr/>
              </a:pPr>
              <a:t>‹#›</a:t>
            </a:fld>
            <a:endParaRPr lang="en-US"/>
          </a:p>
        </p:txBody>
      </p:sp>
    </p:spTree>
    <p:extLst>
      <p:ext uri="{BB962C8B-B14F-4D97-AF65-F5344CB8AC3E}">
        <p14:creationId xmlns:p14="http://schemas.microsoft.com/office/powerpoint/2010/main" val="12119759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77CF5F5F-F1D4-4AAC-B8E2-ED432C620A96}" type="slidenum">
              <a:rPr lang="en-US"/>
              <a:pPr>
                <a:defRPr/>
              </a:pPr>
              <a:t>‹#›</a:t>
            </a:fld>
            <a:endParaRPr lang="en-US"/>
          </a:p>
        </p:txBody>
      </p:sp>
    </p:spTree>
    <p:extLst>
      <p:ext uri="{BB962C8B-B14F-4D97-AF65-F5344CB8AC3E}">
        <p14:creationId xmlns:p14="http://schemas.microsoft.com/office/powerpoint/2010/main" val="314065935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2220ABD4-4045-45A9-A151-592535C62CED}" type="slidenum">
              <a:rPr lang="en-US"/>
              <a:pPr>
                <a:defRPr/>
              </a:pPr>
              <a:t>‹#›</a:t>
            </a:fld>
            <a:endParaRPr lang="en-US"/>
          </a:p>
        </p:txBody>
      </p:sp>
    </p:spTree>
    <p:extLst>
      <p:ext uri="{BB962C8B-B14F-4D97-AF65-F5344CB8AC3E}">
        <p14:creationId xmlns:p14="http://schemas.microsoft.com/office/powerpoint/2010/main" val="28463310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9ED0D7D3-BB7D-4AC8-8A10-7149A98CCC0D}" type="slidenum">
              <a:rPr lang="en-US"/>
              <a:pPr>
                <a:defRPr/>
              </a:pPr>
              <a:t>‹#›</a:t>
            </a:fld>
            <a:endParaRPr lang="en-US"/>
          </a:p>
        </p:txBody>
      </p:sp>
    </p:spTree>
    <p:extLst>
      <p:ext uri="{BB962C8B-B14F-4D97-AF65-F5344CB8AC3E}">
        <p14:creationId xmlns:p14="http://schemas.microsoft.com/office/powerpoint/2010/main" val="34089153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1E227A2C-ED8F-43C2-8ABB-3A199977F8F7}" type="slidenum">
              <a:rPr lang="en-US"/>
              <a:pPr>
                <a:defRPr/>
              </a:pPr>
              <a:t>‹#›</a:t>
            </a:fld>
            <a:endParaRPr lang="en-US"/>
          </a:p>
        </p:txBody>
      </p:sp>
    </p:spTree>
    <p:extLst>
      <p:ext uri="{BB962C8B-B14F-4D97-AF65-F5344CB8AC3E}">
        <p14:creationId xmlns:p14="http://schemas.microsoft.com/office/powerpoint/2010/main" val="116393089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705DD1D-2CEF-49C2-ADB4-ED885EEB0B42}" type="slidenum">
              <a:rPr lang="en-US"/>
              <a:pPr>
                <a:defRPr/>
              </a:pPr>
              <a:t>‹#›</a:t>
            </a:fld>
            <a:endParaRPr lang="en-US"/>
          </a:p>
        </p:txBody>
      </p:sp>
    </p:spTree>
    <p:extLst>
      <p:ext uri="{BB962C8B-B14F-4D97-AF65-F5344CB8AC3E}">
        <p14:creationId xmlns:p14="http://schemas.microsoft.com/office/powerpoint/2010/main" val="37946175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381000"/>
            <a:ext cx="77724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smtClean="0">
                <a:sym typeface="Arial" pitchFamily="34" charset="0"/>
              </a:rPr>
              <a:t>Click to edit Master title style</a:t>
            </a:r>
          </a:p>
        </p:txBody>
      </p:sp>
      <p:sp>
        <p:nvSpPr>
          <p:cNvPr id="1027" name="Rectangle 2"/>
          <p:cNvSpPr>
            <a:spLocks noGrp="1" noChangeArrowheads="1"/>
          </p:cNvSpPr>
          <p:nvPr>
            <p:ph type="body" idx="1"/>
          </p:nvPr>
        </p:nvSpPr>
        <p:spPr bwMode="auto">
          <a:xfrm>
            <a:off x="685800"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smtClean="0">
                <a:sym typeface="Arial" pitchFamily="34" charset="0"/>
              </a:rPr>
              <a:t>Click to edit Master text styles</a:t>
            </a:r>
          </a:p>
          <a:p>
            <a:pPr lvl="1"/>
            <a:r>
              <a:rPr lang="en-US" altLang="en-US" smtClean="0">
                <a:sym typeface="Arial" pitchFamily="34" charset="0"/>
              </a:rPr>
              <a:t>Second level</a:t>
            </a:r>
          </a:p>
          <a:p>
            <a:pPr lvl="2"/>
            <a:r>
              <a:rPr lang="en-US" altLang="en-US" smtClean="0">
                <a:sym typeface="Arial" pitchFamily="34" charset="0"/>
              </a:rPr>
              <a:t>Third level</a:t>
            </a:r>
          </a:p>
          <a:p>
            <a:pPr lvl="3"/>
            <a:r>
              <a:rPr lang="en-US" altLang="en-US" smtClean="0">
                <a:sym typeface="Arial" pitchFamily="34" charset="0"/>
              </a:rPr>
              <a:t>Fourth level</a:t>
            </a:r>
          </a:p>
          <a:p>
            <a:pPr lvl="4"/>
            <a:r>
              <a:rPr lang="en-US" altLang="en-US" smtClean="0">
                <a:sym typeface="Arial" pitchFamily="34" charset="0"/>
              </a:rPr>
              <a:t>Fifth level</a:t>
            </a:r>
          </a:p>
        </p:txBody>
      </p:sp>
      <p:sp>
        <p:nvSpPr>
          <p:cNvPr id="2" name="Text Box 3"/>
          <p:cNvSpPr txBox="1">
            <a:spLocks noGrp="1" noChangeArrowheads="1"/>
          </p:cNvSpPr>
          <p:nvPr>
            <p:ph type="sldNum" sz="quarter" idx="4"/>
          </p:nvPr>
        </p:nvSpPr>
        <p:spPr bwMode="auto">
          <a:xfrm>
            <a:off x="73485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Arial" charset="0"/>
                <a:cs typeface="Arial" charset="0"/>
                <a:sym typeface="Arial" charset="0"/>
              </a:defRPr>
            </a:lvl1pPr>
          </a:lstStyle>
          <a:p>
            <a:pPr>
              <a:defRPr/>
            </a:pPr>
            <a:fld id="{37B64808-6093-4124-99AA-3078FE3D7A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39688" indent="-39688" algn="ctr" rtl="0" eaLnBrk="0" fontAlgn="base" hangingPunct="0">
        <a:spcBef>
          <a:spcPct val="0"/>
        </a:spcBef>
        <a:spcAft>
          <a:spcPct val="0"/>
        </a:spcAft>
        <a:defRPr sz="4400">
          <a:solidFill>
            <a:schemeClr val="tx1"/>
          </a:solidFill>
          <a:latin typeface="+mj-lt"/>
          <a:ea typeface="+mj-ea"/>
          <a:cs typeface="+mj-cs"/>
          <a:sym typeface="Arial" pitchFamily="34" charset="0"/>
        </a:defRPr>
      </a:lvl1pPr>
      <a:lvl2pPr marL="39688" indent="-39688" algn="ctr" rtl="0" eaLnBrk="0" fontAlgn="base" hangingPunct="0">
        <a:spcBef>
          <a:spcPct val="0"/>
        </a:spcBef>
        <a:spcAft>
          <a:spcPct val="0"/>
        </a:spcAft>
        <a:defRPr sz="4400">
          <a:solidFill>
            <a:schemeClr val="tx1"/>
          </a:solidFill>
          <a:latin typeface="Arial" charset="0"/>
          <a:sym typeface="Arial" pitchFamily="34" charset="0"/>
        </a:defRPr>
      </a:lvl2pPr>
      <a:lvl3pPr marL="39688" indent="-39688" algn="ctr" rtl="0" eaLnBrk="0" fontAlgn="base" hangingPunct="0">
        <a:spcBef>
          <a:spcPct val="0"/>
        </a:spcBef>
        <a:spcAft>
          <a:spcPct val="0"/>
        </a:spcAft>
        <a:defRPr sz="4400">
          <a:solidFill>
            <a:schemeClr val="tx1"/>
          </a:solidFill>
          <a:latin typeface="Arial" charset="0"/>
          <a:sym typeface="Arial" pitchFamily="34" charset="0"/>
        </a:defRPr>
      </a:lvl3pPr>
      <a:lvl4pPr marL="39688" indent="-39688" algn="ctr" rtl="0" eaLnBrk="0" fontAlgn="base" hangingPunct="0">
        <a:spcBef>
          <a:spcPct val="0"/>
        </a:spcBef>
        <a:spcAft>
          <a:spcPct val="0"/>
        </a:spcAft>
        <a:defRPr sz="4400">
          <a:solidFill>
            <a:schemeClr val="tx1"/>
          </a:solidFill>
          <a:latin typeface="Arial" charset="0"/>
          <a:sym typeface="Arial" pitchFamily="34" charset="0"/>
        </a:defRPr>
      </a:lvl4pPr>
      <a:lvl5pPr marL="39688" indent="-39688" algn="ctr" rtl="0" eaLnBrk="0" fontAlgn="base" hangingPunct="0">
        <a:spcBef>
          <a:spcPct val="0"/>
        </a:spcBef>
        <a:spcAft>
          <a:spcPct val="0"/>
        </a:spcAft>
        <a:defRPr sz="4400">
          <a:solidFill>
            <a:schemeClr val="tx1"/>
          </a:solidFill>
          <a:latin typeface="Arial" charset="0"/>
          <a:sym typeface="Arial" pitchFamily="34" charset="0"/>
        </a:defRPr>
      </a:lvl5pPr>
      <a:lvl6pPr marL="496888" algn="ctr" rtl="0" fontAlgn="base">
        <a:spcBef>
          <a:spcPct val="0"/>
        </a:spcBef>
        <a:spcAft>
          <a:spcPct val="0"/>
        </a:spcAft>
        <a:defRPr sz="4400">
          <a:solidFill>
            <a:schemeClr val="tx1"/>
          </a:solidFill>
          <a:latin typeface="Arial" charset="0"/>
          <a:sym typeface="Arial" charset="0"/>
        </a:defRPr>
      </a:lvl6pPr>
      <a:lvl7pPr marL="954088" algn="ctr" rtl="0" fontAlgn="base">
        <a:spcBef>
          <a:spcPct val="0"/>
        </a:spcBef>
        <a:spcAft>
          <a:spcPct val="0"/>
        </a:spcAft>
        <a:defRPr sz="4400">
          <a:solidFill>
            <a:schemeClr val="tx1"/>
          </a:solidFill>
          <a:latin typeface="Arial" charset="0"/>
          <a:sym typeface="Arial" charset="0"/>
        </a:defRPr>
      </a:lvl7pPr>
      <a:lvl8pPr marL="1411288" algn="ctr" rtl="0" fontAlgn="base">
        <a:spcBef>
          <a:spcPct val="0"/>
        </a:spcBef>
        <a:spcAft>
          <a:spcPct val="0"/>
        </a:spcAft>
        <a:defRPr sz="4400">
          <a:solidFill>
            <a:schemeClr val="tx1"/>
          </a:solidFill>
          <a:latin typeface="Arial" charset="0"/>
          <a:sym typeface="Arial" charset="0"/>
        </a:defRPr>
      </a:lvl8pPr>
      <a:lvl9pPr marL="1868488" algn="ctr" rtl="0" fontAlgn="base">
        <a:spcBef>
          <a:spcPct val="0"/>
        </a:spcBef>
        <a:spcAft>
          <a:spcPct val="0"/>
        </a:spcAft>
        <a:defRPr sz="4400">
          <a:solidFill>
            <a:schemeClr val="tx1"/>
          </a:solidFill>
          <a:latin typeface="Arial" charset="0"/>
          <a:sym typeface="Arial" charset="0"/>
        </a:defRPr>
      </a:lvl9pPr>
    </p:titleStyle>
    <p:bodyStyle>
      <a:lvl1pPr marL="382588" indent="-342900" algn="l" rtl="0" eaLnBrk="0" fontAlgn="base" hangingPunct="0">
        <a:spcBef>
          <a:spcPts val="700"/>
        </a:spcBef>
        <a:spcAft>
          <a:spcPct val="0"/>
        </a:spcAft>
        <a:buSzPct val="100000"/>
        <a:buFont typeface="Lucida Grande" charset="0"/>
        <a:buChar char="•"/>
        <a:defRPr sz="3200">
          <a:solidFill>
            <a:schemeClr val="tx1"/>
          </a:solidFill>
          <a:latin typeface="+mn-lt"/>
          <a:ea typeface="+mn-ea"/>
          <a:cs typeface="+mn-cs"/>
          <a:sym typeface="Arial" pitchFamily="34" charset="0"/>
        </a:defRPr>
      </a:lvl1pPr>
      <a:lvl2pPr marL="731838" indent="-285750" algn="l" rtl="0" eaLnBrk="0" fontAlgn="base" hangingPunct="0">
        <a:spcBef>
          <a:spcPts val="600"/>
        </a:spcBef>
        <a:spcAft>
          <a:spcPct val="0"/>
        </a:spcAft>
        <a:buSzPct val="100000"/>
        <a:buFont typeface="Lucida Grande" charset="0"/>
        <a:buChar char="–"/>
        <a:defRPr sz="2800">
          <a:solidFill>
            <a:schemeClr val="tx1"/>
          </a:solidFill>
          <a:latin typeface="+mn-lt"/>
          <a:sym typeface="Arial" pitchFamily="34" charset="0"/>
        </a:defRPr>
      </a:lvl2pPr>
      <a:lvl3pPr marL="1131888" indent="-228600" algn="l" rtl="0" eaLnBrk="0" fontAlgn="base" hangingPunct="0">
        <a:spcBef>
          <a:spcPts val="600"/>
        </a:spcBef>
        <a:spcAft>
          <a:spcPct val="0"/>
        </a:spcAft>
        <a:buSzPct val="100000"/>
        <a:buFont typeface="Lucida Grande" charset="0"/>
        <a:buChar char="•"/>
        <a:defRPr sz="2400">
          <a:solidFill>
            <a:schemeClr val="tx1"/>
          </a:solidFill>
          <a:latin typeface="+mn-lt"/>
          <a:sym typeface="Arial" pitchFamily="34" charset="0"/>
        </a:defRPr>
      </a:lvl3pPr>
      <a:lvl4pPr marL="15890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4pPr>
      <a:lvl5pPr marL="20462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5pPr>
      <a:lvl6pPr marL="25034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6pPr>
      <a:lvl7pPr marL="29606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7pPr>
      <a:lvl8pPr marL="34178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8pPr>
      <a:lvl9pPr marL="38750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1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62000" y="0"/>
            <a:ext cx="7772400" cy="1447800"/>
          </a:xfrm>
        </p:spPr>
        <p:txBody>
          <a:bodyPr rIns="132080"/>
          <a:lstStyle/>
          <a:p>
            <a:pPr indent="0" eaLnBrk="1" hangingPunct="1"/>
            <a:r>
              <a:rPr lang="en-US" altLang="en-US" smtClean="0">
                <a:latin typeface="Lucida Blackletter" charset="0"/>
                <a:sym typeface="Lucida Blackletter" charset="0"/>
              </a:rPr>
              <a:t>The CS 5 Black Herald</a:t>
            </a:r>
          </a:p>
        </p:txBody>
      </p:sp>
      <p:sp>
        <p:nvSpPr>
          <p:cNvPr id="2051" name="Rectangle 2"/>
          <p:cNvSpPr>
            <a:spLocks/>
          </p:cNvSpPr>
          <p:nvPr/>
        </p:nvSpPr>
        <p:spPr bwMode="auto">
          <a:xfrm>
            <a:off x="609600" y="1524000"/>
            <a:ext cx="434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3600">
                <a:solidFill>
                  <a:schemeClr val="tx1"/>
                </a:solidFill>
                <a:latin typeface="Impact" pitchFamily="34" charset="0"/>
                <a:sym typeface="Big Caslon" charset="0"/>
              </a:rPr>
              <a:t>GIANT PENGUIN FOUND IN GALILEO CORRIDORS</a:t>
            </a:r>
          </a:p>
        </p:txBody>
      </p:sp>
      <p:sp>
        <p:nvSpPr>
          <p:cNvPr id="2052" name="Rectangle 4"/>
          <p:cNvSpPr>
            <a:spLocks/>
          </p:cNvSpPr>
          <p:nvPr/>
        </p:nvSpPr>
        <p:spPr bwMode="auto">
          <a:xfrm>
            <a:off x="533400" y="2667000"/>
            <a:ext cx="502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dirty="0">
                <a:solidFill>
                  <a:schemeClr val="tx1"/>
                </a:solidFill>
                <a:cs typeface="Arial" pitchFamily="34" charset="0"/>
              </a:rPr>
              <a:t>Claremont (PPI): An enormous penguin, nearly six feet in length, was found in the corridors of Harvey Mudd College’s </a:t>
            </a:r>
            <a:r>
              <a:rPr lang="en-US" altLang="en-US" sz="1800" dirty="0" smtClean="0">
                <a:solidFill>
                  <a:schemeClr val="tx1"/>
                </a:solidFill>
                <a:cs typeface="Arial" pitchFamily="34" charset="0"/>
              </a:rPr>
              <a:t>Libra Complex </a:t>
            </a:r>
            <a:r>
              <a:rPr lang="en-US" altLang="en-US" sz="1800" dirty="0">
                <a:solidFill>
                  <a:schemeClr val="tx1"/>
                </a:solidFill>
                <a:cs typeface="Arial" pitchFamily="34" charset="0"/>
              </a:rPr>
              <a:t>late Thursday evening.  Scientists from Penguin Pleasures, a volunteer rescue group, said the animal appeared to have expired from an overdose of sugar.  “Sadly, many people do not realize that penguins are terribly sensitive to sweets,” stated Dr. </a:t>
            </a:r>
            <a:r>
              <a:rPr lang="en-US" altLang="en-US" sz="1800" dirty="0" err="1">
                <a:solidFill>
                  <a:schemeClr val="tx1"/>
                </a:solidFill>
                <a:cs typeface="Arial" pitchFamily="34" charset="0"/>
              </a:rPr>
              <a:t>D.I</a:t>
            </a:r>
            <a:r>
              <a:rPr lang="en-US" altLang="en-US" sz="1800" dirty="0">
                <a:solidFill>
                  <a:schemeClr val="tx1"/>
                </a:solidFill>
                <a:cs typeface="Arial" pitchFamily="34" charset="0"/>
              </a:rPr>
              <a:t>. Section as she examined the corpse.  “I imagine that a well-meaning person must have intended to give it a treat.”</a:t>
            </a:r>
          </a:p>
          <a:p>
            <a:pPr eaLnBrk="1" hangingPunct="1"/>
            <a:r>
              <a:rPr lang="en-US" altLang="en-US" sz="1800" dirty="0">
                <a:solidFill>
                  <a:schemeClr val="tx1"/>
                </a:solidFill>
                <a:cs typeface="Arial" pitchFamily="34" charset="0"/>
              </a:rPr>
              <a:t>    The saddened campus plans to hold a moment of silence during final exams, since students are generally quiet and mournful during that time anyway.</a:t>
            </a:r>
          </a:p>
        </p:txBody>
      </p:sp>
      <p:pic>
        <p:nvPicPr>
          <p:cNvPr id="2053" name="Picture 6" descr="deadtu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38400"/>
            <a:ext cx="333375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Data Compression</a:t>
            </a:r>
          </a:p>
        </p:txBody>
      </p:sp>
      <p:grpSp>
        <p:nvGrpSpPr>
          <p:cNvPr id="10243" name="Group 4"/>
          <p:cNvGrpSpPr>
            <a:grpSpLocks/>
          </p:cNvGrpSpPr>
          <p:nvPr/>
        </p:nvGrpSpPr>
        <p:grpSpPr bwMode="auto">
          <a:xfrm>
            <a:off x="381000" y="1143000"/>
            <a:ext cx="8218488" cy="180975"/>
            <a:chOff x="295" y="1311"/>
            <a:chExt cx="5177" cy="114"/>
          </a:xfrm>
        </p:grpSpPr>
        <p:sp>
          <p:nvSpPr>
            <p:cNvPr id="1025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0244" name="Text Box 7"/>
          <p:cNvSpPr txBox="1">
            <a:spLocks noChangeArrowheads="1"/>
          </p:cNvSpPr>
          <p:nvPr/>
        </p:nvSpPr>
        <p:spPr bwMode="auto">
          <a:xfrm>
            <a:off x="457200" y="1600200"/>
            <a:ext cx="17303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0245" name="Rectangle 8"/>
          <p:cNvSpPr>
            <a:spLocks noChangeArrowheads="1"/>
          </p:cNvSpPr>
          <p:nvPr/>
        </p:nvSpPr>
        <p:spPr bwMode="auto">
          <a:xfrm>
            <a:off x="4572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46" name="Text Box 9"/>
          <p:cNvSpPr txBox="1">
            <a:spLocks noChangeArrowheads="1"/>
          </p:cNvSpPr>
          <p:nvPr/>
        </p:nvSpPr>
        <p:spPr bwMode="auto">
          <a:xfrm>
            <a:off x="5334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58,254 bytes</a:t>
            </a:r>
            <a:endParaRPr lang="en-US" altLang="en-US" sz="1200">
              <a:solidFill>
                <a:schemeClr val="tx1"/>
              </a:solidFill>
              <a:ea typeface="ＭＳ Ｐゴシック" pitchFamily="1" charset="-128"/>
            </a:endParaRPr>
          </a:p>
        </p:txBody>
      </p:sp>
      <p:pic>
        <p:nvPicPr>
          <p:cNvPr id="10247"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276600"/>
            <a:ext cx="9271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Line 12"/>
          <p:cNvSpPr>
            <a:spLocks noChangeShapeType="1"/>
          </p:cNvSpPr>
          <p:nvPr/>
        </p:nvSpPr>
        <p:spPr bwMode="auto">
          <a:xfrm>
            <a:off x="2438400" y="2590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9" name="Text Box 13"/>
          <p:cNvSpPr txBox="1">
            <a:spLocks noChangeArrowheads="1"/>
          </p:cNvSpPr>
          <p:nvPr/>
        </p:nvSpPr>
        <p:spPr bwMode="auto">
          <a:xfrm>
            <a:off x="2422525" y="1874838"/>
            <a:ext cx="14636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compression algorithm</a:t>
            </a:r>
          </a:p>
          <a:p>
            <a:pPr eaLnBrk="1" hangingPunct="1"/>
            <a:r>
              <a:rPr lang="en-US" altLang="en-US" sz="1200" b="1">
                <a:solidFill>
                  <a:schemeClr val="tx1"/>
                </a:solidFill>
                <a:ea typeface="ＭＳ Ｐゴシック" pitchFamily="1" charset="-128"/>
              </a:rPr>
              <a:t>(e.g. zip)</a:t>
            </a:r>
            <a:endParaRPr lang="en-US" altLang="en-US" sz="1200">
              <a:solidFill>
                <a:schemeClr val="tx1"/>
              </a:solidFill>
              <a:ea typeface="ＭＳ Ｐゴシック" pitchFamily="1" charset="-128"/>
            </a:endParaRPr>
          </a:p>
        </p:txBody>
      </p:sp>
      <p:sp>
        <p:nvSpPr>
          <p:cNvPr id="10250" name="Rectangle 14"/>
          <p:cNvSpPr>
            <a:spLocks noChangeArrowheads="1"/>
          </p:cNvSpPr>
          <p:nvPr/>
        </p:nvSpPr>
        <p:spPr bwMode="auto">
          <a:xfrm>
            <a:off x="37338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1" name="Rectangle 16"/>
          <p:cNvSpPr>
            <a:spLocks noChangeArrowheads="1"/>
          </p:cNvSpPr>
          <p:nvPr/>
        </p:nvSpPr>
        <p:spPr bwMode="auto">
          <a:xfrm>
            <a:off x="3886200" y="1676400"/>
            <a:ext cx="1447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t>B6^9)=\n%%spam!=&amp;&amp;penguin/?</a:t>
            </a:r>
            <a:r>
              <a:rPr lang="ja-JP" altLang="en-US" sz="1600" b="1">
                <a:ea typeface="ＭＳ Ｐゴシック" pitchFamily="1" charset="-128"/>
              </a:rPr>
              <a:t>’</a:t>
            </a:r>
            <a:r>
              <a:rPr lang="en-US" altLang="ja-JP" sz="1600" b="1">
                <a:ea typeface="ＭＳ Ｐゴシック" pitchFamily="1" charset="-128"/>
              </a:rPr>
              <a:t>,/+</a:t>
            </a:r>
            <a:endParaRPr lang="en-US" altLang="en-US" sz="1600" b="1"/>
          </a:p>
        </p:txBody>
      </p:sp>
      <p:sp>
        <p:nvSpPr>
          <p:cNvPr id="10252" name="Text Box 17"/>
          <p:cNvSpPr txBox="1">
            <a:spLocks noChangeArrowheads="1"/>
          </p:cNvSpPr>
          <p:nvPr/>
        </p:nvSpPr>
        <p:spPr bwMode="auto">
          <a:xfrm>
            <a:off x="37846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zzyzva.txt.Z</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23,124 bytes</a:t>
            </a:r>
            <a:endParaRPr lang="en-US" altLang="en-US" sz="1200">
              <a:solidFill>
                <a:schemeClr val="tx1"/>
              </a:solidFill>
              <a:ea typeface="ＭＳ Ｐゴシック" pitchFamily="1" charset="-128"/>
            </a:endParaRPr>
          </a:p>
        </p:txBody>
      </p:sp>
      <p:sp>
        <p:nvSpPr>
          <p:cNvPr id="10253" name="AutoShape 18"/>
          <p:cNvSpPr>
            <a:spLocks noChangeArrowheads="1"/>
          </p:cNvSpPr>
          <p:nvPr/>
        </p:nvSpPr>
        <p:spPr bwMode="auto">
          <a:xfrm>
            <a:off x="6781800" y="2362200"/>
            <a:ext cx="1828800" cy="1371600"/>
          </a:xfrm>
          <a:prstGeom prst="wedgeRectCallout">
            <a:avLst>
              <a:gd name="adj1" fmla="val -46875"/>
              <a:gd name="adj2" fmla="val 58912"/>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Now we can delete the original file!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Data Compression!</a:t>
            </a:r>
          </a:p>
        </p:txBody>
      </p:sp>
      <p:grpSp>
        <p:nvGrpSpPr>
          <p:cNvPr id="11267" name="Group 3"/>
          <p:cNvGrpSpPr>
            <a:grpSpLocks/>
          </p:cNvGrpSpPr>
          <p:nvPr/>
        </p:nvGrpSpPr>
        <p:grpSpPr bwMode="auto">
          <a:xfrm>
            <a:off x="381000" y="1143000"/>
            <a:ext cx="8218488" cy="180975"/>
            <a:chOff x="295" y="1311"/>
            <a:chExt cx="5177" cy="114"/>
          </a:xfrm>
        </p:grpSpPr>
        <p:sp>
          <p:nvSpPr>
            <p:cNvPr id="1127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1268" name="Text Box 6"/>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1269" name="Rectangle 7"/>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0"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1271" name="Text Box 9"/>
          <p:cNvSpPr txBox="1">
            <a:spLocks noChangeArrowheads="1"/>
          </p:cNvSpPr>
          <p:nvPr/>
        </p:nvSpPr>
        <p:spPr bwMode="auto">
          <a:xfrm>
            <a:off x="3962400" y="1524000"/>
            <a:ext cx="4495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ord(Letter)	Binary</a:t>
            </a:r>
          </a:p>
          <a:p>
            <a:pPr eaLnBrk="1" hangingPunct="1">
              <a:spcBef>
                <a:spcPct val="50000"/>
              </a:spcBef>
            </a:pPr>
            <a:r>
              <a:rPr lang="en-US" altLang="en-US">
                <a:solidFill>
                  <a:schemeClr val="tx1"/>
                </a:solidFill>
                <a:ea typeface="ＭＳ Ｐゴシック" pitchFamily="1" charset="-128"/>
              </a:rPr>
              <a:t>T	84		01010100</a:t>
            </a:r>
          </a:p>
          <a:p>
            <a:pPr eaLnBrk="1" hangingPunct="1">
              <a:spcBef>
                <a:spcPct val="50000"/>
              </a:spcBef>
            </a:pPr>
            <a:r>
              <a:rPr lang="en-US" altLang="en-US">
                <a:solidFill>
                  <a:schemeClr val="tx1"/>
                </a:solidFill>
                <a:ea typeface="ＭＳ Ｐゴシック" pitchFamily="1" charset="-128"/>
              </a:rPr>
              <a:t>h 	104		01101000</a:t>
            </a:r>
          </a:p>
          <a:p>
            <a:pPr eaLnBrk="1" hangingPunct="1">
              <a:spcBef>
                <a:spcPct val="50000"/>
              </a:spcBef>
            </a:pPr>
            <a:r>
              <a:rPr lang="en-US" altLang="en-US">
                <a:solidFill>
                  <a:schemeClr val="tx1"/>
                </a:solidFill>
                <a:ea typeface="ＭＳ Ｐゴシック" pitchFamily="1" charset="-128"/>
              </a:rPr>
              <a:t>e	101		01100101</a:t>
            </a:r>
          </a:p>
          <a:p>
            <a:pPr eaLnBrk="1" hangingPunct="1">
              <a:spcBef>
                <a:spcPct val="50000"/>
              </a:spcBef>
            </a:pPr>
            <a:r>
              <a:rPr lang="en-US" altLang="en-US">
                <a:solidFill>
                  <a:schemeClr val="tx1"/>
                </a:solidFill>
                <a:ea typeface="ＭＳ Ｐゴシック" pitchFamily="1" charset="-128"/>
              </a:rPr>
              <a:t>z	122		01111010</a:t>
            </a:r>
            <a:endParaRPr lang="en-US" altLang="en-US" sz="3200">
              <a:solidFill>
                <a:schemeClr val="tx1"/>
              </a:solidFill>
              <a:ea typeface="ＭＳ Ｐゴシック" pitchFamily="1" charset="-128"/>
            </a:endParaRPr>
          </a:p>
        </p:txBody>
      </p:sp>
      <p:sp>
        <p:nvSpPr>
          <p:cNvPr id="11272" name="Rectangle 10"/>
          <p:cNvSpPr>
            <a:spLocks noGrp="1" noChangeArrowheads="1"/>
          </p:cNvSpPr>
          <p:nvPr>
            <p:ph type="body" idx="1"/>
          </p:nvPr>
        </p:nvSpPr>
        <p:spPr>
          <a:xfrm>
            <a:off x="4267200" y="4114800"/>
            <a:ext cx="3429000" cy="2667000"/>
          </a:xfrm>
          <a:noFill/>
        </p:spPr>
        <p:txBody>
          <a:bodyPr/>
          <a:lstStyle/>
          <a:p>
            <a:pPr eaLnBrk="1" hangingPunct="1"/>
            <a:r>
              <a:rPr lang="en-US" altLang="ja-JP" sz="1600" b="1" smtClean="0">
                <a:solidFill>
                  <a:srgbClr val="117A0E"/>
                </a:solidFill>
                <a:latin typeface="Courier New" pitchFamily="49" charset="0"/>
                <a:ea typeface="ＭＳ Ｐゴシック" pitchFamily="1" charset="-128"/>
                <a:cs typeface="Courier New" pitchFamily="49" charset="0"/>
              </a:rPr>
              <a:t>“ </a:t>
            </a:r>
            <a:r>
              <a:rPr lang="ja-JP" altLang="en-US" sz="1600" b="1" smtClean="0">
                <a:solidFill>
                  <a:srgbClr val="117A0E"/>
                </a:solidFill>
                <a:latin typeface="Courier New" pitchFamily="49" charset="0"/>
                <a:ea typeface="ＭＳ Ｐゴシック" pitchFamily="1" charset="-128"/>
                <a:cs typeface="Courier New" pitchFamily="49" charset="0"/>
              </a:rPr>
              <a:t>“</a:t>
            </a:r>
            <a:r>
              <a:rPr lang="en-US" altLang="ja-JP" sz="1600" b="1" smtClean="0">
                <a:solidFill>
                  <a:srgbClr val="117A0E"/>
                </a:solidFill>
                <a:latin typeface="Courier New" pitchFamily="49" charset="0"/>
                <a:ea typeface="ＭＳ Ｐゴシック" pitchFamily="1" charset="-128"/>
                <a:cs typeface="Courier New" pitchFamily="49" charset="0"/>
              </a:rPr>
              <a:t>- 1226754 19.04%</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E -  655257  10.17%</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T -  474521   7.37%</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A -  425718   6.61%</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 skipping a few …</a:t>
            </a:r>
          </a:p>
          <a:p>
            <a:pPr eaLnBrk="1" hangingPunct="1">
              <a:lnSpc>
                <a:spcPct val="90000"/>
              </a:lnSpc>
            </a:pPr>
            <a:r>
              <a:rPr lang="en-US" altLang="en-US" sz="1600" b="1" smtClean="0">
                <a:solidFill>
                  <a:srgbClr val="117A0E"/>
                </a:solidFill>
                <a:latin typeface="Courier New" pitchFamily="49" charset="0"/>
                <a:ea typeface="ＭＳ Ｐゴシック" pitchFamily="1" charset="-128"/>
                <a:cs typeface="Courier New" pitchFamily="49" charset="0"/>
              </a:rPr>
              <a:t>J -    5329   0.08%</a:t>
            </a:r>
          </a:p>
          <a:p>
            <a:pPr eaLnBrk="1" hangingPunct="1">
              <a:lnSpc>
                <a:spcPct val="90000"/>
              </a:lnSpc>
            </a:pPr>
            <a:r>
              <a:rPr lang="en-US" altLang="en-US" sz="1600" b="1" smtClean="0">
                <a:solidFill>
                  <a:srgbClr val="117A0E"/>
                </a:solidFill>
                <a:latin typeface="Courier New" pitchFamily="49" charset="0"/>
                <a:ea typeface="ＭＳ Ｐゴシック" pitchFamily="1" charset="-128"/>
                <a:cs typeface="Courier New" pitchFamily="49" charset="0"/>
              </a:rPr>
              <a:t>Q -    4923   0.08%</a:t>
            </a:r>
          </a:p>
          <a:p>
            <a:pPr eaLnBrk="1" hangingPunct="1">
              <a:lnSpc>
                <a:spcPct val="90000"/>
              </a:lnSpc>
            </a:pPr>
            <a:r>
              <a:rPr lang="en-US" altLang="en-US" sz="1600" b="1" smtClean="0">
                <a:solidFill>
                  <a:srgbClr val="117A0E"/>
                </a:solidFill>
                <a:latin typeface="Courier New" pitchFamily="49" charset="0"/>
                <a:ea typeface="ＭＳ Ｐゴシック" pitchFamily="1" charset="-128"/>
                <a:cs typeface="Courier New" pitchFamily="49" charset="0"/>
              </a:rPr>
              <a:t>Z -    3378   0.05%</a:t>
            </a:r>
            <a:endParaRPr lang="en-US" altLang="en-US" sz="1400" smtClean="0">
              <a:solidFill>
                <a:srgbClr val="117A0E"/>
              </a:solidFill>
              <a:latin typeface="Courier New" pitchFamily="49" charset="0"/>
              <a:ea typeface="ＭＳ Ｐゴシック" pitchFamily="1" charset="-128"/>
              <a:cs typeface="Courier New" pitchFamily="49" charset="0"/>
            </a:endParaRPr>
          </a:p>
        </p:txBody>
      </p:sp>
      <p:sp>
        <p:nvSpPr>
          <p:cNvPr id="11273" name="Text Box 11"/>
          <p:cNvSpPr txBox="1">
            <a:spLocks noChangeArrowheads="1"/>
          </p:cNvSpPr>
          <p:nvPr/>
        </p:nvSpPr>
        <p:spPr bwMode="auto">
          <a:xfrm>
            <a:off x="5257800" y="4724400"/>
            <a:ext cx="29051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lnSpc>
                <a:spcPct val="90000"/>
              </a:lnSpc>
              <a:spcBef>
                <a:spcPct val="20000"/>
              </a:spcBef>
            </a:pPr>
            <a:endParaRPr lang="en-US" altLang="en-US" sz="1600">
              <a:solidFill>
                <a:schemeClr val="tx1"/>
              </a:solidFill>
              <a:latin typeface="Courier" pitchFamily="-65" charset="0"/>
              <a:ea typeface="ＭＳ Ｐゴシック" pitchFamily="1" charset="-128"/>
            </a:endParaRPr>
          </a:p>
          <a:p>
            <a:pPr eaLnBrk="1" hangingPunct="1">
              <a:lnSpc>
                <a:spcPct val="90000"/>
              </a:lnSpc>
              <a:spcBef>
                <a:spcPct val="20000"/>
              </a:spcBef>
              <a:buFontTx/>
              <a:buChar char="•"/>
            </a:pPr>
            <a:endParaRPr lang="en-US" altLang="en-US" sz="1400">
              <a:solidFill>
                <a:schemeClr val="tx1"/>
              </a:solidFill>
              <a:latin typeface="Courier" pitchFamily="-65" charset="0"/>
              <a:ea typeface="ＭＳ Ｐゴシック" pitchFamily="1" charset="-128"/>
            </a:endParaRPr>
          </a:p>
        </p:txBody>
      </p:sp>
      <p:sp>
        <p:nvSpPr>
          <p:cNvPr id="11274" name="Line 12"/>
          <p:cNvSpPr>
            <a:spLocks noChangeShapeType="1"/>
          </p:cNvSpPr>
          <p:nvPr/>
        </p:nvSpPr>
        <p:spPr bwMode="auto">
          <a:xfrm>
            <a:off x="3733800" y="41148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15000"/>
            <a:ext cx="64928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AutoShape 14"/>
          <p:cNvSpPr>
            <a:spLocks noChangeArrowheads="1"/>
          </p:cNvSpPr>
          <p:nvPr/>
        </p:nvSpPr>
        <p:spPr bwMode="auto">
          <a:xfrm>
            <a:off x="1447800" y="5105400"/>
            <a:ext cx="2438400" cy="1295400"/>
          </a:xfrm>
          <a:prstGeom prst="wedgeRectCallout">
            <a:avLst>
              <a:gd name="adj1" fmla="val -60028"/>
              <a:gd name="adj2" fmla="val 34926"/>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latin typeface="Times New Roman" pitchFamily="18" charset="0"/>
              </a:rPr>
              <a:t>But these statistics are on average, not for my essay on the zzyzva!</a:t>
            </a:r>
            <a:endParaRPr lang="en-US" altLang="en-US">
              <a:latin typeface="Times New Roman" pitchFamily="18" charset="0"/>
            </a:endParaRPr>
          </a:p>
        </p:txBody>
      </p:sp>
      <p:sp>
        <p:nvSpPr>
          <p:cNvPr id="11277" name="Text Box 15"/>
          <p:cNvSpPr txBox="1">
            <a:spLocks noChangeArrowheads="1"/>
          </p:cNvSpPr>
          <p:nvPr/>
        </p:nvSpPr>
        <p:spPr bwMode="auto">
          <a:xfrm>
            <a:off x="7467600" y="5029200"/>
            <a:ext cx="145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English text</a:t>
            </a:r>
          </a:p>
          <a:p>
            <a:pPr eaLnBrk="1" hangingPunct="1"/>
            <a:r>
              <a:rPr lang="en-US" altLang="en-US" sz="1200" b="1">
                <a:solidFill>
                  <a:schemeClr val="tx1"/>
                </a:solidFill>
                <a:ea typeface="ＭＳ Ｐゴシック" pitchFamily="1" charset="-128"/>
              </a:rPr>
              <a:t>letter frequencies</a:t>
            </a:r>
            <a:endParaRPr lang="en-US" altLang="en-US" sz="1200">
              <a:solidFill>
                <a:schemeClr val="tx1"/>
              </a:solidFill>
              <a:ea typeface="ＭＳ Ｐゴシック" pitchFamily="1" charset="-12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The Prefix Property</a:t>
            </a:r>
          </a:p>
        </p:txBody>
      </p:sp>
      <p:grpSp>
        <p:nvGrpSpPr>
          <p:cNvPr id="12291" name="Group 3"/>
          <p:cNvGrpSpPr>
            <a:grpSpLocks/>
          </p:cNvGrpSpPr>
          <p:nvPr/>
        </p:nvGrpSpPr>
        <p:grpSpPr bwMode="auto">
          <a:xfrm>
            <a:off x="381000" y="1038225"/>
            <a:ext cx="8218488" cy="180975"/>
            <a:chOff x="295" y="1311"/>
            <a:chExt cx="5177" cy="114"/>
          </a:xfrm>
        </p:grpSpPr>
        <p:sp>
          <p:nvSpPr>
            <p:cNvPr id="1229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229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2292"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2293" name="Text Box 9"/>
          <p:cNvSpPr txBox="1">
            <a:spLocks noChangeArrowheads="1"/>
          </p:cNvSpPr>
          <p:nvPr/>
        </p:nvSpPr>
        <p:spPr bwMode="auto">
          <a:xfrm>
            <a:off x="3962400" y="1889125"/>
            <a:ext cx="4876800"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frequency	Binary code</a:t>
            </a:r>
          </a:p>
          <a:p>
            <a:pPr eaLnBrk="1" hangingPunct="1">
              <a:spcBef>
                <a:spcPct val="50000"/>
              </a:spcBef>
            </a:pPr>
            <a:r>
              <a:rPr lang="en-US" altLang="en-US">
                <a:solidFill>
                  <a:schemeClr val="tx1"/>
                </a:solidFill>
                <a:ea typeface="ＭＳ Ｐゴシック" pitchFamily="1" charset="-128"/>
              </a:rPr>
              <a:t>z	0.25		00</a:t>
            </a:r>
          </a:p>
          <a:p>
            <a:pPr eaLnBrk="1" hangingPunct="1">
              <a:spcBef>
                <a:spcPct val="50000"/>
              </a:spcBef>
            </a:pPr>
            <a:r>
              <a:rPr lang="en-US" altLang="en-US">
                <a:solidFill>
                  <a:schemeClr val="tx1"/>
                </a:solidFill>
                <a:ea typeface="ＭＳ Ｐゴシック" pitchFamily="1" charset="-128"/>
              </a:rPr>
              <a:t>y 	0.10		01</a:t>
            </a:r>
          </a:p>
          <a:p>
            <a:pPr eaLnBrk="1" hangingPunct="1">
              <a:spcBef>
                <a:spcPct val="50000"/>
              </a:spcBef>
            </a:pPr>
            <a:r>
              <a:rPr lang="en-US" altLang="en-US">
                <a:solidFill>
                  <a:schemeClr val="tx1"/>
                </a:solidFill>
                <a:ea typeface="ＭＳ Ｐゴシック" pitchFamily="1" charset="-128"/>
              </a:rPr>
              <a:t>x	0.09		10</a:t>
            </a:r>
          </a:p>
          <a:p>
            <a:pPr eaLnBrk="1" hangingPunct="1">
              <a:spcBef>
                <a:spcPct val="50000"/>
              </a:spcBef>
            </a:pPr>
            <a:r>
              <a:rPr lang="en-US" altLang="en-US">
                <a:solidFill>
                  <a:schemeClr val="tx1"/>
                </a:solidFill>
                <a:ea typeface="ＭＳ Ｐゴシック" pitchFamily="1" charset="-128"/>
              </a:rPr>
              <a:t>a	0.08		111</a:t>
            </a:r>
          </a:p>
          <a:p>
            <a:pPr eaLnBrk="1" hangingPunct="1">
              <a:spcBef>
                <a:spcPct val="50000"/>
              </a:spcBef>
            </a:pPr>
            <a:r>
              <a:rPr lang="en-US" altLang="en-US">
                <a:solidFill>
                  <a:schemeClr val="tx1"/>
                </a:solidFill>
                <a:ea typeface="ＭＳ Ｐゴシック" pitchFamily="1" charset="-128"/>
              </a:rPr>
              <a:t>r	0.02		1100</a:t>
            </a:r>
          </a:p>
          <a:p>
            <a:pPr eaLnBrk="1" hangingPunct="1">
              <a:spcBef>
                <a:spcPct val="50000"/>
              </a:spcBef>
            </a:pPr>
            <a:endParaRPr lang="en-US" altLang="en-US" sz="3200">
              <a:solidFill>
                <a:schemeClr val="tx1"/>
              </a:solidFill>
              <a:ea typeface="ＭＳ Ｐゴシック" pitchFamily="1" charset="-128"/>
            </a:endParaRPr>
          </a:p>
        </p:txBody>
      </p:sp>
      <p:sp>
        <p:nvSpPr>
          <p:cNvPr id="12294" name="Text Box 10"/>
          <p:cNvSpPr txBox="1">
            <a:spLocks noChangeArrowheads="1"/>
          </p:cNvSpPr>
          <p:nvPr/>
        </p:nvSpPr>
        <p:spPr bwMode="auto">
          <a:xfrm>
            <a:off x="838200" y="5562600"/>
            <a:ext cx="751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ea typeface="ＭＳ Ｐゴシック" pitchFamily="1" charset="-128"/>
              </a:rPr>
              <a:t>101110100001100 = 10  111  01  00  00  1100</a:t>
            </a:r>
            <a:endParaRPr lang="en-US" altLang="en-US">
              <a:solidFill>
                <a:schemeClr val="tx1"/>
              </a:solidFill>
              <a:ea typeface="ＭＳ Ｐゴシック" pitchFamily="1" charset="-128"/>
            </a:endParaRPr>
          </a:p>
        </p:txBody>
      </p:sp>
      <p:sp>
        <p:nvSpPr>
          <p:cNvPr id="12295" name="Text Box 11"/>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2296" name="Rectangle 12"/>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228600" y="76200"/>
            <a:ext cx="8763000" cy="990600"/>
          </a:xfrm>
        </p:spPr>
        <p:txBody>
          <a:bodyPr rIns="132080"/>
          <a:lstStyle/>
          <a:p>
            <a:pPr indent="0" eaLnBrk="1" hangingPunct="1"/>
            <a:r>
              <a:rPr lang="en-US" altLang="en-US" sz="3600" smtClean="0"/>
              <a:t>Consider the Language “Spamish”,</a:t>
            </a:r>
            <a:br>
              <a:rPr lang="en-US" altLang="en-US" sz="3600" smtClean="0"/>
            </a:br>
            <a:r>
              <a:rPr lang="en-US" altLang="en-US" sz="3600" smtClean="0"/>
              <a:t>with a Four-Letter Alphabet…</a:t>
            </a:r>
          </a:p>
        </p:txBody>
      </p:sp>
      <p:grpSp>
        <p:nvGrpSpPr>
          <p:cNvPr id="13315" name="Group 2"/>
          <p:cNvGrpSpPr>
            <a:grpSpLocks/>
          </p:cNvGrpSpPr>
          <p:nvPr/>
        </p:nvGrpSpPr>
        <p:grpSpPr bwMode="auto">
          <a:xfrm>
            <a:off x="381000" y="1190625"/>
            <a:ext cx="8218488" cy="180975"/>
            <a:chOff x="0" y="0"/>
            <a:chExt cx="5177" cy="114"/>
          </a:xfrm>
        </p:grpSpPr>
        <p:sp>
          <p:nvSpPr>
            <p:cNvPr id="1332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332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3316" name="Rectangle 5"/>
          <p:cNvSpPr>
            <a:spLocks/>
          </p:cNvSpPr>
          <p:nvPr/>
        </p:nvSpPr>
        <p:spPr bwMode="auto">
          <a:xfrm>
            <a:off x="381000" y="1371600"/>
            <a:ext cx="83820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Fixed Length	Variable Length</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r>
              <a:rPr lang="en-US" altLang="en-US" sz="2800">
                <a:solidFill>
                  <a:srgbClr val="76141E"/>
                </a:solidFill>
                <a:cs typeface="Arial" pitchFamily="34" charset="0"/>
              </a:rPr>
              <a:t>00			</a:t>
            </a:r>
            <a:r>
              <a:rPr lang="en-US" altLang="en-US" sz="2800">
                <a:solidFill>
                  <a:srgbClr val="171C83"/>
                </a:solidFill>
                <a:cs typeface="Arial" pitchFamily="34" charset="0"/>
              </a:rPr>
              <a:t>0</a:t>
            </a:r>
          </a:p>
          <a:p>
            <a:pPr eaLnBrk="1" hangingPunct="1">
              <a:spcBef>
                <a:spcPts val="1600"/>
              </a:spcBef>
            </a:pPr>
            <a:r>
              <a:rPr lang="en-US" altLang="en-US" sz="2800">
                <a:solidFill>
                  <a:schemeClr val="tx1"/>
                </a:solidFill>
                <a:cs typeface="Arial" pitchFamily="34" charset="0"/>
              </a:rPr>
              <a:t>p		0.2	</a:t>
            </a:r>
            <a:r>
              <a:rPr lang="en-US" altLang="en-US" sz="2800">
                <a:solidFill>
                  <a:srgbClr val="76141E"/>
                </a:solidFill>
                <a:cs typeface="Arial" pitchFamily="34" charset="0"/>
              </a:rPr>
              <a:t>01			</a:t>
            </a:r>
            <a:r>
              <a:rPr lang="en-US" altLang="en-US" sz="2800">
                <a:solidFill>
                  <a:srgbClr val="171C83"/>
                </a:solidFill>
                <a:cs typeface="Arial" pitchFamily="34" charset="0"/>
              </a:rPr>
              <a:t>10</a:t>
            </a:r>
          </a:p>
          <a:p>
            <a:pPr eaLnBrk="1" hangingPunct="1">
              <a:spcBef>
                <a:spcPts val="1600"/>
              </a:spcBef>
            </a:pPr>
            <a:r>
              <a:rPr lang="en-US" altLang="en-US" sz="2800">
                <a:solidFill>
                  <a:schemeClr val="tx1"/>
                </a:solidFill>
                <a:cs typeface="Arial" pitchFamily="34" charset="0"/>
              </a:rPr>
              <a:t>a		0.1	</a:t>
            </a:r>
            <a:r>
              <a:rPr lang="en-US" altLang="en-US" sz="2800">
                <a:solidFill>
                  <a:srgbClr val="76141E"/>
                </a:solidFill>
                <a:cs typeface="Arial" pitchFamily="34" charset="0"/>
              </a:rPr>
              <a:t>10			</a:t>
            </a:r>
            <a:r>
              <a:rPr lang="en-US" altLang="en-US" sz="2800">
                <a:solidFill>
                  <a:srgbClr val="171C83"/>
                </a:solidFill>
                <a:cs typeface="Arial" pitchFamily="34" charset="0"/>
              </a:rPr>
              <a:t>110</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r>
              <a:rPr lang="en-US" altLang="en-US" sz="2800">
                <a:solidFill>
                  <a:srgbClr val="76141E"/>
                </a:solidFill>
                <a:cs typeface="Arial" pitchFamily="34" charset="0"/>
              </a:rPr>
              <a:t>11</a:t>
            </a:r>
            <a:r>
              <a:rPr lang="en-US" altLang="en-US" sz="2800" baseline="-25000">
                <a:solidFill>
                  <a:schemeClr val="tx1"/>
                </a:solidFill>
                <a:cs typeface="Arial" pitchFamily="34" charset="0"/>
              </a:rPr>
              <a:t>	</a:t>
            </a:r>
            <a:r>
              <a:rPr lang="en-US" altLang="en-US" sz="2800">
                <a:solidFill>
                  <a:schemeClr val="tx1"/>
                </a:solidFill>
                <a:cs typeface="Arial" pitchFamily="34" charset="0"/>
              </a:rPr>
              <a:t>		</a:t>
            </a:r>
            <a:r>
              <a:rPr lang="en-US" altLang="en-US" sz="2800">
                <a:solidFill>
                  <a:srgbClr val="171C83"/>
                </a:solidFill>
                <a:cs typeface="Arial" pitchFamily="34" charset="0"/>
              </a:rPr>
              <a:t>111</a:t>
            </a:r>
          </a:p>
        </p:txBody>
      </p:sp>
      <p:sp>
        <p:nvSpPr>
          <p:cNvPr id="13317" name="Line 6"/>
          <p:cNvSpPr>
            <a:spLocks noChangeShapeType="1"/>
          </p:cNvSpPr>
          <p:nvPr/>
        </p:nvSpPr>
        <p:spPr bwMode="auto">
          <a:xfrm rot="10800000" flipH="1">
            <a:off x="3429000" y="4495800"/>
            <a:ext cx="1588"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Rectangle 7"/>
          <p:cNvSpPr>
            <a:spLocks/>
          </p:cNvSpPr>
          <p:nvPr/>
        </p:nvSpPr>
        <p:spPr bwMode="auto">
          <a:xfrm>
            <a:off x="1752600" y="4876800"/>
            <a:ext cx="397033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76141E"/>
                </a:solidFill>
                <a:cs typeface="Arial" pitchFamily="34" charset="0"/>
              </a:rPr>
              <a:t>Expected average number of bits</a:t>
            </a:r>
          </a:p>
          <a:p>
            <a:pPr eaLnBrk="1" hangingPunct="1"/>
            <a:r>
              <a:rPr lang="en-US" altLang="en-US" sz="2000">
                <a:solidFill>
                  <a:srgbClr val="76141E"/>
                </a:solidFill>
                <a:cs typeface="Arial" pitchFamily="34" charset="0"/>
              </a:rPr>
              <a:t>per symbol = 2</a:t>
            </a:r>
          </a:p>
        </p:txBody>
      </p:sp>
      <p:sp>
        <p:nvSpPr>
          <p:cNvPr id="17416" name="Line 8"/>
          <p:cNvSpPr>
            <a:spLocks noChangeShapeType="1"/>
          </p:cNvSpPr>
          <p:nvPr/>
        </p:nvSpPr>
        <p:spPr bwMode="auto">
          <a:xfrm rot="10800000" flipH="1">
            <a:off x="6324600" y="4495800"/>
            <a:ext cx="1588"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9"/>
          <p:cNvSpPr>
            <a:spLocks/>
          </p:cNvSpPr>
          <p:nvPr/>
        </p:nvSpPr>
        <p:spPr bwMode="auto">
          <a:xfrm>
            <a:off x="3429000" y="5699125"/>
            <a:ext cx="5486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171C83"/>
                </a:solidFill>
                <a:cs typeface="Arial" pitchFamily="34" charset="0"/>
              </a:rPr>
              <a:t>Expected average number of bits per symbol = </a:t>
            </a:r>
          </a:p>
          <a:p>
            <a:pPr eaLnBrk="1" hangingPunct="1"/>
            <a:r>
              <a:rPr lang="en-US" altLang="en-US" sz="2000">
                <a:solidFill>
                  <a:srgbClr val="171C83"/>
                </a:solidFill>
                <a:cs typeface="Arial" pitchFamily="34" charset="0"/>
              </a:rPr>
              <a:t>0.6x1 + 0.2x2 + 0.1x3 + 0.1x3 = 1.6 </a:t>
            </a:r>
            <a:r>
              <a:rPr lang="en-US" altLang="en-US" sz="2000">
                <a:solidFill>
                  <a:srgbClr val="76141E"/>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228600" y="152400"/>
            <a:ext cx="8763000" cy="685800"/>
          </a:xfrm>
        </p:spPr>
        <p:txBody>
          <a:bodyPr rIns="132080"/>
          <a:lstStyle/>
          <a:p>
            <a:pPr indent="0" eaLnBrk="1" hangingPunct="1"/>
            <a:r>
              <a:rPr lang="en-US" altLang="en-US" sz="3600" smtClean="0"/>
              <a:t>The Variable-Length Coding Problem…</a:t>
            </a:r>
          </a:p>
        </p:txBody>
      </p:sp>
      <p:grpSp>
        <p:nvGrpSpPr>
          <p:cNvPr id="14339" name="Group 2"/>
          <p:cNvGrpSpPr>
            <a:grpSpLocks/>
          </p:cNvGrpSpPr>
          <p:nvPr/>
        </p:nvGrpSpPr>
        <p:grpSpPr bwMode="auto">
          <a:xfrm>
            <a:off x="381000" y="885825"/>
            <a:ext cx="8218488" cy="180975"/>
            <a:chOff x="0" y="0"/>
            <a:chExt cx="5177" cy="114"/>
          </a:xfrm>
        </p:grpSpPr>
        <p:sp>
          <p:nvSpPr>
            <p:cNvPr id="14344"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4345"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4340" name="Rectangle 5"/>
          <p:cNvSpPr>
            <a:spLocks/>
          </p:cNvSpPr>
          <p:nvPr/>
        </p:nvSpPr>
        <p:spPr bwMode="auto">
          <a:xfrm>
            <a:off x="381000" y="1371600"/>
            <a:ext cx="37338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Frequency</a:t>
            </a:r>
          </a:p>
          <a:p>
            <a:pPr eaLnBrk="1" hangingPunct="1">
              <a:spcBef>
                <a:spcPts val="1600"/>
              </a:spcBef>
            </a:pPr>
            <a:r>
              <a:rPr lang="en-US" altLang="en-US" sz="2800">
                <a:solidFill>
                  <a:schemeClr val="tx1"/>
                </a:solidFill>
                <a:cs typeface="Arial" pitchFamily="34" charset="0"/>
              </a:rPr>
              <a:t>a</a:t>
            </a:r>
            <a:r>
              <a:rPr lang="en-US" altLang="en-US" sz="2800" baseline="-25000">
                <a:solidFill>
                  <a:schemeClr val="tx1"/>
                </a:solidFill>
                <a:cs typeface="Arial" pitchFamily="34" charset="0"/>
              </a:rPr>
              <a:t>1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1</a:t>
            </a:r>
            <a:r>
              <a:rPr lang="en-US" altLang="en-US" sz="2800">
                <a:solidFill>
                  <a:schemeClr val="tx1"/>
                </a:solidFill>
                <a:cs typeface="Arial" pitchFamily="34" charset="0"/>
              </a:rPr>
              <a:t>)        a</a:t>
            </a:r>
            <a:r>
              <a:rPr lang="en-US" altLang="en-US" sz="2800" baseline="-25000">
                <a:solidFill>
                  <a:schemeClr val="tx1"/>
                </a:solidFill>
                <a:cs typeface="Arial" pitchFamily="34" charset="0"/>
              </a:rPr>
              <a:t>2</a:t>
            </a:r>
            <a:r>
              <a:rPr lang="en-US" altLang="en-US" sz="2800">
                <a:solidFill>
                  <a:schemeClr val="tx1"/>
                </a:solidFill>
                <a:cs typeface="Arial" pitchFamily="34" charset="0"/>
              </a:rPr>
              <a:t>		freq(a</a:t>
            </a:r>
            <a:r>
              <a:rPr lang="en-US" altLang="en-US" sz="2800" baseline="-25000">
                <a:solidFill>
                  <a:schemeClr val="tx1"/>
                </a:solidFill>
                <a:cs typeface="Arial" pitchFamily="34" charset="0"/>
              </a:rPr>
              <a:t>2</a:t>
            </a:r>
            <a:r>
              <a:rPr lang="en-US" altLang="en-US" sz="2800">
                <a:solidFill>
                  <a:schemeClr val="tx1"/>
                </a:solidFill>
                <a:cs typeface="Arial" pitchFamily="34" charset="0"/>
              </a:rPr>
              <a:t>)        a</a:t>
            </a:r>
            <a:r>
              <a:rPr lang="en-US" altLang="en-US" sz="2800" baseline="-25000">
                <a:solidFill>
                  <a:schemeClr val="tx1"/>
                </a:solidFill>
                <a:cs typeface="Arial" pitchFamily="34" charset="0"/>
              </a:rPr>
              <a:t>3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3</a:t>
            </a:r>
            <a:r>
              <a:rPr lang="en-US" altLang="en-US" sz="2800">
                <a:solidFill>
                  <a:schemeClr val="tx1"/>
                </a:solidFill>
                <a:cs typeface="Arial" pitchFamily="34" charset="0"/>
              </a:rPr>
              <a:t>)       …                                    a</a:t>
            </a:r>
            <a:r>
              <a:rPr lang="en-US" altLang="en-US" sz="2800" baseline="-25000">
                <a:solidFill>
                  <a:schemeClr val="tx1"/>
                </a:solidFill>
                <a:cs typeface="Arial" pitchFamily="34" charset="0"/>
              </a:rPr>
              <a:t>n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n</a:t>
            </a:r>
            <a:r>
              <a:rPr lang="en-US" altLang="en-US" sz="2800">
                <a:solidFill>
                  <a:schemeClr val="tx1"/>
                </a:solidFill>
                <a:cs typeface="Arial" pitchFamily="34" charset="0"/>
              </a:rPr>
              <a:t>) 		</a:t>
            </a:r>
          </a:p>
        </p:txBody>
      </p:sp>
      <p:sp>
        <p:nvSpPr>
          <p:cNvPr id="14341" name="Rectangle 6"/>
          <p:cNvSpPr>
            <a:spLocks/>
          </p:cNvSpPr>
          <p:nvPr/>
        </p:nvSpPr>
        <p:spPr bwMode="auto">
          <a:xfrm>
            <a:off x="346075" y="4845050"/>
            <a:ext cx="83407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cs typeface="Arial" pitchFamily="34" charset="0"/>
              </a:rPr>
              <a:t>Objective:  Find a binary prefix code that minimizes the average number of bits per symbol</a:t>
            </a:r>
          </a:p>
        </p:txBody>
      </p:sp>
      <p:pic>
        <p:nvPicPr>
          <p:cNvPr id="1434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28963"/>
            <a:ext cx="876300" cy="1190625"/>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3" name="AutoShape 9"/>
          <p:cNvSpPr>
            <a:spLocks noChangeArrowheads="1"/>
          </p:cNvSpPr>
          <p:nvPr/>
        </p:nvSpPr>
        <p:spPr bwMode="auto">
          <a:xfrm>
            <a:off x="5638800" y="1219200"/>
            <a:ext cx="2590800" cy="1981200"/>
          </a:xfrm>
          <a:prstGeom prst="wedgeRectCallout">
            <a:avLst>
              <a:gd name="adj1" fmla="val -50634"/>
              <a:gd name="adj2" fmla="val 70495"/>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These frequencies are from the specific file that we</a:t>
            </a:r>
            <a:r>
              <a:rPr lang="ja-JP" altLang="en-US">
                <a:latin typeface="Times New Roman" pitchFamily="18" charset="0"/>
                <a:ea typeface="ＭＳ Ｐゴシック" pitchFamily="1" charset="-128"/>
              </a:rPr>
              <a:t>’</a:t>
            </a:r>
            <a:r>
              <a:rPr lang="en-US" altLang="ja-JP">
                <a:latin typeface="Times New Roman" pitchFamily="18" charset="0"/>
                <a:ea typeface="ＭＳ Ｐゴシック" pitchFamily="1" charset="-128"/>
              </a:rPr>
              <a:t>re planning to compress!!</a:t>
            </a:r>
            <a:endParaRPr lang="en-US" altLang="en-US">
              <a:latin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685800" y="-76200"/>
            <a:ext cx="7772400" cy="1143000"/>
          </a:xfrm>
        </p:spPr>
        <p:txBody>
          <a:bodyPr rIns="132080"/>
          <a:lstStyle/>
          <a:p>
            <a:pPr indent="0" eaLnBrk="1" hangingPunct="1"/>
            <a:r>
              <a:rPr lang="en-US" altLang="en-US" smtClean="0"/>
              <a:t>The David Huffman Story!</a:t>
            </a:r>
          </a:p>
        </p:txBody>
      </p:sp>
      <p:grpSp>
        <p:nvGrpSpPr>
          <p:cNvPr id="15363" name="Group 2"/>
          <p:cNvGrpSpPr>
            <a:grpSpLocks/>
          </p:cNvGrpSpPr>
          <p:nvPr/>
        </p:nvGrpSpPr>
        <p:grpSpPr bwMode="auto">
          <a:xfrm>
            <a:off x="381000" y="885825"/>
            <a:ext cx="8218488" cy="180975"/>
            <a:chOff x="0" y="0"/>
            <a:chExt cx="5177" cy="114"/>
          </a:xfrm>
        </p:grpSpPr>
        <p:sp>
          <p:nvSpPr>
            <p:cNvPr id="15370"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71"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5364"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762000"/>
            <a:ext cx="1577975"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Rectangle 6"/>
          <p:cNvSpPr>
            <a:spLocks/>
          </p:cNvSpPr>
          <p:nvPr/>
        </p:nvSpPr>
        <p:spPr bwMode="auto">
          <a:xfrm>
            <a:off x="420688" y="5334000"/>
            <a:ext cx="8377237"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i="1">
                <a:solidFill>
                  <a:schemeClr val="tx1"/>
                </a:solidFill>
                <a:cs typeface="Arial" pitchFamily="34" charset="0"/>
              </a:rPr>
              <a:t>Huffman coding is one of the fundamental ideas that people </a:t>
            </a:r>
          </a:p>
          <a:p>
            <a:pPr eaLnBrk="1" hangingPunct="1"/>
            <a:r>
              <a:rPr lang="en-US" altLang="en-US" i="1">
                <a:solidFill>
                  <a:schemeClr val="tx1"/>
                </a:solidFill>
                <a:cs typeface="Arial" pitchFamily="34" charset="0"/>
              </a:rPr>
              <a:t>in computer science and data communications are using all </a:t>
            </a:r>
          </a:p>
          <a:p>
            <a:pPr eaLnBrk="1" hangingPunct="1"/>
            <a:r>
              <a:rPr lang="en-US" altLang="en-US" i="1">
                <a:solidFill>
                  <a:schemeClr val="tx1"/>
                </a:solidFill>
                <a:cs typeface="Arial" pitchFamily="34" charset="0"/>
              </a:rPr>
              <a:t>the time</a:t>
            </a:r>
            <a:r>
              <a:rPr lang="en-US" altLang="en-US">
                <a:solidFill>
                  <a:schemeClr val="tx1"/>
                </a:solidFill>
                <a:cs typeface="Arial" pitchFamily="34" charset="0"/>
              </a:rPr>
              <a:t> - Donald Knuth</a:t>
            </a:r>
          </a:p>
        </p:txBody>
      </p:sp>
      <p:sp>
        <p:nvSpPr>
          <p:cNvPr id="15366" name="Rectangle 7"/>
          <p:cNvSpPr>
            <a:spLocks/>
          </p:cNvSpPr>
          <p:nvPr/>
        </p:nvSpPr>
        <p:spPr bwMode="auto">
          <a:xfrm>
            <a:off x="5683250" y="1295400"/>
            <a:ext cx="3454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p>
          <a:p>
            <a:pPr eaLnBrk="1" hangingPunct="1">
              <a:spcBef>
                <a:spcPts val="1600"/>
              </a:spcBef>
            </a:pPr>
            <a:r>
              <a:rPr lang="en-US" altLang="en-US" sz="2800">
                <a:solidFill>
                  <a:schemeClr val="tx1"/>
                </a:solidFill>
                <a:cs typeface="Arial" pitchFamily="34" charset="0"/>
              </a:rPr>
              <a:t>p		0.2	</a:t>
            </a:r>
          </a:p>
          <a:p>
            <a:pPr eaLnBrk="1" hangingPunct="1">
              <a:spcBef>
                <a:spcPts val="1600"/>
              </a:spcBef>
            </a:pPr>
            <a:r>
              <a:rPr lang="en-US" altLang="en-US" sz="2800">
                <a:solidFill>
                  <a:schemeClr val="tx1"/>
                </a:solidFill>
                <a:cs typeface="Arial" pitchFamily="34" charset="0"/>
              </a:rPr>
              <a:t>a		0.1	</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p>
        </p:txBody>
      </p:sp>
      <p:sp>
        <p:nvSpPr>
          <p:cNvPr id="15367" name="Rectangle 8"/>
          <p:cNvSpPr>
            <a:spLocks/>
          </p:cNvSpPr>
          <p:nvPr/>
        </p:nvSpPr>
        <p:spPr bwMode="auto">
          <a:xfrm>
            <a:off x="2743200" y="1600200"/>
            <a:ext cx="23939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map smppam</a:t>
            </a:r>
          </a:p>
          <a:p>
            <a:pPr eaLnBrk="1" hangingPunct="1"/>
            <a:r>
              <a:rPr lang="en-US" altLang="en-US">
                <a:solidFill>
                  <a:schemeClr val="tx1"/>
                </a:solidFill>
                <a:cs typeface="Arial" pitchFamily="34" charset="0"/>
              </a:rPr>
              <a:t>ssampamsmam</a:t>
            </a:r>
          </a:p>
          <a:p>
            <a:pPr eaLnBrk="1" hangingPunct="1"/>
            <a:r>
              <a:rPr lang="en-US" altLang="en-US">
                <a:solidFill>
                  <a:schemeClr val="tx1"/>
                </a:solidFill>
                <a:cs typeface="Arial" pitchFamily="34" charset="0"/>
              </a:rPr>
              <a:t>…</a:t>
            </a:r>
          </a:p>
        </p:txBody>
      </p:sp>
      <p:sp>
        <p:nvSpPr>
          <p:cNvPr id="15368" name="Rectangle 9"/>
          <p:cNvSpPr>
            <a:spLocks/>
          </p:cNvSpPr>
          <p:nvPr/>
        </p:nvSpPr>
        <p:spPr bwMode="auto">
          <a:xfrm>
            <a:off x="2667000" y="1598613"/>
            <a:ext cx="2514600" cy="2668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69" name="Rectangle 10"/>
          <p:cNvSpPr>
            <a:spLocks/>
          </p:cNvSpPr>
          <p:nvPr/>
        </p:nvSpPr>
        <p:spPr bwMode="auto">
          <a:xfrm>
            <a:off x="2917825" y="4357688"/>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a:solidFill>
                  <a:schemeClr val="tx1"/>
                </a:solidFill>
                <a:cs typeface="Arial" pitchFamily="34" charset="0"/>
              </a:rPr>
              <a:t>TEXT FILE</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marL="0" indent="0" eaLnBrk="1" hangingPunct="1"/>
            <a:r>
              <a:rPr lang="en-US" altLang="en-US" sz="4000" smtClean="0"/>
              <a:t>The Alien’s Life Advice</a:t>
            </a:r>
            <a:endParaRPr lang="en-US" altLang="en-US" smtClean="0"/>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6388" name="AutoShape 6"/>
          <p:cNvSpPr>
            <a:spLocks noChangeArrowheads="1"/>
          </p:cNvSpPr>
          <p:nvPr/>
        </p:nvSpPr>
        <p:spPr bwMode="auto">
          <a:xfrm>
            <a:off x="1524000" y="2362200"/>
            <a:ext cx="2209800" cy="1016000"/>
          </a:xfrm>
          <a:prstGeom prst="wedgeRectCallout">
            <a:avLst>
              <a:gd name="adj1" fmla="val 63912"/>
              <a:gd name="adj2" fmla="val 83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If you’re naturally quiet, speak up for a change.</a:t>
            </a:r>
            <a:endParaRPr lang="en-US" altLang="en-US">
              <a:solidFill>
                <a:schemeClr val="tx1"/>
              </a:solidFill>
              <a:latin typeface="Times New Roman" pitchFamily="18" charset="0"/>
              <a:ea typeface="ＭＳ Ｐゴシック" pitchFamily="1" charset="-128"/>
            </a:endParaRPr>
          </a:p>
        </p:txBody>
      </p:sp>
      <p:sp>
        <p:nvSpPr>
          <p:cNvPr id="46087" name="AutoShape 7"/>
          <p:cNvSpPr>
            <a:spLocks noChangeArrowheads="1"/>
          </p:cNvSpPr>
          <p:nvPr/>
        </p:nvSpPr>
        <p:spPr bwMode="auto">
          <a:xfrm>
            <a:off x="5181600" y="5105400"/>
            <a:ext cx="2590800" cy="708025"/>
          </a:xfrm>
          <a:prstGeom prst="wedgeRectCallout">
            <a:avLst>
              <a:gd name="adj1" fmla="val -60194"/>
              <a:gd name="adj2" fmla="val -12143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And if you’re a talker, try being quiet!</a:t>
            </a:r>
          </a:p>
        </p:txBody>
      </p:sp>
      <p:pic>
        <p:nvPicPr>
          <p:cNvPr id="16390" name="Picture 8"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2004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460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6200"/>
            <a:ext cx="7772400" cy="1143000"/>
          </a:xfrm>
        </p:spPr>
        <p:txBody>
          <a:bodyPr rIns="132080"/>
          <a:lstStyle/>
          <a:p>
            <a:pPr indent="0" eaLnBrk="1" hangingPunct="1"/>
            <a:r>
              <a:rPr lang="en-US" altLang="en-US" smtClean="0"/>
              <a:t>File I/O</a:t>
            </a:r>
          </a:p>
        </p:txBody>
      </p:sp>
      <p:grpSp>
        <p:nvGrpSpPr>
          <p:cNvPr id="17411" name="Group 3"/>
          <p:cNvGrpSpPr>
            <a:grpSpLocks/>
          </p:cNvGrpSpPr>
          <p:nvPr/>
        </p:nvGrpSpPr>
        <p:grpSpPr bwMode="auto">
          <a:xfrm>
            <a:off x="381000" y="762000"/>
            <a:ext cx="8218488" cy="180975"/>
            <a:chOff x="0" y="0"/>
            <a:chExt cx="5177" cy="114"/>
          </a:xfrm>
        </p:grpSpPr>
        <p:sp>
          <p:nvSpPr>
            <p:cNvPr id="1742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742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7412" name="Rectangle 6"/>
          <p:cNvSpPr>
            <a:spLocks/>
          </p:cNvSpPr>
          <p:nvPr/>
        </p:nvSpPr>
        <p:spPr bwMode="auto">
          <a:xfrm>
            <a:off x="152400" y="990600"/>
            <a:ext cx="88392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Courier New" pitchFamily="49" charset="0"/>
                <a:cs typeface="Courier New" pitchFamily="49" charset="0"/>
                <a:sym typeface="Courier New" pitchFamily="49" charset="0"/>
              </a:rPr>
              <a:t>def read_file():</a:t>
            </a:r>
          </a:p>
          <a:p>
            <a:pPr eaLnBrk="1" hangingPunct="1"/>
            <a:r>
              <a:rPr lang="en-US" altLang="en-US" sz="2000">
                <a:solidFill>
                  <a:schemeClr val="tx1"/>
                </a:solidFill>
                <a:latin typeface="Courier New" pitchFamily="49" charset="0"/>
                <a:cs typeface="Courier New" pitchFamily="49" charset="0"/>
                <a:sym typeface="Courier New" pitchFamily="49" charset="0"/>
              </a:rPr>
              <a:t>   filename = raw_input("Enter the name of a file: ")</a:t>
            </a:r>
          </a:p>
          <a:p>
            <a:pPr eaLnBrk="1" hangingPunct="1"/>
            <a:r>
              <a:rPr lang="en-US" altLang="en-US" sz="2000">
                <a:solidFill>
                  <a:schemeClr val="tx1"/>
                </a:solidFill>
                <a:latin typeface="Courier New" pitchFamily="49" charset="0"/>
                <a:cs typeface="Courier New" pitchFamily="49" charset="0"/>
                <a:sym typeface="Courier New" pitchFamily="49" charset="0"/>
              </a:rPr>
              <a:t>   myfile = open(filename, "rb")  # "r" means "read"</a:t>
            </a:r>
          </a:p>
          <a:p>
            <a:pPr eaLnBrk="1" hangingPunct="1"/>
            <a:r>
              <a:rPr lang="en-US" altLang="en-US" sz="2000">
                <a:solidFill>
                  <a:schemeClr val="tx1"/>
                </a:solidFill>
                <a:latin typeface="Courier New" pitchFamily="49" charset="0"/>
                <a:cs typeface="Courier New" pitchFamily="49" charset="0"/>
                <a:sym typeface="Courier New" pitchFamily="49" charset="0"/>
              </a:rPr>
              <a:t>   contents = myfile.read()</a:t>
            </a:r>
          </a:p>
          <a:p>
            <a:pPr eaLnBrk="1" hangingPunct="1"/>
            <a:r>
              <a:rPr lang="en-US" altLang="en-US" sz="2000">
                <a:solidFill>
                  <a:schemeClr val="tx1"/>
                </a:solidFill>
                <a:latin typeface="Courier New" pitchFamily="49" charset="0"/>
                <a:cs typeface="Courier New" pitchFamily="49" charset="0"/>
                <a:sym typeface="Courier New" pitchFamily="49" charset="0"/>
              </a:rPr>
              <a:t>   myfile.close()</a:t>
            </a:r>
          </a:p>
          <a:p>
            <a:pPr eaLnBrk="1" hangingPunct="1"/>
            <a:r>
              <a:rPr lang="en-US" altLang="en-US" sz="2000">
                <a:solidFill>
                  <a:schemeClr val="tx1"/>
                </a:solidFill>
                <a:latin typeface="Courier New" pitchFamily="49" charset="0"/>
                <a:cs typeface="Courier New" pitchFamily="49" charset="0"/>
                <a:sym typeface="Courier New" pitchFamily="49" charset="0"/>
              </a:rPr>
              <a:t>   return contents</a:t>
            </a:r>
          </a:p>
          <a:p>
            <a:pPr eaLnBrk="1" hangingPunct="1"/>
            <a:endParaRPr lang="en-US" altLang="en-US" sz="2000">
              <a:solidFill>
                <a:schemeClr val="tx1"/>
              </a:solidFill>
              <a:latin typeface="Courier New" pitchFamily="49" charset="0"/>
              <a:cs typeface="Courier New" pitchFamily="49" charset="0"/>
              <a:sym typeface="Courier New" pitchFamily="49" charset="0"/>
            </a:endParaRPr>
          </a:p>
          <a:p>
            <a:pPr eaLnBrk="1" hangingPunct="1"/>
            <a:r>
              <a:rPr lang="en-US" altLang="en-US" sz="2000">
                <a:solidFill>
                  <a:schemeClr val="tx1"/>
                </a:solidFill>
                <a:latin typeface="Courier New" pitchFamily="49" charset="0"/>
                <a:cs typeface="Courier New" pitchFamily="49" charset="0"/>
                <a:sym typeface="Courier New" pitchFamily="49" charset="0"/>
              </a:rPr>
              <a:t>def write_file(string):</a:t>
            </a:r>
          </a:p>
          <a:p>
            <a:pPr eaLnBrk="1" hangingPunct="1"/>
            <a:r>
              <a:rPr lang="en-US" altLang="en-US" sz="2000">
                <a:solidFill>
                  <a:schemeClr val="tx1"/>
                </a:solidFill>
                <a:latin typeface="Courier New" pitchFamily="49" charset="0"/>
                <a:cs typeface="Courier New" pitchFamily="49" charset="0"/>
                <a:sym typeface="Courier New" pitchFamily="49" charset="0"/>
              </a:rPr>
              <a:t>   filename = raw_input("Enter the name of a file: ")</a:t>
            </a:r>
          </a:p>
          <a:p>
            <a:pPr eaLnBrk="1" hangingPunct="1"/>
            <a:r>
              <a:rPr lang="en-US" altLang="en-US" sz="2000">
                <a:solidFill>
                  <a:schemeClr val="tx1"/>
                </a:solidFill>
                <a:latin typeface="Courier New" pitchFamily="49" charset="0"/>
                <a:cs typeface="Courier New" pitchFamily="49" charset="0"/>
                <a:sym typeface="Courier New" pitchFamily="49" charset="0"/>
              </a:rPr>
              <a:t>   myfile = open(filename, "wb")  # "w" means "write"</a:t>
            </a:r>
          </a:p>
          <a:p>
            <a:pPr eaLnBrk="1" hangingPunct="1"/>
            <a:r>
              <a:rPr lang="en-US" altLang="en-US" sz="2000">
                <a:solidFill>
                  <a:schemeClr val="tx1"/>
                </a:solidFill>
                <a:latin typeface="Courier New" pitchFamily="49" charset="0"/>
                <a:cs typeface="Courier New" pitchFamily="49" charset="0"/>
                <a:sym typeface="Courier New" pitchFamily="49" charset="0"/>
              </a:rPr>
              <a:t>   myfile.write(string)</a:t>
            </a:r>
          </a:p>
          <a:p>
            <a:pPr eaLnBrk="1" hangingPunct="1"/>
            <a:r>
              <a:rPr lang="en-US" altLang="en-US" sz="2000">
                <a:solidFill>
                  <a:schemeClr val="tx1"/>
                </a:solidFill>
                <a:latin typeface="Courier New" pitchFamily="49" charset="0"/>
                <a:cs typeface="Courier New" pitchFamily="49" charset="0"/>
                <a:sym typeface="Courier New" pitchFamily="49" charset="0"/>
              </a:rPr>
              <a:t>   myfile.close()</a:t>
            </a:r>
          </a:p>
          <a:p>
            <a:pPr eaLnBrk="1" hangingPunct="1"/>
            <a:r>
              <a:rPr lang="en-US" altLang="en-US" sz="2000">
                <a:solidFill>
                  <a:schemeClr val="tx1"/>
                </a:solidFill>
                <a:latin typeface="Courier New" pitchFamily="49" charset="0"/>
                <a:cs typeface="Courier New" pitchFamily="49" charset="0"/>
                <a:sym typeface="Courier New" pitchFamily="49" charset="0"/>
              </a:rPr>
              <a:t>   return</a:t>
            </a:r>
          </a:p>
        </p:txBody>
      </p:sp>
      <p:sp>
        <p:nvSpPr>
          <p:cNvPr id="17413" name="Rectangle 7"/>
          <p:cNvSpPr>
            <a:spLocks/>
          </p:cNvSpPr>
          <p:nvPr/>
        </p:nvSpPr>
        <p:spPr bwMode="auto">
          <a:xfrm>
            <a:off x="119063" y="5105400"/>
            <a:ext cx="755967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b="1">
                <a:solidFill>
                  <a:schemeClr val="tx1"/>
                </a:solidFill>
                <a:latin typeface="Courier New" pitchFamily="49" charset="0"/>
                <a:cs typeface="Courier New" pitchFamily="49" charset="0"/>
                <a:sym typeface="Courier New" pitchFamily="49" charset="0"/>
              </a:rPr>
              <a:t>&gt;&gt;&gt; write_file("Spam is the secret to all :^)!")</a:t>
            </a:r>
          </a:p>
          <a:p>
            <a:pPr eaLnBrk="1" hangingPunct="1"/>
            <a:r>
              <a:rPr lang="en-US" altLang="en-US" sz="2000" b="1">
                <a:solidFill>
                  <a:schemeClr val="tx1"/>
                </a:solidFill>
                <a:latin typeface="Courier New" pitchFamily="49" charset="0"/>
                <a:cs typeface="Courier New" pitchFamily="49" charset="0"/>
                <a:sym typeface="Courier New" pitchFamily="49" charset="0"/>
              </a:rPr>
              <a:t>Enter the name of a file to write: spam.txt</a:t>
            </a:r>
          </a:p>
          <a:p>
            <a:pPr eaLnBrk="1" hangingPunct="1"/>
            <a:r>
              <a:rPr lang="en-US" altLang="en-US" sz="2000" b="1">
                <a:solidFill>
                  <a:schemeClr val="tx1"/>
                </a:solidFill>
                <a:latin typeface="Courier New" pitchFamily="49" charset="0"/>
                <a:cs typeface="Courier New" pitchFamily="49" charset="0"/>
                <a:sym typeface="Courier New" pitchFamily="49" charset="0"/>
              </a:rPr>
              <a:t>&gt;&gt;&gt; read_file()</a:t>
            </a:r>
          </a:p>
          <a:p>
            <a:pPr eaLnBrk="1" hangingPunct="1"/>
            <a:r>
              <a:rPr lang="en-US" altLang="en-US" sz="2000" b="1">
                <a:solidFill>
                  <a:schemeClr val="tx1"/>
                </a:solidFill>
                <a:latin typeface="Courier New" pitchFamily="49" charset="0"/>
                <a:cs typeface="Courier New" pitchFamily="49" charset="0"/>
                <a:sym typeface="Courier New" pitchFamily="49" charset="0"/>
              </a:rPr>
              <a:t>Enter the name of a file: spam.txt</a:t>
            </a:r>
          </a:p>
          <a:p>
            <a:pPr eaLnBrk="1" hangingPunct="1"/>
            <a:r>
              <a:rPr lang="en-US" altLang="en-US" sz="2000" b="1">
                <a:solidFill>
                  <a:schemeClr val="tx1"/>
                </a:solidFill>
                <a:latin typeface="Courier New" pitchFamily="49" charset="0"/>
                <a:cs typeface="Courier New" pitchFamily="49" charset="0"/>
                <a:sym typeface="Courier New" pitchFamily="49" charset="0"/>
              </a:rPr>
              <a:t>'Spam is the secret to all :^)!'</a:t>
            </a:r>
          </a:p>
        </p:txBody>
      </p:sp>
      <p:sp>
        <p:nvSpPr>
          <p:cNvPr id="17414" name="Line 8"/>
          <p:cNvSpPr>
            <a:spLocks noChangeShapeType="1"/>
          </p:cNvSpPr>
          <p:nvPr/>
        </p:nvSpPr>
        <p:spPr bwMode="auto">
          <a:xfrm>
            <a:off x="76200" y="5029200"/>
            <a:ext cx="88392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5" name="Line 9"/>
          <p:cNvSpPr>
            <a:spLocks noChangeShapeType="1"/>
          </p:cNvSpPr>
          <p:nvPr/>
        </p:nvSpPr>
        <p:spPr bwMode="auto">
          <a:xfrm rot="10800000">
            <a:off x="1676400" y="1905000"/>
            <a:ext cx="2743200" cy="6842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6" name="Line 10"/>
          <p:cNvSpPr>
            <a:spLocks noChangeShapeType="1"/>
          </p:cNvSpPr>
          <p:nvPr/>
        </p:nvSpPr>
        <p:spPr bwMode="auto">
          <a:xfrm flipH="1">
            <a:off x="1676400" y="2590800"/>
            <a:ext cx="274320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11"/>
          <p:cNvSpPr>
            <a:spLocks/>
          </p:cNvSpPr>
          <p:nvPr/>
        </p:nvSpPr>
        <p:spPr bwMode="auto">
          <a:xfrm>
            <a:off x="4479925" y="2360613"/>
            <a:ext cx="3584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solidFill>
                  <a:srgbClr val="970A11"/>
                </a:solidFill>
                <a:cs typeface="Arial" pitchFamily="34" charset="0"/>
              </a:rPr>
              <a:t>Careful NOT to call this “file”</a:t>
            </a:r>
            <a:r>
              <a:rPr lang="en-US" altLang="en-US" sz="1600" b="1">
                <a:solidFill>
                  <a:srgbClr val="970A11"/>
                </a:solidFill>
                <a:latin typeface="Courier New" pitchFamily="49" charset="0"/>
                <a:cs typeface="Courier New" pitchFamily="49" charset="0"/>
                <a:sym typeface="Courier New" pitchFamily="49" charset="0"/>
              </a:rPr>
              <a:t> </a:t>
            </a:r>
          </a:p>
          <a:p>
            <a:pPr eaLnBrk="1" hangingPunct="1"/>
            <a:r>
              <a:rPr lang="en-US" altLang="en-US" sz="1600" b="1">
                <a:solidFill>
                  <a:srgbClr val="970A11"/>
                </a:solidFill>
                <a:latin typeface="Courier New" pitchFamily="49" charset="0"/>
                <a:cs typeface="Courier New" pitchFamily="49" charset="0"/>
                <a:sym typeface="Courier New" pitchFamily="49" charset="0"/>
              </a:rPr>
              <a:t>(file </a:t>
            </a:r>
            <a:r>
              <a:rPr lang="en-US" altLang="en-US" sz="1600" b="1">
                <a:solidFill>
                  <a:srgbClr val="970A11"/>
                </a:solidFill>
                <a:cs typeface="Arial" pitchFamily="34" charset="0"/>
              </a:rPr>
              <a:t>is a built-in name in python)</a:t>
            </a:r>
          </a:p>
        </p:txBody>
      </p:sp>
      <p:pic>
        <p:nvPicPr>
          <p:cNvPr id="17418"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3" y="5791200"/>
            <a:ext cx="64928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7419" name="Group 13"/>
          <p:cNvGrpSpPr>
            <a:grpSpLocks/>
          </p:cNvGrpSpPr>
          <p:nvPr/>
        </p:nvGrpSpPr>
        <p:grpSpPr bwMode="auto">
          <a:xfrm>
            <a:off x="6781800" y="5486400"/>
            <a:ext cx="2209800" cy="884238"/>
            <a:chOff x="0" y="0"/>
            <a:chExt cx="1392" cy="557"/>
          </a:xfrm>
        </p:grpSpPr>
        <p:sp>
          <p:nvSpPr>
            <p:cNvPr id="17420" name="AutoShape 14"/>
            <p:cNvSpPr>
              <a:spLocks/>
            </p:cNvSpPr>
            <p:nvPr/>
          </p:nvSpPr>
          <p:spPr bwMode="auto">
            <a:xfrm>
              <a:off x="0" y="0"/>
              <a:ext cx="1392" cy="557"/>
            </a:xfrm>
            <a:custGeom>
              <a:avLst/>
              <a:gdLst>
                <a:gd name="T0" fmla="*/ 0 w 21600"/>
                <a:gd name="T1" fmla="*/ 0 h 21600"/>
                <a:gd name="T2" fmla="*/ 0 w 21600"/>
                <a:gd name="T3" fmla="*/ 7 h 21600"/>
                <a:gd name="T4" fmla="*/ 0 w 21600"/>
                <a:gd name="T5" fmla="*/ 10 h 21600"/>
                <a:gd name="T6" fmla="*/ 0 w 21600"/>
                <a:gd name="T7" fmla="*/ 12 h 21600"/>
                <a:gd name="T8" fmla="*/ 15 w 21600"/>
                <a:gd name="T9" fmla="*/ 12 h 21600"/>
                <a:gd name="T10" fmla="*/ 2 w 21600"/>
                <a:gd name="T11" fmla="*/ 14 h 21600"/>
                <a:gd name="T12" fmla="*/ 37 w 21600"/>
                <a:gd name="T13" fmla="*/ 12 h 21600"/>
                <a:gd name="T14" fmla="*/ 90 w 21600"/>
                <a:gd name="T15" fmla="*/ 12 h 21600"/>
                <a:gd name="T16" fmla="*/ 90 w 21600"/>
                <a:gd name="T17" fmla="*/ 10 h 21600"/>
                <a:gd name="T18" fmla="*/ 90 w 21600"/>
                <a:gd name="T19" fmla="*/ 7 h 21600"/>
                <a:gd name="T20" fmla="*/ 90 w 21600"/>
                <a:gd name="T21" fmla="*/ 0 h 21600"/>
                <a:gd name="T22" fmla="*/ 37 w 21600"/>
                <a:gd name="T23" fmla="*/ 0 h 21600"/>
                <a:gd name="T24" fmla="*/ 15 w 21600"/>
                <a:gd name="T25" fmla="*/ 0 h 21600"/>
                <a:gd name="T26" fmla="*/ 0 w 21600"/>
                <a:gd name="T27" fmla="*/ 0 h 21600"/>
                <a:gd name="T28" fmla="*/ 0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0" y="0"/>
                  </a:moveTo>
                  <a:lnTo>
                    <a:pt x="0" y="10858"/>
                  </a:lnTo>
                  <a:lnTo>
                    <a:pt x="0" y="15512"/>
                  </a:lnTo>
                  <a:lnTo>
                    <a:pt x="0" y="18614"/>
                  </a:lnTo>
                  <a:lnTo>
                    <a:pt x="3600" y="18614"/>
                  </a:lnTo>
                  <a:lnTo>
                    <a:pt x="559" y="21600"/>
                  </a:lnTo>
                  <a:lnTo>
                    <a:pt x="9000" y="18614"/>
                  </a:lnTo>
                  <a:lnTo>
                    <a:pt x="21600" y="18614"/>
                  </a:lnTo>
                  <a:lnTo>
                    <a:pt x="21600" y="15512"/>
                  </a:lnTo>
                  <a:lnTo>
                    <a:pt x="21600" y="10858"/>
                  </a:lnTo>
                  <a:lnTo>
                    <a:pt x="21600" y="0"/>
                  </a:lnTo>
                  <a:lnTo>
                    <a:pt x="9000" y="0"/>
                  </a:lnTo>
                  <a:lnTo>
                    <a:pt x="3600" y="0"/>
                  </a:lnTo>
                  <a:lnTo>
                    <a:pt x="0" y="0"/>
                  </a:lnTo>
                  <a:close/>
                  <a:moveTo>
                    <a:pt x="0" y="0"/>
                  </a:moveTo>
                </a:path>
              </a:pathLst>
            </a:custGeom>
            <a:solidFill>
              <a:srgbClr val="FFFFFF"/>
            </a:solidFill>
            <a:ln w="9525">
              <a:solidFill>
                <a:schemeClr val="tx1"/>
              </a:solidFill>
              <a:miter lim="800000"/>
              <a:headEnd/>
              <a:tailEnd/>
            </a:ln>
          </p:spPr>
          <p:txBody>
            <a:bodyPr/>
            <a:lstStyle/>
            <a:p>
              <a:endParaRPr lang="en-US"/>
            </a:p>
          </p:txBody>
        </p:sp>
        <p:sp>
          <p:nvSpPr>
            <p:cNvPr id="17421" name="Rectangle 15"/>
            <p:cNvSpPr>
              <a:spLocks/>
            </p:cNvSpPr>
            <p:nvPr/>
          </p:nvSpPr>
          <p:spPr bwMode="auto">
            <a:xfrm>
              <a:off x="0" y="0"/>
              <a:ext cx="139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Times New Roman" pitchFamily="18" charset="0"/>
                  <a:cs typeface="Times New Roman" pitchFamily="18" charset="0"/>
                  <a:sym typeface="Times New Roman" pitchFamily="18" charset="0"/>
                </a:rPr>
                <a:t>What about line breaks in the file?</a:t>
              </a:r>
            </a:p>
          </p:txBody>
        </p:sp>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smtClean="0"/>
              <a:t>I wonder about trees -</a:t>
            </a:r>
            <a:r>
              <a:rPr lang="en-US" altLang="en-US" smtClean="0"/>
              <a:t> </a:t>
            </a:r>
            <a:r>
              <a:rPr lang="en-US" altLang="en-US" sz="2800" smtClean="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
        <p:nvSpPr>
          <p:cNvPr id="24608" name="Rectangle 32"/>
          <p:cNvSpPr>
            <a:spLocks/>
          </p:cNvSpPr>
          <p:nvPr/>
        </p:nvSpPr>
        <p:spPr bwMode="auto">
          <a:xfrm>
            <a:off x="3984625" y="3386138"/>
            <a:ext cx="21113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 </a:t>
            </a:r>
            <a:r>
              <a:rPr lang="en-US" altLang="en-US">
                <a:solidFill>
                  <a:srgbClr val="171C83"/>
                </a:solidFill>
                <a:cs typeface="Arial" pitchFamily="34" charset="0"/>
              </a:rPr>
              <a:t>(“a”, “m”)</a:t>
            </a:r>
            <a:r>
              <a:rPr lang="en-US" altLang="en-US">
                <a:solidFill>
                  <a:schemeClr val="tx1"/>
                </a:solidFill>
                <a:cs typeface="Arial" pitchFamily="34" charset="0"/>
              </a:rPr>
              <a:t> )</a:t>
            </a:r>
          </a:p>
        </p:txBody>
      </p:sp>
      <p:sp>
        <p:nvSpPr>
          <p:cNvPr id="24609" name="Line 33"/>
          <p:cNvSpPr>
            <a:spLocks noChangeShapeType="1"/>
          </p:cNvSpPr>
          <p:nvPr/>
        </p:nvSpPr>
        <p:spPr bwMode="auto">
          <a:xfrm rot="10800000">
            <a:off x="2076450" y="2759075"/>
            <a:ext cx="762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10" name="Rectangle 34"/>
          <p:cNvSpPr>
            <a:spLocks/>
          </p:cNvSpPr>
          <p:nvPr/>
        </p:nvSpPr>
        <p:spPr bwMode="auto">
          <a:xfrm>
            <a:off x="3295650" y="2530475"/>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sp>
        <p:nvSpPr>
          <p:cNvPr id="24611" name="Rectangle 35"/>
          <p:cNvSpPr>
            <a:spLocks/>
          </p:cNvSpPr>
          <p:nvPr/>
        </p:nvSpPr>
        <p:spPr bwMode="auto">
          <a:xfrm>
            <a:off x="2952750" y="2509838"/>
            <a:ext cx="28384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 </a:t>
            </a:r>
            <a:r>
              <a:rPr lang="en-US" altLang="en-US">
                <a:solidFill>
                  <a:srgbClr val="171C83"/>
                </a:solidFill>
                <a:cs typeface="Arial" pitchFamily="34" charset="0"/>
              </a:rPr>
              <a:t>(“p”, (“a”, “m”))</a:t>
            </a:r>
            <a:r>
              <a:rPr lang="en-US" altLang="en-US">
                <a:solidFill>
                  <a:schemeClr val="tx1"/>
                </a:solidFill>
                <a:cs typeface="Arial" pitchFamily="34" charset="0"/>
              </a:rPr>
              <a:t> )</a:t>
            </a:r>
          </a:p>
          <a:p>
            <a:pPr eaLnBrk="1" hangingPunct="1"/>
            <a:r>
              <a:rPr lang="en-US" altLang="en-US">
                <a:solidFill>
                  <a:schemeClr val="tx1"/>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8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9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9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6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6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5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60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60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60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60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60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610"/>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4583"/>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4602"/>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461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4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p:bldP spid="24583" grpId="1"/>
      <p:bldP spid="24585" grpId="0"/>
      <p:bldP spid="24586" grpId="0" animBg="1"/>
      <p:bldP spid="24587" grpId="0" animBg="1"/>
      <p:bldP spid="24588" grpId="0"/>
      <p:bldP spid="24589" grpId="0"/>
      <p:bldP spid="24590" grpId="0"/>
      <p:bldP spid="24591" grpId="0"/>
      <p:bldP spid="24599" grpId="0" animBg="1"/>
      <p:bldP spid="24600" grpId="0"/>
      <p:bldP spid="24601" grpId="0" animBg="1"/>
      <p:bldP spid="24602" grpId="0"/>
      <p:bldP spid="24602" grpId="1"/>
      <p:bldP spid="24608" grpId="0"/>
      <p:bldP spid="24609" grpId="0" animBg="1"/>
      <p:bldP spid="24610" grpId="0"/>
      <p:bldP spid="24610" grpId="1"/>
      <p:bldP spid="246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smtClean="0"/>
              <a:t>I wonder about trees -</a:t>
            </a:r>
            <a:r>
              <a:rPr lang="en-US" altLang="en-US" smtClean="0"/>
              <a:t> </a:t>
            </a:r>
            <a:r>
              <a:rPr lang="en-US" altLang="en-US" sz="2800" smtClean="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Tree>
    <p:extLst>
      <p:ext uri="{BB962C8B-B14F-4D97-AF65-F5344CB8AC3E}">
        <p14:creationId xmlns:p14="http://schemas.microsoft.com/office/powerpoint/2010/main" val="14372644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0"/>
            <a:ext cx="7772400" cy="1295400"/>
          </a:xfrm>
        </p:spPr>
        <p:txBody>
          <a:bodyPr rIns="132080"/>
          <a:lstStyle/>
          <a:p>
            <a:pPr indent="0" eaLnBrk="1" hangingPunct="1"/>
            <a:r>
              <a:rPr lang="en-US" altLang="en-US" smtClean="0"/>
              <a:t>The “</a:t>
            </a:r>
            <a:r>
              <a:rPr lang="en-US" altLang="en-US" smtClean="0">
                <a:latin typeface="Courier New" pitchFamily="49" charset="0"/>
                <a:cs typeface="Courier New" pitchFamily="49" charset="0"/>
                <a:sym typeface="Courier New" pitchFamily="49" charset="0"/>
              </a:rPr>
              <a:t>main</a:t>
            </a:r>
            <a:r>
              <a:rPr lang="en-US" altLang="en-US" smtClean="0"/>
              <a:t>” trick…</a:t>
            </a:r>
          </a:p>
        </p:txBody>
      </p:sp>
      <p:grpSp>
        <p:nvGrpSpPr>
          <p:cNvPr id="3075" name="Group 2"/>
          <p:cNvGrpSpPr>
            <a:grpSpLocks/>
          </p:cNvGrpSpPr>
          <p:nvPr/>
        </p:nvGrpSpPr>
        <p:grpSpPr bwMode="auto">
          <a:xfrm>
            <a:off x="381000" y="1219200"/>
            <a:ext cx="8218488" cy="180975"/>
            <a:chOff x="0" y="0"/>
            <a:chExt cx="5177" cy="114"/>
          </a:xfrm>
        </p:grpSpPr>
        <p:sp>
          <p:nvSpPr>
            <p:cNvPr id="3082"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3083"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3076" name="Rectangle 5"/>
          <p:cNvSpPr>
            <a:spLocks/>
          </p:cNvSpPr>
          <p:nvPr/>
        </p:nvSpPr>
        <p:spPr bwMode="auto">
          <a:xfrm>
            <a:off x="669925" y="1787525"/>
            <a:ext cx="5946775"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Courier New" pitchFamily="49" charset="0"/>
                <a:cs typeface="Courier New" pitchFamily="49" charset="0"/>
                <a:sym typeface="Courier New" pitchFamily="49" charset="0"/>
              </a:rPr>
              <a:t>% python mastermind.py</a:t>
            </a:r>
          </a:p>
          <a:p>
            <a:pPr eaLnBrk="1" hangingPunct="1"/>
            <a:r>
              <a:rPr lang="en-US" altLang="en-US" sz="2000">
                <a:solidFill>
                  <a:schemeClr val="tx1"/>
                </a:solidFill>
                <a:latin typeface="Courier New" pitchFamily="49" charset="0"/>
                <a:cs typeface="Courier New" pitchFamily="49" charset="0"/>
                <a:sym typeface="Courier New" pitchFamily="49" charset="0"/>
              </a:rPr>
              <a:t>Welcome to Mastermind!</a:t>
            </a:r>
          </a:p>
          <a:p>
            <a:pPr eaLnBrk="1" hangingPunct="1"/>
            <a:r>
              <a:rPr lang="en-US" altLang="en-US" sz="2000">
                <a:solidFill>
                  <a:schemeClr val="tx1"/>
                </a:solidFill>
                <a:latin typeface="Courier New" pitchFamily="49" charset="0"/>
                <a:cs typeface="Courier New" pitchFamily="49" charset="0"/>
                <a:sym typeface="Courier New" pitchFamily="49" charset="0"/>
              </a:rPr>
              <a:t>----------------------</a:t>
            </a:r>
          </a:p>
          <a:p>
            <a:pPr eaLnBrk="1" hangingPunct="1"/>
            <a:r>
              <a:rPr lang="en-US" altLang="en-US" sz="2000">
                <a:solidFill>
                  <a:schemeClr val="tx1"/>
                </a:solidFill>
                <a:latin typeface="Courier New" pitchFamily="49" charset="0"/>
                <a:cs typeface="Courier New" pitchFamily="49" charset="0"/>
                <a:sym typeface="Courier New" pitchFamily="49" charset="0"/>
              </a:rPr>
              <a:t>How many holes per row shall we have? </a:t>
            </a:r>
          </a:p>
        </p:txBody>
      </p:sp>
      <p:sp>
        <p:nvSpPr>
          <p:cNvPr id="3077" name="Rectangle 6"/>
          <p:cNvSpPr>
            <a:spLocks/>
          </p:cNvSpPr>
          <p:nvPr/>
        </p:nvSpPr>
        <p:spPr bwMode="auto">
          <a:xfrm>
            <a:off x="669925" y="3463925"/>
            <a:ext cx="59563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Courier New" pitchFamily="49" charset="0"/>
                <a:cs typeface="Courier New" pitchFamily="49" charset="0"/>
                <a:sym typeface="Courier New" pitchFamily="49" charset="0"/>
              </a:rPr>
              <a:t>% python </a:t>
            </a:r>
          </a:p>
          <a:p>
            <a:pPr eaLnBrk="1" hangingPunct="1"/>
            <a:r>
              <a:rPr lang="en-US" altLang="en-US" sz="2000">
                <a:solidFill>
                  <a:schemeClr val="tx1"/>
                </a:solidFill>
                <a:latin typeface="Courier New" pitchFamily="49" charset="0"/>
                <a:cs typeface="Courier New" pitchFamily="49" charset="0"/>
                <a:sym typeface="Courier New" pitchFamily="49" charset="0"/>
              </a:rPr>
              <a:t>&gt;&gt;&gt; from mastermind import *</a:t>
            </a:r>
          </a:p>
          <a:p>
            <a:pPr eaLnBrk="1" hangingPunct="1"/>
            <a:r>
              <a:rPr lang="en-US" altLang="en-US" sz="2000">
                <a:solidFill>
                  <a:schemeClr val="tx1"/>
                </a:solidFill>
                <a:latin typeface="Courier New" pitchFamily="49" charset="0"/>
                <a:cs typeface="Courier New" pitchFamily="49" charset="0"/>
                <a:sym typeface="Courier New" pitchFamily="49" charset="0"/>
              </a:rPr>
              <a:t>&gt;&gt;&gt; main()</a:t>
            </a:r>
          </a:p>
          <a:p>
            <a:pPr eaLnBrk="1" hangingPunct="1"/>
            <a:r>
              <a:rPr lang="en-US" altLang="en-US" sz="2000">
                <a:solidFill>
                  <a:schemeClr val="tx1"/>
                </a:solidFill>
                <a:latin typeface="Courier New" pitchFamily="49" charset="0"/>
                <a:cs typeface="Courier New" pitchFamily="49" charset="0"/>
                <a:sym typeface="Courier New" pitchFamily="49" charset="0"/>
              </a:rPr>
              <a:t>Welcome to Mastermind!</a:t>
            </a:r>
          </a:p>
          <a:p>
            <a:pPr eaLnBrk="1" hangingPunct="1"/>
            <a:r>
              <a:rPr lang="en-US" altLang="en-US" sz="2000">
                <a:solidFill>
                  <a:schemeClr val="tx1"/>
                </a:solidFill>
                <a:latin typeface="Courier New" pitchFamily="49" charset="0"/>
                <a:cs typeface="Courier New" pitchFamily="49" charset="0"/>
                <a:sym typeface="Courier New" pitchFamily="49" charset="0"/>
              </a:rPr>
              <a:t>----------------------</a:t>
            </a:r>
          </a:p>
          <a:p>
            <a:pPr eaLnBrk="1" hangingPunct="1"/>
            <a:r>
              <a:rPr lang="en-US" altLang="en-US" sz="2000">
                <a:solidFill>
                  <a:schemeClr val="tx1"/>
                </a:solidFill>
                <a:latin typeface="Courier New" pitchFamily="49" charset="0"/>
                <a:cs typeface="Courier New" pitchFamily="49" charset="0"/>
                <a:sym typeface="Courier New" pitchFamily="49" charset="0"/>
              </a:rPr>
              <a:t>How many holes per row shall we have?</a:t>
            </a:r>
          </a:p>
        </p:txBody>
      </p:sp>
      <p:sp>
        <p:nvSpPr>
          <p:cNvPr id="3078" name="Line 7"/>
          <p:cNvSpPr>
            <a:spLocks noChangeShapeType="1"/>
          </p:cNvSpPr>
          <p:nvPr/>
        </p:nvSpPr>
        <p:spPr bwMode="auto">
          <a:xfrm>
            <a:off x="152400" y="5410200"/>
            <a:ext cx="8763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9" name="Rectangle 8"/>
          <p:cNvSpPr>
            <a:spLocks/>
          </p:cNvSpPr>
          <p:nvPr/>
        </p:nvSpPr>
        <p:spPr bwMode="auto">
          <a:xfrm>
            <a:off x="517525" y="5581650"/>
            <a:ext cx="7104063"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cs typeface="Arial" pitchFamily="34" charset="0"/>
              </a:rPr>
              <a:t>At bottom of your code include…</a:t>
            </a:r>
          </a:p>
          <a:p>
            <a:pPr eaLnBrk="1" hangingPunct="1"/>
            <a:r>
              <a:rPr lang="en-US" altLang="en-US" b="1">
                <a:solidFill>
                  <a:schemeClr val="tx1"/>
                </a:solidFill>
                <a:latin typeface="Courier New" pitchFamily="49" charset="0"/>
                <a:cs typeface="Courier New" pitchFamily="49" charset="0"/>
                <a:sym typeface="Courier New" pitchFamily="49" charset="0"/>
              </a:rPr>
              <a:t>if _ _name_ _ == "_ _main_ _" : main()</a:t>
            </a:r>
          </a:p>
        </p:txBody>
      </p:sp>
      <p:sp>
        <p:nvSpPr>
          <p:cNvPr id="3080" name="Line 9"/>
          <p:cNvSpPr>
            <a:spLocks noChangeShapeType="1"/>
          </p:cNvSpPr>
          <p:nvPr/>
        </p:nvSpPr>
        <p:spPr bwMode="auto">
          <a:xfrm rot="10800000">
            <a:off x="1447800" y="6400800"/>
            <a:ext cx="1524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81" name="Rectangle 10"/>
          <p:cNvSpPr>
            <a:spLocks/>
          </p:cNvSpPr>
          <p:nvPr/>
        </p:nvSpPr>
        <p:spPr bwMode="auto">
          <a:xfrm>
            <a:off x="1676400" y="6483350"/>
            <a:ext cx="4660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400">
                <a:solidFill>
                  <a:srgbClr val="76141E"/>
                </a:solidFill>
                <a:cs typeface="Arial" pitchFamily="34" charset="0"/>
              </a:rPr>
              <a:t>Pair of underscore symbols with no space between them!</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1000" y="0"/>
            <a:ext cx="8218488" cy="1143000"/>
          </a:xfrm>
        </p:spPr>
        <p:txBody>
          <a:bodyPr rIns="132080"/>
          <a:lstStyle/>
          <a:p>
            <a:pPr indent="0" eaLnBrk="1" hangingPunct="1"/>
            <a:r>
              <a:rPr lang="en-US" altLang="en-US" smtClean="0"/>
              <a:t>You Try It!</a:t>
            </a:r>
          </a:p>
        </p:txBody>
      </p:sp>
      <p:grpSp>
        <p:nvGrpSpPr>
          <p:cNvPr id="19459" name="Group 2"/>
          <p:cNvGrpSpPr>
            <a:grpSpLocks/>
          </p:cNvGrpSpPr>
          <p:nvPr/>
        </p:nvGrpSpPr>
        <p:grpSpPr bwMode="auto">
          <a:xfrm>
            <a:off x="381000" y="962025"/>
            <a:ext cx="8218488" cy="180975"/>
            <a:chOff x="0" y="0"/>
            <a:chExt cx="5177" cy="114"/>
          </a:xfrm>
        </p:grpSpPr>
        <p:sp>
          <p:nvSpPr>
            <p:cNvPr id="1946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946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9460" name="Rectangle 5"/>
          <p:cNvSpPr>
            <a:spLocks/>
          </p:cNvSpPr>
          <p:nvPr/>
        </p:nvSpPr>
        <p:spPr bwMode="auto">
          <a:xfrm>
            <a:off x="2836863" y="2019300"/>
            <a:ext cx="3471862"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u="sng">
                <a:solidFill>
                  <a:schemeClr val="tx1"/>
                </a:solidFill>
                <a:cs typeface="Arial" pitchFamily="34" charset="0"/>
              </a:rPr>
              <a:t>Letter		Frequency</a:t>
            </a:r>
          </a:p>
          <a:p>
            <a:pPr eaLnBrk="1" hangingPunct="1"/>
            <a:endParaRPr lang="en-US" altLang="en-US">
              <a:solidFill>
                <a:schemeClr val="tx1"/>
              </a:solidFill>
              <a:cs typeface="Arial" pitchFamily="34" charset="0"/>
            </a:endParaRPr>
          </a:p>
          <a:p>
            <a:pPr eaLnBrk="1" hangingPunct="1"/>
            <a:r>
              <a:rPr lang="en-US" altLang="en-US">
                <a:solidFill>
                  <a:schemeClr val="tx1"/>
                </a:solidFill>
                <a:cs typeface="Arial" pitchFamily="34" charset="0"/>
              </a:rPr>
              <a:t>h		0.40</a:t>
            </a:r>
          </a:p>
          <a:p>
            <a:pPr eaLnBrk="1" hangingPunct="1"/>
            <a:r>
              <a:rPr lang="en-US" altLang="en-US">
                <a:solidFill>
                  <a:schemeClr val="tx1"/>
                </a:solidFill>
                <a:cs typeface="Arial" pitchFamily="34" charset="0"/>
              </a:rPr>
              <a:t>a		0.20</a:t>
            </a:r>
          </a:p>
          <a:p>
            <a:pPr eaLnBrk="1" hangingPunct="1"/>
            <a:r>
              <a:rPr lang="en-US" altLang="en-US">
                <a:solidFill>
                  <a:schemeClr val="tx1"/>
                </a:solidFill>
                <a:cs typeface="Arial" pitchFamily="34" charset="0"/>
              </a:rPr>
              <a:t>r		0.15</a:t>
            </a:r>
          </a:p>
          <a:p>
            <a:pPr eaLnBrk="1" hangingPunct="1"/>
            <a:r>
              <a:rPr lang="en-US" altLang="en-US">
                <a:solidFill>
                  <a:schemeClr val="tx1"/>
                </a:solidFill>
                <a:cs typeface="Arial" pitchFamily="34" charset="0"/>
              </a:rPr>
              <a:t>v		0.15</a:t>
            </a:r>
          </a:p>
          <a:p>
            <a:pPr eaLnBrk="1" hangingPunct="1"/>
            <a:r>
              <a:rPr lang="en-US" altLang="en-US">
                <a:solidFill>
                  <a:schemeClr val="tx1"/>
                </a:solidFill>
                <a:cs typeface="Arial" pitchFamily="34" charset="0"/>
              </a:rPr>
              <a:t>e		0.06</a:t>
            </a:r>
          </a:p>
          <a:p>
            <a:pPr eaLnBrk="1" hangingPunct="1"/>
            <a:r>
              <a:rPr lang="en-US" altLang="en-US">
                <a:solidFill>
                  <a:schemeClr val="tx1"/>
                </a:solidFill>
                <a:cs typeface="Arial" pitchFamily="34" charset="0"/>
              </a:rPr>
              <a:t>y		0.04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752600"/>
          </a:xfrm>
        </p:spPr>
        <p:txBody>
          <a:bodyPr rIns="132080"/>
          <a:lstStyle/>
          <a:p>
            <a:pPr indent="0" eaLnBrk="1" hangingPunct="1"/>
            <a:r>
              <a:rPr lang="en-US" altLang="en-US" smtClean="0"/>
              <a:t>You Try It!</a:t>
            </a:r>
          </a:p>
        </p:txBody>
      </p:sp>
      <p:grpSp>
        <p:nvGrpSpPr>
          <p:cNvPr id="20483" name="Group 3"/>
          <p:cNvGrpSpPr>
            <a:grpSpLocks/>
          </p:cNvGrpSpPr>
          <p:nvPr/>
        </p:nvGrpSpPr>
        <p:grpSpPr bwMode="auto">
          <a:xfrm>
            <a:off x="381000" y="1295400"/>
            <a:ext cx="8218488" cy="180975"/>
            <a:chOff x="0" y="0"/>
            <a:chExt cx="5177" cy="114"/>
          </a:xfrm>
        </p:grpSpPr>
        <p:sp>
          <p:nvSpPr>
            <p:cNvPr id="2049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049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20484"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45212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183" name="Rectangle 7"/>
          <p:cNvSpPr>
            <a:spLocks/>
          </p:cNvSpPr>
          <p:nvPr/>
        </p:nvSpPr>
        <p:spPr bwMode="auto">
          <a:xfrm>
            <a:off x="457200" y="3048000"/>
            <a:ext cx="6365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76141E"/>
                </a:solidFill>
                <a:cs typeface="Arial" pitchFamily="34" charset="0"/>
              </a:rPr>
              <a:t>(a, r)</a:t>
            </a:r>
          </a:p>
        </p:txBody>
      </p:sp>
      <p:sp>
        <p:nvSpPr>
          <p:cNvPr id="50184" name="Rectangle 8"/>
          <p:cNvSpPr>
            <a:spLocks/>
          </p:cNvSpPr>
          <p:nvPr/>
        </p:nvSpPr>
        <p:spPr bwMode="auto">
          <a:xfrm>
            <a:off x="3733800" y="4267200"/>
            <a:ext cx="6746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(e, y)</a:t>
            </a:r>
          </a:p>
        </p:txBody>
      </p:sp>
      <p:sp>
        <p:nvSpPr>
          <p:cNvPr id="50185" name="Rectangle 9"/>
          <p:cNvSpPr>
            <a:spLocks/>
          </p:cNvSpPr>
          <p:nvPr/>
        </p:nvSpPr>
        <p:spPr bwMode="auto">
          <a:xfrm>
            <a:off x="3505200" y="3352800"/>
            <a:ext cx="11144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171C83"/>
                </a:solidFill>
                <a:cs typeface="Arial" pitchFamily="34" charset="0"/>
              </a:rPr>
              <a:t>(v, (e, y) )</a:t>
            </a:r>
          </a:p>
        </p:txBody>
      </p:sp>
      <p:sp>
        <p:nvSpPr>
          <p:cNvPr id="50186" name="Rectangle 10"/>
          <p:cNvSpPr>
            <a:spLocks/>
          </p:cNvSpPr>
          <p:nvPr/>
        </p:nvSpPr>
        <p:spPr bwMode="auto">
          <a:xfrm>
            <a:off x="152400" y="2209800"/>
            <a:ext cx="20669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a:t>
            </a:r>
          </a:p>
        </p:txBody>
      </p:sp>
      <p:sp>
        <p:nvSpPr>
          <p:cNvPr id="50187" name="Rectangle 11"/>
          <p:cNvSpPr>
            <a:spLocks/>
          </p:cNvSpPr>
          <p:nvPr/>
        </p:nvSpPr>
        <p:spPr bwMode="auto">
          <a:xfrm>
            <a:off x="3581400" y="1604963"/>
            <a:ext cx="281146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b="1">
                <a:solidFill>
                  <a:schemeClr val="tx1"/>
                </a:solidFill>
                <a:cs typeface="Arial" pitchFamily="34" charset="0"/>
              </a:rPr>
              <a:t>( </a:t>
            </a:r>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  </a:t>
            </a:r>
            <a:r>
              <a:rPr lang="en-US" altLang="en-US" sz="1800" b="1">
                <a:solidFill>
                  <a:schemeClr val="tx1"/>
                </a:solidFill>
                <a:cs typeface="Arial" pitchFamily="34" charset="0"/>
              </a:rPr>
              <a:t>, h </a:t>
            </a:r>
            <a:r>
              <a:rPr lang="en-US" altLang="en-US" b="1">
                <a:solidFill>
                  <a:schemeClr val="tx1"/>
                </a:solidFill>
                <a:cs typeface="Arial" pitchFamily="34" charset="0"/>
              </a:rPr>
              <a:t>)</a:t>
            </a:r>
          </a:p>
        </p:txBody>
      </p:sp>
      <p:sp>
        <p:nvSpPr>
          <p:cNvPr id="12" name="AutoShape 7"/>
          <p:cNvSpPr>
            <a:spLocks noChangeArrowheads="1"/>
          </p:cNvSpPr>
          <p:nvPr/>
        </p:nvSpPr>
        <p:spPr bwMode="auto">
          <a:xfrm>
            <a:off x="6705600" y="1143000"/>
            <a:ext cx="1600200" cy="457200"/>
          </a:xfrm>
          <a:prstGeom prst="roundRect">
            <a:avLst>
              <a:gd name="adj" fmla="val 16667"/>
            </a:avLst>
          </a:prstGeom>
          <a:solidFill>
            <a:schemeClr val="accent1"/>
          </a:solidFill>
          <a:ln w="9525">
            <a:solidFill>
              <a:schemeClr val="tx1"/>
            </a:solidFill>
            <a:round/>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t>Worksheet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18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1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18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4" grpId="0"/>
      <p:bldP spid="50185" grpId="0"/>
      <p:bldP spid="50186" grpId="0"/>
      <p:bldP spid="50187" grpId="0"/>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76200"/>
            <a:ext cx="8218488" cy="838200"/>
          </a:xfrm>
        </p:spPr>
        <p:txBody>
          <a:bodyPr/>
          <a:lstStyle/>
          <a:p>
            <a:pPr indent="0" eaLnBrk="1" hangingPunct="1"/>
            <a:r>
              <a:rPr lang="en-US" altLang="en-US" smtClean="0"/>
              <a:t>Huffman Coding</a:t>
            </a:r>
          </a:p>
        </p:txBody>
      </p:sp>
      <p:grpSp>
        <p:nvGrpSpPr>
          <p:cNvPr id="21507" name="Group 3"/>
          <p:cNvGrpSpPr>
            <a:grpSpLocks/>
          </p:cNvGrpSpPr>
          <p:nvPr/>
        </p:nvGrpSpPr>
        <p:grpSpPr bwMode="auto">
          <a:xfrm>
            <a:off x="381000" y="885825"/>
            <a:ext cx="8218488" cy="180975"/>
            <a:chOff x="295" y="1311"/>
            <a:chExt cx="5177" cy="114"/>
          </a:xfrm>
        </p:grpSpPr>
        <p:sp>
          <p:nvSpPr>
            <p:cNvPr id="2150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151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1508" name="Text Box 11"/>
          <p:cNvSpPr txBox="1">
            <a:spLocks noChangeArrowheads="1"/>
          </p:cNvSpPr>
          <p:nvPr/>
        </p:nvSpPr>
        <p:spPr bwMode="auto">
          <a:xfrm>
            <a:off x="381000" y="1524000"/>
            <a:ext cx="821848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buFont typeface="Arial" pitchFamily="34" charset="0"/>
              <a:buNone/>
            </a:pPr>
            <a:r>
              <a:rPr lang="en-US" altLang="en-US" sz="2800" dirty="0">
                <a:solidFill>
                  <a:schemeClr val="tx1"/>
                </a:solidFill>
                <a:ea typeface="ＭＳ Ｐゴシック" pitchFamily="1" charset="-128"/>
              </a:rPr>
              <a:t>ENCODING:</a:t>
            </a:r>
          </a:p>
          <a:p>
            <a:pPr eaLnBrk="1" hangingPunct="1">
              <a:buFont typeface="Arial" pitchFamily="34" charset="0"/>
              <a:buAutoNum type="arabicPeriod"/>
            </a:pPr>
            <a:r>
              <a:rPr lang="en-US" altLang="en-US" sz="2800" dirty="0">
                <a:solidFill>
                  <a:schemeClr val="tx1"/>
                </a:solidFill>
                <a:ea typeface="ＭＳ Ｐゴシック" pitchFamily="1" charset="-128"/>
              </a:rPr>
              <a:t>Scan text file to compute frequencies</a:t>
            </a:r>
          </a:p>
          <a:p>
            <a:pPr eaLnBrk="1" hangingPunct="1">
              <a:buFont typeface="Arial" pitchFamily="34" charset="0"/>
              <a:buAutoNum type="arabicPeriod"/>
            </a:pPr>
            <a:r>
              <a:rPr lang="en-US" altLang="en-US" sz="2800" dirty="0">
                <a:solidFill>
                  <a:schemeClr val="tx1"/>
                </a:solidFill>
                <a:ea typeface="ＭＳ Ｐゴシック" pitchFamily="1" charset="-128"/>
              </a:rPr>
              <a:t>Build “Huffman Tree”</a:t>
            </a:r>
          </a:p>
          <a:p>
            <a:pPr eaLnBrk="1" hangingPunct="1">
              <a:buFont typeface="Arial" pitchFamily="34" charset="0"/>
              <a:buAutoNum type="arabicPeriod"/>
            </a:pPr>
            <a:r>
              <a:rPr lang="en-US" altLang="en-US" sz="2800" dirty="0">
                <a:solidFill>
                  <a:schemeClr val="tx1"/>
                </a:solidFill>
                <a:ea typeface="ＭＳ Ｐゴシック" pitchFamily="1" charset="-128"/>
              </a:rPr>
              <a:t>Find code for every symbol (letter)—why is this a prefix code?</a:t>
            </a:r>
          </a:p>
          <a:p>
            <a:pPr eaLnBrk="1" hangingPunct="1">
              <a:buFont typeface="Arial" pitchFamily="34" charset="0"/>
              <a:buAutoNum type="arabicPeriod"/>
            </a:pPr>
            <a:r>
              <a:rPr lang="en-US" altLang="en-US" sz="2800" dirty="0">
                <a:solidFill>
                  <a:schemeClr val="tx1"/>
                </a:solidFill>
                <a:ea typeface="ＭＳ Ｐゴシック" pitchFamily="1" charset="-128"/>
              </a:rPr>
              <a:t>Create new compressed file by saving the entire code at the top of </a:t>
            </a:r>
            <a:r>
              <a:rPr lang="en-US" altLang="en-US" sz="2800" dirty="0" smtClean="0">
                <a:solidFill>
                  <a:schemeClr val="tx1"/>
                </a:solidFill>
                <a:ea typeface="ＭＳ Ｐゴシック" pitchFamily="1" charset="-128"/>
              </a:rPr>
              <a:t>the file, </a:t>
            </a:r>
            <a:r>
              <a:rPr lang="en-US" altLang="en-US" sz="2800" dirty="0">
                <a:solidFill>
                  <a:schemeClr val="tx1"/>
                </a:solidFill>
                <a:ea typeface="ＭＳ Ｐゴシック" pitchFamily="1" charset="-128"/>
              </a:rPr>
              <a:t>followed by the code for each symbol (letter) in the file</a:t>
            </a:r>
          </a:p>
          <a:p>
            <a:pPr eaLnBrk="1" hangingPunct="1">
              <a:buFont typeface="Arial" pitchFamily="34" charset="0"/>
              <a:buNone/>
            </a:pPr>
            <a:endParaRPr lang="en-US" altLang="en-US" sz="2800" dirty="0">
              <a:solidFill>
                <a:schemeClr val="tx1"/>
              </a:solidFill>
              <a:ea typeface="ＭＳ Ｐゴシック" pitchFamily="1"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04800"/>
            <a:ext cx="8218488" cy="685800"/>
          </a:xfrm>
        </p:spPr>
        <p:txBody>
          <a:bodyPr rIns="132080"/>
          <a:lstStyle/>
          <a:p>
            <a:pPr indent="0" eaLnBrk="1" hangingPunct="1"/>
            <a:r>
              <a:rPr lang="en-US" altLang="en-US" sz="3600" smtClean="0"/>
              <a:t>The Lagrange Polynomial Method!</a:t>
            </a:r>
          </a:p>
        </p:txBody>
      </p:sp>
      <p:grpSp>
        <p:nvGrpSpPr>
          <p:cNvPr id="4099" name="Group 3"/>
          <p:cNvGrpSpPr>
            <a:grpSpLocks/>
          </p:cNvGrpSpPr>
          <p:nvPr/>
        </p:nvGrpSpPr>
        <p:grpSpPr bwMode="auto">
          <a:xfrm>
            <a:off x="304800" y="1143000"/>
            <a:ext cx="8218488" cy="180975"/>
            <a:chOff x="0" y="0"/>
            <a:chExt cx="5177" cy="114"/>
          </a:xfrm>
        </p:grpSpPr>
        <p:sp>
          <p:nvSpPr>
            <p:cNvPr id="4107"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4108"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4100"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863" y="1676400"/>
            <a:ext cx="9477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101" name="Group 7"/>
          <p:cNvGrpSpPr>
            <a:grpSpLocks/>
          </p:cNvGrpSpPr>
          <p:nvPr/>
        </p:nvGrpSpPr>
        <p:grpSpPr bwMode="auto">
          <a:xfrm>
            <a:off x="7040563" y="1447800"/>
            <a:ext cx="1798637" cy="982663"/>
            <a:chOff x="0" y="0"/>
            <a:chExt cx="1132" cy="619"/>
          </a:xfrm>
        </p:grpSpPr>
        <p:sp>
          <p:nvSpPr>
            <p:cNvPr id="4105" name="AutoShape 8"/>
            <p:cNvSpPr>
              <a:spLocks/>
            </p:cNvSpPr>
            <p:nvPr/>
          </p:nvSpPr>
          <p:spPr bwMode="auto">
            <a:xfrm>
              <a:off x="0" y="0"/>
              <a:ext cx="1132" cy="619"/>
            </a:xfrm>
            <a:custGeom>
              <a:avLst/>
              <a:gdLst>
                <a:gd name="T0" fmla="*/ 2 w 21600"/>
                <a:gd name="T1" fmla="*/ 0 h 21600"/>
                <a:gd name="T2" fmla="*/ 2 w 21600"/>
                <a:gd name="T3" fmla="*/ 8 h 21600"/>
                <a:gd name="T4" fmla="*/ 2 w 21600"/>
                <a:gd name="T5" fmla="*/ 11 h 21600"/>
                <a:gd name="T6" fmla="*/ 2 w 21600"/>
                <a:gd name="T7" fmla="*/ 14 h 21600"/>
                <a:gd name="T8" fmla="*/ 11 w 21600"/>
                <a:gd name="T9" fmla="*/ 14 h 21600"/>
                <a:gd name="T10" fmla="*/ 0 w 21600"/>
                <a:gd name="T11" fmla="*/ 18 h 21600"/>
                <a:gd name="T12" fmla="*/ 26 w 21600"/>
                <a:gd name="T13" fmla="*/ 14 h 21600"/>
                <a:gd name="T14" fmla="*/ 59 w 21600"/>
                <a:gd name="T15" fmla="*/ 14 h 21600"/>
                <a:gd name="T16" fmla="*/ 59 w 21600"/>
                <a:gd name="T17" fmla="*/ 11 h 21600"/>
                <a:gd name="T18" fmla="*/ 59 w 21600"/>
                <a:gd name="T19" fmla="*/ 8 h 21600"/>
                <a:gd name="T20" fmla="*/ 59 w 21600"/>
                <a:gd name="T21" fmla="*/ 0 h 21600"/>
                <a:gd name="T22" fmla="*/ 26 w 21600"/>
                <a:gd name="T23" fmla="*/ 0 h 21600"/>
                <a:gd name="T24" fmla="*/ 11 w 21600"/>
                <a:gd name="T25" fmla="*/ 0 h 21600"/>
                <a:gd name="T26" fmla="*/ 2 w 21600"/>
                <a:gd name="T27" fmla="*/ 0 h 21600"/>
                <a:gd name="T28" fmla="*/ 2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552" y="0"/>
                  </a:moveTo>
                  <a:lnTo>
                    <a:pt x="552" y="9771"/>
                  </a:lnTo>
                  <a:lnTo>
                    <a:pt x="552" y="13958"/>
                  </a:lnTo>
                  <a:lnTo>
                    <a:pt x="552" y="16750"/>
                  </a:lnTo>
                  <a:lnTo>
                    <a:pt x="4060" y="16750"/>
                  </a:lnTo>
                  <a:lnTo>
                    <a:pt x="0" y="21600"/>
                  </a:lnTo>
                  <a:lnTo>
                    <a:pt x="9322" y="16750"/>
                  </a:lnTo>
                  <a:lnTo>
                    <a:pt x="21600" y="16750"/>
                  </a:lnTo>
                  <a:lnTo>
                    <a:pt x="21600" y="13958"/>
                  </a:lnTo>
                  <a:lnTo>
                    <a:pt x="21600" y="9771"/>
                  </a:lnTo>
                  <a:lnTo>
                    <a:pt x="21600" y="0"/>
                  </a:lnTo>
                  <a:lnTo>
                    <a:pt x="9322" y="0"/>
                  </a:lnTo>
                  <a:lnTo>
                    <a:pt x="4060" y="0"/>
                  </a:lnTo>
                  <a:lnTo>
                    <a:pt x="552" y="0"/>
                  </a:lnTo>
                  <a:close/>
                  <a:moveTo>
                    <a:pt x="552" y="0"/>
                  </a:moveTo>
                </a:path>
              </a:pathLst>
            </a:custGeom>
            <a:solidFill>
              <a:srgbClr val="FFFFFF"/>
            </a:solidFill>
            <a:ln w="9525">
              <a:solidFill>
                <a:schemeClr val="tx1"/>
              </a:solidFill>
              <a:miter lim="800000"/>
              <a:headEnd/>
              <a:tailEnd/>
            </a:ln>
          </p:spPr>
          <p:txBody>
            <a:bodyPr/>
            <a:lstStyle/>
            <a:p>
              <a:endParaRPr lang="en-US"/>
            </a:p>
          </p:txBody>
        </p:sp>
        <p:sp>
          <p:nvSpPr>
            <p:cNvPr id="4106" name="Rectangle 9"/>
            <p:cNvSpPr>
              <a:spLocks/>
            </p:cNvSpPr>
            <p:nvPr/>
          </p:nvSpPr>
          <p:spPr bwMode="auto">
            <a:xfrm>
              <a:off x="28" y="0"/>
              <a:ext cx="1104"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latin typeface="Times New Roman" pitchFamily="18" charset="0"/>
                  <a:cs typeface="Times New Roman" pitchFamily="18" charset="0"/>
                  <a:sym typeface="Times New Roman" pitchFamily="18" charset="0"/>
                </a:rPr>
                <a:t>Steganography = Math + CS</a:t>
              </a:r>
            </a:p>
          </p:txBody>
        </p:sp>
      </p:grpSp>
      <p:pic>
        <p:nvPicPr>
          <p:cNvPr id="4102"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955675"/>
            <a:ext cx="1846263"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03" name="TextBox 1"/>
          <p:cNvSpPr txBox="1">
            <a:spLocks noChangeArrowheads="1"/>
          </p:cNvSpPr>
          <p:nvPr/>
        </p:nvSpPr>
        <p:spPr bwMode="auto">
          <a:xfrm>
            <a:off x="863600" y="3873500"/>
            <a:ext cx="4121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Suppose we have a secret…</a:t>
            </a:r>
          </a:p>
        </p:txBody>
      </p:sp>
      <p:sp>
        <p:nvSpPr>
          <p:cNvPr id="12" name="TextBox 11"/>
          <p:cNvSpPr txBox="1">
            <a:spLocks noChangeArrowheads="1"/>
          </p:cNvSpPr>
          <p:nvPr/>
        </p:nvSpPr>
        <p:spPr bwMode="auto">
          <a:xfrm>
            <a:off x="2417763" y="4795838"/>
            <a:ext cx="6105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And we don’t trust </a:t>
            </a:r>
            <a:r>
              <a:rPr lang="en-US" altLang="en-US" i="1"/>
              <a:t>any</a:t>
            </a:r>
            <a:r>
              <a:rPr lang="en-US" altLang="en-US"/>
              <a:t> single person with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218488" cy="838200"/>
          </a:xfrm>
        </p:spPr>
        <p:txBody>
          <a:bodyPr rIns="132080"/>
          <a:lstStyle/>
          <a:p>
            <a:pPr indent="0" eaLnBrk="1" hangingPunct="1"/>
            <a:r>
              <a:rPr lang="en-US" altLang="en-US" sz="3600" smtClean="0"/>
              <a:t>The Lagrange Polynomial Method!</a:t>
            </a:r>
          </a:p>
        </p:txBody>
      </p:sp>
      <p:grpSp>
        <p:nvGrpSpPr>
          <p:cNvPr id="5123" name="Group 3"/>
          <p:cNvGrpSpPr>
            <a:grpSpLocks/>
          </p:cNvGrpSpPr>
          <p:nvPr/>
        </p:nvGrpSpPr>
        <p:grpSpPr bwMode="auto">
          <a:xfrm>
            <a:off x="304800" y="1143000"/>
            <a:ext cx="8218488" cy="180975"/>
            <a:chOff x="0" y="0"/>
            <a:chExt cx="5177" cy="114"/>
          </a:xfrm>
        </p:grpSpPr>
        <p:sp>
          <p:nvSpPr>
            <p:cNvPr id="513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513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5124" name="TextBox 1"/>
          <p:cNvSpPr txBox="1">
            <a:spLocks noChangeArrowheads="1"/>
          </p:cNvSpPr>
          <p:nvPr/>
        </p:nvSpPr>
        <p:spPr bwMode="auto">
          <a:xfrm>
            <a:off x="381000" y="1828800"/>
            <a:ext cx="77422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Wouldn’t it be cool if we could split a secret into </a:t>
            </a:r>
            <a:r>
              <a:rPr lang="en-US" altLang="en-US" i="1"/>
              <a:t>n</a:t>
            </a:r>
            <a:r>
              <a:rPr lang="en-US" altLang="en-US"/>
              <a:t> parts,</a:t>
            </a:r>
          </a:p>
          <a:p>
            <a:pPr eaLnBrk="1" hangingPunct="1"/>
            <a:r>
              <a:rPr lang="en-US" altLang="en-US"/>
              <a:t>such that any </a:t>
            </a:r>
            <a:r>
              <a:rPr lang="en-US" altLang="en-US" i="1"/>
              <a:t>k</a:t>
            </a:r>
            <a:r>
              <a:rPr lang="en-US" altLang="en-US"/>
              <a:t> people could get it back?</a:t>
            </a:r>
          </a:p>
        </p:txBody>
      </p:sp>
      <p:pic>
        <p:nvPicPr>
          <p:cNvPr id="512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1563" y="3254375"/>
            <a:ext cx="8001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254375"/>
            <a:ext cx="1447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8138" y="4137025"/>
            <a:ext cx="16843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128" name="Straight Arrow Connector 12"/>
          <p:cNvCxnSpPr>
            <a:cxnSpLocks noChangeShapeType="1"/>
          </p:cNvCxnSpPr>
          <p:nvPr/>
        </p:nvCxnSpPr>
        <p:spPr bwMode="auto">
          <a:xfrm>
            <a:off x="2171700" y="4648200"/>
            <a:ext cx="4191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9" name="Straight Arrow Connector 14"/>
          <p:cNvCxnSpPr>
            <a:cxnSpLocks noChangeShapeType="1"/>
          </p:cNvCxnSpPr>
          <p:nvPr/>
        </p:nvCxnSpPr>
        <p:spPr bwMode="auto">
          <a:xfrm flipH="1">
            <a:off x="2895600" y="4648200"/>
            <a:ext cx="6096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130" name="Picture 2" descr="C:\Documents and Settings\Geoff Kuenning\Local Settings\Temporary Internet Files\Content.IE5\JG1LNXXV\MC90038383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81250" y="5681663"/>
            <a:ext cx="9509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Cloud Callout 15"/>
          <p:cNvSpPr>
            <a:spLocks noChangeArrowheads="1"/>
          </p:cNvSpPr>
          <p:nvPr/>
        </p:nvSpPr>
        <p:spPr bwMode="auto">
          <a:xfrm>
            <a:off x="6378575" y="3048000"/>
            <a:ext cx="1447800" cy="762000"/>
          </a:xfrm>
          <a:prstGeom prst="cloudCallout">
            <a:avLst>
              <a:gd name="adj1" fmla="val -27366"/>
              <a:gd name="adj2" fmla="val 105259"/>
            </a:avLst>
          </a:prstGeom>
          <a:solidFill>
            <a:srgbClr val="BCDFE2"/>
          </a:solid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Lagrange Basis Functions</a:t>
            </a:r>
          </a:p>
        </p:txBody>
      </p:sp>
      <p:grpSp>
        <p:nvGrpSpPr>
          <p:cNvPr id="6147" name="Group 3"/>
          <p:cNvGrpSpPr>
            <a:grpSpLocks/>
          </p:cNvGrpSpPr>
          <p:nvPr/>
        </p:nvGrpSpPr>
        <p:grpSpPr bwMode="auto">
          <a:xfrm>
            <a:off x="304800" y="1143000"/>
            <a:ext cx="8218488" cy="180975"/>
            <a:chOff x="0" y="0"/>
            <a:chExt cx="5177" cy="114"/>
          </a:xfrm>
        </p:grpSpPr>
        <p:sp>
          <p:nvSpPr>
            <p:cNvPr id="615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615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6148" name="TextBox 1"/>
          <p:cNvSpPr txBox="1">
            <a:spLocks noChangeArrowheads="1"/>
          </p:cNvSpPr>
          <p:nvPr/>
        </p:nvSpPr>
        <p:spPr bwMode="auto">
          <a:xfrm>
            <a:off x="381000" y="1828800"/>
            <a:ext cx="5270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Consider the following </a:t>
            </a:r>
            <a:r>
              <a:rPr lang="en-US" altLang="en-US" i="1"/>
              <a:t>basis</a:t>
            </a:r>
            <a:r>
              <a:rPr lang="en-US" altLang="en-US"/>
              <a:t> function:</a:t>
            </a:r>
          </a:p>
        </p:txBody>
      </p:sp>
      <p:sp>
        <p:nvSpPr>
          <p:cNvPr id="6" name="TextBox 5"/>
          <p:cNvSpPr txBox="1">
            <a:spLocks noRot="1" noChangeAspect="1" noMove="1" noResize="1" noEditPoints="1" noAdjustHandles="1" noChangeArrowheads="1" noChangeShapeType="1" noTextEdit="1"/>
          </p:cNvSpPr>
          <p:nvPr/>
        </p:nvSpPr>
        <p:spPr>
          <a:xfrm>
            <a:off x="1828800" y="2362200"/>
            <a:ext cx="4876800" cy="787588"/>
          </a:xfrm>
          <a:prstGeom prst="rect">
            <a:avLst/>
          </a:prstGeom>
          <a:blipFill rotWithShape="1">
            <a:blip r:embed="rId3"/>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938992"/>
          </a:xfrm>
          <a:prstGeom prst="rect">
            <a:avLst/>
          </a:prstGeom>
          <a:blipFill rotWithShape="1">
            <a:blip r:embed="rId4"/>
            <a:stretch>
              <a:fillRect l="-1277" t="-2201" b="-6604"/>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Lagrange Basis Functions</a:t>
            </a:r>
          </a:p>
        </p:txBody>
      </p:sp>
      <p:grpSp>
        <p:nvGrpSpPr>
          <p:cNvPr id="7171" name="Group 3"/>
          <p:cNvGrpSpPr>
            <a:grpSpLocks/>
          </p:cNvGrpSpPr>
          <p:nvPr/>
        </p:nvGrpSpPr>
        <p:grpSpPr bwMode="auto">
          <a:xfrm>
            <a:off x="304800" y="1143000"/>
            <a:ext cx="8218488" cy="180975"/>
            <a:chOff x="0" y="0"/>
            <a:chExt cx="5177" cy="114"/>
          </a:xfrm>
        </p:grpSpPr>
        <p:sp>
          <p:nvSpPr>
            <p:cNvPr id="7175"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7176"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81000" y="1828800"/>
            <a:ext cx="4677050" cy="491417"/>
          </a:xfrm>
          <a:prstGeom prst="rect">
            <a:avLst/>
          </a:prstGeom>
          <a:blipFill rotWithShape="1">
            <a:blip r:embed="rId3"/>
            <a:stretch>
              <a:fillRect l="-208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599412"/>
          </a:xfrm>
          <a:prstGeom prst="rect">
            <a:avLst/>
          </a:prstGeom>
          <a:blipFill rotWithShape="1">
            <a:blip r:embed="rId5"/>
            <a:stretch>
              <a:fillRect l="-1277" t="-2672" b="-8015"/>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A Polynomial Through </a:t>
            </a:r>
            <a:r>
              <a:rPr lang="en-US" altLang="en-US" sz="3600" i="1" smtClean="0"/>
              <a:t>k</a:t>
            </a:r>
            <a:r>
              <a:rPr lang="en-US" altLang="en-US" sz="3600" smtClean="0"/>
              <a:t> Points</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828800"/>
            <a:ext cx="4677050" cy="491417"/>
          </a:xfrm>
          <a:prstGeom prst="rect">
            <a:avLst/>
          </a:prstGeom>
          <a:blipFill rotWithShape="1">
            <a:blip r:embed="rId3"/>
            <a:stretch>
              <a:fillRect l="-195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304800" y="3657600"/>
            <a:ext cx="7162800" cy="533095"/>
          </a:xfrm>
          <a:prstGeom prst="rect">
            <a:avLst/>
          </a:prstGeom>
          <a:blipFill rotWithShape="1">
            <a:blip r:embed="rId5"/>
            <a:stretch>
              <a:fillRect l="-1277" t="-4598" b="-17241"/>
            </a:stretch>
          </a:blipFill>
        </p:spPr>
        <p:txBody>
          <a:bodyPr/>
          <a:lstStyle/>
          <a:p>
            <a:pPr>
              <a:defRPr/>
            </a:pPr>
            <a:r>
              <a:rPr lang="en-US">
                <a:noFill/>
              </a:rPr>
              <a:t> </a:t>
            </a:r>
          </a:p>
        </p:txBody>
      </p:sp>
      <p:sp>
        <p:nvSpPr>
          <p:cNvPr id="3" name="TextBox 2"/>
          <p:cNvSpPr txBox="1">
            <a:spLocks noRot="1" noChangeAspect="1" noMove="1" noResize="1" noEditPoints="1" noAdjustHandles="1" noChangeArrowheads="1" noChangeShapeType="1" noTextEdit="1"/>
          </p:cNvSpPr>
          <p:nvPr/>
        </p:nvSpPr>
        <p:spPr>
          <a:xfrm>
            <a:off x="304800" y="4876800"/>
            <a:ext cx="8218488" cy="1230080"/>
          </a:xfrm>
          <a:prstGeom prst="rect">
            <a:avLst/>
          </a:prstGeom>
          <a:blipFill rotWithShape="1">
            <a:blip r:embed="rId6"/>
            <a:stretch>
              <a:fillRect l="-1113" t="-3960" b="-10396"/>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smtClean="0"/>
              <a:t>A Concrete Example</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4" name="TextBox 3"/>
          <p:cNvSpPr txBox="1"/>
          <p:nvPr/>
        </p:nvSpPr>
        <p:spPr>
          <a:xfrm>
            <a:off x="457200" y="1595735"/>
            <a:ext cx="7488781" cy="461665"/>
          </a:xfrm>
          <a:prstGeom prst="rect">
            <a:avLst/>
          </a:prstGeom>
          <a:noFill/>
        </p:spPr>
        <p:txBody>
          <a:bodyPr wrap="none" rtlCol="0">
            <a:spAutoFit/>
          </a:bodyPr>
          <a:lstStyle/>
          <a:p>
            <a:r>
              <a:rPr lang="en-US" dirty="0" smtClean="0"/>
              <a:t>Let </a:t>
            </a:r>
            <a:r>
              <a:rPr lang="en-US" i="1" dirty="0" smtClean="0"/>
              <a:t>x</a:t>
            </a:r>
            <a:r>
              <a:rPr lang="en-US" baseline="-25000" dirty="0" smtClean="0"/>
              <a:t>0</a:t>
            </a:r>
            <a:r>
              <a:rPr lang="en-US" dirty="0" smtClean="0"/>
              <a:t> = 3, </a:t>
            </a:r>
            <a:r>
              <a:rPr lang="en-US" i="1" dirty="0" smtClean="0"/>
              <a:t>x</a:t>
            </a:r>
            <a:r>
              <a:rPr lang="en-US" baseline="-25000" dirty="0" smtClean="0"/>
              <a:t>1</a:t>
            </a:r>
            <a:r>
              <a:rPr lang="en-US" dirty="0" smtClean="0"/>
              <a:t> = 4, </a:t>
            </a:r>
            <a:r>
              <a:rPr lang="en-US" i="1" dirty="0" smtClean="0"/>
              <a:t>x</a:t>
            </a:r>
            <a:r>
              <a:rPr lang="en-US" baseline="-25000" dirty="0" smtClean="0"/>
              <a:t>2</a:t>
            </a:r>
            <a:r>
              <a:rPr lang="en-US" dirty="0" smtClean="0"/>
              <a:t> = 5, </a:t>
            </a:r>
            <a:r>
              <a:rPr lang="en-US" i="1" dirty="0" smtClean="0"/>
              <a:t>y</a:t>
            </a:r>
            <a:r>
              <a:rPr lang="en-US" baseline="-25000" dirty="0" smtClean="0"/>
              <a:t>0</a:t>
            </a:r>
            <a:r>
              <a:rPr lang="en-US" dirty="0" smtClean="0"/>
              <a:t> = 1, </a:t>
            </a:r>
            <a:r>
              <a:rPr lang="en-US" i="1" dirty="0" smtClean="0"/>
              <a:t>y</a:t>
            </a:r>
            <a:r>
              <a:rPr lang="en-US" baseline="-25000" dirty="0" smtClean="0"/>
              <a:t>1</a:t>
            </a:r>
            <a:r>
              <a:rPr lang="en-US" dirty="0" smtClean="0"/>
              <a:t> = 4, </a:t>
            </a:r>
            <a:r>
              <a:rPr lang="en-US" i="1" dirty="0" smtClean="0"/>
              <a:t>y</a:t>
            </a:r>
            <a:r>
              <a:rPr lang="en-US" baseline="-25000" dirty="0" smtClean="0"/>
              <a:t>2</a:t>
            </a:r>
            <a:r>
              <a:rPr lang="en-US" dirty="0" smtClean="0"/>
              <a:t> = 3.  Then:</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581733" y="2150155"/>
                <a:ext cx="53849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0</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−4</m:t>
                              </m:r>
                            </m:num>
                            <m:den>
                              <m:r>
                                <a:rPr lang="en-US" b="0" i="1" smtClean="0">
                                  <a:latin typeface="Cambria Math"/>
                                </a:rPr>
                                <m:t>3−4</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−5</m:t>
                              </m:r>
                            </m:num>
                            <m:den>
                              <m:r>
                                <a:rPr lang="en-US" b="0" i="1" smtClean="0">
                                  <a:latin typeface="Cambria Math"/>
                                </a:rPr>
                                <m:t>3−5</m:t>
                              </m:r>
                            </m:den>
                          </m:f>
                        </m:e>
                      </m:d>
                      <m:r>
                        <a:rPr lang="en-US" b="0" i="0" smtClean="0">
                          <a:latin typeface="Cambria Math"/>
                        </a:rPr>
                        <m:t>=</m:t>
                      </m:r>
                      <m:f>
                        <m:fPr>
                          <m:ctrlPr>
                            <a:rPr lang="en-US" b="0" i="1" smtClean="0">
                              <a:latin typeface="Cambria Math"/>
                            </a:rPr>
                          </m:ctrlPr>
                        </m:fPr>
                        <m:num>
                          <m:d>
                            <m:dPr>
                              <m:ctrlPr>
                                <a:rPr lang="en-US" b="0" i="1" smtClean="0">
                                  <a:latin typeface="Cambria Math"/>
                                </a:rPr>
                              </m:ctrlPr>
                            </m:dPr>
                            <m:e>
                              <m:r>
                                <m:rPr>
                                  <m:sty m:val="p"/>
                                </m:rPr>
                                <a:rPr lang="en-US" b="0" i="0" smtClean="0">
                                  <a:latin typeface="Cambria Math"/>
                                </a:rPr>
                                <m:t>x</m:t>
                              </m:r>
                              <m:r>
                                <a:rPr lang="en-US" b="0" i="0" smtClean="0">
                                  <a:latin typeface="Cambria Math"/>
                                </a:rPr>
                                <m:t>−4</m:t>
                              </m:r>
                            </m:e>
                          </m:d>
                          <m:d>
                            <m:dPr>
                              <m:ctrlPr>
                                <a:rPr lang="en-US" b="0" i="1" smtClean="0">
                                  <a:latin typeface="Cambria Math"/>
                                </a:rPr>
                              </m:ctrlPr>
                            </m:dPr>
                            <m:e>
                              <m:r>
                                <m:rPr>
                                  <m:sty m:val="p"/>
                                </m:rPr>
                                <a:rPr lang="en-US" b="0" i="0" smtClean="0">
                                  <a:latin typeface="Cambria Math"/>
                                </a:rPr>
                                <m:t>x</m:t>
                              </m:r>
                              <m:r>
                                <a:rPr lang="en-US" b="0" i="0" smtClean="0">
                                  <a:latin typeface="Cambria Math"/>
                                </a:rPr>
                                <m:t>−5</m:t>
                              </m:r>
                            </m:e>
                          </m:d>
                        </m:num>
                        <m:den>
                          <m:r>
                            <a:rPr lang="en-US" b="0" i="0" smtClean="0">
                              <a:latin typeface="Cambria Math"/>
                            </a:rPr>
                            <m:t>2</m:t>
                          </m:r>
                        </m:den>
                      </m:f>
                    </m:oMath>
                  </m:oMathPara>
                </a14:m>
                <a:endParaRPr lang="en-US" b="0" dirty="0" smtClean="0"/>
              </a:p>
            </p:txBody>
          </p:sp>
        </mc:Choice>
        <mc:Fallback xmlns="">
          <p:sp>
            <p:nvSpPr>
              <p:cNvPr id="5" name="TextBox 4"/>
              <p:cNvSpPr txBox="1">
                <a:spLocks noRot="1" noChangeAspect="1" noMove="1" noResize="1" noEditPoints="1" noAdjustHandles="1" noChangeArrowheads="1" noChangeShapeType="1" noTextEdit="1"/>
              </p:cNvSpPr>
              <p:nvPr/>
            </p:nvSpPr>
            <p:spPr>
              <a:xfrm>
                <a:off x="581733" y="2150155"/>
                <a:ext cx="5384936" cy="92217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9600" y="2964024"/>
                <a:ext cx="57055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1</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−3</m:t>
                              </m:r>
                            </m:num>
                            <m:den>
                              <m:r>
                                <a:rPr lang="en-US" b="0" i="1" smtClean="0">
                                  <a:latin typeface="Cambria Math"/>
                                </a:rPr>
                                <m:t>4−3</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−5</m:t>
                              </m:r>
                            </m:num>
                            <m:den>
                              <m:r>
                                <a:rPr lang="en-US" b="0" i="1" smtClean="0">
                                  <a:latin typeface="Cambria Math"/>
                                </a:rPr>
                                <m:t>4−5</m:t>
                              </m:r>
                            </m:den>
                          </m:f>
                        </m:e>
                      </m:d>
                      <m:r>
                        <a:rPr lang="en-US" b="0" i="1" smtClean="0">
                          <a:latin typeface="Cambria Math"/>
                        </a:rPr>
                        <m:t>=−</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−5</m:t>
                          </m:r>
                        </m:e>
                      </m:d>
                    </m:oMath>
                  </m:oMathPara>
                </a14:m>
                <a:endParaRPr lang="en-US" b="0" dirty="0" smtClean="0"/>
              </a:p>
            </p:txBody>
          </p:sp>
        </mc:Choice>
        <mc:Fallback xmlns="">
          <p:sp>
            <p:nvSpPr>
              <p:cNvPr id="12" name="TextBox 11"/>
              <p:cNvSpPr txBox="1">
                <a:spLocks noRot="1" noChangeAspect="1" noMove="1" noResize="1" noEditPoints="1" noAdjustHandles="1" noChangeArrowheads="1" noChangeShapeType="1" noTextEdit="1"/>
              </p:cNvSpPr>
              <p:nvPr/>
            </p:nvSpPr>
            <p:spPr>
              <a:xfrm>
                <a:off x="609600" y="2964024"/>
                <a:ext cx="5705536" cy="92217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7467" y="3777893"/>
                <a:ext cx="5432385"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2</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−3</m:t>
                              </m:r>
                            </m:num>
                            <m:den>
                              <m:r>
                                <a:rPr lang="en-US" b="0" i="1" smtClean="0">
                                  <a:latin typeface="Cambria Math"/>
                                </a:rPr>
                                <m:t>5−3</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−4</m:t>
                              </m:r>
                            </m:num>
                            <m:den>
                              <m:r>
                                <a:rPr lang="en-US" b="0" i="1" smtClean="0">
                                  <a:latin typeface="Cambria Math"/>
                                </a:rPr>
                                <m:t>5−4</m:t>
                              </m:r>
                            </m:den>
                          </m:f>
                        </m:e>
                      </m:d>
                      <m:r>
                        <a:rPr lang="en-US" b="0" i="1" smtClean="0">
                          <a:latin typeface="Cambria Math"/>
                        </a:rPr>
                        <m:t>=</m:t>
                      </m:r>
                      <m:f>
                        <m:fPr>
                          <m:ctrlPr>
                            <a:rPr lang="en-US" b="0" i="1" smtClean="0">
                              <a:latin typeface="Cambria Math"/>
                            </a:rPr>
                          </m:ctrlPr>
                        </m:fPr>
                        <m:num>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m:oMathPara>
                </a14:m>
                <a:endParaRPr lang="en-US" b="0" dirty="0" smtClean="0"/>
              </a:p>
            </p:txBody>
          </p:sp>
        </mc:Choice>
        <mc:Fallback xmlns="">
          <p:sp>
            <p:nvSpPr>
              <p:cNvPr id="13" name="TextBox 12"/>
              <p:cNvSpPr txBox="1">
                <a:spLocks noRot="1" noChangeAspect="1" noMove="1" noResize="1" noEditPoints="1" noAdjustHandles="1" noChangeArrowheads="1" noChangeShapeType="1" noTextEdit="1"/>
              </p:cNvSpPr>
              <p:nvPr/>
            </p:nvSpPr>
            <p:spPr>
              <a:xfrm>
                <a:off x="637467" y="3777893"/>
                <a:ext cx="5432385" cy="922176"/>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533400" y="4945224"/>
                <a:ext cx="6465873" cy="640753"/>
              </a:xfrm>
              <a:prstGeom prst="rect">
                <a:avLst/>
              </a:prstGeom>
              <a:noFill/>
            </p:spPr>
            <p:txBody>
              <a:bodyPr wrap="none" rtlCol="0">
                <a:spAutoFit/>
              </a:bodyPr>
              <a:lstStyle/>
              <a:p>
                <a:r>
                  <a:rPr lang="en-US" b="0" dirty="0" smtClean="0"/>
                  <a:t>L(x)</a:t>
                </a:r>
                <a14:m>
                  <m:oMath xmlns:m="http://schemas.openxmlformats.org/officeDocument/2006/math">
                    <m:r>
                      <a:rPr lang="en-US" b="0" i="1" smtClean="0">
                        <a:latin typeface="Cambria Math"/>
                      </a:rPr>
                      <m:t>=</m:t>
                    </m:r>
                    <m:f>
                      <m:fPr>
                        <m:ctrlPr>
                          <a:rPr lang="en-US" b="0" i="1" smtClean="0">
                            <a:latin typeface="Cambria Math"/>
                          </a:rPr>
                        </m:ctrlPr>
                      </m:fPr>
                      <m:num>
                        <m:d>
                          <m:dPr>
                            <m:ctrlPr>
                              <a:rPr lang="en-US" b="0" i="1" smtClean="0">
                                <a:latin typeface="Cambria Math"/>
                              </a:rPr>
                            </m:ctrlPr>
                          </m:dPr>
                          <m:e>
                            <m:r>
                              <a:rPr lang="en-US" b="0" i="1" smtClean="0">
                                <a:latin typeface="Cambria Math"/>
                              </a:rPr>
                              <m:t>𝑥</m:t>
                            </m:r>
                            <m:r>
                              <a:rPr lang="en-US" b="0" i="1" smtClean="0">
                                <a:latin typeface="Cambria Math"/>
                              </a:rPr>
                              <m:t>−4</m:t>
                            </m:r>
                          </m:e>
                        </m:d>
                        <m:d>
                          <m:dPr>
                            <m:ctrlPr>
                              <a:rPr lang="en-US" b="0" i="1" smtClean="0">
                                <a:latin typeface="Cambria Math"/>
                              </a:rPr>
                            </m:ctrlPr>
                          </m:dPr>
                          <m:e>
                            <m:r>
                              <a:rPr lang="en-US" b="0" i="1" smtClean="0">
                                <a:latin typeface="Cambria Math"/>
                              </a:rPr>
                              <m:t>𝑥</m:t>
                            </m:r>
                            <m:r>
                              <a:rPr lang="en-US" b="0" i="1" smtClean="0">
                                <a:latin typeface="Cambria Math"/>
                              </a:rPr>
                              <m:t>−5</m:t>
                            </m:r>
                          </m:e>
                        </m:d>
                      </m:num>
                      <m:den>
                        <m:r>
                          <a:rPr lang="en-US" b="0" i="1" smtClean="0">
                            <a:latin typeface="Cambria Math"/>
                          </a:rPr>
                          <m:t>2</m:t>
                        </m:r>
                      </m:den>
                    </m:f>
                    <m:r>
                      <a:rPr lang="en-US" b="0" i="1" smtClean="0">
                        <a:latin typeface="Cambria Math"/>
                      </a:rPr>
                      <m:t>−4</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−5</m:t>
                        </m:r>
                      </m:e>
                    </m:d>
                    <m:r>
                      <a:rPr lang="en-US" b="0" i="1" smtClean="0">
                        <a:latin typeface="Cambria Math"/>
                      </a:rPr>
                      <m:t>+</m:t>
                    </m:r>
                    <m:f>
                      <m:fPr>
                        <m:ctrlPr>
                          <a:rPr lang="en-US" b="0" i="1" smtClean="0">
                            <a:latin typeface="Cambria Math"/>
                          </a:rPr>
                        </m:ctrlPr>
                      </m:fPr>
                      <m:num>
                        <m:r>
                          <a:rPr lang="en-US" b="0" i="1" smtClean="0">
                            <a:latin typeface="Cambria Math"/>
                          </a:rPr>
                          <m:t>3</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a14:m>
                <a:endParaRPr lang="en-US" b="0" dirty="0" smtClean="0"/>
              </a:p>
            </p:txBody>
          </p:sp>
        </mc:Choice>
        <mc:Fallback xmlns="">
          <p:sp>
            <p:nvSpPr>
              <p:cNvPr id="14" name="TextBox 13"/>
              <p:cNvSpPr txBox="1">
                <a:spLocks noRot="1" noChangeAspect="1" noMove="1" noResize="1" noEditPoints="1" noAdjustHandles="1" noChangeArrowheads="1" noChangeShapeType="1" noTextEdit="1"/>
              </p:cNvSpPr>
              <p:nvPr/>
            </p:nvSpPr>
            <p:spPr>
              <a:xfrm>
                <a:off x="533400" y="4945224"/>
                <a:ext cx="6465873" cy="640753"/>
              </a:xfrm>
              <a:prstGeom prst="rect">
                <a:avLst/>
              </a:prstGeom>
              <a:blipFill rotWithShape="1">
                <a:blip r:embed="rId6"/>
                <a:stretch>
                  <a:fillRect l="-1509" b="-8571"/>
                </a:stretch>
              </a:blipFill>
            </p:spPr>
            <p:txBody>
              <a:bodyPr/>
              <a:lstStyle/>
              <a:p>
                <a:r>
                  <a:rPr lang="en-US">
                    <a:noFill/>
                  </a:rPr>
                  <a:t> </a:t>
                </a:r>
              </a:p>
            </p:txBody>
          </p:sp>
        </mc:Fallback>
      </mc:AlternateContent>
    </p:spTree>
    <p:extLst>
      <p:ext uri="{BB962C8B-B14F-4D97-AF65-F5344CB8AC3E}">
        <p14:creationId xmlns:p14="http://schemas.microsoft.com/office/powerpoint/2010/main" val="235876171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Shamir’s Secret Sharing</a:t>
            </a:r>
          </a:p>
        </p:txBody>
      </p:sp>
      <p:grpSp>
        <p:nvGrpSpPr>
          <p:cNvPr id="9219" name="Group 3"/>
          <p:cNvGrpSpPr>
            <a:grpSpLocks/>
          </p:cNvGrpSpPr>
          <p:nvPr/>
        </p:nvGrpSpPr>
        <p:grpSpPr bwMode="auto">
          <a:xfrm>
            <a:off x="304800" y="1143000"/>
            <a:ext cx="8218488" cy="180975"/>
            <a:chOff x="0" y="0"/>
            <a:chExt cx="5177" cy="114"/>
          </a:xfrm>
        </p:grpSpPr>
        <p:sp>
          <p:nvSpPr>
            <p:cNvPr id="9224"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9225"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600200"/>
            <a:ext cx="8218488" cy="3792192"/>
          </a:xfrm>
          <a:prstGeom prst="rect">
            <a:avLst/>
          </a:prstGeom>
          <a:blipFill rotWithShape="1">
            <a:blip r:embed="rId3"/>
            <a:stretch>
              <a:fillRect l="-1113" t="-1125" r="-519" b="-2733"/>
            </a:stretch>
          </a:blipFill>
        </p:spPr>
        <p:txBody>
          <a:bodyPr/>
          <a:lstStyle/>
          <a:p>
            <a:pPr>
              <a:defRPr/>
            </a:pPr>
            <a:r>
              <a:rPr lang="en-US">
                <a:noFill/>
              </a:rPr>
              <a:t> </a:t>
            </a:r>
          </a:p>
        </p:txBody>
      </p:sp>
      <p:pic>
        <p:nvPicPr>
          <p:cNvPr id="9221"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5410200"/>
            <a:ext cx="9477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2" name="Rectangular Callout 3"/>
          <p:cNvSpPr>
            <a:spLocks noChangeArrowheads="1"/>
          </p:cNvSpPr>
          <p:nvPr/>
        </p:nvSpPr>
        <p:spPr bwMode="auto">
          <a:xfrm>
            <a:off x="5657850" y="5359400"/>
            <a:ext cx="1733550" cy="685800"/>
          </a:xfrm>
          <a:prstGeom prst="wedgeRectCallout">
            <a:avLst>
              <a:gd name="adj1" fmla="val -94667"/>
              <a:gd name="adj2" fmla="val 41046"/>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latin typeface="Times New Roman" pitchFamily="18" charset="0"/>
                <a:cs typeface="Times New Roman" pitchFamily="18" charset="0"/>
              </a:rPr>
              <a:t>Wow!  Is it really that easy?</a:t>
            </a:r>
          </a:p>
        </p:txBody>
      </p:sp>
      <p:pic>
        <p:nvPicPr>
          <p:cNvPr id="9223"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114300"/>
            <a:ext cx="1150938"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Bullets">
  <a:themeElements>
    <a:clrScheme name="">
      <a:dk1>
        <a:srgbClr val="000000"/>
      </a:dk1>
      <a:lt1>
        <a:srgbClr val="FFFFFF"/>
      </a:lt1>
      <a:dk2>
        <a:srgbClr val="000000"/>
      </a:dk2>
      <a:lt2>
        <a:srgbClr val="808080"/>
      </a:lt2>
      <a:accent1>
        <a:srgbClr val="BCDFE2"/>
      </a:accent1>
      <a:accent2>
        <a:srgbClr val="333399"/>
      </a:accent2>
      <a:accent3>
        <a:srgbClr val="FFFFFF"/>
      </a:accent3>
      <a:accent4>
        <a:srgbClr val="000000"/>
      </a:accent4>
      <a:accent5>
        <a:srgbClr val="DAECEE"/>
      </a:accent5>
      <a:accent6>
        <a:srgbClr val="2D2D8A"/>
      </a:accent6>
      <a:hlink>
        <a:srgbClr val="009999"/>
      </a:hlink>
      <a:folHlink>
        <a:srgbClr val="99CC00"/>
      </a:folHlink>
    </a:clrScheme>
    <a:fontScheme name="Title &amp;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spDef>
    <a:ln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4802</TotalTime>
  <Pages>0</Pages>
  <Words>1674</Words>
  <Characters>0</Characters>
  <Application>Microsoft Office PowerPoint</Application>
  <PresentationFormat>On-screen Show (4:3)</PresentationFormat>
  <Lines>0</Lines>
  <Paragraphs>233</Paragraphs>
  <Slides>22</Slides>
  <Notes>22</Notes>
  <HiddenSlides>0</HiddenSlides>
  <MMClips>0</MMClips>
  <ScaleCrop>false</ScaleCrop>
  <HeadingPairs>
    <vt:vector size="6" baseType="variant">
      <vt:variant>
        <vt:lpstr>Theme</vt:lpstr>
      </vt:variant>
      <vt:variant>
        <vt:i4>1</vt:i4>
      </vt:variant>
      <vt:variant>
        <vt:lpstr>Slide Titles</vt:lpstr>
      </vt:variant>
      <vt:variant>
        <vt:i4>22</vt:i4>
      </vt:variant>
      <vt:variant>
        <vt:lpstr>Custom Shows</vt:lpstr>
      </vt:variant>
      <vt:variant>
        <vt:i4>2</vt:i4>
      </vt:variant>
    </vt:vector>
  </HeadingPairs>
  <TitlesOfParts>
    <vt:vector size="25" baseType="lpstr">
      <vt:lpstr>Title &amp; Bullets</vt:lpstr>
      <vt:lpstr>The CS 5 Black Herald</vt:lpstr>
      <vt:lpstr>The “main” trick…</vt:lpstr>
      <vt:lpstr>The Lagrange Polynomial Method!</vt:lpstr>
      <vt:lpstr>The Lagrange Polynomial Method!</vt:lpstr>
      <vt:lpstr>Lagrange Basis Functions</vt:lpstr>
      <vt:lpstr>Lagrange Basis Functions</vt:lpstr>
      <vt:lpstr>A Polynomial Through k Points</vt:lpstr>
      <vt:lpstr>A Concrete Example</vt:lpstr>
      <vt:lpstr>Shamir’s Secret Sharing</vt:lpstr>
      <vt:lpstr>Data Compression</vt:lpstr>
      <vt:lpstr>Data Compression!</vt:lpstr>
      <vt:lpstr>The Prefix Property</vt:lpstr>
      <vt:lpstr>Consider the Language “Spamish”, with a Four-Letter Alphabet…</vt:lpstr>
      <vt:lpstr>The Variable-Length Coding Problem…</vt:lpstr>
      <vt:lpstr>The David Huffman Story!</vt:lpstr>
      <vt:lpstr>The Alien’s Life Advice</vt:lpstr>
      <vt:lpstr>File I/O</vt:lpstr>
      <vt:lpstr>I wonder about trees - Robert Frost</vt:lpstr>
      <vt:lpstr>I wonder about trees - Robert Frost</vt:lpstr>
      <vt:lpstr>You Try It!</vt:lpstr>
      <vt:lpstr>You Try It!</vt:lpstr>
      <vt:lpstr>Huffman Coding</vt:lpstr>
      <vt:lpstr>For screen</vt:lpstr>
      <vt:lpstr>For printing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Geoff Kuenning</cp:lastModifiedBy>
  <cp:revision>41</cp:revision>
  <cp:lastPrinted>2014-10-29T23:57:30Z</cp:lastPrinted>
  <dcterms:modified xsi:type="dcterms:W3CDTF">2014-10-29T23:58:29Z</dcterms:modified>
</cp:coreProperties>
</file>