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1" r:id="rId5"/>
    <p:sldId id="262" r:id="rId6"/>
    <p:sldId id="260" r:id="rId7"/>
    <p:sldId id="263" r:id="rId8"/>
    <p:sldId id="264" r:id="rId9"/>
    <p:sldId id="265" r:id="rId10"/>
    <p:sldId id="286" r:id="rId11"/>
    <p:sldId id="266" r:id="rId12"/>
    <p:sldId id="310" r:id="rId13"/>
    <p:sldId id="311" r:id="rId14"/>
    <p:sldId id="312" r:id="rId15"/>
    <p:sldId id="313" r:id="rId16"/>
    <p:sldId id="277" r:id="rId17"/>
    <p:sldId id="269" r:id="rId18"/>
    <p:sldId id="289" r:id="rId19"/>
    <p:sldId id="287" r:id="rId20"/>
    <p:sldId id="288" r:id="rId21"/>
    <p:sldId id="270" r:id="rId22"/>
    <p:sldId id="271" r:id="rId23"/>
    <p:sldId id="272" r:id="rId24"/>
    <p:sldId id="273" r:id="rId25"/>
    <p:sldId id="291" r:id="rId26"/>
    <p:sldId id="274" r:id="rId27"/>
    <p:sldId id="290" r:id="rId28"/>
    <p:sldId id="292" r:id="rId29"/>
    <p:sldId id="293" r:id="rId30"/>
    <p:sldId id="275" r:id="rId31"/>
    <p:sldId id="314" r:id="rId32"/>
    <p:sldId id="276" r:id="rId33"/>
    <p:sldId id="278" r:id="rId34"/>
    <p:sldId id="279" r:id="rId35"/>
    <p:sldId id="280" r:id="rId36"/>
    <p:sldId id="281" r:id="rId37"/>
    <p:sldId id="282" r:id="rId38"/>
    <p:sldId id="283" r:id="rId39"/>
    <p:sldId id="284" r:id="rId40"/>
    <p:sldId id="285" r:id="rId41"/>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5"/>
        <p:sld r:id="rId17"/>
        <p:sld r:id="rId18"/>
        <p:sld r:id="rId19"/>
        <p:sld r:id="rId20"/>
        <p:sld r:id="rId21"/>
        <p:sld r:id="rId22"/>
        <p:sld r:id="rId23"/>
        <p:sld r:id="rId24"/>
        <p:sld r:id="rId25"/>
        <p:sld r:id="rId26"/>
        <p:sld r:id="rId27"/>
        <p:sld r:id="rId28"/>
        <p:sld r:id="rId29"/>
        <p:sld r:id="rId30"/>
        <p:sld r:id="rId31"/>
        <p:sld r:id="rId33"/>
        <p:sld r:id="rId34"/>
        <p:sld r:id="rId35"/>
        <p:sld r:id="rId36"/>
        <p:sld r:id="rId37"/>
        <p:sld r:id="rId38"/>
        <p:sld r:id="rId39"/>
        <p:sld r:id="rId40"/>
        <p:sld r:id="rId41"/>
      </p:sldLst>
    </p:custShow>
    <p:custShow name="For printing" id="1">
      <p:sldLst>
        <p:sld r:id="rId2"/>
        <p:sld r:id="rId3"/>
        <p:sld r:id="rId4"/>
        <p:sld r:id="rId5"/>
        <p:sld r:id="rId6"/>
        <p:sld r:id="rId7"/>
        <p:sld r:id="rId8"/>
        <p:sld r:id="rId9"/>
        <p:sld r:id="rId10"/>
        <p:sld r:id="rId11"/>
        <p:sld r:id="rId12"/>
        <p:sld r:id="rId14"/>
        <p:sld r:id="rId16"/>
        <p:sld r:id="rId17"/>
        <p:sld r:id="rId18"/>
        <p:sld r:id="rId19"/>
        <p:sld r:id="rId20"/>
        <p:sld r:id="rId21"/>
        <p:sld r:id="rId22"/>
        <p:sld r:id="rId23"/>
        <p:sld r:id="rId24"/>
        <p:sld r:id="rId25"/>
        <p:sld r:id="rId26"/>
        <p:sld r:id="rId27"/>
        <p:sld r:id="rId28"/>
        <p:sld r:id="rId29"/>
        <p:sld r:id="rId30"/>
        <p:sld r:id="rId32"/>
        <p:sld r:id="rId33"/>
        <p:sld r:id="rId34"/>
        <p:sld r:id="rId35"/>
        <p:sld r:id="rId36"/>
        <p:sld r:id="rId37"/>
        <p:sld r:id="rId38"/>
        <p:sld r:id="rId39"/>
        <p:sld r:id="rId40"/>
        <p:sld r:id="rId4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6D438A-DF17-4E24-BEF4-7D5292FC41B3}">
          <p14:sldIdLst>
            <p14:sldId id="257"/>
            <p14:sldId id="258"/>
          </p14:sldIdLst>
        </p14:section>
        <p14:section name="Game of Life" id="{FE9D9165-FA72-498B-B6BA-51FAE612C987}">
          <p14:sldIdLst>
            <p14:sldId id="259"/>
            <p14:sldId id="261"/>
            <p14:sldId id="262"/>
            <p14:sldId id="260"/>
            <p14:sldId id="263"/>
            <p14:sldId id="264"/>
            <p14:sldId id="265"/>
            <p14:sldId id="286"/>
          </p14:sldIdLst>
        </p14:section>
        <p14:section name="2D Arrays" id="{3AC61B02-0EEA-452A-A449-D20029AA1E6C}">
          <p14:sldIdLst>
            <p14:sldId id="266"/>
            <p14:sldId id="310"/>
            <p14:sldId id="311"/>
            <p14:sldId id="312"/>
            <p14:sldId id="313"/>
            <p14:sldId id="277"/>
          </p14:sldIdLst>
        </p14:section>
        <p14:section name="RAID" id="{8C289EE3-CD38-4396-B4B7-56435F899123}">
          <p14:sldIdLst>
            <p14:sldId id="269"/>
            <p14:sldId id="289"/>
            <p14:sldId id="287"/>
            <p14:sldId id="288"/>
            <p14:sldId id="270"/>
            <p14:sldId id="271"/>
            <p14:sldId id="272"/>
            <p14:sldId id="273"/>
            <p14:sldId id="291"/>
            <p14:sldId id="274"/>
            <p14:sldId id="290"/>
            <p14:sldId id="292"/>
            <p14:sldId id="293"/>
            <p14:sldId id="275"/>
            <p14:sldId id="314"/>
            <p14:sldId id="276"/>
          </p14:sldIdLst>
        </p14:section>
        <p14:section name="SQL injection" id="{83961811-45BF-483F-9B4A-1308C3075FE1}">
          <p14:sldIdLst>
            <p14:sldId id="278"/>
            <p14:sldId id="279"/>
            <p14:sldId id="280"/>
            <p14:sldId id="281"/>
            <p14:sldId id="282"/>
            <p14:sldId id="283"/>
            <p14:sldId id="284"/>
            <p14:sldId id="28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87875" autoAdjust="0"/>
  </p:normalViewPr>
  <p:slideViewPr>
    <p:cSldViewPr snapToGrid="0">
      <p:cViewPr varScale="1">
        <p:scale>
          <a:sx n="89" d="100"/>
          <a:sy n="89" d="100"/>
        </p:scale>
        <p:origin x="-6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EF7C5F39-8973-4F7A-B4EE-BBCF59CB6AD3}" type="datetimeFigureOut">
              <a:rPr lang="en-US" smtClean="0"/>
              <a:t>11/2/2014</a:t>
            </a:fld>
            <a:endParaRPr lang="en-US"/>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849EBCAA-4D79-4737-849F-21180EF6CE69}" type="slidenum">
              <a:rPr lang="en-US" smtClean="0"/>
              <a:t>‹#›</a:t>
            </a:fld>
            <a:endParaRPr lang="en-US"/>
          </a:p>
        </p:txBody>
      </p:sp>
    </p:spTree>
    <p:extLst>
      <p:ext uri="{BB962C8B-B14F-4D97-AF65-F5344CB8AC3E}">
        <p14:creationId xmlns:p14="http://schemas.microsoft.com/office/powerpoint/2010/main" val="40611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100"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8AA270A-8852-409B-A758-4D3CFBD85943}" type="slidenum">
              <a:rPr lang="en-US" altLang="en-US"/>
              <a:pPr/>
              <a:t>1</a:t>
            </a:fld>
            <a:endParaRPr lang="en-US" altLang="en-US"/>
          </a:p>
        </p:txBody>
      </p:sp>
    </p:spTree>
    <p:extLst>
      <p:ext uri="{BB962C8B-B14F-4D97-AF65-F5344CB8AC3E}">
        <p14:creationId xmlns:p14="http://schemas.microsoft.com/office/powerpoint/2010/main" val="413651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11</a:t>
            </a:fld>
            <a:endParaRPr lang="en-US"/>
          </a:p>
        </p:txBody>
      </p:sp>
    </p:spTree>
    <p:extLst>
      <p:ext uri="{BB962C8B-B14F-4D97-AF65-F5344CB8AC3E}">
        <p14:creationId xmlns:p14="http://schemas.microsoft.com/office/powerpoint/2010/main" val="72041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12</a:t>
            </a:fld>
            <a:endParaRPr lang="en-US"/>
          </a:p>
        </p:txBody>
      </p:sp>
    </p:spTree>
    <p:extLst>
      <p:ext uri="{BB962C8B-B14F-4D97-AF65-F5344CB8AC3E}">
        <p14:creationId xmlns:p14="http://schemas.microsoft.com/office/powerpoint/2010/main" val="122500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13</a:t>
            </a:fld>
            <a:endParaRPr lang="en-US"/>
          </a:p>
        </p:txBody>
      </p:sp>
    </p:spTree>
    <p:extLst>
      <p:ext uri="{BB962C8B-B14F-4D97-AF65-F5344CB8AC3E}">
        <p14:creationId xmlns:p14="http://schemas.microsoft.com/office/powerpoint/2010/main" val="122500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14</a:t>
            </a:fld>
            <a:endParaRPr lang="en-US"/>
          </a:p>
        </p:txBody>
      </p:sp>
    </p:spTree>
    <p:extLst>
      <p:ext uri="{BB962C8B-B14F-4D97-AF65-F5344CB8AC3E}">
        <p14:creationId xmlns:p14="http://schemas.microsoft.com/office/powerpoint/2010/main" val="386255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F032309-D8AE-4FF2-A05B-535369DFF233}" type="slidenum">
              <a:rPr lang="en-US" altLang="en-US"/>
              <a:pPr/>
              <a:t>16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7502" y="4464888"/>
            <a:ext cx="5219347" cy="4229894"/>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4620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457BC517-6DFD-4FDF-893B-05C5C78D7D30}" type="slidenum">
              <a:rPr lang="en-US" altLang="en-US"/>
              <a:pPr/>
              <a:t>17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Data loss is good only if it's your debt they lose track of.</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7685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C0AA55B-980A-4918-800E-BE66DCC9C62A}" type="slidenum">
              <a:rPr lang="en-US" altLang="en-US"/>
              <a:pPr/>
              <a:t>21</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1350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8304EFF-3C95-4752-A7C6-20D5BBE80336}" type="slidenum">
              <a:rPr lang="en-US" altLang="en-US"/>
              <a:pPr/>
              <a:t>22</a:t>
            </a:fld>
            <a:endParaRPr lang="en-US" altLang="en-US"/>
          </a:p>
        </p:txBody>
      </p:sp>
    </p:spTree>
    <p:extLst>
      <p:ext uri="{BB962C8B-B14F-4D97-AF65-F5344CB8AC3E}">
        <p14:creationId xmlns:p14="http://schemas.microsoft.com/office/powerpoint/2010/main" val="4280599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918E77E-73B6-42E2-99D9-E451C16CD7A4}" type="slidenum">
              <a:rPr lang="en-US" altLang="en-US"/>
              <a:pPr/>
              <a:t>23</a:t>
            </a:fld>
            <a:endParaRPr lang="en-US" altLang="en-US"/>
          </a:p>
        </p:txBody>
      </p:sp>
    </p:spTree>
    <p:extLst>
      <p:ext uri="{BB962C8B-B14F-4D97-AF65-F5344CB8AC3E}">
        <p14:creationId xmlns:p14="http://schemas.microsoft.com/office/powerpoint/2010/main" val="79133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24</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EE2AAFD1-E511-4579-A9CF-7669CA0EB639}" type="slidenum">
              <a:rPr lang="en-US" altLang="en-US"/>
              <a:pPr/>
              <a:t>2</a:t>
            </a:fld>
            <a:endParaRPr lang="en-US" altLang="en-US"/>
          </a:p>
        </p:txBody>
      </p:sp>
    </p:spTree>
    <p:extLst>
      <p:ext uri="{BB962C8B-B14F-4D97-AF65-F5344CB8AC3E}">
        <p14:creationId xmlns:p14="http://schemas.microsoft.com/office/powerpoint/2010/main" val="80182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25</a:t>
            </a:fld>
            <a:endParaRPr lang="en-US"/>
          </a:p>
        </p:txBody>
      </p:sp>
    </p:spTree>
    <p:extLst>
      <p:ext uri="{BB962C8B-B14F-4D97-AF65-F5344CB8AC3E}">
        <p14:creationId xmlns:p14="http://schemas.microsoft.com/office/powerpoint/2010/main" val="2338035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D0C6B0AA-A6CF-4092-80DA-FA7FB1BA662E}" type="slidenum">
              <a:rPr lang="en-US" altLang="en-US"/>
              <a:pPr/>
              <a:t>26</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There are also combinations of levels, e.g. RAID-10.</a:t>
            </a:r>
          </a:p>
        </p:txBody>
      </p:sp>
    </p:spTree>
    <p:extLst>
      <p:ext uri="{BB962C8B-B14F-4D97-AF65-F5344CB8AC3E}">
        <p14:creationId xmlns:p14="http://schemas.microsoft.com/office/powerpoint/2010/main" val="371837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27</a:t>
            </a:fld>
            <a:endParaRPr lang="en-US"/>
          </a:p>
        </p:txBody>
      </p:sp>
    </p:spTree>
    <p:extLst>
      <p:ext uri="{BB962C8B-B14F-4D97-AF65-F5344CB8AC3E}">
        <p14:creationId xmlns:p14="http://schemas.microsoft.com/office/powerpoint/2010/main" val="3885871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28</a:t>
            </a:fld>
            <a:endParaRPr lang="en-US"/>
          </a:p>
        </p:txBody>
      </p:sp>
    </p:spTree>
    <p:extLst>
      <p:ext uri="{BB962C8B-B14F-4D97-AF65-F5344CB8AC3E}">
        <p14:creationId xmlns:p14="http://schemas.microsoft.com/office/powerpoint/2010/main" val="118963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29</a:t>
            </a:fld>
            <a:endParaRPr lang="en-US"/>
          </a:p>
        </p:txBody>
      </p:sp>
    </p:spTree>
    <p:extLst>
      <p:ext uri="{BB962C8B-B14F-4D97-AF65-F5344CB8AC3E}">
        <p14:creationId xmlns:p14="http://schemas.microsoft.com/office/powerpoint/2010/main" val="282388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CF57A53-6024-4B48-B3FA-6371A7A75DDE}" type="slidenum">
              <a:rPr lang="en-US" altLang="en-US"/>
              <a:pPr/>
              <a:t>30</a:t>
            </a:fld>
            <a:endParaRPr lang="en-US" altLang="en-US"/>
          </a:p>
        </p:txBody>
      </p:sp>
    </p:spTree>
    <p:extLst>
      <p:ext uri="{BB962C8B-B14F-4D97-AF65-F5344CB8AC3E}">
        <p14:creationId xmlns:p14="http://schemas.microsoft.com/office/powerpoint/2010/main" val="313146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ACF57A53-6024-4B48-B3FA-6371A7A75DDE}" type="slidenum">
              <a:rPr lang="en-US" altLang="en-US"/>
              <a:pPr/>
              <a:t>31</a:t>
            </a:fld>
            <a:endParaRPr lang="en-US" altLang="en-US"/>
          </a:p>
        </p:txBody>
      </p:sp>
    </p:spTree>
    <p:extLst>
      <p:ext uri="{BB962C8B-B14F-4D97-AF65-F5344CB8AC3E}">
        <p14:creationId xmlns:p14="http://schemas.microsoft.com/office/powerpoint/2010/main" val="313146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86EB17DC-C373-4CA9-9AE9-BFC72AA29B3F}" type="slidenum">
              <a:rPr lang="en-US" altLang="en-US"/>
              <a:pPr/>
              <a:t>32</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It turns out that although the block error rate is very small (10^-15 or better), high-capacity installations read so many blocks that this translates to more than one undetected error every day!  There are also errors in other parts of the transport: the controller, the cables, the memory, and the software.  A major focus of current research is finding out how to handle these errors.</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There is also "bit rot", where data sitting on the disk disappears.  Most modern RAID arrays deal with bit rot by periodically reading every block and checking the parity; if an error is detected, recovery procedures are initiated before the data is too far gone to get back.</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40663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33</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SQL was developed by Don Chamberlin, an HMC grad.  It is used in nearly every database system today.</a:t>
            </a:r>
          </a:p>
        </p:txBody>
      </p:sp>
    </p:spTree>
    <p:extLst>
      <p:ext uri="{BB962C8B-B14F-4D97-AF65-F5344CB8AC3E}">
        <p14:creationId xmlns:p14="http://schemas.microsoft.com/office/powerpoint/2010/main" val="413302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34</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3</a:t>
            </a:fld>
            <a:endParaRPr lang="en-US"/>
          </a:p>
        </p:txBody>
      </p:sp>
    </p:spTree>
    <p:extLst>
      <p:ext uri="{BB962C8B-B14F-4D97-AF65-F5344CB8AC3E}">
        <p14:creationId xmlns:p14="http://schemas.microsoft.com/office/powerpoint/2010/main" val="2009879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35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36</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Sadly, even today this works on a lot of Web sites.</a:t>
            </a:r>
          </a:p>
        </p:txBody>
      </p:sp>
    </p:spTree>
    <p:extLst>
      <p:ext uri="{BB962C8B-B14F-4D97-AF65-F5344CB8AC3E}">
        <p14:creationId xmlns:p14="http://schemas.microsoft.com/office/powerpoint/2010/main" val="498707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37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This is one of the most famous xkcd cartoons.  The official title is "Exploits of a Mom".</a:t>
            </a:r>
          </a:p>
        </p:txBody>
      </p:sp>
    </p:spTree>
    <p:extLst>
      <p:ext uri="{BB962C8B-B14F-4D97-AF65-F5344CB8AC3E}">
        <p14:creationId xmlns:p14="http://schemas.microsoft.com/office/powerpoint/2010/main" val="408315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38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39</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40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has three animations.  The first shows the penguin and comments; the second shows the grids. The third shows the Go board.</a:t>
            </a:r>
            <a:endParaRPr lang="en-US" dirty="0"/>
          </a:p>
        </p:txBody>
      </p:sp>
      <p:sp>
        <p:nvSpPr>
          <p:cNvPr id="4" name="Slide Number Placeholder 3"/>
          <p:cNvSpPr>
            <a:spLocks noGrp="1"/>
          </p:cNvSpPr>
          <p:nvPr>
            <p:ph type="sldNum" sz="quarter" idx="10"/>
          </p:nvPr>
        </p:nvSpPr>
        <p:spPr/>
        <p:txBody>
          <a:bodyPr/>
          <a:lstStyle/>
          <a:p>
            <a:fld id="{849EBCAA-4D79-4737-849F-21180EF6CE69}" type="slidenum">
              <a:rPr lang="en-US" smtClean="0"/>
              <a:t>4</a:t>
            </a:fld>
            <a:endParaRPr lang="en-US"/>
          </a:p>
        </p:txBody>
      </p:sp>
    </p:spTree>
    <p:extLst>
      <p:ext uri="{BB962C8B-B14F-4D97-AF65-F5344CB8AC3E}">
        <p14:creationId xmlns:p14="http://schemas.microsoft.com/office/powerpoint/2010/main" val="53187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523E287-D8D7-43DA-A0C1-6DE967F63849}" type="slidenum">
              <a:rPr lang="en-US" altLang="en-US"/>
              <a:pPr/>
              <a:t>6</a:t>
            </a:fld>
            <a:endParaRPr lang="en-US" altLang="en-US"/>
          </a:p>
        </p:txBody>
      </p:sp>
    </p:spTree>
    <p:extLst>
      <p:ext uri="{BB962C8B-B14F-4D97-AF65-F5344CB8AC3E}">
        <p14:creationId xmlns:p14="http://schemas.microsoft.com/office/powerpoint/2010/main" val="124678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B5B97327-1F06-487E-A5EF-2312592C8FC4}" type="slidenum">
              <a:rPr lang="en-US" altLang="en-US"/>
              <a:pPr/>
              <a:t>7</a:t>
            </a:fld>
            <a:endParaRPr lang="en-US" altLang="en-US"/>
          </a:p>
        </p:txBody>
      </p:sp>
    </p:spTree>
    <p:extLst>
      <p:ext uri="{BB962C8B-B14F-4D97-AF65-F5344CB8AC3E}">
        <p14:creationId xmlns:p14="http://schemas.microsoft.com/office/powerpoint/2010/main" val="31439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2BFCAD0F-FFB0-4DC9-A415-C55160D8C329}" type="slidenum">
              <a:rPr lang="en-US" altLang="en-US"/>
              <a:pPr/>
              <a:t>8</a:t>
            </a:fld>
            <a:endParaRPr lang="en-US" altLang="en-US"/>
          </a:p>
        </p:txBody>
      </p:sp>
    </p:spTree>
    <p:extLst>
      <p:ext uri="{BB962C8B-B14F-4D97-AF65-F5344CB8AC3E}">
        <p14:creationId xmlns:p14="http://schemas.microsoft.com/office/powerpoint/2010/main" val="34134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41748">
              <a:defRPr sz="1200">
                <a:solidFill>
                  <a:schemeClr val="tx1"/>
                </a:solidFill>
                <a:latin typeface="Arial" panose="020B0604020202020204" pitchFamily="34" charset="0"/>
              </a:defRPr>
            </a:lvl1pPr>
            <a:lvl2pPr marL="754689" indent="-290265" defTabSz="941748">
              <a:defRPr sz="1200">
                <a:solidFill>
                  <a:schemeClr val="tx1"/>
                </a:solidFill>
                <a:latin typeface="Arial" panose="020B0604020202020204" pitchFamily="34" charset="0"/>
              </a:defRPr>
            </a:lvl2pPr>
            <a:lvl3pPr marL="1161059" indent="-232212" defTabSz="941748">
              <a:defRPr sz="1200">
                <a:solidFill>
                  <a:schemeClr val="tx1"/>
                </a:solidFill>
                <a:latin typeface="Arial" panose="020B0604020202020204" pitchFamily="34" charset="0"/>
              </a:defRPr>
            </a:lvl3pPr>
            <a:lvl4pPr marL="1625483" indent="-232212" defTabSz="941748">
              <a:defRPr sz="1200">
                <a:solidFill>
                  <a:schemeClr val="tx1"/>
                </a:solidFill>
                <a:latin typeface="Arial" panose="020B0604020202020204" pitchFamily="34" charset="0"/>
              </a:defRPr>
            </a:lvl4pPr>
            <a:lvl5pPr marL="2089907" indent="-232212" defTabSz="941748">
              <a:defRPr sz="1200">
                <a:solidFill>
                  <a:schemeClr val="tx1"/>
                </a:solidFill>
                <a:latin typeface="Arial" panose="020B0604020202020204" pitchFamily="34" charset="0"/>
              </a:defRPr>
            </a:lvl5pPr>
            <a:lvl6pPr marL="2554331" indent="-232212" defTabSz="941748" eaLnBrk="0" fontAlgn="base" hangingPunct="0">
              <a:spcBef>
                <a:spcPct val="0"/>
              </a:spcBef>
              <a:spcAft>
                <a:spcPct val="0"/>
              </a:spcAft>
              <a:defRPr sz="1200">
                <a:solidFill>
                  <a:schemeClr val="tx1"/>
                </a:solidFill>
                <a:latin typeface="Arial" panose="020B0604020202020204" pitchFamily="34" charset="0"/>
              </a:defRPr>
            </a:lvl6pPr>
            <a:lvl7pPr marL="3018754" indent="-232212" defTabSz="941748" eaLnBrk="0" fontAlgn="base" hangingPunct="0">
              <a:spcBef>
                <a:spcPct val="0"/>
              </a:spcBef>
              <a:spcAft>
                <a:spcPct val="0"/>
              </a:spcAft>
              <a:defRPr sz="1200">
                <a:solidFill>
                  <a:schemeClr val="tx1"/>
                </a:solidFill>
                <a:latin typeface="Arial" panose="020B0604020202020204" pitchFamily="34" charset="0"/>
              </a:defRPr>
            </a:lvl7pPr>
            <a:lvl8pPr marL="3483178" indent="-232212" defTabSz="941748" eaLnBrk="0" fontAlgn="base" hangingPunct="0">
              <a:spcBef>
                <a:spcPct val="0"/>
              </a:spcBef>
              <a:spcAft>
                <a:spcPct val="0"/>
              </a:spcAft>
              <a:defRPr sz="1200">
                <a:solidFill>
                  <a:schemeClr val="tx1"/>
                </a:solidFill>
                <a:latin typeface="Arial" panose="020B0604020202020204" pitchFamily="34" charset="0"/>
              </a:defRPr>
            </a:lvl8pPr>
            <a:lvl9pPr marL="3947602" indent="-232212" defTabSz="941748" eaLnBrk="0" fontAlgn="base" hangingPunct="0">
              <a:spcBef>
                <a:spcPct val="0"/>
              </a:spcBef>
              <a:spcAft>
                <a:spcPct val="0"/>
              </a:spcAft>
              <a:defRPr sz="1200">
                <a:solidFill>
                  <a:schemeClr val="tx1"/>
                </a:solidFill>
                <a:latin typeface="Arial" panose="020B0604020202020204" pitchFamily="34" charset="0"/>
              </a:defRPr>
            </a:lvl9pPr>
          </a:lstStyle>
          <a:p>
            <a:fld id="{661EC9D5-A42C-4AA1-9413-390EFE743A39}" type="slidenum">
              <a:rPr lang="en-US" altLang="en-US"/>
              <a:pPr/>
              <a:t>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dirty="0" err="1" smtClean="0">
                <a:latin typeface="Arial" panose="020B0604020202020204" pitchFamily="34" charset="0"/>
              </a:rPr>
              <a:t>Elwyn</a:t>
            </a:r>
            <a:r>
              <a:rPr lang="en-US" altLang="en-US" dirty="0" smtClean="0">
                <a:latin typeface="Arial" panose="020B0604020202020204" pitchFamily="34" charset="0"/>
              </a:rPr>
              <a:t> </a:t>
            </a:r>
            <a:r>
              <a:rPr lang="en-US" altLang="en-US" dirty="0" err="1" smtClean="0">
                <a:latin typeface="Arial" panose="020B0604020202020204" pitchFamily="34" charset="0"/>
              </a:rPr>
              <a:t>Berlekamp</a:t>
            </a:r>
            <a:r>
              <a:rPr lang="en-US" altLang="en-US" dirty="0" smtClean="0">
                <a:latin typeface="Arial" panose="020B0604020202020204" pitchFamily="34" charset="0"/>
              </a:rPr>
              <a:t> was a major investigator of Reed-Solomon codes, which are the basis of all </a:t>
            </a:r>
            <a:r>
              <a:rPr lang="en-US" altLang="en-US" dirty="0" err="1" smtClean="0">
                <a:latin typeface="Arial" panose="020B0604020202020204" pitchFamily="34" charset="0"/>
              </a:rPr>
              <a:t>ECC</a:t>
            </a:r>
            <a:r>
              <a:rPr lang="en-US" altLang="en-US" dirty="0" smtClean="0">
                <a:latin typeface="Arial" panose="020B0604020202020204" pitchFamily="34" charset="0"/>
              </a:rPr>
              <a:t> codes used in disk drives.  John Conway invented the Game of Life.  Richard Guy discovered the smallest known </a:t>
            </a:r>
            <a:r>
              <a:rPr lang="en-US" altLang="en-US" dirty="0" err="1" smtClean="0">
                <a:latin typeface="Arial" panose="020B0604020202020204" pitchFamily="34" charset="0"/>
              </a:rPr>
              <a:t>unistable</a:t>
            </a:r>
            <a:r>
              <a:rPr lang="en-US" altLang="en-US" dirty="0" smtClean="0">
                <a:latin typeface="Arial" panose="020B0604020202020204" pitchFamily="34" charset="0"/>
              </a:rPr>
              <a:t> polyhedron.  The three together wrote </a:t>
            </a:r>
            <a:r>
              <a:rPr lang="en-US" altLang="en-US" i="1" dirty="0" smtClean="0">
                <a:latin typeface="Arial" panose="020B0604020202020204" pitchFamily="34" charset="0"/>
              </a:rPr>
              <a:t>Winning Ways for Your Mathematical Plays</a:t>
            </a:r>
            <a:r>
              <a:rPr lang="en-US" altLang="en-US" dirty="0" smtClean="0">
                <a:latin typeface="Arial" panose="020B0604020202020204" pitchFamily="34" charset="0"/>
              </a:rPr>
              <a:t>, which analyzes two-player combinatorial games such as chess, </a:t>
            </a:r>
            <a:r>
              <a:rPr lang="en-US" altLang="en-US" dirty="0" err="1" smtClean="0">
                <a:latin typeface="Arial" panose="020B0604020202020204" pitchFamily="34" charset="0"/>
              </a:rPr>
              <a:t>nim</a:t>
            </a:r>
            <a:r>
              <a:rPr lang="en-US" altLang="en-US" dirty="0" smtClean="0">
                <a:latin typeface="Arial" panose="020B0604020202020204" pitchFamily="34" charset="0"/>
              </a:rPr>
              <a:t>, go, and other games where two players take turns </a:t>
            </a:r>
            <a:r>
              <a:rPr lang="en-US" altLang="en-US" dirty="0" err="1" smtClean="0">
                <a:latin typeface="Arial" panose="020B0604020202020204" pitchFamily="34" charset="0"/>
              </a:rPr>
              <a:t>modifiying</a:t>
            </a:r>
            <a:r>
              <a:rPr lang="en-US" altLang="en-US" dirty="0" smtClean="0">
                <a:latin typeface="Arial" panose="020B0604020202020204" pitchFamily="34" charset="0"/>
              </a:rPr>
              <a:t> a shared board.  This book was the basis of combinatorial game theory.</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In that book, the authors also proved that Life is universal, in the sense that it can compute any function computable by a Turing machine.</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038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9EBCAA-4D79-4737-849F-21180EF6CE69}" type="slidenum">
              <a:rPr lang="en-US" smtClean="0"/>
              <a:t>10</a:t>
            </a:fld>
            <a:endParaRPr lang="en-US"/>
          </a:p>
        </p:txBody>
      </p:sp>
    </p:spTree>
    <p:extLst>
      <p:ext uri="{BB962C8B-B14F-4D97-AF65-F5344CB8AC3E}">
        <p14:creationId xmlns:p14="http://schemas.microsoft.com/office/powerpoint/2010/main" val="35166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81202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26534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97276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5958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B92FD-40A7-45B8-A240-B3741058ACC6}"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421923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0B92FD-40A7-45B8-A240-B3741058ACC6}"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32091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0B92FD-40A7-45B8-A240-B3741058ACC6}" type="datetimeFigureOut">
              <a:rPr lang="en-US" smtClean="0"/>
              <a:t>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61561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0B92FD-40A7-45B8-A240-B3741058ACC6}" type="datetimeFigureOut">
              <a:rPr lang="en-US" smtClean="0"/>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66416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92FD-40A7-45B8-A240-B3741058ACC6}" type="datetimeFigureOut">
              <a:rPr lang="en-US" smtClean="0"/>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07990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83035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6180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B92FD-40A7-45B8-A240-B3741058ACC6}" type="datetimeFigureOut">
              <a:rPr lang="en-US" smtClean="0"/>
              <a:t>11/2/2014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F63E8-CF1A-4534-8BAD-17EC4AFEF516}" type="slidenum">
              <a:rPr lang="en-US" smtClean="0"/>
              <a:t>‹#›</a:t>
            </a:fld>
            <a:endParaRPr lang="en-US"/>
          </a:p>
        </p:txBody>
      </p:sp>
    </p:spTree>
    <p:extLst>
      <p:ext uri="{BB962C8B-B14F-4D97-AF65-F5344CB8AC3E}">
        <p14:creationId xmlns:p14="http://schemas.microsoft.com/office/powerpoint/2010/main" val="196206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rotWithShape="1">
          <a:blip r:embed="rId3">
            <a:extLst>
              <a:ext uri="{28A0092B-C50C-407E-A947-70E740481C1C}">
                <a14:useLocalDpi xmlns:a14="http://schemas.microsoft.com/office/drawing/2010/main" val="0"/>
              </a:ext>
            </a:extLst>
          </a:blip>
          <a:srcRect l="16589" t="17901" r="25617" b="8333"/>
          <a:stretch/>
        </p:blipFill>
        <p:spPr bwMode="auto">
          <a:xfrm>
            <a:off x="6413499" y="2184400"/>
            <a:ext cx="23780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685800" y="0"/>
            <a:ext cx="7772400" cy="1447800"/>
          </a:xfrm>
        </p:spPr>
        <p:txBody>
          <a:bodyPr rIns="132080"/>
          <a:lstStyle/>
          <a:p>
            <a:pPr indent="0" eaLnBrk="1" hangingPunct="1"/>
            <a:r>
              <a:rPr lang="en-US" altLang="en-US" smtClean="0">
                <a:latin typeface="Lucida Blackletter" charset="0"/>
                <a:sym typeface="Lucida Blackletter" charset="0"/>
              </a:rPr>
              <a:t>The CS 5 Enquirer</a:t>
            </a:r>
          </a:p>
        </p:txBody>
      </p:sp>
      <p:sp>
        <p:nvSpPr>
          <p:cNvPr id="3076" name="Rectangle 3"/>
          <p:cNvSpPr>
            <a:spLocks/>
          </p:cNvSpPr>
          <p:nvPr/>
        </p:nvSpPr>
        <p:spPr bwMode="auto">
          <a:xfrm>
            <a:off x="530225" y="1447800"/>
            <a:ext cx="518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3600">
                <a:latin typeface="Impact" panose="020B0806030902050204" pitchFamily="34" charset="0"/>
                <a:sym typeface="Big Caslon" charset="0"/>
              </a:rPr>
              <a:t>“DANCING WITH THE STARS” PENGUIN HAS LOVE CHILD!</a:t>
            </a:r>
          </a:p>
        </p:txBody>
      </p:sp>
      <p:sp>
        <p:nvSpPr>
          <p:cNvPr id="3077" name="Rectangle 4"/>
          <p:cNvSpPr>
            <a:spLocks/>
          </p:cNvSpPr>
          <p:nvPr/>
        </p:nvSpPr>
        <p:spPr bwMode="auto">
          <a:xfrm>
            <a:off x="533400" y="2590800"/>
            <a:ext cx="5638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1800" b="1" dirty="0">
                <a:cs typeface="Arial" panose="020B0604020202020204" pitchFamily="34" charset="0"/>
              </a:rPr>
              <a:t>Hollywood:</a:t>
            </a:r>
            <a:r>
              <a:rPr lang="en-US" altLang="en-US" sz="1800" dirty="0">
                <a:cs typeface="Arial" panose="020B0604020202020204" pitchFamily="34" charset="0"/>
              </a:rPr>
              <a:t> Millions of Americans joined millions of </a:t>
            </a:r>
            <a:r>
              <a:rPr lang="en-US" altLang="en-US" sz="1800" dirty="0" err="1">
                <a:cs typeface="Arial" panose="020B0604020202020204" pitchFamily="34" charset="0"/>
              </a:rPr>
              <a:t>Antarcticans</a:t>
            </a:r>
            <a:r>
              <a:rPr lang="en-US" altLang="en-US" sz="1800" dirty="0">
                <a:cs typeface="Arial" panose="020B0604020202020204" pitchFamily="34" charset="0"/>
              </a:rPr>
              <a:t> in watching their newest idol, Fred “A Stare” Penguin, compete for top honors on the wild(life)</a:t>
            </a:r>
            <a:r>
              <a:rPr lang="en-US" altLang="en-US" sz="1800" dirty="0" err="1">
                <a:cs typeface="Arial" panose="020B0604020202020204" pitchFamily="34" charset="0"/>
              </a:rPr>
              <a:t>ly</a:t>
            </a:r>
            <a:r>
              <a:rPr lang="en-US" altLang="en-US" sz="1800" dirty="0">
                <a:cs typeface="Arial" panose="020B0604020202020204" pitchFamily="34" charset="0"/>
              </a:rPr>
              <a:t> popular show.</a:t>
            </a:r>
          </a:p>
          <a:p>
            <a:pPr eaLnBrk="1" hangingPunct="1">
              <a:spcBef>
                <a:spcPct val="0"/>
              </a:spcBef>
              <a:buSzTx/>
              <a:buFontTx/>
              <a:buNone/>
            </a:pPr>
            <a:r>
              <a:rPr lang="en-US" altLang="en-US" sz="1800" dirty="0">
                <a:cs typeface="Arial" panose="020B0604020202020204" pitchFamily="34" charset="0"/>
              </a:rPr>
              <a:t>    But the Enquirer has learned that Fred has a checkered past.  Long before moving to the U.S. in search of fame and fortune, he volunteered in the Antarctic Army.  Our intrepid reporters have discovered that  while he was posted to New Zealand, Fred became “involved” with Ginger, a Little Blue penguin he met there.</a:t>
            </a:r>
          </a:p>
          <a:p>
            <a:pPr eaLnBrk="1" hangingPunct="1">
              <a:spcBef>
                <a:spcPct val="0"/>
              </a:spcBef>
              <a:buSzTx/>
              <a:buFontTx/>
              <a:buNone/>
            </a:pPr>
            <a:r>
              <a:rPr lang="en-US" altLang="en-US" sz="1800" dirty="0">
                <a:cs typeface="Arial" panose="020B0604020202020204" pitchFamily="34" charset="0"/>
              </a:rPr>
              <a:t>    “He was such a great dancer,” sobbed Ginger.  “I thought he loved me.  But when I laid an egg, he didn’t even take care of it through the winter!  He abandoned me!  Oh, what’s the use?  He’ll never come back!”</a:t>
            </a:r>
          </a:p>
        </p:txBody>
      </p:sp>
    </p:spTree>
    <p:extLst>
      <p:ext uri="{BB962C8B-B14F-4D97-AF65-F5344CB8AC3E}">
        <p14:creationId xmlns:p14="http://schemas.microsoft.com/office/powerpoint/2010/main" val="130565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stuff with the Game of Life</a:t>
            </a:r>
            <a:endParaRPr lang="en-US" dirty="0"/>
          </a:p>
        </p:txBody>
      </p:sp>
      <p:sp>
        <p:nvSpPr>
          <p:cNvPr id="3" name="Content Placeholder 2"/>
          <p:cNvSpPr>
            <a:spLocks noGrp="1"/>
          </p:cNvSpPr>
          <p:nvPr>
            <p:ph idx="1"/>
          </p:nvPr>
        </p:nvSpPr>
        <p:spPr>
          <a:xfrm>
            <a:off x="628650" y="1419225"/>
            <a:ext cx="7886700" cy="4351338"/>
          </a:xfrm>
        </p:spPr>
        <p:txBody>
          <a:bodyPr/>
          <a:lstStyle/>
          <a:p>
            <a:r>
              <a:rPr lang="en-US" dirty="0" smtClean="0"/>
              <a:t>“On </a:t>
            </a:r>
            <a:r>
              <a:rPr lang="en-US" dirty="0"/>
              <a:t>May 18, 2010, Andrew J. Wade announced a self-constructing pattern dubbed Gemini which creates a copy of itself while destroying its </a:t>
            </a:r>
            <a:r>
              <a:rPr lang="en-US" dirty="0" smtClean="0"/>
              <a:t>parent.</a:t>
            </a:r>
            <a:r>
              <a:rPr lang="en-US" baseline="30000" dirty="0"/>
              <a:t> </a:t>
            </a:r>
            <a:r>
              <a:rPr lang="en-US" dirty="0" smtClean="0"/>
              <a:t>This </a:t>
            </a:r>
            <a:r>
              <a:rPr lang="en-US" dirty="0"/>
              <a:t>pattern replicates in </a:t>
            </a:r>
            <a:r>
              <a:rPr lang="en-US" b="1" dirty="0"/>
              <a:t>34 million </a:t>
            </a:r>
            <a:r>
              <a:rPr lang="en-US" b="1" dirty="0" smtClean="0"/>
              <a:t>generations</a:t>
            </a:r>
            <a:r>
              <a:rPr lang="en-US" dirty="0" smtClean="0"/>
              <a:t>”</a:t>
            </a:r>
            <a:endParaRPr lang="en-US" dirty="0" smtClean="0"/>
          </a:p>
          <a:p>
            <a:r>
              <a:rPr lang="en-US" dirty="0" smtClean="0"/>
              <a:t>“Andrew </a:t>
            </a:r>
            <a:r>
              <a:rPr lang="en-US" dirty="0"/>
              <a:t>J. Wade lives in Toronto, Ontario with his life partner. He has one child. He does no dishes and will do none for the foreseeable future</a:t>
            </a:r>
            <a:r>
              <a:rPr lang="en-US" dirty="0" smtClean="0"/>
              <a:t>.”</a:t>
            </a:r>
            <a:endParaRPr lang="en-US" dirty="0"/>
          </a:p>
          <a:p>
            <a:pPr marL="0" indent="0">
              <a:buNone/>
            </a:pP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6023786" y="4356100"/>
            <a:ext cx="2990038" cy="2311400"/>
          </a:xfrm>
          <a:prstGeom prst="rect">
            <a:avLst/>
          </a:prstGeom>
        </p:spPr>
      </p:pic>
    </p:spTree>
    <p:extLst>
      <p:ext uri="{BB962C8B-B14F-4D97-AF65-F5344CB8AC3E}">
        <p14:creationId xmlns:p14="http://schemas.microsoft.com/office/powerpoint/2010/main" val="414744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76200"/>
            <a:ext cx="7772400" cy="838200"/>
          </a:xfrm>
        </p:spPr>
        <p:txBody>
          <a:bodyPr/>
          <a:lstStyle/>
          <a:p>
            <a:r>
              <a:rPr lang="en-US" altLang="en-US" smtClean="0"/>
              <a:t>2-D </a:t>
            </a:r>
            <a:r>
              <a:rPr lang="ja-JP" altLang="en-US" smtClean="0">
                <a:ea typeface="ＭＳ Ｐゴシック" panose="020B0600070205080204" pitchFamily="34" charset="-128"/>
              </a:rPr>
              <a:t>“</a:t>
            </a:r>
            <a:r>
              <a:rPr lang="en-US" altLang="ja-JP" smtClean="0">
                <a:ea typeface="ＭＳ Ｐゴシック" panose="020B0600070205080204" pitchFamily="34" charset="-128"/>
              </a:rPr>
              <a:t>Arrays</a:t>
            </a:r>
            <a:r>
              <a:rPr lang="ja-JP" altLang="en-US" smtClean="0">
                <a:ea typeface="ＭＳ Ｐゴシック" panose="020B0600070205080204" pitchFamily="34" charset="-128"/>
              </a:rPr>
              <a:t>”</a:t>
            </a:r>
            <a:endParaRPr lang="en-US" altLang="en-US" smtClean="0"/>
          </a:p>
        </p:txBody>
      </p:sp>
      <p:sp>
        <p:nvSpPr>
          <p:cNvPr id="15363" name="Content Placeholder 2"/>
          <p:cNvSpPr>
            <a:spLocks noGrp="1"/>
          </p:cNvSpPr>
          <p:nvPr>
            <p:ph idx="1"/>
          </p:nvPr>
        </p:nvSpPr>
        <p:spPr>
          <a:xfrm>
            <a:off x="381000" y="1981200"/>
            <a:ext cx="8458200" cy="4114800"/>
          </a:xfrm>
        </p:spPr>
        <p:txBody>
          <a:bodyPr/>
          <a:lstStyle/>
          <a:p>
            <a:pPr>
              <a:buFontTx/>
              <a:buNone/>
            </a:pPr>
            <a:r>
              <a:rPr lang="en-US" altLang="en-US" sz="2000" dirty="0" smtClean="0">
                <a:latin typeface="Courier New" panose="02070309020205020404" pitchFamily="49" charset="0"/>
                <a:cs typeface="Courier New" panose="02070309020205020404" pitchFamily="49" charset="0"/>
              </a:rPr>
              <a:t>&gt;&gt;&gt; A = [ [0, 0, 0, 1], [1, 1, 0, 0], [0, 0, 0, 1] ]</a:t>
            </a:r>
          </a:p>
          <a:p>
            <a:pPr>
              <a:buFontTx/>
              <a:buNone/>
            </a:pPr>
            <a:r>
              <a:rPr lang="en-US" altLang="en-US" sz="2000" dirty="0" smtClean="0">
                <a:latin typeface="Courier New" panose="02070309020205020404" pitchFamily="49" charset="0"/>
                <a:cs typeface="Courier New" panose="02070309020205020404" pitchFamily="49" charset="0"/>
              </a:rPr>
              <a:t>&gt;&gt;&gt; A = [ [0, 0, 0, 1],</a:t>
            </a:r>
          </a:p>
          <a:p>
            <a:pPr>
              <a:buFontTx/>
              <a:buNone/>
            </a:pPr>
            <a:r>
              <a:rPr lang="en-US" altLang="en-US" sz="2000" dirty="0" smtClean="0">
                <a:latin typeface="Courier New" panose="02070309020205020404" pitchFamily="49" charset="0"/>
                <a:cs typeface="Courier New" panose="02070309020205020404" pitchFamily="49" charset="0"/>
              </a:rPr>
              <a:t>          [1, 1, 0, 0],</a:t>
            </a:r>
          </a:p>
          <a:p>
            <a:pPr>
              <a:buFontTx/>
              <a:buNone/>
            </a:pPr>
            <a:r>
              <a:rPr lang="en-US" altLang="en-US" sz="2000" dirty="0" smtClean="0">
                <a:latin typeface="Courier New" panose="02070309020205020404" pitchFamily="49" charset="0"/>
                <a:cs typeface="Courier New" panose="02070309020205020404" pitchFamily="49" charset="0"/>
              </a:rPr>
              <a:t>          [0, 0, 0, 1] ]</a:t>
            </a:r>
          </a:p>
          <a:p>
            <a:pPr>
              <a:buFontTx/>
              <a:buNone/>
            </a:pPr>
            <a:r>
              <a:rPr lang="en-US" altLang="en-US" sz="2000" dirty="0" smtClean="0">
                <a:latin typeface="Courier New" panose="02070309020205020404" pitchFamily="49" charset="0"/>
                <a:cs typeface="Courier New" panose="02070309020205020404" pitchFamily="49" charset="0"/>
              </a:rPr>
              <a:t>&gt;&gt;&gt; A[0][3]</a:t>
            </a:r>
          </a:p>
          <a:p>
            <a:pPr>
              <a:buFontTx/>
              <a:buNone/>
            </a:pPr>
            <a:r>
              <a:rPr lang="en-US" altLang="en-US" sz="2000" dirty="0" smtClean="0">
                <a:latin typeface="Courier New" panose="02070309020205020404" pitchFamily="49" charset="0"/>
                <a:cs typeface="Courier New" panose="02070309020205020404" pitchFamily="49" charset="0"/>
              </a:rPr>
              <a:t>???</a:t>
            </a:r>
          </a:p>
          <a:p>
            <a:pPr>
              <a:buFontTx/>
              <a:buNone/>
            </a:pPr>
            <a:endParaRPr lang="en-US" altLang="en-US" sz="2000" dirty="0" smtClean="0">
              <a:latin typeface="Courier New" panose="02070309020205020404" pitchFamily="49" charset="0"/>
              <a:cs typeface="Courier New" panose="02070309020205020404" pitchFamily="49" charset="0"/>
            </a:endParaRPr>
          </a:p>
        </p:txBody>
      </p:sp>
      <p:grpSp>
        <p:nvGrpSpPr>
          <p:cNvPr id="15364" name="Group 3"/>
          <p:cNvGrpSpPr>
            <a:grpSpLocks/>
          </p:cNvGrpSpPr>
          <p:nvPr/>
        </p:nvGrpSpPr>
        <p:grpSpPr bwMode="auto">
          <a:xfrm>
            <a:off x="609600" y="914400"/>
            <a:ext cx="8218488" cy="180975"/>
            <a:chOff x="295" y="1311"/>
            <a:chExt cx="5177" cy="114"/>
          </a:xfrm>
        </p:grpSpPr>
        <p:sp>
          <p:nvSpPr>
            <p:cNvPr id="1536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536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149240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838200"/>
          </a:xfrm>
        </p:spPr>
        <p:txBody>
          <a:bodyPr/>
          <a:lstStyle/>
          <a:p>
            <a:r>
              <a:rPr lang="en-US" altLang="en-US" dirty="0" smtClean="0"/>
              <a:t>Shallow </a:t>
            </a:r>
            <a:r>
              <a:rPr lang="en-US" altLang="en-US" dirty="0" smtClean="0"/>
              <a:t>Copy</a:t>
            </a:r>
            <a:endParaRPr lang="en-US" altLang="en-US" dirty="0" smtClean="0"/>
          </a:p>
        </p:txBody>
      </p:sp>
      <p:sp>
        <p:nvSpPr>
          <p:cNvPr id="16387" name="Content Placeholder 2"/>
          <p:cNvSpPr>
            <a:spLocks noGrp="1"/>
          </p:cNvSpPr>
          <p:nvPr>
            <p:ph idx="1"/>
          </p:nvPr>
        </p:nvSpPr>
        <p:spPr>
          <a:xfrm>
            <a:off x="381000" y="1524000"/>
            <a:ext cx="8458200" cy="4114800"/>
          </a:xfrm>
        </p:spPr>
        <p:txBody>
          <a:bodyPr>
            <a:normAutofit fontScale="85000" lnSpcReduction="20000"/>
          </a:bodyPr>
          <a:lstStyle/>
          <a:p>
            <a:pPr>
              <a:buFontTx/>
              <a:buNone/>
            </a:pPr>
            <a:r>
              <a:rPr lang="en-US" altLang="en-US" sz="2000" dirty="0" smtClean="0">
                <a:latin typeface="Courier New" panose="02070309020205020404" pitchFamily="49" charset="0"/>
                <a:cs typeface="Courier New" panose="02070309020205020404" pitchFamily="49" charset="0"/>
              </a:rPr>
              <a:t>&gt;&gt;&gt; A = [1, 2, 3, 4]</a:t>
            </a:r>
          </a:p>
          <a:p>
            <a:pPr>
              <a:buFontTx/>
              <a:buNone/>
            </a:pPr>
            <a:r>
              <a:rPr lang="en-US" altLang="en-US" sz="2000" dirty="0" smtClean="0">
                <a:latin typeface="Courier New" panose="02070309020205020404" pitchFamily="49" charset="0"/>
                <a:cs typeface="Courier New" panose="02070309020205020404" pitchFamily="49" charset="0"/>
              </a:rPr>
              <a:t>&gt;&gt;&gt; B = A</a:t>
            </a:r>
          </a:p>
          <a:p>
            <a:pPr>
              <a:buFontTx/>
              <a:buNone/>
            </a:pPr>
            <a:r>
              <a:rPr lang="en-US" altLang="en-US" sz="2000" dirty="0" smtClean="0">
                <a:latin typeface="Courier New" panose="02070309020205020404" pitchFamily="49" charset="0"/>
                <a:cs typeface="Courier New" panose="02070309020205020404" pitchFamily="49" charset="0"/>
              </a:rPr>
              <a:t>&gt;&gt;&gt; B[0] = 42</a:t>
            </a:r>
          </a:p>
          <a:p>
            <a:pPr>
              <a:buFontTx/>
              <a:buNone/>
            </a:pPr>
            <a:r>
              <a:rPr lang="en-US" altLang="en-US" sz="2000" dirty="0" smtClean="0">
                <a:latin typeface="Courier New" panose="02070309020205020404" pitchFamily="49" charset="0"/>
                <a:cs typeface="Courier New" panose="02070309020205020404" pitchFamily="49" charset="0"/>
              </a:rPr>
              <a:t>&gt;&gt;&gt; A[0] </a:t>
            </a:r>
          </a:p>
          <a:p>
            <a:pPr>
              <a:buFontTx/>
              <a:buNone/>
            </a:pPr>
            <a:r>
              <a:rPr lang="en-US" altLang="en-US" sz="2000" dirty="0" smtClean="0">
                <a:latin typeface="Courier New" panose="02070309020205020404" pitchFamily="49" charset="0"/>
                <a:cs typeface="Courier New" panose="02070309020205020404" pitchFamily="49" charset="0"/>
              </a:rPr>
              <a:t>________________ </a:t>
            </a:r>
            <a:r>
              <a:rPr lang="en-US" altLang="en-US" sz="2000" dirty="0" smtClean="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a:t>
            </a:r>
          </a:p>
          <a:p>
            <a:pPr>
              <a:buFontTx/>
              <a:buNone/>
            </a:pPr>
            <a:r>
              <a:rPr lang="en-US" altLang="en-US" sz="2000" dirty="0" smtClean="0">
                <a:latin typeface="Courier New" panose="02070309020205020404" pitchFamily="49" charset="0"/>
                <a:cs typeface="Courier New" panose="02070309020205020404" pitchFamily="49" charset="0"/>
              </a:rPr>
              <a:t>  L = [1, 2, 3, 4]</a:t>
            </a:r>
          </a:p>
          <a:p>
            <a:pPr>
              <a:buFontTx/>
              <a:buNone/>
            </a:pPr>
            <a:r>
              <a:rPr lang="en-US" altLang="en-US" sz="2000" dirty="0" smtClean="0">
                <a:latin typeface="Courier New" panose="02070309020205020404" pitchFamily="49" charset="0"/>
                <a:cs typeface="Courier New" panose="02070309020205020404" pitchFamily="49" charset="0"/>
              </a:rPr>
              <a:t>  bar(L)</a:t>
            </a:r>
          </a:p>
          <a:p>
            <a:pPr>
              <a:buFontTx/>
              <a:buNone/>
            </a:pPr>
            <a:r>
              <a:rPr lang="en-US" altLang="en-US" sz="2000" dirty="0" smtClean="0">
                <a:latin typeface="Courier New" panose="02070309020205020404" pitchFamily="49" charset="0"/>
                <a:cs typeface="Courier New" panose="02070309020205020404" pitchFamily="49" charset="0"/>
              </a:rPr>
              <a:t>  return L</a:t>
            </a: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bar(List):</a:t>
            </a:r>
          </a:p>
          <a:p>
            <a:pPr>
              <a:buFontTx/>
              <a:buNone/>
            </a:pPr>
            <a:r>
              <a:rPr lang="en-US" altLang="en-US" sz="2000" dirty="0" smtClean="0">
                <a:latin typeface="Courier New" panose="02070309020205020404" pitchFamily="49" charset="0"/>
                <a:cs typeface="Courier New" panose="02070309020205020404" pitchFamily="49" charset="0"/>
              </a:rPr>
              <a:t>    List[0] = </a:t>
            </a:r>
            <a:r>
              <a:rPr lang="en-US" altLang="en-US" sz="2000" dirty="0" smtClean="0">
                <a:latin typeface="Courier New" panose="02070309020205020404" pitchFamily="49" charset="0"/>
                <a:cs typeface="Courier New" panose="02070309020205020404" pitchFamily="49" charset="0"/>
              </a:rPr>
              <a:t>42</a:t>
            </a:r>
          </a:p>
          <a:p>
            <a:pPr>
              <a:buFontTx/>
              <a:buNone/>
            </a:pPr>
            <a:endParaRPr lang="en-US" altLang="en-US" sz="2000" dirty="0">
              <a:latin typeface="Courier New" panose="02070309020205020404" pitchFamily="49" charset="0"/>
              <a:cs typeface="Courier New" panose="02070309020205020404" pitchFamily="49" charset="0"/>
            </a:endParaRPr>
          </a:p>
          <a:p>
            <a:pPr>
              <a:buFontTx/>
              <a:buNone/>
            </a:pPr>
            <a:r>
              <a:rPr lang="en-US" altLang="en-US" sz="2000" dirty="0" smtClean="0">
                <a:latin typeface="Courier New" panose="02070309020205020404" pitchFamily="49" charset="0"/>
                <a:cs typeface="Courier New" panose="02070309020205020404" pitchFamily="49" charset="0"/>
              </a:rPr>
              <a:t>&gt;&gt;&gt; print foo()</a:t>
            </a:r>
          </a:p>
          <a:p>
            <a:pPr>
              <a:buFontTx/>
              <a:buNone/>
            </a:pPr>
            <a:r>
              <a:rPr lang="en-US" altLang="en-US" sz="2000" dirty="0" smtClean="0">
                <a:latin typeface="Courier New" panose="02070309020205020404" pitchFamily="49" charset="0"/>
                <a:cs typeface="Courier New" panose="02070309020205020404" pitchFamily="49" charset="0"/>
              </a:rPr>
              <a:t>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p:txBody>
      </p:sp>
      <p:grpSp>
        <p:nvGrpSpPr>
          <p:cNvPr id="16388" name="Group 3"/>
          <p:cNvGrpSpPr>
            <a:grpSpLocks/>
          </p:cNvGrpSpPr>
          <p:nvPr/>
        </p:nvGrpSpPr>
        <p:grpSpPr bwMode="auto">
          <a:xfrm>
            <a:off x="609600" y="9144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 name="TextBox 3"/>
          <p:cNvSpPr txBox="1"/>
          <p:nvPr/>
        </p:nvSpPr>
        <p:spPr>
          <a:xfrm>
            <a:off x="326566" y="6063345"/>
            <a:ext cx="2166258" cy="353943"/>
          </a:xfrm>
          <a:prstGeom prst="rect">
            <a:avLst/>
          </a:prstGeom>
          <a:noFill/>
        </p:spPr>
        <p:txBody>
          <a:bodyPr wrap="square" rtlCol="0">
            <a:spAutoFit/>
          </a:bodyPr>
          <a:lstStyle/>
          <a:p>
            <a:r>
              <a:rPr lang="en-US" sz="1700" dirty="0" smtClean="0">
                <a:latin typeface="Courier New" panose="02070309020205020404" pitchFamily="49" charset="0"/>
                <a:cs typeface="Courier New" panose="02070309020205020404" pitchFamily="49" charset="0"/>
              </a:rPr>
              <a:t>[42, 2, 3, 4]</a:t>
            </a:r>
            <a:endParaRPr lang="en-US" sz="1700" dirty="0">
              <a:latin typeface="Courier New" panose="02070309020205020404" pitchFamily="49" charset="0"/>
              <a:cs typeface="Courier New" panose="02070309020205020404" pitchFamily="49" charset="0"/>
            </a:endParaRPr>
          </a:p>
        </p:txBody>
      </p:sp>
      <p:sp>
        <p:nvSpPr>
          <p:cNvPr id="10" name="TextBox 9"/>
          <p:cNvSpPr txBox="1"/>
          <p:nvPr/>
        </p:nvSpPr>
        <p:spPr>
          <a:xfrm>
            <a:off x="381000" y="2656114"/>
            <a:ext cx="751114" cy="353943"/>
          </a:xfrm>
          <a:prstGeom prst="rect">
            <a:avLst/>
          </a:prstGeom>
          <a:noFill/>
        </p:spPr>
        <p:txBody>
          <a:bodyPr wrap="square" rtlCol="0">
            <a:spAutoFit/>
          </a:bodyPr>
          <a:lstStyle/>
          <a:p>
            <a:r>
              <a:rPr lang="en-US" sz="1700" dirty="0" smtClean="0">
                <a:latin typeface="Courier New" panose="02070309020205020404" pitchFamily="49" charset="0"/>
                <a:cs typeface="Courier New" panose="02070309020205020404" pitchFamily="49" charset="0"/>
              </a:rPr>
              <a:t>42</a:t>
            </a:r>
            <a:endParaRPr lang="en-US" sz="17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8408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838200"/>
          </a:xfrm>
        </p:spPr>
        <p:txBody>
          <a:bodyPr/>
          <a:lstStyle/>
          <a:p>
            <a:r>
              <a:rPr lang="en-US" altLang="en-US" dirty="0" smtClean="0"/>
              <a:t>Shallow </a:t>
            </a:r>
            <a:r>
              <a:rPr lang="en-US" altLang="en-US" dirty="0" smtClean="0"/>
              <a:t>Copy</a:t>
            </a:r>
            <a:endParaRPr lang="en-US" altLang="en-US" dirty="0" smtClean="0"/>
          </a:p>
        </p:txBody>
      </p:sp>
      <p:sp>
        <p:nvSpPr>
          <p:cNvPr id="16387" name="Content Placeholder 2"/>
          <p:cNvSpPr>
            <a:spLocks noGrp="1"/>
          </p:cNvSpPr>
          <p:nvPr>
            <p:ph idx="1"/>
          </p:nvPr>
        </p:nvSpPr>
        <p:spPr>
          <a:xfrm>
            <a:off x="381000" y="1524000"/>
            <a:ext cx="8458200" cy="4114800"/>
          </a:xfrm>
        </p:spPr>
        <p:txBody>
          <a:bodyPr>
            <a:normAutofit fontScale="85000" lnSpcReduction="20000"/>
          </a:bodyPr>
          <a:lstStyle/>
          <a:p>
            <a:pPr>
              <a:buFontTx/>
              <a:buNone/>
            </a:pPr>
            <a:r>
              <a:rPr lang="en-US" altLang="en-US" sz="2000" dirty="0" smtClean="0">
                <a:latin typeface="Courier New" panose="02070309020205020404" pitchFamily="49" charset="0"/>
                <a:cs typeface="Courier New" panose="02070309020205020404" pitchFamily="49" charset="0"/>
              </a:rPr>
              <a:t>&gt;&gt;&gt; A = [1, 2, 3, 4]</a:t>
            </a:r>
          </a:p>
          <a:p>
            <a:pPr>
              <a:buFontTx/>
              <a:buNone/>
            </a:pPr>
            <a:r>
              <a:rPr lang="en-US" altLang="en-US" sz="2000" dirty="0" smtClean="0">
                <a:latin typeface="Courier New" panose="02070309020205020404" pitchFamily="49" charset="0"/>
                <a:cs typeface="Courier New" panose="02070309020205020404" pitchFamily="49" charset="0"/>
              </a:rPr>
              <a:t>&gt;&gt;&gt; B = A</a:t>
            </a:r>
          </a:p>
          <a:p>
            <a:pPr>
              <a:buFontTx/>
              <a:buNone/>
            </a:pPr>
            <a:r>
              <a:rPr lang="en-US" altLang="en-US" sz="2000" dirty="0" smtClean="0">
                <a:latin typeface="Courier New" panose="02070309020205020404" pitchFamily="49" charset="0"/>
                <a:cs typeface="Courier New" panose="02070309020205020404" pitchFamily="49" charset="0"/>
              </a:rPr>
              <a:t>&gt;&gt;&gt; B[0] = 42</a:t>
            </a:r>
          </a:p>
          <a:p>
            <a:pPr>
              <a:buFontTx/>
              <a:buNone/>
            </a:pPr>
            <a:r>
              <a:rPr lang="en-US" altLang="en-US" sz="2000" dirty="0" smtClean="0">
                <a:latin typeface="Courier New" panose="02070309020205020404" pitchFamily="49" charset="0"/>
                <a:cs typeface="Courier New" panose="02070309020205020404" pitchFamily="49" charset="0"/>
              </a:rPr>
              <a:t>&gt;&gt;&gt; A[0] </a:t>
            </a:r>
          </a:p>
          <a:p>
            <a:pPr>
              <a:buFontTx/>
              <a:buNone/>
            </a:pPr>
            <a:r>
              <a:rPr lang="en-US" altLang="en-US" sz="2000" dirty="0" smtClean="0">
                <a:latin typeface="Courier New" panose="02070309020205020404" pitchFamily="49" charset="0"/>
                <a:cs typeface="Courier New" panose="02070309020205020404" pitchFamily="49" charset="0"/>
              </a:rPr>
              <a:t>________________ </a:t>
            </a:r>
            <a:r>
              <a:rPr lang="en-US" altLang="en-US" sz="2000" dirty="0" smtClean="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a:t>
            </a:r>
          </a:p>
          <a:p>
            <a:pPr>
              <a:buFontTx/>
              <a:buNone/>
            </a:pPr>
            <a:r>
              <a:rPr lang="en-US" altLang="en-US" sz="2000" dirty="0" smtClean="0">
                <a:latin typeface="Courier New" panose="02070309020205020404" pitchFamily="49" charset="0"/>
                <a:cs typeface="Courier New" panose="02070309020205020404" pitchFamily="49" charset="0"/>
              </a:rPr>
              <a:t>  L = [1, 2, 3, 4]</a:t>
            </a:r>
          </a:p>
          <a:p>
            <a:pPr>
              <a:buFontTx/>
              <a:buNone/>
            </a:pPr>
            <a:r>
              <a:rPr lang="en-US" altLang="en-US" sz="2000" dirty="0" smtClean="0">
                <a:latin typeface="Courier New" panose="02070309020205020404" pitchFamily="49" charset="0"/>
                <a:cs typeface="Courier New" panose="02070309020205020404" pitchFamily="49" charset="0"/>
              </a:rPr>
              <a:t>  bar(L)</a:t>
            </a:r>
          </a:p>
          <a:p>
            <a:pPr>
              <a:buFontTx/>
              <a:buNone/>
            </a:pPr>
            <a:r>
              <a:rPr lang="en-US" altLang="en-US" sz="2000" dirty="0" smtClean="0">
                <a:latin typeface="Courier New" panose="02070309020205020404" pitchFamily="49" charset="0"/>
                <a:cs typeface="Courier New" panose="02070309020205020404" pitchFamily="49" charset="0"/>
              </a:rPr>
              <a:t>  return L</a:t>
            </a: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bar(List):</a:t>
            </a:r>
          </a:p>
          <a:p>
            <a:pPr>
              <a:buFontTx/>
              <a:buNone/>
            </a:pPr>
            <a:r>
              <a:rPr lang="en-US" altLang="en-US" sz="2000" dirty="0" smtClean="0">
                <a:latin typeface="Courier New" panose="02070309020205020404" pitchFamily="49" charset="0"/>
                <a:cs typeface="Courier New" panose="02070309020205020404" pitchFamily="49" charset="0"/>
              </a:rPr>
              <a:t>    List[0] = </a:t>
            </a:r>
            <a:r>
              <a:rPr lang="en-US" altLang="en-US" sz="2000" dirty="0" smtClean="0">
                <a:latin typeface="Courier New" panose="02070309020205020404" pitchFamily="49" charset="0"/>
                <a:cs typeface="Courier New" panose="02070309020205020404" pitchFamily="49" charset="0"/>
              </a:rPr>
              <a:t>42</a:t>
            </a:r>
          </a:p>
          <a:p>
            <a:pPr>
              <a:buFontTx/>
              <a:buNone/>
            </a:pPr>
            <a:endParaRPr lang="en-US" altLang="en-US" sz="2000" dirty="0">
              <a:latin typeface="Courier New" panose="02070309020205020404" pitchFamily="49" charset="0"/>
              <a:cs typeface="Courier New" panose="02070309020205020404" pitchFamily="49" charset="0"/>
            </a:endParaRPr>
          </a:p>
          <a:p>
            <a:pPr>
              <a:buFontTx/>
              <a:buNone/>
            </a:pPr>
            <a:r>
              <a:rPr lang="en-US" altLang="en-US" sz="2000" dirty="0" smtClean="0">
                <a:latin typeface="Courier New" panose="02070309020205020404" pitchFamily="49" charset="0"/>
                <a:cs typeface="Courier New" panose="02070309020205020404" pitchFamily="49" charset="0"/>
              </a:rPr>
              <a:t>&gt;&gt;&gt; print foo()</a:t>
            </a:r>
          </a:p>
          <a:p>
            <a:pPr>
              <a:buFontTx/>
              <a:buNone/>
            </a:pPr>
            <a:r>
              <a:rPr lang="en-US" altLang="en-US" sz="2000" dirty="0" smtClean="0">
                <a:latin typeface="Courier New" panose="02070309020205020404" pitchFamily="49" charset="0"/>
                <a:cs typeface="Courier New" panose="02070309020205020404" pitchFamily="49" charset="0"/>
              </a:rPr>
              <a:t>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p:txBody>
      </p:sp>
      <p:grpSp>
        <p:nvGrpSpPr>
          <p:cNvPr id="16388" name="Group 3"/>
          <p:cNvGrpSpPr>
            <a:grpSpLocks/>
          </p:cNvGrpSpPr>
          <p:nvPr/>
        </p:nvGrpSpPr>
        <p:grpSpPr bwMode="auto">
          <a:xfrm>
            <a:off x="609600" y="9144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255225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838200"/>
          </a:xfrm>
        </p:spPr>
        <p:txBody>
          <a:bodyPr/>
          <a:lstStyle/>
          <a:p>
            <a:r>
              <a:rPr lang="en-US" altLang="en-US" dirty="0" smtClean="0"/>
              <a:t>Deep </a:t>
            </a:r>
            <a:r>
              <a:rPr lang="en-US" altLang="en-US" dirty="0" smtClean="0"/>
              <a:t>Copy</a:t>
            </a:r>
            <a:endParaRPr lang="en-US" altLang="en-US" dirty="0" smtClean="0"/>
          </a:p>
        </p:txBody>
      </p:sp>
      <p:sp>
        <p:nvSpPr>
          <p:cNvPr id="17411" name="Content Placeholder 2"/>
          <p:cNvSpPr>
            <a:spLocks noGrp="1"/>
          </p:cNvSpPr>
          <p:nvPr>
            <p:ph idx="1"/>
          </p:nvPr>
        </p:nvSpPr>
        <p:spPr>
          <a:xfrm>
            <a:off x="381000" y="1524000"/>
            <a:ext cx="8458200" cy="4114800"/>
          </a:xfrm>
        </p:spPr>
        <p:txBody>
          <a:bodyPr>
            <a:normAutofit/>
          </a:bodyPr>
          <a:lstStyle/>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L = [1, 2, 3, 4]</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M = bar2(L)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M</a:t>
            </a: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bar2(List):</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return map(lambda X: X+1, List</a:t>
            </a:r>
            <a:r>
              <a:rPr lang="en-US" altLang="en-US" sz="2000" dirty="0" smtClean="0">
                <a:latin typeface="Courier New" panose="02070309020205020404" pitchFamily="49" charset="0"/>
                <a:cs typeface="Courier New" panose="02070309020205020404" pitchFamily="49" charset="0"/>
              </a:rPr>
              <a:t>)</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smtClean="0">
                <a:latin typeface="Courier New" panose="02070309020205020404" pitchFamily="49" charset="0"/>
                <a:cs typeface="Courier New" panose="02070309020205020404" pitchFamily="49" charset="0"/>
              </a:rPr>
              <a:t>&gt;&gt;&gt;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[1, 2, 3, 4]</a:t>
            </a: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r>
              <a:rPr lang="en-US" altLang="en-US" sz="2000" dirty="0" smtClean="0">
                <a:latin typeface="Courier New" panose="02070309020205020404" pitchFamily="49" charset="0"/>
                <a:cs typeface="Courier New" panose="02070309020205020404" pitchFamily="49" charset="0"/>
              </a:rPr>
              <a:t>_________________________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p:txBody>
      </p:sp>
      <p:grpSp>
        <p:nvGrpSpPr>
          <p:cNvPr id="17412" name="Group 3"/>
          <p:cNvGrpSpPr>
            <a:grpSpLocks/>
          </p:cNvGrpSpPr>
          <p:nvPr/>
        </p:nvGrpSpPr>
        <p:grpSpPr bwMode="auto">
          <a:xfrm>
            <a:off x="609600" y="962025"/>
            <a:ext cx="8218488" cy="180975"/>
            <a:chOff x="295" y="1311"/>
            <a:chExt cx="5177" cy="114"/>
          </a:xfrm>
        </p:grpSpPr>
        <p:sp>
          <p:nvSpPr>
            <p:cNvPr id="174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74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 name="TextBox 2"/>
          <p:cNvSpPr txBox="1"/>
          <p:nvPr/>
        </p:nvSpPr>
        <p:spPr>
          <a:xfrm>
            <a:off x="375441" y="4528457"/>
            <a:ext cx="2193588" cy="400110"/>
          </a:xfrm>
          <a:prstGeom prst="rect">
            <a:avLst/>
          </a:prstGeom>
          <a:noFill/>
        </p:spPr>
        <p:txBody>
          <a:bodyPr wrap="square" rtlCol="0">
            <a:spAutoFit/>
          </a:bodyPr>
          <a:lstStyle/>
          <a:p>
            <a:r>
              <a:rPr lang="en-US" sz="2000" dirty="0" smtClean="0">
                <a:latin typeface="Courier New" panose="02070309020205020404" pitchFamily="49" charset="0"/>
                <a:cs typeface="Courier New" panose="02070309020205020404" pitchFamily="49" charset="0"/>
              </a:rPr>
              <a:t>[2, 3, 4, 5]</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0266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838200"/>
          </a:xfrm>
        </p:spPr>
        <p:txBody>
          <a:bodyPr/>
          <a:lstStyle/>
          <a:p>
            <a:r>
              <a:rPr lang="en-US" altLang="en-US" dirty="0" smtClean="0"/>
              <a:t>Deep </a:t>
            </a:r>
            <a:r>
              <a:rPr lang="en-US" altLang="en-US" dirty="0" smtClean="0"/>
              <a:t>Copy</a:t>
            </a:r>
            <a:endParaRPr lang="en-US" altLang="en-US" dirty="0" smtClean="0"/>
          </a:p>
        </p:txBody>
      </p:sp>
      <p:sp>
        <p:nvSpPr>
          <p:cNvPr id="17411" name="Content Placeholder 2"/>
          <p:cNvSpPr>
            <a:spLocks noGrp="1"/>
          </p:cNvSpPr>
          <p:nvPr>
            <p:ph idx="1"/>
          </p:nvPr>
        </p:nvSpPr>
        <p:spPr>
          <a:xfrm>
            <a:off x="381000" y="1524000"/>
            <a:ext cx="8458200" cy="4114800"/>
          </a:xfrm>
        </p:spPr>
        <p:txBody>
          <a:bodyPr>
            <a:normAutofit/>
          </a:bodyPr>
          <a:lstStyle/>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L = [1, 2, 3, 4]</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M = bar2(L)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L</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print M</a:t>
            </a: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bar2(List):</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    return map(lambda X: X+1, List</a:t>
            </a:r>
            <a:r>
              <a:rPr lang="en-US" altLang="en-US" sz="2000" dirty="0" smtClean="0">
                <a:latin typeface="Courier New" panose="02070309020205020404" pitchFamily="49" charset="0"/>
                <a:cs typeface="Courier New" panose="02070309020205020404" pitchFamily="49" charset="0"/>
              </a:rPr>
              <a:t>)</a:t>
            </a:r>
          </a:p>
          <a:p>
            <a:pPr>
              <a:spcBef>
                <a:spcPts val="0"/>
              </a:spcBef>
              <a:buFontTx/>
              <a:buNone/>
            </a:pPr>
            <a:endParaRPr lang="en-US" altLang="en-US" sz="2000" dirty="0">
              <a:latin typeface="Courier New" panose="02070309020205020404" pitchFamily="49" charset="0"/>
              <a:cs typeface="Courier New" panose="02070309020205020404" pitchFamily="49" charset="0"/>
            </a:endParaRPr>
          </a:p>
          <a:p>
            <a:pPr>
              <a:spcBef>
                <a:spcPts val="0"/>
              </a:spcBef>
              <a:buFontTx/>
              <a:buNone/>
            </a:pPr>
            <a:r>
              <a:rPr lang="en-US" altLang="en-US" sz="2000" dirty="0" smtClean="0">
                <a:latin typeface="Courier New" panose="02070309020205020404" pitchFamily="49" charset="0"/>
                <a:cs typeface="Courier New" panose="02070309020205020404" pitchFamily="49" charset="0"/>
              </a:rPr>
              <a:t>&gt;&gt;&gt; foo2()</a:t>
            </a:r>
          </a:p>
          <a:p>
            <a:pPr>
              <a:spcBef>
                <a:spcPts val="0"/>
              </a:spcBef>
              <a:buFontTx/>
              <a:buNone/>
            </a:pPr>
            <a:r>
              <a:rPr lang="en-US" altLang="en-US" sz="2000" dirty="0" smtClean="0">
                <a:latin typeface="Courier New" panose="02070309020205020404" pitchFamily="49" charset="0"/>
                <a:cs typeface="Courier New" panose="02070309020205020404" pitchFamily="49" charset="0"/>
              </a:rPr>
              <a:t>[1, 2, 3, 4]</a:t>
            </a: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r>
              <a:rPr lang="en-US" altLang="en-US" sz="2000" dirty="0" smtClean="0">
                <a:latin typeface="Courier New" panose="02070309020205020404" pitchFamily="49" charset="0"/>
                <a:cs typeface="Courier New" panose="02070309020205020404" pitchFamily="49" charset="0"/>
              </a:rPr>
              <a:t>_________________________</a:t>
            </a:r>
            <a:r>
              <a:rPr lang="en-US" altLang="en-US" sz="2000" dirty="0">
                <a:latin typeface="Courier New" panose="02070309020205020404" pitchFamily="49" charset="0"/>
                <a:cs typeface="Courier New" panose="02070309020205020404" pitchFamily="49" charset="0"/>
              </a:rPr>
              <a:t> </a:t>
            </a:r>
            <a:r>
              <a:rPr lang="en-US" altLang="en-US" sz="2000" dirty="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spcBef>
                <a:spcPts val="0"/>
              </a:spcBef>
              <a:buFontTx/>
              <a:buNone/>
            </a:pPr>
            <a:endParaRPr lang="en-US" altLang="en-US" sz="2000" dirty="0" smtClean="0">
              <a:latin typeface="Courier New" panose="02070309020205020404" pitchFamily="49" charset="0"/>
              <a:cs typeface="Courier New" panose="02070309020205020404" pitchFamily="49" charset="0"/>
            </a:endParaRPr>
          </a:p>
        </p:txBody>
      </p:sp>
      <p:grpSp>
        <p:nvGrpSpPr>
          <p:cNvPr id="17412" name="Group 3"/>
          <p:cNvGrpSpPr>
            <a:grpSpLocks/>
          </p:cNvGrpSpPr>
          <p:nvPr/>
        </p:nvGrpSpPr>
        <p:grpSpPr bwMode="auto">
          <a:xfrm>
            <a:off x="609600" y="962025"/>
            <a:ext cx="8218488" cy="180975"/>
            <a:chOff x="295" y="1311"/>
            <a:chExt cx="5177" cy="114"/>
          </a:xfrm>
        </p:grpSpPr>
        <p:sp>
          <p:nvSpPr>
            <p:cNvPr id="174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74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107057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SzTx/>
              <a:buFontTx/>
              <a:buNone/>
            </a:pPr>
            <a:fld id="{A9A4F8DC-2D95-4F78-8D00-154301913837}" type="slidenum">
              <a:rPr lang="en-US" altLang="en-US" sz="1400"/>
              <a:pPr>
                <a:spcBef>
                  <a:spcPct val="0"/>
                </a:spcBef>
                <a:buSzTx/>
                <a:buFontTx/>
                <a:buNone/>
              </a:pPr>
              <a:t>16</a:t>
            </a:fld>
            <a:endParaRPr lang="en-US" altLang="en-US" sz="1400"/>
          </a:p>
        </p:txBody>
      </p:sp>
      <p:sp>
        <p:nvSpPr>
          <p:cNvPr id="34819" name="Rectangle 2"/>
          <p:cNvSpPr>
            <a:spLocks noGrp="1" noChangeArrowheads="1"/>
          </p:cNvSpPr>
          <p:nvPr>
            <p:ph type="title"/>
          </p:nvPr>
        </p:nvSpPr>
        <p:spPr>
          <a:xfrm>
            <a:off x="685800" y="228600"/>
            <a:ext cx="7772400" cy="1143000"/>
          </a:xfrm>
        </p:spPr>
        <p:txBody>
          <a:bodyPr/>
          <a:lstStyle/>
          <a:p>
            <a:pPr marL="0" indent="0" eaLnBrk="1" hangingPunct="1"/>
            <a:r>
              <a:rPr lang="en-US" altLang="en-US" sz="4000" smtClean="0"/>
              <a:t>The Alien’s Life Advice</a:t>
            </a:r>
            <a:endParaRPr lang="en-US" altLang="en-US" smtClean="0"/>
          </a:p>
        </p:txBody>
      </p:sp>
      <p:grpSp>
        <p:nvGrpSpPr>
          <p:cNvPr id="34820" name="Group 3"/>
          <p:cNvGrpSpPr>
            <a:grpSpLocks/>
          </p:cNvGrpSpPr>
          <p:nvPr/>
        </p:nvGrpSpPr>
        <p:grpSpPr bwMode="auto">
          <a:xfrm>
            <a:off x="381000" y="1219200"/>
            <a:ext cx="8218488" cy="180975"/>
            <a:chOff x="295" y="1311"/>
            <a:chExt cx="5177" cy="114"/>
          </a:xfrm>
        </p:grpSpPr>
        <p:sp>
          <p:nvSpPr>
            <p:cNvPr id="3482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482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4821" name="AutoShape 6"/>
          <p:cNvSpPr>
            <a:spLocks noChangeArrowheads="1"/>
          </p:cNvSpPr>
          <p:nvPr/>
        </p:nvSpPr>
        <p:spPr bwMode="auto">
          <a:xfrm>
            <a:off x="1524000" y="2362200"/>
            <a:ext cx="2362200" cy="406400"/>
          </a:xfrm>
          <a:prstGeom prst="wedgeRectCallout">
            <a:avLst>
              <a:gd name="adj1" fmla="val 59676"/>
              <a:gd name="adj2" fmla="val 142856"/>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a:ea typeface="ＭＳ Ｐゴシック" panose="020B0600070205080204" pitchFamily="34" charset="-128"/>
              </a:rPr>
              <a:t>Believe in yourself</a:t>
            </a:r>
            <a:endParaRPr lang="en-US" altLang="en-US" sz="2400">
              <a:latin typeface="Times New Roman" panose="02020603050405020304" pitchFamily="18" charset="0"/>
              <a:ea typeface="ＭＳ Ｐゴシック" panose="020B0600070205080204" pitchFamily="34" charset="-128"/>
            </a:endParaRPr>
          </a:p>
        </p:txBody>
      </p:sp>
      <p:sp>
        <p:nvSpPr>
          <p:cNvPr id="55303" name="AutoShape 7"/>
          <p:cNvSpPr>
            <a:spLocks noChangeArrowheads="1"/>
          </p:cNvSpPr>
          <p:nvPr/>
        </p:nvSpPr>
        <p:spPr bwMode="auto">
          <a:xfrm>
            <a:off x="5181600" y="5105400"/>
            <a:ext cx="2133600" cy="711200"/>
          </a:xfrm>
          <a:prstGeom prst="wedgeRectCallout">
            <a:avLst>
              <a:gd name="adj1" fmla="val -60194"/>
              <a:gd name="adj2" fmla="val -12143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dirty="0">
                <a:ea typeface="ＭＳ Ｐゴシック" panose="020B0600070205080204" pitchFamily="34" charset="-128"/>
              </a:rPr>
              <a:t>Everybody else is struggling, </a:t>
            </a:r>
            <a:r>
              <a:rPr lang="en-US" altLang="en-US" sz="2000" dirty="0" smtClean="0">
                <a:ea typeface="ＭＳ Ｐゴシック" panose="020B0600070205080204" pitchFamily="34" charset="-128"/>
              </a:rPr>
              <a:t>too!</a:t>
            </a:r>
            <a:endParaRPr lang="en-US" altLang="en-US" sz="2000" dirty="0">
              <a:ea typeface="ＭＳ Ｐゴシック" panose="020B0600070205080204" pitchFamily="34" charset="-128"/>
            </a:endParaRPr>
          </a:p>
        </p:txBody>
      </p:sp>
      <p:pic>
        <p:nvPicPr>
          <p:cNvPr id="34823" name="Picture 8"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446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Hard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82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Grp="1" noChangeArrowheads="1"/>
          </p:cNvSpPr>
          <p:nvPr>
            <p:ph type="title"/>
          </p:nvPr>
        </p:nvSpPr>
        <p:spPr>
          <a:xfrm>
            <a:off x="647700" y="0"/>
            <a:ext cx="8153400" cy="1143000"/>
          </a:xfrm>
        </p:spPr>
        <p:txBody>
          <a:bodyPr rIns="132080"/>
          <a:lstStyle/>
          <a:p>
            <a:pPr indent="0" eaLnBrk="1" hangingPunct="1"/>
            <a:r>
              <a:rPr lang="en-US" altLang="en-US" smtClean="0"/>
              <a:t>A RAID on Unreliability</a:t>
            </a:r>
          </a:p>
        </p:txBody>
      </p:sp>
      <p:grpSp>
        <p:nvGrpSpPr>
          <p:cNvPr id="18436" name="Group 2"/>
          <p:cNvGrpSpPr>
            <a:grpSpLocks/>
          </p:cNvGrpSpPr>
          <p:nvPr/>
        </p:nvGrpSpPr>
        <p:grpSpPr bwMode="auto">
          <a:xfrm>
            <a:off x="614363" y="962025"/>
            <a:ext cx="8218487" cy="180975"/>
            <a:chOff x="0" y="0"/>
            <a:chExt cx="5177" cy="114"/>
          </a:xfrm>
        </p:grpSpPr>
        <p:sp>
          <p:nvSpPr>
            <p:cNvPr id="1843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843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8437" name="Text Box 13"/>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Hard drives are enormously reliable</a:t>
            </a:r>
          </a:p>
          <a:p>
            <a:pPr lvl="1" eaLnBrk="1" hangingPunct="1">
              <a:spcBef>
                <a:spcPct val="50000"/>
              </a:spcBef>
              <a:buSzTx/>
              <a:buFontTx/>
              <a:buChar char="•"/>
            </a:pPr>
            <a:r>
              <a:rPr lang="en-US" altLang="en-US" sz="2400" dirty="0">
                <a:solidFill>
                  <a:srgbClr val="000000"/>
                </a:solidFill>
              </a:rPr>
              <a:t> 1,000,000 hours before failure</a:t>
            </a:r>
          </a:p>
          <a:p>
            <a:pPr lvl="2" eaLnBrk="1" hangingPunct="1">
              <a:spcBef>
                <a:spcPct val="50000"/>
              </a:spcBef>
              <a:buSzTx/>
              <a:buFontTx/>
              <a:buChar char="•"/>
            </a:pPr>
            <a:r>
              <a:rPr lang="en-US" altLang="en-US" dirty="0">
                <a:solidFill>
                  <a:srgbClr val="000000"/>
                </a:solidFill>
              </a:rPr>
              <a:t> == 114 years!</a:t>
            </a:r>
          </a:p>
          <a:p>
            <a:pPr lvl="1" eaLnBrk="1" hangingPunct="1">
              <a:spcBef>
                <a:spcPct val="50000"/>
              </a:spcBef>
              <a:buSzTx/>
              <a:buFontTx/>
              <a:buChar char="•"/>
            </a:pPr>
            <a:r>
              <a:rPr lang="en-US" altLang="en-US" sz="2400" dirty="0">
                <a:solidFill>
                  <a:srgbClr val="000000"/>
                </a:solidFill>
              </a:rPr>
              <a:t> Catch: must replace every 5 years…</a:t>
            </a:r>
          </a:p>
          <a:p>
            <a:pPr eaLnBrk="1" hangingPunct="1">
              <a:spcBef>
                <a:spcPct val="50000"/>
              </a:spcBef>
              <a:buSzTx/>
              <a:buFontTx/>
              <a:buNone/>
            </a:pPr>
            <a:r>
              <a:rPr lang="en-US" altLang="en-US" sz="2400" dirty="0">
                <a:solidFill>
                  <a:srgbClr val="000000"/>
                </a:solidFill>
              </a:rPr>
              <a:t>Amazon's problem: for every thousand drives, one failure every 1000 hours</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Drive failure == data loss</a:t>
            </a:r>
          </a:p>
        </p:txBody>
      </p:sp>
    </p:spTree>
    <p:extLst>
      <p:ext uri="{BB962C8B-B14F-4D97-AF65-F5344CB8AC3E}">
        <p14:creationId xmlns:p14="http://schemas.microsoft.com/office/powerpoint/2010/main" val="337881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Garth Gibson</a:t>
            </a:r>
            <a:endParaRPr lang="en-US" dirty="0"/>
          </a:p>
        </p:txBody>
      </p:sp>
      <p:pic>
        <p:nvPicPr>
          <p:cNvPr id="4" name="Picture 3"/>
          <p:cNvPicPr>
            <a:picLocks noChangeAspect="1"/>
          </p:cNvPicPr>
          <p:nvPr/>
        </p:nvPicPr>
        <p:blipFill>
          <a:blip r:embed="rId2"/>
          <a:stretch>
            <a:fillRect/>
          </a:stretch>
        </p:blipFill>
        <p:spPr>
          <a:xfrm>
            <a:off x="0" y="1285875"/>
            <a:ext cx="5562600" cy="5572125"/>
          </a:xfrm>
          <a:prstGeom prst="rect">
            <a:avLst/>
          </a:prstGeom>
        </p:spPr>
      </p:pic>
      <p:pic>
        <p:nvPicPr>
          <p:cNvPr id="55298" name="Picture 2" descr="http://www.cmu.edu/cmnews/062701/062701_images/010627_bryam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126"/>
            <a:ext cx="37147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6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(Dave) Patterson</a:t>
            </a:r>
            <a:endParaRPr lang="en-US" dirty="0"/>
          </a:p>
        </p:txBody>
      </p:sp>
      <p:sp>
        <p:nvSpPr>
          <p:cNvPr id="3" name="Content Placeholder 2"/>
          <p:cNvSpPr>
            <a:spLocks noGrp="1"/>
          </p:cNvSpPr>
          <p:nvPr>
            <p:ph idx="1"/>
          </p:nvPr>
        </p:nvSpPr>
        <p:spPr/>
        <p:txBody>
          <a:bodyPr/>
          <a:lstStyle/>
          <a:p>
            <a:r>
              <a:rPr lang="en-US" dirty="0"/>
              <a:t>Since 2003 he has ridden in the annual Waves to Wine MS charity event as part of Bike MS; he was the top fundraiser in 2006, 2007, 2008, 2009, 2010, 2011, and 2012. In total, he has raised more than $200,000 for Multiple Sclerosis.</a:t>
            </a:r>
          </a:p>
        </p:txBody>
      </p:sp>
      <p:pic>
        <p:nvPicPr>
          <p:cNvPr id="53250" name="Picture 2" descr="http://trekcore.com/gallery/albums/picard/picard_s5hq_pbvari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952" y="3903251"/>
            <a:ext cx="1849967" cy="233680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http://www.svec.org/images/hof/patt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53" y="3921889"/>
            <a:ext cx="1877245" cy="2390010"/>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http://blogs.berkeley.edu/wp-content/uploads/userphoto/dpatter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55" y="3921889"/>
            <a:ext cx="18573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0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762000" y="76200"/>
            <a:ext cx="7696200" cy="685800"/>
          </a:xfrm>
        </p:spPr>
        <p:txBody>
          <a:bodyPr rIns="132080">
            <a:normAutofit fontScale="90000"/>
          </a:bodyPr>
          <a:lstStyle/>
          <a:p>
            <a:pPr indent="0" eaLnBrk="1" hangingPunct="1"/>
            <a:r>
              <a:rPr lang="en-US" altLang="en-US" dirty="0" smtClean="0"/>
              <a:t>Midterm</a:t>
            </a:r>
            <a:r>
              <a:rPr lang="en-US" altLang="en-US" dirty="0"/>
              <a:t> </a:t>
            </a:r>
            <a:endParaRPr lang="en-US" altLang="en-US" dirty="0" smtClean="0"/>
          </a:p>
        </p:txBody>
      </p:sp>
      <p:grpSp>
        <p:nvGrpSpPr>
          <p:cNvPr id="5123" name="Group 2"/>
          <p:cNvGrpSpPr>
            <a:grpSpLocks/>
          </p:cNvGrpSpPr>
          <p:nvPr/>
        </p:nvGrpSpPr>
        <p:grpSpPr bwMode="auto">
          <a:xfrm>
            <a:off x="609600" y="838200"/>
            <a:ext cx="8218488" cy="180975"/>
            <a:chOff x="0" y="0"/>
            <a:chExt cx="5177" cy="114"/>
          </a:xfrm>
        </p:grpSpPr>
        <p:sp>
          <p:nvSpPr>
            <p:cNvPr id="51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4" name="Rectangle 5"/>
          <p:cNvSpPr>
            <a:spLocks/>
          </p:cNvSpPr>
          <p:nvPr/>
        </p:nvSpPr>
        <p:spPr bwMode="auto">
          <a:xfrm>
            <a:off x="822325" y="1138238"/>
            <a:ext cx="68103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This Thursday, November </a:t>
            </a:r>
            <a:r>
              <a:rPr lang="en-US" altLang="en-US" sz="2800" dirty="0" smtClean="0">
                <a:cs typeface="Arial" panose="020B0604020202020204" pitchFamily="34" charset="0"/>
              </a:rPr>
              <a:t>6th</a:t>
            </a:r>
            <a:endParaRPr lang="en-US" altLang="en-US" sz="2800" dirty="0">
              <a:cs typeface="Arial" panose="020B0604020202020204" pitchFamily="34" charset="0"/>
            </a:endParaRP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8.5 by 11 sheet with writing on both sides</a:t>
            </a: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Hmmm commands provided!</a:t>
            </a:r>
          </a:p>
          <a:p>
            <a:pPr eaLnBrk="1" hangingPunct="1">
              <a:spcBef>
                <a:spcPct val="0"/>
              </a:spcBef>
              <a:buClr>
                <a:srgbClr val="000000"/>
              </a:buClr>
              <a:buFont typeface="Arial" panose="020B0604020202020204" pitchFamily="34" charset="0"/>
              <a:buChar char="-"/>
            </a:pPr>
            <a:r>
              <a:rPr lang="en-US" altLang="en-US" sz="2800" dirty="0">
                <a:cs typeface="Arial" panose="020B0604020202020204" pitchFamily="34" charset="0"/>
              </a:rPr>
              <a:t> Be sure you know higher-order functions</a:t>
            </a:r>
          </a:p>
          <a:p>
            <a:pPr eaLnBrk="1" hangingPunct="1">
              <a:spcBef>
                <a:spcPct val="0"/>
              </a:spcBef>
              <a:buClr>
                <a:srgbClr val="000000"/>
              </a:buClr>
              <a:buFontTx/>
              <a:buNone/>
            </a:pPr>
            <a:r>
              <a:rPr lang="en-US" altLang="en-US" sz="2800" dirty="0">
                <a:cs typeface="Arial" panose="020B0604020202020204" pitchFamily="34" charset="0"/>
              </a:rPr>
              <a:t>  (functions that return functions)</a:t>
            </a:r>
            <a:endParaRPr lang="en-US" altLang="en-US" sz="2800" dirty="0">
              <a:solidFill>
                <a:srgbClr val="0C4E09"/>
              </a:solidFill>
              <a:cs typeface="Arial" panose="020B0604020202020204" pitchFamily="34" charset="0"/>
            </a:endParaRPr>
          </a:p>
        </p:txBody>
      </p:sp>
    </p:spTree>
    <p:extLst>
      <p:ext uri="{BB962C8B-B14F-4D97-AF65-F5344CB8AC3E}">
        <p14:creationId xmlns:p14="http://schemas.microsoft.com/office/powerpoint/2010/main" val="77112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Randy Katz</a:t>
            </a:r>
            <a:endParaRPr lang="en-US" dirty="0"/>
          </a:p>
        </p:txBody>
      </p:sp>
      <p:pic>
        <p:nvPicPr>
          <p:cNvPr id="4" name="Picture 3"/>
          <p:cNvPicPr>
            <a:picLocks noChangeAspect="1"/>
          </p:cNvPicPr>
          <p:nvPr/>
        </p:nvPicPr>
        <p:blipFill>
          <a:blip r:embed="rId2"/>
          <a:stretch>
            <a:fillRect/>
          </a:stretch>
        </p:blipFill>
        <p:spPr>
          <a:xfrm>
            <a:off x="237728" y="3572328"/>
            <a:ext cx="3960019" cy="2960234"/>
          </a:xfrm>
          <a:prstGeom prst="rect">
            <a:avLst/>
          </a:prstGeom>
        </p:spPr>
      </p:pic>
      <p:pic>
        <p:nvPicPr>
          <p:cNvPr id="5" name="Picture 4"/>
          <p:cNvPicPr>
            <a:picLocks noChangeAspect="1"/>
          </p:cNvPicPr>
          <p:nvPr/>
        </p:nvPicPr>
        <p:blipFill>
          <a:blip r:embed="rId3"/>
          <a:stretch>
            <a:fillRect/>
          </a:stretch>
        </p:blipFill>
        <p:spPr>
          <a:xfrm>
            <a:off x="3324225" y="0"/>
            <a:ext cx="5819775" cy="2259596"/>
          </a:xfrm>
          <a:prstGeom prst="rect">
            <a:avLst/>
          </a:prstGeom>
        </p:spPr>
      </p:pic>
      <p:pic>
        <p:nvPicPr>
          <p:cNvPr id="6" name="Picture 5"/>
          <p:cNvPicPr>
            <a:picLocks noChangeAspect="1"/>
          </p:cNvPicPr>
          <p:nvPr/>
        </p:nvPicPr>
        <p:blipFill>
          <a:blip r:embed="rId4"/>
          <a:stretch>
            <a:fillRect/>
          </a:stretch>
        </p:blipFill>
        <p:spPr>
          <a:xfrm>
            <a:off x="338578" y="1540636"/>
            <a:ext cx="6837243" cy="2031691"/>
          </a:xfrm>
          <a:prstGeom prst="rect">
            <a:avLst/>
          </a:prstGeom>
        </p:spPr>
      </p:pic>
      <p:pic>
        <p:nvPicPr>
          <p:cNvPr id="54274" name="Picture 2" descr="http://bnrg.eecs.berkeley.edu/~randy/Randy18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422" y="4184649"/>
            <a:ext cx="2125928" cy="2347913"/>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bnrg.eecs.berkeley.edu/~randy/RandyMonty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4771" y="4184649"/>
            <a:ext cx="1946221"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72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9144000" cy="1143000"/>
          </a:xfrm>
        </p:spPr>
        <p:txBody>
          <a:bodyPr rIns="132080"/>
          <a:lstStyle/>
          <a:p>
            <a:pPr indent="0" eaLnBrk="1" hangingPunct="1"/>
            <a:r>
              <a:rPr lang="en-US" altLang="en-US" smtClean="0"/>
              <a:t>Digression: Error-Correcting Codes</a:t>
            </a:r>
          </a:p>
        </p:txBody>
      </p:sp>
      <p:grpSp>
        <p:nvGrpSpPr>
          <p:cNvPr id="20483" name="Group 3"/>
          <p:cNvGrpSpPr>
            <a:grpSpLocks/>
          </p:cNvGrpSpPr>
          <p:nvPr/>
        </p:nvGrpSpPr>
        <p:grpSpPr bwMode="auto">
          <a:xfrm>
            <a:off x="614363" y="962025"/>
            <a:ext cx="8218487" cy="180975"/>
            <a:chOff x="0" y="0"/>
            <a:chExt cx="5177" cy="114"/>
          </a:xfrm>
        </p:grpSpPr>
        <p:sp>
          <p:nvSpPr>
            <p:cNvPr id="2050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050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0484" name="Rectangle 6"/>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5" name="Rectangle 7"/>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6" name="Rectangle 8"/>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7" name="Rectangle 9"/>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8" name="Rectangle 10"/>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9" name="Rectangle 11"/>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90" name="Rectangle 12"/>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91" name="Rectangle 13"/>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58382" name="Rectangle 14"/>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3" name="AutoShape 15"/>
          <p:cNvSpPr>
            <a:spLocks/>
          </p:cNvSpPr>
          <p:nvPr/>
        </p:nvSpPr>
        <p:spPr bwMode="auto">
          <a:xfrm>
            <a:off x="35052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4" name="Rectangle 16"/>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58385" name="Rectangle 17"/>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6" name="AutoShape 18"/>
          <p:cNvSpPr>
            <a:spLocks/>
          </p:cNvSpPr>
          <p:nvPr/>
        </p:nvSpPr>
        <p:spPr bwMode="auto">
          <a:xfrm>
            <a:off x="41148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7" name="Rectangle 19"/>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8" name="Rectangle 20"/>
          <p:cNvSpPr>
            <a:spLocks/>
          </p:cNvSpPr>
          <p:nvPr/>
        </p:nvSpPr>
        <p:spPr bwMode="auto">
          <a:xfrm>
            <a:off x="2514600" y="3352800"/>
            <a:ext cx="4114800" cy="838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800">
                <a:solidFill>
                  <a:srgbClr val="000000"/>
                </a:solidFill>
              </a:rPr>
              <a:t>Single-bit error </a:t>
            </a:r>
            <a:r>
              <a:rPr lang="en-US" altLang="en-US" sz="2800" i="1">
                <a:solidFill>
                  <a:srgbClr val="000000"/>
                </a:solidFill>
              </a:rPr>
              <a:t>detection</a:t>
            </a:r>
          </a:p>
        </p:txBody>
      </p:sp>
      <p:pic>
        <p:nvPicPr>
          <p:cNvPr id="58389"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00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90" name="AutoShape 22"/>
          <p:cNvSpPr>
            <a:spLocks/>
          </p:cNvSpPr>
          <p:nvPr/>
        </p:nvSpPr>
        <p:spPr bwMode="auto">
          <a:xfrm>
            <a:off x="6400800" y="4114800"/>
            <a:ext cx="1752600" cy="990600"/>
          </a:xfrm>
          <a:prstGeom prst="wedgeRectCallout">
            <a:avLst>
              <a:gd name="adj1" fmla="val -43750"/>
              <a:gd name="adj2" fmla="val 70000"/>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That's </a:t>
            </a:r>
            <a:r>
              <a:rPr lang="en-US" altLang="en-US" sz="2400" i="1">
                <a:solidFill>
                  <a:srgbClr val="000000"/>
                </a:solidFill>
              </a:rPr>
              <a:t>my</a:t>
            </a:r>
            <a:r>
              <a:rPr lang="en-US" altLang="en-US" sz="2400">
                <a:solidFill>
                  <a:srgbClr val="000000"/>
                </a:solidFill>
              </a:rPr>
              <a:t> cosmic ray!</a:t>
            </a:r>
          </a:p>
        </p:txBody>
      </p:sp>
      <p:sp>
        <p:nvSpPr>
          <p:cNvPr id="58391" name="AutoShape 23"/>
          <p:cNvSpPr>
            <a:spLocks/>
          </p:cNvSpPr>
          <p:nvPr/>
        </p:nvSpPr>
        <p:spPr bwMode="auto">
          <a:xfrm>
            <a:off x="47244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92" name="Rectangle 24"/>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Tree>
    <p:extLst>
      <p:ext uri="{BB962C8B-B14F-4D97-AF65-F5344CB8AC3E}">
        <p14:creationId xmlns:p14="http://schemas.microsoft.com/office/powerpoint/2010/main" val="371719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8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838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39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838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3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3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3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2" grpId="0" animBg="1"/>
      <p:bldP spid="58383" grpId="0" animBg="1"/>
      <p:bldP spid="58383" grpId="1" animBg="1"/>
      <p:bldP spid="58384" grpId="0" animBg="1"/>
      <p:bldP spid="58385" grpId="0" animBg="1"/>
      <p:bldP spid="58386" grpId="0" animBg="1"/>
      <p:bldP spid="58387" grpId="0" animBg="1"/>
      <p:bldP spid="58388" grpId="0"/>
      <p:bldP spid="58390" grpId="0" animBg="1"/>
      <p:bldP spid="58390" grpId="1" animBg="1"/>
      <p:bldP spid="58391" grpId="0" animBg="1"/>
      <p:bldP spid="583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9144000" cy="1143000"/>
          </a:xfrm>
        </p:spPr>
        <p:txBody>
          <a:bodyPr rIns="132080"/>
          <a:lstStyle/>
          <a:p>
            <a:pPr indent="0" eaLnBrk="1" hangingPunct="1"/>
            <a:r>
              <a:rPr lang="en-US" altLang="en-US" smtClean="0"/>
              <a:t>Digression: Error-Correcting Codes</a:t>
            </a:r>
          </a:p>
        </p:txBody>
      </p:sp>
      <p:grpSp>
        <p:nvGrpSpPr>
          <p:cNvPr id="22531" name="Group 3"/>
          <p:cNvGrpSpPr>
            <a:grpSpLocks/>
          </p:cNvGrpSpPr>
          <p:nvPr/>
        </p:nvGrpSpPr>
        <p:grpSpPr bwMode="auto">
          <a:xfrm>
            <a:off x="614363" y="962025"/>
            <a:ext cx="8218487" cy="180975"/>
            <a:chOff x="0" y="0"/>
            <a:chExt cx="5177" cy="114"/>
          </a:xfrm>
        </p:grpSpPr>
        <p:sp>
          <p:nvSpPr>
            <p:cNvPr id="22544"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2545"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2532" name="Rectangle 7"/>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3" name="Rectangle 8"/>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4" name="Rectangle 9"/>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5" name="Rectangle 10"/>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6" name="Rectangle 11"/>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7" name="Rectangle 12"/>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8" name="Rectangle 13"/>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9" name="Rectangle 14"/>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0" name="Rectangle 15"/>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1" name="Rectangle 17"/>
          <p:cNvSpPr>
            <a:spLocks/>
          </p:cNvSpPr>
          <p:nvPr/>
        </p:nvSpPr>
        <p:spPr bwMode="auto">
          <a:xfrm>
            <a:off x="7315200" y="2286000"/>
            <a:ext cx="609600" cy="6096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22542" name="Rectangle 18"/>
          <p:cNvSpPr>
            <a:spLocks/>
          </p:cNvSpPr>
          <p:nvPr/>
        </p:nvSpPr>
        <p:spPr bwMode="auto">
          <a:xfrm>
            <a:off x="79248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3" name="Rectangle 19"/>
          <p:cNvSpPr>
            <a:spLocks/>
          </p:cNvSpPr>
          <p:nvPr/>
        </p:nvSpPr>
        <p:spPr bwMode="auto">
          <a:xfrm>
            <a:off x="685800" y="3352800"/>
            <a:ext cx="7772400" cy="3048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800">
                <a:solidFill>
                  <a:srgbClr val="000000"/>
                </a:solidFill>
              </a:rPr>
              <a:t>Multiple-bit error </a:t>
            </a:r>
            <a:r>
              <a:rPr lang="en-US" altLang="en-US" sz="2800" i="1">
                <a:solidFill>
                  <a:srgbClr val="000000"/>
                </a:solidFill>
              </a:rPr>
              <a:t>correction</a:t>
            </a:r>
          </a:p>
          <a:p>
            <a:pPr lvl="1" eaLnBrk="1" hangingPunct="1">
              <a:spcBef>
                <a:spcPct val="0"/>
              </a:spcBef>
              <a:buSzTx/>
              <a:buFontTx/>
              <a:buChar char="•"/>
            </a:pPr>
            <a:r>
              <a:rPr lang="en-US" altLang="en-US" i="1">
                <a:solidFill>
                  <a:srgbClr val="000000"/>
                </a:solidFill>
              </a:rPr>
              <a:t> </a:t>
            </a:r>
            <a:r>
              <a:rPr lang="en-US" altLang="en-US">
                <a:solidFill>
                  <a:srgbClr val="000000"/>
                </a:solidFill>
              </a:rPr>
              <a:t>Requires more than one error-check bit</a:t>
            </a:r>
          </a:p>
          <a:p>
            <a:pPr lvl="1" eaLnBrk="1" hangingPunct="1">
              <a:spcBef>
                <a:spcPct val="0"/>
              </a:spcBef>
              <a:buSzTx/>
              <a:buFontTx/>
              <a:buChar char="•"/>
            </a:pPr>
            <a:r>
              <a:rPr lang="en-US" altLang="en-US">
                <a:solidFill>
                  <a:srgbClr val="000000"/>
                </a:solidFill>
              </a:rPr>
              <a:t> Generally detects more than it corrects</a:t>
            </a:r>
          </a:p>
          <a:p>
            <a:pPr lvl="1" eaLnBrk="1" hangingPunct="1">
              <a:spcBef>
                <a:spcPct val="0"/>
              </a:spcBef>
              <a:buSzTx/>
              <a:buFontTx/>
              <a:buChar char="•"/>
            </a:pPr>
            <a:r>
              <a:rPr lang="en-US" altLang="en-US">
                <a:solidFill>
                  <a:srgbClr val="000000"/>
                </a:solidFill>
              </a:rPr>
              <a:t> See Math 171/172 for deep details</a:t>
            </a:r>
            <a:endParaRPr lang="en-US" altLang="en-US" i="1">
              <a:solidFill>
                <a:srgbClr val="000000"/>
              </a:solidFill>
            </a:endParaRPr>
          </a:p>
        </p:txBody>
      </p:sp>
    </p:spTree>
    <p:extLst>
      <p:ext uri="{BB962C8B-B14F-4D97-AF65-F5344CB8AC3E}">
        <p14:creationId xmlns:p14="http://schemas.microsoft.com/office/powerpoint/2010/main" val="266089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Error Correction on Hard Disks</a:t>
            </a:r>
          </a:p>
        </p:txBody>
      </p:sp>
      <p:grpSp>
        <p:nvGrpSpPr>
          <p:cNvPr id="24579" name="Group 3"/>
          <p:cNvGrpSpPr>
            <a:grpSpLocks/>
          </p:cNvGrpSpPr>
          <p:nvPr/>
        </p:nvGrpSpPr>
        <p:grpSpPr bwMode="auto">
          <a:xfrm>
            <a:off x="614363" y="962025"/>
            <a:ext cx="8218487" cy="180975"/>
            <a:chOff x="0" y="0"/>
            <a:chExt cx="5177" cy="114"/>
          </a:xfrm>
        </p:grpSpPr>
        <p:sp>
          <p:nvSpPr>
            <p:cNvPr id="2458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458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Every </a:t>
            </a:r>
            <a:r>
              <a:rPr lang="en-US" altLang="en-US" sz="2400" b="1">
                <a:solidFill>
                  <a:srgbClr val="000000"/>
                </a:solidFill>
              </a:rPr>
              <a:t>block</a:t>
            </a:r>
            <a:r>
              <a:rPr lang="en-US" altLang="en-US" sz="2400">
                <a:solidFill>
                  <a:srgbClr val="000000"/>
                </a:solidFill>
              </a:rPr>
              <a:t> (512x8 = 4096 bits up to 4096x8 = 32768 bits) has error correction code (ECC) appended</a:t>
            </a:r>
          </a:p>
          <a:p>
            <a:pPr lvl="1" eaLnBrk="1" hangingPunct="1">
              <a:spcBef>
                <a:spcPct val="50000"/>
              </a:spcBef>
              <a:buSzTx/>
              <a:buFont typeface="Arial" panose="020B0604020202020204" pitchFamily="34" charset="0"/>
              <a:buChar char="–"/>
            </a:pPr>
            <a:r>
              <a:rPr lang="en-US" altLang="en-US" sz="2400">
                <a:solidFill>
                  <a:srgbClr val="000000"/>
                </a:solidFill>
              </a:rPr>
              <a:t> ECC is typically 300-800 bits</a:t>
            </a:r>
          </a:p>
          <a:p>
            <a:pPr lvl="1" eaLnBrk="1" hangingPunct="1">
              <a:spcBef>
                <a:spcPct val="50000"/>
              </a:spcBef>
              <a:buSzTx/>
              <a:buFont typeface="Arial" panose="020B0604020202020204" pitchFamily="34" charset="0"/>
              <a:buChar char="–"/>
            </a:pPr>
            <a:r>
              <a:rPr lang="en-US" altLang="en-US" sz="2400">
                <a:solidFill>
                  <a:srgbClr val="000000"/>
                </a:solidFill>
              </a:rPr>
              <a:t> Capable of correcting </a:t>
            </a:r>
            <a:r>
              <a:rPr lang="en-US" altLang="en-US" sz="2400" i="1">
                <a:solidFill>
                  <a:srgbClr val="000000"/>
                </a:solidFill>
              </a:rPr>
              <a:t>burst error</a:t>
            </a:r>
            <a:r>
              <a:rPr lang="en-US" altLang="en-US" sz="2400">
                <a:solidFill>
                  <a:srgbClr val="000000"/>
                </a:solidFill>
              </a:rPr>
              <a:t> of 100-600 bits</a:t>
            </a:r>
          </a:p>
          <a:p>
            <a:pPr lvl="1" eaLnBrk="1" hangingPunct="1">
              <a:spcBef>
                <a:spcPct val="50000"/>
              </a:spcBef>
              <a:buSzTx/>
              <a:buFont typeface="Arial" panose="020B0604020202020204" pitchFamily="34" charset="0"/>
              <a:buChar char="–"/>
            </a:pPr>
            <a:endParaRPr lang="en-US" altLang="en-US" sz="2400">
              <a:solidFill>
                <a:srgbClr val="000000"/>
              </a:solidFill>
            </a:endParaRPr>
          </a:p>
          <a:p>
            <a:pPr eaLnBrk="1" hangingPunct="1">
              <a:spcBef>
                <a:spcPct val="50000"/>
              </a:spcBef>
              <a:buSzTx/>
              <a:buFont typeface="Arial" panose="020B0604020202020204" pitchFamily="34" charset="0"/>
              <a:buNone/>
            </a:pPr>
            <a:r>
              <a:rPr lang="en-US" altLang="en-US">
                <a:solidFill>
                  <a:srgbClr val="000000"/>
                </a:solidFill>
              </a:rPr>
              <a:t>ECC can't fix a spindle-motor failure!</a:t>
            </a:r>
          </a:p>
        </p:txBody>
      </p:sp>
    </p:spTree>
    <p:extLst>
      <p:ext uri="{BB962C8B-B14F-4D97-AF65-F5344CB8AC3E}">
        <p14:creationId xmlns:p14="http://schemas.microsoft.com/office/powerpoint/2010/main" val="31981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0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smtClean="0"/>
              <a:t>Redundant Arrays of In{expensive,dependent} Disks</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Major insight: when a spindle fails, you know which one</a:t>
            </a:r>
          </a:p>
          <a:p>
            <a:pPr eaLnBrk="1" hangingPunct="1">
              <a:spcBef>
                <a:spcPct val="50000"/>
              </a:spcBef>
              <a:buSzTx/>
              <a:buFontTx/>
              <a:buNone/>
            </a:pPr>
            <a:endParaRPr lang="en-US" altLang="en-US" sz="2400">
              <a:solidFill>
                <a:srgbClr val="000000"/>
              </a:solidFill>
            </a:endParaRPr>
          </a:p>
          <a:p>
            <a:pPr eaLnBrk="1" hangingPunct="1">
              <a:spcBef>
                <a:spcPct val="50000"/>
              </a:spcBef>
              <a:buSzTx/>
              <a:buFontTx/>
              <a:buNone/>
            </a:pPr>
            <a:r>
              <a:rPr lang="en-US" altLang="en-US" sz="2400">
                <a:solidFill>
                  <a:srgbClr val="000000"/>
                </a:solidFill>
              </a:rPr>
              <a:t>Just spread your data across nine disks:</a:t>
            </a:r>
          </a:p>
        </p:txBody>
      </p:sp>
      <p:grpSp>
        <p:nvGrpSpPr>
          <p:cNvPr id="26630" name="Group 16"/>
          <p:cNvGrpSpPr>
            <a:grpSpLocks/>
          </p:cNvGrpSpPr>
          <p:nvPr/>
        </p:nvGrpSpPr>
        <p:grpSpPr bwMode="auto">
          <a:xfrm>
            <a:off x="1485900" y="4876800"/>
            <a:ext cx="6172200" cy="387350"/>
            <a:chOff x="480" y="3072"/>
            <a:chExt cx="3888" cy="244"/>
          </a:xfrm>
        </p:grpSpPr>
        <p:pic>
          <p:nvPicPr>
            <p:cNvPr id="26644" name="Picture 7"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8"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9"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10"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1"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12"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13"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14"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15"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Rectangle 17"/>
          <p:cNvSpPr>
            <a:spLocks noChangeArrowheads="1"/>
          </p:cNvSpPr>
          <p:nvPr/>
        </p:nvSpPr>
        <p:spPr bwMode="auto">
          <a:xfrm>
            <a:off x="14478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0</a:t>
            </a:r>
          </a:p>
        </p:txBody>
      </p:sp>
      <p:sp>
        <p:nvSpPr>
          <p:cNvPr id="26632" name="Rectangle 18"/>
          <p:cNvSpPr>
            <a:spLocks noChangeArrowheads="1"/>
          </p:cNvSpPr>
          <p:nvPr/>
        </p:nvSpPr>
        <p:spPr bwMode="auto">
          <a:xfrm>
            <a:off x="21336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1</a:t>
            </a:r>
          </a:p>
        </p:txBody>
      </p:sp>
      <p:sp>
        <p:nvSpPr>
          <p:cNvPr id="26633" name="Rectangle 20"/>
          <p:cNvSpPr>
            <a:spLocks noChangeArrowheads="1"/>
          </p:cNvSpPr>
          <p:nvPr/>
        </p:nvSpPr>
        <p:spPr bwMode="auto">
          <a:xfrm>
            <a:off x="28194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2</a:t>
            </a:r>
          </a:p>
        </p:txBody>
      </p:sp>
      <p:sp>
        <p:nvSpPr>
          <p:cNvPr id="26634" name="Rectangle 21"/>
          <p:cNvSpPr>
            <a:spLocks noChangeArrowheads="1"/>
          </p:cNvSpPr>
          <p:nvPr/>
        </p:nvSpPr>
        <p:spPr bwMode="auto">
          <a:xfrm>
            <a:off x="35052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3</a:t>
            </a:r>
          </a:p>
        </p:txBody>
      </p:sp>
      <p:sp>
        <p:nvSpPr>
          <p:cNvPr id="26635" name="Rectangle 22"/>
          <p:cNvSpPr>
            <a:spLocks noChangeArrowheads="1"/>
          </p:cNvSpPr>
          <p:nvPr/>
        </p:nvSpPr>
        <p:spPr bwMode="auto">
          <a:xfrm>
            <a:off x="41910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4</a:t>
            </a:r>
          </a:p>
        </p:txBody>
      </p:sp>
      <p:sp>
        <p:nvSpPr>
          <p:cNvPr id="26636" name="Rectangle 23"/>
          <p:cNvSpPr>
            <a:spLocks noChangeArrowheads="1"/>
          </p:cNvSpPr>
          <p:nvPr/>
        </p:nvSpPr>
        <p:spPr bwMode="auto">
          <a:xfrm>
            <a:off x="48768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5</a:t>
            </a:r>
          </a:p>
        </p:txBody>
      </p:sp>
      <p:sp>
        <p:nvSpPr>
          <p:cNvPr id="26637" name="Rectangle 24"/>
          <p:cNvSpPr>
            <a:spLocks noChangeArrowheads="1"/>
          </p:cNvSpPr>
          <p:nvPr/>
        </p:nvSpPr>
        <p:spPr bwMode="auto">
          <a:xfrm>
            <a:off x="55626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6</a:t>
            </a:r>
          </a:p>
        </p:txBody>
      </p:sp>
      <p:sp>
        <p:nvSpPr>
          <p:cNvPr id="26638" name="Rectangle 25"/>
          <p:cNvSpPr>
            <a:spLocks noChangeArrowheads="1"/>
          </p:cNvSpPr>
          <p:nvPr/>
        </p:nvSpPr>
        <p:spPr bwMode="auto">
          <a:xfrm>
            <a:off x="62484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7</a:t>
            </a:r>
          </a:p>
        </p:txBody>
      </p:sp>
      <p:sp>
        <p:nvSpPr>
          <p:cNvPr id="26639" name="Rectangle 26"/>
          <p:cNvSpPr>
            <a:spLocks noChangeArrowheads="1"/>
          </p:cNvSpPr>
          <p:nvPr/>
        </p:nvSpPr>
        <p:spPr bwMode="auto">
          <a:xfrm>
            <a:off x="69342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FF0066"/>
                </a:solidFill>
              </a:rPr>
              <a:t>Parity</a:t>
            </a:r>
          </a:p>
        </p:txBody>
      </p:sp>
      <p:sp>
        <p:nvSpPr>
          <p:cNvPr id="50203" name="AutoShape 27"/>
          <p:cNvSpPr>
            <a:spLocks/>
          </p:cNvSpPr>
          <p:nvPr/>
        </p:nvSpPr>
        <p:spPr bwMode="auto">
          <a:xfrm>
            <a:off x="3352800" y="34290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0204" name="Rectangle 28"/>
          <p:cNvSpPr>
            <a:spLocks noChangeArrowheads="1"/>
          </p:cNvSpPr>
          <p:nvPr/>
        </p:nvSpPr>
        <p:spPr bwMode="auto">
          <a:xfrm>
            <a:off x="4114800" y="4648200"/>
            <a:ext cx="990600" cy="9144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7200">
                <a:solidFill>
                  <a:srgbClr val="FF0066"/>
                </a:solidFill>
              </a:rPr>
              <a:t>X</a:t>
            </a:r>
          </a:p>
        </p:txBody>
      </p:sp>
      <p:sp>
        <p:nvSpPr>
          <p:cNvPr id="50205" name="Rectangle 29"/>
          <p:cNvSpPr>
            <a:spLocks noChangeArrowheads="1"/>
          </p:cNvSpPr>
          <p:nvPr/>
        </p:nvSpPr>
        <p:spPr bwMode="auto">
          <a:xfrm>
            <a:off x="685800" y="5638800"/>
            <a:ext cx="8153400" cy="762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This is RAID-3, which for efficiency reasons isn't used in most real systems</a:t>
            </a:r>
          </a:p>
        </p:txBody>
      </p:sp>
      <p:sp>
        <p:nvSpPr>
          <p:cNvPr id="50206" name="AutoShape 30"/>
          <p:cNvSpPr>
            <a:spLocks noChangeArrowheads="1"/>
          </p:cNvSpPr>
          <p:nvPr/>
        </p:nvSpPr>
        <p:spPr bwMode="auto">
          <a:xfrm>
            <a:off x="7239000" y="2133600"/>
            <a:ext cx="1447800" cy="838200"/>
          </a:xfrm>
          <a:prstGeom prst="wedgeRectCallout">
            <a:avLst>
              <a:gd name="adj1" fmla="val -59542"/>
              <a:gd name="adj2" fmla="val 88259"/>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Sweet!</a:t>
            </a:r>
          </a:p>
        </p:txBody>
      </p:sp>
    </p:spTree>
    <p:extLst>
      <p:ext uri="{BB962C8B-B14F-4D97-AF65-F5344CB8AC3E}">
        <p14:creationId xmlns:p14="http://schemas.microsoft.com/office/powerpoint/2010/main" val="409753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20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20000"/>
                                  </p:stCondLst>
                                  <p:childTnLst>
                                    <p:set>
                                      <p:cBhvr>
                                        <p:cTn id="11" dur="1" fill="hold">
                                          <p:stCondLst>
                                            <p:cond delay="0"/>
                                          </p:stCondLst>
                                        </p:cTn>
                                        <p:tgtEl>
                                          <p:spTgt spid="50207"/>
                                        </p:tgtEl>
                                        <p:attrNameLst>
                                          <p:attrName>style.visibility</p:attrName>
                                        </p:attrNameLst>
                                      </p:cBhvr>
                                      <p:to>
                                        <p:strVal val="visible"/>
                                      </p:to>
                                    </p:set>
                                  </p:childTnLst>
                                </p:cTn>
                              </p:par>
                              <p:par>
                                <p:cTn id="12" presetID="1" presetClass="entr" presetSubtype="0" fill="hold" grpId="0" nodeType="withEffect">
                                  <p:stCondLst>
                                    <p:cond delay="20000"/>
                                  </p:stCondLst>
                                  <p:childTnLst>
                                    <p:set>
                                      <p:cBhvr>
                                        <p:cTn id="13" dur="1" fill="hold">
                                          <p:stCondLst>
                                            <p:cond delay="0"/>
                                          </p:stCondLst>
                                        </p:cTn>
                                        <p:tgtEl>
                                          <p:spTgt spid="5020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0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p:bldP spid="50204" grpId="0"/>
      <p:bldP spid="50205" grpId="0"/>
      <p:bldP spid="502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le:RAID 3.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308" y="338666"/>
            <a:ext cx="7498080" cy="555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81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Modern RAID Levels</a:t>
            </a:r>
          </a:p>
        </p:txBody>
      </p:sp>
      <p:grpSp>
        <p:nvGrpSpPr>
          <p:cNvPr id="28675" name="Group 3"/>
          <p:cNvGrpSpPr>
            <a:grpSpLocks/>
          </p:cNvGrpSpPr>
          <p:nvPr/>
        </p:nvGrpSpPr>
        <p:grpSpPr bwMode="auto">
          <a:xfrm>
            <a:off x="614363" y="962025"/>
            <a:ext cx="8218487" cy="180975"/>
            <a:chOff x="0" y="0"/>
            <a:chExt cx="5177" cy="114"/>
          </a:xfrm>
        </p:grpSpPr>
        <p:sp>
          <p:nvSpPr>
            <p:cNvPr id="2867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867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867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Original RAID paper defined five "levels" of redundancy</a:t>
            </a:r>
          </a:p>
          <a:p>
            <a:pPr lvl="1" eaLnBrk="1" hangingPunct="1">
              <a:spcBef>
                <a:spcPct val="50000"/>
              </a:spcBef>
              <a:buSzTx/>
              <a:buFontTx/>
              <a:buChar char="•"/>
            </a:pPr>
            <a:r>
              <a:rPr lang="en-US" altLang="en-US" sz="2400" dirty="0">
                <a:solidFill>
                  <a:srgbClr val="000000"/>
                </a:solidFill>
              </a:rPr>
              <a:t> No rhyme nor reason to numbering</a:t>
            </a:r>
          </a:p>
          <a:p>
            <a:pPr eaLnBrk="1" hangingPunct="1">
              <a:spcBef>
                <a:spcPct val="50000"/>
              </a:spcBef>
              <a:buSzTx/>
              <a:buFontTx/>
              <a:buNone/>
            </a:pPr>
            <a:r>
              <a:rPr lang="en-US" altLang="en-US" sz="2400" dirty="0">
                <a:solidFill>
                  <a:srgbClr val="000000"/>
                </a:solidFill>
              </a:rPr>
              <a:t>Sixth level (RAID-0) added for performance without reliability</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Levels used today:</a:t>
            </a:r>
          </a:p>
          <a:p>
            <a:pPr lvl="1" eaLnBrk="1" hangingPunct="1">
              <a:spcBef>
                <a:spcPct val="50000"/>
              </a:spcBef>
              <a:buSzTx/>
              <a:buFontTx/>
              <a:buNone/>
            </a:pPr>
            <a:r>
              <a:rPr lang="en-US" altLang="en-US" sz="2400" dirty="0">
                <a:solidFill>
                  <a:srgbClr val="000000"/>
                </a:solidFill>
              </a:rPr>
              <a:t>0: "Striping" for better performance</a:t>
            </a:r>
          </a:p>
          <a:p>
            <a:pPr lvl="1" eaLnBrk="1" hangingPunct="1">
              <a:spcBef>
                <a:spcPct val="50000"/>
              </a:spcBef>
              <a:buSzTx/>
              <a:buFontTx/>
              <a:buNone/>
            </a:pPr>
            <a:r>
              <a:rPr lang="en-US" altLang="en-US" sz="2400" dirty="0">
                <a:solidFill>
                  <a:srgbClr val="000000"/>
                </a:solidFill>
              </a:rPr>
              <a:t>1: "Mirroring" on two disks in case one fails</a:t>
            </a:r>
          </a:p>
          <a:p>
            <a:pPr lvl="1" eaLnBrk="1" hangingPunct="1">
              <a:spcBef>
                <a:spcPct val="50000"/>
              </a:spcBef>
              <a:buSzTx/>
              <a:buFontTx/>
              <a:buNone/>
            </a:pPr>
            <a:r>
              <a:rPr lang="en-US" altLang="en-US" sz="2400" dirty="0">
                <a:solidFill>
                  <a:srgbClr val="000000"/>
                </a:solidFill>
              </a:rPr>
              <a:t>5: "Striped redundancy" recovers from one-disk failure</a:t>
            </a:r>
          </a:p>
          <a:p>
            <a:pPr lvl="2" eaLnBrk="1" hangingPunct="1">
              <a:spcBef>
                <a:spcPct val="50000"/>
              </a:spcBef>
              <a:buSzTx/>
              <a:buFontTx/>
              <a:buChar char="•"/>
            </a:pPr>
            <a:r>
              <a:rPr lang="en-US" altLang="en-US" dirty="0">
                <a:solidFill>
                  <a:srgbClr val="000000"/>
                </a:solidFill>
              </a:rPr>
              <a:t> When failure happens, reconstruct on new drive</a:t>
            </a:r>
          </a:p>
        </p:txBody>
      </p:sp>
      <p:pic>
        <p:nvPicPr>
          <p:cNvPr id="25602" name="Picture 2" descr="RAID Level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27" y="3099402"/>
            <a:ext cx="952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RAID Level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885" y="3099401"/>
            <a:ext cx="952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RAID Level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352" y="3099400"/>
            <a:ext cx="1982229"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9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le:RAID 0.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541865"/>
            <a:ext cx="3973406" cy="611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055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RAID 1.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042" y="524932"/>
            <a:ext cx="3885354" cy="597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8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le:RAID 5.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50" y="169333"/>
            <a:ext cx="8796099" cy="651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6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6" y="0"/>
            <a:ext cx="5327374" cy="6925006"/>
          </a:xfrm>
        </p:spPr>
      </p:pic>
      <p:pic>
        <p:nvPicPr>
          <p:cNvPr id="75780" name="Picture 4" descr="http://img1.etsystatic.com/000/0/5392607/il_570xN.43478173.jpg"/>
          <p:cNvPicPr>
            <a:picLocks noChangeAspect="1" noChangeArrowheads="1"/>
          </p:cNvPicPr>
          <p:nvPr/>
        </p:nvPicPr>
        <p:blipFill rotWithShape="1">
          <a:blip r:embed="rId4">
            <a:extLst>
              <a:ext uri="{28A0092B-C50C-407E-A947-70E740481C1C}">
                <a14:useLocalDpi xmlns:a14="http://schemas.microsoft.com/office/drawing/2010/main"/>
              </a:ext>
            </a:extLst>
          </a:blip>
          <a:srcRect t="40382" b="20366"/>
          <a:stretch/>
        </p:blipFill>
        <p:spPr bwMode="auto">
          <a:xfrm>
            <a:off x="3684933" y="19878"/>
            <a:ext cx="542925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5782" name="Picture 6" descr="http://actasifblog.com/wp-content/uploads/2010/03/life-board-ga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966" y="2833852"/>
            <a:ext cx="27622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0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47700" y="0"/>
            <a:ext cx="8153400" cy="1143000"/>
          </a:xfrm>
        </p:spPr>
        <p:txBody>
          <a:bodyPr rIns="132080"/>
          <a:lstStyle/>
          <a:p>
            <a:pPr indent="0" eaLnBrk="1" hangingPunct="1"/>
            <a:r>
              <a:rPr lang="en-US" altLang="en-US" dirty="0" smtClean="0"/>
              <a:t>The Dumb-Operator </a:t>
            </a:r>
            <a:r>
              <a:rPr lang="en-US" altLang="en-US" dirty="0" smtClean="0"/>
              <a:t>Problem</a:t>
            </a:r>
            <a:endParaRPr lang="en-US" altLang="en-US" dirty="0" smtClean="0"/>
          </a:p>
        </p:txBody>
      </p:sp>
      <p:grpSp>
        <p:nvGrpSpPr>
          <p:cNvPr id="30723" name="Group 3"/>
          <p:cNvGrpSpPr>
            <a:grpSpLocks/>
          </p:cNvGrpSpPr>
          <p:nvPr/>
        </p:nvGrpSpPr>
        <p:grpSpPr bwMode="auto">
          <a:xfrm>
            <a:off x="614363" y="962025"/>
            <a:ext cx="8218487" cy="180975"/>
            <a:chOff x="0" y="0"/>
            <a:chExt cx="5177" cy="114"/>
          </a:xfrm>
        </p:grpSpPr>
        <p:sp>
          <p:nvSpPr>
            <p:cNvPr id="3072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072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2230"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RAID-5 uses parity disk (cleverly optimized for better performance) to be able to recover from single-disk failure</a:t>
            </a:r>
          </a:p>
          <a:p>
            <a:pPr eaLnBrk="1" hangingPunct="1">
              <a:spcBef>
                <a:spcPct val="50000"/>
              </a:spcBef>
              <a:buSzTx/>
              <a:buFontTx/>
              <a:buNone/>
            </a:pPr>
            <a:r>
              <a:rPr lang="en-US" altLang="en-US" sz="2400" dirty="0">
                <a:solidFill>
                  <a:srgbClr val="000000"/>
                </a:solidFill>
              </a:rPr>
              <a:t>Problem 1 (rare, but worrisome): it takes time to reconstruct disk after operator replaces it with a fresh one</a:t>
            </a:r>
          </a:p>
          <a:p>
            <a:pPr lvl="1" eaLnBrk="1" hangingPunct="1">
              <a:spcBef>
                <a:spcPct val="50000"/>
              </a:spcBef>
              <a:buSzTx/>
              <a:buFontTx/>
              <a:buChar char="•"/>
            </a:pPr>
            <a:r>
              <a:rPr lang="en-US" altLang="en-US" sz="2400" dirty="0">
                <a:solidFill>
                  <a:srgbClr val="000000"/>
                </a:solidFill>
              </a:rPr>
              <a:t> Possibility of second drive failing during that time</a:t>
            </a:r>
          </a:p>
          <a:p>
            <a:pPr eaLnBrk="1" hangingPunct="1">
              <a:spcBef>
                <a:spcPct val="50000"/>
              </a:spcBef>
              <a:buSzTx/>
              <a:buFontTx/>
              <a:buNone/>
            </a:pPr>
            <a:r>
              <a:rPr lang="en-US" altLang="en-US" sz="2400" dirty="0">
                <a:solidFill>
                  <a:srgbClr val="000000"/>
                </a:solidFill>
              </a:rPr>
              <a:t>Problem 2: operator replaces wrong disk!</a:t>
            </a:r>
          </a:p>
          <a:p>
            <a:pPr lvl="1" eaLnBrk="1" hangingPunct="1">
              <a:spcBef>
                <a:spcPct val="50000"/>
              </a:spcBef>
              <a:buSzTx/>
              <a:buFontTx/>
              <a:buChar char="•"/>
            </a:pPr>
            <a:r>
              <a:rPr lang="en-US" altLang="en-US" sz="2400" dirty="0">
                <a:solidFill>
                  <a:srgbClr val="000000"/>
                </a:solidFill>
              </a:rPr>
              <a:t> Turns out to be more common than first problem</a:t>
            </a:r>
          </a:p>
        </p:txBody>
      </p:sp>
    </p:spTree>
    <p:extLst>
      <p:ext uri="{BB962C8B-B14F-4D97-AF65-F5344CB8AC3E}">
        <p14:creationId xmlns:p14="http://schemas.microsoft.com/office/powerpoint/2010/main" val="372507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47700" y="0"/>
            <a:ext cx="8153400" cy="1143000"/>
          </a:xfrm>
        </p:spPr>
        <p:txBody>
          <a:bodyPr rIns="132080"/>
          <a:lstStyle/>
          <a:p>
            <a:pPr indent="0" eaLnBrk="1" hangingPunct="1"/>
            <a:r>
              <a:rPr lang="en-US" altLang="en-US" dirty="0" smtClean="0"/>
              <a:t>The Dumb-Operator </a:t>
            </a:r>
            <a:r>
              <a:rPr lang="en-US" altLang="en-US" dirty="0" smtClean="0"/>
              <a:t>Problem</a:t>
            </a:r>
            <a:endParaRPr lang="en-US" altLang="en-US" dirty="0" smtClean="0"/>
          </a:p>
        </p:txBody>
      </p:sp>
      <p:grpSp>
        <p:nvGrpSpPr>
          <p:cNvPr id="30723" name="Group 3"/>
          <p:cNvGrpSpPr>
            <a:grpSpLocks/>
          </p:cNvGrpSpPr>
          <p:nvPr/>
        </p:nvGrpSpPr>
        <p:grpSpPr bwMode="auto">
          <a:xfrm>
            <a:off x="614363" y="962025"/>
            <a:ext cx="8218487" cy="180975"/>
            <a:chOff x="0" y="0"/>
            <a:chExt cx="5177" cy="114"/>
          </a:xfrm>
        </p:grpSpPr>
        <p:sp>
          <p:nvSpPr>
            <p:cNvPr id="3072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072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2230"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RAID-5 uses parity disk (cleverly optimized for better performance) to be able to recover from single-disk failure</a:t>
            </a:r>
          </a:p>
          <a:p>
            <a:pPr eaLnBrk="1" hangingPunct="1">
              <a:spcBef>
                <a:spcPct val="50000"/>
              </a:spcBef>
              <a:buSzTx/>
              <a:buFontTx/>
              <a:buNone/>
            </a:pPr>
            <a:r>
              <a:rPr lang="en-US" altLang="en-US" sz="2400" dirty="0">
                <a:solidFill>
                  <a:srgbClr val="000000"/>
                </a:solidFill>
              </a:rPr>
              <a:t>Problem 1 (rare, but worrisome): it takes time to reconstruct disk after operator replaces it with a fresh one</a:t>
            </a:r>
          </a:p>
          <a:p>
            <a:pPr lvl="1" eaLnBrk="1" hangingPunct="1">
              <a:spcBef>
                <a:spcPct val="50000"/>
              </a:spcBef>
              <a:buSzTx/>
              <a:buFontTx/>
              <a:buChar char="•"/>
            </a:pPr>
            <a:r>
              <a:rPr lang="en-US" altLang="en-US" sz="2400" dirty="0">
                <a:solidFill>
                  <a:srgbClr val="000000"/>
                </a:solidFill>
              </a:rPr>
              <a:t> Possibility of second drive failing during that </a:t>
            </a:r>
            <a:r>
              <a:rPr lang="en-US" altLang="en-US" sz="2400" dirty="0" smtClean="0">
                <a:solidFill>
                  <a:srgbClr val="000000"/>
                </a:solidFill>
              </a:rPr>
              <a:t>time</a:t>
            </a:r>
            <a:endParaRPr lang="en-US" altLang="en-US" sz="2400" dirty="0">
              <a:solidFill>
                <a:srgbClr val="000000"/>
              </a:solidFill>
            </a:endParaRPr>
          </a:p>
        </p:txBody>
      </p:sp>
    </p:spTree>
    <p:extLst>
      <p:ext uri="{BB962C8B-B14F-4D97-AF65-F5344CB8AC3E}">
        <p14:creationId xmlns:p14="http://schemas.microsoft.com/office/powerpoint/2010/main" val="397028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RAID-6</a:t>
            </a:r>
          </a:p>
        </p:txBody>
      </p:sp>
      <p:grpSp>
        <p:nvGrpSpPr>
          <p:cNvPr id="32771" name="Group 3"/>
          <p:cNvGrpSpPr>
            <a:grpSpLocks/>
          </p:cNvGrpSpPr>
          <p:nvPr/>
        </p:nvGrpSpPr>
        <p:grpSpPr bwMode="auto">
          <a:xfrm>
            <a:off x="614363" y="962025"/>
            <a:ext cx="8218487" cy="180975"/>
            <a:chOff x="0" y="0"/>
            <a:chExt cx="5177" cy="114"/>
          </a:xfrm>
        </p:grpSpPr>
        <p:sp>
          <p:nvSpPr>
            <p:cNvPr id="3277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277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277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Solution to the double-failure problem</a:t>
            </a:r>
          </a:p>
          <a:p>
            <a:pPr eaLnBrk="1" hangingPunct="1">
              <a:spcBef>
                <a:spcPct val="50000"/>
              </a:spcBef>
              <a:buSzTx/>
              <a:buFontTx/>
              <a:buNone/>
            </a:pPr>
            <a:r>
              <a:rPr lang="en-US" altLang="en-US" sz="2400">
                <a:solidFill>
                  <a:srgbClr val="000000"/>
                </a:solidFill>
              </a:rPr>
              <a:t>"Row diagonal parity" introduced by Network Appliance in 2004</a:t>
            </a:r>
          </a:p>
          <a:p>
            <a:pPr eaLnBrk="1" hangingPunct="1">
              <a:spcBef>
                <a:spcPct val="50000"/>
              </a:spcBef>
              <a:buSzTx/>
              <a:buFontTx/>
              <a:buNone/>
            </a:pPr>
            <a:r>
              <a:rPr lang="en-US" altLang="en-US" sz="2400">
                <a:solidFill>
                  <a:srgbClr val="000000"/>
                </a:solidFill>
              </a:rPr>
              <a:t>Triple failures are rare enough to ignore (for most people)</a:t>
            </a:r>
          </a:p>
        </p:txBody>
      </p:sp>
      <p:pic>
        <p:nvPicPr>
          <p:cNvPr id="21506" name="Picture 2" descr="File:RAID 6.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732" y="3455840"/>
            <a:ext cx="5367867" cy="316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Structured Query Language</a:t>
            </a:r>
          </a:p>
        </p:txBody>
      </p:sp>
      <p:grpSp>
        <p:nvGrpSpPr>
          <p:cNvPr id="36867" name="Group 3"/>
          <p:cNvGrpSpPr>
            <a:grpSpLocks/>
          </p:cNvGrpSpPr>
          <p:nvPr/>
        </p:nvGrpSpPr>
        <p:grpSpPr bwMode="auto">
          <a:xfrm>
            <a:off x="614363" y="962025"/>
            <a:ext cx="8218487" cy="180975"/>
            <a:chOff x="0" y="0"/>
            <a:chExt cx="5177" cy="114"/>
          </a:xfrm>
        </p:grpSpPr>
        <p:sp>
          <p:nvSpPr>
            <p:cNvPr id="3687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687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smtClean="0">
                <a:solidFill>
                  <a:srgbClr val="000000"/>
                </a:solidFill>
              </a:rPr>
              <a:t>           </a:t>
            </a:r>
            <a:r>
              <a:rPr lang="en-US" altLang="en-US" sz="2400" dirty="0" err="1" smtClean="0">
                <a:solidFill>
                  <a:srgbClr val="000000"/>
                </a:solidFill>
              </a:rPr>
              <a:t>grad_year</a:t>
            </a:r>
            <a:r>
              <a:rPr lang="en-US" altLang="en-US" sz="2400" dirty="0" smtClean="0">
                <a:solidFill>
                  <a:srgbClr val="000000"/>
                </a:solidFill>
              </a:rPr>
              <a:t> </a:t>
            </a:r>
            <a:r>
              <a:rPr lang="en-US" altLang="en-US" sz="2400" dirty="0">
                <a:solidFill>
                  <a:srgbClr val="000000"/>
                </a:solidFill>
              </a:rPr>
              <a:t>= 1966;</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r>
              <a:rPr lang="en-US" altLang="en-US" sz="1600" dirty="0" smtClean="0">
                <a:solidFill>
                  <a:srgbClr val="000000"/>
                </a:solidFill>
                <a:latin typeface="Courier New" panose="02070309020205020404" pitchFamily="49" charset="0"/>
                <a:cs typeface="Courier New" panose="02070309020205020404" pitchFamily="49" charset="0"/>
              </a:rPr>
              <a:t>)</a:t>
            </a:r>
            <a:endParaRPr lang="en-US" altLang="en-US" sz="1600" dirty="0">
              <a:solidFill>
                <a:srgbClr val="000000"/>
              </a:solidFill>
              <a:latin typeface="Courier New" panose="02070309020205020404" pitchFamily="49" charset="0"/>
              <a:cs typeface="Courier New" panose="02070309020205020404" pitchFamily="49" charset="0"/>
            </a:endParaRPr>
          </a:p>
        </p:txBody>
      </p:sp>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af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6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The Power of SQL</a:t>
            </a:r>
          </a:p>
        </p:txBody>
      </p:sp>
      <p:grpSp>
        <p:nvGrpSpPr>
          <p:cNvPr id="38915" name="Group 3"/>
          <p:cNvGrpSpPr>
            <a:grpSpLocks/>
          </p:cNvGrpSpPr>
          <p:nvPr/>
        </p:nvGrpSpPr>
        <p:grpSpPr bwMode="auto">
          <a:xfrm>
            <a:off x="614363" y="962025"/>
            <a:ext cx="8218487" cy="180975"/>
            <a:chOff x="0" y="0"/>
            <a:chExt cx="5177" cy="114"/>
          </a:xfrm>
        </p:grpSpPr>
        <p:sp>
          <p:nvSpPr>
            <p:cNvPr id="3891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891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mysql&gt; select title, price from products 			where type = 'DVD' and genre = 'comedy' 		and title like 'The Hangover%'				order by price descending; -- Highest price first</a:t>
            </a:r>
          </a:p>
          <a:p>
            <a:pPr eaLnBrk="1" hangingPunct="1">
              <a:spcBef>
                <a:spcPct val="50000"/>
              </a:spcBef>
              <a:buSzTx/>
              <a:buFontTx/>
              <a:buNone/>
            </a:pPr>
            <a:r>
              <a:rPr lang="en-US" altLang="en-US" sz="2400">
                <a:solidFill>
                  <a:srgbClr val="000000"/>
                </a:solidFill>
              </a:rPr>
              <a:t>mysql&gt; update products set price = price / 10 		where title = 'The Hangover Part II';</a:t>
            </a:r>
          </a:p>
          <a:p>
            <a:pPr eaLnBrk="1" hangingPunct="1">
              <a:spcBef>
                <a:spcPct val="50000"/>
              </a:spcBef>
              <a:buSzTx/>
              <a:buFontTx/>
              <a:buNone/>
            </a:pPr>
            <a:r>
              <a:rPr lang="en-US" altLang="en-US" sz="2400">
                <a:solidFill>
                  <a:srgbClr val="000000"/>
                </a:solidFill>
              </a:rPr>
              <a:t>mysql&gt; update users set password = 'secret', access = 'all' 	where username = 'geoff'; -- Give full access</a:t>
            </a:r>
          </a:p>
        </p:txBody>
      </p:sp>
    </p:spTree>
    <p:extLst>
      <p:ext uri="{BB962C8B-B14F-4D97-AF65-F5344CB8AC3E}">
        <p14:creationId xmlns:p14="http://schemas.microsoft.com/office/powerpoint/2010/main" val="170799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SQL in Web Sites</a:t>
            </a:r>
          </a:p>
        </p:txBody>
      </p:sp>
      <p:grpSp>
        <p:nvGrpSpPr>
          <p:cNvPr id="40963" name="Group 3"/>
          <p:cNvGrpSpPr>
            <a:grpSpLocks/>
          </p:cNvGrpSpPr>
          <p:nvPr/>
        </p:nvGrpSpPr>
        <p:grpSpPr bwMode="auto">
          <a:xfrm>
            <a:off x="614363" y="962025"/>
            <a:ext cx="8218487" cy="180975"/>
            <a:chOff x="0" y="0"/>
            <a:chExt cx="5177" cy="114"/>
          </a:xfrm>
        </p:grpSpPr>
        <p:sp>
          <p:nvSpPr>
            <p:cNvPr id="4096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096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def lookupDVD(title_words):</a:t>
            </a:r>
          </a:p>
          <a:p>
            <a:pPr eaLnBrk="1" hangingPunct="1">
              <a:spcBef>
                <a:spcPct val="50000"/>
              </a:spcBef>
              <a:buSzTx/>
              <a:buFontTx/>
              <a:buNone/>
            </a:pPr>
            <a:r>
              <a:rPr lang="en-US" altLang="en-US" sz="2400">
                <a:solidFill>
                  <a:srgbClr val="000000"/>
                </a:solidFill>
              </a:rPr>
              <a:t>	print "select title, price from products where type = 'DVD' and title like '" + title_words + "' order by price ascending;"</a:t>
            </a:r>
          </a:p>
        </p:txBody>
      </p:sp>
    </p:spTree>
    <p:extLst>
      <p:ext uri="{BB962C8B-B14F-4D97-AF65-F5344CB8AC3E}">
        <p14:creationId xmlns:p14="http://schemas.microsoft.com/office/powerpoint/2010/main" val="309634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grpSp>
        <p:nvGrpSpPr>
          <p:cNvPr id="43011" name="Group 3"/>
          <p:cNvGrpSpPr>
            <a:grpSpLocks/>
          </p:cNvGrpSpPr>
          <p:nvPr/>
        </p:nvGrpSpPr>
        <p:grpSpPr bwMode="auto">
          <a:xfrm>
            <a:off x="614363" y="962025"/>
            <a:ext cx="8218487" cy="180975"/>
            <a:chOff x="0" y="0"/>
            <a:chExt cx="5177" cy="114"/>
          </a:xfrm>
        </p:grpSpPr>
        <p:sp>
          <p:nvSpPr>
            <p:cNvPr id="4301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301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301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def</a:t>
            </a:r>
            <a:r>
              <a:rPr lang="en-US" altLang="en-US" sz="2400" dirty="0">
                <a:solidFill>
                  <a:srgbClr val="000000"/>
                </a:solidFill>
              </a:rPr>
              <a:t> </a:t>
            </a:r>
            <a:r>
              <a:rPr lang="en-US" altLang="en-US" sz="2400" dirty="0" err="1">
                <a:solidFill>
                  <a:srgbClr val="000000"/>
                </a:solidFill>
              </a:rPr>
              <a:t>lookupDVD</a:t>
            </a:r>
            <a:r>
              <a:rPr lang="en-US" altLang="en-US" sz="2400" dirty="0">
                <a:solidFill>
                  <a:srgbClr val="000000"/>
                </a:solidFill>
              </a:rPr>
              <a:t>(</a:t>
            </a:r>
            <a:r>
              <a:rPr lang="en-US" altLang="en-US" sz="2400" dirty="0" err="1">
                <a:solidFill>
                  <a:srgbClr val="000000"/>
                </a:solidFill>
              </a:rPr>
              <a:t>title_words</a:t>
            </a:r>
            <a:r>
              <a:rPr lang="en-US" altLang="en-US" sz="2400" dirty="0">
                <a:solidFill>
                  <a:srgbClr val="000000"/>
                </a:solidFill>
              </a:rPr>
              <a:t>):</a:t>
            </a:r>
          </a:p>
          <a:p>
            <a:pPr eaLnBrk="1" hangingPunct="1">
              <a:spcBef>
                <a:spcPct val="50000"/>
              </a:spcBef>
              <a:buSzTx/>
              <a:buFontTx/>
              <a:buNone/>
            </a:pPr>
            <a:r>
              <a:rPr lang="en-US" altLang="en-US" sz="2400" dirty="0">
                <a:solidFill>
                  <a:srgbClr val="000000"/>
                </a:solidFill>
              </a:rPr>
              <a:t>	print "select title, price from products where type = 'DVD' and title like '" + </a:t>
            </a:r>
            <a:r>
              <a:rPr lang="en-US" altLang="en-US" sz="2400" dirty="0" err="1">
                <a:solidFill>
                  <a:srgbClr val="000000"/>
                </a:solidFill>
              </a:rPr>
              <a:t>title_words</a:t>
            </a:r>
            <a:r>
              <a:rPr lang="en-US" altLang="en-US" sz="2400" dirty="0">
                <a:solidFill>
                  <a:srgbClr val="000000"/>
                </a:solidFill>
              </a:rPr>
              <a:t> + "' order by price ascending;"</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select title, price from products where type = 'DVD' and title like '</a:t>
            </a:r>
            <a:r>
              <a:rPr lang="en-US" altLang="en-US" sz="2400" dirty="0" err="1">
                <a:solidFill>
                  <a:srgbClr val="00B050"/>
                </a:solidFill>
              </a:rPr>
              <a:t>asdf</a:t>
            </a:r>
            <a:r>
              <a:rPr lang="en-US" altLang="en-US" sz="2400" dirty="0">
                <a:solidFill>
                  <a:srgbClr val="00B050"/>
                </a:solidFill>
              </a:rPr>
              <a:t> '; update products set price = 1.99 where description like 'Porsche%'; -- </a:t>
            </a:r>
            <a:r>
              <a:rPr lang="en-US" altLang="en-US" sz="2400" dirty="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257550"/>
            <a:ext cx="8086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3276600" y="3657600"/>
            <a:ext cx="5181600" cy="609600"/>
          </a:xfrm>
          <a:prstGeom prst="ellipse">
            <a:avLst/>
          </a:prstGeom>
          <a:noFill/>
          <a:ln w="63500" algn="ctr">
            <a:solidFill>
              <a:srgbClr val="FF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27366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grpSp>
        <p:nvGrpSpPr>
          <p:cNvPr id="45059" name="Group 3"/>
          <p:cNvGrpSpPr>
            <a:grpSpLocks/>
          </p:cNvGrpSpPr>
          <p:nvPr/>
        </p:nvGrpSpPr>
        <p:grpSpPr bwMode="auto">
          <a:xfrm>
            <a:off x="614363" y="962025"/>
            <a:ext cx="8218487" cy="180975"/>
            <a:chOff x="0" y="0"/>
            <a:chExt cx="5177" cy="114"/>
          </a:xfrm>
        </p:grpSpPr>
        <p:sp>
          <p:nvSpPr>
            <p:cNvPr id="4506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506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98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grpSp>
        <p:nvGrpSpPr>
          <p:cNvPr id="47107" name="Group 3"/>
          <p:cNvGrpSpPr>
            <a:grpSpLocks/>
          </p:cNvGrpSpPr>
          <p:nvPr/>
        </p:nvGrpSpPr>
        <p:grpSpPr bwMode="auto">
          <a:xfrm>
            <a:off x="614363" y="962025"/>
            <a:ext cx="8218487" cy="180975"/>
            <a:chOff x="0" y="0"/>
            <a:chExt cx="5177" cy="114"/>
          </a:xfrm>
        </p:grpSpPr>
        <p:sp>
          <p:nvSpPr>
            <p:cNvPr id="4710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711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336367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Cookies</a:t>
            </a:r>
          </a:p>
        </p:txBody>
      </p:sp>
      <p:grpSp>
        <p:nvGrpSpPr>
          <p:cNvPr id="49155" name="Group 3"/>
          <p:cNvGrpSpPr>
            <a:grpSpLocks/>
          </p:cNvGrpSpPr>
          <p:nvPr/>
        </p:nvGrpSpPr>
        <p:grpSpPr bwMode="auto">
          <a:xfrm>
            <a:off x="614363" y="962025"/>
            <a:ext cx="8218487" cy="180975"/>
            <a:chOff x="0" y="0"/>
            <a:chExt cx="5177" cy="114"/>
          </a:xfrm>
        </p:grpSpPr>
        <p:sp>
          <p:nvSpPr>
            <p:cNvPr id="49162"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9163"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73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The Game of Life</a:t>
            </a:r>
            <a:endParaRPr lang="en-US" dirty="0"/>
          </a:p>
        </p:txBody>
      </p:sp>
      <p:sp>
        <p:nvSpPr>
          <p:cNvPr id="3" name="Content Placeholder 2"/>
          <p:cNvSpPr>
            <a:spLocks noGrp="1"/>
          </p:cNvSpPr>
          <p:nvPr>
            <p:ph idx="1"/>
          </p:nvPr>
        </p:nvSpPr>
        <p:spPr>
          <a:xfrm>
            <a:off x="0" y="1061244"/>
            <a:ext cx="9144000" cy="4351338"/>
          </a:xfrm>
        </p:spPr>
        <p:txBody>
          <a:bodyPr>
            <a:normAutofit/>
          </a:bodyPr>
          <a:lstStyle/>
          <a:p>
            <a:pPr marL="457200" indent="-457200">
              <a:spcBef>
                <a:spcPct val="0"/>
              </a:spcBef>
              <a:buNone/>
            </a:pPr>
            <a:r>
              <a:rPr lang="en-US" altLang="en-US" sz="2400" dirty="0">
                <a:solidFill>
                  <a:srgbClr val="760B10"/>
                </a:solidFill>
                <a:cs typeface="Arial" panose="020B0604020202020204" pitchFamily="34" charset="0"/>
              </a:rPr>
              <a:t> 1. Any live cell with fewer than two neighbors dies of loneliness</a:t>
            </a:r>
            <a:r>
              <a:rPr lang="en-US" altLang="en-US" sz="2400" dirty="0" smtClean="0">
                <a:solidFill>
                  <a:srgbClr val="760B10"/>
                </a:solidFill>
                <a:cs typeface="Arial" panose="020B0604020202020204" pitchFamily="34" charset="0"/>
              </a:rPr>
              <a:t>.</a:t>
            </a:r>
          </a:p>
          <a:p>
            <a:pPr marL="457200" indent="-457200">
              <a:spcBef>
                <a:spcPct val="0"/>
              </a:spcBef>
              <a:buNone/>
            </a:pPr>
            <a:endParaRPr lang="en-US" altLang="en-US" sz="2400" dirty="0">
              <a:solidFill>
                <a:srgbClr val="760B10"/>
              </a:solidFill>
              <a:cs typeface="Arial" panose="020B0604020202020204" pitchFamily="34" charset="0"/>
            </a:endParaRPr>
          </a:p>
          <a:p>
            <a:pPr marL="457200" indent="-457200">
              <a:spcBef>
                <a:spcPct val="0"/>
              </a:spcBef>
              <a:buNone/>
            </a:pPr>
            <a:r>
              <a:rPr lang="en-US" altLang="en-US" sz="2400" dirty="0">
                <a:solidFill>
                  <a:srgbClr val="5A1250"/>
                </a:solidFill>
                <a:cs typeface="Arial" panose="020B0604020202020204" pitchFamily="34" charset="0"/>
              </a:rPr>
              <a:t> 2. Any live cell with more than three neighbors dies of overcrowding</a:t>
            </a:r>
            <a:r>
              <a:rPr lang="en-US" altLang="en-US" sz="2400" dirty="0" smtClean="0">
                <a:solidFill>
                  <a:srgbClr val="5A1250"/>
                </a:solidFill>
                <a:cs typeface="Arial" panose="020B0604020202020204" pitchFamily="34" charset="0"/>
              </a:rPr>
              <a:t>.</a:t>
            </a:r>
          </a:p>
          <a:p>
            <a:pPr marL="457200" indent="-457200">
              <a:spcBef>
                <a:spcPct val="0"/>
              </a:spcBef>
              <a:buNone/>
            </a:pPr>
            <a:endParaRPr lang="en-US" altLang="en-US" sz="2400" dirty="0">
              <a:solidFill>
                <a:srgbClr val="5A1250"/>
              </a:solidFill>
              <a:cs typeface="Arial" panose="020B0604020202020204" pitchFamily="34" charset="0"/>
            </a:endParaRPr>
          </a:p>
          <a:p>
            <a:pPr marL="457200" indent="-457200">
              <a:spcBef>
                <a:spcPct val="0"/>
              </a:spcBef>
              <a:buNone/>
            </a:pPr>
            <a:r>
              <a:rPr lang="en-US" altLang="en-US" sz="2400" dirty="0">
                <a:solidFill>
                  <a:srgbClr val="353397"/>
                </a:solidFill>
                <a:cs typeface="Arial" panose="020B0604020202020204" pitchFamily="34" charset="0"/>
              </a:rPr>
              <a:t> 3. Any live cell with two or three neighbors lives, unchanged, to the next generation</a:t>
            </a:r>
            <a:r>
              <a:rPr lang="en-US" altLang="en-US" sz="2400" dirty="0" smtClean="0">
                <a:solidFill>
                  <a:srgbClr val="353397"/>
                </a:solidFill>
                <a:cs typeface="Arial" panose="020B0604020202020204" pitchFamily="34" charset="0"/>
              </a:rPr>
              <a:t>.</a:t>
            </a:r>
          </a:p>
          <a:p>
            <a:pPr marL="457200" indent="-457200">
              <a:spcBef>
                <a:spcPct val="0"/>
              </a:spcBef>
              <a:buNone/>
            </a:pPr>
            <a:endParaRPr lang="en-US" altLang="en-US" sz="2400" dirty="0">
              <a:solidFill>
                <a:srgbClr val="353397"/>
              </a:solidFill>
              <a:cs typeface="Arial" panose="020B0604020202020204" pitchFamily="34" charset="0"/>
            </a:endParaRPr>
          </a:p>
          <a:p>
            <a:pPr marL="457200" indent="-457200">
              <a:spcBef>
                <a:spcPct val="0"/>
              </a:spcBef>
              <a:buNone/>
            </a:pPr>
            <a:r>
              <a:rPr lang="en-US" altLang="en-US" sz="2400" dirty="0">
                <a:solidFill>
                  <a:srgbClr val="0C4E09"/>
                </a:solidFill>
                <a:cs typeface="Arial" panose="020B0604020202020204" pitchFamily="34" charset="0"/>
              </a:rPr>
              <a:t> 4. Any dead cell with exactly three neighbors comes to life.</a:t>
            </a:r>
          </a:p>
          <a:p>
            <a:pPr marL="457200" indent="-457200">
              <a:buNone/>
            </a:pPr>
            <a:endParaRPr lang="en-US" sz="2400" dirty="0"/>
          </a:p>
        </p:txBody>
      </p:sp>
      <p:pic>
        <p:nvPicPr>
          <p:cNvPr id="5" name="Picture 4"/>
          <p:cNvPicPr>
            <a:picLocks noChangeAspect="1"/>
          </p:cNvPicPr>
          <p:nvPr/>
        </p:nvPicPr>
        <p:blipFill>
          <a:blip r:embed="rId3"/>
          <a:stretch>
            <a:fillRect/>
          </a:stretch>
        </p:blipFill>
        <p:spPr>
          <a:xfrm>
            <a:off x="269875" y="5609431"/>
            <a:ext cx="1009650" cy="1038225"/>
          </a:xfrm>
          <a:prstGeom prst="rect">
            <a:avLst/>
          </a:prstGeom>
        </p:spPr>
      </p:pic>
      <p:pic>
        <p:nvPicPr>
          <p:cNvPr id="6" name="Picture 5"/>
          <p:cNvPicPr>
            <a:picLocks noChangeAspect="1"/>
          </p:cNvPicPr>
          <p:nvPr/>
        </p:nvPicPr>
        <p:blipFill>
          <a:blip r:embed="rId4"/>
          <a:stretch>
            <a:fillRect/>
          </a:stretch>
        </p:blipFill>
        <p:spPr>
          <a:xfrm>
            <a:off x="2022475" y="5620147"/>
            <a:ext cx="1009650" cy="1038225"/>
          </a:xfrm>
          <a:prstGeom prst="rect">
            <a:avLst/>
          </a:prstGeom>
        </p:spPr>
      </p:pic>
      <p:pic>
        <p:nvPicPr>
          <p:cNvPr id="7" name="Picture 6"/>
          <p:cNvPicPr>
            <a:picLocks noChangeAspect="1"/>
          </p:cNvPicPr>
          <p:nvPr/>
        </p:nvPicPr>
        <p:blipFill>
          <a:blip r:embed="rId4"/>
          <a:stretch>
            <a:fillRect/>
          </a:stretch>
        </p:blipFill>
        <p:spPr>
          <a:xfrm>
            <a:off x="3771900" y="5630863"/>
            <a:ext cx="1009650" cy="1038225"/>
          </a:xfrm>
          <a:prstGeom prst="rect">
            <a:avLst/>
          </a:prstGeom>
        </p:spPr>
      </p:pic>
      <p:pic>
        <p:nvPicPr>
          <p:cNvPr id="8" name="Picture 7"/>
          <p:cNvPicPr>
            <a:picLocks noChangeAspect="1"/>
          </p:cNvPicPr>
          <p:nvPr/>
        </p:nvPicPr>
        <p:blipFill>
          <a:blip r:embed="rId4"/>
          <a:stretch>
            <a:fillRect/>
          </a:stretch>
        </p:blipFill>
        <p:spPr>
          <a:xfrm>
            <a:off x="5521325" y="5630862"/>
            <a:ext cx="1009650" cy="1038225"/>
          </a:xfrm>
          <a:prstGeom prst="rect">
            <a:avLst/>
          </a:prstGeom>
        </p:spPr>
      </p:pic>
      <p:sp>
        <p:nvSpPr>
          <p:cNvPr id="9" name="Right Arrow 8"/>
          <p:cNvSpPr/>
          <p:nvPr/>
        </p:nvSpPr>
        <p:spPr>
          <a:xfrm>
            <a:off x="13811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1337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83150"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241300" y="4122341"/>
            <a:ext cx="1038225" cy="1038225"/>
          </a:xfrm>
          <a:prstGeom prst="rect">
            <a:avLst/>
          </a:prstGeom>
        </p:spPr>
      </p:pic>
      <p:pic>
        <p:nvPicPr>
          <p:cNvPr id="20" name="Picture 19"/>
          <p:cNvPicPr>
            <a:picLocks noChangeAspect="1"/>
          </p:cNvPicPr>
          <p:nvPr/>
        </p:nvPicPr>
        <p:blipFill>
          <a:blip r:embed="rId4"/>
          <a:stretch>
            <a:fillRect/>
          </a:stretch>
        </p:blipFill>
        <p:spPr>
          <a:xfrm>
            <a:off x="2022475" y="4116983"/>
            <a:ext cx="1009650" cy="1038225"/>
          </a:xfrm>
          <a:prstGeom prst="rect">
            <a:avLst/>
          </a:prstGeom>
        </p:spPr>
      </p:pic>
      <p:pic>
        <p:nvPicPr>
          <p:cNvPr id="21" name="Picture 20"/>
          <p:cNvPicPr>
            <a:picLocks noChangeAspect="1"/>
          </p:cNvPicPr>
          <p:nvPr/>
        </p:nvPicPr>
        <p:blipFill>
          <a:blip r:embed="rId4"/>
          <a:stretch>
            <a:fillRect/>
          </a:stretch>
        </p:blipFill>
        <p:spPr>
          <a:xfrm>
            <a:off x="3771900" y="4127699"/>
            <a:ext cx="1009650" cy="1038225"/>
          </a:xfrm>
          <a:prstGeom prst="rect">
            <a:avLst/>
          </a:prstGeom>
        </p:spPr>
      </p:pic>
      <p:pic>
        <p:nvPicPr>
          <p:cNvPr id="22" name="Picture 21"/>
          <p:cNvPicPr>
            <a:picLocks noChangeAspect="1"/>
          </p:cNvPicPr>
          <p:nvPr/>
        </p:nvPicPr>
        <p:blipFill>
          <a:blip r:embed="rId4"/>
          <a:stretch>
            <a:fillRect/>
          </a:stretch>
        </p:blipFill>
        <p:spPr>
          <a:xfrm>
            <a:off x="5521325" y="4127698"/>
            <a:ext cx="1009650" cy="1038225"/>
          </a:xfrm>
          <a:prstGeom prst="rect">
            <a:avLst/>
          </a:prstGeom>
        </p:spPr>
      </p:pic>
      <p:sp>
        <p:nvSpPr>
          <p:cNvPr id="23" name="Right Arrow 22"/>
          <p:cNvSpPr/>
          <p:nvPr/>
        </p:nvSpPr>
        <p:spPr>
          <a:xfrm>
            <a:off x="13811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1337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883150"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6589" t="17901" r="25617" b="8333"/>
          <a:stretch/>
        </p:blipFill>
        <p:spPr bwMode="auto">
          <a:xfrm>
            <a:off x="8280051" y="5696942"/>
            <a:ext cx="863949" cy="110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Callout 25"/>
          <p:cNvSpPr/>
          <p:nvPr/>
        </p:nvSpPr>
        <p:spPr>
          <a:xfrm>
            <a:off x="6632575" y="4116983"/>
            <a:ext cx="2462816" cy="1492448"/>
          </a:xfrm>
          <a:prstGeom prst="wedgeEllipseCallout">
            <a:avLst>
              <a:gd name="adj1" fmla="val 30012"/>
              <a:gd name="adj2" fmla="val 5806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The inventor did this by hand. </a:t>
            </a:r>
          </a:p>
          <a:p>
            <a:pPr algn="ctr"/>
            <a:r>
              <a:rPr lang="en-US" dirty="0" smtClean="0"/>
              <a:t>It's </a:t>
            </a:r>
            <a:r>
              <a:rPr lang="en-US" dirty="0" smtClean="0"/>
              <a:t>a pain! </a:t>
            </a:r>
          </a:p>
          <a:p>
            <a:pPr algn="ctr"/>
            <a:r>
              <a:rPr lang="en-US" dirty="0" smtClean="0"/>
              <a:t>You try! </a:t>
            </a:r>
            <a:r>
              <a:rPr lang="en-US" dirty="0" smtClean="0">
                <a:sym typeface="Wingdings" panose="05000000000000000000" pitchFamily="2" charset="2"/>
              </a:rPr>
              <a:t></a:t>
            </a:r>
            <a:endParaRPr lang="en-US" dirty="0"/>
          </a:p>
        </p:txBody>
      </p:sp>
      <p:sp>
        <p:nvSpPr>
          <p:cNvPr id="28" name="Oval Callout 27"/>
          <p:cNvSpPr/>
          <p:nvPr/>
        </p:nvSpPr>
        <p:spPr>
          <a:xfrm>
            <a:off x="6586362" y="5676106"/>
            <a:ext cx="1574801" cy="971550"/>
          </a:xfrm>
          <a:prstGeom prst="wedgeEllipseCallout">
            <a:avLst>
              <a:gd name="adj1" fmla="val 68722"/>
              <a:gd name="adj2" fmla="val -308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Never start coding before you can do “it” by hand!</a:t>
            </a:r>
            <a:endParaRPr lang="en-US" sz="1200" dirty="0"/>
          </a:p>
        </p:txBody>
      </p:sp>
      <p:pic>
        <p:nvPicPr>
          <p:cNvPr id="1026" name="Picture 2" descr="photograph of Go equipment with game in progr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3350" y="2928199"/>
            <a:ext cx="1225550" cy="1188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tyfree.com/wp-content/uploads/2013/08/Download-the-sims-game-full-PC-8-in-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3000" y="0"/>
            <a:ext cx="1651000" cy="120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4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4" grpId="0" animBg="1"/>
      <p:bldP spid="25" grpId="0" animBg="1"/>
      <p:bldP spid="26"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grpSp>
        <p:nvGrpSpPr>
          <p:cNvPr id="51203" name="Group 3"/>
          <p:cNvGrpSpPr>
            <a:grpSpLocks/>
          </p:cNvGrpSpPr>
          <p:nvPr/>
        </p:nvGrpSpPr>
        <p:grpSpPr bwMode="auto">
          <a:xfrm>
            <a:off x="614363" y="962025"/>
            <a:ext cx="8218487" cy="180975"/>
            <a:chOff x="0" y="0"/>
            <a:chExt cx="5177" cy="114"/>
          </a:xfrm>
        </p:grpSpPr>
        <p:sp>
          <p:nvSpPr>
            <p:cNvPr id="5120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0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a:p>
            <a:pPr eaLnBrk="1" hangingPunct="1">
              <a:spcBef>
                <a:spcPct val="0"/>
              </a:spcBef>
              <a:buSzTx/>
              <a:buFontTx/>
              <a:buNone/>
            </a:pPr>
            <a:r>
              <a:rPr lang="en-US" altLang="en-US" sz="2400">
                <a:solidFill>
                  <a:srgbClr val="000000"/>
                </a:solidFill>
              </a:rPr>
              <a:t>…even you think it originally came from you!</a:t>
            </a:r>
          </a:p>
        </p:txBody>
      </p:sp>
    </p:spTree>
    <p:extLst>
      <p:ext uri="{BB962C8B-B14F-4D97-AF65-F5344CB8AC3E}">
        <p14:creationId xmlns:p14="http://schemas.microsoft.com/office/powerpoint/2010/main" val="100615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719138"/>
            <a:ext cx="9144000" cy="5602884"/>
          </a:xfrm>
          <a:prstGeom prst="rect">
            <a:avLst/>
          </a:prstGeom>
        </p:spPr>
      </p:pic>
    </p:spTree>
    <p:extLst>
      <p:ext uri="{BB962C8B-B14F-4D97-AF65-F5344CB8AC3E}">
        <p14:creationId xmlns:p14="http://schemas.microsoft.com/office/powerpoint/2010/main" val="2143194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5334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7171" name="Group 2"/>
          <p:cNvGrpSpPr>
            <a:grpSpLocks/>
          </p:cNvGrpSpPr>
          <p:nvPr/>
        </p:nvGrpSpPr>
        <p:grpSpPr bwMode="auto">
          <a:xfrm>
            <a:off x="609600" y="990600"/>
            <a:ext cx="8218488" cy="180975"/>
            <a:chOff x="0" y="0"/>
            <a:chExt cx="5177" cy="114"/>
          </a:xfrm>
        </p:grpSpPr>
        <p:sp>
          <p:nvSpPr>
            <p:cNvPr id="7176"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7177"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717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869" y="5137563"/>
            <a:ext cx="1094163" cy="118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descr="File:Erdosnumb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763" y="5909016"/>
            <a:ext cx="2002253" cy="87984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6"/>
          <p:cNvSpPr>
            <a:spLocks/>
          </p:cNvSpPr>
          <p:nvPr/>
        </p:nvSpPr>
        <p:spPr bwMode="auto">
          <a:xfrm>
            <a:off x="6559170" y="6348936"/>
            <a:ext cx="20018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dirty="0">
                <a:cs typeface="Arial" panose="020B0604020202020204" pitchFamily="34" charset="0"/>
              </a:rPr>
              <a:t>John Conway</a:t>
            </a:r>
          </a:p>
        </p:txBody>
      </p:sp>
      <p:pic>
        <p:nvPicPr>
          <p:cNvPr id="7179" name="Picture 11" descr="http://upload.wikimedia.org/wikipedia/commons/thumb/3/30/Backgammon_lg.png/1024px-Backgammon_l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00" y="1508269"/>
            <a:ext cx="3426765" cy="2232082"/>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John H Conway 2005 (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089" y="5134311"/>
            <a:ext cx="1418535" cy="118022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10412" y="4089801"/>
            <a:ext cx="4209188" cy="2309924"/>
            <a:chOff x="2467405" y="1397401"/>
            <a:chExt cx="4209188" cy="2309924"/>
          </a:xfrm>
        </p:grpSpPr>
        <p:sp>
          <p:nvSpPr>
            <p:cNvPr id="4" name="Freeform 3"/>
            <p:cNvSpPr/>
            <p:nvPr/>
          </p:nvSpPr>
          <p:spPr>
            <a:xfrm>
              <a:off x="3958828" y="1397401"/>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Maria</a:t>
              </a:r>
              <a:endParaRPr lang="en-US" sz="2600" kern="1200" dirty="0"/>
            </a:p>
          </p:txBody>
        </p:sp>
        <p:sp>
          <p:nvSpPr>
            <p:cNvPr id="5" name="Freeform 4"/>
            <p:cNvSpPr/>
            <p:nvPr/>
          </p:nvSpPr>
          <p:spPr>
            <a:xfrm rot="2160000">
              <a:off x="5146675" y="2339976"/>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82778" rIns="98127" bIns="82777" numCol="1" spcCol="1270" anchor="ctr" anchorCtr="0">
              <a:noAutofit/>
            </a:bodyPr>
            <a:lstStyle/>
            <a:p>
              <a:pPr lvl="0" algn="ctr" defTabSz="755650">
                <a:lnSpc>
                  <a:spcPct val="90000"/>
                </a:lnSpc>
                <a:spcBef>
                  <a:spcPct val="0"/>
                </a:spcBef>
                <a:spcAft>
                  <a:spcPct val="35000"/>
                </a:spcAft>
              </a:pPr>
              <a:endParaRPr lang="en-US" sz="1700" kern="1200"/>
            </a:p>
          </p:txBody>
        </p:sp>
        <p:sp>
          <p:nvSpPr>
            <p:cNvPr id="6" name="Freeform 5"/>
            <p:cNvSpPr/>
            <p:nvPr/>
          </p:nvSpPr>
          <p:spPr>
            <a:xfrm>
              <a:off x="5450250"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John</a:t>
              </a:r>
              <a:endParaRPr lang="en-US" sz="2600" kern="1200" dirty="0"/>
            </a:p>
          </p:txBody>
        </p:sp>
        <p:sp>
          <p:nvSpPr>
            <p:cNvPr id="12" name="Freeform 11"/>
            <p:cNvSpPr/>
            <p:nvPr/>
          </p:nvSpPr>
          <p:spPr>
            <a:xfrm>
              <a:off x="2467405"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You</a:t>
              </a:r>
              <a:endParaRPr lang="en-US" sz="2600" kern="1200" dirty="0"/>
            </a:p>
          </p:txBody>
        </p:sp>
        <p:sp>
          <p:nvSpPr>
            <p:cNvPr id="13" name="Freeform 12"/>
            <p:cNvSpPr/>
            <p:nvPr/>
          </p:nvSpPr>
          <p:spPr>
            <a:xfrm rot="19440000">
              <a:off x="3655253" y="2350859"/>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 tIns="82777" rIns="98128" bIns="82778" numCol="1" spcCol="1270" anchor="ctr" anchorCtr="0">
              <a:noAutofit/>
            </a:bodyPr>
            <a:lstStyle/>
            <a:p>
              <a:pPr lvl="0" algn="ctr" defTabSz="755650">
                <a:lnSpc>
                  <a:spcPct val="90000"/>
                </a:lnSpc>
                <a:spcBef>
                  <a:spcPct val="0"/>
                </a:spcBef>
                <a:spcAft>
                  <a:spcPct val="35000"/>
                </a:spcAft>
              </a:pPr>
              <a:endParaRPr lang="en-US" sz="1700" kern="1200"/>
            </a:p>
          </p:txBody>
        </p:sp>
      </p:grpSp>
      <p:sp>
        <p:nvSpPr>
          <p:cNvPr id="14" name="Oval Callout 13"/>
          <p:cNvSpPr/>
          <p:nvPr/>
        </p:nvSpPr>
        <p:spPr>
          <a:xfrm>
            <a:off x="4084784" y="3597672"/>
            <a:ext cx="2372932" cy="1718472"/>
          </a:xfrm>
          <a:prstGeom prst="wedgeEllipseCallout">
            <a:avLst>
              <a:gd name="adj1" fmla="val 48744"/>
              <a:gd name="adj2" fmla="val 610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bet you $50 that no pattern can grow indefinitely</a:t>
            </a:r>
            <a:endParaRPr lang="en-US" dirty="0"/>
          </a:p>
        </p:txBody>
      </p:sp>
      <p:sp>
        <p:nvSpPr>
          <p:cNvPr id="25" name="Oval Callout 24"/>
          <p:cNvSpPr/>
          <p:nvPr/>
        </p:nvSpPr>
        <p:spPr>
          <a:xfrm>
            <a:off x="6387531" y="1708403"/>
            <a:ext cx="2605001" cy="3105149"/>
          </a:xfrm>
          <a:prstGeom prst="wedgeEllipseCallout">
            <a:avLst>
              <a:gd name="adj1" fmla="val -18814"/>
              <a:gd name="adj2" fmla="val 6438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I’m pretty awesome at naming things. (e.g. I also invented “</a:t>
            </a:r>
            <a:r>
              <a:rPr lang="en-US" dirty="0" err="1" smtClean="0"/>
              <a:t>Phutball</a:t>
            </a:r>
            <a:r>
              <a:rPr lang="en-US" dirty="0" smtClean="0"/>
              <a:t> (short for Philosopher's Football)”</a:t>
            </a:r>
            <a:endParaRPr lang="en-US" dirty="0"/>
          </a:p>
        </p:txBody>
      </p:sp>
      <p:sp>
        <p:nvSpPr>
          <p:cNvPr id="26" name="Oval Callout 25"/>
          <p:cNvSpPr/>
          <p:nvPr/>
        </p:nvSpPr>
        <p:spPr>
          <a:xfrm>
            <a:off x="3906344" y="1477118"/>
            <a:ext cx="2786555" cy="1718472"/>
          </a:xfrm>
          <a:prstGeom prst="wedgeEllipseCallout">
            <a:avLst>
              <a:gd name="adj1" fmla="val 33704"/>
              <a:gd name="adj2" fmla="val 794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Wikipedia says that in college I’d play backgammon for hours in the common room</a:t>
            </a:r>
            <a:endParaRPr lang="en-US" dirty="0"/>
          </a:p>
        </p:txBody>
      </p:sp>
    </p:spTree>
    <p:extLst>
      <p:ext uri="{BB962C8B-B14F-4D97-AF65-F5344CB8AC3E}">
        <p14:creationId xmlns:p14="http://schemas.microsoft.com/office/powerpoint/2010/main" val="265092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5334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9219" name="Group 2"/>
          <p:cNvGrpSpPr>
            <a:grpSpLocks/>
          </p:cNvGrpSpPr>
          <p:nvPr/>
        </p:nvGrpSpPr>
        <p:grpSpPr bwMode="auto">
          <a:xfrm>
            <a:off x="609600" y="990600"/>
            <a:ext cx="8218488" cy="180975"/>
            <a:chOff x="0" y="0"/>
            <a:chExt cx="5177" cy="114"/>
          </a:xfrm>
        </p:grpSpPr>
        <p:sp>
          <p:nvSpPr>
            <p:cNvPr id="92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92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922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43200"/>
            <a:ext cx="14335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1235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743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Rectangle 9"/>
          <p:cNvSpPr>
            <a:spLocks/>
          </p:cNvSpPr>
          <p:nvPr/>
        </p:nvSpPr>
        <p:spPr bwMode="auto">
          <a:xfrm>
            <a:off x="2438400" y="4800600"/>
            <a:ext cx="4067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Oscillators of varying periods</a:t>
            </a:r>
          </a:p>
        </p:txBody>
      </p:sp>
    </p:spTree>
    <p:extLst>
      <p:ext uri="{BB962C8B-B14F-4D97-AF65-F5344CB8AC3E}">
        <p14:creationId xmlns:p14="http://schemas.microsoft.com/office/powerpoint/2010/main" val="341745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533400" y="-76200"/>
            <a:ext cx="7772400" cy="1143000"/>
          </a:xfrm>
        </p:spPr>
        <p:txBody>
          <a:bodyPr rIns="132080"/>
          <a:lstStyle/>
          <a:p>
            <a:pPr indent="0" eaLnBrk="1" hangingPunct="1"/>
            <a:r>
              <a:rPr lang="en-US" altLang="en-US" smtClean="0"/>
              <a:t>John Conway’s Game of Life</a:t>
            </a:r>
          </a:p>
        </p:txBody>
      </p:sp>
      <p:grpSp>
        <p:nvGrpSpPr>
          <p:cNvPr id="11267" name="Group 2"/>
          <p:cNvGrpSpPr>
            <a:grpSpLocks/>
          </p:cNvGrpSpPr>
          <p:nvPr/>
        </p:nvGrpSpPr>
        <p:grpSpPr bwMode="auto">
          <a:xfrm>
            <a:off x="609600" y="914400"/>
            <a:ext cx="8218488" cy="180975"/>
            <a:chOff x="0" y="0"/>
            <a:chExt cx="5177" cy="114"/>
          </a:xfrm>
        </p:grpSpPr>
        <p:sp>
          <p:nvSpPr>
            <p:cNvPr id="1127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127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112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9495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Rectangle 6"/>
          <p:cNvSpPr>
            <a:spLocks/>
          </p:cNvSpPr>
          <p:nvPr/>
        </p:nvSpPr>
        <p:spPr bwMode="auto">
          <a:xfrm>
            <a:off x="2613025" y="5173663"/>
            <a:ext cx="4089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a:cs typeface="Arial" panose="020B0604020202020204" pitchFamily="34" charset="0"/>
              </a:rPr>
              <a:t>Gosper’s Glider “Gun”</a:t>
            </a:r>
          </a:p>
        </p:txBody>
      </p:sp>
    </p:spTree>
    <p:extLst>
      <p:ext uri="{BB962C8B-B14F-4D97-AF65-F5344CB8AC3E}">
        <p14:creationId xmlns:p14="http://schemas.microsoft.com/office/powerpoint/2010/main" val="98578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33400" y="-76200"/>
            <a:ext cx="7772400" cy="1143000"/>
          </a:xfrm>
        </p:spPr>
        <p:txBody>
          <a:bodyPr rIns="132080"/>
          <a:lstStyle/>
          <a:p>
            <a:pPr indent="0" eaLnBrk="1" hangingPunct="1"/>
            <a:r>
              <a:rPr lang="en-US" altLang="en-US" smtClean="0"/>
              <a:t>Life is “Universal” (1982)</a:t>
            </a:r>
          </a:p>
        </p:txBody>
      </p:sp>
      <p:grpSp>
        <p:nvGrpSpPr>
          <p:cNvPr id="13315" name="Group 2"/>
          <p:cNvGrpSpPr>
            <a:grpSpLocks/>
          </p:cNvGrpSpPr>
          <p:nvPr/>
        </p:nvGrpSpPr>
        <p:grpSpPr bwMode="auto">
          <a:xfrm>
            <a:off x="609600" y="914400"/>
            <a:ext cx="8218488" cy="180975"/>
            <a:chOff x="0" y="0"/>
            <a:chExt cx="5177" cy="114"/>
          </a:xfrm>
        </p:grpSpPr>
        <p:sp>
          <p:nvSpPr>
            <p:cNvPr id="1332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332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3316" name="Rectangle 5"/>
          <p:cNvSpPr>
            <a:spLocks/>
          </p:cNvSpPr>
          <p:nvPr/>
        </p:nvSpPr>
        <p:spPr bwMode="auto">
          <a:xfrm>
            <a:off x="187325" y="2057400"/>
            <a:ext cx="5918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dirty="0" err="1">
                <a:cs typeface="Arial" panose="020B0604020202020204" pitchFamily="34" charset="0"/>
              </a:rPr>
              <a:t>Elwyn</a:t>
            </a:r>
            <a:r>
              <a:rPr lang="en-US" altLang="en-US" sz="2400" dirty="0">
                <a:cs typeface="Arial" panose="020B0604020202020204" pitchFamily="34" charset="0"/>
              </a:rPr>
              <a:t> </a:t>
            </a:r>
            <a:r>
              <a:rPr lang="en-US" altLang="en-US" sz="2400" dirty="0" err="1">
                <a:cs typeface="Arial" panose="020B0604020202020204" pitchFamily="34" charset="0"/>
              </a:rPr>
              <a:t>Berlekamp</a:t>
            </a: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John Conway</a:t>
            </a: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Richard Guy</a:t>
            </a:r>
          </a:p>
        </p:txBody>
      </p:sp>
      <p:pic>
        <p:nvPicPr>
          <p:cNvPr id="1331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3081337"/>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4681537"/>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10" descr="Elwyn_Berlekamp_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1481137"/>
            <a:ext cx="12430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http://upload.wikimedia.org/wikipedia/commons/thumb/f/fa/Dots-and-boxes.svg/300px-Dots-and-box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725" y="381731"/>
            <a:ext cx="2832100" cy="2973706"/>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File:The fox game.jpg"/>
          <p:cNvPicPr>
            <a:picLocks noChangeAspect="1" noChangeArrowheads="1"/>
          </p:cNvPicPr>
          <p:nvPr/>
        </p:nvPicPr>
        <p:blipFill rotWithShape="1">
          <a:blip r:embed="rId7">
            <a:extLst>
              <a:ext uri="{28A0092B-C50C-407E-A947-70E740481C1C}">
                <a14:useLocalDpi xmlns:a14="http://schemas.microsoft.com/office/drawing/2010/main" val="0"/>
              </a:ext>
            </a:extLst>
          </a:blip>
          <a:srcRect l="12846"/>
          <a:stretch/>
        </p:blipFill>
        <p:spPr bwMode="auto">
          <a:xfrm>
            <a:off x="5067300" y="3648074"/>
            <a:ext cx="3999478" cy="265588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233863" y="2028825"/>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806562">
            <a:off x="3934758" y="3178174"/>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23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1829</Words>
  <Application>Microsoft Office PowerPoint</Application>
  <PresentationFormat>On-screen Show (4:3)</PresentationFormat>
  <Paragraphs>294</Paragraphs>
  <Slides>40</Slides>
  <Notes>35</Notes>
  <HiddenSlides>4</HiddenSlides>
  <MMClips>0</MMClips>
  <ScaleCrop>false</ScaleCrop>
  <HeadingPairs>
    <vt:vector size="6" baseType="variant">
      <vt:variant>
        <vt:lpstr>Theme</vt:lpstr>
      </vt:variant>
      <vt:variant>
        <vt:i4>1</vt:i4>
      </vt:variant>
      <vt:variant>
        <vt:lpstr>Slide Titles</vt:lpstr>
      </vt:variant>
      <vt:variant>
        <vt:i4>40</vt:i4>
      </vt:variant>
      <vt:variant>
        <vt:lpstr>Custom Shows</vt:lpstr>
      </vt:variant>
      <vt:variant>
        <vt:i4>2</vt:i4>
      </vt:variant>
    </vt:vector>
  </HeadingPairs>
  <TitlesOfParts>
    <vt:vector size="43" baseType="lpstr">
      <vt:lpstr>Office Theme</vt:lpstr>
      <vt:lpstr>The CS 5 Enquirer</vt:lpstr>
      <vt:lpstr>Midterm </vt:lpstr>
      <vt:lpstr>PowerPoint Presentation</vt:lpstr>
      <vt:lpstr>The Game of Life</vt:lpstr>
      <vt:lpstr>PowerPoint Presentation</vt:lpstr>
      <vt:lpstr>PowerPoint Presentation</vt:lpstr>
      <vt:lpstr>PowerPoint Presentation</vt:lpstr>
      <vt:lpstr>John Conway’s Game of Life</vt:lpstr>
      <vt:lpstr>Life is “Universal” (1982)</vt:lpstr>
      <vt:lpstr>New stuff with the Game of Life</vt:lpstr>
      <vt:lpstr>2-D “Arrays”</vt:lpstr>
      <vt:lpstr>Shallow Copy</vt:lpstr>
      <vt:lpstr>Shallow Copy</vt:lpstr>
      <vt:lpstr>Deep Copy</vt:lpstr>
      <vt:lpstr>Deep Copy</vt:lpstr>
      <vt:lpstr>The Alien’s Life Advice</vt:lpstr>
      <vt:lpstr>A RAID on Unreliability</vt:lpstr>
      <vt:lpstr>Garth Gibson</vt:lpstr>
      <vt:lpstr>David (Dave) Patterson</vt:lpstr>
      <vt:lpstr>Randy Katz</vt:lpstr>
      <vt:lpstr>Digression: Error-Correcting Codes</vt:lpstr>
      <vt:lpstr>Digression: Error-Correcting Codes</vt:lpstr>
      <vt:lpstr>Error Correction on Hard Disks</vt:lpstr>
      <vt:lpstr>Redundant Arrays of In{expensive,dependent} Disks</vt:lpstr>
      <vt:lpstr>PowerPoint Presentation</vt:lpstr>
      <vt:lpstr>Modern RAID Levels</vt:lpstr>
      <vt:lpstr>PowerPoint Presentation</vt:lpstr>
      <vt:lpstr>PowerPoint Presentation</vt:lpstr>
      <vt:lpstr>PowerPoint Presentation</vt:lpstr>
      <vt:lpstr>The Dumb-Operator Problem</vt:lpstr>
      <vt:lpstr>The Dumb-Operator Problem</vt:lpstr>
      <vt:lpstr>RAID-6</vt:lpstr>
      <vt:lpstr>Structured Query Language</vt:lpstr>
      <vt:lpstr>The Power of SQL</vt:lpstr>
      <vt:lpstr>SQL in Web Sites</vt:lpstr>
      <vt:lpstr>SQL Injection</vt:lpstr>
      <vt:lpstr>SQL Injection</vt:lpstr>
      <vt:lpstr>The Moral</vt:lpstr>
      <vt:lpstr>Cookies</vt:lpstr>
      <vt:lpstr>The Moral</vt:lpstr>
      <vt:lpstr>For screen</vt:lpstr>
      <vt:lpstr>For printing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ColleenLewis</dc:creator>
  <cp:lastModifiedBy>Geoff Kuenning</cp:lastModifiedBy>
  <cp:revision>29</cp:revision>
  <cp:lastPrinted>2014-11-03T07:43:03Z</cp:lastPrinted>
  <dcterms:created xsi:type="dcterms:W3CDTF">2013-11-05T09:41:30Z</dcterms:created>
  <dcterms:modified xsi:type="dcterms:W3CDTF">2014-11-03T07:43:04Z</dcterms:modified>
</cp:coreProperties>
</file>