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57" r:id="rId4"/>
    <p:sldId id="258" r:id="rId5"/>
    <p:sldId id="265" r:id="rId6"/>
    <p:sldId id="268" r:id="rId7"/>
    <p:sldId id="259" r:id="rId8"/>
    <p:sldId id="260" r:id="rId9"/>
    <p:sldId id="269" r:id="rId10"/>
    <p:sldId id="261" r:id="rId11"/>
    <p:sldId id="262" r:id="rId12"/>
    <p:sldId id="263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CFC56-ECF4-46D1-A632-A9E2626E2EE2}" type="datetimeFigureOut">
              <a:rPr lang="en-US" smtClean="0"/>
              <a:pPr/>
              <a:t>4/17/2007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A3CDB-0F6A-45CC-97FD-8972BEE91E3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CFC56-ECF4-46D1-A632-A9E2626E2EE2}" type="datetimeFigureOut">
              <a:rPr lang="en-US" smtClean="0"/>
              <a:pPr/>
              <a:t>4/17/2007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A3CDB-0F6A-45CC-97FD-8972BEE91E3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CFC56-ECF4-46D1-A632-A9E2626E2EE2}" type="datetimeFigureOut">
              <a:rPr lang="en-US" smtClean="0"/>
              <a:pPr/>
              <a:t>4/17/2007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A3CDB-0F6A-45CC-97FD-8972BEE91E3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CFC56-ECF4-46D1-A632-A9E2626E2EE2}" type="datetimeFigureOut">
              <a:rPr lang="en-US" smtClean="0"/>
              <a:pPr/>
              <a:t>4/17/2007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A3CDB-0F6A-45CC-97FD-8972BEE91E3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CFC56-ECF4-46D1-A632-A9E2626E2EE2}" type="datetimeFigureOut">
              <a:rPr lang="en-US" smtClean="0"/>
              <a:pPr/>
              <a:t>4/17/2007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A3CDB-0F6A-45CC-97FD-8972BEE91E3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CFC56-ECF4-46D1-A632-A9E2626E2EE2}" type="datetimeFigureOut">
              <a:rPr lang="en-US" smtClean="0"/>
              <a:pPr/>
              <a:t>4/17/2007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A3CDB-0F6A-45CC-97FD-8972BEE91E3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CFC56-ECF4-46D1-A632-A9E2626E2EE2}" type="datetimeFigureOut">
              <a:rPr lang="en-US" smtClean="0"/>
              <a:pPr/>
              <a:t>4/17/2007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A3CDB-0F6A-45CC-97FD-8972BEE91E3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CFC56-ECF4-46D1-A632-A9E2626E2EE2}" type="datetimeFigureOut">
              <a:rPr lang="en-US" smtClean="0"/>
              <a:pPr/>
              <a:t>4/17/2007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A3CDB-0F6A-45CC-97FD-8972BEE91E3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CFC56-ECF4-46D1-A632-A9E2626E2EE2}" type="datetimeFigureOut">
              <a:rPr lang="en-US" smtClean="0"/>
              <a:pPr/>
              <a:t>4/17/2007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A3CDB-0F6A-45CC-97FD-8972BEE91E3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CFC56-ECF4-46D1-A632-A9E2626E2EE2}" type="datetimeFigureOut">
              <a:rPr lang="en-US" smtClean="0"/>
              <a:pPr/>
              <a:t>4/17/2007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A3CDB-0F6A-45CC-97FD-8972BEE91E3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CFC56-ECF4-46D1-A632-A9E2626E2EE2}" type="datetimeFigureOut">
              <a:rPr lang="en-US" smtClean="0"/>
              <a:pPr/>
              <a:t>4/17/2007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33A3CDB-0F6A-45CC-97FD-8972BEE91E3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2ACFC56-ECF4-46D1-A632-A9E2626E2EE2}" type="datetimeFigureOut">
              <a:rPr lang="en-US" smtClean="0"/>
              <a:pPr/>
              <a:t>4/17/2007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33A3CDB-0F6A-45CC-97FD-8972BEE91E30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Bowling Modeling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 quest for excellence…</a:t>
            </a: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447800" y="4724400"/>
            <a:ext cx="6324600" cy="790136"/>
          </a:xfrm>
          <a:prstGeom prst="rect">
            <a:avLst/>
          </a:prstGeom>
        </p:spPr>
        <p:txBody>
          <a:bodyPr vert="horz" lIns="0" rIns="18288">
            <a:normAutofit fontScale="62500" lnSpcReduction="20000"/>
          </a:bodyPr>
          <a:lstStyle/>
          <a:p>
            <a:pPr marL="0" marR="4572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Craig Weidert</a:t>
            </a:r>
          </a:p>
          <a:p>
            <a:pPr marL="0" marR="4572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April 16, 2007</a:t>
            </a:r>
          </a:p>
          <a:p>
            <a:pPr marL="0" marR="4572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Scientific Computing – Prof. Yong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Modeling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y</a:t>
            </a:r>
            <a:r>
              <a:rPr lang="en-US" baseline="-25000" dirty="0" smtClean="0"/>
              <a:t>0</a:t>
            </a:r>
            <a:r>
              <a:rPr lang="en-US" dirty="0" smtClean="0"/>
              <a:t>, theta</a:t>
            </a:r>
            <a:r>
              <a:rPr lang="en-US" baseline="-25000" dirty="0" smtClean="0"/>
              <a:t>0</a:t>
            </a:r>
            <a:r>
              <a:rPr lang="en-US" dirty="0" smtClean="0"/>
              <a:t>, </a:t>
            </a:r>
            <a:r>
              <a:rPr lang="el-GR" dirty="0" smtClean="0"/>
              <a:t>ω</a:t>
            </a:r>
            <a:r>
              <a:rPr lang="en-US" baseline="-25000" dirty="0" smtClean="0"/>
              <a:t>0</a:t>
            </a:r>
            <a:r>
              <a:rPr lang="en-US" dirty="0" smtClean="0"/>
              <a:t>, v</a:t>
            </a:r>
            <a:r>
              <a:rPr lang="en-US" baseline="-25000" dirty="0" smtClean="0"/>
              <a:t>0</a:t>
            </a:r>
            <a:r>
              <a:rPr lang="en-US" dirty="0" smtClean="0"/>
              <a:t> such that pocket angle, impact point were ideal</a:t>
            </a:r>
            <a:endParaRPr lang="en-US" dirty="0" smtClean="0"/>
          </a:p>
          <a:p>
            <a:r>
              <a:rPr lang="en-US" dirty="0" smtClean="0"/>
              <a:t>12 dimensional ordinary differential equation</a:t>
            </a:r>
          </a:p>
          <a:p>
            <a:r>
              <a:rPr lang="en-US" dirty="0" smtClean="0"/>
              <a:t>Used ode45</a:t>
            </a:r>
          </a:p>
          <a:p>
            <a:r>
              <a:rPr lang="en-US" dirty="0" smtClean="0"/>
              <a:t>Error:  </a:t>
            </a:r>
            <a:r>
              <a:rPr lang="en-US" dirty="0" smtClean="0"/>
              <a:t>square of the difference in ideal, real angles plus square difference in y error</a:t>
            </a:r>
            <a:endParaRPr lang="en-US" dirty="0" smtClean="0"/>
          </a:p>
          <a:p>
            <a:r>
              <a:rPr lang="en-US" dirty="0" smtClean="0"/>
              <a:t>Gutter avoidance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Possible to achieve desired impact point, pocket angle from multiple starting positions</a:t>
            </a:r>
          </a:p>
          <a:p>
            <a:pPr lvl="1"/>
            <a:r>
              <a:rPr lang="en-US" dirty="0" smtClean="0"/>
              <a:t>Corresponds to thorough experimental work I have done on this </a:t>
            </a:r>
            <a:r>
              <a:rPr lang="en-US" dirty="0" smtClean="0"/>
              <a:t>project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For all paths, a initial velocity of around 8 m/s and an </a:t>
            </a:r>
            <a:r>
              <a:rPr lang="el-GR" dirty="0" smtClean="0"/>
              <a:t>ω</a:t>
            </a:r>
            <a:r>
              <a:rPr lang="en-US" baseline="-25000" dirty="0" smtClean="0"/>
              <a:t>0</a:t>
            </a:r>
            <a:r>
              <a:rPr lang="en-US" dirty="0" smtClean="0"/>
              <a:t> of about 30 </a:t>
            </a:r>
            <a:r>
              <a:rPr lang="en-US" dirty="0" err="1" smtClean="0"/>
              <a:t>rad</a:t>
            </a:r>
            <a:r>
              <a:rPr lang="en-US" dirty="0" smtClean="0"/>
              <a:t>/s was sufficient</a:t>
            </a:r>
            <a:endParaRPr lang="en-US" dirty="0" smtClean="0"/>
          </a:p>
        </p:txBody>
      </p:sp>
      <p:pic>
        <p:nvPicPr>
          <p:cNvPr id="6" name="Picture 5" descr="good bowl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3124200"/>
            <a:ext cx="5486400" cy="727788"/>
          </a:xfrm>
          <a:prstGeom prst="rect">
            <a:avLst/>
          </a:prstGeom>
        </p:spPr>
      </p:pic>
      <p:pic>
        <p:nvPicPr>
          <p:cNvPr id="7" name="Picture 6" descr="good bowl2.bmp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6400" y="4648200"/>
            <a:ext cx="5486400" cy="727788"/>
          </a:xfrm>
          <a:prstGeom prst="rect">
            <a:avLst/>
          </a:prstGeom>
        </p:spPr>
      </p:pic>
      <p:pic>
        <p:nvPicPr>
          <p:cNvPr id="8" name="Picture 7" descr="good bowl3.bmp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6400" y="3886200"/>
            <a:ext cx="5486400" cy="72778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Difficulties / 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Moment of inertia tensor </a:t>
            </a:r>
          </a:p>
          <a:p>
            <a:pPr lvl="1"/>
            <a:r>
              <a:rPr lang="en-US" dirty="0" smtClean="0"/>
              <a:t>Since ball is not symmetric, the moment of inertia must be a 3 by 3 matrix</a:t>
            </a:r>
          </a:p>
          <a:p>
            <a:pPr lvl="2"/>
            <a:r>
              <a:rPr lang="en-US" dirty="0" smtClean="0"/>
              <a:t>Involves </a:t>
            </a:r>
          </a:p>
          <a:p>
            <a:pPr lvl="2"/>
            <a:r>
              <a:rPr lang="en-US" dirty="0" smtClean="0"/>
              <a:t>Not sure whether this should be in lane frame</a:t>
            </a:r>
          </a:p>
          <a:p>
            <a:pPr lvl="1"/>
            <a:r>
              <a:rPr lang="en-US" dirty="0" smtClean="0"/>
              <a:t>Breaking the effects of COM offset?</a:t>
            </a:r>
          </a:p>
          <a:p>
            <a:pPr lvl="1"/>
            <a:r>
              <a:rPr lang="en-US" dirty="0" smtClean="0"/>
              <a:t>Will work on this in the next week</a:t>
            </a:r>
          </a:p>
          <a:p>
            <a:r>
              <a:rPr lang="en-US" dirty="0" smtClean="0"/>
              <a:t>Differing oil patterns on lane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Cliff </a:t>
            </a:r>
            <a:r>
              <a:rPr lang="en-US" dirty="0" err="1" smtClean="0"/>
              <a:t>Frohlich</a:t>
            </a:r>
            <a:endParaRPr lang="en-US" dirty="0" smtClean="0"/>
          </a:p>
          <a:p>
            <a:r>
              <a:rPr lang="en-US" dirty="0" smtClean="0"/>
              <a:t>Prof Yong </a:t>
            </a:r>
          </a:p>
          <a:p>
            <a:r>
              <a:rPr lang="en-US" dirty="0" smtClean="0"/>
              <a:t>Junbo</a:t>
            </a:r>
            <a:r>
              <a:rPr lang="en-US" dirty="0" smtClean="0"/>
              <a:t> Park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Game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4724400" cy="4389120"/>
          </a:xfrm>
        </p:spPr>
        <p:txBody>
          <a:bodyPr/>
          <a:lstStyle/>
          <a:p>
            <a:r>
              <a:rPr lang="en-US" dirty="0" smtClean="0"/>
              <a:t>Bowling has a rich history</a:t>
            </a:r>
          </a:p>
          <a:p>
            <a:r>
              <a:rPr lang="en-US" dirty="0" smtClean="0"/>
              <a:t>Essentially, two chances to knock down the 10 pins</a:t>
            </a:r>
            <a:r>
              <a:rPr lang="en-US" dirty="0" smtClean="0"/>
              <a:t> arranged on the lane</a:t>
            </a:r>
          </a:p>
          <a:p>
            <a:r>
              <a:rPr lang="en-US" dirty="0" smtClean="0"/>
              <a:t>Rules solidified in the early 20</a:t>
            </a:r>
            <a:r>
              <a:rPr lang="en-US" baseline="30000" dirty="0" smtClean="0"/>
              <a:t>th</a:t>
            </a:r>
            <a:r>
              <a:rPr lang="en-US" dirty="0" smtClean="0"/>
              <a:t> Century</a:t>
            </a:r>
          </a:p>
          <a:p>
            <a:r>
              <a:rPr lang="en-US" dirty="0" smtClean="0"/>
              <a:t>~100 million players today</a:t>
            </a:r>
            <a:endParaRPr lang="en-US" dirty="0" smtClean="0"/>
          </a:p>
          <a:p>
            <a:endParaRPr lang="en-US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05400" y="1371600"/>
            <a:ext cx="3429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Challenge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4953000" cy="438912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Lane</a:t>
            </a:r>
          </a:p>
          <a:p>
            <a:pPr lvl="1"/>
            <a:r>
              <a:rPr lang="en-US" dirty="0" smtClean="0"/>
              <a:t>Standard dimensions:  60 feet by 42 inches</a:t>
            </a:r>
            <a:endParaRPr lang="en-US" dirty="0" smtClean="0"/>
          </a:p>
          <a:p>
            <a:pPr lvl="1"/>
            <a:r>
              <a:rPr lang="en-US" dirty="0" smtClean="0"/>
              <a:t>Oil </a:t>
            </a:r>
            <a:r>
              <a:rPr lang="en-US" dirty="0" smtClean="0"/>
              <a:t>Parameters</a:t>
            </a:r>
          </a:p>
          <a:p>
            <a:pPr lvl="2"/>
            <a:r>
              <a:rPr lang="el-GR" dirty="0" smtClean="0"/>
              <a:t>μ </a:t>
            </a:r>
            <a:r>
              <a:rPr lang="en-US" dirty="0" smtClean="0"/>
              <a:t>= .04 for first two thirds of lane</a:t>
            </a:r>
          </a:p>
          <a:p>
            <a:pPr lvl="2"/>
            <a:r>
              <a:rPr lang="el-GR" dirty="0" smtClean="0"/>
              <a:t>μ</a:t>
            </a:r>
            <a:r>
              <a:rPr lang="en-US" dirty="0" smtClean="0"/>
              <a:t> = .2 for last third of lane</a:t>
            </a:r>
            <a:endParaRPr lang="en-US" dirty="0" smtClean="0"/>
          </a:p>
          <a:p>
            <a:r>
              <a:rPr lang="en-US" dirty="0" smtClean="0"/>
              <a:t>The Pins</a:t>
            </a:r>
          </a:p>
          <a:p>
            <a:pPr lvl="1"/>
            <a:r>
              <a:rPr lang="en-US" dirty="0" smtClean="0"/>
              <a:t>Ten pins arranged in a triangle 36 inches on a side</a:t>
            </a:r>
          </a:p>
          <a:p>
            <a:pPr lvl="1"/>
            <a:r>
              <a:rPr lang="en-US" dirty="0" smtClean="0"/>
              <a:t>15 in tall, 4.7 inches wide, about 3 and a half pounds</a:t>
            </a:r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10200" y="2667000"/>
            <a:ext cx="342900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4724400" cy="4389120"/>
          </a:xfrm>
        </p:spPr>
        <p:txBody>
          <a:bodyPr/>
          <a:lstStyle/>
          <a:p>
            <a:r>
              <a:rPr lang="en-US" dirty="0" smtClean="0"/>
              <a:t>Made of polyester or urethane</a:t>
            </a:r>
          </a:p>
          <a:p>
            <a:r>
              <a:rPr lang="en-US" dirty="0" smtClean="0"/>
              <a:t>Radius is 4.25-4.3 inches</a:t>
            </a:r>
          </a:p>
          <a:p>
            <a:r>
              <a:rPr lang="en-US" dirty="0" smtClean="0"/>
              <a:t>16 pound maximum</a:t>
            </a:r>
          </a:p>
          <a:p>
            <a:r>
              <a:rPr lang="en-US" dirty="0" smtClean="0"/>
              <a:t>Heavier inner core covered with outer material</a:t>
            </a:r>
          </a:p>
          <a:p>
            <a:r>
              <a:rPr lang="en-US" dirty="0" smtClean="0"/>
              <a:t>Offset center </a:t>
            </a:r>
            <a:r>
              <a:rPr lang="en-US" dirty="0" smtClean="0"/>
              <a:t>of </a:t>
            </a:r>
            <a:r>
              <a:rPr lang="en-US" dirty="0" smtClean="0"/>
              <a:t>mass</a:t>
            </a:r>
          </a:p>
          <a:p>
            <a:pPr lvl="1"/>
            <a:r>
              <a:rPr lang="en-US" dirty="0" smtClean="0"/>
              <a:t>Less than 1 mm</a:t>
            </a:r>
          </a:p>
          <a:p>
            <a:pPr lvl="1"/>
            <a:r>
              <a:rPr lang="en-US" dirty="0" smtClean="0"/>
              <a:t>Helps with spin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81600" y="1143000"/>
            <a:ext cx="3453319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99505" y="4648200"/>
            <a:ext cx="5087295" cy="1966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the Pros Do 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5638800" cy="4389120"/>
          </a:xfrm>
        </p:spPr>
        <p:txBody>
          <a:bodyPr/>
          <a:lstStyle/>
          <a:p>
            <a:r>
              <a:rPr lang="en-US" dirty="0" smtClean="0"/>
              <a:t>Splits are the worst</a:t>
            </a:r>
          </a:p>
          <a:p>
            <a:r>
              <a:rPr lang="en-US" dirty="0" smtClean="0"/>
              <a:t>Spins are more devastating</a:t>
            </a:r>
          </a:p>
          <a:p>
            <a:pPr lvl="1"/>
            <a:r>
              <a:rPr lang="en-US" dirty="0" smtClean="0"/>
              <a:t>Throw or release the ball in such a way that spin is imparted</a:t>
            </a:r>
            <a:endParaRPr lang="en-US" dirty="0" smtClean="0"/>
          </a:p>
          <a:p>
            <a:r>
              <a:rPr lang="en-US" dirty="0" smtClean="0"/>
              <a:t>Best bet:  </a:t>
            </a:r>
            <a:r>
              <a:rPr lang="en-US" dirty="0" smtClean="0"/>
              <a:t>six </a:t>
            </a:r>
            <a:r>
              <a:rPr lang="en-US" dirty="0" smtClean="0"/>
              <a:t>degree pocket angle</a:t>
            </a:r>
          </a:p>
          <a:p>
            <a:endParaRPr lang="en-US" dirty="0" smtClean="0"/>
          </a:p>
          <a:p>
            <a:r>
              <a:rPr lang="en-US" dirty="0" smtClean="0"/>
              <a:t>I should like to model bowling ball paths</a:t>
            </a:r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91200" y="1905000"/>
            <a:ext cx="2962275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Previous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Current literature tends to be either geared towards bowling manufacturers or to make overly simplistic assumptions</a:t>
            </a:r>
          </a:p>
          <a:p>
            <a:r>
              <a:rPr lang="en-US" dirty="0" smtClean="0"/>
              <a:t>Hopkins </a:t>
            </a:r>
            <a:r>
              <a:rPr lang="en-US" dirty="0" smtClean="0"/>
              <a:t>and </a:t>
            </a:r>
            <a:r>
              <a:rPr lang="en-US" dirty="0" smtClean="0"/>
              <a:t>Patterson</a:t>
            </a:r>
          </a:p>
          <a:p>
            <a:pPr lvl="1"/>
            <a:r>
              <a:rPr lang="en-US" dirty="0" smtClean="0"/>
              <a:t>Ball is a uniform sphere</a:t>
            </a:r>
          </a:p>
          <a:p>
            <a:pPr lvl="1"/>
            <a:r>
              <a:rPr lang="en-US" dirty="0" smtClean="0"/>
              <a:t>Did not consider offset center of mass or variable friction</a:t>
            </a:r>
            <a:endParaRPr lang="en-US" dirty="0" smtClean="0"/>
          </a:p>
          <a:p>
            <a:r>
              <a:rPr lang="en-US" dirty="0" smtClean="0"/>
              <a:t>Zecchini</a:t>
            </a:r>
            <a:r>
              <a:rPr lang="en-US" dirty="0" smtClean="0"/>
              <a:t> and </a:t>
            </a:r>
            <a:r>
              <a:rPr lang="en-US" dirty="0" smtClean="0"/>
              <a:t>Foutch</a:t>
            </a:r>
            <a:endParaRPr lang="en-US" dirty="0" smtClean="0"/>
          </a:p>
          <a:p>
            <a:pPr lvl="1"/>
            <a:r>
              <a:rPr lang="en-US" dirty="0" smtClean="0"/>
              <a:t>No center of mass offset</a:t>
            </a:r>
          </a:p>
          <a:p>
            <a:r>
              <a:rPr lang="en-US" dirty="0" err="1" smtClean="0"/>
              <a:t>Frohlich</a:t>
            </a:r>
            <a:endParaRPr lang="en-US" dirty="0" smtClean="0"/>
          </a:p>
          <a:p>
            <a:pPr lvl="1"/>
            <a:r>
              <a:rPr lang="en-US" dirty="0" smtClean="0"/>
              <a:t>Complete as far as I know</a:t>
            </a:r>
          </a:p>
          <a:p>
            <a:pPr lvl="1"/>
            <a:r>
              <a:rPr lang="en-US" dirty="0" smtClean="0"/>
              <a:t>Used basic standard time step of .001 second</a:t>
            </a:r>
          </a:p>
          <a:p>
            <a:pPr lvl="1"/>
            <a:r>
              <a:rPr lang="en-US" dirty="0" smtClean="0"/>
              <a:t>All of the equations I used are from this paper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24400" y="2512604"/>
            <a:ext cx="3719448" cy="3621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Vectors and Forces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867400" y="4419600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F</a:t>
            </a:r>
            <a:r>
              <a:rPr lang="en-US" baseline="-25000" dirty="0" err="1" smtClean="0"/>
              <a:t>g</a:t>
            </a:r>
            <a:endParaRPr lang="en-US" baseline="-25000" dirty="0"/>
          </a:p>
        </p:txBody>
      </p:sp>
      <p:sp>
        <p:nvSpPr>
          <p:cNvPr id="8" name="TextBox 7"/>
          <p:cNvSpPr txBox="1"/>
          <p:nvPr/>
        </p:nvSpPr>
        <p:spPr>
          <a:xfrm>
            <a:off x="6248400" y="5410200"/>
            <a:ext cx="550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F</a:t>
            </a:r>
            <a:r>
              <a:rPr lang="en-US" baseline="-25000" dirty="0" err="1" smtClean="0"/>
              <a:t>con</a:t>
            </a:r>
            <a:endParaRPr lang="en-US" baseline="-25000" dirty="0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2590800"/>
            <a:ext cx="3464329" cy="34177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2438400" y="3722524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</a:t>
            </a:r>
            <a:r>
              <a:rPr lang="el-GR" baseline="-25000" dirty="0" smtClean="0"/>
              <a:t>Δ</a:t>
            </a:r>
            <a:endParaRPr lang="en-US" baseline="-25000" dirty="0"/>
          </a:p>
        </p:txBody>
      </p:sp>
      <p:sp>
        <p:nvSpPr>
          <p:cNvPr id="12" name="TextBox 11"/>
          <p:cNvSpPr txBox="1"/>
          <p:nvPr/>
        </p:nvSpPr>
        <p:spPr>
          <a:xfrm>
            <a:off x="1981200" y="4789324"/>
            <a:ext cx="571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</a:t>
            </a:r>
            <a:r>
              <a:rPr lang="en-US" baseline="-25000" dirty="0" err="1" smtClean="0"/>
              <a:t>con</a:t>
            </a:r>
            <a:endParaRPr lang="en-US" baseline="-25000" dirty="0"/>
          </a:p>
        </p:txBody>
      </p:sp>
      <p:sp>
        <p:nvSpPr>
          <p:cNvPr id="14" name="TextBox 13"/>
          <p:cNvSpPr txBox="1"/>
          <p:nvPr/>
        </p:nvSpPr>
        <p:spPr>
          <a:xfrm>
            <a:off x="1905000" y="3722524"/>
            <a:ext cx="3882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cm</a:t>
            </a:r>
            <a:endParaRPr lang="en-US" sz="1200" baseline="-25000" dirty="0"/>
          </a:p>
        </p:txBody>
      </p:sp>
      <p:sp>
        <p:nvSpPr>
          <p:cNvPr id="15" name="TextBox 14"/>
          <p:cNvSpPr txBox="1"/>
          <p:nvPr/>
        </p:nvSpPr>
        <p:spPr>
          <a:xfrm>
            <a:off x="2667000" y="4103524"/>
            <a:ext cx="3401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cb</a:t>
            </a:r>
            <a:endParaRPr lang="en-US" sz="1200" baseline="-25000" dirty="0"/>
          </a:p>
        </p:txBody>
      </p:sp>
      <p:sp>
        <p:nvSpPr>
          <p:cNvPr id="16" name="TextBox 15"/>
          <p:cNvSpPr txBox="1"/>
          <p:nvPr/>
        </p:nvSpPr>
        <p:spPr>
          <a:xfrm>
            <a:off x="5943600" y="3810000"/>
            <a:ext cx="3882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cm</a:t>
            </a:r>
            <a:endParaRPr lang="en-US" sz="1200" baseline="-25000" dirty="0"/>
          </a:p>
        </p:txBody>
      </p:sp>
      <p:sp>
        <p:nvSpPr>
          <p:cNvPr id="17" name="TextBox 16"/>
          <p:cNvSpPr txBox="1"/>
          <p:nvPr/>
        </p:nvSpPr>
        <p:spPr>
          <a:xfrm>
            <a:off x="6477000" y="4114800"/>
            <a:ext cx="3401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cb</a:t>
            </a:r>
            <a:endParaRPr lang="en-US" sz="1200" baseline="-25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Differential Equations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Mass * position’’ = </a:t>
            </a:r>
            <a:r>
              <a:rPr lang="en-US" dirty="0" err="1" smtClean="0"/>
              <a:t>F</a:t>
            </a:r>
            <a:r>
              <a:rPr lang="en-US" baseline="-25000" dirty="0" err="1" smtClean="0"/>
              <a:t>con</a:t>
            </a:r>
            <a:r>
              <a:rPr lang="en-US" dirty="0" smtClean="0"/>
              <a:t> + </a:t>
            </a:r>
            <a:r>
              <a:rPr lang="en-US" dirty="0" err="1" smtClean="0"/>
              <a:t>F</a:t>
            </a:r>
            <a:r>
              <a:rPr lang="en-US" baseline="-25000" dirty="0" err="1" smtClean="0"/>
              <a:t>g</a:t>
            </a:r>
            <a:endParaRPr lang="en-US" baseline="-25000" dirty="0" smtClean="0"/>
          </a:p>
          <a:p>
            <a:r>
              <a:rPr lang="en-US" dirty="0" smtClean="0"/>
              <a:t>d/</a:t>
            </a:r>
            <a:r>
              <a:rPr lang="en-US" dirty="0" err="1" smtClean="0"/>
              <a:t>dt</a:t>
            </a:r>
            <a:r>
              <a:rPr lang="en-US" dirty="0" smtClean="0"/>
              <a:t> (I</a:t>
            </a:r>
            <a:r>
              <a:rPr lang="el-GR" dirty="0" smtClean="0"/>
              <a:t>ω</a:t>
            </a:r>
            <a:r>
              <a:rPr lang="en-US" dirty="0" smtClean="0"/>
              <a:t>) = (r</a:t>
            </a:r>
            <a:r>
              <a:rPr lang="el-GR" baseline="-25000" dirty="0" smtClean="0"/>
              <a:t>Δ</a:t>
            </a:r>
            <a:r>
              <a:rPr lang="en-US" dirty="0" smtClean="0"/>
              <a:t> x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con</a:t>
            </a:r>
            <a:r>
              <a:rPr lang="en-US" dirty="0" smtClean="0"/>
              <a:t>) x </a:t>
            </a:r>
            <a:r>
              <a:rPr lang="en-US" dirty="0" err="1" smtClean="0"/>
              <a:t>F</a:t>
            </a:r>
            <a:r>
              <a:rPr lang="en-US" baseline="-25000" dirty="0" err="1" smtClean="0"/>
              <a:t>con</a:t>
            </a:r>
            <a:endParaRPr lang="en-US" baseline="-25000" dirty="0" smtClean="0"/>
          </a:p>
          <a:p>
            <a:r>
              <a:rPr lang="en-US" dirty="0" smtClean="0"/>
              <a:t>If I is non-diagonal, LHS expands to:                          d/</a:t>
            </a:r>
            <a:r>
              <a:rPr lang="en-US" dirty="0" err="1" smtClean="0"/>
              <a:t>dt</a:t>
            </a:r>
            <a:r>
              <a:rPr lang="en-US" dirty="0" smtClean="0"/>
              <a:t> </a:t>
            </a:r>
            <a:r>
              <a:rPr lang="en-US" dirty="0" smtClean="0"/>
              <a:t>(I</a:t>
            </a:r>
            <a:r>
              <a:rPr lang="el-GR" dirty="0" smtClean="0"/>
              <a:t>ω</a:t>
            </a:r>
            <a:r>
              <a:rPr lang="en-US" dirty="0" smtClean="0"/>
              <a:t>) = (I</a:t>
            </a:r>
            <a:r>
              <a:rPr lang="en-US" baseline="-25000" dirty="0" smtClean="0"/>
              <a:t>0</a:t>
            </a:r>
            <a:r>
              <a:rPr lang="en-US" dirty="0" smtClean="0"/>
              <a:t> + </a:t>
            </a:r>
            <a:r>
              <a:rPr lang="en-US" dirty="0" err="1" smtClean="0"/>
              <a:t>I</a:t>
            </a:r>
            <a:r>
              <a:rPr lang="en-US" baseline="-25000" dirty="0" err="1" smtClean="0"/>
              <a:t>dev</a:t>
            </a:r>
            <a:r>
              <a:rPr lang="en-US" dirty="0" smtClean="0"/>
              <a:t>)</a:t>
            </a:r>
            <a:r>
              <a:rPr lang="el-GR" dirty="0" smtClean="0"/>
              <a:t>α</a:t>
            </a:r>
            <a:r>
              <a:rPr lang="en-US" dirty="0" smtClean="0"/>
              <a:t> </a:t>
            </a:r>
            <a:r>
              <a:rPr lang="en-US" dirty="0" smtClean="0"/>
              <a:t>+</a:t>
            </a:r>
            <a:r>
              <a:rPr lang="el-GR" dirty="0" smtClean="0"/>
              <a:t>ω</a:t>
            </a:r>
            <a:r>
              <a:rPr lang="en-US" dirty="0" smtClean="0"/>
              <a:t> x (</a:t>
            </a:r>
            <a:r>
              <a:rPr lang="en-US" dirty="0" err="1" smtClean="0"/>
              <a:t>I</a:t>
            </a:r>
            <a:r>
              <a:rPr lang="en-US" baseline="-25000" dirty="0" err="1" smtClean="0"/>
              <a:t>dev</a:t>
            </a:r>
            <a:r>
              <a:rPr lang="el-GR" dirty="0" smtClean="0"/>
              <a:t>ω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No </a:t>
            </a:r>
            <a:r>
              <a:rPr lang="el-GR" dirty="0" smtClean="0"/>
              <a:t>ω</a:t>
            </a:r>
            <a:r>
              <a:rPr lang="en-US" dirty="0" smtClean="0"/>
              <a:t> x (I</a:t>
            </a:r>
            <a:r>
              <a:rPr lang="en-US" baseline="-25000" dirty="0" smtClean="0"/>
              <a:t>0</a:t>
            </a:r>
            <a:r>
              <a:rPr lang="el-GR" dirty="0" smtClean="0"/>
              <a:t>ω</a:t>
            </a:r>
            <a:r>
              <a:rPr lang="en-US" dirty="0" smtClean="0"/>
              <a:t>) term since </a:t>
            </a:r>
            <a:r>
              <a:rPr lang="el-GR" dirty="0" smtClean="0"/>
              <a:t>ω</a:t>
            </a:r>
            <a:r>
              <a:rPr lang="en-US" dirty="0" smtClean="0"/>
              <a:t>, I</a:t>
            </a:r>
            <a:r>
              <a:rPr lang="en-US" baseline="-25000" dirty="0" smtClean="0"/>
              <a:t>0</a:t>
            </a:r>
            <a:r>
              <a:rPr lang="en-US" dirty="0" smtClean="0"/>
              <a:t> are parallel</a:t>
            </a:r>
          </a:p>
          <a:p>
            <a:pPr lvl="1"/>
            <a:r>
              <a:rPr lang="el-GR" dirty="0" smtClean="0"/>
              <a:t>ω</a:t>
            </a:r>
            <a:r>
              <a:rPr lang="en-US" dirty="0" smtClean="0"/>
              <a:t> </a:t>
            </a:r>
            <a:r>
              <a:rPr lang="en-US" dirty="0" smtClean="0"/>
              <a:t>x (</a:t>
            </a:r>
            <a:r>
              <a:rPr lang="en-US" dirty="0" err="1" smtClean="0"/>
              <a:t>I</a:t>
            </a:r>
            <a:r>
              <a:rPr lang="en-US" baseline="-25000" dirty="0" err="1" smtClean="0"/>
              <a:t>dev</a:t>
            </a:r>
            <a:r>
              <a:rPr lang="el-GR" dirty="0" smtClean="0"/>
              <a:t>ω</a:t>
            </a:r>
            <a:r>
              <a:rPr lang="en-US" dirty="0" smtClean="0"/>
              <a:t>) is the “rolls funny” term</a:t>
            </a:r>
          </a:p>
          <a:p>
            <a:r>
              <a:rPr lang="en-US" dirty="0" smtClean="0"/>
              <a:t>At every step must calculate slippage:  (</a:t>
            </a:r>
            <a:r>
              <a:rPr lang="en-US" dirty="0" err="1" smtClean="0"/>
              <a:t>R</a:t>
            </a:r>
            <a:r>
              <a:rPr lang="en-US" baseline="-25000" dirty="0" err="1" smtClean="0"/>
              <a:t>con</a:t>
            </a:r>
            <a:r>
              <a:rPr lang="en-US" dirty="0" smtClean="0"/>
              <a:t> x </a:t>
            </a:r>
            <a:r>
              <a:rPr lang="el-GR" dirty="0" smtClean="0"/>
              <a:t>ω</a:t>
            </a:r>
            <a:r>
              <a:rPr lang="en-US" dirty="0" smtClean="0"/>
              <a:t>) - </a:t>
            </a:r>
            <a:r>
              <a:rPr lang="en-US" dirty="0" err="1" smtClean="0"/>
              <a:t>Velo</a:t>
            </a:r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Differential Equations (cont)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Normal force varies</a:t>
            </a:r>
          </a:p>
          <a:p>
            <a:r>
              <a:rPr lang="en-US" dirty="0" smtClean="0"/>
              <a:t>Slipping</a:t>
            </a:r>
          </a:p>
          <a:p>
            <a:pPr lvl="1"/>
            <a:r>
              <a:rPr lang="en-US" dirty="0" smtClean="0"/>
              <a:t>(I</a:t>
            </a:r>
            <a:r>
              <a:rPr lang="en-US" baseline="-25000" dirty="0" smtClean="0"/>
              <a:t>0</a:t>
            </a:r>
            <a:r>
              <a:rPr lang="en-US" dirty="0" smtClean="0"/>
              <a:t> + </a:t>
            </a:r>
            <a:r>
              <a:rPr lang="en-US" dirty="0" err="1" smtClean="0"/>
              <a:t>I</a:t>
            </a:r>
            <a:r>
              <a:rPr lang="en-US" baseline="-25000" dirty="0" err="1" smtClean="0"/>
              <a:t>dev</a:t>
            </a:r>
            <a:r>
              <a:rPr lang="en-US" dirty="0" smtClean="0"/>
              <a:t> + I</a:t>
            </a:r>
            <a:r>
              <a:rPr lang="el-GR" baseline="-25000" dirty="0" smtClean="0"/>
              <a:t>Δ</a:t>
            </a:r>
            <a:r>
              <a:rPr lang="en-US" dirty="0" smtClean="0"/>
              <a:t> + I</a:t>
            </a:r>
            <a:r>
              <a:rPr lang="el-GR" baseline="-25000" dirty="0" smtClean="0"/>
              <a:t>ΔΔ</a:t>
            </a:r>
            <a:r>
              <a:rPr lang="en-US" dirty="0" smtClean="0"/>
              <a:t>)</a:t>
            </a:r>
            <a:r>
              <a:rPr lang="el-GR" dirty="0" smtClean="0"/>
              <a:t>α</a:t>
            </a:r>
            <a:r>
              <a:rPr lang="en-US" dirty="0" smtClean="0"/>
              <a:t> = </a:t>
            </a:r>
            <a:r>
              <a:rPr lang="el-GR" dirty="0" smtClean="0"/>
              <a:t>τ</a:t>
            </a:r>
            <a:r>
              <a:rPr lang="en-US" baseline="-25000" dirty="0" err="1" smtClean="0"/>
              <a:t>fric</a:t>
            </a:r>
            <a:r>
              <a:rPr lang="en-US" dirty="0" smtClean="0"/>
              <a:t> + </a:t>
            </a:r>
            <a:r>
              <a:rPr lang="el-GR" dirty="0" smtClean="0"/>
              <a:t>τ</a:t>
            </a:r>
            <a:r>
              <a:rPr lang="en-US" baseline="-25000" dirty="0" smtClean="0"/>
              <a:t>dev</a:t>
            </a:r>
            <a:r>
              <a:rPr lang="en-US" dirty="0" smtClean="0"/>
              <a:t> +</a:t>
            </a:r>
            <a:r>
              <a:rPr lang="el-GR" dirty="0" smtClean="0"/>
              <a:t> τ</a:t>
            </a:r>
            <a:r>
              <a:rPr lang="el-GR" baseline="-25000" dirty="0" smtClean="0"/>
              <a:t>Δ</a:t>
            </a:r>
            <a:r>
              <a:rPr lang="el-GR" dirty="0" smtClean="0"/>
              <a:t> </a:t>
            </a:r>
            <a:r>
              <a:rPr lang="en-US" dirty="0" smtClean="0"/>
              <a:t>+ </a:t>
            </a:r>
            <a:r>
              <a:rPr lang="el-GR" dirty="0" smtClean="0"/>
              <a:t>τ</a:t>
            </a:r>
            <a:r>
              <a:rPr lang="el-GR" baseline="-25000" dirty="0" smtClean="0"/>
              <a:t>ΔΔ</a:t>
            </a:r>
            <a:endParaRPr lang="en-US" dirty="0" smtClean="0"/>
          </a:p>
          <a:p>
            <a:r>
              <a:rPr lang="en-US" dirty="0" smtClean="0"/>
              <a:t>Rolling</a:t>
            </a:r>
          </a:p>
          <a:p>
            <a:pPr lvl="1"/>
            <a:r>
              <a:rPr lang="en-US" dirty="0" smtClean="0"/>
              <a:t>(I</a:t>
            </a:r>
            <a:r>
              <a:rPr lang="en-US" baseline="-25000" dirty="0" smtClean="0"/>
              <a:t>0</a:t>
            </a:r>
            <a:r>
              <a:rPr lang="en-US" dirty="0" smtClean="0"/>
              <a:t> + </a:t>
            </a:r>
            <a:r>
              <a:rPr lang="en-US" dirty="0" err="1" smtClean="0"/>
              <a:t>I</a:t>
            </a:r>
            <a:r>
              <a:rPr lang="en-US" baseline="-25000" dirty="0" err="1" smtClean="0"/>
              <a:t>dev</a:t>
            </a:r>
            <a:r>
              <a:rPr lang="en-US" dirty="0" smtClean="0"/>
              <a:t> + </a:t>
            </a:r>
            <a:r>
              <a:rPr lang="en-US" dirty="0" err="1" smtClean="0"/>
              <a:t>I</a:t>
            </a:r>
            <a:r>
              <a:rPr lang="en-US" baseline="-25000" dirty="0" err="1" smtClean="0"/>
              <a:t>Roll</a:t>
            </a:r>
            <a:r>
              <a:rPr lang="en-US" dirty="0" smtClean="0"/>
              <a:t> </a:t>
            </a:r>
            <a:r>
              <a:rPr lang="en-US" dirty="0" smtClean="0"/>
              <a:t>+ </a:t>
            </a:r>
            <a:r>
              <a:rPr lang="en-US" dirty="0" smtClean="0"/>
              <a:t>I</a:t>
            </a:r>
            <a:r>
              <a:rPr lang="el-GR" baseline="-25000" dirty="0" smtClean="0"/>
              <a:t>Δ</a:t>
            </a:r>
            <a:r>
              <a:rPr lang="en-US" dirty="0" smtClean="0"/>
              <a:t>)</a:t>
            </a:r>
            <a:r>
              <a:rPr lang="el-GR" dirty="0" smtClean="0"/>
              <a:t>α</a:t>
            </a:r>
            <a:r>
              <a:rPr lang="en-US" dirty="0" smtClean="0"/>
              <a:t> = </a:t>
            </a:r>
            <a:r>
              <a:rPr lang="el-GR" dirty="0" smtClean="0"/>
              <a:t>τ</a:t>
            </a:r>
            <a:r>
              <a:rPr lang="en-US" baseline="-25000" dirty="0" smtClean="0"/>
              <a:t>dev</a:t>
            </a:r>
            <a:r>
              <a:rPr lang="en-US" dirty="0" smtClean="0"/>
              <a:t> +</a:t>
            </a:r>
            <a:r>
              <a:rPr lang="el-GR" dirty="0" smtClean="0"/>
              <a:t> τ</a:t>
            </a:r>
            <a:r>
              <a:rPr lang="el-GR" baseline="-25000" dirty="0" smtClean="0"/>
              <a:t>Δ</a:t>
            </a:r>
            <a:r>
              <a:rPr lang="el-GR" dirty="0" smtClean="0"/>
              <a:t> </a:t>
            </a:r>
            <a:r>
              <a:rPr lang="en-US" dirty="0" smtClean="0"/>
              <a:t>+ </a:t>
            </a:r>
            <a:r>
              <a:rPr lang="el-GR" dirty="0" smtClean="0"/>
              <a:t>τ</a:t>
            </a:r>
            <a:r>
              <a:rPr lang="el-GR" baseline="-25000" dirty="0" smtClean="0"/>
              <a:t>ΔΔ</a:t>
            </a:r>
            <a:endParaRPr lang="en-US" baseline="-25000" dirty="0" smtClean="0"/>
          </a:p>
          <a:p>
            <a:pPr lvl="1"/>
            <a:endParaRPr lang="en-US" baseline="-25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</TotalTime>
  <Words>563</Words>
  <Application>Microsoft Office PowerPoint</Application>
  <PresentationFormat>On-screen Show (4:3)</PresentationFormat>
  <Paragraphs>96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Flow</vt:lpstr>
      <vt:lpstr>Bowling Modeling</vt:lpstr>
      <vt:lpstr>The Game</vt:lpstr>
      <vt:lpstr>The Challenge</vt:lpstr>
      <vt:lpstr>The Ball</vt:lpstr>
      <vt:lpstr>How the Pros Do It</vt:lpstr>
      <vt:lpstr>Previous Work</vt:lpstr>
      <vt:lpstr>Vectors and Forces</vt:lpstr>
      <vt:lpstr>Differential Equations</vt:lpstr>
      <vt:lpstr>Differential Equations (cont)</vt:lpstr>
      <vt:lpstr>Modeling Details</vt:lpstr>
      <vt:lpstr>Results</vt:lpstr>
      <vt:lpstr>Difficulties / Future Work</vt:lpstr>
      <vt:lpstr>Acknowledgements</vt:lpstr>
    </vt:vector>
  </TitlesOfParts>
  <Company>Harvey Mudd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Bowling Modeling</dc:title>
  <dc:creator>Craig Weidert</dc:creator>
  <cp:lastModifiedBy>Craig Weidert</cp:lastModifiedBy>
  <cp:revision>20</cp:revision>
  <dcterms:created xsi:type="dcterms:W3CDTF">2007-04-17T06:21:50Z</dcterms:created>
  <dcterms:modified xsi:type="dcterms:W3CDTF">2007-04-17T19:28:58Z</dcterms:modified>
</cp:coreProperties>
</file>