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43" r:id="rId2"/>
    <p:sldId id="377" r:id="rId3"/>
    <p:sldId id="378" r:id="rId4"/>
    <p:sldId id="384" r:id="rId5"/>
    <p:sldId id="379" r:id="rId6"/>
    <p:sldId id="380" r:id="rId7"/>
    <p:sldId id="381" r:id="rId8"/>
    <p:sldId id="382" r:id="rId9"/>
    <p:sldId id="383" r:id="rId10"/>
  </p:sldIdLst>
  <p:sldSz cx="9144000" cy="6858000" type="letter"/>
  <p:notesSz cx="9220200" cy="6934200"/>
  <p:custShowLst>
    <p:custShow name="For screen" id="0">
      <p:sldLst>
        <p:sld r:id="rId2"/>
        <p:sld r:id="rId3"/>
        <p:sld r:id="rId4"/>
        <p:sld r:id="rId6"/>
        <p:sld r:id="rId7"/>
        <p:sld r:id="rId8"/>
        <p:sld r:id="rId9"/>
        <p:sld r:id="rId10"/>
      </p:sldLst>
    </p:custShow>
    <p:custShow name="For printing" id="1">
      <p:sldLst>
        <p:sld r:id="rId2"/>
        <p:sld r:id="rId3"/>
        <p:sld r:id="rId5"/>
        <p:sld r:id="rId6"/>
        <p:sld r:id="rId7"/>
        <p:sld r:id="rId8"/>
        <p:sld r:id="rId9"/>
        <p:sld r:id="rId10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6" autoAdjust="0"/>
    <p:restoredTop sz="94635" autoAdjust="0"/>
  </p:normalViewPr>
  <p:slideViewPr>
    <p:cSldViewPr>
      <p:cViewPr varScale="1">
        <p:scale>
          <a:sx n="102" d="100"/>
          <a:sy n="102" d="100"/>
        </p:scale>
        <p:origin x="-252" y="-138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184"/>
        <p:guide pos="29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102100" y="6604000"/>
            <a:ext cx="1019175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/>
          <a:p>
            <a:pPr defTabSz="868363"/>
            <a:r>
              <a:rPr lang="en-US" sz="1200" b="0"/>
              <a:t>Page </a:t>
            </a:r>
            <a:fld id="{520911BC-ADEF-4901-B476-8A736382741A}" type="slidenum">
              <a:rPr lang="en-US" sz="1200" b="0"/>
              <a:pPr defTabSz="868363"/>
              <a:t>‹#›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3747138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28725" y="3295650"/>
            <a:ext cx="6762750" cy="311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071938" y="6604000"/>
            <a:ext cx="1076325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/>
          <a:p>
            <a:pPr defTabSz="868363"/>
            <a:r>
              <a:rPr lang="en-US" sz="1200" b="0">
                <a:latin typeface="Century Gothic" pitchFamily="34" charset="0"/>
              </a:rPr>
              <a:t>Page </a:t>
            </a:r>
            <a:fld id="{E340E2B0-491F-4B1C-A1EE-B7BC0BEEC107}" type="slidenum">
              <a:rPr lang="en-US" sz="1200" b="0">
                <a:latin typeface="Century Gothic" pitchFamily="34" charset="0"/>
              </a:rPr>
              <a:pPr defTabSz="868363"/>
              <a:t>‹#›</a:t>
            </a:fld>
            <a:endParaRPr 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82900" y="523875"/>
            <a:ext cx="34544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150768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9504" y="3293131"/>
            <a:ext cx="6761195" cy="31220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195985" y="6614376"/>
            <a:ext cx="4039184" cy="33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29" tIns="43964" rIns="87929" bIns="43964"/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fld id="{A94DDF98-6D82-4507-9941-777E9C71E7A3}" type="slidenum">
              <a:rPr lang="en-US" sz="1800"/>
              <a:pPr/>
              <a:t>5</a:t>
            </a:fld>
            <a:endParaRPr lang="en-US" sz="1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895779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046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718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8277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43849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35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520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1839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8776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09603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97851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3675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sz="1400" b="0">
                <a:solidFill>
                  <a:schemeClr val="hlink"/>
                </a:solidFill>
              </a:rPr>
              <a:t>– </a:t>
            </a:r>
            <a:fld id="{CDC16DCE-860B-4C09-909B-1121F3CD5CF0}" type="slidenum">
              <a:rPr lang="en-US" sz="1400" b="0">
                <a:solidFill>
                  <a:schemeClr val="hlink"/>
                </a:solidFill>
              </a:rPr>
              <a:pPr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/>
          <a:p>
            <a:r>
              <a:rPr 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8140700" y="-55563"/>
            <a:ext cx="92075" cy="33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dirty="0" smtClean="0"/>
              <a:t>64-Bit Architectures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Topics</a:t>
            </a:r>
          </a:p>
          <a:p>
            <a:pPr lvl="1" eaLnBrk="1" hangingPunct="1">
              <a:defRPr/>
            </a:pPr>
            <a:r>
              <a:rPr lang="en-US" dirty="0" smtClean="0"/>
              <a:t>64-bit data</a:t>
            </a:r>
          </a:p>
          <a:p>
            <a:pPr lvl="1" eaLnBrk="1" hangingPunct="1">
              <a:defRPr/>
            </a:pPr>
            <a:r>
              <a:rPr lang="en-US" dirty="0" smtClean="0"/>
              <a:t>New registers and instructions</a:t>
            </a:r>
          </a:p>
          <a:p>
            <a:pPr lvl="1" eaLnBrk="1" hangingPunct="1">
              <a:defRPr/>
            </a:pPr>
            <a:r>
              <a:rPr lang="en-US" dirty="0" smtClean="0"/>
              <a:t>Calling conventions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71625" y="762000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1" hangingPunct="1">
              <a:lnSpc>
                <a:spcPct val="87000"/>
              </a:lnSpc>
            </a:pPr>
            <a:r>
              <a:rPr lang="en-US" sz="3800"/>
              <a:t>CS 105</a:t>
            </a:r>
            <a:br>
              <a:rPr lang="en-US" sz="3800"/>
            </a:br>
            <a:r>
              <a:rPr lang="en-US" sz="2500" i="1"/>
              <a:t>“Tour of the Black Holes of Computing!”</a:t>
            </a:r>
            <a:endParaRPr 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524000" y="4572000"/>
            <a:ext cx="67691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524000" y="2895600"/>
            <a:ext cx="67691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>
              <a:lnSpc>
                <a:spcPct val="100000"/>
              </a:lnSpc>
              <a:defRPr/>
            </a:pPr>
            <a:endParaRPr lang="en-US" dirty="0">
              <a:latin typeface="Calibri" pitchFamily="34" charset="0"/>
              <a:ea typeface="+mn-ea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Data Representations: IA32 + x86-64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Sizes of C Objects (in Bytes)</a:t>
            </a:r>
          </a:p>
          <a:p>
            <a:pPr lvl="1" defTabSz="690563" eaLnBrk="1" hangingPunct="1">
              <a:buFont typeface="Wingdings" charset="2"/>
              <a:buNone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       </a:t>
            </a:r>
            <a:r>
              <a:rPr lang="en-US" i="1">
                <a:solidFill>
                  <a:srgbClr val="C00000"/>
                </a:solidFill>
              </a:rPr>
              <a:t>C Data Type	Typical 32-bit	Intel IA32	x86-64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unsigned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int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long int	4	4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char	1	1	1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short	2	2	2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float	4	4	4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double	8	8	8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long double	8	10/12	16</a:t>
            </a:r>
          </a:p>
          <a:p>
            <a:pPr lvl="2" defTabSz="690563" eaLnBrk="1" hangingPunct="1">
              <a:buFont typeface="Wingdings" charset="2"/>
              <a:buChar char="l"/>
              <a:tabLst>
                <a:tab pos="4113213" algn="r"/>
                <a:tab pos="6176963" algn="r"/>
                <a:tab pos="7778750" algn="r"/>
              </a:tabLst>
              <a:defRPr/>
            </a:pPr>
            <a:r>
              <a:rPr lang="en-US"/>
              <a:t>char *	4	4	8</a:t>
            </a:r>
            <a:br>
              <a:rPr lang="en-US"/>
            </a:br>
            <a:r>
              <a:rPr lang="en-US" i="1">
                <a:solidFill>
                  <a:srgbClr val="3333FF"/>
                </a:solidFill>
              </a:rPr>
              <a:t>Or any other pointer</a:t>
            </a:r>
          </a:p>
        </p:txBody>
      </p:sp>
    </p:spTree>
    <p:extLst>
      <p:ext uri="{BB962C8B-B14F-4D97-AF65-F5344CB8AC3E}">
        <p14:creationId xmlns:p14="http://schemas.microsoft.com/office/powerpoint/2010/main" val="3808071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381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%ax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390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90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%cx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390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390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390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390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390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353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353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353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353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7353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7353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%r13w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353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%r14w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353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%r15w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381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%dx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3381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381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%di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3381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381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343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%r8w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43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%r9w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43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%r10w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343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%r11w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343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%r12w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390900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38385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al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390900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8385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3390900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8385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cl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3390900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38385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38385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38385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dil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8385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38385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bpl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7800975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r8b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7800975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r9b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800975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r10b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800975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r11b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800975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r12b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800975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r13b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800975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r14b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800975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r15b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54547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499431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78643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  <a:endParaRPr lang="en-US" sz="9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1712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762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762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762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762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762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762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762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762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349250"/>
          </a:xfrm>
        </p:spPr>
        <p:txBody>
          <a:bodyPr/>
          <a:lstStyle/>
          <a:p>
            <a:pPr lvl="1" eaLnBrk="1" hangingPunct="1"/>
            <a:r>
              <a:rPr lang="en-US" smtClean="0"/>
              <a:t>Extend existing registers.  Add 8 new ones.</a:t>
            </a:r>
          </a:p>
          <a:p>
            <a:pPr lvl="1" eaLnBrk="1" hangingPunct="1"/>
            <a:r>
              <a:rPr lang="en-US" smtClean="0"/>
              <a:t>Make </a:t>
            </a:r>
            <a:r>
              <a:rPr lang="en-US" smtClean="0">
                <a:latin typeface="Courier New" pitchFamily="49" charset="0"/>
              </a:rPr>
              <a:t>%ebp</a:t>
            </a:r>
            <a:r>
              <a:rPr lang="en-US" smtClean="0"/>
              <a:t>/</a:t>
            </a:r>
            <a:r>
              <a:rPr lang="en-US" smtClean="0">
                <a:latin typeface="Courier New" pitchFamily="49" charset="0"/>
              </a:rPr>
              <a:t>%rbp</a:t>
            </a:r>
            <a:r>
              <a:rPr lang="en-US" smtClean="0"/>
              <a:t> general purpose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2505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2505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2505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2505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2505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2505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2505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505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724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4724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4724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4724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4724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4724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4724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4724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6467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6467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6467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6467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6467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6467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6467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6467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2388213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Long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l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(4 Bytes) ↔ Quad word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q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(8 Bytes)</a:t>
            </a:r>
          </a:p>
          <a:p>
            <a:pPr eaLnBrk="1" hangingPunct="1"/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New instructions:</a:t>
            </a: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→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ovzbq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movslq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etc.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instructions that generate 32-bit results</a:t>
            </a:r>
          </a:p>
          <a:p>
            <a:pPr lvl="1" eaLnBrk="1" hangingPunct="1"/>
            <a:r>
              <a:rPr lang="en-US" dirty="0" smtClean="0"/>
              <a:t>Set higher order bits of destination register to 0</a:t>
            </a:r>
          </a:p>
          <a:p>
            <a:pPr lvl="1" eaLnBrk="1" hangingPunct="1"/>
            <a:r>
              <a:rPr lang="en-US" dirty="0" smtClean="0"/>
              <a:t>Example: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smtClean="0">
                <a:cs typeface="Courier New" pitchFamily="49" charset="0"/>
              </a:rPr>
              <a:t>thus no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movzlq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81794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533400"/>
            <a:ext cx="76581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32-bit Mode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5573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343400" y="1422400"/>
            <a:ext cx="36576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 %esp,%ebp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12(%ebp),%ecx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8(%ebp),%edx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(%ecx),%eax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(%edx),%ebx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%eax,(%edx)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%ebx,(%ecx)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-4(%ebp),%ebx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%ebp,%esp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popl %ebp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</a:t>
            </a:r>
          </a:p>
        </p:txBody>
      </p:sp>
      <p:sp>
        <p:nvSpPr>
          <p:cNvPr id="22533" name="AutoShape 5"/>
          <p:cNvSpPr>
            <a:spLocks/>
          </p:cNvSpPr>
          <p:nvPr/>
        </p:nvSpPr>
        <p:spPr bwMode="auto">
          <a:xfrm>
            <a:off x="7786688" y="2870200"/>
            <a:ext cx="271462" cy="1566863"/>
          </a:xfrm>
          <a:prstGeom prst="rightBrace">
            <a:avLst>
              <a:gd name="adj1" fmla="val 5846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134350" y="3479800"/>
            <a:ext cx="669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Body</a:t>
            </a:r>
          </a:p>
        </p:txBody>
      </p:sp>
      <p:sp>
        <p:nvSpPr>
          <p:cNvPr id="22535" name="AutoShape 7"/>
          <p:cNvSpPr>
            <a:spLocks/>
          </p:cNvSpPr>
          <p:nvPr/>
        </p:nvSpPr>
        <p:spPr bwMode="auto">
          <a:xfrm>
            <a:off x="7778750" y="1803400"/>
            <a:ext cx="279400" cy="744538"/>
          </a:xfrm>
          <a:prstGeom prst="rightBrace">
            <a:avLst>
              <a:gd name="adj1" fmla="val 249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134350" y="1979613"/>
            <a:ext cx="735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Setup</a:t>
            </a:r>
          </a:p>
        </p:txBody>
      </p:sp>
      <p:sp>
        <p:nvSpPr>
          <p:cNvPr id="22537" name="AutoShape 9"/>
          <p:cNvSpPr>
            <a:spLocks/>
          </p:cNvSpPr>
          <p:nvPr/>
        </p:nvSpPr>
        <p:spPr bwMode="auto">
          <a:xfrm>
            <a:off x="7777163" y="4775200"/>
            <a:ext cx="280987" cy="1066800"/>
          </a:xfrm>
          <a:prstGeom prst="rightBrace">
            <a:avLst>
              <a:gd name="adj1" fmla="val 3615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8134350" y="5121275"/>
            <a:ext cx="741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1371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18288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>
                <a:latin typeface="Calibri" charset="0"/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2713844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Swap in 64-bit Mode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657600"/>
            <a:ext cx="8307387" cy="2863850"/>
          </a:xfrm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Operands passed in registers (why useful?)</a:t>
            </a:r>
          </a:p>
          <a:p>
            <a:pPr lvl="1" eaLnBrk="1" hangingPunct="1"/>
            <a:r>
              <a:rPr lang="en-US" smtClean="0"/>
              <a:t>First (</a:t>
            </a:r>
            <a:r>
              <a:rPr lang="en-US" smtClean="0">
                <a:latin typeface="Courier New" pitchFamily="49" charset="0"/>
              </a:rPr>
              <a:t>xp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%rdi</a:t>
            </a:r>
            <a:r>
              <a:rPr lang="en-US" smtClean="0"/>
              <a:t>, second (</a:t>
            </a:r>
            <a:r>
              <a:rPr lang="en-US" smtClean="0">
                <a:latin typeface="Courier New" pitchFamily="49" charset="0"/>
              </a:rPr>
              <a:t>yp</a:t>
            </a:r>
            <a:r>
              <a:rPr lang="en-US" smtClean="0"/>
              <a:t>) in </a:t>
            </a:r>
            <a:r>
              <a:rPr lang="en-US" smtClean="0">
                <a:latin typeface="Courier New" pitchFamily="49" charset="0"/>
              </a:rPr>
              <a:t>%rsi</a:t>
            </a:r>
          </a:p>
          <a:p>
            <a:pPr lvl="1" eaLnBrk="1" hangingPunct="1"/>
            <a:r>
              <a:rPr lang="en-US" smtClean="0"/>
              <a:t>64-bit pointers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 stack operations required</a:t>
            </a:r>
          </a:p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32-bit data</a:t>
            </a:r>
          </a:p>
          <a:p>
            <a:pPr lvl="1" eaLnBrk="1" hangingPunct="1"/>
            <a:r>
              <a:rPr lang="en-US" smtClean="0"/>
              <a:t>Data held in registers </a:t>
            </a:r>
            <a:r>
              <a:rPr lang="en-US" smtClean="0">
                <a:latin typeface="Courier New" pitchFamily="49" charset="0"/>
              </a:rPr>
              <a:t>%eax</a:t>
            </a:r>
            <a:r>
              <a:rPr lang="en-US" smtClean="0"/>
              <a:t> and </a:t>
            </a:r>
            <a:r>
              <a:rPr lang="en-US" smtClean="0">
                <a:latin typeface="Courier New" pitchFamily="49" charset="0"/>
              </a:rPr>
              <a:t>%edx</a:t>
            </a:r>
          </a:p>
          <a:p>
            <a:pPr lvl="1" eaLnBrk="1" hangingPunct="1"/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movl</a:t>
            </a:r>
            <a:r>
              <a:rPr lang="en-US" smtClean="0"/>
              <a:t> operation</a:t>
            </a:r>
          </a:p>
          <a:p>
            <a:pPr lvl="1" eaLnBrk="1" hangingPunct="1"/>
            <a:endParaRPr 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328738"/>
            <a:ext cx="3962400" cy="20240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876800" y="1328738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(%rdi), %edx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(%rsi), %eax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	%edx,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6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Swap Long </a:t>
            </a:r>
            <a:r>
              <a:rPr lang="en-US" dirty="0" err="1">
                <a:ea typeface="+mj-ea"/>
                <a:cs typeface="+mj-cs"/>
              </a:rPr>
              <a:t>Ints</a:t>
            </a:r>
            <a:r>
              <a:rPr lang="en-US" dirty="0">
                <a:ea typeface="+mj-ea"/>
                <a:cs typeface="+mj-cs"/>
              </a:rPr>
              <a:t> in 64-bit Mode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4343400"/>
            <a:ext cx="8307387" cy="1981200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64-bit data</a:t>
            </a:r>
          </a:p>
          <a:p>
            <a:pPr lvl="1" eaLnBrk="1" hangingPunct="1"/>
            <a:r>
              <a:rPr lang="en-US" dirty="0" smtClean="0"/>
              <a:t>Data held in registers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rdx</a:t>
            </a:r>
            <a:endParaRPr lang="en-US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 </a:t>
            </a: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i="1" dirty="0" err="1" smtClean="0">
                <a:latin typeface="Courier New" pitchFamily="49" charset="0"/>
              </a:rPr>
              <a:t>q</a:t>
            </a:r>
            <a:r>
              <a:rPr lang="en-US" dirty="0" smtClean="0"/>
              <a:t> </a:t>
            </a:r>
            <a:r>
              <a:rPr lang="en-US" dirty="0" smtClean="0"/>
              <a:t>operation</a:t>
            </a:r>
          </a:p>
          <a:p>
            <a:pPr lvl="1" eaLnBrk="1" hangingPunct="1"/>
            <a:r>
              <a:rPr lang="en-US" dirty="0" smtClean="0"/>
              <a:t>Otherwise same</a:t>
            </a:r>
            <a:endParaRPr lang="en-US" dirty="0" smtClean="0"/>
          </a:p>
          <a:p>
            <a:pPr lvl="1" eaLnBrk="1" hangingPunct="1"/>
            <a:endParaRPr lang="en-US" sz="1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33400" y="1524000"/>
            <a:ext cx="4495800" cy="2298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swap_l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(long int *xp, long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long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181600" y="1524000"/>
            <a:ext cx="36576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swap_l: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(%rdi), %rdx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(%rsi), %rax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%rax, (%rdi)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movq	%rdx, (%rsi)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retq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446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procedures no longer need stack frame</a:t>
            </a:r>
          </a:p>
          <a:p>
            <a:r>
              <a:rPr lang="en-US" dirty="0" smtClean="0"/>
              <a:t>First six arguments passed in registers</a:t>
            </a:r>
          </a:p>
          <a:p>
            <a:r>
              <a:rPr lang="en-US" dirty="0" smtClean="0"/>
              <a:t>Register %</a:t>
            </a:r>
            <a:r>
              <a:rPr lang="en-US" dirty="0" err="1" smtClean="0"/>
              <a:t>rbp</a:t>
            </a:r>
            <a:r>
              <a:rPr lang="en-US" dirty="0" smtClean="0"/>
              <a:t> available for general use</a:t>
            </a:r>
          </a:p>
          <a:p>
            <a:r>
              <a:rPr lang="en-US" dirty="0" smtClean="0"/>
              <a:t>Stack frame accessed via %</a:t>
            </a:r>
            <a:r>
              <a:rPr lang="en-US" dirty="0" err="1" smtClean="0"/>
              <a:t>rsp</a:t>
            </a:r>
            <a:endParaRPr lang="en-US" dirty="0" smtClean="0"/>
          </a:p>
          <a:p>
            <a:r>
              <a:rPr lang="en-US" dirty="0" smtClean="0"/>
              <a:t>128 bytes below %</a:t>
            </a:r>
            <a:r>
              <a:rPr lang="en-US" dirty="0" err="1" smtClean="0"/>
              <a:t>rsp</a:t>
            </a:r>
            <a:r>
              <a:rPr lang="en-US" dirty="0" smtClean="0"/>
              <a:t> usable by function (“red zone”)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124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39090</TotalTime>
  <Pages>35</Pages>
  <Words>575</Words>
  <Application>Microsoft Office PowerPoint</Application>
  <PresentationFormat>Letter Paper (8.5x11 in)</PresentationFormat>
  <Paragraphs>224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2</vt:i4>
      </vt:variant>
    </vt:vector>
  </HeadingPairs>
  <TitlesOfParts>
    <vt:vector size="19" baseType="lpstr">
      <vt:lpstr>Helvetica</vt:lpstr>
      <vt:lpstr>Arial</vt:lpstr>
      <vt:lpstr>Wingdings</vt:lpstr>
      <vt:lpstr>Century Gothic</vt:lpstr>
      <vt:lpstr>Times New Roman</vt:lpstr>
      <vt:lpstr>Courier New</vt:lpstr>
      <vt:lpstr>Times</vt:lpstr>
      <vt:lpstr>class02</vt:lpstr>
      <vt:lpstr>64-Bit Architectures </vt:lpstr>
      <vt:lpstr>Data Representations: IA32 + x86-64</vt:lpstr>
      <vt:lpstr>x86-64 Integer Registers</vt:lpstr>
      <vt:lpstr>x86-64 Integer Registers</vt:lpstr>
      <vt:lpstr>Instructions</vt:lpstr>
      <vt:lpstr>Swap in 32-bit Mode</vt:lpstr>
      <vt:lpstr>Swap in 64-bit Mode</vt:lpstr>
      <vt:lpstr>Swap Long Ints in 64-bit Mode</vt:lpstr>
      <vt:lpstr>New Calling Conventions</vt:lpstr>
      <vt:lpstr>For screen</vt:lpstr>
      <vt:lpstr>For printing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Geoff Kuenning</cp:lastModifiedBy>
  <cp:revision>159</cp:revision>
  <cp:lastPrinted>2013-04-01T05:24:05Z</cp:lastPrinted>
  <dcterms:created xsi:type="dcterms:W3CDTF">1998-08-11T09:19:24Z</dcterms:created>
  <dcterms:modified xsi:type="dcterms:W3CDTF">2013-04-01T05:24:06Z</dcterms:modified>
</cp:coreProperties>
</file>