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343" r:id="rId2"/>
    <p:sldId id="353" r:id="rId3"/>
    <p:sldId id="354" r:id="rId4"/>
    <p:sldId id="371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72" r:id="rId15"/>
    <p:sldId id="376" r:id="rId16"/>
    <p:sldId id="345" r:id="rId17"/>
    <p:sldId id="346" r:id="rId18"/>
    <p:sldId id="349" r:id="rId19"/>
    <p:sldId id="348" r:id="rId20"/>
    <p:sldId id="347" r:id="rId21"/>
    <p:sldId id="350" r:id="rId22"/>
    <p:sldId id="351" r:id="rId23"/>
    <p:sldId id="352" r:id="rId24"/>
    <p:sldId id="378" r:id="rId25"/>
    <p:sldId id="379" r:id="rId26"/>
    <p:sldId id="380" r:id="rId27"/>
    <p:sldId id="381" r:id="rId28"/>
    <p:sldId id="382" r:id="rId29"/>
    <p:sldId id="383" r:id="rId30"/>
    <p:sldId id="384" r:id="rId31"/>
    <p:sldId id="385" r:id="rId32"/>
    <p:sldId id="365" r:id="rId33"/>
    <p:sldId id="366" r:id="rId34"/>
    <p:sldId id="367" r:id="rId35"/>
    <p:sldId id="370" r:id="rId36"/>
  </p:sldIdLst>
  <p:sldSz cx="9144000" cy="6858000" type="letter"/>
  <p:notesSz cx="9271000" cy="6985000"/>
  <p:custShowLst>
    <p:custShow name="For printing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</p:sldLst>
    </p:custShow>
    <p:custShow name="For screen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1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D6"/>
    <a:srgbClr val="9595FF"/>
    <a:srgbClr val="FFCC00"/>
    <a:srgbClr val="FF0000"/>
    <a:srgbClr val="FFCCCC"/>
    <a:srgbClr val="CCCCFF"/>
    <a:srgbClr val="8585FF"/>
    <a:srgbClr val="292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4254235" y="6652381"/>
            <a:ext cx="765723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3CD6D6A2-1FA7-47AC-AEBB-59FB2907C8F9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942166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495" y="3319794"/>
            <a:ext cx="6800010" cy="314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4230999" y="6652381"/>
            <a:ext cx="809005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F382D722-7FC3-457D-A52A-D47B33859283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307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54035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79" y="3317257"/>
            <a:ext cx="6798447" cy="314496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224613" y="6662834"/>
            <a:ext cx="4061439" cy="33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472" tIns="44235" rIns="88472" bIns="44235"/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38165760" indent="-3770574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46002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92004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13800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1840084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fld id="{A94DDF98-6D82-4507-9941-777E9C71E7A3}" type="slidenum">
              <a:rPr lang="en-US" sz="1800"/>
              <a:pPr/>
              <a:t>27</a:t>
            </a:fld>
            <a:endParaRPr lang="en-US" sz="18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359381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2617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28600"/>
            <a:ext cx="2076450" cy="6216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28600"/>
            <a:ext cx="6078537" cy="6216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1389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191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58301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0347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031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8845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645051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12886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679624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27038" y="228600"/>
            <a:ext cx="6659562" cy="6858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32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– </a:t>
            </a:r>
            <a:fld id="{594621E3-6AB6-4988-B230-B9D98A9090E7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 smtClean="0">
                <a:solidFill>
                  <a:schemeClr val="hlink"/>
                </a:solidFill>
              </a:rPr>
              <a:t> –</a:t>
            </a:r>
            <a:endParaRPr lang="en-US" alt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908925" y="6391275"/>
            <a:ext cx="3873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838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362200"/>
            <a:ext cx="7772400" cy="14478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Machine-Level Programming V:</a:t>
            </a:r>
            <a:br>
              <a:rPr lang="en-US" altLang="en-US" smtClean="0"/>
            </a:br>
            <a:r>
              <a:rPr lang="en-US" altLang="en-US" smtClean="0"/>
              <a:t>Miscellaneous Topics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0425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Topics</a:t>
            </a:r>
          </a:p>
          <a:p>
            <a:pPr lvl="1" eaLnBrk="1" hangingPunct="1">
              <a:defRPr/>
            </a:pPr>
            <a:r>
              <a:rPr lang="en-US" dirty="0" smtClean="0"/>
              <a:t>Buffer Overflow</a:t>
            </a:r>
          </a:p>
          <a:p>
            <a:pPr lvl="1" eaLnBrk="1" hangingPunct="1">
              <a:defRPr/>
            </a:pPr>
            <a:r>
              <a:rPr lang="en-US" dirty="0" smtClean="0"/>
              <a:t>Linux </a:t>
            </a:r>
            <a:r>
              <a:rPr lang="en-US" dirty="0" smtClean="0"/>
              <a:t>Memory Layout</a:t>
            </a:r>
          </a:p>
          <a:p>
            <a:pPr lvl="1" eaLnBrk="1" hangingPunct="1">
              <a:defRPr/>
            </a:pPr>
            <a:r>
              <a:rPr lang="en-US" dirty="0" smtClean="0"/>
              <a:t>Understanding Pointers</a:t>
            </a:r>
          </a:p>
          <a:p>
            <a:pPr lvl="1" eaLnBrk="1" hangingPunct="1">
              <a:defRPr/>
            </a:pPr>
            <a:r>
              <a:rPr lang="en-US" dirty="0" smtClean="0"/>
              <a:t>Floating-Point </a:t>
            </a:r>
            <a:r>
              <a:rPr lang="en-US" dirty="0" smtClean="0"/>
              <a:t>Code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4800" y="228600"/>
            <a:ext cx="8305800" cy="15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 CS 105</a:t>
            </a:r>
            <a:br>
              <a:rPr lang="en-US" altLang="en-US" sz="3800"/>
            </a:br>
            <a:r>
              <a:rPr lang="en-US" altLang="en-US" sz="3800"/>
              <a:t>Tour of Black Holes of Computing</a:t>
            </a:r>
            <a:br>
              <a:rPr lang="en-US" altLang="en-US" sz="3800"/>
            </a:br>
            <a:endParaRPr lang="en-US" alt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9629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Buffer Overflow Stack Example #2</a:t>
            </a:r>
          </a:p>
        </p:txBody>
      </p:sp>
      <p:sp>
        <p:nvSpPr>
          <p:cNvPr id="363535" name="Text Box 15"/>
          <p:cNvSpPr txBox="1">
            <a:spLocks noChangeArrowheads="1"/>
          </p:cNvSpPr>
          <p:nvPr/>
        </p:nvSpPr>
        <p:spPr bwMode="auto">
          <a:xfrm>
            <a:off x="5715000" y="10668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Input = “12345”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/>
          </a:p>
        </p:txBody>
      </p:sp>
      <p:sp>
        <p:nvSpPr>
          <p:cNvPr id="363553" name="Text Box 33"/>
          <p:cNvSpPr txBox="1">
            <a:spLocks noChangeArrowheads="1"/>
          </p:cNvSpPr>
          <p:nvPr/>
        </p:nvSpPr>
        <p:spPr bwMode="auto">
          <a:xfrm>
            <a:off x="609600" y="4724400"/>
            <a:ext cx="7848600" cy="1584325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8048592:	push   %ebx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8048593:	call   80483e4 &lt;_init+0x50&gt;  # gets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8048598:	mov    0xffffffe8(%ebp),%ebx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804859b:	mov    %ebp,%esp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804859d:	</a:t>
            </a:r>
            <a:r>
              <a:rPr lang="en-US" altLang="en-US" sz="1600">
                <a:solidFill>
                  <a:srgbClr val="A50021"/>
                </a:solidFill>
                <a:latin typeface="Courier New" pitchFamily="49" charset="0"/>
              </a:rPr>
              <a:t>pop    %ebp	</a:t>
            </a:r>
            <a:r>
              <a:rPr lang="en-US" altLang="en-US" sz="1600" i="1">
                <a:latin typeface="Courier New" pitchFamily="49" charset="0"/>
              </a:rPr>
              <a:t># %ebp gets set to invalid value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804859e:	ret</a:t>
            </a:r>
          </a:p>
        </p:txBody>
      </p:sp>
      <p:sp>
        <p:nvSpPr>
          <p:cNvPr id="20485" name="Text Box 36"/>
          <p:cNvSpPr txBox="1">
            <a:spLocks noChangeArrowheads="1"/>
          </p:cNvSpPr>
          <p:nvPr/>
        </p:nvSpPr>
        <p:spPr bwMode="auto">
          <a:xfrm>
            <a:off x="685800" y="4343400"/>
            <a:ext cx="1476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echo </a:t>
            </a:r>
            <a:r>
              <a:rPr lang="en-US" altLang="en-US"/>
              <a:t>code:</a:t>
            </a:r>
          </a:p>
        </p:txBody>
      </p:sp>
      <p:sp>
        <p:nvSpPr>
          <p:cNvPr id="20486" name="Rectangle 37"/>
          <p:cNvSpPr>
            <a:spLocks noChangeArrowheads="1"/>
          </p:cNvSpPr>
          <p:nvPr/>
        </p:nvSpPr>
        <p:spPr bwMode="auto">
          <a:xfrm>
            <a:off x="0" y="3298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100" b="0">
                <a:latin typeface="Times" pitchFamily="18" charset="0"/>
                <a:cs typeface="Times New Roman" pitchFamily="18" charset="0"/>
              </a:rPr>
              <a:t>                                               </a:t>
            </a:r>
            <a:endParaRPr lang="en-US" altLang="en-US" sz="2400" b="0">
              <a:latin typeface="Times" pitchFamily="18" charset="0"/>
            </a:endParaRPr>
          </a:p>
        </p:txBody>
      </p:sp>
      <p:grpSp>
        <p:nvGrpSpPr>
          <p:cNvPr id="363599" name="Group 79"/>
          <p:cNvGrpSpPr>
            <a:grpSpLocks/>
          </p:cNvGrpSpPr>
          <p:nvPr/>
        </p:nvGrpSpPr>
        <p:grpSpPr bwMode="auto">
          <a:xfrm>
            <a:off x="3200400" y="1143000"/>
            <a:ext cx="3698875" cy="3352800"/>
            <a:chOff x="2016" y="720"/>
            <a:chExt cx="2330" cy="2112"/>
          </a:xfrm>
        </p:grpSpPr>
        <p:sp>
          <p:nvSpPr>
            <p:cNvPr id="20502" name="Rectangle 39"/>
            <p:cNvSpPr>
              <a:spLocks noChangeArrowheads="1"/>
            </p:cNvSpPr>
            <p:nvPr/>
          </p:nvSpPr>
          <p:spPr bwMode="auto">
            <a:xfrm>
              <a:off x="3452" y="1632"/>
              <a:ext cx="89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latin typeface="Courier New" pitchFamily="49" charset="0"/>
                </a:rPr>
                <a:t>0xfffff8d8</a:t>
              </a:r>
            </a:p>
          </p:txBody>
        </p:sp>
        <p:sp>
          <p:nvSpPr>
            <p:cNvPr id="20503" name="Freeform 40"/>
            <p:cNvSpPr>
              <a:spLocks/>
            </p:cNvSpPr>
            <p:nvPr/>
          </p:nvSpPr>
          <p:spPr bwMode="auto">
            <a:xfrm flipV="1">
              <a:off x="2016" y="1728"/>
              <a:ext cx="480" cy="1104"/>
            </a:xfrm>
            <a:custGeom>
              <a:avLst/>
              <a:gdLst>
                <a:gd name="T0" fmla="*/ 480 w 480"/>
                <a:gd name="T1" fmla="*/ 1479 h 954"/>
                <a:gd name="T2" fmla="*/ 144 w 480"/>
                <a:gd name="T3" fmla="*/ 1254 h 954"/>
                <a:gd name="T4" fmla="*/ 0 w 480"/>
                <a:gd name="T5" fmla="*/ 735 h 954"/>
                <a:gd name="T6" fmla="*/ 144 w 480"/>
                <a:gd name="T7" fmla="*/ 139 h 954"/>
                <a:gd name="T8" fmla="*/ 474 w 480"/>
                <a:gd name="T9" fmla="*/ 0 h 9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0" h="954">
                  <a:moveTo>
                    <a:pt x="480" y="954"/>
                  </a:moveTo>
                  <a:cubicBezTo>
                    <a:pt x="352" y="922"/>
                    <a:pt x="224" y="890"/>
                    <a:pt x="144" y="810"/>
                  </a:cubicBezTo>
                  <a:cubicBezTo>
                    <a:pt x="64" y="730"/>
                    <a:pt x="0" y="594"/>
                    <a:pt x="0" y="474"/>
                  </a:cubicBezTo>
                  <a:cubicBezTo>
                    <a:pt x="0" y="354"/>
                    <a:pt x="65" y="169"/>
                    <a:pt x="144" y="90"/>
                  </a:cubicBezTo>
                  <a:cubicBezTo>
                    <a:pt x="223" y="11"/>
                    <a:pt x="405" y="19"/>
                    <a:pt x="474" y="0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Rectangle 41"/>
            <p:cNvSpPr>
              <a:spLocks noChangeArrowheads="1"/>
            </p:cNvSpPr>
            <p:nvPr/>
          </p:nvSpPr>
          <p:spPr bwMode="auto">
            <a:xfrm>
              <a:off x="2496" y="1440"/>
              <a:ext cx="960" cy="192"/>
            </a:xfrm>
            <a:prstGeom prst="rect">
              <a:avLst/>
            </a:prstGeom>
            <a:solidFill>
              <a:srgbClr val="FF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Return Address</a:t>
              </a:r>
            </a:p>
          </p:txBody>
        </p:sp>
        <p:sp>
          <p:nvSpPr>
            <p:cNvPr id="20505" name="Rectangle 42"/>
            <p:cNvSpPr>
              <a:spLocks noChangeArrowheads="1"/>
            </p:cNvSpPr>
            <p:nvPr/>
          </p:nvSpPr>
          <p:spPr bwMode="auto">
            <a:xfrm>
              <a:off x="2496" y="1632"/>
              <a:ext cx="960" cy="19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Saved </a:t>
              </a: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20506" name="Rectangle 43"/>
            <p:cNvSpPr>
              <a:spLocks noChangeArrowheads="1"/>
            </p:cNvSpPr>
            <p:nvPr/>
          </p:nvSpPr>
          <p:spPr bwMode="auto">
            <a:xfrm>
              <a:off x="2496" y="1824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solidFill>
                    <a:srgbClr val="A50021"/>
                  </a:solidFill>
                  <a:latin typeface="Courier New" pitchFamily="49" charset="0"/>
                </a:rPr>
                <a:t>[3]</a:t>
              </a:r>
            </a:p>
          </p:txBody>
        </p:sp>
        <p:sp>
          <p:nvSpPr>
            <p:cNvPr id="20507" name="Rectangle 44"/>
            <p:cNvSpPr>
              <a:spLocks noChangeArrowheads="1"/>
            </p:cNvSpPr>
            <p:nvPr/>
          </p:nvSpPr>
          <p:spPr bwMode="auto">
            <a:xfrm>
              <a:off x="2736" y="1824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solidFill>
                    <a:srgbClr val="A50021"/>
                  </a:solidFill>
                  <a:latin typeface="Courier New" pitchFamily="49" charset="0"/>
                </a:rPr>
                <a:t>[2]</a:t>
              </a:r>
            </a:p>
          </p:txBody>
        </p:sp>
        <p:sp>
          <p:nvSpPr>
            <p:cNvPr id="20508" name="Rectangle 45"/>
            <p:cNvSpPr>
              <a:spLocks noChangeArrowheads="1"/>
            </p:cNvSpPr>
            <p:nvPr/>
          </p:nvSpPr>
          <p:spPr bwMode="auto">
            <a:xfrm>
              <a:off x="2976" y="1824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solidFill>
                    <a:srgbClr val="A50021"/>
                  </a:solidFill>
                  <a:latin typeface="Courier New" pitchFamily="49" charset="0"/>
                </a:rPr>
                <a:t>[1]</a:t>
              </a:r>
            </a:p>
          </p:txBody>
        </p:sp>
        <p:sp>
          <p:nvSpPr>
            <p:cNvPr id="20509" name="Rectangle 46"/>
            <p:cNvSpPr>
              <a:spLocks noChangeArrowheads="1"/>
            </p:cNvSpPr>
            <p:nvPr/>
          </p:nvSpPr>
          <p:spPr bwMode="auto">
            <a:xfrm>
              <a:off x="3216" y="1824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solidFill>
                    <a:srgbClr val="A50021"/>
                  </a:solidFill>
                  <a:latin typeface="Courier New" pitchFamily="49" charset="0"/>
                </a:rPr>
                <a:t>[0]</a:t>
              </a:r>
            </a:p>
          </p:txBody>
        </p:sp>
        <p:sp>
          <p:nvSpPr>
            <p:cNvPr id="20510" name="Rectangle 47"/>
            <p:cNvSpPr>
              <a:spLocks noChangeArrowheads="1"/>
            </p:cNvSpPr>
            <p:nvPr/>
          </p:nvSpPr>
          <p:spPr bwMode="auto">
            <a:xfrm>
              <a:off x="3456" y="1824"/>
              <a:ext cx="3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buf</a:t>
              </a:r>
            </a:p>
          </p:txBody>
        </p:sp>
        <p:sp>
          <p:nvSpPr>
            <p:cNvPr id="20511" name="Rectangle 48"/>
            <p:cNvSpPr>
              <a:spLocks noChangeArrowheads="1"/>
            </p:cNvSpPr>
            <p:nvPr/>
          </p:nvSpPr>
          <p:spPr bwMode="auto">
            <a:xfrm>
              <a:off x="2496" y="720"/>
              <a:ext cx="960" cy="72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main</a:t>
              </a:r>
            </a:p>
          </p:txBody>
        </p:sp>
        <p:sp>
          <p:nvSpPr>
            <p:cNvPr id="20512" name="Rectangle 49"/>
            <p:cNvSpPr>
              <a:spLocks noChangeArrowheads="1"/>
            </p:cNvSpPr>
            <p:nvPr/>
          </p:nvSpPr>
          <p:spPr bwMode="auto">
            <a:xfrm>
              <a:off x="2496" y="2016"/>
              <a:ext cx="960" cy="67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echo</a:t>
              </a:r>
            </a:p>
          </p:txBody>
        </p:sp>
        <p:grpSp>
          <p:nvGrpSpPr>
            <p:cNvPr id="20513" name="Group 50"/>
            <p:cNvGrpSpPr>
              <a:grpSpLocks/>
            </p:cNvGrpSpPr>
            <p:nvPr/>
          </p:nvGrpSpPr>
          <p:grpSpPr bwMode="auto">
            <a:xfrm>
              <a:off x="2496" y="1440"/>
              <a:ext cx="960" cy="576"/>
              <a:chOff x="3408" y="2928"/>
              <a:chExt cx="960" cy="576"/>
            </a:xfrm>
          </p:grpSpPr>
          <p:grpSp>
            <p:nvGrpSpPr>
              <p:cNvPr id="20515" name="Group 51"/>
              <p:cNvGrpSpPr>
                <a:grpSpLocks/>
              </p:cNvGrpSpPr>
              <p:nvPr/>
            </p:nvGrpSpPr>
            <p:grpSpPr bwMode="auto">
              <a:xfrm>
                <a:off x="3408" y="3120"/>
                <a:ext cx="960" cy="192"/>
                <a:chOff x="2256" y="2928"/>
                <a:chExt cx="960" cy="192"/>
              </a:xfrm>
            </p:grpSpPr>
            <p:sp>
              <p:nvSpPr>
                <p:cNvPr id="20525" name="Rectangle 52"/>
                <p:cNvSpPr>
                  <a:spLocks noChangeArrowheads="1"/>
                </p:cNvSpPr>
                <p:nvPr/>
              </p:nvSpPr>
              <p:spPr bwMode="auto">
                <a:xfrm>
                  <a:off x="225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ff</a:t>
                  </a:r>
                </a:p>
              </p:txBody>
            </p:sp>
            <p:sp>
              <p:nvSpPr>
                <p:cNvPr id="20526" name="Rectangle 53"/>
                <p:cNvSpPr>
                  <a:spLocks noChangeArrowheads="1"/>
                </p:cNvSpPr>
                <p:nvPr/>
              </p:nvSpPr>
              <p:spPr bwMode="auto">
                <a:xfrm>
                  <a:off x="249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ff</a:t>
                  </a:r>
                </a:p>
              </p:txBody>
            </p:sp>
            <p:sp>
              <p:nvSpPr>
                <p:cNvPr id="20527" name="Rectangle 54"/>
                <p:cNvSpPr>
                  <a:spLocks noChangeArrowheads="1"/>
                </p:cNvSpPr>
                <p:nvPr/>
              </p:nvSpPr>
              <p:spPr bwMode="auto">
                <a:xfrm>
                  <a:off x="273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>
                      <a:solidFill>
                        <a:srgbClr val="A50021"/>
                      </a:solidFill>
                      <a:latin typeface="Courier New" pitchFamily="49" charset="0"/>
                    </a:rPr>
                    <a:t>00</a:t>
                  </a:r>
                </a:p>
              </p:txBody>
            </p:sp>
            <p:sp>
              <p:nvSpPr>
                <p:cNvPr id="20528" name="Rectangle 55"/>
                <p:cNvSpPr>
                  <a:spLocks noChangeArrowheads="1"/>
                </p:cNvSpPr>
                <p:nvPr/>
              </p:nvSpPr>
              <p:spPr bwMode="auto">
                <a:xfrm>
                  <a:off x="297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>
                      <a:solidFill>
                        <a:srgbClr val="A50021"/>
                      </a:solidFill>
                      <a:latin typeface="Courier New" pitchFamily="49" charset="0"/>
                    </a:rPr>
                    <a:t>35</a:t>
                  </a:r>
                </a:p>
              </p:txBody>
            </p:sp>
          </p:grpSp>
          <p:grpSp>
            <p:nvGrpSpPr>
              <p:cNvPr id="20516" name="Group 56"/>
              <p:cNvGrpSpPr>
                <a:grpSpLocks/>
              </p:cNvGrpSpPr>
              <p:nvPr/>
            </p:nvGrpSpPr>
            <p:grpSpPr bwMode="auto">
              <a:xfrm>
                <a:off x="3408" y="2928"/>
                <a:ext cx="960" cy="192"/>
                <a:chOff x="2688" y="3168"/>
                <a:chExt cx="960" cy="192"/>
              </a:xfrm>
            </p:grpSpPr>
            <p:sp>
              <p:nvSpPr>
                <p:cNvPr id="20521" name="Rectangle 57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08</a:t>
                  </a:r>
                </a:p>
              </p:txBody>
            </p:sp>
            <p:sp>
              <p:nvSpPr>
                <p:cNvPr id="20522" name="Rectangle 58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04</a:t>
                  </a:r>
                </a:p>
              </p:txBody>
            </p:sp>
            <p:sp>
              <p:nvSpPr>
                <p:cNvPr id="20523" name="Rectangle 59"/>
                <p:cNvSpPr>
                  <a:spLocks noChangeArrowheads="1"/>
                </p:cNvSpPr>
                <p:nvPr/>
              </p:nvSpPr>
              <p:spPr bwMode="auto">
                <a:xfrm>
                  <a:off x="316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86</a:t>
                  </a:r>
                </a:p>
              </p:txBody>
            </p:sp>
            <p:sp>
              <p:nvSpPr>
                <p:cNvPr id="20524" name="Rectangle 60"/>
                <p:cNvSpPr>
                  <a:spLocks noChangeArrowheads="1"/>
                </p:cNvSpPr>
                <p:nvPr/>
              </p:nvSpPr>
              <p:spPr bwMode="auto">
                <a:xfrm>
                  <a:off x="340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4d</a:t>
                  </a:r>
                </a:p>
              </p:txBody>
            </p:sp>
          </p:grpSp>
          <p:sp>
            <p:nvSpPr>
              <p:cNvPr id="20517" name="Rectangle 61"/>
              <p:cNvSpPr>
                <a:spLocks noChangeArrowheads="1"/>
              </p:cNvSpPr>
              <p:nvPr/>
            </p:nvSpPr>
            <p:spPr bwMode="auto">
              <a:xfrm>
                <a:off x="340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>
                    <a:solidFill>
                      <a:srgbClr val="A50021"/>
                    </a:solidFill>
                    <a:latin typeface="Courier New" pitchFamily="49" charset="0"/>
                  </a:rPr>
                  <a:t>34</a:t>
                </a:r>
              </a:p>
            </p:txBody>
          </p:sp>
          <p:sp>
            <p:nvSpPr>
              <p:cNvPr id="20518" name="Rectangle 62"/>
              <p:cNvSpPr>
                <a:spLocks noChangeArrowheads="1"/>
              </p:cNvSpPr>
              <p:nvPr/>
            </p:nvSpPr>
            <p:spPr bwMode="auto">
              <a:xfrm>
                <a:off x="364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>
                    <a:solidFill>
                      <a:srgbClr val="A50021"/>
                    </a:solidFill>
                    <a:latin typeface="Courier New" pitchFamily="49" charset="0"/>
                  </a:rPr>
                  <a:t>33</a:t>
                </a:r>
              </a:p>
            </p:txBody>
          </p:sp>
          <p:sp>
            <p:nvSpPr>
              <p:cNvPr id="20519" name="Rectangle 63"/>
              <p:cNvSpPr>
                <a:spLocks noChangeArrowheads="1"/>
              </p:cNvSpPr>
              <p:nvPr/>
            </p:nvSpPr>
            <p:spPr bwMode="auto">
              <a:xfrm>
                <a:off x="388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>
                    <a:solidFill>
                      <a:srgbClr val="A50021"/>
                    </a:solidFill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0520" name="Rectangle 64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>
                    <a:solidFill>
                      <a:srgbClr val="A50021"/>
                    </a:solidFill>
                    <a:latin typeface="Courier New" pitchFamily="49" charset="0"/>
                  </a:rPr>
                  <a:t>31</a:t>
                </a:r>
              </a:p>
            </p:txBody>
          </p:sp>
        </p:grpSp>
        <p:sp>
          <p:nvSpPr>
            <p:cNvPr id="20514" name="Rectangle 65"/>
            <p:cNvSpPr>
              <a:spLocks noChangeArrowheads="1"/>
            </p:cNvSpPr>
            <p:nvPr/>
          </p:nvSpPr>
          <p:spPr bwMode="auto">
            <a:xfrm>
              <a:off x="2496" y="720"/>
              <a:ext cx="960" cy="19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20488" name="Group 66"/>
          <p:cNvGrpSpPr>
            <a:grpSpLocks/>
          </p:cNvGrpSpPr>
          <p:nvPr/>
        </p:nvGrpSpPr>
        <p:grpSpPr bwMode="auto">
          <a:xfrm>
            <a:off x="685800" y="1066800"/>
            <a:ext cx="2654300" cy="3124200"/>
            <a:chOff x="384" y="1584"/>
            <a:chExt cx="1672" cy="1968"/>
          </a:xfrm>
        </p:grpSpPr>
        <p:sp>
          <p:nvSpPr>
            <p:cNvPr id="20490" name="Rectangle 67"/>
            <p:cNvSpPr>
              <a:spLocks noChangeArrowheads="1"/>
            </p:cNvSpPr>
            <p:nvPr/>
          </p:nvSpPr>
          <p:spPr bwMode="auto">
            <a:xfrm>
              <a:off x="384" y="2304"/>
              <a:ext cx="960" cy="192"/>
            </a:xfrm>
            <a:prstGeom prst="rect">
              <a:avLst/>
            </a:prstGeom>
            <a:solidFill>
              <a:srgbClr val="FF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Return Address</a:t>
              </a:r>
            </a:p>
          </p:txBody>
        </p:sp>
        <p:sp>
          <p:nvSpPr>
            <p:cNvPr id="20491" name="Rectangle 68"/>
            <p:cNvSpPr>
              <a:spLocks noChangeArrowheads="1"/>
            </p:cNvSpPr>
            <p:nvPr/>
          </p:nvSpPr>
          <p:spPr bwMode="auto">
            <a:xfrm>
              <a:off x="384" y="2496"/>
              <a:ext cx="960" cy="19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Saved </a:t>
              </a: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20492" name="Rectangle 69"/>
            <p:cNvSpPr>
              <a:spLocks noChangeArrowheads="1"/>
            </p:cNvSpPr>
            <p:nvPr/>
          </p:nvSpPr>
          <p:spPr bwMode="auto">
            <a:xfrm>
              <a:off x="38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[3]</a:t>
              </a:r>
            </a:p>
          </p:txBody>
        </p:sp>
        <p:sp>
          <p:nvSpPr>
            <p:cNvPr id="20493" name="Rectangle 70"/>
            <p:cNvSpPr>
              <a:spLocks noChangeArrowheads="1"/>
            </p:cNvSpPr>
            <p:nvPr/>
          </p:nvSpPr>
          <p:spPr bwMode="auto">
            <a:xfrm>
              <a:off x="62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[2]</a:t>
              </a:r>
            </a:p>
          </p:txBody>
        </p:sp>
        <p:sp>
          <p:nvSpPr>
            <p:cNvPr id="20494" name="Rectangle 71"/>
            <p:cNvSpPr>
              <a:spLocks noChangeArrowheads="1"/>
            </p:cNvSpPr>
            <p:nvPr/>
          </p:nvSpPr>
          <p:spPr bwMode="auto">
            <a:xfrm>
              <a:off x="86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[1]</a:t>
              </a:r>
            </a:p>
          </p:txBody>
        </p:sp>
        <p:sp>
          <p:nvSpPr>
            <p:cNvPr id="20495" name="Rectangle 72"/>
            <p:cNvSpPr>
              <a:spLocks noChangeArrowheads="1"/>
            </p:cNvSpPr>
            <p:nvPr/>
          </p:nvSpPr>
          <p:spPr bwMode="auto">
            <a:xfrm>
              <a:off x="110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[0]</a:t>
              </a:r>
            </a:p>
          </p:txBody>
        </p:sp>
        <p:sp>
          <p:nvSpPr>
            <p:cNvPr id="20496" name="Rectangle 73"/>
            <p:cNvSpPr>
              <a:spLocks noChangeArrowheads="1"/>
            </p:cNvSpPr>
            <p:nvPr/>
          </p:nvSpPr>
          <p:spPr bwMode="auto">
            <a:xfrm>
              <a:off x="1344" y="2688"/>
              <a:ext cx="3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buf</a:t>
              </a:r>
            </a:p>
          </p:txBody>
        </p:sp>
        <p:sp>
          <p:nvSpPr>
            <p:cNvPr id="20497" name="Line 74"/>
            <p:cNvSpPr>
              <a:spLocks noChangeShapeType="1"/>
            </p:cNvSpPr>
            <p:nvPr/>
          </p:nvSpPr>
          <p:spPr bwMode="auto">
            <a:xfrm flipH="1">
              <a:off x="1344" y="259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Rectangle 75"/>
            <p:cNvSpPr>
              <a:spLocks noChangeArrowheads="1"/>
            </p:cNvSpPr>
            <p:nvPr/>
          </p:nvSpPr>
          <p:spPr bwMode="auto">
            <a:xfrm>
              <a:off x="1632" y="2496"/>
              <a:ext cx="4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20499" name="Rectangle 76"/>
            <p:cNvSpPr>
              <a:spLocks noChangeArrowheads="1"/>
            </p:cNvSpPr>
            <p:nvPr/>
          </p:nvSpPr>
          <p:spPr bwMode="auto">
            <a:xfrm>
              <a:off x="384" y="1584"/>
              <a:ext cx="960" cy="72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main</a:t>
              </a:r>
            </a:p>
          </p:txBody>
        </p:sp>
        <p:sp>
          <p:nvSpPr>
            <p:cNvPr id="20500" name="Rectangle 77"/>
            <p:cNvSpPr>
              <a:spLocks noChangeArrowheads="1"/>
            </p:cNvSpPr>
            <p:nvPr/>
          </p:nvSpPr>
          <p:spPr bwMode="auto">
            <a:xfrm>
              <a:off x="384" y="2880"/>
              <a:ext cx="960" cy="67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echo</a:t>
              </a:r>
            </a:p>
          </p:txBody>
        </p:sp>
        <p:sp>
          <p:nvSpPr>
            <p:cNvPr id="20501" name="Rectangle 78"/>
            <p:cNvSpPr>
              <a:spLocks noChangeArrowheads="1"/>
            </p:cNvSpPr>
            <p:nvPr/>
          </p:nvSpPr>
          <p:spPr bwMode="auto">
            <a:xfrm>
              <a:off x="384" y="1584"/>
              <a:ext cx="960" cy="19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3600" name="Rectangle 80"/>
          <p:cNvSpPr>
            <a:spLocks noChangeArrowheads="1"/>
          </p:cNvSpPr>
          <p:nvPr/>
        </p:nvSpPr>
        <p:spPr bwMode="auto">
          <a:xfrm>
            <a:off x="5791200" y="3200400"/>
            <a:ext cx="28956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Saved value of </a:t>
            </a:r>
            <a:r>
              <a:rPr lang="en-US" altLang="en-US">
                <a:latin typeface="Courier New" pitchFamily="49" charset="0"/>
              </a:rPr>
              <a:t>%ebp</a:t>
            </a:r>
            <a:r>
              <a:rPr lang="en-US" altLang="en-US"/>
              <a:t> set to </a:t>
            </a:r>
            <a:r>
              <a:rPr lang="en-US" altLang="en-US">
                <a:latin typeface="Courier New" pitchFamily="49" charset="0"/>
              </a:rPr>
              <a:t>0xffff0035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/>
              <a:t>Bad news when later attempt to restore</a:t>
            </a:r>
            <a:r>
              <a:rPr lang="en-US" altLang="en-US">
                <a:latin typeface="Courier New" pitchFamily="49" charset="0"/>
              </a:rPr>
              <a:t> %ebp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35" grpId="0" build="p" autoUpdateAnimBg="0"/>
      <p:bldP spid="363553" grpId="0" animBg="1" autoUpdateAnimBg="0"/>
      <p:bldP spid="363600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0010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Buffer Overflow Stack Example #3</a:t>
            </a:r>
          </a:p>
        </p:txBody>
      </p:sp>
      <p:sp>
        <p:nvSpPr>
          <p:cNvPr id="21507" name="Text Box 32"/>
          <p:cNvSpPr txBox="1">
            <a:spLocks noChangeArrowheads="1"/>
          </p:cNvSpPr>
          <p:nvPr/>
        </p:nvSpPr>
        <p:spPr bwMode="auto">
          <a:xfrm>
            <a:off x="6019800" y="13716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Input = “12345678”</a:t>
            </a:r>
          </a:p>
        </p:txBody>
      </p:sp>
      <p:grpSp>
        <p:nvGrpSpPr>
          <p:cNvPr id="21508" name="Group 64"/>
          <p:cNvGrpSpPr>
            <a:grpSpLocks/>
          </p:cNvGrpSpPr>
          <p:nvPr/>
        </p:nvGrpSpPr>
        <p:grpSpPr bwMode="auto">
          <a:xfrm>
            <a:off x="533400" y="1219200"/>
            <a:ext cx="2654300" cy="3124200"/>
            <a:chOff x="384" y="1584"/>
            <a:chExt cx="1672" cy="1968"/>
          </a:xfrm>
        </p:grpSpPr>
        <p:sp>
          <p:nvSpPr>
            <p:cNvPr id="21542" name="Rectangle 65"/>
            <p:cNvSpPr>
              <a:spLocks noChangeArrowheads="1"/>
            </p:cNvSpPr>
            <p:nvPr/>
          </p:nvSpPr>
          <p:spPr bwMode="auto">
            <a:xfrm>
              <a:off x="384" y="2304"/>
              <a:ext cx="960" cy="192"/>
            </a:xfrm>
            <a:prstGeom prst="rect">
              <a:avLst/>
            </a:prstGeom>
            <a:solidFill>
              <a:srgbClr val="FF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Return Address</a:t>
              </a:r>
            </a:p>
          </p:txBody>
        </p:sp>
        <p:sp>
          <p:nvSpPr>
            <p:cNvPr id="21543" name="Rectangle 66"/>
            <p:cNvSpPr>
              <a:spLocks noChangeArrowheads="1"/>
            </p:cNvSpPr>
            <p:nvPr/>
          </p:nvSpPr>
          <p:spPr bwMode="auto">
            <a:xfrm>
              <a:off x="384" y="2496"/>
              <a:ext cx="960" cy="19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Saved </a:t>
              </a: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21544" name="Rectangle 67"/>
            <p:cNvSpPr>
              <a:spLocks noChangeArrowheads="1"/>
            </p:cNvSpPr>
            <p:nvPr/>
          </p:nvSpPr>
          <p:spPr bwMode="auto">
            <a:xfrm>
              <a:off x="38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[3]</a:t>
              </a:r>
            </a:p>
          </p:txBody>
        </p:sp>
        <p:sp>
          <p:nvSpPr>
            <p:cNvPr id="21545" name="Rectangle 68"/>
            <p:cNvSpPr>
              <a:spLocks noChangeArrowheads="1"/>
            </p:cNvSpPr>
            <p:nvPr/>
          </p:nvSpPr>
          <p:spPr bwMode="auto">
            <a:xfrm>
              <a:off x="62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[2]</a:t>
              </a:r>
            </a:p>
          </p:txBody>
        </p:sp>
        <p:sp>
          <p:nvSpPr>
            <p:cNvPr id="21546" name="Rectangle 69"/>
            <p:cNvSpPr>
              <a:spLocks noChangeArrowheads="1"/>
            </p:cNvSpPr>
            <p:nvPr/>
          </p:nvSpPr>
          <p:spPr bwMode="auto">
            <a:xfrm>
              <a:off x="86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[1]</a:t>
              </a:r>
            </a:p>
          </p:txBody>
        </p:sp>
        <p:sp>
          <p:nvSpPr>
            <p:cNvPr id="21547" name="Rectangle 70"/>
            <p:cNvSpPr>
              <a:spLocks noChangeArrowheads="1"/>
            </p:cNvSpPr>
            <p:nvPr/>
          </p:nvSpPr>
          <p:spPr bwMode="auto">
            <a:xfrm>
              <a:off x="110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[0]</a:t>
              </a:r>
            </a:p>
          </p:txBody>
        </p:sp>
        <p:sp>
          <p:nvSpPr>
            <p:cNvPr id="21548" name="Rectangle 71"/>
            <p:cNvSpPr>
              <a:spLocks noChangeArrowheads="1"/>
            </p:cNvSpPr>
            <p:nvPr/>
          </p:nvSpPr>
          <p:spPr bwMode="auto">
            <a:xfrm>
              <a:off x="1344" y="2688"/>
              <a:ext cx="3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buf</a:t>
              </a:r>
            </a:p>
          </p:txBody>
        </p:sp>
        <p:sp>
          <p:nvSpPr>
            <p:cNvPr id="21549" name="Line 72"/>
            <p:cNvSpPr>
              <a:spLocks noChangeShapeType="1"/>
            </p:cNvSpPr>
            <p:nvPr/>
          </p:nvSpPr>
          <p:spPr bwMode="auto">
            <a:xfrm flipH="1">
              <a:off x="1344" y="259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Rectangle 73"/>
            <p:cNvSpPr>
              <a:spLocks noChangeArrowheads="1"/>
            </p:cNvSpPr>
            <p:nvPr/>
          </p:nvSpPr>
          <p:spPr bwMode="auto">
            <a:xfrm>
              <a:off x="1632" y="2496"/>
              <a:ext cx="4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21551" name="Rectangle 74"/>
            <p:cNvSpPr>
              <a:spLocks noChangeArrowheads="1"/>
            </p:cNvSpPr>
            <p:nvPr/>
          </p:nvSpPr>
          <p:spPr bwMode="auto">
            <a:xfrm>
              <a:off x="384" y="1584"/>
              <a:ext cx="960" cy="72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main</a:t>
              </a:r>
            </a:p>
          </p:txBody>
        </p:sp>
        <p:sp>
          <p:nvSpPr>
            <p:cNvPr id="21552" name="Rectangle 75"/>
            <p:cNvSpPr>
              <a:spLocks noChangeArrowheads="1"/>
            </p:cNvSpPr>
            <p:nvPr/>
          </p:nvSpPr>
          <p:spPr bwMode="auto">
            <a:xfrm>
              <a:off x="384" y="2880"/>
              <a:ext cx="960" cy="67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echo</a:t>
              </a:r>
            </a:p>
          </p:txBody>
        </p:sp>
        <p:sp>
          <p:nvSpPr>
            <p:cNvPr id="21553" name="Rectangle 76"/>
            <p:cNvSpPr>
              <a:spLocks noChangeArrowheads="1"/>
            </p:cNvSpPr>
            <p:nvPr/>
          </p:nvSpPr>
          <p:spPr bwMode="auto">
            <a:xfrm>
              <a:off x="384" y="1584"/>
              <a:ext cx="960" cy="19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1509" name="Text Box 78"/>
          <p:cNvSpPr txBox="1">
            <a:spLocks noChangeArrowheads="1"/>
          </p:cNvSpPr>
          <p:nvPr/>
        </p:nvSpPr>
        <p:spPr bwMode="auto">
          <a:xfrm>
            <a:off x="1219200" y="5791200"/>
            <a:ext cx="6629400" cy="606425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8048648:	call 804857c &lt;echo&gt;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804864d:	mov  0xffffffe8(%ebp),%ebx </a:t>
            </a:r>
            <a:r>
              <a:rPr lang="en-US" altLang="en-US" sz="1600" i="1">
                <a:latin typeface="Courier New" pitchFamily="49" charset="0"/>
              </a:rPr>
              <a:t># Return Point</a:t>
            </a:r>
          </a:p>
        </p:txBody>
      </p:sp>
      <p:grpSp>
        <p:nvGrpSpPr>
          <p:cNvPr id="364626" name="Group 82"/>
          <p:cNvGrpSpPr>
            <a:grpSpLocks/>
          </p:cNvGrpSpPr>
          <p:nvPr/>
        </p:nvGrpSpPr>
        <p:grpSpPr bwMode="auto">
          <a:xfrm>
            <a:off x="2895600" y="1295400"/>
            <a:ext cx="4003675" cy="4321175"/>
            <a:chOff x="1824" y="816"/>
            <a:chExt cx="2522" cy="2722"/>
          </a:xfrm>
        </p:grpSpPr>
        <p:sp>
          <p:nvSpPr>
            <p:cNvPr id="21512" name="Rectangle 37"/>
            <p:cNvSpPr>
              <a:spLocks noChangeArrowheads="1"/>
            </p:cNvSpPr>
            <p:nvPr/>
          </p:nvSpPr>
          <p:spPr bwMode="auto">
            <a:xfrm>
              <a:off x="3452" y="1728"/>
              <a:ext cx="89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latin typeface="Courier New" pitchFamily="49" charset="0"/>
                </a:rPr>
                <a:t>0xfffff8d8</a:t>
              </a:r>
            </a:p>
          </p:txBody>
        </p:sp>
        <p:sp>
          <p:nvSpPr>
            <p:cNvPr id="21513" name="Freeform 38"/>
            <p:cNvSpPr>
              <a:spLocks/>
            </p:cNvSpPr>
            <p:nvPr/>
          </p:nvSpPr>
          <p:spPr bwMode="auto">
            <a:xfrm flipV="1">
              <a:off x="2016" y="1824"/>
              <a:ext cx="480" cy="1104"/>
            </a:xfrm>
            <a:custGeom>
              <a:avLst/>
              <a:gdLst>
                <a:gd name="T0" fmla="*/ 480 w 480"/>
                <a:gd name="T1" fmla="*/ 1479 h 954"/>
                <a:gd name="T2" fmla="*/ 144 w 480"/>
                <a:gd name="T3" fmla="*/ 1254 h 954"/>
                <a:gd name="T4" fmla="*/ 0 w 480"/>
                <a:gd name="T5" fmla="*/ 735 h 954"/>
                <a:gd name="T6" fmla="*/ 144 w 480"/>
                <a:gd name="T7" fmla="*/ 139 h 954"/>
                <a:gd name="T8" fmla="*/ 474 w 480"/>
                <a:gd name="T9" fmla="*/ 0 h 9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0" h="954">
                  <a:moveTo>
                    <a:pt x="480" y="954"/>
                  </a:moveTo>
                  <a:cubicBezTo>
                    <a:pt x="352" y="922"/>
                    <a:pt x="224" y="890"/>
                    <a:pt x="144" y="810"/>
                  </a:cubicBezTo>
                  <a:cubicBezTo>
                    <a:pt x="64" y="730"/>
                    <a:pt x="0" y="594"/>
                    <a:pt x="0" y="474"/>
                  </a:cubicBezTo>
                  <a:cubicBezTo>
                    <a:pt x="0" y="354"/>
                    <a:pt x="65" y="169"/>
                    <a:pt x="144" y="90"/>
                  </a:cubicBezTo>
                  <a:cubicBezTo>
                    <a:pt x="223" y="11"/>
                    <a:pt x="405" y="19"/>
                    <a:pt x="474" y="0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Rectangle 39"/>
            <p:cNvSpPr>
              <a:spLocks noChangeArrowheads="1"/>
            </p:cNvSpPr>
            <p:nvPr/>
          </p:nvSpPr>
          <p:spPr bwMode="auto">
            <a:xfrm>
              <a:off x="2496" y="1536"/>
              <a:ext cx="960" cy="192"/>
            </a:xfrm>
            <a:prstGeom prst="rect">
              <a:avLst/>
            </a:prstGeom>
            <a:solidFill>
              <a:srgbClr val="FF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Return Address</a:t>
              </a:r>
            </a:p>
          </p:txBody>
        </p:sp>
        <p:sp>
          <p:nvSpPr>
            <p:cNvPr id="21515" name="Rectangle 40"/>
            <p:cNvSpPr>
              <a:spLocks noChangeArrowheads="1"/>
            </p:cNvSpPr>
            <p:nvPr/>
          </p:nvSpPr>
          <p:spPr bwMode="auto">
            <a:xfrm>
              <a:off x="2496" y="1728"/>
              <a:ext cx="960" cy="19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Saved </a:t>
              </a: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21516" name="Rectangle 41"/>
            <p:cNvSpPr>
              <a:spLocks noChangeArrowheads="1"/>
            </p:cNvSpPr>
            <p:nvPr/>
          </p:nvSpPr>
          <p:spPr bwMode="auto">
            <a:xfrm>
              <a:off x="2496" y="1920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solidFill>
                    <a:srgbClr val="A50021"/>
                  </a:solidFill>
                  <a:latin typeface="Courier New" pitchFamily="49" charset="0"/>
                </a:rPr>
                <a:t>[3]</a:t>
              </a:r>
            </a:p>
          </p:txBody>
        </p:sp>
        <p:sp>
          <p:nvSpPr>
            <p:cNvPr id="21517" name="Rectangle 42"/>
            <p:cNvSpPr>
              <a:spLocks noChangeArrowheads="1"/>
            </p:cNvSpPr>
            <p:nvPr/>
          </p:nvSpPr>
          <p:spPr bwMode="auto">
            <a:xfrm>
              <a:off x="2736" y="1920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solidFill>
                    <a:srgbClr val="A50021"/>
                  </a:solidFill>
                  <a:latin typeface="Courier New" pitchFamily="49" charset="0"/>
                </a:rPr>
                <a:t>[2]</a:t>
              </a:r>
            </a:p>
          </p:txBody>
        </p:sp>
        <p:sp>
          <p:nvSpPr>
            <p:cNvPr id="21518" name="Rectangle 43"/>
            <p:cNvSpPr>
              <a:spLocks noChangeArrowheads="1"/>
            </p:cNvSpPr>
            <p:nvPr/>
          </p:nvSpPr>
          <p:spPr bwMode="auto">
            <a:xfrm>
              <a:off x="2976" y="1920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solidFill>
                    <a:srgbClr val="A50021"/>
                  </a:solidFill>
                  <a:latin typeface="Courier New" pitchFamily="49" charset="0"/>
                </a:rPr>
                <a:t>[1]</a:t>
              </a:r>
            </a:p>
          </p:txBody>
        </p:sp>
        <p:sp>
          <p:nvSpPr>
            <p:cNvPr id="21519" name="Rectangle 44"/>
            <p:cNvSpPr>
              <a:spLocks noChangeArrowheads="1"/>
            </p:cNvSpPr>
            <p:nvPr/>
          </p:nvSpPr>
          <p:spPr bwMode="auto">
            <a:xfrm>
              <a:off x="3216" y="1920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solidFill>
                    <a:srgbClr val="A50021"/>
                  </a:solidFill>
                  <a:latin typeface="Courier New" pitchFamily="49" charset="0"/>
                </a:rPr>
                <a:t>[0]</a:t>
              </a:r>
            </a:p>
          </p:txBody>
        </p:sp>
        <p:sp>
          <p:nvSpPr>
            <p:cNvPr id="21520" name="Rectangle 45"/>
            <p:cNvSpPr>
              <a:spLocks noChangeArrowheads="1"/>
            </p:cNvSpPr>
            <p:nvPr/>
          </p:nvSpPr>
          <p:spPr bwMode="auto">
            <a:xfrm>
              <a:off x="3456" y="1920"/>
              <a:ext cx="3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buf</a:t>
              </a:r>
            </a:p>
          </p:txBody>
        </p:sp>
        <p:sp>
          <p:nvSpPr>
            <p:cNvPr id="21521" name="Rectangle 46"/>
            <p:cNvSpPr>
              <a:spLocks noChangeArrowheads="1"/>
            </p:cNvSpPr>
            <p:nvPr/>
          </p:nvSpPr>
          <p:spPr bwMode="auto">
            <a:xfrm>
              <a:off x="2496" y="816"/>
              <a:ext cx="960" cy="72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main</a:t>
              </a:r>
            </a:p>
          </p:txBody>
        </p:sp>
        <p:sp>
          <p:nvSpPr>
            <p:cNvPr id="21522" name="Rectangle 47"/>
            <p:cNvSpPr>
              <a:spLocks noChangeArrowheads="1"/>
            </p:cNvSpPr>
            <p:nvPr/>
          </p:nvSpPr>
          <p:spPr bwMode="auto">
            <a:xfrm>
              <a:off x="2496" y="2112"/>
              <a:ext cx="960" cy="67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echo</a:t>
              </a:r>
            </a:p>
          </p:txBody>
        </p:sp>
        <p:grpSp>
          <p:nvGrpSpPr>
            <p:cNvPr id="21523" name="Group 48"/>
            <p:cNvGrpSpPr>
              <a:grpSpLocks/>
            </p:cNvGrpSpPr>
            <p:nvPr/>
          </p:nvGrpSpPr>
          <p:grpSpPr bwMode="auto">
            <a:xfrm>
              <a:off x="2496" y="1536"/>
              <a:ext cx="960" cy="576"/>
              <a:chOff x="3408" y="2928"/>
              <a:chExt cx="960" cy="576"/>
            </a:xfrm>
          </p:grpSpPr>
          <p:grpSp>
            <p:nvGrpSpPr>
              <p:cNvPr id="21528" name="Group 49"/>
              <p:cNvGrpSpPr>
                <a:grpSpLocks/>
              </p:cNvGrpSpPr>
              <p:nvPr/>
            </p:nvGrpSpPr>
            <p:grpSpPr bwMode="auto">
              <a:xfrm>
                <a:off x="3408" y="3120"/>
                <a:ext cx="960" cy="192"/>
                <a:chOff x="2256" y="2928"/>
                <a:chExt cx="960" cy="192"/>
              </a:xfrm>
            </p:grpSpPr>
            <p:sp>
              <p:nvSpPr>
                <p:cNvPr id="21538" name="Rectangle 50"/>
                <p:cNvSpPr>
                  <a:spLocks noChangeArrowheads="1"/>
                </p:cNvSpPr>
                <p:nvPr/>
              </p:nvSpPr>
              <p:spPr bwMode="auto">
                <a:xfrm>
                  <a:off x="225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>
                      <a:solidFill>
                        <a:srgbClr val="A50021"/>
                      </a:solidFill>
                      <a:latin typeface="Courier New" pitchFamily="49" charset="0"/>
                    </a:rPr>
                    <a:t>38</a:t>
                  </a:r>
                </a:p>
              </p:txBody>
            </p:sp>
            <p:sp>
              <p:nvSpPr>
                <p:cNvPr id="21539" name="Rectangle 51"/>
                <p:cNvSpPr>
                  <a:spLocks noChangeArrowheads="1"/>
                </p:cNvSpPr>
                <p:nvPr/>
              </p:nvSpPr>
              <p:spPr bwMode="auto">
                <a:xfrm>
                  <a:off x="249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>
                      <a:solidFill>
                        <a:srgbClr val="A50021"/>
                      </a:solidFill>
                      <a:latin typeface="Courier New" pitchFamily="49" charset="0"/>
                    </a:rPr>
                    <a:t>37</a:t>
                  </a:r>
                </a:p>
              </p:txBody>
            </p:sp>
            <p:sp>
              <p:nvSpPr>
                <p:cNvPr id="21540" name="Rectangle 52"/>
                <p:cNvSpPr>
                  <a:spLocks noChangeArrowheads="1"/>
                </p:cNvSpPr>
                <p:nvPr/>
              </p:nvSpPr>
              <p:spPr bwMode="auto">
                <a:xfrm>
                  <a:off x="273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>
                      <a:solidFill>
                        <a:srgbClr val="A50021"/>
                      </a:solidFill>
                      <a:latin typeface="Courier New" pitchFamily="49" charset="0"/>
                    </a:rPr>
                    <a:t>36</a:t>
                  </a:r>
                </a:p>
              </p:txBody>
            </p:sp>
            <p:sp>
              <p:nvSpPr>
                <p:cNvPr id="21541" name="Rectangle 53"/>
                <p:cNvSpPr>
                  <a:spLocks noChangeArrowheads="1"/>
                </p:cNvSpPr>
                <p:nvPr/>
              </p:nvSpPr>
              <p:spPr bwMode="auto">
                <a:xfrm>
                  <a:off x="297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>
                      <a:solidFill>
                        <a:srgbClr val="A50021"/>
                      </a:solidFill>
                      <a:latin typeface="Courier New" pitchFamily="49" charset="0"/>
                    </a:rPr>
                    <a:t>35</a:t>
                  </a:r>
                </a:p>
              </p:txBody>
            </p:sp>
          </p:grpSp>
          <p:grpSp>
            <p:nvGrpSpPr>
              <p:cNvPr id="21529" name="Group 54"/>
              <p:cNvGrpSpPr>
                <a:grpSpLocks/>
              </p:cNvGrpSpPr>
              <p:nvPr/>
            </p:nvGrpSpPr>
            <p:grpSpPr bwMode="auto">
              <a:xfrm>
                <a:off x="3408" y="2928"/>
                <a:ext cx="960" cy="192"/>
                <a:chOff x="2688" y="3168"/>
                <a:chExt cx="960" cy="192"/>
              </a:xfrm>
            </p:grpSpPr>
            <p:sp>
              <p:nvSpPr>
                <p:cNvPr id="21534" name="Rectangle 55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08</a:t>
                  </a:r>
                </a:p>
              </p:txBody>
            </p:sp>
            <p:sp>
              <p:nvSpPr>
                <p:cNvPr id="21535" name="Rectangle 56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04</a:t>
                  </a:r>
                </a:p>
              </p:txBody>
            </p:sp>
            <p:sp>
              <p:nvSpPr>
                <p:cNvPr id="21536" name="Rectangle 57"/>
                <p:cNvSpPr>
                  <a:spLocks noChangeArrowheads="1"/>
                </p:cNvSpPr>
                <p:nvPr/>
              </p:nvSpPr>
              <p:spPr bwMode="auto">
                <a:xfrm>
                  <a:off x="316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86</a:t>
                  </a:r>
                </a:p>
              </p:txBody>
            </p:sp>
            <p:sp>
              <p:nvSpPr>
                <p:cNvPr id="21537" name="Rectangle 58"/>
                <p:cNvSpPr>
                  <a:spLocks noChangeArrowheads="1"/>
                </p:cNvSpPr>
                <p:nvPr/>
              </p:nvSpPr>
              <p:spPr bwMode="auto">
                <a:xfrm>
                  <a:off x="340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>
                      <a:solidFill>
                        <a:srgbClr val="A50021"/>
                      </a:solidFill>
                      <a:latin typeface="Courier New" pitchFamily="49" charset="0"/>
                    </a:rPr>
                    <a:t>00</a:t>
                  </a:r>
                </a:p>
              </p:txBody>
            </p:sp>
          </p:grpSp>
          <p:sp>
            <p:nvSpPr>
              <p:cNvPr id="21530" name="Rectangle 59"/>
              <p:cNvSpPr>
                <a:spLocks noChangeArrowheads="1"/>
              </p:cNvSpPr>
              <p:nvPr/>
            </p:nvSpPr>
            <p:spPr bwMode="auto">
              <a:xfrm>
                <a:off x="340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>
                    <a:solidFill>
                      <a:srgbClr val="A50021"/>
                    </a:solidFill>
                    <a:latin typeface="Courier New" pitchFamily="49" charset="0"/>
                  </a:rPr>
                  <a:t>34</a:t>
                </a:r>
              </a:p>
            </p:txBody>
          </p:sp>
          <p:sp>
            <p:nvSpPr>
              <p:cNvPr id="21531" name="Rectangle 60"/>
              <p:cNvSpPr>
                <a:spLocks noChangeArrowheads="1"/>
              </p:cNvSpPr>
              <p:nvPr/>
            </p:nvSpPr>
            <p:spPr bwMode="auto">
              <a:xfrm>
                <a:off x="364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>
                    <a:solidFill>
                      <a:srgbClr val="A50021"/>
                    </a:solidFill>
                    <a:latin typeface="Courier New" pitchFamily="49" charset="0"/>
                  </a:rPr>
                  <a:t>33</a:t>
                </a:r>
              </a:p>
            </p:txBody>
          </p:sp>
          <p:sp>
            <p:nvSpPr>
              <p:cNvPr id="21532" name="Rectangle 61"/>
              <p:cNvSpPr>
                <a:spLocks noChangeArrowheads="1"/>
              </p:cNvSpPr>
              <p:nvPr/>
            </p:nvSpPr>
            <p:spPr bwMode="auto">
              <a:xfrm>
                <a:off x="388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>
                    <a:solidFill>
                      <a:srgbClr val="A50021"/>
                    </a:solidFill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21533" name="Rectangle 62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>
                    <a:solidFill>
                      <a:srgbClr val="A50021"/>
                    </a:solidFill>
                    <a:latin typeface="Courier New" pitchFamily="49" charset="0"/>
                  </a:rPr>
                  <a:t>31</a:t>
                </a:r>
              </a:p>
            </p:txBody>
          </p:sp>
        </p:grpSp>
        <p:sp>
          <p:nvSpPr>
            <p:cNvPr id="21524" name="Rectangle 63"/>
            <p:cNvSpPr>
              <a:spLocks noChangeArrowheads="1"/>
            </p:cNvSpPr>
            <p:nvPr/>
          </p:nvSpPr>
          <p:spPr bwMode="auto">
            <a:xfrm>
              <a:off x="2496" y="816"/>
              <a:ext cx="960" cy="19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25" name="Freeform 34"/>
            <p:cNvSpPr>
              <a:spLocks/>
            </p:cNvSpPr>
            <p:nvPr/>
          </p:nvSpPr>
          <p:spPr bwMode="auto">
            <a:xfrm>
              <a:off x="3456" y="1632"/>
              <a:ext cx="480" cy="1680"/>
            </a:xfrm>
            <a:custGeom>
              <a:avLst/>
              <a:gdLst>
                <a:gd name="T0" fmla="*/ 0 w 640"/>
                <a:gd name="T1" fmla="*/ 0 h 2016"/>
                <a:gd name="T2" fmla="*/ 203 w 640"/>
                <a:gd name="T3" fmla="*/ 194 h 2016"/>
                <a:gd name="T4" fmla="*/ 243 w 640"/>
                <a:gd name="T5" fmla="*/ 611 h 2016"/>
                <a:gd name="T6" fmla="*/ 41 w 640"/>
                <a:gd name="T7" fmla="*/ 1167 h 20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40" h="2016">
                  <a:moveTo>
                    <a:pt x="0" y="0"/>
                  </a:moveTo>
                  <a:cubicBezTo>
                    <a:pt x="192" y="80"/>
                    <a:pt x="384" y="160"/>
                    <a:pt x="480" y="336"/>
                  </a:cubicBezTo>
                  <a:cubicBezTo>
                    <a:pt x="576" y="512"/>
                    <a:pt x="640" y="776"/>
                    <a:pt x="576" y="1056"/>
                  </a:cubicBezTo>
                  <a:cubicBezTo>
                    <a:pt x="512" y="1336"/>
                    <a:pt x="176" y="1856"/>
                    <a:pt x="96" y="201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ysDot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Text Box 79"/>
            <p:cNvSpPr txBox="1">
              <a:spLocks noChangeArrowheads="1"/>
            </p:cNvSpPr>
            <p:nvPr/>
          </p:nvSpPr>
          <p:spPr bwMode="auto">
            <a:xfrm>
              <a:off x="2496" y="2832"/>
              <a:ext cx="110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2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/>
              <a:r>
                <a:rPr lang="en-US" altLang="en-US"/>
                <a:t>Invalid address</a:t>
              </a:r>
            </a:p>
          </p:txBody>
        </p:sp>
        <p:sp>
          <p:nvSpPr>
            <p:cNvPr id="21527" name="Text Box 80"/>
            <p:cNvSpPr txBox="1">
              <a:spLocks noChangeArrowheads="1"/>
            </p:cNvSpPr>
            <p:nvPr/>
          </p:nvSpPr>
          <p:spPr bwMode="auto">
            <a:xfrm>
              <a:off x="1824" y="3168"/>
              <a:ext cx="1632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2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/>
              <a:r>
                <a:rPr lang="en-US" altLang="en-US"/>
                <a:t>No longer pointing to desired return point</a:t>
              </a:r>
            </a:p>
          </p:txBody>
        </p:sp>
      </p:grpSp>
      <p:sp>
        <p:nvSpPr>
          <p:cNvPr id="364625" name="Text Box 81"/>
          <p:cNvSpPr txBox="1">
            <a:spLocks noChangeArrowheads="1"/>
          </p:cNvSpPr>
          <p:nvPr/>
        </p:nvSpPr>
        <p:spPr bwMode="auto">
          <a:xfrm>
            <a:off x="6400800" y="37338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%ebp</a:t>
            </a:r>
            <a:r>
              <a:rPr lang="en-US" altLang="en-US"/>
              <a:t> and return address corrupted</a:t>
            </a:r>
            <a:endParaRPr lang="en-US" altLang="en-US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62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597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Malicious Use of Buffer Overflow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486400"/>
            <a:ext cx="8255000" cy="762000"/>
          </a:xfrm>
        </p:spPr>
        <p:txBody>
          <a:bodyPr/>
          <a:lstStyle/>
          <a:p>
            <a:pPr marL="560388" lvl="1" indent="-222250" defTabSz="895350" eaLnBrk="1" hangingPunct="1">
              <a:lnSpc>
                <a:spcPct val="90000"/>
              </a:lnSpc>
            </a:pPr>
            <a:r>
              <a:rPr lang="en-US" altLang="en-US" sz="1800" smtClean="0"/>
              <a:t>Input string contains byte representation of executable code</a:t>
            </a:r>
          </a:p>
          <a:p>
            <a:pPr marL="560388" lvl="1" indent="-222250" defTabSz="895350" eaLnBrk="1" hangingPunct="1">
              <a:lnSpc>
                <a:spcPct val="90000"/>
              </a:lnSpc>
            </a:pPr>
            <a:r>
              <a:rPr lang="en-US" altLang="en-US" sz="1800" smtClean="0"/>
              <a:t>Overwrite return address with address of buffer</a:t>
            </a:r>
          </a:p>
          <a:p>
            <a:pPr marL="560388" lvl="1" indent="-222250" defTabSz="895350" eaLnBrk="1" hangingPunct="1">
              <a:lnSpc>
                <a:spcPct val="90000"/>
              </a:lnSpc>
            </a:pPr>
            <a:r>
              <a:rPr lang="en-US" altLang="en-US" sz="1800" smtClean="0"/>
              <a:t>When </a:t>
            </a:r>
            <a:r>
              <a:rPr lang="en-US" altLang="en-US" sz="1800" smtClean="0">
                <a:latin typeface="Courier New" pitchFamily="49" charset="0"/>
              </a:rPr>
              <a:t>bar()</a:t>
            </a:r>
            <a:r>
              <a:rPr lang="en-US" altLang="en-US" sz="1800" smtClean="0"/>
              <a:t> executes </a:t>
            </a:r>
            <a:r>
              <a:rPr lang="en-US" altLang="en-US" sz="1800" smtClean="0">
                <a:latin typeface="Courier New" pitchFamily="49" charset="0"/>
              </a:rPr>
              <a:t>ret</a:t>
            </a:r>
            <a:r>
              <a:rPr lang="en-US" altLang="en-US" sz="1800" smtClean="0"/>
              <a:t>, will jump to exploit code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371600" y="3416300"/>
            <a:ext cx="2438400" cy="1474788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void bar() 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char buf[64]; 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gets(buf); 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... 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371600" y="1971675"/>
            <a:ext cx="1828800" cy="120015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void foo(){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bar();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...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822825" y="749300"/>
            <a:ext cx="29892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/>
              <a:t>Stack </a:t>
            </a:r>
          </a:p>
          <a:p>
            <a:pPr>
              <a:lnSpc>
                <a:spcPct val="100000"/>
              </a:lnSpc>
            </a:pPr>
            <a:r>
              <a:rPr lang="en-US" altLang="en-US" sz="2400"/>
              <a:t>after call to </a:t>
            </a:r>
            <a:r>
              <a:rPr lang="en-US" altLang="en-US" sz="2400">
                <a:latin typeface="Courier New" pitchFamily="49" charset="0"/>
              </a:rPr>
              <a:t>gets()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729288" y="2819400"/>
            <a:ext cx="1066800" cy="381000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B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5729288" y="1600200"/>
            <a:ext cx="1066800" cy="1219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</p:txBody>
      </p:sp>
      <p:sp>
        <p:nvSpPr>
          <p:cNvPr id="22537" name="AutoShape 9"/>
          <p:cNvSpPr>
            <a:spLocks/>
          </p:cNvSpPr>
          <p:nvPr/>
        </p:nvSpPr>
        <p:spPr bwMode="auto">
          <a:xfrm>
            <a:off x="6872288" y="1600200"/>
            <a:ext cx="228600" cy="16002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2538" name="AutoShape 10"/>
          <p:cNvSpPr>
            <a:spLocks/>
          </p:cNvSpPr>
          <p:nvPr/>
        </p:nvSpPr>
        <p:spPr bwMode="auto">
          <a:xfrm>
            <a:off x="6889750" y="3200400"/>
            <a:ext cx="211138" cy="2209800"/>
          </a:xfrm>
          <a:prstGeom prst="rightBrace">
            <a:avLst>
              <a:gd name="adj1" fmla="val 8721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5729288" y="4787900"/>
            <a:ext cx="1066800" cy="6223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-50800" y="2273300"/>
            <a:ext cx="10604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return</a:t>
            </a:r>
          </a:p>
          <a:p>
            <a:pPr>
              <a:lnSpc>
                <a:spcPct val="100000"/>
              </a:lnSpc>
            </a:pPr>
            <a:r>
              <a:rPr lang="en-US" altLang="en-US"/>
              <a:t>address</a:t>
            </a:r>
          </a:p>
          <a:p>
            <a:pPr>
              <a:lnSpc>
                <a:spcPct val="100000"/>
              </a:lnSpc>
            </a:pPr>
            <a:r>
              <a:rPr lang="en-US" altLang="en-US"/>
              <a:t>A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1066800" y="27305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7150100" y="2209800"/>
            <a:ext cx="187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foo stack frame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7194550" y="4129088"/>
            <a:ext cx="1873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bar stack frame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4962525" y="461803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B</a:t>
            </a:r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5359400" y="47879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5727700" y="4122738"/>
            <a:ext cx="1066800" cy="6699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exploit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</a:t>
            </a: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5727700" y="3195638"/>
            <a:ext cx="1066800" cy="9366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pad</a:t>
            </a:r>
          </a:p>
        </p:txBody>
      </p:sp>
      <p:sp>
        <p:nvSpPr>
          <p:cNvPr id="22548" name="AutoShape 20"/>
          <p:cNvSpPr>
            <a:spLocks/>
          </p:cNvSpPr>
          <p:nvPr/>
        </p:nvSpPr>
        <p:spPr bwMode="auto">
          <a:xfrm>
            <a:off x="5518150" y="2832100"/>
            <a:ext cx="76200" cy="1828800"/>
          </a:xfrm>
          <a:prstGeom prst="leftBrace">
            <a:avLst>
              <a:gd name="adj1" fmla="val 20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4362450" y="2989263"/>
            <a:ext cx="10033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data </a:t>
            </a:r>
          </a:p>
          <a:p>
            <a:pPr>
              <a:lnSpc>
                <a:spcPct val="100000"/>
              </a:lnSpc>
            </a:pPr>
            <a:r>
              <a:rPr lang="en-US" altLang="en-US"/>
              <a:t>written</a:t>
            </a:r>
          </a:p>
          <a:p>
            <a:pPr>
              <a:lnSpc>
                <a:spcPct val="100000"/>
              </a:lnSpc>
            </a:pPr>
            <a:r>
              <a:rPr lang="en-US" altLang="en-US"/>
              <a:t>by</a:t>
            </a:r>
          </a:p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gets()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Exploits Based on Buffer Overflows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990600"/>
            <a:ext cx="8281987" cy="5454650"/>
          </a:xfrm>
        </p:spPr>
        <p:txBody>
          <a:bodyPr/>
          <a:lstStyle/>
          <a:p>
            <a:pPr eaLnBrk="1" hangingPunct="1">
              <a:defRPr/>
            </a:pPr>
            <a:r>
              <a:rPr lang="en-US" i="1" smtClean="0"/>
              <a:t>Buffer overflow bugs allow remote machines to execute arbitrary code on victim machines.</a:t>
            </a:r>
          </a:p>
          <a:p>
            <a:pPr eaLnBrk="1" hangingPunct="1">
              <a:defRPr/>
            </a:pPr>
            <a:r>
              <a:rPr lang="en-US" smtClean="0"/>
              <a:t>Internet worm</a:t>
            </a:r>
          </a:p>
          <a:p>
            <a:pPr lvl="1" eaLnBrk="1" hangingPunct="1">
              <a:defRPr/>
            </a:pPr>
            <a:r>
              <a:rPr lang="en-US" smtClean="0"/>
              <a:t>Early versions of the finger server (fingerd) used </a:t>
            </a:r>
            <a:r>
              <a:rPr lang="en-US" smtClean="0">
                <a:latin typeface="Courier New" pitchFamily="49" charset="0"/>
              </a:rPr>
              <a:t>gets()</a:t>
            </a:r>
            <a:r>
              <a:rPr lang="en-US" smtClean="0"/>
              <a:t> to read the argument sent by the client:</a:t>
            </a:r>
          </a:p>
          <a:p>
            <a:pPr lvl="2" eaLnBrk="1" hangingPunct="1">
              <a:defRPr/>
            </a:pPr>
            <a:r>
              <a:rPr lang="en-US" i="1" smtClean="0">
                <a:solidFill>
                  <a:schemeClr val="tx1"/>
                </a:solidFill>
                <a:latin typeface="Courier New" pitchFamily="49" charset="0"/>
              </a:rPr>
              <a:t>finger geoff@cs.hmc.edu</a:t>
            </a:r>
          </a:p>
          <a:p>
            <a:pPr lvl="1" eaLnBrk="1" hangingPunct="1">
              <a:defRPr/>
            </a:pPr>
            <a:r>
              <a:rPr lang="en-US" smtClean="0"/>
              <a:t>Worm attacked fingerd server by sending phony argument:</a:t>
            </a:r>
          </a:p>
          <a:p>
            <a:pPr lvl="2" eaLnBrk="1" hangingPunct="1">
              <a:defRPr/>
            </a:pPr>
            <a:r>
              <a:rPr lang="en-US" i="1" smtClean="0">
                <a:latin typeface="Courier New" pitchFamily="49" charset="0"/>
              </a:rPr>
              <a:t>finger “exploit-code  padding  new-return-address”</a:t>
            </a:r>
          </a:p>
          <a:p>
            <a:pPr lvl="2" eaLnBrk="1" hangingPunct="1">
              <a:defRPr/>
            </a:pPr>
            <a:r>
              <a:rPr lang="en-US" smtClean="0"/>
              <a:t>exploit code: executed a root shell on the victim machine with a direct TCP connection to the attacker.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Exploits Based on Buffer Overflows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990600"/>
            <a:ext cx="8281987" cy="5454650"/>
          </a:xfrm>
        </p:spPr>
        <p:txBody>
          <a:bodyPr/>
          <a:lstStyle/>
          <a:p>
            <a:pPr eaLnBrk="1" hangingPunct="1">
              <a:defRPr/>
            </a:pPr>
            <a:r>
              <a:rPr lang="en-US" i="1" smtClean="0"/>
              <a:t>Buffer overflow bugs allow remote machines to execute arbitrary code on victim machines.</a:t>
            </a:r>
          </a:p>
          <a:p>
            <a:pPr eaLnBrk="1" hangingPunct="1">
              <a:defRPr/>
            </a:pPr>
            <a:r>
              <a:rPr lang="en-US" smtClean="0"/>
              <a:t>IM War</a:t>
            </a:r>
          </a:p>
          <a:p>
            <a:pPr lvl="1" eaLnBrk="1" hangingPunct="1">
              <a:defRPr/>
            </a:pPr>
            <a:r>
              <a:rPr lang="en-US" smtClean="0"/>
              <a:t>AOL exploited existing buffer overflow bug in AIM clients</a:t>
            </a:r>
          </a:p>
          <a:p>
            <a:pPr lvl="1" eaLnBrk="1" hangingPunct="1">
              <a:defRPr/>
            </a:pPr>
            <a:r>
              <a:rPr lang="en-US" smtClean="0"/>
              <a:t>Exploit code: returned 4-byte signature (the bytes at some location in the AIM client) to server. </a:t>
            </a:r>
          </a:p>
          <a:p>
            <a:pPr lvl="1" eaLnBrk="1" hangingPunct="1">
              <a:defRPr/>
            </a:pPr>
            <a:r>
              <a:rPr lang="en-US" smtClean="0"/>
              <a:t>When Microsoft changed code to match signature, AOL changed signature location.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228600"/>
            <a:ext cx="7345362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Avoiding Overflow Vulnerability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962400"/>
            <a:ext cx="8307387" cy="24828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Use library routines that limit string lengths</a:t>
            </a:r>
          </a:p>
          <a:p>
            <a:pPr lvl="1" eaLnBrk="1" hangingPunct="1">
              <a:defRPr/>
            </a:pPr>
            <a:r>
              <a:rPr lang="en-US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instead of </a:t>
            </a:r>
            <a:r>
              <a:rPr lang="en-US" dirty="0" smtClean="0">
                <a:latin typeface="Courier New" pitchFamily="49" charset="0"/>
              </a:rPr>
              <a:t>gets</a:t>
            </a:r>
          </a:p>
          <a:p>
            <a:pPr lvl="1" eaLnBrk="1" hangingPunct="1">
              <a:defRPr/>
            </a:pPr>
            <a:r>
              <a:rPr lang="en-US" dirty="0" err="1" smtClean="0">
                <a:latin typeface="Courier New" pitchFamily="49" charset="0"/>
              </a:rPr>
              <a:t>strncpy</a:t>
            </a:r>
            <a:r>
              <a:rPr lang="en-US" dirty="0" smtClean="0"/>
              <a:t> instead of </a:t>
            </a:r>
            <a:r>
              <a:rPr lang="en-US" dirty="0" err="1" smtClean="0">
                <a:latin typeface="Courier New" pitchFamily="49" charset="0"/>
              </a:rPr>
              <a:t>strcpy</a:t>
            </a:r>
            <a:endParaRPr lang="en-US" dirty="0" smtClean="0"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sz="2000" dirty="0" smtClean="0"/>
              <a:t>Or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strlcpy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sz="2000" dirty="0" smtClean="0"/>
              <a:t>if available (see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man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2000" dirty="0" smtClean="0"/>
              <a:t> and use –</a:t>
            </a:r>
            <a:r>
              <a:rPr lang="en-US" sz="2000" dirty="0" err="1" smtClean="0"/>
              <a:t>lbsd</a:t>
            </a:r>
            <a:r>
              <a:rPr lang="en-US" sz="2000" dirty="0" smtClean="0"/>
              <a:t>)</a:t>
            </a:r>
          </a:p>
          <a:p>
            <a:pPr lvl="1" eaLnBrk="1" hangingPunct="1">
              <a:defRPr/>
            </a:pPr>
            <a:r>
              <a:rPr lang="en-US" dirty="0" smtClean="0"/>
              <a:t>Don’t use </a:t>
            </a:r>
            <a:r>
              <a:rPr lang="en-US" dirty="0" err="1" smtClean="0">
                <a:latin typeface="Courier New" pitchFamily="49" charset="0"/>
              </a:rPr>
              <a:t>scanf</a:t>
            </a:r>
            <a:r>
              <a:rPr lang="en-US" dirty="0" smtClean="0"/>
              <a:t> with </a:t>
            </a:r>
            <a:r>
              <a:rPr lang="en-US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  <a:p>
            <a:pPr lvl="2" eaLnBrk="1" hangingPunct="1">
              <a:defRPr/>
            </a:pPr>
            <a:r>
              <a:rPr lang="en-US" dirty="0" smtClean="0"/>
              <a:t>Use 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</a:rPr>
              <a:t>fgets</a:t>
            </a:r>
            <a:r>
              <a:rPr lang="en-US" dirty="0" smtClean="0"/>
              <a:t> to read the string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524000" y="1600200"/>
            <a:ext cx="5410200" cy="2024063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/* Echo Line */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void echo()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{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    char buf[4];  /* Way too small! */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    fgets(buf, sizeof buf, stdin);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    fputs(buf, stdout);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228600"/>
            <a:ext cx="51816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Linux Memory Layout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6600" y="914400"/>
            <a:ext cx="5867400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/>
              <a:t>Stack</a:t>
            </a:r>
          </a:p>
          <a:p>
            <a:pPr lvl="1" eaLnBrk="1" hangingPunct="1">
              <a:defRPr/>
            </a:pPr>
            <a:r>
              <a:rPr lang="en-US" sz="1800" smtClean="0"/>
              <a:t>Runtime stack</a:t>
            </a:r>
          </a:p>
          <a:p>
            <a:pPr eaLnBrk="1" hangingPunct="1">
              <a:defRPr/>
            </a:pPr>
            <a:r>
              <a:rPr lang="en-US" sz="2000" smtClean="0"/>
              <a:t>Heap</a:t>
            </a:r>
          </a:p>
          <a:p>
            <a:pPr lvl="1" eaLnBrk="1" hangingPunct="1">
              <a:defRPr/>
            </a:pPr>
            <a:r>
              <a:rPr lang="en-US" sz="1800" smtClean="0"/>
              <a:t>Dynamically allocated storage</a:t>
            </a:r>
          </a:p>
          <a:p>
            <a:pPr lvl="1" eaLnBrk="1" hangingPunct="1">
              <a:defRPr/>
            </a:pPr>
            <a:r>
              <a:rPr lang="en-US" sz="1800" smtClean="0"/>
              <a:t>When call </a:t>
            </a:r>
            <a:r>
              <a:rPr lang="en-US" sz="1800" smtClean="0">
                <a:latin typeface="Courier New" pitchFamily="49" charset="0"/>
              </a:rPr>
              <a:t>malloc</a:t>
            </a:r>
            <a:r>
              <a:rPr lang="en-US" sz="1800" smtClean="0"/>
              <a:t>, </a:t>
            </a:r>
            <a:r>
              <a:rPr lang="en-US" sz="1800" smtClean="0">
                <a:latin typeface="Courier New" pitchFamily="49" charset="0"/>
              </a:rPr>
              <a:t>calloc,</a:t>
            </a:r>
            <a:r>
              <a:rPr lang="en-US" sz="1800" smtClean="0"/>
              <a:t> </a:t>
            </a:r>
            <a:r>
              <a:rPr lang="en-US" sz="1800" smtClean="0">
                <a:latin typeface="Courier New" pitchFamily="49" charset="0"/>
              </a:rPr>
              <a:t>realloc</a:t>
            </a:r>
            <a:r>
              <a:rPr lang="en-US" sz="1800" smtClean="0"/>
              <a:t>, </a:t>
            </a:r>
            <a:r>
              <a:rPr lang="en-US" sz="1800" smtClean="0">
                <a:latin typeface="Courier New" pitchFamily="49" charset="0"/>
              </a:rPr>
              <a:t>new</a:t>
            </a:r>
          </a:p>
          <a:p>
            <a:pPr eaLnBrk="1" hangingPunct="1">
              <a:defRPr/>
            </a:pPr>
            <a:r>
              <a:rPr lang="en-US" sz="2000" smtClean="0"/>
              <a:t>DLLs</a:t>
            </a:r>
          </a:p>
          <a:p>
            <a:pPr lvl="1" eaLnBrk="1" hangingPunct="1">
              <a:defRPr/>
            </a:pPr>
            <a:r>
              <a:rPr lang="en-US" sz="1800" smtClean="0"/>
              <a:t>Dynamically Linked (Shared) Libraries</a:t>
            </a:r>
          </a:p>
          <a:p>
            <a:pPr lvl="1" eaLnBrk="1" hangingPunct="1">
              <a:defRPr/>
            </a:pPr>
            <a:r>
              <a:rPr lang="en-US" sz="1800" smtClean="0"/>
              <a:t>Library routines (e.g., </a:t>
            </a:r>
            <a:r>
              <a:rPr lang="en-US" sz="1800" smtClean="0">
                <a:latin typeface="Courier New" pitchFamily="49" charset="0"/>
              </a:rPr>
              <a:t>printf</a:t>
            </a:r>
            <a:r>
              <a:rPr lang="en-US" sz="1800" smtClean="0"/>
              <a:t>, </a:t>
            </a:r>
            <a:r>
              <a:rPr lang="en-US" sz="1800" smtClean="0">
                <a:latin typeface="Courier New" pitchFamily="49" charset="0"/>
              </a:rPr>
              <a:t>malloc</a:t>
            </a:r>
            <a:r>
              <a:rPr lang="en-US" sz="1800" smtClean="0"/>
              <a:t>)</a:t>
            </a:r>
          </a:p>
          <a:p>
            <a:pPr lvl="1" eaLnBrk="1" hangingPunct="1">
              <a:defRPr/>
            </a:pPr>
            <a:r>
              <a:rPr lang="en-US" sz="1800" smtClean="0"/>
              <a:t>Linked into object code when first executed</a:t>
            </a:r>
          </a:p>
          <a:p>
            <a:pPr eaLnBrk="1" hangingPunct="1">
              <a:defRPr/>
            </a:pPr>
            <a:r>
              <a:rPr lang="en-US" sz="2000" smtClean="0"/>
              <a:t>Data</a:t>
            </a:r>
          </a:p>
          <a:p>
            <a:pPr lvl="1" eaLnBrk="1" hangingPunct="1">
              <a:defRPr/>
            </a:pPr>
            <a:r>
              <a:rPr lang="en-US" sz="1800" smtClean="0"/>
              <a:t>Statically allocated data</a:t>
            </a:r>
          </a:p>
          <a:p>
            <a:pPr lvl="1" eaLnBrk="1" hangingPunct="1">
              <a:defRPr/>
            </a:pPr>
            <a:r>
              <a:rPr lang="en-US" sz="1800" smtClean="0"/>
              <a:t>E.g., arrays &amp; strings declared in code</a:t>
            </a:r>
          </a:p>
          <a:p>
            <a:pPr eaLnBrk="1" hangingPunct="1">
              <a:defRPr/>
            </a:pPr>
            <a:r>
              <a:rPr lang="en-US" sz="2000" smtClean="0"/>
              <a:t>Text</a:t>
            </a:r>
          </a:p>
          <a:p>
            <a:pPr lvl="1" eaLnBrk="1" hangingPunct="1">
              <a:defRPr/>
            </a:pPr>
            <a:r>
              <a:rPr lang="en-US" sz="1800" smtClean="0"/>
              <a:t>Executable machine instructions</a:t>
            </a:r>
          </a:p>
          <a:p>
            <a:pPr lvl="1" eaLnBrk="1" hangingPunct="1">
              <a:defRPr/>
            </a:pPr>
            <a:r>
              <a:rPr lang="en-US" sz="1800" smtClean="0"/>
              <a:t>Read-only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52400" y="2057400"/>
            <a:ext cx="10826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Upper </a:t>
            </a:r>
          </a:p>
          <a:p>
            <a:pPr algn="l">
              <a:lnSpc>
                <a:spcPct val="100000"/>
              </a:lnSpc>
            </a:pPr>
            <a:r>
              <a:rPr lang="en-US" altLang="en-US" b="0"/>
              <a:t>2 hex digits of address</a:t>
            </a:r>
          </a:p>
        </p:txBody>
      </p:sp>
      <p:grpSp>
        <p:nvGrpSpPr>
          <p:cNvPr id="4101" name="Group 31"/>
          <p:cNvGrpSpPr>
            <a:grpSpLocks/>
          </p:cNvGrpSpPr>
          <p:nvPr/>
        </p:nvGrpSpPr>
        <p:grpSpPr bwMode="auto">
          <a:xfrm>
            <a:off x="1143000" y="152400"/>
            <a:ext cx="1981200" cy="6538913"/>
            <a:chOff x="720" y="96"/>
            <a:chExt cx="1248" cy="4119"/>
          </a:xfrm>
        </p:grpSpPr>
        <p:grpSp>
          <p:nvGrpSpPr>
            <p:cNvPr id="4102" name="Group 30"/>
            <p:cNvGrpSpPr>
              <a:grpSpLocks/>
            </p:cNvGrpSpPr>
            <p:nvPr/>
          </p:nvGrpSpPr>
          <p:grpSpPr bwMode="auto">
            <a:xfrm>
              <a:off x="720" y="96"/>
              <a:ext cx="1248" cy="4119"/>
              <a:chOff x="720" y="96"/>
              <a:chExt cx="1248" cy="4119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1056" y="3168"/>
                <a:ext cx="912" cy="10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105" name="Rectangle 9"/>
              <p:cNvSpPr>
                <a:spLocks noChangeArrowheads="1"/>
              </p:cNvSpPr>
              <p:nvPr/>
            </p:nvSpPr>
            <p:spPr bwMode="auto">
              <a:xfrm>
                <a:off x="1056" y="2160"/>
                <a:ext cx="912" cy="10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106" name="Rectangle 10"/>
              <p:cNvSpPr>
                <a:spLocks noChangeArrowheads="1"/>
              </p:cNvSpPr>
              <p:nvPr/>
            </p:nvSpPr>
            <p:spPr bwMode="auto">
              <a:xfrm>
                <a:off x="1056" y="1152"/>
                <a:ext cx="912" cy="10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107" name="Rectangle 11"/>
              <p:cNvSpPr>
                <a:spLocks noChangeArrowheads="1"/>
              </p:cNvSpPr>
              <p:nvPr/>
            </p:nvSpPr>
            <p:spPr bwMode="auto">
              <a:xfrm>
                <a:off x="1056" y="144"/>
                <a:ext cx="912" cy="10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108" name="Text Box 12"/>
              <p:cNvSpPr txBox="1">
                <a:spLocks noChangeArrowheads="1"/>
              </p:cNvSpPr>
              <p:nvPr/>
            </p:nvSpPr>
            <p:spPr bwMode="auto">
              <a:xfrm>
                <a:off x="720" y="9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FF</a:t>
                </a:r>
              </a:p>
            </p:txBody>
          </p:sp>
          <p:sp>
            <p:nvSpPr>
              <p:cNvPr id="4109" name="Text Box 13"/>
              <p:cNvSpPr txBox="1">
                <a:spLocks noChangeArrowheads="1"/>
              </p:cNvSpPr>
              <p:nvPr/>
            </p:nvSpPr>
            <p:spPr bwMode="auto">
              <a:xfrm>
                <a:off x="720" y="1113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BF</a:t>
                </a:r>
              </a:p>
            </p:txBody>
          </p:sp>
          <p:sp>
            <p:nvSpPr>
              <p:cNvPr id="4110" name="Text Box 14"/>
              <p:cNvSpPr txBox="1">
                <a:spLocks noChangeArrowheads="1"/>
              </p:cNvSpPr>
              <p:nvPr/>
            </p:nvSpPr>
            <p:spPr bwMode="auto">
              <a:xfrm>
                <a:off x="720" y="213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7F</a:t>
                </a:r>
              </a:p>
            </p:txBody>
          </p:sp>
          <p:sp>
            <p:nvSpPr>
              <p:cNvPr id="4111" name="Text Box 15"/>
              <p:cNvSpPr txBox="1">
                <a:spLocks noChangeArrowheads="1"/>
              </p:cNvSpPr>
              <p:nvPr/>
            </p:nvSpPr>
            <p:spPr bwMode="auto">
              <a:xfrm>
                <a:off x="720" y="3147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3F</a:t>
                </a:r>
              </a:p>
            </p:txBody>
          </p:sp>
          <p:sp>
            <p:nvSpPr>
              <p:cNvPr id="4112" name="Text Box 16"/>
              <p:cNvSpPr txBox="1">
                <a:spLocks noChangeArrowheads="1"/>
              </p:cNvSpPr>
              <p:nvPr/>
            </p:nvSpPr>
            <p:spPr bwMode="auto">
              <a:xfrm>
                <a:off x="720" y="96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C0</a:t>
                </a:r>
              </a:p>
            </p:txBody>
          </p:sp>
          <p:sp>
            <p:nvSpPr>
              <p:cNvPr id="4113" name="Text Box 17"/>
              <p:cNvSpPr txBox="1">
                <a:spLocks noChangeArrowheads="1"/>
              </p:cNvSpPr>
              <p:nvPr/>
            </p:nvSpPr>
            <p:spPr bwMode="auto">
              <a:xfrm>
                <a:off x="720" y="1968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80</a:t>
                </a:r>
              </a:p>
            </p:txBody>
          </p:sp>
          <p:sp>
            <p:nvSpPr>
              <p:cNvPr id="4114" name="Text Box 18"/>
              <p:cNvSpPr txBox="1">
                <a:spLocks noChangeArrowheads="1"/>
              </p:cNvSpPr>
              <p:nvPr/>
            </p:nvSpPr>
            <p:spPr bwMode="auto">
              <a:xfrm>
                <a:off x="720" y="297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40</a:t>
                </a:r>
              </a:p>
            </p:txBody>
          </p:sp>
          <p:sp>
            <p:nvSpPr>
              <p:cNvPr id="4115" name="Text Box 19"/>
              <p:cNvSpPr txBox="1">
                <a:spLocks noChangeArrowheads="1"/>
              </p:cNvSpPr>
              <p:nvPr/>
            </p:nvSpPr>
            <p:spPr bwMode="auto">
              <a:xfrm>
                <a:off x="720" y="3984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00</a:t>
                </a:r>
              </a:p>
            </p:txBody>
          </p:sp>
          <p:sp>
            <p:nvSpPr>
              <p:cNvPr id="4116" name="Rectangle 20"/>
              <p:cNvSpPr>
                <a:spLocks noChangeArrowheads="1"/>
              </p:cNvSpPr>
              <p:nvPr/>
            </p:nvSpPr>
            <p:spPr bwMode="auto">
              <a:xfrm>
                <a:off x="1056" y="144"/>
                <a:ext cx="912" cy="403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4117" name="Rectangle 21"/>
              <p:cNvSpPr>
                <a:spLocks noChangeArrowheads="1"/>
              </p:cNvSpPr>
              <p:nvPr/>
            </p:nvSpPr>
            <p:spPr bwMode="auto">
              <a:xfrm>
                <a:off x="1056" y="1152"/>
                <a:ext cx="912" cy="240"/>
              </a:xfrm>
              <a:prstGeom prst="rect">
                <a:avLst/>
              </a:prstGeom>
              <a:solidFill>
                <a:srgbClr val="99FFD6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sz="2000">
                    <a:solidFill>
                      <a:srgbClr val="9595FF"/>
                    </a:solidFill>
                  </a:rPr>
                  <a:t>(Stack)</a:t>
                </a:r>
              </a:p>
            </p:txBody>
          </p:sp>
          <p:sp>
            <p:nvSpPr>
              <p:cNvPr id="4118" name="Rectangle 22"/>
              <p:cNvSpPr>
                <a:spLocks noChangeArrowheads="1"/>
              </p:cNvSpPr>
              <p:nvPr/>
            </p:nvSpPr>
            <p:spPr bwMode="auto">
              <a:xfrm>
                <a:off x="1056" y="2976"/>
                <a:ext cx="912" cy="192"/>
              </a:xfrm>
              <a:prstGeom prst="rect">
                <a:avLst/>
              </a:prstGeom>
              <a:solidFill>
                <a:schemeClr val="bg2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sz="2000"/>
                  <a:t>DLLs</a:t>
                </a:r>
              </a:p>
            </p:txBody>
          </p:sp>
          <p:sp>
            <p:nvSpPr>
              <p:cNvPr id="4119" name="Rectangle 23"/>
              <p:cNvSpPr>
                <a:spLocks noChangeArrowheads="1"/>
              </p:cNvSpPr>
              <p:nvPr/>
            </p:nvSpPr>
            <p:spPr bwMode="auto">
              <a:xfrm>
                <a:off x="1056" y="3792"/>
                <a:ext cx="912" cy="192"/>
              </a:xfrm>
              <a:prstGeom prst="rect">
                <a:avLst/>
              </a:prstGeom>
              <a:solidFill>
                <a:schemeClr val="bg2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sz="2000"/>
                  <a:t>Text</a:t>
                </a:r>
              </a:p>
            </p:txBody>
          </p:sp>
          <p:sp>
            <p:nvSpPr>
              <p:cNvPr id="4120" name="Rectangle 24"/>
              <p:cNvSpPr>
                <a:spLocks noChangeArrowheads="1"/>
              </p:cNvSpPr>
              <p:nvPr/>
            </p:nvSpPr>
            <p:spPr bwMode="auto">
              <a:xfrm>
                <a:off x="1056" y="3600"/>
                <a:ext cx="912" cy="192"/>
              </a:xfrm>
              <a:prstGeom prst="rect">
                <a:avLst/>
              </a:prstGeom>
              <a:solidFill>
                <a:schemeClr val="bg2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sz="2000"/>
                  <a:t>Data</a:t>
                </a:r>
              </a:p>
            </p:txBody>
          </p:sp>
          <p:sp>
            <p:nvSpPr>
              <p:cNvPr id="4121" name="Rectangle 25"/>
              <p:cNvSpPr>
                <a:spLocks noChangeArrowheads="1"/>
              </p:cNvSpPr>
              <p:nvPr/>
            </p:nvSpPr>
            <p:spPr bwMode="auto">
              <a:xfrm>
                <a:off x="1056" y="3168"/>
                <a:ext cx="912" cy="432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sz="2000">
                    <a:solidFill>
                      <a:schemeClr val="bg1"/>
                    </a:solidFill>
                  </a:rPr>
                  <a:t>Heap</a:t>
                </a:r>
              </a:p>
            </p:txBody>
          </p:sp>
          <p:sp>
            <p:nvSpPr>
              <p:cNvPr id="4122" name="Rectangle 26"/>
              <p:cNvSpPr>
                <a:spLocks noChangeArrowheads="1"/>
              </p:cNvSpPr>
              <p:nvPr/>
            </p:nvSpPr>
            <p:spPr bwMode="auto">
              <a:xfrm>
                <a:off x="1056" y="2016"/>
                <a:ext cx="912" cy="960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sz="2000">
                    <a:solidFill>
                      <a:schemeClr val="bg1"/>
                    </a:solidFill>
                  </a:rPr>
                  <a:t>Heap</a:t>
                </a:r>
              </a:p>
            </p:txBody>
          </p:sp>
          <p:sp>
            <p:nvSpPr>
              <p:cNvPr id="4123" name="Text Box 27"/>
              <p:cNvSpPr txBox="1">
                <a:spLocks noChangeArrowheads="1"/>
              </p:cNvSpPr>
              <p:nvPr/>
            </p:nvSpPr>
            <p:spPr bwMode="auto">
              <a:xfrm>
                <a:off x="720" y="379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08</a:t>
                </a:r>
              </a:p>
            </p:txBody>
          </p:sp>
        </p:grpSp>
        <p:sp>
          <p:nvSpPr>
            <p:cNvPr id="4103" name="Rectangle 29"/>
            <p:cNvSpPr>
              <a:spLocks noChangeArrowheads="1"/>
            </p:cNvSpPr>
            <p:nvPr/>
          </p:nvSpPr>
          <p:spPr bwMode="auto">
            <a:xfrm>
              <a:off x="1056" y="144"/>
              <a:ext cx="912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2000"/>
                <a:t>Stack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5275"/>
            <a:ext cx="6400800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Linux Memory Allocation</a:t>
            </a:r>
          </a:p>
        </p:txBody>
      </p:sp>
      <p:grpSp>
        <p:nvGrpSpPr>
          <p:cNvPr id="349262" name="Group 78"/>
          <p:cNvGrpSpPr>
            <a:grpSpLocks/>
          </p:cNvGrpSpPr>
          <p:nvPr/>
        </p:nvGrpSpPr>
        <p:grpSpPr bwMode="auto">
          <a:xfrm>
            <a:off x="2514600" y="1038225"/>
            <a:ext cx="1981200" cy="5395913"/>
            <a:chOff x="1584" y="654"/>
            <a:chExt cx="1248" cy="3399"/>
          </a:xfrm>
        </p:grpSpPr>
        <p:sp>
          <p:nvSpPr>
            <p:cNvPr id="5182" name="Text Box 17"/>
            <p:cNvSpPr txBox="1">
              <a:spLocks noChangeArrowheads="1"/>
            </p:cNvSpPr>
            <p:nvPr/>
          </p:nvSpPr>
          <p:spPr bwMode="auto">
            <a:xfrm>
              <a:off x="1920" y="654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2400"/>
                <a:t>Linked</a:t>
              </a:r>
            </a:p>
          </p:txBody>
        </p:sp>
        <p:sp>
          <p:nvSpPr>
            <p:cNvPr id="5183" name="Rectangle 18"/>
            <p:cNvSpPr>
              <a:spLocks noChangeArrowheads="1"/>
            </p:cNvSpPr>
            <p:nvPr/>
          </p:nvSpPr>
          <p:spPr bwMode="auto">
            <a:xfrm>
              <a:off x="1920" y="3006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84" name="Rectangle 19"/>
            <p:cNvSpPr>
              <a:spLocks noChangeArrowheads="1"/>
            </p:cNvSpPr>
            <p:nvPr/>
          </p:nvSpPr>
          <p:spPr bwMode="auto">
            <a:xfrm>
              <a:off x="1920" y="1998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85" name="Rectangle 20"/>
            <p:cNvSpPr>
              <a:spLocks noChangeArrowheads="1"/>
            </p:cNvSpPr>
            <p:nvPr/>
          </p:nvSpPr>
          <p:spPr bwMode="auto">
            <a:xfrm>
              <a:off x="1920" y="990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86" name="Text Box 21"/>
            <p:cNvSpPr txBox="1">
              <a:spLocks noChangeArrowheads="1"/>
            </p:cNvSpPr>
            <p:nvPr/>
          </p:nvSpPr>
          <p:spPr bwMode="auto">
            <a:xfrm>
              <a:off x="1584" y="951"/>
              <a:ext cx="2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FF</a:t>
              </a:r>
            </a:p>
          </p:txBody>
        </p:sp>
        <p:sp>
          <p:nvSpPr>
            <p:cNvPr id="5187" name="Text Box 22"/>
            <p:cNvSpPr txBox="1">
              <a:spLocks noChangeArrowheads="1"/>
            </p:cNvSpPr>
            <p:nvPr/>
          </p:nvSpPr>
          <p:spPr bwMode="auto">
            <a:xfrm>
              <a:off x="1584" y="196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7F</a:t>
              </a:r>
            </a:p>
          </p:txBody>
        </p:sp>
        <p:sp>
          <p:nvSpPr>
            <p:cNvPr id="5188" name="Text Box 23"/>
            <p:cNvSpPr txBox="1">
              <a:spLocks noChangeArrowheads="1"/>
            </p:cNvSpPr>
            <p:nvPr/>
          </p:nvSpPr>
          <p:spPr bwMode="auto">
            <a:xfrm>
              <a:off x="1584" y="2985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3F</a:t>
              </a:r>
            </a:p>
          </p:txBody>
        </p:sp>
        <p:sp>
          <p:nvSpPr>
            <p:cNvPr id="5189" name="Text Box 24"/>
            <p:cNvSpPr txBox="1">
              <a:spLocks noChangeArrowheads="1"/>
            </p:cNvSpPr>
            <p:nvPr/>
          </p:nvSpPr>
          <p:spPr bwMode="auto">
            <a:xfrm>
              <a:off x="1584" y="180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80</a:t>
              </a:r>
            </a:p>
          </p:txBody>
        </p:sp>
        <p:sp>
          <p:nvSpPr>
            <p:cNvPr id="5190" name="Text Box 25"/>
            <p:cNvSpPr txBox="1">
              <a:spLocks noChangeArrowheads="1"/>
            </p:cNvSpPr>
            <p:nvPr/>
          </p:nvSpPr>
          <p:spPr bwMode="auto">
            <a:xfrm>
              <a:off x="1584" y="2814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5191" name="Text Box 26"/>
            <p:cNvSpPr txBox="1">
              <a:spLocks noChangeArrowheads="1"/>
            </p:cNvSpPr>
            <p:nvPr/>
          </p:nvSpPr>
          <p:spPr bwMode="auto">
            <a:xfrm>
              <a:off x="1584" y="3822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5192" name="Rectangle 27"/>
            <p:cNvSpPr>
              <a:spLocks noChangeArrowheads="1"/>
            </p:cNvSpPr>
            <p:nvPr/>
          </p:nvSpPr>
          <p:spPr bwMode="auto">
            <a:xfrm>
              <a:off x="1920" y="990"/>
              <a:ext cx="912" cy="30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93" name="Rectangle 28"/>
            <p:cNvSpPr>
              <a:spLocks noChangeArrowheads="1"/>
            </p:cNvSpPr>
            <p:nvPr/>
          </p:nvSpPr>
          <p:spPr bwMode="auto">
            <a:xfrm>
              <a:off x="1920" y="990"/>
              <a:ext cx="912" cy="114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400"/>
                <a:t>Stack</a:t>
              </a:r>
            </a:p>
          </p:txBody>
        </p:sp>
        <p:sp>
          <p:nvSpPr>
            <p:cNvPr id="5194" name="Rectangle 29"/>
            <p:cNvSpPr>
              <a:spLocks noChangeArrowheads="1"/>
            </p:cNvSpPr>
            <p:nvPr/>
          </p:nvSpPr>
          <p:spPr bwMode="auto">
            <a:xfrm>
              <a:off x="1920" y="2814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DLLs</a:t>
              </a:r>
            </a:p>
          </p:txBody>
        </p:sp>
        <p:sp>
          <p:nvSpPr>
            <p:cNvPr id="5195" name="Rectangle 30"/>
            <p:cNvSpPr>
              <a:spLocks noChangeArrowheads="1"/>
            </p:cNvSpPr>
            <p:nvPr/>
          </p:nvSpPr>
          <p:spPr bwMode="auto">
            <a:xfrm>
              <a:off x="1920" y="3630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Text</a:t>
              </a:r>
            </a:p>
          </p:txBody>
        </p:sp>
        <p:sp>
          <p:nvSpPr>
            <p:cNvPr id="5196" name="Rectangle 31"/>
            <p:cNvSpPr>
              <a:spLocks noChangeArrowheads="1"/>
            </p:cNvSpPr>
            <p:nvPr/>
          </p:nvSpPr>
          <p:spPr bwMode="auto">
            <a:xfrm>
              <a:off x="1920" y="3438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Data</a:t>
              </a:r>
            </a:p>
          </p:txBody>
        </p:sp>
        <p:sp>
          <p:nvSpPr>
            <p:cNvPr id="5197" name="Line 65"/>
            <p:cNvSpPr>
              <a:spLocks noChangeShapeType="1"/>
            </p:cNvSpPr>
            <p:nvPr/>
          </p:nvSpPr>
          <p:spPr bwMode="auto">
            <a:xfrm>
              <a:off x="2352" y="1104"/>
              <a:ext cx="0" cy="2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8" name="Text Box 71"/>
            <p:cNvSpPr txBox="1">
              <a:spLocks noChangeArrowheads="1"/>
            </p:cNvSpPr>
            <p:nvPr/>
          </p:nvSpPr>
          <p:spPr bwMode="auto">
            <a:xfrm>
              <a:off x="1584" y="364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08</a:t>
              </a:r>
            </a:p>
          </p:txBody>
        </p:sp>
      </p:grpSp>
      <p:grpSp>
        <p:nvGrpSpPr>
          <p:cNvPr id="349260" name="Group 76"/>
          <p:cNvGrpSpPr>
            <a:grpSpLocks/>
          </p:cNvGrpSpPr>
          <p:nvPr/>
        </p:nvGrpSpPr>
        <p:grpSpPr bwMode="auto">
          <a:xfrm>
            <a:off x="4724400" y="762000"/>
            <a:ext cx="1981200" cy="5686425"/>
            <a:chOff x="2976" y="480"/>
            <a:chExt cx="1248" cy="3582"/>
          </a:xfrm>
        </p:grpSpPr>
        <p:sp>
          <p:nvSpPr>
            <p:cNvPr id="5163" name="Text Box 32"/>
            <p:cNvSpPr txBox="1">
              <a:spLocks noChangeArrowheads="1"/>
            </p:cNvSpPr>
            <p:nvPr/>
          </p:nvSpPr>
          <p:spPr bwMode="auto">
            <a:xfrm>
              <a:off x="3312" y="480"/>
              <a:ext cx="86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2400"/>
                <a:t>Some Heap</a:t>
              </a:r>
            </a:p>
          </p:txBody>
        </p:sp>
        <p:sp>
          <p:nvSpPr>
            <p:cNvPr id="5164" name="Rectangle 33"/>
            <p:cNvSpPr>
              <a:spLocks noChangeArrowheads="1"/>
            </p:cNvSpPr>
            <p:nvPr/>
          </p:nvSpPr>
          <p:spPr bwMode="auto">
            <a:xfrm>
              <a:off x="3312" y="3015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65" name="Rectangle 34"/>
            <p:cNvSpPr>
              <a:spLocks noChangeArrowheads="1"/>
            </p:cNvSpPr>
            <p:nvPr/>
          </p:nvSpPr>
          <p:spPr bwMode="auto">
            <a:xfrm>
              <a:off x="3312" y="2007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66" name="Rectangle 35"/>
            <p:cNvSpPr>
              <a:spLocks noChangeArrowheads="1"/>
            </p:cNvSpPr>
            <p:nvPr/>
          </p:nvSpPr>
          <p:spPr bwMode="auto">
            <a:xfrm>
              <a:off x="3312" y="999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67" name="Text Box 36"/>
            <p:cNvSpPr txBox="1">
              <a:spLocks noChangeArrowheads="1"/>
            </p:cNvSpPr>
            <p:nvPr/>
          </p:nvSpPr>
          <p:spPr bwMode="auto">
            <a:xfrm>
              <a:off x="2976" y="960"/>
              <a:ext cx="2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FF</a:t>
              </a:r>
            </a:p>
          </p:txBody>
        </p:sp>
        <p:sp>
          <p:nvSpPr>
            <p:cNvPr id="5168" name="Text Box 37"/>
            <p:cNvSpPr txBox="1">
              <a:spLocks noChangeArrowheads="1"/>
            </p:cNvSpPr>
            <p:nvPr/>
          </p:nvSpPr>
          <p:spPr bwMode="auto">
            <a:xfrm>
              <a:off x="2976" y="1977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7F</a:t>
              </a:r>
            </a:p>
          </p:txBody>
        </p:sp>
        <p:sp>
          <p:nvSpPr>
            <p:cNvPr id="5169" name="Text Box 38"/>
            <p:cNvSpPr txBox="1">
              <a:spLocks noChangeArrowheads="1"/>
            </p:cNvSpPr>
            <p:nvPr/>
          </p:nvSpPr>
          <p:spPr bwMode="auto">
            <a:xfrm>
              <a:off x="2976" y="2994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3F</a:t>
              </a:r>
            </a:p>
          </p:txBody>
        </p:sp>
        <p:sp>
          <p:nvSpPr>
            <p:cNvPr id="5170" name="Text Box 39"/>
            <p:cNvSpPr txBox="1">
              <a:spLocks noChangeArrowheads="1"/>
            </p:cNvSpPr>
            <p:nvPr/>
          </p:nvSpPr>
          <p:spPr bwMode="auto">
            <a:xfrm>
              <a:off x="2976" y="1815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80</a:t>
              </a:r>
            </a:p>
          </p:txBody>
        </p:sp>
        <p:sp>
          <p:nvSpPr>
            <p:cNvPr id="5171" name="Text Box 40"/>
            <p:cNvSpPr txBox="1">
              <a:spLocks noChangeArrowheads="1"/>
            </p:cNvSpPr>
            <p:nvPr/>
          </p:nvSpPr>
          <p:spPr bwMode="auto">
            <a:xfrm>
              <a:off x="2976" y="2823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5172" name="Text Box 41"/>
            <p:cNvSpPr txBox="1">
              <a:spLocks noChangeArrowheads="1"/>
            </p:cNvSpPr>
            <p:nvPr/>
          </p:nvSpPr>
          <p:spPr bwMode="auto">
            <a:xfrm>
              <a:off x="2976" y="3831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5173" name="Rectangle 42"/>
            <p:cNvSpPr>
              <a:spLocks noChangeArrowheads="1"/>
            </p:cNvSpPr>
            <p:nvPr/>
          </p:nvSpPr>
          <p:spPr bwMode="auto">
            <a:xfrm>
              <a:off x="3312" y="999"/>
              <a:ext cx="912" cy="30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74" name="Rectangle 43"/>
            <p:cNvSpPr>
              <a:spLocks noChangeArrowheads="1"/>
            </p:cNvSpPr>
            <p:nvPr/>
          </p:nvSpPr>
          <p:spPr bwMode="auto">
            <a:xfrm>
              <a:off x="3312" y="999"/>
              <a:ext cx="912" cy="153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400"/>
                <a:t>Stack</a:t>
              </a:r>
            </a:p>
          </p:txBody>
        </p:sp>
        <p:sp>
          <p:nvSpPr>
            <p:cNvPr id="5175" name="Rectangle 44"/>
            <p:cNvSpPr>
              <a:spLocks noChangeArrowheads="1"/>
            </p:cNvSpPr>
            <p:nvPr/>
          </p:nvSpPr>
          <p:spPr bwMode="auto">
            <a:xfrm>
              <a:off x="3312" y="2823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DLLs</a:t>
              </a:r>
            </a:p>
          </p:txBody>
        </p:sp>
        <p:sp>
          <p:nvSpPr>
            <p:cNvPr id="5176" name="Rectangle 45"/>
            <p:cNvSpPr>
              <a:spLocks noChangeArrowheads="1"/>
            </p:cNvSpPr>
            <p:nvPr/>
          </p:nvSpPr>
          <p:spPr bwMode="auto">
            <a:xfrm>
              <a:off x="3312" y="3639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Text</a:t>
              </a:r>
            </a:p>
          </p:txBody>
        </p:sp>
        <p:sp>
          <p:nvSpPr>
            <p:cNvPr id="5177" name="Rectangle 46"/>
            <p:cNvSpPr>
              <a:spLocks noChangeArrowheads="1"/>
            </p:cNvSpPr>
            <p:nvPr/>
          </p:nvSpPr>
          <p:spPr bwMode="auto">
            <a:xfrm>
              <a:off x="3312" y="3447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Data</a:t>
              </a:r>
            </a:p>
          </p:txBody>
        </p:sp>
        <p:sp>
          <p:nvSpPr>
            <p:cNvPr id="5178" name="Rectangle 47"/>
            <p:cNvSpPr>
              <a:spLocks noChangeArrowheads="1"/>
            </p:cNvSpPr>
            <p:nvPr/>
          </p:nvSpPr>
          <p:spPr bwMode="auto">
            <a:xfrm>
              <a:off x="3312" y="2352"/>
              <a:ext cx="912" cy="471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solidFill>
                    <a:schemeClr val="bg1"/>
                  </a:solidFill>
                </a:rPr>
                <a:t>Heap</a:t>
              </a:r>
            </a:p>
          </p:txBody>
        </p:sp>
        <p:sp>
          <p:nvSpPr>
            <p:cNvPr id="5179" name="Line 66"/>
            <p:cNvSpPr>
              <a:spLocks noChangeShapeType="1"/>
            </p:cNvSpPr>
            <p:nvPr/>
          </p:nvSpPr>
          <p:spPr bwMode="auto">
            <a:xfrm>
              <a:off x="3744" y="1200"/>
              <a:ext cx="0" cy="2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0" name="Line 68"/>
            <p:cNvSpPr>
              <a:spLocks noChangeShapeType="1"/>
            </p:cNvSpPr>
            <p:nvPr/>
          </p:nvSpPr>
          <p:spPr bwMode="auto">
            <a:xfrm flipV="1">
              <a:off x="3744" y="2064"/>
              <a:ext cx="0" cy="2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1" name="Text Box 72"/>
            <p:cNvSpPr txBox="1">
              <a:spLocks noChangeArrowheads="1"/>
            </p:cNvSpPr>
            <p:nvPr/>
          </p:nvSpPr>
          <p:spPr bwMode="auto">
            <a:xfrm>
              <a:off x="2976" y="364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08</a:t>
              </a:r>
            </a:p>
          </p:txBody>
        </p:sp>
      </p:grpSp>
      <p:grpSp>
        <p:nvGrpSpPr>
          <p:cNvPr id="349261" name="Group 77"/>
          <p:cNvGrpSpPr>
            <a:grpSpLocks/>
          </p:cNvGrpSpPr>
          <p:nvPr/>
        </p:nvGrpSpPr>
        <p:grpSpPr bwMode="auto">
          <a:xfrm>
            <a:off x="6934200" y="762000"/>
            <a:ext cx="1981200" cy="5700713"/>
            <a:chOff x="4368" y="480"/>
            <a:chExt cx="1248" cy="3591"/>
          </a:xfrm>
        </p:grpSpPr>
        <p:sp>
          <p:nvSpPr>
            <p:cNvPr id="5143" name="Text Box 48"/>
            <p:cNvSpPr txBox="1">
              <a:spLocks noChangeArrowheads="1"/>
            </p:cNvSpPr>
            <p:nvPr/>
          </p:nvSpPr>
          <p:spPr bwMode="auto">
            <a:xfrm>
              <a:off x="4704" y="480"/>
              <a:ext cx="86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2400"/>
                <a:t>More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2400"/>
                <a:t>Heap</a:t>
              </a:r>
            </a:p>
          </p:txBody>
        </p:sp>
        <p:sp>
          <p:nvSpPr>
            <p:cNvPr id="5144" name="Rectangle 49"/>
            <p:cNvSpPr>
              <a:spLocks noChangeArrowheads="1"/>
            </p:cNvSpPr>
            <p:nvPr/>
          </p:nvSpPr>
          <p:spPr bwMode="auto">
            <a:xfrm>
              <a:off x="4704" y="3024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45" name="Rectangle 50"/>
            <p:cNvSpPr>
              <a:spLocks noChangeArrowheads="1"/>
            </p:cNvSpPr>
            <p:nvPr/>
          </p:nvSpPr>
          <p:spPr bwMode="auto">
            <a:xfrm>
              <a:off x="4704" y="2016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46" name="Rectangle 51"/>
            <p:cNvSpPr>
              <a:spLocks noChangeArrowheads="1"/>
            </p:cNvSpPr>
            <p:nvPr/>
          </p:nvSpPr>
          <p:spPr bwMode="auto">
            <a:xfrm>
              <a:off x="4704" y="1008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47" name="Text Box 52"/>
            <p:cNvSpPr txBox="1">
              <a:spLocks noChangeArrowheads="1"/>
            </p:cNvSpPr>
            <p:nvPr/>
          </p:nvSpPr>
          <p:spPr bwMode="auto">
            <a:xfrm>
              <a:off x="4368" y="969"/>
              <a:ext cx="2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FF</a:t>
              </a:r>
            </a:p>
          </p:txBody>
        </p:sp>
        <p:sp>
          <p:nvSpPr>
            <p:cNvPr id="5148" name="Text Box 53"/>
            <p:cNvSpPr txBox="1">
              <a:spLocks noChangeArrowheads="1"/>
            </p:cNvSpPr>
            <p:nvPr/>
          </p:nvSpPr>
          <p:spPr bwMode="auto">
            <a:xfrm>
              <a:off x="4368" y="198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7F</a:t>
              </a:r>
            </a:p>
          </p:txBody>
        </p:sp>
        <p:sp>
          <p:nvSpPr>
            <p:cNvPr id="5149" name="Text Box 54"/>
            <p:cNvSpPr txBox="1">
              <a:spLocks noChangeArrowheads="1"/>
            </p:cNvSpPr>
            <p:nvPr/>
          </p:nvSpPr>
          <p:spPr bwMode="auto">
            <a:xfrm>
              <a:off x="4368" y="3003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3F</a:t>
              </a:r>
            </a:p>
          </p:txBody>
        </p:sp>
        <p:sp>
          <p:nvSpPr>
            <p:cNvPr id="5150" name="Text Box 55"/>
            <p:cNvSpPr txBox="1">
              <a:spLocks noChangeArrowheads="1"/>
            </p:cNvSpPr>
            <p:nvPr/>
          </p:nvSpPr>
          <p:spPr bwMode="auto">
            <a:xfrm>
              <a:off x="4368" y="1824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80</a:t>
              </a:r>
            </a:p>
          </p:txBody>
        </p:sp>
        <p:sp>
          <p:nvSpPr>
            <p:cNvPr id="5151" name="Text Box 56"/>
            <p:cNvSpPr txBox="1">
              <a:spLocks noChangeArrowheads="1"/>
            </p:cNvSpPr>
            <p:nvPr/>
          </p:nvSpPr>
          <p:spPr bwMode="auto">
            <a:xfrm>
              <a:off x="4368" y="2832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5152" name="Text Box 57"/>
            <p:cNvSpPr txBox="1">
              <a:spLocks noChangeArrowheads="1"/>
            </p:cNvSpPr>
            <p:nvPr/>
          </p:nvSpPr>
          <p:spPr bwMode="auto">
            <a:xfrm>
              <a:off x="4368" y="3840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5153" name="Rectangle 58"/>
            <p:cNvSpPr>
              <a:spLocks noChangeArrowheads="1"/>
            </p:cNvSpPr>
            <p:nvPr/>
          </p:nvSpPr>
          <p:spPr bwMode="auto">
            <a:xfrm>
              <a:off x="4704" y="1008"/>
              <a:ext cx="912" cy="30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54" name="Rectangle 59"/>
            <p:cNvSpPr>
              <a:spLocks noChangeArrowheads="1"/>
            </p:cNvSpPr>
            <p:nvPr/>
          </p:nvSpPr>
          <p:spPr bwMode="auto">
            <a:xfrm>
              <a:off x="4704" y="1008"/>
              <a:ext cx="912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400"/>
                <a:t>Stack</a:t>
              </a:r>
            </a:p>
          </p:txBody>
        </p:sp>
        <p:sp>
          <p:nvSpPr>
            <p:cNvPr id="5155" name="Rectangle 60"/>
            <p:cNvSpPr>
              <a:spLocks noChangeArrowheads="1"/>
            </p:cNvSpPr>
            <p:nvPr/>
          </p:nvSpPr>
          <p:spPr bwMode="auto">
            <a:xfrm>
              <a:off x="4704" y="2832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DLLs</a:t>
              </a:r>
            </a:p>
          </p:txBody>
        </p:sp>
        <p:sp>
          <p:nvSpPr>
            <p:cNvPr id="5156" name="Rectangle 61"/>
            <p:cNvSpPr>
              <a:spLocks noChangeArrowheads="1"/>
            </p:cNvSpPr>
            <p:nvPr/>
          </p:nvSpPr>
          <p:spPr bwMode="auto">
            <a:xfrm>
              <a:off x="4704" y="3648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Text</a:t>
              </a:r>
            </a:p>
          </p:txBody>
        </p:sp>
        <p:sp>
          <p:nvSpPr>
            <p:cNvPr id="5157" name="Rectangle 62"/>
            <p:cNvSpPr>
              <a:spLocks noChangeArrowheads="1"/>
            </p:cNvSpPr>
            <p:nvPr/>
          </p:nvSpPr>
          <p:spPr bwMode="auto">
            <a:xfrm>
              <a:off x="4704" y="3456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Data</a:t>
              </a:r>
            </a:p>
          </p:txBody>
        </p:sp>
        <p:sp>
          <p:nvSpPr>
            <p:cNvPr id="5158" name="Rectangle 63"/>
            <p:cNvSpPr>
              <a:spLocks noChangeArrowheads="1"/>
            </p:cNvSpPr>
            <p:nvPr/>
          </p:nvSpPr>
          <p:spPr bwMode="auto">
            <a:xfrm>
              <a:off x="4704" y="3216"/>
              <a:ext cx="912" cy="24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solidFill>
                    <a:schemeClr val="bg1"/>
                  </a:solidFill>
                </a:rPr>
                <a:t>Heap</a:t>
              </a:r>
            </a:p>
          </p:txBody>
        </p:sp>
        <p:sp>
          <p:nvSpPr>
            <p:cNvPr id="5159" name="Rectangle 64"/>
            <p:cNvSpPr>
              <a:spLocks noChangeArrowheads="1"/>
            </p:cNvSpPr>
            <p:nvPr/>
          </p:nvSpPr>
          <p:spPr bwMode="auto">
            <a:xfrm>
              <a:off x="4704" y="1872"/>
              <a:ext cx="912" cy="96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solidFill>
                    <a:schemeClr val="bg1"/>
                  </a:solidFill>
                </a:rPr>
                <a:t>Heap</a:t>
              </a:r>
            </a:p>
          </p:txBody>
        </p:sp>
        <p:sp>
          <p:nvSpPr>
            <p:cNvPr id="5160" name="Line 67"/>
            <p:cNvSpPr>
              <a:spLocks noChangeShapeType="1"/>
            </p:cNvSpPr>
            <p:nvPr/>
          </p:nvSpPr>
          <p:spPr bwMode="auto">
            <a:xfrm>
              <a:off x="5136" y="1296"/>
              <a:ext cx="0" cy="2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1" name="Line 69"/>
            <p:cNvSpPr>
              <a:spLocks noChangeShapeType="1"/>
            </p:cNvSpPr>
            <p:nvPr/>
          </p:nvSpPr>
          <p:spPr bwMode="auto">
            <a:xfrm flipV="1">
              <a:off x="5136" y="3072"/>
              <a:ext cx="0" cy="144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2" name="Text Box 73"/>
            <p:cNvSpPr txBox="1">
              <a:spLocks noChangeArrowheads="1"/>
            </p:cNvSpPr>
            <p:nvPr/>
          </p:nvSpPr>
          <p:spPr bwMode="auto">
            <a:xfrm>
              <a:off x="4368" y="364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08</a:t>
              </a:r>
            </a:p>
          </p:txBody>
        </p:sp>
      </p:grpSp>
      <p:grpSp>
        <p:nvGrpSpPr>
          <p:cNvPr id="5126" name="Group 75"/>
          <p:cNvGrpSpPr>
            <a:grpSpLocks/>
          </p:cNvGrpSpPr>
          <p:nvPr/>
        </p:nvGrpSpPr>
        <p:grpSpPr bwMode="auto">
          <a:xfrm>
            <a:off x="304800" y="1023938"/>
            <a:ext cx="1981200" cy="5395912"/>
            <a:chOff x="192" y="645"/>
            <a:chExt cx="1248" cy="3399"/>
          </a:xfrm>
        </p:grpSpPr>
        <p:sp>
          <p:nvSpPr>
            <p:cNvPr id="5127" name="Text Box 3"/>
            <p:cNvSpPr txBox="1">
              <a:spLocks noChangeArrowheads="1"/>
            </p:cNvSpPr>
            <p:nvPr/>
          </p:nvSpPr>
          <p:spPr bwMode="auto">
            <a:xfrm>
              <a:off x="528" y="645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2400"/>
                <a:t>Initially</a:t>
              </a:r>
            </a:p>
          </p:txBody>
        </p:sp>
        <p:sp>
          <p:nvSpPr>
            <p:cNvPr id="5128" name="Rectangle 4"/>
            <p:cNvSpPr>
              <a:spLocks noChangeArrowheads="1"/>
            </p:cNvSpPr>
            <p:nvPr/>
          </p:nvSpPr>
          <p:spPr bwMode="auto">
            <a:xfrm>
              <a:off x="528" y="2997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9" name="Rectangle 5"/>
            <p:cNvSpPr>
              <a:spLocks noChangeArrowheads="1"/>
            </p:cNvSpPr>
            <p:nvPr/>
          </p:nvSpPr>
          <p:spPr bwMode="auto">
            <a:xfrm>
              <a:off x="528" y="1989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30" name="Rectangle 6"/>
            <p:cNvSpPr>
              <a:spLocks noChangeArrowheads="1"/>
            </p:cNvSpPr>
            <p:nvPr/>
          </p:nvSpPr>
          <p:spPr bwMode="auto">
            <a:xfrm>
              <a:off x="528" y="981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31" name="Text Box 7"/>
            <p:cNvSpPr txBox="1">
              <a:spLocks noChangeArrowheads="1"/>
            </p:cNvSpPr>
            <p:nvPr/>
          </p:nvSpPr>
          <p:spPr bwMode="auto">
            <a:xfrm>
              <a:off x="192" y="942"/>
              <a:ext cx="2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FF</a:t>
              </a:r>
            </a:p>
          </p:txBody>
        </p:sp>
        <p:sp>
          <p:nvSpPr>
            <p:cNvPr id="5132" name="Text Box 8"/>
            <p:cNvSpPr txBox="1">
              <a:spLocks noChangeArrowheads="1"/>
            </p:cNvSpPr>
            <p:nvPr/>
          </p:nvSpPr>
          <p:spPr bwMode="auto">
            <a:xfrm>
              <a:off x="192" y="1959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7F</a:t>
              </a:r>
            </a:p>
          </p:txBody>
        </p:sp>
        <p:sp>
          <p:nvSpPr>
            <p:cNvPr id="5133" name="Text Box 9"/>
            <p:cNvSpPr txBox="1">
              <a:spLocks noChangeArrowheads="1"/>
            </p:cNvSpPr>
            <p:nvPr/>
          </p:nvSpPr>
          <p:spPr bwMode="auto">
            <a:xfrm>
              <a:off x="192" y="297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3F</a:t>
              </a:r>
            </a:p>
          </p:txBody>
        </p:sp>
        <p:sp>
          <p:nvSpPr>
            <p:cNvPr id="5134" name="Text Box 10"/>
            <p:cNvSpPr txBox="1">
              <a:spLocks noChangeArrowheads="1"/>
            </p:cNvSpPr>
            <p:nvPr/>
          </p:nvSpPr>
          <p:spPr bwMode="auto">
            <a:xfrm>
              <a:off x="192" y="1797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80</a:t>
              </a:r>
            </a:p>
          </p:txBody>
        </p:sp>
        <p:sp>
          <p:nvSpPr>
            <p:cNvPr id="5135" name="Text Box 11"/>
            <p:cNvSpPr txBox="1">
              <a:spLocks noChangeArrowheads="1"/>
            </p:cNvSpPr>
            <p:nvPr/>
          </p:nvSpPr>
          <p:spPr bwMode="auto">
            <a:xfrm>
              <a:off x="192" y="2805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5136" name="Text Box 12"/>
            <p:cNvSpPr txBox="1">
              <a:spLocks noChangeArrowheads="1"/>
            </p:cNvSpPr>
            <p:nvPr/>
          </p:nvSpPr>
          <p:spPr bwMode="auto">
            <a:xfrm>
              <a:off x="192" y="3813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5137" name="Rectangle 13"/>
            <p:cNvSpPr>
              <a:spLocks noChangeArrowheads="1"/>
            </p:cNvSpPr>
            <p:nvPr/>
          </p:nvSpPr>
          <p:spPr bwMode="auto">
            <a:xfrm>
              <a:off x="528" y="981"/>
              <a:ext cx="912" cy="30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38" name="Rectangle 14"/>
            <p:cNvSpPr>
              <a:spLocks noChangeArrowheads="1"/>
            </p:cNvSpPr>
            <p:nvPr/>
          </p:nvSpPr>
          <p:spPr bwMode="auto">
            <a:xfrm>
              <a:off x="528" y="981"/>
              <a:ext cx="912" cy="75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400"/>
                <a:t>Stack</a:t>
              </a:r>
            </a:p>
          </p:txBody>
        </p:sp>
        <p:sp>
          <p:nvSpPr>
            <p:cNvPr id="5139" name="Rectangle 15"/>
            <p:cNvSpPr>
              <a:spLocks noChangeArrowheads="1"/>
            </p:cNvSpPr>
            <p:nvPr/>
          </p:nvSpPr>
          <p:spPr bwMode="auto">
            <a:xfrm>
              <a:off x="528" y="3621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Text</a:t>
              </a:r>
            </a:p>
          </p:txBody>
        </p:sp>
        <p:sp>
          <p:nvSpPr>
            <p:cNvPr id="5140" name="Rectangle 16"/>
            <p:cNvSpPr>
              <a:spLocks noChangeArrowheads="1"/>
            </p:cNvSpPr>
            <p:nvPr/>
          </p:nvSpPr>
          <p:spPr bwMode="auto">
            <a:xfrm>
              <a:off x="528" y="3429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Data</a:t>
              </a:r>
            </a:p>
          </p:txBody>
        </p:sp>
        <p:sp>
          <p:nvSpPr>
            <p:cNvPr id="5141" name="Text Box 70"/>
            <p:cNvSpPr txBox="1">
              <a:spLocks noChangeArrowheads="1"/>
            </p:cNvSpPr>
            <p:nvPr/>
          </p:nvSpPr>
          <p:spPr bwMode="auto">
            <a:xfrm>
              <a:off x="192" y="364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08</a:t>
              </a:r>
            </a:p>
          </p:txBody>
        </p:sp>
        <p:sp>
          <p:nvSpPr>
            <p:cNvPr id="5142" name="Line 74"/>
            <p:cNvSpPr>
              <a:spLocks noChangeShapeType="1"/>
            </p:cNvSpPr>
            <p:nvPr/>
          </p:nvSpPr>
          <p:spPr bwMode="auto">
            <a:xfrm>
              <a:off x="960" y="1104"/>
              <a:ext cx="0" cy="2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4788" y="295275"/>
            <a:ext cx="5249862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Text &amp; Stack Example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04800" y="1371600"/>
            <a:ext cx="6096000" cy="1625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000">
                <a:latin typeface="Courier New" pitchFamily="49" charset="0"/>
              </a:rPr>
              <a:t>(gdb) break main</a:t>
            </a:r>
          </a:p>
          <a:p>
            <a:pPr algn="l">
              <a:lnSpc>
                <a:spcPct val="100000"/>
              </a:lnSpc>
            </a:pPr>
            <a:r>
              <a:rPr lang="en-US" altLang="en-US" sz="2000">
                <a:latin typeface="Courier New" pitchFamily="49" charset="0"/>
              </a:rPr>
              <a:t>(gdb) run</a:t>
            </a:r>
          </a:p>
          <a:p>
            <a:pPr algn="l">
              <a:lnSpc>
                <a:spcPct val="100000"/>
              </a:lnSpc>
            </a:pPr>
            <a:r>
              <a:rPr lang="en-US" altLang="en-US" sz="2000">
                <a:latin typeface="Courier New" pitchFamily="49" charset="0"/>
              </a:rPr>
              <a:t>  Breakpoint 1, 0x804856f in main ()</a:t>
            </a:r>
          </a:p>
          <a:p>
            <a:pPr algn="l">
              <a:lnSpc>
                <a:spcPct val="100000"/>
              </a:lnSpc>
            </a:pPr>
            <a:r>
              <a:rPr lang="en-US" altLang="en-US" sz="2000">
                <a:latin typeface="Courier New" pitchFamily="49" charset="0"/>
              </a:rPr>
              <a:t>(gdb) print $esp</a:t>
            </a:r>
          </a:p>
          <a:p>
            <a:pPr algn="l">
              <a:lnSpc>
                <a:spcPct val="100000"/>
              </a:lnSpc>
            </a:pPr>
            <a:r>
              <a:rPr lang="en-US" altLang="en-US" sz="2000">
                <a:latin typeface="Courier New" pitchFamily="49" charset="0"/>
              </a:rPr>
              <a:t>  $3 = (void *) 0xfffffc78</a:t>
            </a:r>
          </a:p>
        </p:txBody>
      </p:sp>
      <p:sp>
        <p:nvSpPr>
          <p:cNvPr id="3522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3657600"/>
            <a:ext cx="6110288" cy="203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Main</a:t>
            </a:r>
          </a:p>
          <a:p>
            <a:pPr lvl="1" eaLnBrk="1" hangingPunct="1">
              <a:defRPr/>
            </a:pPr>
            <a:r>
              <a:rPr lang="en-US" dirty="0" smtClean="0"/>
              <a:t>Address </a:t>
            </a:r>
            <a:r>
              <a:rPr lang="en-US" dirty="0" smtClean="0">
                <a:latin typeface="Courier New" pitchFamily="49" charset="0"/>
              </a:rPr>
              <a:t>0x804856f</a:t>
            </a:r>
            <a:r>
              <a:rPr lang="en-US" dirty="0" smtClean="0"/>
              <a:t> should be read </a:t>
            </a:r>
            <a:r>
              <a:rPr lang="en-US" dirty="0" smtClean="0">
                <a:latin typeface="Courier New" pitchFamily="49" charset="0"/>
              </a:rPr>
              <a:t>0x</a:t>
            </a:r>
            <a:r>
              <a:rPr lang="en-US" i="1" dirty="0" smtClean="0">
                <a:latin typeface="Courier New" pitchFamily="49" charset="0"/>
              </a:rPr>
              <a:t>08</a:t>
            </a:r>
            <a:r>
              <a:rPr lang="en-US" dirty="0" smtClean="0">
                <a:latin typeface="Courier New" pitchFamily="49" charset="0"/>
              </a:rPr>
              <a:t>04856f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Stack</a:t>
            </a:r>
          </a:p>
          <a:p>
            <a:pPr lvl="1" eaLnBrk="1" hangingPunct="1">
              <a:defRPr/>
            </a:pPr>
            <a:r>
              <a:rPr lang="en-US" dirty="0" smtClean="0"/>
              <a:t>Address </a:t>
            </a:r>
            <a:r>
              <a:rPr lang="en-US" dirty="0" smtClean="0">
                <a:latin typeface="Courier New" pitchFamily="49" charset="0"/>
              </a:rPr>
              <a:t>0x</a:t>
            </a:r>
            <a:r>
              <a:rPr lang="en-US" i="1" dirty="0" smtClean="0">
                <a:latin typeface="Courier New" pitchFamily="49" charset="0"/>
              </a:rPr>
              <a:t>ff</a:t>
            </a:r>
            <a:r>
              <a:rPr lang="en-US" dirty="0" smtClean="0">
                <a:latin typeface="Courier New" pitchFamily="49" charset="0"/>
              </a:rPr>
              <a:t>fffc78</a:t>
            </a:r>
          </a:p>
        </p:txBody>
      </p: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6629400" y="685800"/>
            <a:ext cx="1981200" cy="5395913"/>
            <a:chOff x="192" y="645"/>
            <a:chExt cx="1248" cy="3399"/>
          </a:xfrm>
        </p:grpSpPr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528" y="645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2400"/>
                <a:t>Initially</a:t>
              </a: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528" y="2997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528" y="1989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528" y="981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192" y="942"/>
              <a:ext cx="2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FF</a:t>
              </a:r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192" y="1959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7F</a:t>
              </a:r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192" y="297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3F</a:t>
              </a:r>
            </a:p>
          </p:txBody>
        </p:sp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192" y="1797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80</a:t>
              </a:r>
            </a:p>
          </p:txBody>
        </p:sp>
        <p:sp>
          <p:nvSpPr>
            <p:cNvPr id="6158" name="Text Box 14"/>
            <p:cNvSpPr txBox="1">
              <a:spLocks noChangeArrowheads="1"/>
            </p:cNvSpPr>
            <p:nvPr/>
          </p:nvSpPr>
          <p:spPr bwMode="auto">
            <a:xfrm>
              <a:off x="192" y="2805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192" y="3813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528" y="981"/>
              <a:ext cx="912" cy="30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528" y="981"/>
              <a:ext cx="912" cy="75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400"/>
                <a:t>Stack</a:t>
              </a:r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528" y="3621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Text</a:t>
              </a:r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528" y="3429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Data</a:t>
              </a:r>
            </a:p>
          </p:txBody>
        </p:sp>
        <p:sp>
          <p:nvSpPr>
            <p:cNvPr id="6164" name="Text Box 20"/>
            <p:cNvSpPr txBox="1">
              <a:spLocks noChangeArrowheads="1"/>
            </p:cNvSpPr>
            <p:nvPr/>
          </p:nvSpPr>
          <p:spPr bwMode="auto">
            <a:xfrm>
              <a:off x="192" y="364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08</a:t>
              </a:r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960" y="1104"/>
              <a:ext cx="0" cy="2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95275"/>
            <a:ext cx="6642100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Dynamic Linking Example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04800" y="990600"/>
            <a:ext cx="6400800" cy="254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000">
                <a:latin typeface="Courier New" pitchFamily="49" charset="0"/>
              </a:rPr>
              <a:t>(gdb) print malloc</a:t>
            </a:r>
          </a:p>
          <a:p>
            <a:pPr algn="l">
              <a:lnSpc>
                <a:spcPct val="100000"/>
              </a:lnSpc>
            </a:pPr>
            <a:r>
              <a:rPr lang="en-US" altLang="en-US" sz="2000">
                <a:latin typeface="Courier New" pitchFamily="49" charset="0"/>
              </a:rPr>
              <a:t>  $1 = {&lt;text variable, no debug info&gt;}   </a:t>
            </a:r>
          </a:p>
          <a:p>
            <a:pPr algn="l">
              <a:lnSpc>
                <a:spcPct val="100000"/>
              </a:lnSpc>
            </a:pPr>
            <a:r>
              <a:rPr lang="en-US" altLang="en-US" sz="2000">
                <a:latin typeface="Courier New" pitchFamily="49" charset="0"/>
              </a:rPr>
              <a:t>    0x8048454 &lt;malloc&gt;</a:t>
            </a:r>
          </a:p>
          <a:p>
            <a:pPr algn="l">
              <a:lnSpc>
                <a:spcPct val="100000"/>
              </a:lnSpc>
            </a:pPr>
            <a:r>
              <a:rPr lang="en-US" altLang="en-US" sz="2000">
                <a:latin typeface="Courier New" pitchFamily="49" charset="0"/>
              </a:rPr>
              <a:t>(gdb) run</a:t>
            </a:r>
          </a:p>
          <a:p>
            <a:pPr algn="l">
              <a:lnSpc>
                <a:spcPct val="100000"/>
              </a:lnSpc>
            </a:pPr>
            <a:r>
              <a:rPr lang="en-US" altLang="en-US" sz="2000">
                <a:latin typeface="Courier New" pitchFamily="49" charset="0"/>
              </a:rPr>
              <a:t>  Program exited normally.</a:t>
            </a:r>
          </a:p>
          <a:p>
            <a:pPr algn="l">
              <a:lnSpc>
                <a:spcPct val="100000"/>
              </a:lnSpc>
            </a:pPr>
            <a:r>
              <a:rPr lang="en-US" altLang="en-US" sz="2000">
                <a:latin typeface="Courier New" pitchFamily="49" charset="0"/>
              </a:rPr>
              <a:t>(gdb) print malloc</a:t>
            </a:r>
          </a:p>
          <a:p>
            <a:pPr algn="l">
              <a:lnSpc>
                <a:spcPct val="100000"/>
              </a:lnSpc>
            </a:pPr>
            <a:r>
              <a:rPr lang="en-US" altLang="en-US" sz="2000">
                <a:latin typeface="Courier New" pitchFamily="49" charset="0"/>
              </a:rPr>
              <a:t>  $2 = {void *(unsigned int)} </a:t>
            </a:r>
          </a:p>
          <a:p>
            <a:pPr algn="l">
              <a:lnSpc>
                <a:spcPct val="100000"/>
              </a:lnSpc>
            </a:pPr>
            <a:r>
              <a:rPr lang="en-US" altLang="en-US" sz="2000">
                <a:latin typeface="Courier New" pitchFamily="49" charset="0"/>
              </a:rPr>
              <a:t>    0x40006240 &lt;malloc&gt;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3886200"/>
            <a:ext cx="6415087" cy="25590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Initially</a:t>
            </a:r>
          </a:p>
          <a:p>
            <a:pPr lvl="1" eaLnBrk="1" hangingPunct="1">
              <a:defRPr/>
            </a:pPr>
            <a:r>
              <a:rPr lang="en-US" smtClean="0"/>
              <a:t>Code in text segment that invokes dynamic linker</a:t>
            </a:r>
          </a:p>
          <a:p>
            <a:pPr lvl="1" eaLnBrk="1" hangingPunct="1">
              <a:defRPr/>
            </a:pPr>
            <a:r>
              <a:rPr lang="en-US" smtClean="0"/>
              <a:t>Address </a:t>
            </a:r>
            <a:r>
              <a:rPr lang="en-US" smtClean="0">
                <a:latin typeface="Courier New" pitchFamily="49" charset="0"/>
              </a:rPr>
              <a:t>0x8048454</a:t>
            </a:r>
            <a:r>
              <a:rPr lang="en-US" smtClean="0"/>
              <a:t> should be read </a:t>
            </a:r>
            <a:r>
              <a:rPr lang="en-US" smtClean="0">
                <a:latin typeface="Courier New" pitchFamily="49" charset="0"/>
              </a:rPr>
              <a:t>0x08048454</a:t>
            </a:r>
            <a:endParaRPr lang="en-US" smtClean="0"/>
          </a:p>
          <a:p>
            <a:pPr eaLnBrk="1" hangingPunct="1">
              <a:defRPr/>
            </a:pPr>
            <a:r>
              <a:rPr lang="en-US" smtClean="0"/>
              <a:t>Final</a:t>
            </a:r>
          </a:p>
          <a:p>
            <a:pPr lvl="1" eaLnBrk="1" hangingPunct="1">
              <a:defRPr/>
            </a:pPr>
            <a:r>
              <a:rPr lang="en-US" smtClean="0"/>
              <a:t>Code in DLL region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6858000" y="762000"/>
            <a:ext cx="1981200" cy="5395913"/>
            <a:chOff x="1584" y="654"/>
            <a:chExt cx="1248" cy="3399"/>
          </a:xfrm>
        </p:grpSpPr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1920" y="654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2400"/>
                <a:t>Linked</a:t>
              </a:r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1920" y="3006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1920" y="1998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1920" y="990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>
              <a:off x="1584" y="951"/>
              <a:ext cx="2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FF</a:t>
              </a:r>
            </a:p>
          </p:txBody>
        </p:sp>
        <p:sp>
          <p:nvSpPr>
            <p:cNvPr id="7179" name="Text Box 11"/>
            <p:cNvSpPr txBox="1">
              <a:spLocks noChangeArrowheads="1"/>
            </p:cNvSpPr>
            <p:nvPr/>
          </p:nvSpPr>
          <p:spPr bwMode="auto">
            <a:xfrm>
              <a:off x="1584" y="196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7F</a:t>
              </a:r>
            </a:p>
          </p:txBody>
        </p:sp>
        <p:sp>
          <p:nvSpPr>
            <p:cNvPr id="7180" name="Text Box 12"/>
            <p:cNvSpPr txBox="1">
              <a:spLocks noChangeArrowheads="1"/>
            </p:cNvSpPr>
            <p:nvPr/>
          </p:nvSpPr>
          <p:spPr bwMode="auto">
            <a:xfrm>
              <a:off x="1584" y="2985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3F</a:t>
              </a:r>
            </a:p>
          </p:txBody>
        </p:sp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>
              <a:off x="1584" y="180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80</a:t>
              </a:r>
            </a:p>
          </p:txBody>
        </p: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>
              <a:off x="1584" y="2814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7183" name="Text Box 15"/>
            <p:cNvSpPr txBox="1">
              <a:spLocks noChangeArrowheads="1"/>
            </p:cNvSpPr>
            <p:nvPr/>
          </p:nvSpPr>
          <p:spPr bwMode="auto">
            <a:xfrm>
              <a:off x="1584" y="3822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1920" y="990"/>
              <a:ext cx="912" cy="30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1920" y="990"/>
              <a:ext cx="912" cy="114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400"/>
                <a:t>Stack</a:t>
              </a:r>
            </a:p>
          </p:txBody>
        </p:sp>
        <p:sp>
          <p:nvSpPr>
            <p:cNvPr id="7186" name="Rectangle 18"/>
            <p:cNvSpPr>
              <a:spLocks noChangeArrowheads="1"/>
            </p:cNvSpPr>
            <p:nvPr/>
          </p:nvSpPr>
          <p:spPr bwMode="auto">
            <a:xfrm>
              <a:off x="1920" y="2814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DLLs</a:t>
              </a:r>
            </a:p>
          </p:txBody>
        </p:sp>
        <p:sp>
          <p:nvSpPr>
            <p:cNvPr id="7187" name="Rectangle 19"/>
            <p:cNvSpPr>
              <a:spLocks noChangeArrowheads="1"/>
            </p:cNvSpPr>
            <p:nvPr/>
          </p:nvSpPr>
          <p:spPr bwMode="auto">
            <a:xfrm>
              <a:off x="1920" y="3630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Text</a:t>
              </a:r>
            </a:p>
          </p:txBody>
        </p:sp>
        <p:sp>
          <p:nvSpPr>
            <p:cNvPr id="7188" name="Rectangle 20"/>
            <p:cNvSpPr>
              <a:spLocks noChangeArrowheads="1"/>
            </p:cNvSpPr>
            <p:nvPr/>
          </p:nvSpPr>
          <p:spPr bwMode="auto">
            <a:xfrm>
              <a:off x="1920" y="3438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Data</a:t>
              </a:r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>
              <a:off x="2352" y="1104"/>
              <a:ext cx="0" cy="2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Text Box 22"/>
            <p:cNvSpPr txBox="1">
              <a:spLocks noChangeArrowheads="1"/>
            </p:cNvSpPr>
            <p:nvPr/>
          </p:nvSpPr>
          <p:spPr bwMode="auto">
            <a:xfrm>
              <a:off x="1584" y="364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08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5275"/>
            <a:ext cx="6565900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Internet Worm and IM War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307387" cy="219233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November, 1988</a:t>
            </a:r>
          </a:p>
          <a:p>
            <a:pPr lvl="1" eaLnBrk="1" hangingPunct="1">
              <a:defRPr/>
            </a:pPr>
            <a:r>
              <a:rPr lang="en-US" smtClean="0"/>
              <a:t>Internet Worm attacks thousands of Internet hosts.</a:t>
            </a:r>
          </a:p>
          <a:p>
            <a:pPr lvl="1" eaLnBrk="1" hangingPunct="1">
              <a:defRPr/>
            </a:pPr>
            <a:r>
              <a:rPr lang="en-US" smtClean="0"/>
              <a:t>How did it happen?</a:t>
            </a:r>
          </a:p>
          <a:p>
            <a:pPr eaLnBrk="1" hangingPunct="1">
              <a:defRPr/>
            </a:pPr>
            <a:r>
              <a:rPr lang="en-US" smtClean="0"/>
              <a:t>July, 1999</a:t>
            </a:r>
          </a:p>
          <a:p>
            <a:pPr lvl="1" eaLnBrk="1" hangingPunct="1">
              <a:defRPr/>
            </a:pPr>
            <a:r>
              <a:rPr lang="en-US" smtClean="0"/>
              <a:t>Microsoft launches MSN Messenger (instant messaging system).</a:t>
            </a:r>
          </a:p>
          <a:p>
            <a:pPr lvl="1" eaLnBrk="1" hangingPunct="1">
              <a:defRPr/>
            </a:pPr>
            <a:r>
              <a:rPr lang="en-US" smtClean="0"/>
              <a:t>Messenger clients can access popular AOL Instant Messaging Service (AIM) servers</a:t>
            </a:r>
          </a:p>
          <a:p>
            <a:pPr eaLnBrk="1" hangingPunct="1">
              <a:defRPr/>
            </a:pPr>
            <a:endParaRPr lang="en-US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6283325" y="4832350"/>
            <a:ext cx="1184275" cy="898525"/>
          </a:xfrm>
          <a:prstGeom prst="ellipse">
            <a:avLst/>
          </a:prstGeom>
          <a:solidFill>
            <a:srgbClr val="FFFF66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AIM</a:t>
            </a:r>
          </a:p>
          <a:p>
            <a:pPr>
              <a:lnSpc>
                <a:spcPct val="100000"/>
              </a:lnSpc>
            </a:pPr>
            <a:r>
              <a:rPr lang="en-US" altLang="en-US"/>
              <a:t>server</a:t>
            </a:r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5267325" y="3825875"/>
            <a:ext cx="1057275" cy="898525"/>
          </a:xfrm>
          <a:prstGeom prst="ellipse">
            <a:avLst/>
          </a:prstGeom>
          <a:solidFill>
            <a:srgbClr val="FFFF66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AIM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client</a:t>
            </a:r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5334000" y="5883275"/>
            <a:ext cx="1057275" cy="898525"/>
          </a:xfrm>
          <a:prstGeom prst="ellipse">
            <a:avLst/>
          </a:prstGeom>
          <a:solidFill>
            <a:srgbClr val="FFFF66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AIM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client</a:t>
            </a:r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4530725" y="4832350"/>
            <a:ext cx="1057275" cy="898525"/>
          </a:xfrm>
          <a:prstGeom prst="ellipse">
            <a:avLst/>
          </a:prstGeom>
          <a:solidFill>
            <a:srgbClr val="FFCCCC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MSN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client</a:t>
            </a: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2701925" y="4832350"/>
            <a:ext cx="1184275" cy="898525"/>
          </a:xfrm>
          <a:prstGeom prst="ellipse">
            <a:avLst/>
          </a:prstGeom>
          <a:solidFill>
            <a:srgbClr val="FFFF66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MSN</a:t>
            </a:r>
          </a:p>
          <a:p>
            <a:pPr>
              <a:lnSpc>
                <a:spcPct val="100000"/>
              </a:lnSpc>
            </a:pPr>
            <a:r>
              <a:rPr lang="en-US" altLang="en-US"/>
              <a:t>server</a:t>
            </a: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3844925" y="5273675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5597525" y="5273675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6172200" y="45720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rot="5400000">
            <a:off x="6210300" y="56007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68453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Memory Allocation Example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838200" y="1244600"/>
            <a:ext cx="70104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char big_array[1&lt;&lt;24];  /*  16 MB */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char huge_array[1&lt;&lt;28]; /* 256 MB */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beyond;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char *p1, *p2, *p3, *p4;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useless() {  return 0; }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main()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p1 = malloc(1 &lt;&lt; 28);  /* 256 MB */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p2 = malloc(1 &lt;&lt;  8);  /* 256  B */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p3 = malloc(1 &lt;&lt; 28);  /* 256 MB */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p4 = malloc(1 &lt;&lt;  8);  /* 256  B */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/* Some print statements ... */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16050" y="295275"/>
            <a:ext cx="5026025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Addresses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28600" y="1143000"/>
            <a:ext cx="5105400" cy="448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2511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2511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2511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2511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2511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511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511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511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511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>
                <a:latin typeface="Courier New" pitchFamily="49" charset="0"/>
              </a:rPr>
              <a:t>$esp	0xfffffc78</a:t>
            </a:r>
          </a:p>
          <a:p>
            <a:pPr algn="l">
              <a:lnSpc>
                <a:spcPct val="100000"/>
              </a:lnSpc>
            </a:pPr>
            <a:r>
              <a:rPr lang="en-US" altLang="en-US" sz="2400">
                <a:latin typeface="Courier New" pitchFamily="49" charset="0"/>
              </a:rPr>
              <a:t>p3 	0x500b5008</a:t>
            </a:r>
          </a:p>
          <a:p>
            <a:pPr algn="l">
              <a:lnSpc>
                <a:spcPct val="100000"/>
              </a:lnSpc>
            </a:pPr>
            <a:r>
              <a:rPr lang="en-US" altLang="en-US" sz="2400">
                <a:latin typeface="Courier New" pitchFamily="49" charset="0"/>
              </a:rPr>
              <a:t>p1 	0x400b4008</a:t>
            </a:r>
          </a:p>
          <a:p>
            <a:pPr algn="l">
              <a:lnSpc>
                <a:spcPct val="100000"/>
              </a:lnSpc>
            </a:pPr>
            <a:r>
              <a:rPr lang="en-US" altLang="en-US" sz="2400"/>
              <a:t>Final </a:t>
            </a:r>
            <a:r>
              <a:rPr lang="en-US" altLang="en-US" sz="2400">
                <a:latin typeface="Courier New" pitchFamily="49" charset="0"/>
              </a:rPr>
              <a:t>malloc	0x40006240</a:t>
            </a:r>
          </a:p>
          <a:p>
            <a:pPr algn="l">
              <a:lnSpc>
                <a:spcPct val="100000"/>
              </a:lnSpc>
            </a:pPr>
            <a:r>
              <a:rPr lang="en-US" altLang="en-US" sz="2400">
                <a:latin typeface="Courier New" pitchFamily="49" charset="0"/>
              </a:rPr>
              <a:t>p4	0x1904a640 </a:t>
            </a:r>
          </a:p>
          <a:p>
            <a:pPr algn="l">
              <a:lnSpc>
                <a:spcPct val="100000"/>
              </a:lnSpc>
            </a:pPr>
            <a:r>
              <a:rPr lang="en-US" altLang="en-US" sz="2400">
                <a:latin typeface="Courier New" pitchFamily="49" charset="0"/>
              </a:rPr>
              <a:t>p2	0x1904a538</a:t>
            </a:r>
          </a:p>
          <a:p>
            <a:pPr algn="l">
              <a:lnSpc>
                <a:spcPct val="100000"/>
              </a:lnSpc>
            </a:pPr>
            <a:r>
              <a:rPr lang="en-US" altLang="en-US" sz="2400">
                <a:latin typeface="Courier New" pitchFamily="49" charset="0"/>
              </a:rPr>
              <a:t>beyond 	0x1904a524</a:t>
            </a:r>
          </a:p>
          <a:p>
            <a:pPr algn="l">
              <a:lnSpc>
                <a:spcPct val="100000"/>
              </a:lnSpc>
            </a:pPr>
            <a:r>
              <a:rPr lang="en-US" altLang="en-US" sz="2400">
                <a:latin typeface="Courier New" pitchFamily="49" charset="0"/>
              </a:rPr>
              <a:t>big_array 	0x1804a520</a:t>
            </a:r>
          </a:p>
          <a:p>
            <a:pPr algn="l">
              <a:lnSpc>
                <a:spcPct val="100000"/>
              </a:lnSpc>
            </a:pPr>
            <a:r>
              <a:rPr lang="en-US" altLang="en-US" sz="2400">
                <a:latin typeface="Courier New" pitchFamily="49" charset="0"/>
              </a:rPr>
              <a:t>huge_array 	0x0804a510</a:t>
            </a:r>
          </a:p>
          <a:p>
            <a:pPr algn="l">
              <a:lnSpc>
                <a:spcPct val="100000"/>
              </a:lnSpc>
            </a:pPr>
            <a:r>
              <a:rPr lang="en-US" altLang="en-US" sz="2400">
                <a:latin typeface="Courier New" pitchFamily="49" charset="0"/>
              </a:rPr>
              <a:t>main()	0x0804856f</a:t>
            </a:r>
          </a:p>
          <a:p>
            <a:pPr algn="l">
              <a:lnSpc>
                <a:spcPct val="100000"/>
              </a:lnSpc>
            </a:pPr>
            <a:r>
              <a:rPr lang="en-US" altLang="en-US" sz="2400">
                <a:latin typeface="Courier New" pitchFamily="49" charset="0"/>
              </a:rPr>
              <a:t>useless() 	0x08048560</a:t>
            </a:r>
          </a:p>
          <a:p>
            <a:pPr algn="l">
              <a:lnSpc>
                <a:spcPct val="100000"/>
              </a:lnSpc>
            </a:pPr>
            <a:r>
              <a:rPr lang="en-US" altLang="en-US" sz="2400"/>
              <a:t>Initial </a:t>
            </a:r>
            <a:r>
              <a:rPr lang="en-US" altLang="en-US" sz="2400">
                <a:latin typeface="Courier New" pitchFamily="49" charset="0"/>
              </a:rPr>
              <a:t>malloc	0x08048454</a:t>
            </a:r>
          </a:p>
        </p:txBody>
      </p:sp>
      <p:sp>
        <p:nvSpPr>
          <p:cNvPr id="9220" name="Line 19"/>
          <p:cNvSpPr>
            <a:spLocks noChangeShapeType="1"/>
          </p:cNvSpPr>
          <p:nvPr/>
        </p:nvSpPr>
        <p:spPr bwMode="auto">
          <a:xfrm flipV="1">
            <a:off x="4724400" y="5334000"/>
            <a:ext cx="198120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Line 20"/>
          <p:cNvSpPr>
            <a:spLocks noChangeShapeType="1"/>
          </p:cNvSpPr>
          <p:nvPr/>
        </p:nvSpPr>
        <p:spPr bwMode="auto">
          <a:xfrm>
            <a:off x="4724400" y="5029200"/>
            <a:ext cx="19812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21"/>
          <p:cNvSpPr>
            <a:spLocks noChangeShapeType="1"/>
          </p:cNvSpPr>
          <p:nvPr/>
        </p:nvSpPr>
        <p:spPr bwMode="auto">
          <a:xfrm>
            <a:off x="4724400" y="4648200"/>
            <a:ext cx="1981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22"/>
          <p:cNvSpPr>
            <a:spLocks noChangeShapeType="1"/>
          </p:cNvSpPr>
          <p:nvPr/>
        </p:nvSpPr>
        <p:spPr bwMode="auto">
          <a:xfrm>
            <a:off x="4724400" y="4267200"/>
            <a:ext cx="1905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23"/>
          <p:cNvSpPr>
            <a:spLocks noChangeShapeType="1"/>
          </p:cNvSpPr>
          <p:nvPr/>
        </p:nvSpPr>
        <p:spPr bwMode="auto">
          <a:xfrm>
            <a:off x="4724400" y="3886200"/>
            <a:ext cx="1905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24"/>
          <p:cNvSpPr>
            <a:spLocks noChangeShapeType="1"/>
          </p:cNvSpPr>
          <p:nvPr/>
        </p:nvSpPr>
        <p:spPr bwMode="auto">
          <a:xfrm>
            <a:off x="4724400" y="3581400"/>
            <a:ext cx="1905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25"/>
          <p:cNvSpPr>
            <a:spLocks noChangeShapeType="1"/>
          </p:cNvSpPr>
          <p:nvPr/>
        </p:nvSpPr>
        <p:spPr bwMode="auto">
          <a:xfrm>
            <a:off x="4800600" y="3200400"/>
            <a:ext cx="17526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26"/>
          <p:cNvSpPr>
            <a:spLocks noChangeShapeType="1"/>
          </p:cNvSpPr>
          <p:nvPr/>
        </p:nvSpPr>
        <p:spPr bwMode="auto">
          <a:xfrm>
            <a:off x="4800600" y="2819400"/>
            <a:ext cx="17526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27"/>
          <p:cNvSpPr>
            <a:spLocks noChangeShapeType="1"/>
          </p:cNvSpPr>
          <p:nvPr/>
        </p:nvSpPr>
        <p:spPr bwMode="auto">
          <a:xfrm>
            <a:off x="4800600" y="2438400"/>
            <a:ext cx="182880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28"/>
          <p:cNvSpPr>
            <a:spLocks noChangeShapeType="1"/>
          </p:cNvSpPr>
          <p:nvPr/>
        </p:nvSpPr>
        <p:spPr bwMode="auto">
          <a:xfrm>
            <a:off x="4800600" y="2057400"/>
            <a:ext cx="18288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29"/>
          <p:cNvSpPr>
            <a:spLocks noChangeShapeType="1"/>
          </p:cNvSpPr>
          <p:nvPr/>
        </p:nvSpPr>
        <p:spPr bwMode="auto">
          <a:xfrm>
            <a:off x="4800600" y="1676400"/>
            <a:ext cx="175260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30"/>
          <p:cNvSpPr>
            <a:spLocks noChangeShapeType="1"/>
          </p:cNvSpPr>
          <p:nvPr/>
        </p:nvSpPr>
        <p:spPr bwMode="auto">
          <a:xfrm flipV="1">
            <a:off x="4800600" y="1066800"/>
            <a:ext cx="18288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32" name="Group 55"/>
          <p:cNvGrpSpPr>
            <a:grpSpLocks/>
          </p:cNvGrpSpPr>
          <p:nvPr/>
        </p:nvGrpSpPr>
        <p:grpSpPr bwMode="auto">
          <a:xfrm>
            <a:off x="6553200" y="838200"/>
            <a:ext cx="1981200" cy="4924425"/>
            <a:chOff x="5136" y="585"/>
            <a:chExt cx="1248" cy="3102"/>
          </a:xfrm>
        </p:grpSpPr>
        <p:sp>
          <p:nvSpPr>
            <p:cNvPr id="9233" name="Rectangle 36"/>
            <p:cNvSpPr>
              <a:spLocks noChangeArrowheads="1"/>
            </p:cNvSpPr>
            <p:nvPr/>
          </p:nvSpPr>
          <p:spPr bwMode="auto">
            <a:xfrm>
              <a:off x="5472" y="2640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34" name="Rectangle 37"/>
            <p:cNvSpPr>
              <a:spLocks noChangeArrowheads="1"/>
            </p:cNvSpPr>
            <p:nvPr/>
          </p:nvSpPr>
          <p:spPr bwMode="auto">
            <a:xfrm>
              <a:off x="5472" y="1632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35" name="Rectangle 38"/>
            <p:cNvSpPr>
              <a:spLocks noChangeArrowheads="1"/>
            </p:cNvSpPr>
            <p:nvPr/>
          </p:nvSpPr>
          <p:spPr bwMode="auto">
            <a:xfrm>
              <a:off x="5472" y="624"/>
              <a:ext cx="91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36" name="Text Box 39"/>
            <p:cNvSpPr txBox="1">
              <a:spLocks noChangeArrowheads="1"/>
            </p:cNvSpPr>
            <p:nvPr/>
          </p:nvSpPr>
          <p:spPr bwMode="auto">
            <a:xfrm>
              <a:off x="5136" y="585"/>
              <a:ext cx="2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FF</a:t>
              </a:r>
            </a:p>
          </p:txBody>
        </p:sp>
        <p:sp>
          <p:nvSpPr>
            <p:cNvPr id="9237" name="Text Box 40"/>
            <p:cNvSpPr txBox="1">
              <a:spLocks noChangeArrowheads="1"/>
            </p:cNvSpPr>
            <p:nvPr/>
          </p:nvSpPr>
          <p:spPr bwMode="auto">
            <a:xfrm>
              <a:off x="5136" y="1602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7F</a:t>
              </a:r>
            </a:p>
          </p:txBody>
        </p:sp>
        <p:sp>
          <p:nvSpPr>
            <p:cNvPr id="9238" name="Text Box 41"/>
            <p:cNvSpPr txBox="1">
              <a:spLocks noChangeArrowheads="1"/>
            </p:cNvSpPr>
            <p:nvPr/>
          </p:nvSpPr>
          <p:spPr bwMode="auto">
            <a:xfrm>
              <a:off x="5136" y="2619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3F</a:t>
              </a:r>
            </a:p>
          </p:txBody>
        </p:sp>
        <p:sp>
          <p:nvSpPr>
            <p:cNvPr id="9239" name="Text Box 42"/>
            <p:cNvSpPr txBox="1">
              <a:spLocks noChangeArrowheads="1"/>
            </p:cNvSpPr>
            <p:nvPr/>
          </p:nvSpPr>
          <p:spPr bwMode="auto">
            <a:xfrm>
              <a:off x="5136" y="1440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80</a:t>
              </a:r>
            </a:p>
          </p:txBody>
        </p:sp>
        <p:sp>
          <p:nvSpPr>
            <p:cNvPr id="9240" name="Text Box 43"/>
            <p:cNvSpPr txBox="1">
              <a:spLocks noChangeArrowheads="1"/>
            </p:cNvSpPr>
            <p:nvPr/>
          </p:nvSpPr>
          <p:spPr bwMode="auto">
            <a:xfrm>
              <a:off x="5136" y="244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40</a:t>
              </a:r>
            </a:p>
          </p:txBody>
        </p:sp>
        <p:sp>
          <p:nvSpPr>
            <p:cNvPr id="9241" name="Text Box 44"/>
            <p:cNvSpPr txBox="1">
              <a:spLocks noChangeArrowheads="1"/>
            </p:cNvSpPr>
            <p:nvPr/>
          </p:nvSpPr>
          <p:spPr bwMode="auto">
            <a:xfrm>
              <a:off x="5136" y="34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</a:t>
              </a:r>
            </a:p>
          </p:txBody>
        </p:sp>
        <p:sp>
          <p:nvSpPr>
            <p:cNvPr id="9242" name="Rectangle 45"/>
            <p:cNvSpPr>
              <a:spLocks noChangeArrowheads="1"/>
            </p:cNvSpPr>
            <p:nvPr/>
          </p:nvSpPr>
          <p:spPr bwMode="auto">
            <a:xfrm>
              <a:off x="5472" y="624"/>
              <a:ext cx="912" cy="30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43" name="Rectangle 46"/>
            <p:cNvSpPr>
              <a:spLocks noChangeArrowheads="1"/>
            </p:cNvSpPr>
            <p:nvPr/>
          </p:nvSpPr>
          <p:spPr bwMode="auto">
            <a:xfrm>
              <a:off x="5472" y="624"/>
              <a:ext cx="912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400"/>
                <a:t>Stack</a:t>
              </a:r>
            </a:p>
          </p:txBody>
        </p:sp>
        <p:sp>
          <p:nvSpPr>
            <p:cNvPr id="9244" name="Rectangle 47"/>
            <p:cNvSpPr>
              <a:spLocks noChangeArrowheads="1"/>
            </p:cNvSpPr>
            <p:nvPr/>
          </p:nvSpPr>
          <p:spPr bwMode="auto">
            <a:xfrm>
              <a:off x="5472" y="2448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DLLs</a:t>
              </a:r>
            </a:p>
          </p:txBody>
        </p:sp>
        <p:sp>
          <p:nvSpPr>
            <p:cNvPr id="9245" name="Rectangle 48"/>
            <p:cNvSpPr>
              <a:spLocks noChangeArrowheads="1"/>
            </p:cNvSpPr>
            <p:nvPr/>
          </p:nvSpPr>
          <p:spPr bwMode="auto">
            <a:xfrm>
              <a:off x="5472" y="3264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Text</a:t>
              </a:r>
            </a:p>
          </p:txBody>
        </p:sp>
        <p:sp>
          <p:nvSpPr>
            <p:cNvPr id="9246" name="Rectangle 49"/>
            <p:cNvSpPr>
              <a:spLocks noChangeArrowheads="1"/>
            </p:cNvSpPr>
            <p:nvPr/>
          </p:nvSpPr>
          <p:spPr bwMode="auto">
            <a:xfrm>
              <a:off x="5472" y="3072"/>
              <a:ext cx="912" cy="19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Data</a:t>
              </a:r>
            </a:p>
          </p:txBody>
        </p:sp>
        <p:sp>
          <p:nvSpPr>
            <p:cNvPr id="9247" name="Rectangle 50"/>
            <p:cNvSpPr>
              <a:spLocks noChangeArrowheads="1"/>
            </p:cNvSpPr>
            <p:nvPr/>
          </p:nvSpPr>
          <p:spPr bwMode="auto">
            <a:xfrm>
              <a:off x="5472" y="2832"/>
              <a:ext cx="912" cy="24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solidFill>
                    <a:schemeClr val="bg1"/>
                  </a:solidFill>
                </a:rPr>
                <a:t>Heap</a:t>
              </a:r>
            </a:p>
          </p:txBody>
        </p:sp>
        <p:sp>
          <p:nvSpPr>
            <p:cNvPr id="9248" name="Rectangle 51"/>
            <p:cNvSpPr>
              <a:spLocks noChangeArrowheads="1"/>
            </p:cNvSpPr>
            <p:nvPr/>
          </p:nvSpPr>
          <p:spPr bwMode="auto">
            <a:xfrm>
              <a:off x="5472" y="1488"/>
              <a:ext cx="912" cy="96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solidFill>
                    <a:schemeClr val="bg1"/>
                  </a:solidFill>
                </a:rPr>
                <a:t>Heap</a:t>
              </a:r>
            </a:p>
          </p:txBody>
        </p:sp>
        <p:sp>
          <p:nvSpPr>
            <p:cNvPr id="9249" name="Line 52"/>
            <p:cNvSpPr>
              <a:spLocks noChangeShapeType="1"/>
            </p:cNvSpPr>
            <p:nvPr/>
          </p:nvSpPr>
          <p:spPr bwMode="auto">
            <a:xfrm>
              <a:off x="5904" y="912"/>
              <a:ext cx="0" cy="2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Line 53"/>
            <p:cNvSpPr>
              <a:spLocks noChangeShapeType="1"/>
            </p:cNvSpPr>
            <p:nvPr/>
          </p:nvSpPr>
          <p:spPr bwMode="auto">
            <a:xfrm flipV="1">
              <a:off x="5904" y="2688"/>
              <a:ext cx="0" cy="144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Text Box 54"/>
            <p:cNvSpPr txBox="1">
              <a:spLocks noChangeArrowheads="1"/>
            </p:cNvSpPr>
            <p:nvPr/>
          </p:nvSpPr>
          <p:spPr bwMode="auto">
            <a:xfrm>
              <a:off x="5136" y="3264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08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775" y="295275"/>
            <a:ext cx="3881438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C Operators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85800" y="831850"/>
            <a:ext cx="8143875" cy="515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>
                <a:solidFill>
                  <a:schemeClr val="accent1"/>
                </a:solidFill>
              </a:rPr>
              <a:t>Operators					Associativity</a:t>
            </a:r>
            <a:endParaRPr lang="en-US" altLang="en-US" sz="2400">
              <a:solidFill>
                <a:schemeClr val="accent1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()  []  -&gt;  .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!  ~  ++  --  +  -  *  &amp; (type) sizeof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*  /  %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+  -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&lt;&lt;  &gt;&gt;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&lt;  &lt;=  &gt;  &gt;=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==  !=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&amp;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^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|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&amp;&amp;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||						left to right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?:					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= += -= *= /= %= &amp;= ^= != &lt;&lt;= &gt;&gt;=		right to left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,						left to right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2000"/>
              <a:t>Note: Unary </a:t>
            </a:r>
            <a:r>
              <a:rPr lang="en-US" altLang="en-US" sz="2000">
                <a:latin typeface="Courier New" pitchFamily="49" charset="0"/>
              </a:rPr>
              <a:t>+</a:t>
            </a:r>
            <a:r>
              <a:rPr lang="en-US" altLang="en-US" sz="2000"/>
              <a:t>, </a:t>
            </a:r>
            <a:r>
              <a:rPr lang="en-US" altLang="en-US" sz="2000">
                <a:latin typeface="Courier New" pitchFamily="49" charset="0"/>
              </a:rPr>
              <a:t>-</a:t>
            </a:r>
            <a:r>
              <a:rPr lang="en-US" altLang="en-US" sz="2000"/>
              <a:t>, and </a:t>
            </a:r>
            <a:r>
              <a:rPr lang="en-US" altLang="en-US" sz="2000">
                <a:latin typeface="Courier New" pitchFamily="49" charset="0"/>
              </a:rPr>
              <a:t>*</a:t>
            </a:r>
            <a:r>
              <a:rPr lang="en-US" altLang="en-US" sz="2000"/>
              <a:t> have higher precedence than binary forms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95275"/>
            <a:ext cx="6092825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C Pointer Declarations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38150" y="1054100"/>
            <a:ext cx="8401050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*p				</a:t>
            </a:r>
            <a:r>
              <a:rPr lang="en-US" altLang="en-US"/>
              <a:t>p is a pointer to int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*p[13]			</a:t>
            </a:r>
            <a:r>
              <a:rPr lang="en-US" altLang="en-US"/>
              <a:t>p is an array[13] of pointer to int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*(p[13])			</a:t>
            </a:r>
            <a:r>
              <a:rPr lang="en-US" altLang="en-US"/>
              <a:t>p is an array[13] of pointer to int</a:t>
            </a:r>
          </a:p>
          <a:p>
            <a:pPr algn="l">
              <a:lnSpc>
                <a:spcPct val="100000"/>
              </a:lnSpc>
            </a:pPr>
            <a:endParaRPr lang="en-US" altLang="en-US"/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**p			</a:t>
            </a:r>
            <a:r>
              <a:rPr lang="en-US" altLang="en-US"/>
              <a:t>p is a pointer to a pointer to an int</a:t>
            </a:r>
          </a:p>
          <a:p>
            <a:pPr algn="l">
              <a:lnSpc>
                <a:spcPct val="100000"/>
              </a:lnSpc>
            </a:pPr>
            <a:endParaRPr lang="en-US" altLang="en-US"/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(*p)[13]			</a:t>
            </a:r>
            <a:r>
              <a:rPr lang="en-US" altLang="en-US"/>
              <a:t>p is a pointer to an array[13] of int</a:t>
            </a:r>
          </a:p>
          <a:p>
            <a:pPr algn="l">
              <a:lnSpc>
                <a:spcPct val="100000"/>
              </a:lnSpc>
            </a:pPr>
            <a:endParaRPr lang="en-US" altLang="en-US"/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*f()			</a:t>
            </a:r>
            <a:r>
              <a:rPr lang="en-US" altLang="en-US"/>
              <a:t>f is a function returning a pointer to int</a:t>
            </a:r>
          </a:p>
          <a:p>
            <a:pPr algn="l">
              <a:lnSpc>
                <a:spcPct val="100000"/>
              </a:lnSpc>
            </a:pPr>
            <a:endParaRPr lang="en-US" altLang="en-US"/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(*f)()			</a:t>
            </a:r>
            <a:r>
              <a:rPr lang="en-US" altLang="en-US"/>
              <a:t>f is a pointer to a function returning int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(*(*f())[13])()		</a:t>
            </a:r>
            <a:r>
              <a:rPr lang="en-US" altLang="en-US"/>
              <a:t>f is a function returning ptr to an array[13]</a:t>
            </a:r>
          </a:p>
          <a:p>
            <a:pPr algn="l">
              <a:lnSpc>
                <a:spcPct val="100000"/>
              </a:lnSpc>
            </a:pPr>
            <a:r>
              <a:rPr lang="en-US" altLang="en-US"/>
              <a:t>                    			of pointers to functions returning int</a:t>
            </a: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int (*(*x[3])())[5]		</a:t>
            </a:r>
            <a:r>
              <a:rPr lang="en-US" altLang="en-US"/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altLang="en-US"/>
              <a:t>				returning pointers to array[5] of ints</a:t>
            </a:r>
          </a:p>
          <a:p>
            <a:pPr algn="l">
              <a:lnSpc>
                <a:spcPct val="100000"/>
              </a:lnSpc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524000" y="4572000"/>
            <a:ext cx="67691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>
              <a:lnSpc>
                <a:spcPct val="100000"/>
              </a:lnSpc>
              <a:defRPr/>
            </a:pPr>
            <a:endParaRPr lang="en-US" dirty="0">
              <a:latin typeface="Calibri" pitchFamily="34" charset="0"/>
              <a:ea typeface="+mn-ea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524000" y="2590800"/>
            <a:ext cx="67691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>
              <a:lnSpc>
                <a:spcPct val="100000"/>
              </a:lnSpc>
              <a:defRPr/>
            </a:pPr>
            <a:endParaRPr lang="en-US" dirty="0">
              <a:latin typeface="Calibri" pitchFamily="34" charset="0"/>
              <a:ea typeface="+mn-ea"/>
            </a:endParaRPr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Data Representations: IA32 + x86-64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690563" eaLnBrk="1" hangingPunct="1">
              <a:buFont typeface="Wingdings" charset="2"/>
              <a:buNone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Sizes of C Objects (in Bytes)</a:t>
            </a:r>
          </a:p>
          <a:p>
            <a:pPr lvl="1" defTabSz="690563" eaLnBrk="1" hangingPunct="1">
              <a:buFont typeface="Wingdings" charset="2"/>
              <a:buNone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       </a:t>
            </a:r>
            <a:r>
              <a:rPr lang="en-US" i="1" dirty="0">
                <a:solidFill>
                  <a:srgbClr val="C00000"/>
                </a:solidFill>
              </a:rPr>
              <a:t>C Data Type	</a:t>
            </a:r>
            <a:r>
              <a:rPr lang="en-US" i="1" dirty="0" smtClean="0">
                <a:solidFill>
                  <a:srgbClr val="C00000"/>
                </a:solidFill>
              </a:rPr>
              <a:t>        Typical </a:t>
            </a:r>
            <a:r>
              <a:rPr lang="en-US" i="1" dirty="0">
                <a:solidFill>
                  <a:srgbClr val="C00000"/>
                </a:solidFill>
              </a:rPr>
              <a:t>32-bit	</a:t>
            </a:r>
            <a:r>
              <a:rPr lang="en-US" i="1" dirty="0" smtClean="0">
                <a:solidFill>
                  <a:srgbClr val="C00000"/>
                </a:solidFill>
              </a:rPr>
              <a:t>    Intel </a:t>
            </a:r>
            <a:r>
              <a:rPr lang="en-US" i="1" dirty="0">
                <a:solidFill>
                  <a:srgbClr val="C00000"/>
                </a:solidFill>
              </a:rPr>
              <a:t>IA32	x86-64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 smtClean="0"/>
              <a:t>unsigned </a:t>
            </a:r>
            <a:r>
              <a:rPr lang="en-US" dirty="0" err="1" smtClean="0"/>
              <a:t>int</a:t>
            </a:r>
            <a:r>
              <a:rPr lang="en-US" dirty="0"/>
              <a:t>	4	4	4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 err="1"/>
              <a:t>int</a:t>
            </a:r>
            <a:r>
              <a:rPr lang="en-US" dirty="0"/>
              <a:t>	4	4	4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long </a:t>
            </a:r>
            <a:r>
              <a:rPr lang="en-US" dirty="0" err="1"/>
              <a:t>int</a:t>
            </a:r>
            <a:r>
              <a:rPr lang="en-US" dirty="0"/>
              <a:t>	4	4	8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char	1	1	1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short	2	2	</a:t>
            </a:r>
            <a:r>
              <a:rPr lang="en-US" dirty="0" smtClean="0"/>
              <a:t>2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 smtClean="0"/>
              <a:t>long </a:t>
            </a:r>
            <a:r>
              <a:rPr lang="en-US" dirty="0" err="1" smtClean="0"/>
              <a:t>long</a:t>
            </a:r>
            <a:r>
              <a:rPr lang="en-US" dirty="0" smtClean="0"/>
              <a:t>	8	8	8</a:t>
            </a:r>
            <a:endParaRPr lang="en-US" dirty="0"/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float	4	4	4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double	8	8	8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long double	8	10/12	16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 dirty="0"/>
              <a:t>char *	4	4	8</a:t>
            </a:r>
            <a:br>
              <a:rPr lang="en-US" dirty="0"/>
            </a:br>
            <a:r>
              <a:rPr lang="en-US" i="1" dirty="0">
                <a:solidFill>
                  <a:srgbClr val="3333FF"/>
                </a:solidFill>
              </a:rPr>
              <a:t>Or any other pointer</a:t>
            </a:r>
          </a:p>
        </p:txBody>
      </p:sp>
    </p:spTree>
    <p:extLst>
      <p:ext uri="{BB962C8B-B14F-4D97-AF65-F5344CB8AC3E}">
        <p14:creationId xmlns:p14="http://schemas.microsoft.com/office/powerpoint/2010/main" val="32852280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762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762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762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762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762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762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762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762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3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90513" y="6019800"/>
            <a:ext cx="7329487" cy="349250"/>
          </a:xfrm>
        </p:spPr>
        <p:txBody>
          <a:bodyPr/>
          <a:lstStyle/>
          <a:p>
            <a:pPr lvl="1" eaLnBrk="1" hangingPunct="1"/>
            <a:r>
              <a:rPr lang="en-US" smtClean="0"/>
              <a:t>Extend existing registers.  Add 8 new ones.</a:t>
            </a:r>
          </a:p>
          <a:p>
            <a:pPr lvl="1" eaLnBrk="1" hangingPunct="1"/>
            <a:r>
              <a:rPr lang="en-US" smtClean="0"/>
              <a:t>Make </a:t>
            </a:r>
            <a:r>
              <a:rPr lang="en-US" smtClean="0">
                <a:latin typeface="Courier New" pitchFamily="49" charset="0"/>
              </a:rPr>
              <a:t>%ebp</a:t>
            </a:r>
            <a:r>
              <a:rPr lang="en-US" smtClean="0"/>
              <a:t>/</a:t>
            </a:r>
            <a:r>
              <a:rPr lang="en-US" smtClean="0">
                <a:latin typeface="Courier New" pitchFamily="49" charset="0"/>
              </a:rPr>
              <a:t>%rbp</a:t>
            </a:r>
            <a:r>
              <a:rPr lang="en-US" smtClean="0"/>
              <a:t> general purpose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2505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2505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2505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2505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2505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2505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2505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2505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4724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4724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4724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4724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4724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4724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4724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4724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6467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6467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6467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6467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6467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6467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6467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6467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381375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%ax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3909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bx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3909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%cx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3909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%dx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3909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3909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%di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3909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3909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353300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%r8w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73533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%r9w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73533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%r10w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3533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%r11w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3533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%r12w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73533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%r13w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3533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%r14w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3533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%r15w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33813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%dx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33813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81375" y="4278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%di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3381375" y="4887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381375" y="5497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343775" y="1230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%r8w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7343775" y="1839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%r9w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7343775" y="2449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%r10w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73437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%r11w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73437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%r12w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390900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ah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3838575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al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3390900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838575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3390900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3838575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cl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390900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dh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3838575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dl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3838575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3838575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dil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3838575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spl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3838575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bpl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7800975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r8b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7800975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r9b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7800975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r10b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7800975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r11b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7800975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r12b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7800975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r13b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800975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r14b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7800975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r15b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54547" y="1168872"/>
            <a:ext cx="2234907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Oh.</a:t>
            </a:r>
            <a:endParaRPr lang="en-US" sz="9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499431" y="2921472"/>
            <a:ext cx="2145139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My.</a:t>
            </a:r>
            <a:endParaRPr lang="en-US" sz="9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078643" y="4674072"/>
            <a:ext cx="2986715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God.</a:t>
            </a:r>
            <a:endParaRPr lang="en-US" sz="9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68300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4" grpId="0"/>
      <p:bldP spid="94" grpId="0"/>
      <p:bldP spid="9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762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762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762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762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762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762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762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762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3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90513" y="6019800"/>
            <a:ext cx="7329487" cy="349250"/>
          </a:xfrm>
        </p:spPr>
        <p:txBody>
          <a:bodyPr/>
          <a:lstStyle/>
          <a:p>
            <a:pPr lvl="1" eaLnBrk="1" hangingPunct="1"/>
            <a:r>
              <a:rPr lang="en-US" smtClean="0"/>
              <a:t>Extend existing registers.  Add 8 new ones.</a:t>
            </a:r>
          </a:p>
          <a:p>
            <a:pPr lvl="1" eaLnBrk="1" hangingPunct="1"/>
            <a:r>
              <a:rPr lang="en-US" smtClean="0"/>
              <a:t>Make </a:t>
            </a:r>
            <a:r>
              <a:rPr lang="en-US" smtClean="0">
                <a:latin typeface="Courier New" pitchFamily="49" charset="0"/>
              </a:rPr>
              <a:t>%ebp</a:t>
            </a:r>
            <a:r>
              <a:rPr lang="en-US" smtClean="0"/>
              <a:t>/</a:t>
            </a:r>
            <a:r>
              <a:rPr lang="en-US" smtClean="0">
                <a:latin typeface="Courier New" pitchFamily="49" charset="0"/>
              </a:rPr>
              <a:t>%rbp</a:t>
            </a:r>
            <a:r>
              <a:rPr lang="en-US" smtClean="0"/>
              <a:t> general purpose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2505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2505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2505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2505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2505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2505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2505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2505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4724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4724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4724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4724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4724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4724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4724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4724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6467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6467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6467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6467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6467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6467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6467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6467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</p:spTree>
    <p:extLst>
      <p:ext uri="{BB962C8B-B14F-4D97-AF65-F5344CB8AC3E}">
        <p14:creationId xmlns:p14="http://schemas.microsoft.com/office/powerpoint/2010/main" val="32379415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Long word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l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(4 Bytes) ↔ Quad word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q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(8 Bytes)</a:t>
            </a:r>
          </a:p>
          <a:p>
            <a:pPr eaLnBrk="1" hangingPunct="1"/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New instructions:</a:t>
            </a:r>
          </a:p>
          <a:p>
            <a:pPr lvl="1" eaLnBrk="1" hangingPunct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→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movq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→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addq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→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salq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ovzbq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movslq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smtClean="0"/>
              <a:t>etc.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32-bit instructions that generate 32-bit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results: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/>
            <a:r>
              <a:rPr lang="en-US" dirty="0" smtClean="0"/>
              <a:t>Set higher order bits of destination register to 0</a:t>
            </a:r>
          </a:p>
          <a:p>
            <a:pPr lvl="1" eaLnBrk="1" hangingPunct="1"/>
            <a:r>
              <a:rPr lang="en-US" dirty="0" smtClean="0"/>
              <a:t>Example: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smtClean="0">
                <a:cs typeface="Courier New" pitchFamily="49" charset="0"/>
              </a:rPr>
              <a:t>thus no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movzlq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93587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33400"/>
            <a:ext cx="76581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Swap in 32-bit Mode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04800" y="1557338"/>
            <a:ext cx="3962400" cy="20240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void swap(int *xp,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343400" y="1422400"/>
            <a:ext cx="365760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pushl %ebp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 %esp,%ebp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pushl %ebx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12(%ebp),%ecx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8(%ebp),%edx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(%ecx),%eax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(%edx),%ebx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%eax,(%edx)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%ebx,(%ecx)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-4(%ebp),%ebx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%ebp,%esp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popl %ebp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ret</a:t>
            </a:r>
          </a:p>
        </p:txBody>
      </p:sp>
      <p:sp>
        <p:nvSpPr>
          <p:cNvPr id="22533" name="AutoShape 5"/>
          <p:cNvSpPr>
            <a:spLocks/>
          </p:cNvSpPr>
          <p:nvPr/>
        </p:nvSpPr>
        <p:spPr bwMode="auto">
          <a:xfrm>
            <a:off x="7786688" y="2870200"/>
            <a:ext cx="271462" cy="1566863"/>
          </a:xfrm>
          <a:prstGeom prst="rightBrace">
            <a:avLst>
              <a:gd name="adj1" fmla="val 5846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8134350" y="3479800"/>
            <a:ext cx="669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>
                <a:latin typeface="Calibri" charset="0"/>
              </a:rPr>
              <a:t>Body</a:t>
            </a:r>
          </a:p>
        </p:txBody>
      </p:sp>
      <p:sp>
        <p:nvSpPr>
          <p:cNvPr id="22535" name="AutoShape 7"/>
          <p:cNvSpPr>
            <a:spLocks/>
          </p:cNvSpPr>
          <p:nvPr/>
        </p:nvSpPr>
        <p:spPr bwMode="auto">
          <a:xfrm>
            <a:off x="7778750" y="1803400"/>
            <a:ext cx="279400" cy="744538"/>
          </a:xfrm>
          <a:prstGeom prst="rightBrace">
            <a:avLst>
              <a:gd name="adj1" fmla="val 24995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8134350" y="1979613"/>
            <a:ext cx="735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>
                <a:latin typeface="Calibri" charset="0"/>
              </a:rPr>
              <a:t>Setup</a:t>
            </a:r>
          </a:p>
        </p:txBody>
      </p:sp>
      <p:sp>
        <p:nvSpPr>
          <p:cNvPr id="22537" name="AutoShape 9"/>
          <p:cNvSpPr>
            <a:spLocks/>
          </p:cNvSpPr>
          <p:nvPr/>
        </p:nvSpPr>
        <p:spPr bwMode="auto">
          <a:xfrm>
            <a:off x="7777163" y="4775200"/>
            <a:ext cx="280987" cy="1066800"/>
          </a:xfrm>
          <a:prstGeom prst="rightBrace">
            <a:avLst>
              <a:gd name="adj1" fmla="val 3615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8134350" y="5121275"/>
            <a:ext cx="741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>
                <a:latin typeface="Calibri" charset="0"/>
              </a:rPr>
              <a:t>Finish</a:t>
            </a:r>
          </a:p>
        </p:txBody>
      </p:sp>
    </p:spTree>
    <p:extLst>
      <p:ext uri="{BB962C8B-B14F-4D97-AF65-F5344CB8AC3E}">
        <p14:creationId xmlns:p14="http://schemas.microsoft.com/office/powerpoint/2010/main" val="8930921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Swap in 64-bit Mode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3657600"/>
            <a:ext cx="8307387" cy="2863850"/>
          </a:xfrm>
        </p:spPr>
        <p:txBody>
          <a:bodyPr/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Operands passed in registers (why useful?)</a:t>
            </a:r>
          </a:p>
          <a:p>
            <a:pPr lvl="1" eaLnBrk="1" hangingPunct="1"/>
            <a:r>
              <a:rPr lang="en-US" smtClean="0"/>
              <a:t>First (</a:t>
            </a:r>
            <a:r>
              <a:rPr lang="en-US" smtClean="0">
                <a:latin typeface="Courier New" pitchFamily="49" charset="0"/>
              </a:rPr>
              <a:t>xp</a:t>
            </a:r>
            <a:r>
              <a:rPr lang="en-US" smtClean="0"/>
              <a:t>) in </a:t>
            </a:r>
            <a:r>
              <a:rPr lang="en-US" smtClean="0">
                <a:latin typeface="Courier New" pitchFamily="49" charset="0"/>
              </a:rPr>
              <a:t>%rdi</a:t>
            </a:r>
            <a:r>
              <a:rPr lang="en-US" smtClean="0"/>
              <a:t>, second (</a:t>
            </a:r>
            <a:r>
              <a:rPr lang="en-US" smtClean="0">
                <a:latin typeface="Courier New" pitchFamily="49" charset="0"/>
              </a:rPr>
              <a:t>yp</a:t>
            </a:r>
            <a:r>
              <a:rPr lang="en-US" smtClean="0"/>
              <a:t>) in </a:t>
            </a:r>
            <a:r>
              <a:rPr lang="en-US" smtClean="0">
                <a:latin typeface="Courier New" pitchFamily="49" charset="0"/>
              </a:rPr>
              <a:t>%rsi</a:t>
            </a:r>
          </a:p>
          <a:p>
            <a:pPr lvl="1" eaLnBrk="1" hangingPunct="1"/>
            <a:r>
              <a:rPr lang="en-US" smtClean="0"/>
              <a:t>64-bit pointers</a:t>
            </a:r>
          </a:p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 stack operations required</a:t>
            </a:r>
          </a:p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32-bit data</a:t>
            </a:r>
          </a:p>
          <a:p>
            <a:pPr lvl="1" eaLnBrk="1" hangingPunct="1"/>
            <a:r>
              <a:rPr lang="en-US" smtClean="0"/>
              <a:t>Data held in registers </a:t>
            </a:r>
            <a:r>
              <a:rPr lang="en-US" smtClean="0">
                <a:latin typeface="Courier New" pitchFamily="49" charset="0"/>
              </a:rPr>
              <a:t>%eax</a:t>
            </a:r>
            <a:r>
              <a:rPr lang="en-US" smtClean="0"/>
              <a:t> and </a:t>
            </a:r>
            <a:r>
              <a:rPr lang="en-US" smtClean="0">
                <a:latin typeface="Courier New" pitchFamily="49" charset="0"/>
              </a:rPr>
              <a:t>%edx</a:t>
            </a:r>
          </a:p>
          <a:p>
            <a:pPr lvl="1" eaLnBrk="1" hangingPunct="1"/>
            <a:r>
              <a:rPr lang="en-US" smtClean="0"/>
              <a:t> </a:t>
            </a:r>
            <a:r>
              <a:rPr lang="en-US" smtClean="0">
                <a:latin typeface="Courier New" pitchFamily="49" charset="0"/>
              </a:rPr>
              <a:t>movl</a:t>
            </a:r>
            <a:r>
              <a:rPr lang="en-US" smtClean="0"/>
              <a:t> operation</a:t>
            </a:r>
          </a:p>
          <a:p>
            <a:pPr lvl="1" eaLnBrk="1" hangingPunct="1"/>
            <a:endParaRPr lang="en-US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57200" y="1328738"/>
            <a:ext cx="3962400" cy="20240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void swap(int *xp,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876800" y="1328738"/>
            <a:ext cx="36576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	(%rdi), %edx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	(%rsi), %eax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	%eax, (%rdi)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	%edx, (%rsi)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retq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2820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6200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Internet Worm and IM War (cont.)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54546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August 1999</a:t>
            </a:r>
          </a:p>
          <a:p>
            <a:pPr lvl="1" eaLnBrk="1" hangingPunct="1">
              <a:defRPr/>
            </a:pPr>
            <a:r>
              <a:rPr lang="en-US" smtClean="0"/>
              <a:t>Mysteriously, Messenger clients can no longer access AIM servers.</a:t>
            </a:r>
          </a:p>
          <a:p>
            <a:pPr lvl="1" eaLnBrk="1" hangingPunct="1">
              <a:defRPr/>
            </a:pPr>
            <a:r>
              <a:rPr lang="en-US" smtClean="0"/>
              <a:t>Microsoft and AOL begin the IM war:</a:t>
            </a:r>
          </a:p>
          <a:p>
            <a:pPr lvl="2" eaLnBrk="1" hangingPunct="1">
              <a:defRPr/>
            </a:pPr>
            <a:r>
              <a:rPr lang="en-US" smtClean="0"/>
              <a:t>AOL changes server to disallow Messenger clients</a:t>
            </a:r>
          </a:p>
          <a:p>
            <a:pPr lvl="2" eaLnBrk="1" hangingPunct="1">
              <a:defRPr/>
            </a:pPr>
            <a:r>
              <a:rPr lang="en-US" smtClean="0"/>
              <a:t>Microsoft makes changes to clients to defeat AOL changes.</a:t>
            </a:r>
          </a:p>
          <a:p>
            <a:pPr lvl="2" eaLnBrk="1" hangingPunct="1">
              <a:defRPr/>
            </a:pPr>
            <a:r>
              <a:rPr lang="en-US" smtClean="0"/>
              <a:t>At least 13 such skirmishes.</a:t>
            </a:r>
          </a:p>
          <a:p>
            <a:pPr lvl="1" eaLnBrk="1" hangingPunct="1">
              <a:defRPr/>
            </a:pPr>
            <a:r>
              <a:rPr lang="en-US" smtClean="0"/>
              <a:t>How did it happen?</a:t>
            </a:r>
          </a:p>
          <a:p>
            <a:pPr lvl="1"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The Internet Worm and AOL/Microsoft War were both based on </a:t>
            </a:r>
            <a:r>
              <a:rPr lang="en-US" i="1" smtClean="0"/>
              <a:t>stack buffer overflow</a:t>
            </a:r>
            <a:r>
              <a:rPr lang="en-US" smtClean="0"/>
              <a:t> exploits!</a:t>
            </a:r>
          </a:p>
          <a:p>
            <a:pPr lvl="2" eaLnBrk="1" hangingPunct="1">
              <a:defRPr/>
            </a:pPr>
            <a:r>
              <a:rPr lang="en-US" smtClean="0"/>
              <a:t>Many Unix functions do not check argument sizes.</a:t>
            </a:r>
          </a:p>
          <a:p>
            <a:pPr lvl="2" eaLnBrk="1" hangingPunct="1">
              <a:defRPr/>
            </a:pPr>
            <a:r>
              <a:rPr lang="en-US" smtClean="0"/>
              <a:t>Allows target buffers to overflow.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Swap Long </a:t>
            </a:r>
            <a:r>
              <a:rPr lang="en-US" dirty="0" err="1">
                <a:ea typeface="+mj-ea"/>
                <a:cs typeface="+mj-cs"/>
              </a:rPr>
              <a:t>Ints</a:t>
            </a:r>
            <a:r>
              <a:rPr lang="en-US" dirty="0">
                <a:ea typeface="+mj-ea"/>
                <a:cs typeface="+mj-cs"/>
              </a:rPr>
              <a:t> in 64-bit Mode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4343400"/>
            <a:ext cx="8307387" cy="1981200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64-bit data</a:t>
            </a:r>
          </a:p>
          <a:p>
            <a:pPr lvl="1" eaLnBrk="1" hangingPunct="1"/>
            <a:r>
              <a:rPr lang="en-US" dirty="0" smtClean="0"/>
              <a:t>Data held in registers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rdx</a:t>
            </a:r>
            <a:endParaRPr lang="en-US" dirty="0" smtClean="0">
              <a:latin typeface="Courier New" pitchFamily="49" charset="0"/>
            </a:endParaRPr>
          </a:p>
          <a:p>
            <a:pPr lvl="1" eaLnBrk="1" hangingPunct="1"/>
            <a:r>
              <a:rPr lang="en-US" dirty="0" smtClean="0"/>
              <a:t> </a:t>
            </a:r>
            <a:r>
              <a:rPr lang="en-US" dirty="0" err="1" smtClean="0">
                <a:latin typeface="Courier New" pitchFamily="49" charset="0"/>
              </a:rPr>
              <a:t>mov</a:t>
            </a:r>
            <a:r>
              <a:rPr lang="en-US" i="1" dirty="0" err="1" smtClean="0">
                <a:latin typeface="Courier New" pitchFamily="49" charset="0"/>
              </a:rPr>
              <a:t>q</a:t>
            </a:r>
            <a:r>
              <a:rPr lang="en-US" dirty="0" smtClean="0"/>
              <a:t> operation</a:t>
            </a:r>
          </a:p>
          <a:p>
            <a:pPr lvl="1" eaLnBrk="1" hangingPunct="1"/>
            <a:r>
              <a:rPr lang="en-US" dirty="0" smtClean="0"/>
              <a:t>Otherwise same</a:t>
            </a:r>
          </a:p>
          <a:p>
            <a:pPr lvl="1" eaLnBrk="1" hangingPunct="1"/>
            <a:endParaRPr lang="en-US" sz="1800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33400" y="1524000"/>
            <a:ext cx="4495800" cy="22987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void swap_l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(long int *xp, long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long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long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181600" y="1524000"/>
            <a:ext cx="36576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swap_l: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movq	(%rdi), %rdx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movq	(%rsi), %rax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movq	%rax, (%rdi)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movq	%rdx, (%rsi)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retq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973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Calling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procedures no longer need stack frame</a:t>
            </a:r>
          </a:p>
          <a:p>
            <a:r>
              <a:rPr lang="en-US" dirty="0" smtClean="0"/>
              <a:t>First six arguments passed in registers</a:t>
            </a:r>
          </a:p>
          <a:p>
            <a:r>
              <a:rPr lang="en-US" dirty="0" smtClean="0"/>
              <a:t>Register %</a:t>
            </a:r>
            <a:r>
              <a:rPr lang="en-US" dirty="0" err="1" smtClean="0"/>
              <a:t>rbp</a:t>
            </a:r>
            <a:r>
              <a:rPr lang="en-US" dirty="0" smtClean="0"/>
              <a:t> available for general use</a:t>
            </a:r>
          </a:p>
          <a:p>
            <a:r>
              <a:rPr lang="en-US" dirty="0" smtClean="0"/>
              <a:t>Stack frame accessed via %</a:t>
            </a:r>
            <a:r>
              <a:rPr lang="en-US" dirty="0" err="1" smtClean="0"/>
              <a:t>rsp</a:t>
            </a:r>
            <a:endParaRPr lang="en-US" dirty="0" smtClean="0"/>
          </a:p>
          <a:p>
            <a:r>
              <a:rPr lang="en-US" dirty="0" smtClean="0"/>
              <a:t>128 bytes below %</a:t>
            </a:r>
            <a:r>
              <a:rPr lang="en-US" dirty="0" err="1" smtClean="0"/>
              <a:t>rsp</a:t>
            </a:r>
            <a:r>
              <a:rPr lang="en-US" dirty="0" smtClean="0"/>
              <a:t> usable by function (“red zone”)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9290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33525" y="361950"/>
            <a:ext cx="4830763" cy="487363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IA32 Floating Point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6643687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History</a:t>
            </a:r>
          </a:p>
          <a:p>
            <a:pPr lvl="1" eaLnBrk="1" hangingPunct="1">
              <a:defRPr/>
            </a:pPr>
            <a:r>
              <a:rPr lang="en-US" smtClean="0"/>
              <a:t>8086: first computer to implement IEEE FP</a:t>
            </a:r>
          </a:p>
          <a:p>
            <a:pPr lvl="2" eaLnBrk="1" hangingPunct="1">
              <a:defRPr/>
            </a:pPr>
            <a:r>
              <a:rPr lang="en-US" smtClean="0"/>
              <a:t>separate 8087 FPU (floating point unit)</a:t>
            </a:r>
          </a:p>
          <a:p>
            <a:pPr lvl="1" eaLnBrk="1" hangingPunct="1">
              <a:defRPr/>
            </a:pPr>
            <a:r>
              <a:rPr lang="en-US" smtClean="0"/>
              <a:t>486: merged FPU and Integer Unit onto one chip</a:t>
            </a:r>
          </a:p>
          <a:p>
            <a:pPr eaLnBrk="1" hangingPunct="1">
              <a:defRPr/>
            </a:pPr>
            <a:r>
              <a:rPr lang="en-US" smtClean="0"/>
              <a:t>Summary</a:t>
            </a:r>
          </a:p>
          <a:p>
            <a:pPr lvl="1" eaLnBrk="1" hangingPunct="1">
              <a:defRPr/>
            </a:pPr>
            <a:r>
              <a:rPr lang="en-US" smtClean="0"/>
              <a:t>Hardware to add, multiply, and divide</a:t>
            </a:r>
          </a:p>
          <a:p>
            <a:pPr lvl="1" eaLnBrk="1" hangingPunct="1">
              <a:defRPr/>
            </a:pPr>
            <a:r>
              <a:rPr lang="en-US" smtClean="0"/>
              <a:t>Floating point data registers</a:t>
            </a:r>
          </a:p>
          <a:p>
            <a:pPr lvl="1" eaLnBrk="1" hangingPunct="1">
              <a:defRPr/>
            </a:pPr>
            <a:r>
              <a:rPr lang="en-US" smtClean="0"/>
              <a:t>Various control &amp; status registers</a:t>
            </a:r>
          </a:p>
          <a:p>
            <a:pPr eaLnBrk="1" hangingPunct="1">
              <a:defRPr/>
            </a:pPr>
            <a:r>
              <a:rPr lang="en-US" smtClean="0"/>
              <a:t>Floating Point Formats</a:t>
            </a:r>
          </a:p>
          <a:p>
            <a:pPr lvl="1" eaLnBrk="1" hangingPunct="1">
              <a:defRPr/>
            </a:pPr>
            <a:r>
              <a:rPr lang="en-US" smtClean="0"/>
              <a:t>Single precision (C </a:t>
            </a:r>
            <a:r>
              <a:rPr lang="en-US" smtClean="0">
                <a:latin typeface="Courier New" pitchFamily="49" charset="0"/>
              </a:rPr>
              <a:t>float</a:t>
            </a:r>
            <a:r>
              <a:rPr lang="en-US" smtClean="0"/>
              <a:t>): 32 bits</a:t>
            </a:r>
          </a:p>
          <a:p>
            <a:pPr lvl="1" eaLnBrk="1" hangingPunct="1">
              <a:defRPr/>
            </a:pPr>
            <a:r>
              <a:rPr lang="en-US" smtClean="0"/>
              <a:t>Double precision (C </a:t>
            </a:r>
            <a:r>
              <a:rPr lang="en-US" smtClean="0">
                <a:latin typeface="Courier New" pitchFamily="49" charset="0"/>
              </a:rPr>
              <a:t>double</a:t>
            </a:r>
            <a:r>
              <a:rPr lang="en-US" smtClean="0"/>
              <a:t>): 64 bits</a:t>
            </a:r>
          </a:p>
          <a:p>
            <a:pPr lvl="1" eaLnBrk="1" hangingPunct="1">
              <a:defRPr/>
            </a:pPr>
            <a:r>
              <a:rPr lang="en-US" smtClean="0"/>
              <a:t>Extended precision (C </a:t>
            </a:r>
            <a:r>
              <a:rPr lang="en-US" smtClean="0">
                <a:latin typeface="Courier New" pitchFamily="49" charset="0"/>
              </a:rPr>
              <a:t>long double</a:t>
            </a:r>
            <a:r>
              <a:rPr lang="en-US" smtClean="0"/>
              <a:t>): 80 bits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705600" y="1447800"/>
            <a:ext cx="16764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Instruction</a:t>
            </a:r>
          </a:p>
          <a:p>
            <a:pPr>
              <a:lnSpc>
                <a:spcPct val="100000"/>
              </a:lnSpc>
            </a:pPr>
            <a:r>
              <a:rPr lang="en-US" altLang="en-US"/>
              <a:t>decoder and</a:t>
            </a:r>
          </a:p>
          <a:p>
            <a:pPr>
              <a:lnSpc>
                <a:spcPct val="100000"/>
              </a:lnSpc>
            </a:pPr>
            <a:r>
              <a:rPr lang="en-US" altLang="en-US"/>
              <a:t>sequencer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7696200" y="3733800"/>
            <a:ext cx="11430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FPU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6248400" y="3733800"/>
            <a:ext cx="11430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Integer</a:t>
            </a:r>
          </a:p>
          <a:p>
            <a:pPr>
              <a:lnSpc>
                <a:spcPct val="100000"/>
              </a:lnSpc>
            </a:pPr>
            <a:r>
              <a:rPr lang="en-US" altLang="en-US"/>
              <a:t>Unit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6858000" y="43434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8305800" y="43434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858000" y="30480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7543800" y="24384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6858000" y="30480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8305800" y="30480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6629400" y="4876800"/>
            <a:ext cx="19050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Memory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95275"/>
            <a:ext cx="5907088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FPU Data Register Stack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365250"/>
            <a:ext cx="6211887" cy="508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FPU register format (extended precision)</a:t>
            </a:r>
          </a:p>
        </p:txBody>
      </p:sp>
      <p:grpSp>
        <p:nvGrpSpPr>
          <p:cNvPr id="27652" name="Group 25"/>
          <p:cNvGrpSpPr>
            <a:grpSpLocks/>
          </p:cNvGrpSpPr>
          <p:nvPr/>
        </p:nvGrpSpPr>
        <p:grpSpPr bwMode="auto">
          <a:xfrm>
            <a:off x="1371600" y="1903413"/>
            <a:ext cx="5638800" cy="611187"/>
            <a:chOff x="864" y="960"/>
            <a:chExt cx="3552" cy="385"/>
          </a:xfrm>
        </p:grpSpPr>
        <p:sp>
          <p:nvSpPr>
            <p:cNvPr id="27667" name="Rectangle 4"/>
            <p:cNvSpPr>
              <a:spLocks noChangeArrowheads="1"/>
            </p:cNvSpPr>
            <p:nvPr/>
          </p:nvSpPr>
          <p:spPr bwMode="auto">
            <a:xfrm>
              <a:off x="912" y="1153"/>
              <a:ext cx="192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s</a:t>
              </a:r>
            </a:p>
          </p:txBody>
        </p:sp>
        <p:sp>
          <p:nvSpPr>
            <p:cNvPr id="27668" name="Rectangle 5"/>
            <p:cNvSpPr>
              <a:spLocks noChangeArrowheads="1"/>
            </p:cNvSpPr>
            <p:nvPr/>
          </p:nvSpPr>
          <p:spPr bwMode="auto">
            <a:xfrm>
              <a:off x="1104" y="1153"/>
              <a:ext cx="576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exp</a:t>
              </a:r>
            </a:p>
          </p:txBody>
        </p:sp>
        <p:sp>
          <p:nvSpPr>
            <p:cNvPr id="27669" name="Rectangle 6"/>
            <p:cNvSpPr>
              <a:spLocks noChangeArrowheads="1"/>
            </p:cNvSpPr>
            <p:nvPr/>
          </p:nvSpPr>
          <p:spPr bwMode="auto">
            <a:xfrm>
              <a:off x="1680" y="1153"/>
              <a:ext cx="2688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frac</a:t>
              </a:r>
            </a:p>
          </p:txBody>
        </p:sp>
        <p:sp>
          <p:nvSpPr>
            <p:cNvPr id="27670" name="Text Box 7"/>
            <p:cNvSpPr txBox="1">
              <a:spLocks noChangeArrowheads="1"/>
            </p:cNvSpPr>
            <p:nvPr/>
          </p:nvSpPr>
          <p:spPr bwMode="auto">
            <a:xfrm>
              <a:off x="4238" y="960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/>
                <a:t>0</a:t>
              </a:r>
            </a:p>
          </p:txBody>
        </p:sp>
        <p:sp>
          <p:nvSpPr>
            <p:cNvPr id="27671" name="Text Box 8"/>
            <p:cNvSpPr txBox="1">
              <a:spLocks noChangeArrowheads="1"/>
            </p:cNvSpPr>
            <p:nvPr/>
          </p:nvSpPr>
          <p:spPr bwMode="auto">
            <a:xfrm>
              <a:off x="1632" y="961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/>
                <a:t>63</a:t>
              </a:r>
            </a:p>
          </p:txBody>
        </p:sp>
        <p:sp>
          <p:nvSpPr>
            <p:cNvPr id="27672" name="Text Box 9"/>
            <p:cNvSpPr txBox="1">
              <a:spLocks noChangeArrowheads="1"/>
            </p:cNvSpPr>
            <p:nvPr/>
          </p:nvSpPr>
          <p:spPr bwMode="auto">
            <a:xfrm>
              <a:off x="1488" y="961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/>
                <a:t>64</a:t>
              </a:r>
            </a:p>
          </p:txBody>
        </p:sp>
        <p:sp>
          <p:nvSpPr>
            <p:cNvPr id="27673" name="Text Box 10"/>
            <p:cNvSpPr txBox="1">
              <a:spLocks noChangeArrowheads="1"/>
            </p:cNvSpPr>
            <p:nvPr/>
          </p:nvSpPr>
          <p:spPr bwMode="auto">
            <a:xfrm>
              <a:off x="1056" y="961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/>
                <a:t>78</a:t>
              </a:r>
            </a:p>
          </p:txBody>
        </p:sp>
        <p:sp>
          <p:nvSpPr>
            <p:cNvPr id="27674" name="Text Box 11"/>
            <p:cNvSpPr txBox="1">
              <a:spLocks noChangeArrowheads="1"/>
            </p:cNvSpPr>
            <p:nvPr/>
          </p:nvSpPr>
          <p:spPr bwMode="auto">
            <a:xfrm>
              <a:off x="864" y="961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/>
                <a:t>79</a:t>
              </a:r>
            </a:p>
          </p:txBody>
        </p:sp>
      </p:grpSp>
      <p:sp>
        <p:nvSpPr>
          <p:cNvPr id="369679" name="Rectangle 15"/>
          <p:cNvSpPr>
            <a:spLocks noChangeArrowheads="1"/>
          </p:cNvSpPr>
          <p:nvPr/>
        </p:nvSpPr>
        <p:spPr bwMode="auto">
          <a:xfrm>
            <a:off x="533400" y="2590800"/>
            <a:ext cx="41148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FPU registers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>
                <a:latin typeface="Helvetica" pitchFamily="34" charset="0"/>
              </a:rPr>
              <a:t>8 registers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>
                <a:latin typeface="Helvetica" pitchFamily="34" charset="0"/>
              </a:rPr>
              <a:t>Logically forms shallow stack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>
                <a:latin typeface="Helvetica" pitchFamily="34" charset="0"/>
              </a:rPr>
              <a:t>Top called </a:t>
            </a:r>
            <a:r>
              <a:rPr lang="en-US" sz="2000">
                <a:latin typeface="Courier New" pitchFamily="49" charset="0"/>
              </a:rPr>
              <a:t>%st(0)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>
                <a:latin typeface="Helvetica" pitchFamily="34" charset="0"/>
              </a:rPr>
              <a:t>When push too many, bottom values disappear</a:t>
            </a:r>
          </a:p>
        </p:txBody>
      </p:sp>
      <p:sp>
        <p:nvSpPr>
          <p:cNvPr id="27654" name="Text Box 16"/>
          <p:cNvSpPr txBox="1">
            <a:spLocks noChangeArrowheads="1"/>
          </p:cNvSpPr>
          <p:nvPr/>
        </p:nvSpPr>
        <p:spPr bwMode="auto">
          <a:xfrm>
            <a:off x="5791200" y="5791200"/>
            <a:ext cx="1946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stack grows down</a:t>
            </a:r>
          </a:p>
        </p:txBody>
      </p:sp>
      <p:grpSp>
        <p:nvGrpSpPr>
          <p:cNvPr id="27655" name="Group 27"/>
          <p:cNvGrpSpPr>
            <a:grpSpLocks/>
          </p:cNvGrpSpPr>
          <p:nvPr/>
        </p:nvGrpSpPr>
        <p:grpSpPr bwMode="auto">
          <a:xfrm>
            <a:off x="4114800" y="4495800"/>
            <a:ext cx="4498975" cy="1281113"/>
            <a:chOff x="2112" y="1872"/>
            <a:chExt cx="2834" cy="807"/>
          </a:xfrm>
        </p:grpSpPr>
        <p:sp>
          <p:nvSpPr>
            <p:cNvPr id="27656" name="Rectangle 12"/>
            <p:cNvSpPr>
              <a:spLocks noChangeArrowheads="1"/>
            </p:cNvSpPr>
            <p:nvPr/>
          </p:nvSpPr>
          <p:spPr bwMode="auto">
            <a:xfrm>
              <a:off x="3026" y="1872"/>
              <a:ext cx="1356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657" name="Text Box 13"/>
            <p:cNvSpPr txBox="1">
              <a:spLocks noChangeArrowheads="1"/>
            </p:cNvSpPr>
            <p:nvPr/>
          </p:nvSpPr>
          <p:spPr bwMode="auto">
            <a:xfrm>
              <a:off x="2112" y="2448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“Top” </a:t>
              </a:r>
            </a:p>
          </p:txBody>
        </p:sp>
        <p:sp>
          <p:nvSpPr>
            <p:cNvPr id="27658" name="Line 14"/>
            <p:cNvSpPr>
              <a:spLocks noChangeShapeType="1"/>
            </p:cNvSpPr>
            <p:nvPr/>
          </p:nvSpPr>
          <p:spPr bwMode="auto">
            <a:xfrm flipV="1">
              <a:off x="2832" y="254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9" name="Rectangle 17"/>
            <p:cNvSpPr>
              <a:spLocks noChangeArrowheads="1"/>
            </p:cNvSpPr>
            <p:nvPr/>
          </p:nvSpPr>
          <p:spPr bwMode="auto">
            <a:xfrm>
              <a:off x="3024" y="2064"/>
              <a:ext cx="1356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660" name="Rectangle 18"/>
            <p:cNvSpPr>
              <a:spLocks noChangeArrowheads="1"/>
            </p:cNvSpPr>
            <p:nvPr/>
          </p:nvSpPr>
          <p:spPr bwMode="auto">
            <a:xfrm>
              <a:off x="3024" y="2256"/>
              <a:ext cx="1356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661" name="Rectangle 19"/>
            <p:cNvSpPr>
              <a:spLocks noChangeArrowheads="1"/>
            </p:cNvSpPr>
            <p:nvPr/>
          </p:nvSpPr>
          <p:spPr bwMode="auto">
            <a:xfrm>
              <a:off x="3024" y="2448"/>
              <a:ext cx="1356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662" name="Line 20"/>
            <p:cNvSpPr>
              <a:spLocks noChangeShapeType="1"/>
            </p:cNvSpPr>
            <p:nvPr/>
          </p:nvSpPr>
          <p:spPr bwMode="auto">
            <a:xfrm>
              <a:off x="2832" y="1872"/>
              <a:ext cx="17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3" name="Rectangle 21"/>
            <p:cNvSpPr>
              <a:spLocks noChangeArrowheads="1"/>
            </p:cNvSpPr>
            <p:nvPr/>
          </p:nvSpPr>
          <p:spPr bwMode="auto">
            <a:xfrm>
              <a:off x="4368" y="2448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>
                  <a:solidFill>
                    <a:schemeClr val="tx2"/>
                  </a:solidFill>
                  <a:latin typeface="Courier New" pitchFamily="49" charset="0"/>
                </a:rPr>
                <a:t>%st(0)</a:t>
              </a:r>
            </a:p>
          </p:txBody>
        </p:sp>
        <p:sp>
          <p:nvSpPr>
            <p:cNvPr id="27664" name="Rectangle 22"/>
            <p:cNvSpPr>
              <a:spLocks noChangeArrowheads="1"/>
            </p:cNvSpPr>
            <p:nvPr/>
          </p:nvSpPr>
          <p:spPr bwMode="auto">
            <a:xfrm>
              <a:off x="4368" y="2256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>
                  <a:solidFill>
                    <a:schemeClr val="tx2"/>
                  </a:solidFill>
                  <a:latin typeface="Courier New" pitchFamily="49" charset="0"/>
                </a:rPr>
                <a:t>%st(1)</a:t>
              </a:r>
            </a:p>
          </p:txBody>
        </p:sp>
        <p:sp>
          <p:nvSpPr>
            <p:cNvPr id="27665" name="Rectangle 23"/>
            <p:cNvSpPr>
              <a:spLocks noChangeArrowheads="1"/>
            </p:cNvSpPr>
            <p:nvPr/>
          </p:nvSpPr>
          <p:spPr bwMode="auto">
            <a:xfrm>
              <a:off x="4368" y="2064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>
                  <a:solidFill>
                    <a:schemeClr val="tx2"/>
                  </a:solidFill>
                  <a:latin typeface="Courier New" pitchFamily="49" charset="0"/>
                </a:rPr>
                <a:t>%st(2)</a:t>
              </a:r>
            </a:p>
          </p:txBody>
        </p:sp>
        <p:sp>
          <p:nvSpPr>
            <p:cNvPr id="27666" name="Rectangle 24"/>
            <p:cNvSpPr>
              <a:spLocks noChangeArrowheads="1"/>
            </p:cNvSpPr>
            <p:nvPr/>
          </p:nvSpPr>
          <p:spPr bwMode="auto">
            <a:xfrm>
              <a:off x="4368" y="1872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>
                  <a:solidFill>
                    <a:schemeClr val="tx2"/>
                  </a:solidFill>
                  <a:latin typeface="Courier New" pitchFamily="49" charset="0"/>
                </a:rPr>
                <a:t>%st(3)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33525" y="295275"/>
            <a:ext cx="4646613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FPU instructions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Large number of floating point instructions and formats</a:t>
            </a:r>
          </a:p>
          <a:p>
            <a:pPr lvl="1" eaLnBrk="1" hangingPunct="1">
              <a:defRPr/>
            </a:pPr>
            <a:r>
              <a:rPr lang="en-US" smtClean="0"/>
              <a:t>~50 basic instruction types</a:t>
            </a:r>
          </a:p>
          <a:p>
            <a:pPr lvl="1" eaLnBrk="1" hangingPunct="1">
              <a:defRPr/>
            </a:pPr>
            <a:r>
              <a:rPr lang="en-US" smtClean="0"/>
              <a:t>load, store, add, multiply</a:t>
            </a:r>
          </a:p>
          <a:p>
            <a:pPr lvl="1" eaLnBrk="1" hangingPunct="1">
              <a:defRPr/>
            </a:pPr>
            <a:r>
              <a:rPr lang="en-US" smtClean="0"/>
              <a:t>sin, cos, tan, arctan, and log!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Sample instructions: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4038600"/>
            <a:ext cx="8083550" cy="2073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1774825" algn="l"/>
                <a:tab pos="4516438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774825" algn="l"/>
                <a:tab pos="4516438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774825" algn="l"/>
                <a:tab pos="4516438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774825" algn="l"/>
                <a:tab pos="4516438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774825" algn="l"/>
                <a:tab pos="4516438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774825" algn="l"/>
                <a:tab pos="4516438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774825" algn="l"/>
                <a:tab pos="4516438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774825" algn="l"/>
                <a:tab pos="4516438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774825" algn="l"/>
                <a:tab pos="4516438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20000"/>
              </a:spcBef>
            </a:pPr>
            <a:r>
              <a:rPr lang="en-US" altLang="en-US" sz="2000"/>
              <a:t>Instruction	Effect				Description</a:t>
            </a:r>
          </a:p>
          <a:p>
            <a:pPr algn="l">
              <a:lnSpc>
                <a:spcPct val="100000"/>
              </a:lnSpc>
              <a:spcBef>
                <a:spcPct val="20000"/>
              </a:spcBef>
            </a:pPr>
            <a:r>
              <a:rPr lang="en-US" altLang="en-US">
                <a:latin typeface="Courier New" pitchFamily="49" charset="0"/>
              </a:rPr>
              <a:t>fldz	</a:t>
            </a:r>
            <a:r>
              <a:rPr lang="en-US" altLang="en-US"/>
              <a:t>push 0.0				Load zero</a:t>
            </a:r>
          </a:p>
          <a:p>
            <a:pPr algn="l">
              <a:lnSpc>
                <a:spcPct val="100000"/>
              </a:lnSpc>
              <a:spcBef>
                <a:spcPct val="20000"/>
              </a:spcBef>
            </a:pPr>
            <a:r>
              <a:rPr lang="en-US" altLang="en-US">
                <a:latin typeface="Courier New" pitchFamily="49" charset="0"/>
              </a:rPr>
              <a:t>flds  Addr	</a:t>
            </a:r>
            <a:r>
              <a:rPr lang="en-US" altLang="en-US"/>
              <a:t>push M[</a:t>
            </a:r>
            <a:r>
              <a:rPr lang="en-US" altLang="en-US">
                <a:latin typeface="Courier New" pitchFamily="49" charset="0"/>
              </a:rPr>
              <a:t>Addr</a:t>
            </a:r>
            <a:r>
              <a:rPr lang="en-US" altLang="en-US"/>
              <a:t>] 				Load s.p. real</a:t>
            </a:r>
          </a:p>
          <a:p>
            <a:pPr algn="l">
              <a:lnSpc>
                <a:spcPct val="100000"/>
              </a:lnSpc>
              <a:spcBef>
                <a:spcPct val="20000"/>
              </a:spcBef>
            </a:pPr>
            <a:r>
              <a:rPr lang="en-US" altLang="en-US">
                <a:latin typeface="Courier New" pitchFamily="49" charset="0"/>
              </a:rPr>
              <a:t>fmuls Addr	%st(0) &lt;- %st(0)*</a:t>
            </a:r>
            <a:r>
              <a:rPr lang="en-US" altLang="en-US"/>
              <a:t>M[</a:t>
            </a:r>
            <a:r>
              <a:rPr lang="en-US" altLang="en-US">
                <a:latin typeface="Courier New" pitchFamily="49" charset="0"/>
              </a:rPr>
              <a:t>Addr</a:t>
            </a:r>
            <a:r>
              <a:rPr lang="en-US" altLang="en-US"/>
              <a:t>]		Multiply</a:t>
            </a:r>
          </a:p>
          <a:p>
            <a:pPr algn="l">
              <a:lnSpc>
                <a:spcPct val="100000"/>
              </a:lnSpc>
              <a:spcBef>
                <a:spcPct val="20000"/>
              </a:spcBef>
            </a:pPr>
            <a:r>
              <a:rPr lang="en-US" altLang="en-US">
                <a:latin typeface="Courier New" pitchFamily="49" charset="0"/>
              </a:rPr>
              <a:t>faddp	%st(1) &lt;- %st(0)+%st(1); pop</a:t>
            </a:r>
            <a:r>
              <a:rPr lang="en-US" altLang="en-US"/>
              <a:t>	Add and pop</a:t>
            </a:r>
          </a:p>
          <a:p>
            <a:pPr algn="l">
              <a:lnSpc>
                <a:spcPct val="100000"/>
              </a:lnSpc>
              <a:spcBef>
                <a:spcPct val="20000"/>
              </a:spcBef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08150" y="295275"/>
            <a:ext cx="4646613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Final Observations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Buffer Overflow</a:t>
            </a:r>
          </a:p>
          <a:p>
            <a:pPr lvl="1" eaLnBrk="1" hangingPunct="1">
              <a:defRPr/>
            </a:pPr>
            <a:r>
              <a:rPr lang="en-US" dirty="0" smtClean="0"/>
              <a:t>Big C design mistake; most common security problem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Memory </a:t>
            </a:r>
            <a:r>
              <a:rPr lang="en-US" dirty="0" smtClean="0"/>
              <a:t>Layout</a:t>
            </a:r>
          </a:p>
          <a:p>
            <a:pPr lvl="1" eaLnBrk="1" hangingPunct="1">
              <a:defRPr/>
            </a:pPr>
            <a:r>
              <a:rPr lang="en-US" dirty="0" smtClean="0"/>
              <a:t>OS/machine dependent (including kernel version)</a:t>
            </a:r>
          </a:p>
          <a:p>
            <a:pPr lvl="1" eaLnBrk="1" hangingPunct="1">
              <a:defRPr/>
            </a:pPr>
            <a:r>
              <a:rPr lang="en-US" dirty="0" smtClean="0"/>
              <a:t>Stack/data/text/heap/DLL </a:t>
            </a:r>
            <a:r>
              <a:rPr lang="en-US" dirty="0" smtClean="0"/>
              <a:t>found in most machines</a:t>
            </a:r>
          </a:p>
          <a:p>
            <a:pPr eaLnBrk="1" hangingPunct="1">
              <a:defRPr/>
            </a:pPr>
            <a:r>
              <a:rPr lang="en-US" dirty="0" smtClean="0"/>
              <a:t>Type Declarations in C</a:t>
            </a:r>
          </a:p>
          <a:p>
            <a:pPr lvl="1" eaLnBrk="1" hangingPunct="1">
              <a:defRPr/>
            </a:pPr>
            <a:r>
              <a:rPr lang="en-US" dirty="0" smtClean="0"/>
              <a:t>Notation obscure, but </a:t>
            </a:r>
            <a:r>
              <a:rPr lang="en-US" dirty="0" smtClean="0"/>
              <a:t>systematic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IA64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New registers, completely different calling conventions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IA32 </a:t>
            </a:r>
            <a:r>
              <a:rPr lang="en-US" dirty="0" smtClean="0"/>
              <a:t>Floating Point</a:t>
            </a:r>
          </a:p>
          <a:p>
            <a:pPr lvl="1" eaLnBrk="1" hangingPunct="1">
              <a:defRPr/>
            </a:pPr>
            <a:r>
              <a:rPr lang="en-US" dirty="0" smtClean="0"/>
              <a:t>Strange “shallow stack” architecture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 Library Code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01088" cy="5224463"/>
          </a:xfrm>
        </p:spPr>
        <p:txBody>
          <a:bodyPr/>
          <a:lstStyle/>
          <a:p>
            <a:pPr lvl="1" eaLnBrk="1" hangingPunct="1"/>
            <a:r>
              <a:rPr lang="en-US" altLang="en-US" smtClean="0"/>
              <a:t>Implementation of Unix function </a:t>
            </a:r>
            <a:r>
              <a:rPr lang="en-US" altLang="en-US" smtClean="0">
                <a:latin typeface="Courier New" pitchFamily="49" charset="0"/>
              </a:rPr>
              <a:t>gets</a:t>
            </a:r>
          </a:p>
          <a:p>
            <a:pPr lvl="2" eaLnBrk="1" hangingPunct="1"/>
            <a:r>
              <a:rPr lang="en-US" altLang="en-US" smtClean="0"/>
              <a:t>No way to specify limit on number of characters to read</a:t>
            </a:r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2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Similar problems with other Unix functions</a:t>
            </a:r>
          </a:p>
          <a:p>
            <a:pPr lvl="2" eaLnBrk="1" hangingPunct="1"/>
            <a:r>
              <a:rPr lang="en-US" altLang="en-US" smtClean="0">
                <a:latin typeface="Courier New" pitchFamily="49" charset="0"/>
              </a:rPr>
              <a:t>strcpy</a:t>
            </a:r>
            <a:r>
              <a:rPr lang="en-US" altLang="en-US" smtClean="0"/>
              <a:t>: Copies string of arbitrary length</a:t>
            </a:r>
          </a:p>
          <a:p>
            <a:pPr lvl="2" eaLnBrk="1" hangingPunct="1"/>
            <a:r>
              <a:rPr lang="en-US" altLang="en-US" smtClean="0">
                <a:latin typeface="Courier New" pitchFamily="49" charset="0"/>
              </a:rPr>
              <a:t>scanf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itchFamily="49" charset="0"/>
              </a:rPr>
              <a:t>fscanf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 New" pitchFamily="49" charset="0"/>
              </a:rPr>
              <a:t>sscanf</a:t>
            </a:r>
            <a:r>
              <a:rPr lang="en-US" altLang="en-US" smtClean="0"/>
              <a:t>, when given </a:t>
            </a:r>
            <a:r>
              <a:rPr lang="en-US" altLang="en-US" smtClean="0">
                <a:latin typeface="Courier New" pitchFamily="49" charset="0"/>
              </a:rPr>
              <a:t>%s</a:t>
            </a:r>
            <a:r>
              <a:rPr lang="en-US" altLang="en-US" smtClean="0"/>
              <a:t> conversion specification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00200" y="1905000"/>
            <a:ext cx="5410200" cy="339725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/* Get string from stdin */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char *gets(char *dest)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{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    int c = getc();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    char *p = dest;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    while (c != EOF &amp;&amp; c != '\n') {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        *p++ = c;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        c = getc();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    *p = '\0';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    return dest;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95275"/>
            <a:ext cx="5581650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Vulnerable Buffer Code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676400" y="3733800"/>
            <a:ext cx="4495800" cy="1749425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int main()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{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  printf("Type a string: ");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  echo();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  return 0;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}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447800" y="1219200"/>
            <a:ext cx="5410200" cy="2024063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/* Echo Line */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void echo()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{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    char buf[4];  /* Way too small! */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    gets(buf);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    puts(buf);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11300" y="228600"/>
            <a:ext cx="64135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Buffer Overflow Executions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447800" y="1524000"/>
            <a:ext cx="5410200" cy="925513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unix&gt;</a:t>
            </a:r>
            <a:r>
              <a:rPr lang="en-US" altLang="en-US" i="1">
                <a:latin typeface="Courier New" pitchFamily="49" charset="0"/>
                <a:ea typeface="ＭＳ 明朝" pitchFamily="49" charset="-128"/>
              </a:rPr>
              <a:t>./bufdemo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Type a string:</a:t>
            </a:r>
            <a:r>
              <a:rPr lang="en-US" altLang="en-US" i="1">
                <a:latin typeface="Courier New" pitchFamily="49" charset="0"/>
                <a:ea typeface="ＭＳ 明朝" pitchFamily="49" charset="-128"/>
              </a:rPr>
              <a:t>123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123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447800" y="2743200"/>
            <a:ext cx="5410200" cy="925513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unix&gt;./bufdemo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Type a string:</a:t>
            </a:r>
            <a:r>
              <a:rPr lang="en-US" altLang="en-US" i="1">
                <a:latin typeface="Courier New" pitchFamily="49" charset="0"/>
                <a:ea typeface="ＭＳ 明朝" pitchFamily="49" charset="-128"/>
              </a:rPr>
              <a:t>12345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Segmentation Fault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447800" y="4038600"/>
            <a:ext cx="5410200" cy="925513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unix&gt;./bufdemo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Type a string:</a:t>
            </a:r>
            <a:r>
              <a:rPr lang="en-US" altLang="en-US" i="1">
                <a:latin typeface="Courier New" pitchFamily="49" charset="0"/>
                <a:ea typeface="ＭＳ 明朝" pitchFamily="49" charset="-128"/>
              </a:rPr>
              <a:t>12345678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Segmentation Fault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95275"/>
            <a:ext cx="5464175" cy="503238"/>
          </a:xfrm>
        </p:spPr>
        <p:txBody>
          <a:bodyPr/>
          <a:lstStyle/>
          <a:p>
            <a:pPr eaLnBrk="1" hangingPunct="1"/>
            <a:r>
              <a:rPr lang="en-US" altLang="en-US" smtClean="0"/>
              <a:t>Buffer Overflow Stack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057400" y="3429000"/>
            <a:ext cx="6934200" cy="28479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457200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457200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457200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457200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echo: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	pushl %ebp	# Save %ebp on stack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	movl %esp,%ebp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	subl $20,%esp	# Allocate space on stack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	pushl %ebx	# Save %ebx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	addl $-12,%esp	# Allocate space on stack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	</a:t>
            </a:r>
            <a:r>
              <a:rPr lang="en-US" altLang="en-US" u="sng">
                <a:latin typeface="Courier New" pitchFamily="49" charset="0"/>
                <a:ea typeface="ＭＳ 明朝" pitchFamily="49" charset="-128"/>
              </a:rPr>
              <a:t>leal -4(%ebp),%ebx</a:t>
            </a:r>
            <a:r>
              <a:rPr lang="en-US" altLang="en-US">
                <a:latin typeface="Courier New" pitchFamily="49" charset="0"/>
                <a:ea typeface="ＭＳ 明朝" pitchFamily="49" charset="-128"/>
              </a:rPr>
              <a:t>	# Compute buf as %ebp-4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	pushl %ebx	# Push buf on stack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	call gets	# Call gets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	. . .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124200" y="990600"/>
            <a:ext cx="5410200" cy="2024063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  <a:ea typeface="ＭＳ 明朝" pitchFamily="49" charset="-128"/>
              </a:rPr>
              <a:t>/* Echo Line */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void echo()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{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    char buf[4];  /* Way too small! */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    gets(buf);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    puts(buf);</a:t>
            </a:r>
            <a:br>
              <a:rPr lang="en-US" altLang="en-US">
                <a:latin typeface="Courier New" pitchFamily="49" charset="0"/>
                <a:ea typeface="ＭＳ 明朝" pitchFamily="49" charset="-128"/>
              </a:rPr>
            </a:br>
            <a:r>
              <a:rPr lang="en-US" altLang="en-US">
                <a:latin typeface="Courier New" pitchFamily="49" charset="0"/>
                <a:ea typeface="ＭＳ 明朝" pitchFamily="49" charset="-128"/>
              </a:rPr>
              <a:t>}</a:t>
            </a:r>
          </a:p>
        </p:txBody>
      </p:sp>
      <p:grpSp>
        <p:nvGrpSpPr>
          <p:cNvPr id="17413" name="Group 21"/>
          <p:cNvGrpSpPr>
            <a:grpSpLocks/>
          </p:cNvGrpSpPr>
          <p:nvPr/>
        </p:nvGrpSpPr>
        <p:grpSpPr bwMode="auto">
          <a:xfrm>
            <a:off x="304800" y="990600"/>
            <a:ext cx="2654300" cy="3124200"/>
            <a:chOff x="384" y="1584"/>
            <a:chExt cx="1672" cy="1968"/>
          </a:xfrm>
        </p:grpSpPr>
        <p:sp>
          <p:nvSpPr>
            <p:cNvPr id="17414" name="Rectangle 22"/>
            <p:cNvSpPr>
              <a:spLocks noChangeArrowheads="1"/>
            </p:cNvSpPr>
            <p:nvPr/>
          </p:nvSpPr>
          <p:spPr bwMode="auto">
            <a:xfrm>
              <a:off x="384" y="2304"/>
              <a:ext cx="960" cy="192"/>
            </a:xfrm>
            <a:prstGeom prst="rect">
              <a:avLst/>
            </a:prstGeom>
            <a:solidFill>
              <a:srgbClr val="FF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Return Address</a:t>
              </a:r>
            </a:p>
          </p:txBody>
        </p:sp>
        <p:sp>
          <p:nvSpPr>
            <p:cNvPr id="17415" name="Rectangle 23"/>
            <p:cNvSpPr>
              <a:spLocks noChangeArrowheads="1"/>
            </p:cNvSpPr>
            <p:nvPr/>
          </p:nvSpPr>
          <p:spPr bwMode="auto">
            <a:xfrm>
              <a:off x="384" y="2496"/>
              <a:ext cx="960" cy="19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Saved </a:t>
              </a: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17416" name="Rectangle 24"/>
            <p:cNvSpPr>
              <a:spLocks noChangeArrowheads="1"/>
            </p:cNvSpPr>
            <p:nvPr/>
          </p:nvSpPr>
          <p:spPr bwMode="auto">
            <a:xfrm>
              <a:off x="38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[3]</a:t>
              </a:r>
            </a:p>
          </p:txBody>
        </p:sp>
        <p:sp>
          <p:nvSpPr>
            <p:cNvPr id="17417" name="Rectangle 25"/>
            <p:cNvSpPr>
              <a:spLocks noChangeArrowheads="1"/>
            </p:cNvSpPr>
            <p:nvPr/>
          </p:nvSpPr>
          <p:spPr bwMode="auto">
            <a:xfrm>
              <a:off x="62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[2]</a:t>
              </a:r>
            </a:p>
          </p:txBody>
        </p:sp>
        <p:sp>
          <p:nvSpPr>
            <p:cNvPr id="17418" name="Rectangle 26"/>
            <p:cNvSpPr>
              <a:spLocks noChangeArrowheads="1"/>
            </p:cNvSpPr>
            <p:nvPr/>
          </p:nvSpPr>
          <p:spPr bwMode="auto">
            <a:xfrm>
              <a:off x="86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[1]</a:t>
              </a:r>
            </a:p>
          </p:txBody>
        </p:sp>
        <p:sp>
          <p:nvSpPr>
            <p:cNvPr id="17419" name="Rectangle 27"/>
            <p:cNvSpPr>
              <a:spLocks noChangeArrowheads="1"/>
            </p:cNvSpPr>
            <p:nvPr/>
          </p:nvSpPr>
          <p:spPr bwMode="auto">
            <a:xfrm>
              <a:off x="110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[0]</a:t>
              </a:r>
            </a:p>
          </p:txBody>
        </p:sp>
        <p:sp>
          <p:nvSpPr>
            <p:cNvPr id="17420" name="Rectangle 28"/>
            <p:cNvSpPr>
              <a:spLocks noChangeArrowheads="1"/>
            </p:cNvSpPr>
            <p:nvPr/>
          </p:nvSpPr>
          <p:spPr bwMode="auto">
            <a:xfrm>
              <a:off x="1344" y="2688"/>
              <a:ext cx="3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buf</a:t>
              </a:r>
            </a:p>
          </p:txBody>
        </p:sp>
        <p:sp>
          <p:nvSpPr>
            <p:cNvPr id="17421" name="Line 29"/>
            <p:cNvSpPr>
              <a:spLocks noChangeShapeType="1"/>
            </p:cNvSpPr>
            <p:nvPr/>
          </p:nvSpPr>
          <p:spPr bwMode="auto">
            <a:xfrm flipH="1">
              <a:off x="1344" y="259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Rectangle 30"/>
            <p:cNvSpPr>
              <a:spLocks noChangeArrowheads="1"/>
            </p:cNvSpPr>
            <p:nvPr/>
          </p:nvSpPr>
          <p:spPr bwMode="auto">
            <a:xfrm>
              <a:off x="1632" y="2496"/>
              <a:ext cx="4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17423" name="Rectangle 31"/>
            <p:cNvSpPr>
              <a:spLocks noChangeArrowheads="1"/>
            </p:cNvSpPr>
            <p:nvPr/>
          </p:nvSpPr>
          <p:spPr bwMode="auto">
            <a:xfrm>
              <a:off x="384" y="1584"/>
              <a:ext cx="960" cy="72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main</a:t>
              </a:r>
            </a:p>
          </p:txBody>
        </p:sp>
        <p:sp>
          <p:nvSpPr>
            <p:cNvPr id="17424" name="Rectangle 32"/>
            <p:cNvSpPr>
              <a:spLocks noChangeArrowheads="1"/>
            </p:cNvSpPr>
            <p:nvPr/>
          </p:nvSpPr>
          <p:spPr bwMode="auto">
            <a:xfrm>
              <a:off x="384" y="2880"/>
              <a:ext cx="960" cy="67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echo</a:t>
              </a:r>
            </a:p>
          </p:txBody>
        </p:sp>
        <p:sp>
          <p:nvSpPr>
            <p:cNvPr id="17425" name="Rectangle 33"/>
            <p:cNvSpPr>
              <a:spLocks noChangeArrowheads="1"/>
            </p:cNvSpPr>
            <p:nvPr/>
          </p:nvSpPr>
          <p:spPr bwMode="auto">
            <a:xfrm>
              <a:off x="384" y="1584"/>
              <a:ext cx="960" cy="19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3733800" cy="1617663"/>
          </a:xfrm>
        </p:spPr>
        <p:txBody>
          <a:bodyPr/>
          <a:lstStyle/>
          <a:p>
            <a:pPr eaLnBrk="1" hangingPunct="1"/>
            <a:r>
              <a:rPr lang="en-US" altLang="en-US" smtClean="0"/>
              <a:t>Buffer Overflow Stack Example</a:t>
            </a:r>
          </a:p>
        </p:txBody>
      </p:sp>
      <p:sp>
        <p:nvSpPr>
          <p:cNvPr id="18435" name="Text Box 32"/>
          <p:cNvSpPr txBox="1">
            <a:spLocks noChangeArrowheads="1"/>
          </p:cNvSpPr>
          <p:nvPr/>
        </p:nvSpPr>
        <p:spPr bwMode="auto">
          <a:xfrm>
            <a:off x="6572250" y="2971800"/>
            <a:ext cx="2241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Before call to </a:t>
            </a:r>
            <a:r>
              <a:rPr lang="en-US" altLang="en-US">
                <a:latin typeface="Courier New" pitchFamily="49" charset="0"/>
              </a:rPr>
              <a:t>gets</a:t>
            </a:r>
          </a:p>
        </p:txBody>
      </p:sp>
      <p:sp>
        <p:nvSpPr>
          <p:cNvPr id="18436" name="Text Box 33"/>
          <p:cNvSpPr txBox="1">
            <a:spLocks noChangeArrowheads="1"/>
          </p:cNvSpPr>
          <p:nvPr/>
        </p:nvSpPr>
        <p:spPr bwMode="auto">
          <a:xfrm>
            <a:off x="3973513" y="152400"/>
            <a:ext cx="4854575" cy="23177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unix&gt; </a:t>
            </a:r>
            <a:r>
              <a:rPr lang="en-US" altLang="en-US" sz="1600" i="1">
                <a:latin typeface="Courier New" pitchFamily="49" charset="0"/>
              </a:rPr>
              <a:t>gdb bufdemo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(gdb) </a:t>
            </a:r>
            <a:r>
              <a:rPr lang="en-US" altLang="en-US" sz="1600" i="1">
                <a:latin typeface="Courier New" pitchFamily="49" charset="0"/>
              </a:rPr>
              <a:t>break echo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Breakpoint 1 at 0x8048583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(gdb) </a:t>
            </a:r>
            <a:r>
              <a:rPr lang="en-US" altLang="en-US" sz="1600" i="1">
                <a:latin typeface="Courier New" pitchFamily="49" charset="0"/>
              </a:rPr>
              <a:t>run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Breakpoint 1, 0x8048583 in echo ()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(gdb) </a:t>
            </a:r>
            <a:r>
              <a:rPr lang="en-US" altLang="en-US" sz="1600" i="1">
                <a:latin typeface="Courier New" pitchFamily="49" charset="0"/>
              </a:rPr>
              <a:t>print /x *(unsigned *)$ebp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$1 = 0xfffff8f8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(gdb) </a:t>
            </a:r>
            <a:r>
              <a:rPr lang="en-US" altLang="en-US" sz="1600" i="1">
                <a:latin typeface="Courier New" pitchFamily="49" charset="0"/>
              </a:rPr>
              <a:t>print /x *((unsigned *)$ebp + 1)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$3 = 0x804864d</a:t>
            </a:r>
          </a:p>
        </p:txBody>
      </p:sp>
      <p:sp>
        <p:nvSpPr>
          <p:cNvPr id="18437" name="Text Box 34"/>
          <p:cNvSpPr txBox="1">
            <a:spLocks noChangeArrowheads="1"/>
          </p:cNvSpPr>
          <p:nvPr/>
        </p:nvSpPr>
        <p:spPr bwMode="auto">
          <a:xfrm>
            <a:off x="1295400" y="5791200"/>
            <a:ext cx="6629400" cy="606425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255713" algn="l"/>
                <a:tab pos="3146425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8048648:	call 804857c &lt;echo&gt;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804864d:	mov  0xffffffe8(%ebp),%ebx </a:t>
            </a:r>
            <a:r>
              <a:rPr lang="en-US" altLang="en-US" sz="1600" i="1">
                <a:latin typeface="Courier New" pitchFamily="49" charset="0"/>
              </a:rPr>
              <a:t># Return Point</a:t>
            </a:r>
          </a:p>
        </p:txBody>
      </p:sp>
      <p:grpSp>
        <p:nvGrpSpPr>
          <p:cNvPr id="18438" name="Group 50"/>
          <p:cNvGrpSpPr>
            <a:grpSpLocks/>
          </p:cNvGrpSpPr>
          <p:nvPr/>
        </p:nvGrpSpPr>
        <p:grpSpPr bwMode="auto">
          <a:xfrm>
            <a:off x="1143000" y="2590800"/>
            <a:ext cx="2654300" cy="3124200"/>
            <a:chOff x="384" y="1584"/>
            <a:chExt cx="1672" cy="1968"/>
          </a:xfrm>
        </p:grpSpPr>
        <p:sp>
          <p:nvSpPr>
            <p:cNvPr id="18467" name="Rectangle 38"/>
            <p:cNvSpPr>
              <a:spLocks noChangeArrowheads="1"/>
            </p:cNvSpPr>
            <p:nvPr/>
          </p:nvSpPr>
          <p:spPr bwMode="auto">
            <a:xfrm>
              <a:off x="384" y="2304"/>
              <a:ext cx="960" cy="192"/>
            </a:xfrm>
            <a:prstGeom prst="rect">
              <a:avLst/>
            </a:prstGeom>
            <a:solidFill>
              <a:srgbClr val="FF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Return Address</a:t>
              </a:r>
            </a:p>
          </p:txBody>
        </p:sp>
        <p:sp>
          <p:nvSpPr>
            <p:cNvPr id="18468" name="Rectangle 39"/>
            <p:cNvSpPr>
              <a:spLocks noChangeArrowheads="1"/>
            </p:cNvSpPr>
            <p:nvPr/>
          </p:nvSpPr>
          <p:spPr bwMode="auto">
            <a:xfrm>
              <a:off x="384" y="2496"/>
              <a:ext cx="960" cy="19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Saved </a:t>
              </a: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18469" name="Rectangle 40"/>
            <p:cNvSpPr>
              <a:spLocks noChangeArrowheads="1"/>
            </p:cNvSpPr>
            <p:nvPr/>
          </p:nvSpPr>
          <p:spPr bwMode="auto">
            <a:xfrm>
              <a:off x="38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[3]</a:t>
              </a:r>
            </a:p>
          </p:txBody>
        </p:sp>
        <p:sp>
          <p:nvSpPr>
            <p:cNvPr id="18470" name="Rectangle 41"/>
            <p:cNvSpPr>
              <a:spLocks noChangeArrowheads="1"/>
            </p:cNvSpPr>
            <p:nvPr/>
          </p:nvSpPr>
          <p:spPr bwMode="auto">
            <a:xfrm>
              <a:off x="62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[2]</a:t>
              </a:r>
            </a:p>
          </p:txBody>
        </p:sp>
        <p:sp>
          <p:nvSpPr>
            <p:cNvPr id="18471" name="Rectangle 42"/>
            <p:cNvSpPr>
              <a:spLocks noChangeArrowheads="1"/>
            </p:cNvSpPr>
            <p:nvPr/>
          </p:nvSpPr>
          <p:spPr bwMode="auto">
            <a:xfrm>
              <a:off x="86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[1]</a:t>
              </a:r>
            </a:p>
          </p:txBody>
        </p:sp>
        <p:sp>
          <p:nvSpPr>
            <p:cNvPr id="18472" name="Rectangle 43"/>
            <p:cNvSpPr>
              <a:spLocks noChangeArrowheads="1"/>
            </p:cNvSpPr>
            <p:nvPr/>
          </p:nvSpPr>
          <p:spPr bwMode="auto">
            <a:xfrm>
              <a:off x="110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[0]</a:t>
              </a:r>
            </a:p>
          </p:txBody>
        </p:sp>
        <p:sp>
          <p:nvSpPr>
            <p:cNvPr id="18473" name="Rectangle 44"/>
            <p:cNvSpPr>
              <a:spLocks noChangeArrowheads="1"/>
            </p:cNvSpPr>
            <p:nvPr/>
          </p:nvSpPr>
          <p:spPr bwMode="auto">
            <a:xfrm>
              <a:off x="1344" y="2688"/>
              <a:ext cx="3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buf</a:t>
              </a:r>
            </a:p>
          </p:txBody>
        </p:sp>
        <p:sp>
          <p:nvSpPr>
            <p:cNvPr id="18474" name="Line 45"/>
            <p:cNvSpPr>
              <a:spLocks noChangeShapeType="1"/>
            </p:cNvSpPr>
            <p:nvPr/>
          </p:nvSpPr>
          <p:spPr bwMode="auto">
            <a:xfrm flipH="1">
              <a:off x="1344" y="259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Rectangle 46"/>
            <p:cNvSpPr>
              <a:spLocks noChangeArrowheads="1"/>
            </p:cNvSpPr>
            <p:nvPr/>
          </p:nvSpPr>
          <p:spPr bwMode="auto">
            <a:xfrm>
              <a:off x="1632" y="2496"/>
              <a:ext cx="4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18476" name="Rectangle 47"/>
            <p:cNvSpPr>
              <a:spLocks noChangeArrowheads="1"/>
            </p:cNvSpPr>
            <p:nvPr/>
          </p:nvSpPr>
          <p:spPr bwMode="auto">
            <a:xfrm>
              <a:off x="384" y="1584"/>
              <a:ext cx="960" cy="72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main</a:t>
              </a:r>
            </a:p>
          </p:txBody>
        </p:sp>
        <p:sp>
          <p:nvSpPr>
            <p:cNvPr id="18477" name="Rectangle 48"/>
            <p:cNvSpPr>
              <a:spLocks noChangeArrowheads="1"/>
            </p:cNvSpPr>
            <p:nvPr/>
          </p:nvSpPr>
          <p:spPr bwMode="auto">
            <a:xfrm>
              <a:off x="384" y="2880"/>
              <a:ext cx="960" cy="67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echo</a:t>
              </a:r>
            </a:p>
          </p:txBody>
        </p:sp>
        <p:sp>
          <p:nvSpPr>
            <p:cNvPr id="18478" name="Rectangle 49"/>
            <p:cNvSpPr>
              <a:spLocks noChangeArrowheads="1"/>
            </p:cNvSpPr>
            <p:nvPr/>
          </p:nvSpPr>
          <p:spPr bwMode="auto">
            <a:xfrm>
              <a:off x="384" y="1584"/>
              <a:ext cx="960" cy="19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8439" name="Group 65"/>
          <p:cNvGrpSpPr>
            <a:grpSpLocks/>
          </p:cNvGrpSpPr>
          <p:nvPr/>
        </p:nvGrpSpPr>
        <p:grpSpPr bwMode="auto">
          <a:xfrm>
            <a:off x="4191000" y="2590800"/>
            <a:ext cx="3698875" cy="3124200"/>
            <a:chOff x="1920" y="1632"/>
            <a:chExt cx="2330" cy="1968"/>
          </a:xfrm>
        </p:grpSpPr>
        <p:sp>
          <p:nvSpPr>
            <p:cNvPr id="18440" name="Rectangle 35"/>
            <p:cNvSpPr>
              <a:spLocks noChangeArrowheads="1"/>
            </p:cNvSpPr>
            <p:nvPr/>
          </p:nvSpPr>
          <p:spPr bwMode="auto">
            <a:xfrm>
              <a:off x="3356" y="2544"/>
              <a:ext cx="89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latin typeface="Courier New" pitchFamily="49" charset="0"/>
                </a:rPr>
                <a:t>0xfffff8d8</a:t>
              </a:r>
            </a:p>
          </p:txBody>
        </p:sp>
        <p:sp>
          <p:nvSpPr>
            <p:cNvPr id="18441" name="Freeform 36"/>
            <p:cNvSpPr>
              <a:spLocks/>
            </p:cNvSpPr>
            <p:nvPr/>
          </p:nvSpPr>
          <p:spPr bwMode="auto">
            <a:xfrm>
              <a:off x="1920" y="1686"/>
              <a:ext cx="480" cy="954"/>
            </a:xfrm>
            <a:custGeom>
              <a:avLst/>
              <a:gdLst>
                <a:gd name="T0" fmla="*/ 480 w 480"/>
                <a:gd name="T1" fmla="*/ 954 h 954"/>
                <a:gd name="T2" fmla="*/ 144 w 480"/>
                <a:gd name="T3" fmla="*/ 810 h 954"/>
                <a:gd name="T4" fmla="*/ 0 w 480"/>
                <a:gd name="T5" fmla="*/ 474 h 954"/>
                <a:gd name="T6" fmla="*/ 144 w 480"/>
                <a:gd name="T7" fmla="*/ 90 h 954"/>
                <a:gd name="T8" fmla="*/ 474 w 480"/>
                <a:gd name="T9" fmla="*/ 0 h 9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0" h="954">
                  <a:moveTo>
                    <a:pt x="480" y="954"/>
                  </a:moveTo>
                  <a:cubicBezTo>
                    <a:pt x="352" y="922"/>
                    <a:pt x="224" y="890"/>
                    <a:pt x="144" y="810"/>
                  </a:cubicBezTo>
                  <a:cubicBezTo>
                    <a:pt x="64" y="730"/>
                    <a:pt x="0" y="594"/>
                    <a:pt x="0" y="474"/>
                  </a:cubicBezTo>
                  <a:cubicBezTo>
                    <a:pt x="0" y="354"/>
                    <a:pt x="65" y="169"/>
                    <a:pt x="144" y="90"/>
                  </a:cubicBezTo>
                  <a:cubicBezTo>
                    <a:pt x="223" y="11"/>
                    <a:pt x="405" y="19"/>
                    <a:pt x="474" y="0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Rectangle 52"/>
            <p:cNvSpPr>
              <a:spLocks noChangeArrowheads="1"/>
            </p:cNvSpPr>
            <p:nvPr/>
          </p:nvSpPr>
          <p:spPr bwMode="auto">
            <a:xfrm>
              <a:off x="2400" y="2352"/>
              <a:ext cx="960" cy="192"/>
            </a:xfrm>
            <a:prstGeom prst="rect">
              <a:avLst/>
            </a:prstGeom>
            <a:solidFill>
              <a:srgbClr val="FF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Return Address</a:t>
              </a:r>
            </a:p>
          </p:txBody>
        </p:sp>
        <p:sp>
          <p:nvSpPr>
            <p:cNvPr id="18443" name="Rectangle 53"/>
            <p:cNvSpPr>
              <a:spLocks noChangeArrowheads="1"/>
            </p:cNvSpPr>
            <p:nvPr/>
          </p:nvSpPr>
          <p:spPr bwMode="auto">
            <a:xfrm>
              <a:off x="2400" y="2544"/>
              <a:ext cx="960" cy="19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Saved </a:t>
              </a: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18444" name="Rectangle 54"/>
            <p:cNvSpPr>
              <a:spLocks noChangeArrowheads="1"/>
            </p:cNvSpPr>
            <p:nvPr/>
          </p:nvSpPr>
          <p:spPr bwMode="auto">
            <a:xfrm>
              <a:off x="2400" y="2736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[3]</a:t>
              </a:r>
            </a:p>
          </p:txBody>
        </p:sp>
        <p:sp>
          <p:nvSpPr>
            <p:cNvPr id="18445" name="Rectangle 55"/>
            <p:cNvSpPr>
              <a:spLocks noChangeArrowheads="1"/>
            </p:cNvSpPr>
            <p:nvPr/>
          </p:nvSpPr>
          <p:spPr bwMode="auto">
            <a:xfrm>
              <a:off x="2640" y="2736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[2]</a:t>
              </a:r>
            </a:p>
          </p:txBody>
        </p:sp>
        <p:sp>
          <p:nvSpPr>
            <p:cNvPr id="18446" name="Rectangle 56"/>
            <p:cNvSpPr>
              <a:spLocks noChangeArrowheads="1"/>
            </p:cNvSpPr>
            <p:nvPr/>
          </p:nvSpPr>
          <p:spPr bwMode="auto">
            <a:xfrm>
              <a:off x="2880" y="2736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[1]</a:t>
              </a:r>
            </a:p>
          </p:txBody>
        </p:sp>
        <p:sp>
          <p:nvSpPr>
            <p:cNvPr id="18447" name="Rectangle 57"/>
            <p:cNvSpPr>
              <a:spLocks noChangeArrowheads="1"/>
            </p:cNvSpPr>
            <p:nvPr/>
          </p:nvSpPr>
          <p:spPr bwMode="auto">
            <a:xfrm>
              <a:off x="3120" y="2736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[0]</a:t>
              </a:r>
            </a:p>
          </p:txBody>
        </p:sp>
        <p:sp>
          <p:nvSpPr>
            <p:cNvPr id="18448" name="Rectangle 58"/>
            <p:cNvSpPr>
              <a:spLocks noChangeArrowheads="1"/>
            </p:cNvSpPr>
            <p:nvPr/>
          </p:nvSpPr>
          <p:spPr bwMode="auto">
            <a:xfrm>
              <a:off x="3360" y="2736"/>
              <a:ext cx="3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buf</a:t>
              </a:r>
            </a:p>
          </p:txBody>
        </p:sp>
        <p:sp>
          <p:nvSpPr>
            <p:cNvPr id="18449" name="Rectangle 61"/>
            <p:cNvSpPr>
              <a:spLocks noChangeArrowheads="1"/>
            </p:cNvSpPr>
            <p:nvPr/>
          </p:nvSpPr>
          <p:spPr bwMode="auto">
            <a:xfrm>
              <a:off x="2400" y="1632"/>
              <a:ext cx="960" cy="72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main</a:t>
              </a:r>
            </a:p>
          </p:txBody>
        </p:sp>
        <p:sp>
          <p:nvSpPr>
            <p:cNvPr id="18450" name="Rectangle 62"/>
            <p:cNvSpPr>
              <a:spLocks noChangeArrowheads="1"/>
            </p:cNvSpPr>
            <p:nvPr/>
          </p:nvSpPr>
          <p:spPr bwMode="auto">
            <a:xfrm>
              <a:off x="2400" y="2928"/>
              <a:ext cx="960" cy="67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echo</a:t>
              </a:r>
            </a:p>
          </p:txBody>
        </p:sp>
        <p:grpSp>
          <p:nvGrpSpPr>
            <p:cNvPr id="18451" name="Group 64"/>
            <p:cNvGrpSpPr>
              <a:grpSpLocks/>
            </p:cNvGrpSpPr>
            <p:nvPr/>
          </p:nvGrpSpPr>
          <p:grpSpPr bwMode="auto">
            <a:xfrm>
              <a:off x="2400" y="2352"/>
              <a:ext cx="960" cy="576"/>
              <a:chOff x="3408" y="2928"/>
              <a:chExt cx="960" cy="576"/>
            </a:xfrm>
          </p:grpSpPr>
          <p:grpSp>
            <p:nvGrpSpPr>
              <p:cNvPr id="18453" name="Group 16"/>
              <p:cNvGrpSpPr>
                <a:grpSpLocks/>
              </p:cNvGrpSpPr>
              <p:nvPr/>
            </p:nvGrpSpPr>
            <p:grpSpPr bwMode="auto">
              <a:xfrm>
                <a:off x="3408" y="3120"/>
                <a:ext cx="960" cy="192"/>
                <a:chOff x="2256" y="2928"/>
                <a:chExt cx="960" cy="192"/>
              </a:xfrm>
            </p:grpSpPr>
            <p:sp>
              <p:nvSpPr>
                <p:cNvPr id="18463" name="Rectangle 17"/>
                <p:cNvSpPr>
                  <a:spLocks noChangeArrowheads="1"/>
                </p:cNvSpPr>
                <p:nvPr/>
              </p:nvSpPr>
              <p:spPr bwMode="auto">
                <a:xfrm>
                  <a:off x="225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ff</a:t>
                  </a:r>
                </a:p>
              </p:txBody>
            </p:sp>
            <p:sp>
              <p:nvSpPr>
                <p:cNvPr id="18464" name="Rectangle 18"/>
                <p:cNvSpPr>
                  <a:spLocks noChangeArrowheads="1"/>
                </p:cNvSpPr>
                <p:nvPr/>
              </p:nvSpPr>
              <p:spPr bwMode="auto">
                <a:xfrm>
                  <a:off x="249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ff</a:t>
                  </a:r>
                </a:p>
              </p:txBody>
            </p:sp>
            <p:sp>
              <p:nvSpPr>
                <p:cNvPr id="18465" name="Rectangle 19"/>
                <p:cNvSpPr>
                  <a:spLocks noChangeArrowheads="1"/>
                </p:cNvSpPr>
                <p:nvPr/>
              </p:nvSpPr>
              <p:spPr bwMode="auto">
                <a:xfrm>
                  <a:off x="273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f8</a:t>
                  </a:r>
                </a:p>
              </p:txBody>
            </p:sp>
            <p:sp>
              <p:nvSpPr>
                <p:cNvPr id="18466" name="Rectangle 20"/>
                <p:cNvSpPr>
                  <a:spLocks noChangeArrowheads="1"/>
                </p:cNvSpPr>
                <p:nvPr/>
              </p:nvSpPr>
              <p:spPr bwMode="auto">
                <a:xfrm>
                  <a:off x="297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f8</a:t>
                  </a:r>
                </a:p>
              </p:txBody>
            </p:sp>
          </p:grpSp>
          <p:grpSp>
            <p:nvGrpSpPr>
              <p:cNvPr id="18454" name="Group 21"/>
              <p:cNvGrpSpPr>
                <a:grpSpLocks/>
              </p:cNvGrpSpPr>
              <p:nvPr/>
            </p:nvGrpSpPr>
            <p:grpSpPr bwMode="auto">
              <a:xfrm>
                <a:off x="3408" y="2928"/>
                <a:ext cx="960" cy="192"/>
                <a:chOff x="2688" y="3168"/>
                <a:chExt cx="960" cy="192"/>
              </a:xfrm>
            </p:grpSpPr>
            <p:sp>
              <p:nvSpPr>
                <p:cNvPr id="18459" name="Rectangle 22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08</a:t>
                  </a:r>
                </a:p>
              </p:txBody>
            </p:sp>
            <p:sp>
              <p:nvSpPr>
                <p:cNvPr id="18460" name="Rectangle 23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04</a:t>
                  </a:r>
                </a:p>
              </p:txBody>
            </p:sp>
            <p:sp>
              <p:nvSpPr>
                <p:cNvPr id="18461" name="Rectangle 24"/>
                <p:cNvSpPr>
                  <a:spLocks noChangeArrowheads="1"/>
                </p:cNvSpPr>
                <p:nvPr/>
              </p:nvSpPr>
              <p:spPr bwMode="auto">
                <a:xfrm>
                  <a:off x="316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86</a:t>
                  </a:r>
                </a:p>
              </p:txBody>
            </p:sp>
            <p:sp>
              <p:nvSpPr>
                <p:cNvPr id="18462" name="Rectangle 25"/>
                <p:cNvSpPr>
                  <a:spLocks noChangeArrowheads="1"/>
                </p:cNvSpPr>
                <p:nvPr/>
              </p:nvSpPr>
              <p:spPr bwMode="auto">
                <a:xfrm>
                  <a:off x="340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4d</a:t>
                  </a:r>
                </a:p>
              </p:txBody>
            </p:sp>
          </p:grpSp>
          <p:sp>
            <p:nvSpPr>
              <p:cNvPr id="18455" name="Rectangle 26"/>
              <p:cNvSpPr>
                <a:spLocks noChangeArrowheads="1"/>
              </p:cNvSpPr>
              <p:nvPr/>
            </p:nvSpPr>
            <p:spPr bwMode="auto">
              <a:xfrm>
                <a:off x="340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 b="0"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18456" name="Rectangle 27"/>
              <p:cNvSpPr>
                <a:spLocks noChangeArrowheads="1"/>
              </p:cNvSpPr>
              <p:nvPr/>
            </p:nvSpPr>
            <p:spPr bwMode="auto">
              <a:xfrm>
                <a:off x="364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 b="0"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18457" name="Rectangle 28"/>
              <p:cNvSpPr>
                <a:spLocks noChangeArrowheads="1"/>
              </p:cNvSpPr>
              <p:nvPr/>
            </p:nvSpPr>
            <p:spPr bwMode="auto">
              <a:xfrm>
                <a:off x="388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 b="0"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18458" name="Rectangle 29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 b="0">
                    <a:latin typeface="Courier New" pitchFamily="49" charset="0"/>
                  </a:rPr>
                  <a:t>xx</a:t>
                </a:r>
              </a:p>
            </p:txBody>
          </p:sp>
        </p:grpSp>
        <p:sp>
          <p:nvSpPr>
            <p:cNvPr id="18452" name="Rectangle 63"/>
            <p:cNvSpPr>
              <a:spLocks noChangeArrowheads="1"/>
            </p:cNvSpPr>
            <p:nvPr/>
          </p:nvSpPr>
          <p:spPr bwMode="auto">
            <a:xfrm>
              <a:off x="2400" y="1632"/>
              <a:ext cx="960" cy="19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810500" cy="573088"/>
          </a:xfrm>
        </p:spPr>
        <p:txBody>
          <a:bodyPr/>
          <a:lstStyle/>
          <a:p>
            <a:pPr eaLnBrk="1" hangingPunct="1"/>
            <a:r>
              <a:rPr lang="en-US" altLang="en-US" smtClean="0"/>
              <a:t>Buffer Overflow Example #1</a:t>
            </a:r>
          </a:p>
        </p:txBody>
      </p:sp>
      <p:sp>
        <p:nvSpPr>
          <p:cNvPr id="19459" name="Text Box 32"/>
          <p:cNvSpPr txBox="1">
            <a:spLocks noChangeArrowheads="1"/>
          </p:cNvSpPr>
          <p:nvPr/>
        </p:nvSpPr>
        <p:spPr bwMode="auto">
          <a:xfrm>
            <a:off x="1460500" y="1676400"/>
            <a:ext cx="227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Before Call to </a:t>
            </a:r>
            <a:r>
              <a:rPr lang="en-US" altLang="en-US">
                <a:latin typeface="Courier New" pitchFamily="49" charset="0"/>
              </a:rPr>
              <a:t>gets</a:t>
            </a:r>
          </a:p>
        </p:txBody>
      </p:sp>
      <p:sp>
        <p:nvSpPr>
          <p:cNvPr id="362529" name="Text Box 33"/>
          <p:cNvSpPr txBox="1">
            <a:spLocks noChangeArrowheads="1"/>
          </p:cNvSpPr>
          <p:nvPr/>
        </p:nvSpPr>
        <p:spPr bwMode="auto">
          <a:xfrm>
            <a:off x="5146675" y="1752600"/>
            <a:ext cx="1612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Input = “123”</a:t>
            </a:r>
            <a:endParaRPr lang="en-US" altLang="en-US">
              <a:latin typeface="Courier New" pitchFamily="49" charset="0"/>
            </a:endParaRPr>
          </a:p>
        </p:txBody>
      </p:sp>
      <p:sp>
        <p:nvSpPr>
          <p:cNvPr id="362530" name="Text Box 34"/>
          <p:cNvSpPr txBox="1">
            <a:spLocks noChangeArrowheads="1"/>
          </p:cNvSpPr>
          <p:nvPr/>
        </p:nvSpPr>
        <p:spPr bwMode="auto">
          <a:xfrm>
            <a:off x="5299075" y="5562600"/>
            <a:ext cx="146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No Problem</a:t>
            </a:r>
          </a:p>
        </p:txBody>
      </p:sp>
      <p:grpSp>
        <p:nvGrpSpPr>
          <p:cNvPr id="362589" name="Group 93"/>
          <p:cNvGrpSpPr>
            <a:grpSpLocks/>
          </p:cNvGrpSpPr>
          <p:nvPr/>
        </p:nvGrpSpPr>
        <p:grpSpPr bwMode="auto">
          <a:xfrm>
            <a:off x="4460875" y="2209800"/>
            <a:ext cx="3698875" cy="3124200"/>
            <a:chOff x="1632" y="1392"/>
            <a:chExt cx="2330" cy="1968"/>
          </a:xfrm>
        </p:grpSpPr>
        <p:sp>
          <p:nvSpPr>
            <p:cNvPr id="19476" name="Rectangle 53"/>
            <p:cNvSpPr>
              <a:spLocks noChangeArrowheads="1"/>
            </p:cNvSpPr>
            <p:nvPr/>
          </p:nvSpPr>
          <p:spPr bwMode="auto">
            <a:xfrm>
              <a:off x="3068" y="2304"/>
              <a:ext cx="894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latin typeface="Courier New" pitchFamily="49" charset="0"/>
                </a:rPr>
                <a:t>0xfffff8d8</a:t>
              </a:r>
            </a:p>
          </p:txBody>
        </p:sp>
        <p:sp>
          <p:nvSpPr>
            <p:cNvPr id="19477" name="Freeform 54"/>
            <p:cNvSpPr>
              <a:spLocks/>
            </p:cNvSpPr>
            <p:nvPr/>
          </p:nvSpPr>
          <p:spPr bwMode="auto">
            <a:xfrm>
              <a:off x="1632" y="1446"/>
              <a:ext cx="480" cy="954"/>
            </a:xfrm>
            <a:custGeom>
              <a:avLst/>
              <a:gdLst>
                <a:gd name="T0" fmla="*/ 480 w 480"/>
                <a:gd name="T1" fmla="*/ 954 h 954"/>
                <a:gd name="T2" fmla="*/ 144 w 480"/>
                <a:gd name="T3" fmla="*/ 810 h 954"/>
                <a:gd name="T4" fmla="*/ 0 w 480"/>
                <a:gd name="T5" fmla="*/ 474 h 954"/>
                <a:gd name="T6" fmla="*/ 144 w 480"/>
                <a:gd name="T7" fmla="*/ 90 h 954"/>
                <a:gd name="T8" fmla="*/ 474 w 480"/>
                <a:gd name="T9" fmla="*/ 0 h 9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0" h="954">
                  <a:moveTo>
                    <a:pt x="480" y="954"/>
                  </a:moveTo>
                  <a:cubicBezTo>
                    <a:pt x="352" y="922"/>
                    <a:pt x="224" y="890"/>
                    <a:pt x="144" y="810"/>
                  </a:cubicBezTo>
                  <a:cubicBezTo>
                    <a:pt x="64" y="730"/>
                    <a:pt x="0" y="594"/>
                    <a:pt x="0" y="474"/>
                  </a:cubicBezTo>
                  <a:cubicBezTo>
                    <a:pt x="0" y="354"/>
                    <a:pt x="65" y="169"/>
                    <a:pt x="144" y="90"/>
                  </a:cubicBezTo>
                  <a:cubicBezTo>
                    <a:pt x="223" y="11"/>
                    <a:pt x="405" y="19"/>
                    <a:pt x="474" y="0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8" name="Rectangle 55"/>
            <p:cNvSpPr>
              <a:spLocks noChangeArrowheads="1"/>
            </p:cNvSpPr>
            <p:nvPr/>
          </p:nvSpPr>
          <p:spPr bwMode="auto">
            <a:xfrm>
              <a:off x="2112" y="2112"/>
              <a:ext cx="960" cy="192"/>
            </a:xfrm>
            <a:prstGeom prst="rect">
              <a:avLst/>
            </a:prstGeom>
            <a:solidFill>
              <a:srgbClr val="FF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Return Address</a:t>
              </a:r>
            </a:p>
          </p:txBody>
        </p:sp>
        <p:sp>
          <p:nvSpPr>
            <p:cNvPr id="19479" name="Rectangle 56"/>
            <p:cNvSpPr>
              <a:spLocks noChangeArrowheads="1"/>
            </p:cNvSpPr>
            <p:nvPr/>
          </p:nvSpPr>
          <p:spPr bwMode="auto">
            <a:xfrm>
              <a:off x="2112" y="2304"/>
              <a:ext cx="960" cy="19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Saved </a:t>
              </a: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19480" name="Rectangle 57"/>
            <p:cNvSpPr>
              <a:spLocks noChangeArrowheads="1"/>
            </p:cNvSpPr>
            <p:nvPr/>
          </p:nvSpPr>
          <p:spPr bwMode="auto">
            <a:xfrm>
              <a:off x="2112" y="2496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solidFill>
                    <a:srgbClr val="A50021"/>
                  </a:solidFill>
                  <a:latin typeface="Courier New" pitchFamily="49" charset="0"/>
                </a:rPr>
                <a:t>[3]</a:t>
              </a:r>
            </a:p>
          </p:txBody>
        </p:sp>
        <p:sp>
          <p:nvSpPr>
            <p:cNvPr id="19481" name="Rectangle 58"/>
            <p:cNvSpPr>
              <a:spLocks noChangeArrowheads="1"/>
            </p:cNvSpPr>
            <p:nvPr/>
          </p:nvSpPr>
          <p:spPr bwMode="auto">
            <a:xfrm>
              <a:off x="2352" y="2496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solidFill>
                    <a:srgbClr val="A50021"/>
                  </a:solidFill>
                  <a:latin typeface="Courier New" pitchFamily="49" charset="0"/>
                </a:rPr>
                <a:t>[2]</a:t>
              </a:r>
            </a:p>
          </p:txBody>
        </p:sp>
        <p:sp>
          <p:nvSpPr>
            <p:cNvPr id="19482" name="Rectangle 59"/>
            <p:cNvSpPr>
              <a:spLocks noChangeArrowheads="1"/>
            </p:cNvSpPr>
            <p:nvPr/>
          </p:nvSpPr>
          <p:spPr bwMode="auto">
            <a:xfrm>
              <a:off x="2592" y="2496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solidFill>
                    <a:srgbClr val="A50021"/>
                  </a:solidFill>
                  <a:latin typeface="Courier New" pitchFamily="49" charset="0"/>
                </a:rPr>
                <a:t>[1]</a:t>
              </a:r>
            </a:p>
          </p:txBody>
        </p:sp>
        <p:sp>
          <p:nvSpPr>
            <p:cNvPr id="19483" name="Rectangle 60"/>
            <p:cNvSpPr>
              <a:spLocks noChangeArrowheads="1"/>
            </p:cNvSpPr>
            <p:nvPr/>
          </p:nvSpPr>
          <p:spPr bwMode="auto">
            <a:xfrm>
              <a:off x="2832" y="2496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>
                  <a:solidFill>
                    <a:srgbClr val="A50021"/>
                  </a:solidFill>
                  <a:latin typeface="Courier New" pitchFamily="49" charset="0"/>
                </a:rPr>
                <a:t>[0]</a:t>
              </a:r>
            </a:p>
          </p:txBody>
        </p:sp>
        <p:sp>
          <p:nvSpPr>
            <p:cNvPr id="19484" name="Rectangle 61"/>
            <p:cNvSpPr>
              <a:spLocks noChangeArrowheads="1"/>
            </p:cNvSpPr>
            <p:nvPr/>
          </p:nvSpPr>
          <p:spPr bwMode="auto">
            <a:xfrm>
              <a:off x="3072" y="2496"/>
              <a:ext cx="3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buf</a:t>
              </a:r>
            </a:p>
          </p:txBody>
        </p:sp>
        <p:sp>
          <p:nvSpPr>
            <p:cNvPr id="19485" name="Rectangle 62"/>
            <p:cNvSpPr>
              <a:spLocks noChangeArrowheads="1"/>
            </p:cNvSpPr>
            <p:nvPr/>
          </p:nvSpPr>
          <p:spPr bwMode="auto">
            <a:xfrm>
              <a:off x="2112" y="1392"/>
              <a:ext cx="960" cy="72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main</a:t>
              </a:r>
            </a:p>
          </p:txBody>
        </p:sp>
        <p:sp>
          <p:nvSpPr>
            <p:cNvPr id="19486" name="Rectangle 63"/>
            <p:cNvSpPr>
              <a:spLocks noChangeArrowheads="1"/>
            </p:cNvSpPr>
            <p:nvPr/>
          </p:nvSpPr>
          <p:spPr bwMode="auto">
            <a:xfrm>
              <a:off x="2112" y="2688"/>
              <a:ext cx="960" cy="67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echo</a:t>
              </a:r>
            </a:p>
          </p:txBody>
        </p:sp>
        <p:grpSp>
          <p:nvGrpSpPr>
            <p:cNvPr id="19487" name="Group 64"/>
            <p:cNvGrpSpPr>
              <a:grpSpLocks/>
            </p:cNvGrpSpPr>
            <p:nvPr/>
          </p:nvGrpSpPr>
          <p:grpSpPr bwMode="auto">
            <a:xfrm>
              <a:off x="2112" y="2112"/>
              <a:ext cx="960" cy="576"/>
              <a:chOff x="3408" y="2928"/>
              <a:chExt cx="960" cy="576"/>
            </a:xfrm>
          </p:grpSpPr>
          <p:grpSp>
            <p:nvGrpSpPr>
              <p:cNvPr id="19489" name="Group 65"/>
              <p:cNvGrpSpPr>
                <a:grpSpLocks/>
              </p:cNvGrpSpPr>
              <p:nvPr/>
            </p:nvGrpSpPr>
            <p:grpSpPr bwMode="auto">
              <a:xfrm>
                <a:off x="3408" y="3120"/>
                <a:ext cx="960" cy="192"/>
                <a:chOff x="2256" y="2928"/>
                <a:chExt cx="960" cy="192"/>
              </a:xfrm>
            </p:grpSpPr>
            <p:sp>
              <p:nvSpPr>
                <p:cNvPr id="19499" name="Rectangle 66"/>
                <p:cNvSpPr>
                  <a:spLocks noChangeArrowheads="1"/>
                </p:cNvSpPr>
                <p:nvPr/>
              </p:nvSpPr>
              <p:spPr bwMode="auto">
                <a:xfrm>
                  <a:off x="225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ff</a:t>
                  </a:r>
                </a:p>
              </p:txBody>
            </p:sp>
            <p:sp>
              <p:nvSpPr>
                <p:cNvPr id="19500" name="Rectangle 67"/>
                <p:cNvSpPr>
                  <a:spLocks noChangeArrowheads="1"/>
                </p:cNvSpPr>
                <p:nvPr/>
              </p:nvSpPr>
              <p:spPr bwMode="auto">
                <a:xfrm>
                  <a:off x="249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ff</a:t>
                  </a:r>
                </a:p>
              </p:txBody>
            </p:sp>
            <p:sp>
              <p:nvSpPr>
                <p:cNvPr id="19501" name="Rectangle 68"/>
                <p:cNvSpPr>
                  <a:spLocks noChangeArrowheads="1"/>
                </p:cNvSpPr>
                <p:nvPr/>
              </p:nvSpPr>
              <p:spPr bwMode="auto">
                <a:xfrm>
                  <a:off x="273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f8</a:t>
                  </a:r>
                </a:p>
              </p:txBody>
            </p:sp>
            <p:sp>
              <p:nvSpPr>
                <p:cNvPr id="19502" name="Rectangle 69"/>
                <p:cNvSpPr>
                  <a:spLocks noChangeArrowheads="1"/>
                </p:cNvSpPr>
                <p:nvPr/>
              </p:nvSpPr>
              <p:spPr bwMode="auto">
                <a:xfrm>
                  <a:off x="2976" y="2928"/>
                  <a:ext cx="240" cy="192"/>
                </a:xfrm>
                <a:prstGeom prst="rect">
                  <a:avLst/>
                </a:prstGeom>
                <a:solidFill>
                  <a:srgbClr val="FFFF66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f8</a:t>
                  </a:r>
                </a:p>
              </p:txBody>
            </p:sp>
          </p:grpSp>
          <p:grpSp>
            <p:nvGrpSpPr>
              <p:cNvPr id="19490" name="Group 70"/>
              <p:cNvGrpSpPr>
                <a:grpSpLocks/>
              </p:cNvGrpSpPr>
              <p:nvPr/>
            </p:nvGrpSpPr>
            <p:grpSpPr bwMode="auto">
              <a:xfrm>
                <a:off x="3408" y="2928"/>
                <a:ext cx="960" cy="192"/>
                <a:chOff x="2688" y="3168"/>
                <a:chExt cx="960" cy="192"/>
              </a:xfrm>
            </p:grpSpPr>
            <p:sp>
              <p:nvSpPr>
                <p:cNvPr id="19495" name="Rectangle 71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08</a:t>
                  </a:r>
                </a:p>
              </p:txBody>
            </p:sp>
            <p:sp>
              <p:nvSpPr>
                <p:cNvPr id="19496" name="Rectangle 72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04</a:t>
                  </a:r>
                </a:p>
              </p:txBody>
            </p:sp>
            <p:sp>
              <p:nvSpPr>
                <p:cNvPr id="19497" name="Rectangle 73"/>
                <p:cNvSpPr>
                  <a:spLocks noChangeArrowheads="1"/>
                </p:cNvSpPr>
                <p:nvPr/>
              </p:nvSpPr>
              <p:spPr bwMode="auto">
                <a:xfrm>
                  <a:off x="316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86</a:t>
                  </a:r>
                </a:p>
              </p:txBody>
            </p:sp>
            <p:sp>
              <p:nvSpPr>
                <p:cNvPr id="19498" name="Rectangle 74"/>
                <p:cNvSpPr>
                  <a:spLocks noChangeArrowheads="1"/>
                </p:cNvSpPr>
                <p:nvPr/>
              </p:nvSpPr>
              <p:spPr bwMode="auto">
                <a:xfrm>
                  <a:off x="3408" y="3168"/>
                  <a:ext cx="240" cy="192"/>
                </a:xfrm>
                <a:prstGeom prst="rect">
                  <a:avLst/>
                </a:prstGeom>
                <a:solidFill>
                  <a:srgbClr val="FFCC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</a:pPr>
                  <a:r>
                    <a:rPr lang="en-US" altLang="en-US" sz="1600" b="0">
                      <a:latin typeface="Courier New" pitchFamily="49" charset="0"/>
                    </a:rPr>
                    <a:t>4d</a:t>
                  </a:r>
                </a:p>
              </p:txBody>
            </p:sp>
          </p:grpSp>
          <p:sp>
            <p:nvSpPr>
              <p:cNvPr id="19491" name="Rectangle 75"/>
              <p:cNvSpPr>
                <a:spLocks noChangeArrowheads="1"/>
              </p:cNvSpPr>
              <p:nvPr/>
            </p:nvSpPr>
            <p:spPr bwMode="auto">
              <a:xfrm>
                <a:off x="340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>
                    <a:solidFill>
                      <a:srgbClr val="A50021"/>
                    </a:solidFill>
                    <a:latin typeface="Courier New" pitchFamily="49" charset="0"/>
                  </a:rPr>
                  <a:t>00</a:t>
                </a:r>
              </a:p>
            </p:txBody>
          </p:sp>
          <p:sp>
            <p:nvSpPr>
              <p:cNvPr id="19492" name="Rectangle 76"/>
              <p:cNvSpPr>
                <a:spLocks noChangeArrowheads="1"/>
              </p:cNvSpPr>
              <p:nvPr/>
            </p:nvSpPr>
            <p:spPr bwMode="auto">
              <a:xfrm>
                <a:off x="364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>
                    <a:solidFill>
                      <a:srgbClr val="A50021"/>
                    </a:solidFill>
                    <a:latin typeface="Courier New" pitchFamily="49" charset="0"/>
                  </a:rPr>
                  <a:t>33</a:t>
                </a:r>
              </a:p>
            </p:txBody>
          </p:sp>
          <p:sp>
            <p:nvSpPr>
              <p:cNvPr id="19493" name="Rectangle 77"/>
              <p:cNvSpPr>
                <a:spLocks noChangeArrowheads="1"/>
              </p:cNvSpPr>
              <p:nvPr/>
            </p:nvSpPr>
            <p:spPr bwMode="auto">
              <a:xfrm>
                <a:off x="388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>
                    <a:solidFill>
                      <a:srgbClr val="A50021"/>
                    </a:solidFill>
                    <a:latin typeface="Courier New" pitchFamily="49" charset="0"/>
                  </a:rPr>
                  <a:t>32</a:t>
                </a:r>
              </a:p>
            </p:txBody>
          </p:sp>
          <p:sp>
            <p:nvSpPr>
              <p:cNvPr id="19494" name="Rectangle 78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240" cy="192"/>
              </a:xfrm>
              <a:prstGeom prst="rect">
                <a:avLst/>
              </a:prstGeom>
              <a:solidFill>
                <a:srgbClr val="FFCC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altLang="en-US" sz="1600">
                    <a:solidFill>
                      <a:srgbClr val="A50021"/>
                    </a:solidFill>
                    <a:latin typeface="Courier New" pitchFamily="49" charset="0"/>
                  </a:rPr>
                  <a:t>31</a:t>
                </a:r>
              </a:p>
            </p:txBody>
          </p:sp>
        </p:grpSp>
        <p:sp>
          <p:nvSpPr>
            <p:cNvPr id="19488" name="Rectangle 79"/>
            <p:cNvSpPr>
              <a:spLocks noChangeArrowheads="1"/>
            </p:cNvSpPr>
            <p:nvPr/>
          </p:nvSpPr>
          <p:spPr bwMode="auto">
            <a:xfrm>
              <a:off x="2112" y="1392"/>
              <a:ext cx="960" cy="19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9463" name="Group 80"/>
          <p:cNvGrpSpPr>
            <a:grpSpLocks/>
          </p:cNvGrpSpPr>
          <p:nvPr/>
        </p:nvGrpSpPr>
        <p:grpSpPr bwMode="auto">
          <a:xfrm>
            <a:off x="1536700" y="2209800"/>
            <a:ext cx="2654300" cy="3124200"/>
            <a:chOff x="384" y="1584"/>
            <a:chExt cx="1672" cy="1968"/>
          </a:xfrm>
        </p:grpSpPr>
        <p:sp>
          <p:nvSpPr>
            <p:cNvPr id="19464" name="Rectangle 81"/>
            <p:cNvSpPr>
              <a:spLocks noChangeArrowheads="1"/>
            </p:cNvSpPr>
            <p:nvPr/>
          </p:nvSpPr>
          <p:spPr bwMode="auto">
            <a:xfrm>
              <a:off x="384" y="2304"/>
              <a:ext cx="960" cy="192"/>
            </a:xfrm>
            <a:prstGeom prst="rect">
              <a:avLst/>
            </a:prstGeom>
            <a:solidFill>
              <a:srgbClr val="FF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Return Address</a:t>
              </a:r>
            </a:p>
          </p:txBody>
        </p:sp>
        <p:sp>
          <p:nvSpPr>
            <p:cNvPr id="19465" name="Rectangle 82"/>
            <p:cNvSpPr>
              <a:spLocks noChangeArrowheads="1"/>
            </p:cNvSpPr>
            <p:nvPr/>
          </p:nvSpPr>
          <p:spPr bwMode="auto">
            <a:xfrm>
              <a:off x="384" y="2496"/>
              <a:ext cx="960" cy="192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Saved </a:t>
              </a: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19466" name="Rectangle 83"/>
            <p:cNvSpPr>
              <a:spLocks noChangeArrowheads="1"/>
            </p:cNvSpPr>
            <p:nvPr/>
          </p:nvSpPr>
          <p:spPr bwMode="auto">
            <a:xfrm>
              <a:off x="38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[3]</a:t>
              </a:r>
            </a:p>
          </p:txBody>
        </p:sp>
        <p:sp>
          <p:nvSpPr>
            <p:cNvPr id="19467" name="Rectangle 84"/>
            <p:cNvSpPr>
              <a:spLocks noChangeArrowheads="1"/>
            </p:cNvSpPr>
            <p:nvPr/>
          </p:nvSpPr>
          <p:spPr bwMode="auto">
            <a:xfrm>
              <a:off x="62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[2]</a:t>
              </a:r>
            </a:p>
          </p:txBody>
        </p:sp>
        <p:sp>
          <p:nvSpPr>
            <p:cNvPr id="19468" name="Rectangle 85"/>
            <p:cNvSpPr>
              <a:spLocks noChangeArrowheads="1"/>
            </p:cNvSpPr>
            <p:nvPr/>
          </p:nvSpPr>
          <p:spPr bwMode="auto">
            <a:xfrm>
              <a:off x="86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[1]</a:t>
              </a:r>
            </a:p>
          </p:txBody>
        </p:sp>
        <p:sp>
          <p:nvSpPr>
            <p:cNvPr id="19469" name="Rectangle 86"/>
            <p:cNvSpPr>
              <a:spLocks noChangeArrowheads="1"/>
            </p:cNvSpPr>
            <p:nvPr/>
          </p:nvSpPr>
          <p:spPr bwMode="auto">
            <a:xfrm>
              <a:off x="1104" y="2688"/>
              <a:ext cx="240" cy="192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[0]</a:t>
              </a:r>
            </a:p>
          </p:txBody>
        </p:sp>
        <p:sp>
          <p:nvSpPr>
            <p:cNvPr id="19470" name="Rectangle 87"/>
            <p:cNvSpPr>
              <a:spLocks noChangeArrowheads="1"/>
            </p:cNvSpPr>
            <p:nvPr/>
          </p:nvSpPr>
          <p:spPr bwMode="auto">
            <a:xfrm>
              <a:off x="1344" y="2688"/>
              <a:ext cx="3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buf</a:t>
              </a:r>
            </a:p>
          </p:txBody>
        </p:sp>
        <p:sp>
          <p:nvSpPr>
            <p:cNvPr id="19471" name="Line 88"/>
            <p:cNvSpPr>
              <a:spLocks noChangeShapeType="1"/>
            </p:cNvSpPr>
            <p:nvPr/>
          </p:nvSpPr>
          <p:spPr bwMode="auto">
            <a:xfrm flipH="1">
              <a:off x="1344" y="259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Rectangle 89"/>
            <p:cNvSpPr>
              <a:spLocks noChangeArrowheads="1"/>
            </p:cNvSpPr>
            <p:nvPr/>
          </p:nvSpPr>
          <p:spPr bwMode="auto">
            <a:xfrm>
              <a:off x="1632" y="2496"/>
              <a:ext cx="4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alt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19473" name="Rectangle 90"/>
            <p:cNvSpPr>
              <a:spLocks noChangeArrowheads="1"/>
            </p:cNvSpPr>
            <p:nvPr/>
          </p:nvSpPr>
          <p:spPr bwMode="auto">
            <a:xfrm>
              <a:off x="384" y="1584"/>
              <a:ext cx="960" cy="72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main</a:t>
              </a:r>
            </a:p>
          </p:txBody>
        </p:sp>
        <p:sp>
          <p:nvSpPr>
            <p:cNvPr id="19474" name="Rectangle 91"/>
            <p:cNvSpPr>
              <a:spLocks noChangeArrowheads="1"/>
            </p:cNvSpPr>
            <p:nvPr/>
          </p:nvSpPr>
          <p:spPr bwMode="auto">
            <a:xfrm>
              <a:off x="384" y="2880"/>
              <a:ext cx="960" cy="67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Stack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Frame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altLang="en-US" sz="1600" b="0"/>
                <a:t>for </a:t>
              </a:r>
              <a:r>
                <a:rPr lang="en-US" altLang="en-US" sz="1600" b="0">
                  <a:latin typeface="Courier New" pitchFamily="49" charset="0"/>
                </a:rPr>
                <a:t>echo</a:t>
              </a:r>
            </a:p>
          </p:txBody>
        </p:sp>
        <p:sp>
          <p:nvSpPr>
            <p:cNvPr id="19475" name="Rectangle 92"/>
            <p:cNvSpPr>
              <a:spLocks noChangeArrowheads="1"/>
            </p:cNvSpPr>
            <p:nvPr/>
          </p:nvSpPr>
          <p:spPr bwMode="auto">
            <a:xfrm>
              <a:off x="384" y="1584"/>
              <a:ext cx="960" cy="19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29" grpId="0" build="p" autoUpdateAnimBg="0"/>
      <p:bldP spid="362530" grpId="0" build="p" autoUpdateAnimBg="0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17635</TotalTime>
  <Pages>35</Pages>
  <Words>2175</Words>
  <Application>Microsoft Office PowerPoint</Application>
  <PresentationFormat>Letter Paper (8.5x11 in)</PresentationFormat>
  <Paragraphs>841</Paragraphs>
  <Slides>35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  <vt:variant>
        <vt:lpstr>Custom Shows</vt:lpstr>
      </vt:variant>
      <vt:variant>
        <vt:i4>2</vt:i4>
      </vt:variant>
    </vt:vector>
  </HeadingPairs>
  <TitlesOfParts>
    <vt:vector size="46" baseType="lpstr">
      <vt:lpstr>Helvetica</vt:lpstr>
      <vt:lpstr>Arial</vt:lpstr>
      <vt:lpstr>Wingdings</vt:lpstr>
      <vt:lpstr>Times New Roman</vt:lpstr>
      <vt:lpstr>Century Gothic</vt:lpstr>
      <vt:lpstr>Courier New</vt:lpstr>
      <vt:lpstr>ＭＳ 明朝</vt:lpstr>
      <vt:lpstr>Times</vt:lpstr>
      <vt:lpstr>class02</vt:lpstr>
      <vt:lpstr>Machine-Level Programming V: Miscellaneous Topics </vt:lpstr>
      <vt:lpstr>Internet Worm and IM War</vt:lpstr>
      <vt:lpstr>Internet Worm and IM War (cont.)</vt:lpstr>
      <vt:lpstr>String Library Code</vt:lpstr>
      <vt:lpstr>Vulnerable Buffer Code</vt:lpstr>
      <vt:lpstr>Buffer Overflow Executions</vt:lpstr>
      <vt:lpstr>Buffer Overflow Stack</vt:lpstr>
      <vt:lpstr>Buffer Overflow Stack Example</vt:lpstr>
      <vt:lpstr>Buffer Overflow Example #1</vt:lpstr>
      <vt:lpstr>Buffer Overflow Stack Example #2</vt:lpstr>
      <vt:lpstr>Buffer Overflow Stack Example #3</vt:lpstr>
      <vt:lpstr>Malicious Use of Buffer Overflow</vt:lpstr>
      <vt:lpstr>Exploits Based on Buffer Overflows</vt:lpstr>
      <vt:lpstr>Exploits Based on Buffer Overflows</vt:lpstr>
      <vt:lpstr>Avoiding Overflow Vulnerability</vt:lpstr>
      <vt:lpstr>Linux Memory Layout</vt:lpstr>
      <vt:lpstr>Linux Memory Allocation</vt:lpstr>
      <vt:lpstr>Text &amp; Stack Example</vt:lpstr>
      <vt:lpstr>Dynamic Linking Example</vt:lpstr>
      <vt:lpstr>Memory Allocation Example</vt:lpstr>
      <vt:lpstr>Example Addresses</vt:lpstr>
      <vt:lpstr>C Operators</vt:lpstr>
      <vt:lpstr>C Pointer Declarations</vt:lpstr>
      <vt:lpstr>Data Representations: IA32 + x86-64</vt:lpstr>
      <vt:lpstr>x86-64 Integer Registers</vt:lpstr>
      <vt:lpstr>x86-64 Integer Registers</vt:lpstr>
      <vt:lpstr>Instructions</vt:lpstr>
      <vt:lpstr>Swap in 32-bit Mode</vt:lpstr>
      <vt:lpstr>Swap in 64-bit Mode</vt:lpstr>
      <vt:lpstr>Swap Long Ints in 64-bit Mode</vt:lpstr>
      <vt:lpstr>New Calling Conventions</vt:lpstr>
      <vt:lpstr>IA32 Floating Point</vt:lpstr>
      <vt:lpstr>FPU Data Register Stack</vt:lpstr>
      <vt:lpstr>FPU instructions</vt:lpstr>
      <vt:lpstr>Final Observations</vt:lpstr>
      <vt:lpstr>For printing</vt:lpstr>
      <vt:lpstr>For screen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V</dc:title>
  <dc:subject/>
  <dc:creator>Randal E. Bryant and David R. O'Hallaron</dc:creator>
  <cp:keywords/>
  <dc:description/>
  <cp:lastModifiedBy>Geoff Kuenning</cp:lastModifiedBy>
  <cp:revision>132</cp:revision>
  <cp:lastPrinted>2015-02-23T01:22:59Z</cp:lastPrinted>
  <dcterms:created xsi:type="dcterms:W3CDTF">1998-08-11T09:19:24Z</dcterms:created>
  <dcterms:modified xsi:type="dcterms:W3CDTF">2015-02-23T02:35:55Z</dcterms:modified>
</cp:coreProperties>
</file>