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42" r:id="rId2"/>
    <p:sldId id="373" r:id="rId3"/>
    <p:sldId id="391" r:id="rId4"/>
    <p:sldId id="392" r:id="rId5"/>
    <p:sldId id="393" r:id="rId6"/>
    <p:sldId id="394" r:id="rId7"/>
    <p:sldId id="344" r:id="rId8"/>
    <p:sldId id="347" r:id="rId9"/>
    <p:sldId id="395" r:id="rId10"/>
    <p:sldId id="396" r:id="rId11"/>
    <p:sldId id="349" r:id="rId12"/>
    <p:sldId id="397" r:id="rId13"/>
    <p:sldId id="398" r:id="rId14"/>
    <p:sldId id="376" r:id="rId15"/>
    <p:sldId id="377" r:id="rId16"/>
    <p:sldId id="378" r:id="rId17"/>
    <p:sldId id="379" r:id="rId18"/>
    <p:sldId id="399" r:id="rId19"/>
    <p:sldId id="381" r:id="rId20"/>
    <p:sldId id="382" r:id="rId21"/>
    <p:sldId id="383" r:id="rId22"/>
    <p:sldId id="400" r:id="rId23"/>
    <p:sldId id="401" r:id="rId24"/>
    <p:sldId id="384" r:id="rId25"/>
    <p:sldId id="385" r:id="rId26"/>
    <p:sldId id="386" r:id="rId27"/>
    <p:sldId id="387" r:id="rId28"/>
    <p:sldId id="402" r:id="rId29"/>
    <p:sldId id="403" r:id="rId30"/>
    <p:sldId id="367" r:id="rId31"/>
    <p:sldId id="390" r:id="rId32"/>
    <p:sldId id="370" r:id="rId33"/>
    <p:sldId id="369" r:id="rId34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28B6CBB-1E16-4325-B4C0-305277A209D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754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9EFFD700-17EA-4111-AB34-C5032AA4B5D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8638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8338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89250" y="523875"/>
            <a:ext cx="3492500" cy="2619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3317875"/>
            <a:ext cx="7416800" cy="3143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1053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2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5575" y="304800"/>
            <a:ext cx="2092325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124575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87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453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6120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630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080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09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8431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9113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7566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7315200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77250200-460B-4801-A6A6-93B5F4C4774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42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22600" y="1905000"/>
            <a:ext cx="3343275" cy="1060450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pPr algn="ctr" eaLnBrk="1" hangingPunct="1"/>
            <a:r>
              <a:rPr lang="en-US" altLang="en-US" smtClean="0"/>
              <a:t>Floating Point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25" y="3833813"/>
            <a:ext cx="5227638" cy="20605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IEEE Floating-Point Standard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Rounding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Floating-Point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Mathematical Properties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65275" y="762000"/>
            <a:ext cx="62499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CS 105</a:t>
            </a:r>
            <a:br>
              <a:rPr lang="en-US" altLang="en-US" sz="3800">
                <a:solidFill>
                  <a:schemeClr val="hlink"/>
                </a:solidFill>
              </a:rPr>
            </a:br>
            <a:r>
              <a:rPr lang="en-US" altLang="en-US" sz="2500" i="1">
                <a:solidFill>
                  <a:schemeClr val="hlink"/>
                </a:solidFill>
              </a:rPr>
              <a:t>“Tour of the Black Holes of Computing!”</a:t>
            </a: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r>
              <a:rPr lang="en-US" dirty="0" smtClean="0"/>
              <a:t>Exponent </a:t>
            </a:r>
            <a:r>
              <a:rPr lang="en-US" dirty="0"/>
              <a:t>coded as</a:t>
            </a:r>
            <a:r>
              <a:rPr lang="en-US" dirty="0" smtClean="0"/>
              <a:t> a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 smtClean="0"/>
              <a:t> </a:t>
            </a:r>
            <a:r>
              <a:rPr lang="en-US" dirty="0"/>
              <a:t>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 smtClean="0"/>
              <a:t>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r>
              <a:rPr lang="en-US" dirty="0" smtClean="0"/>
              <a:t>Significand </a:t>
            </a:r>
            <a:r>
              <a:rPr lang="en-US" dirty="0"/>
              <a:t>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=000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 smtClean="0">
                <a:latin typeface="Calibri"/>
                <a:ea typeface="Monaco" charset="0"/>
                <a:cs typeface="Calibri"/>
                <a:sym typeface="Monaco" charset="0"/>
              </a:rPr>
              <a:t>=111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59436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 smtClean="0"/>
              <a:t> 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9007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371475"/>
            <a:ext cx="7183437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Normalized Encoding Example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55000" cy="1524000"/>
          </a:xfrm>
        </p:spPr>
        <p:txBody>
          <a:bodyPr/>
          <a:lstStyle/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smtClean="0"/>
              <a:t>Value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Float F = 15213.0;</a:t>
            </a:r>
            <a:endParaRPr lang="en-US" sz="1800" smtClean="0"/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smtClean="0"/>
              <a:t>15213</a:t>
            </a:r>
            <a:r>
              <a:rPr lang="en-US" sz="1800" b="0" baseline="-25000" smtClean="0"/>
              <a:t>10</a:t>
            </a:r>
            <a:r>
              <a:rPr lang="en-US" sz="1800" b="0" smtClean="0"/>
              <a:t>  = 11101101101101</a:t>
            </a:r>
            <a:r>
              <a:rPr lang="en-US" sz="1800" b="0" baseline="-25000" smtClean="0"/>
              <a:t>2  </a:t>
            </a:r>
            <a:r>
              <a:rPr lang="en-US" sz="1800" b="0" smtClean="0"/>
              <a:t> = 1.1101101101101</a:t>
            </a:r>
            <a:r>
              <a:rPr lang="en-US" sz="1800" b="0" baseline="-25000" smtClean="0"/>
              <a:t>2</a:t>
            </a:r>
            <a:r>
              <a:rPr lang="en-US" sz="1800" b="0" smtClean="0"/>
              <a:t> X 2</a:t>
            </a:r>
            <a:r>
              <a:rPr lang="en-US" sz="1800" b="0" baseline="30000" smtClean="0"/>
              <a:t>13</a:t>
            </a:r>
            <a:endParaRPr lang="en-US" sz="1800" b="0" smtClean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smtClean="0"/>
              <a:t>Significand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smtClean="0"/>
              <a:t>M</a:t>
            </a:r>
            <a:r>
              <a:rPr lang="en-US" sz="1800" smtClean="0"/>
              <a:t> 	= 	</a:t>
            </a:r>
            <a:r>
              <a:rPr lang="en-US" sz="1800" b="0" smtClean="0"/>
              <a:t>1.</a:t>
            </a:r>
            <a:r>
              <a:rPr lang="en-US" sz="1800" b="0" u="sng" smtClean="0"/>
              <a:t>1101101101101</a:t>
            </a:r>
            <a:r>
              <a:rPr lang="en-US" sz="1800" b="0" baseline="-25000" smtClean="0"/>
              <a:t>2</a:t>
            </a:r>
            <a:endParaRPr lang="en-US" sz="1800" smtClean="0"/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frac	= 	 </a:t>
            </a:r>
            <a:r>
              <a:rPr lang="en-US" sz="1800" u="sng" smtClean="0">
                <a:latin typeface="Courier New" pitchFamily="49" charset="0"/>
              </a:rPr>
              <a:t>1101101101101</a:t>
            </a:r>
            <a:r>
              <a:rPr lang="en-US" sz="1800" smtClean="0">
                <a:latin typeface="Courier New" pitchFamily="49" charset="0"/>
              </a:rPr>
              <a:t>0000000000</a:t>
            </a:r>
            <a:r>
              <a:rPr lang="en-US" sz="1800" baseline="-25000" smtClean="0">
                <a:latin typeface="Courier New" pitchFamily="49" charset="0"/>
              </a:rPr>
              <a:t>2</a:t>
            </a:r>
            <a:endParaRPr lang="en-US" sz="1800" smtClean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smtClean="0"/>
              <a:t>Exponent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smtClean="0"/>
              <a:t>E	</a:t>
            </a:r>
            <a:r>
              <a:rPr lang="en-US" sz="1800" smtClean="0"/>
              <a:t> 	= 	13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smtClean="0"/>
              <a:t>Bias</a:t>
            </a:r>
            <a:r>
              <a:rPr lang="en-US" sz="1800" smtClean="0"/>
              <a:t> 	= 	127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smtClean="0"/>
              <a:t>Exp</a:t>
            </a:r>
            <a:r>
              <a:rPr lang="en-US" sz="1800" smtClean="0"/>
              <a:t> 	= 	140 	=	</a:t>
            </a:r>
            <a:r>
              <a:rPr lang="en-US" sz="1800" smtClean="0">
                <a:latin typeface="Courier New" pitchFamily="49" charset="0"/>
              </a:rPr>
              <a:t>10001100</a:t>
            </a:r>
            <a:r>
              <a:rPr lang="en-US" sz="1800" baseline="-25000" smtClean="0">
                <a:latin typeface="Courier New" pitchFamily="49" charset="0"/>
              </a:rPr>
              <a:t>2</a:t>
            </a:r>
            <a:endParaRPr lang="en-US" sz="1800" smtClean="0"/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smtClean="0"/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smtClean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smtClean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90600" y="4495800"/>
            <a:ext cx="6781800" cy="19177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/>
              <a:t>Floating-Point Representation (Class 02):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/>
              <a:t>Hex:</a:t>
            </a:r>
            <a:r>
              <a:rPr lang="en-US" altLang="en-US">
                <a:latin typeface="Courier New" pitchFamily="49" charset="0"/>
              </a:rPr>
              <a:t>  	  4    6    6    D    B    4    0    0    </a:t>
            </a:r>
            <a:r>
              <a:rPr lang="en-US" altLang="en-US"/>
              <a:t>Binary:</a:t>
            </a:r>
            <a:r>
              <a:rPr lang="en-US" altLang="en-US">
                <a:latin typeface="Courier New" pitchFamily="49" charset="0"/>
              </a:rPr>
              <a:t>  	0100 0110 0110 1101 1011 0100 0000 0000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/>
              <a:t>140:</a:t>
            </a:r>
            <a:r>
              <a:rPr lang="en-US" altLang="en-US">
                <a:latin typeface="Courier New" pitchFamily="49" charset="0"/>
              </a:rPr>
              <a:t>  	 100 0110 0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/>
              <a:t>15213:</a:t>
            </a:r>
            <a:r>
              <a:rPr lang="en-US" altLang="en-US">
                <a:latin typeface="Courier New" pitchFamily="49" charset="0"/>
              </a:rPr>
              <a:t>  	          </a:t>
            </a:r>
            <a:r>
              <a:rPr lang="en-US" altLang="en-US" i="1">
                <a:latin typeface="Courier New" pitchFamily="49" charset="0"/>
              </a:rPr>
              <a:t>1</a:t>
            </a:r>
            <a:r>
              <a:rPr lang="en-US" altLang="en-US">
                <a:latin typeface="Courier New" pitchFamily="49" charset="0"/>
              </a:rPr>
              <a:t>110 1101 1011 01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</a:t>
            </a:r>
            <a:r>
              <a:rPr lang="en-US" dirty="0" smtClean="0"/>
              <a:t>1 – Bias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43600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7756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87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997700" cy="1095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Visualization: </a:t>
            </a:r>
            <a:r>
              <a:rPr lang="en-US" altLang="en-US" dirty="0" smtClean="0"/>
              <a:t>Floating-Point </a:t>
            </a:r>
            <a:br>
              <a:rPr lang="en-US" altLang="en-US" dirty="0" smtClean="0"/>
            </a:br>
            <a:r>
              <a:rPr lang="en-US" altLang="en-US" dirty="0" smtClean="0"/>
              <a:t>Encodings</a:t>
            </a:r>
            <a:endParaRPr lang="en-US" altLang="en-US" dirty="0" smtClean="0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838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838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8153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267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8153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153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8686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04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04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04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838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7772400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18" charset="0"/>
              </a:rPr>
              <a:t>+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715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962400" y="3273425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586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737100" y="2447925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096000" y="2447925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048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3048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403350" y="2447925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4724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4495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924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1143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4267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 flipV="1">
            <a:off x="4495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4572000" y="32766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213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Tiny Floating-Point Example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8-bit Floating Point Representation</a:t>
            </a:r>
          </a:p>
          <a:p>
            <a:pPr lvl="1" eaLnBrk="1" hangingPunct="1">
              <a:defRPr/>
            </a:pPr>
            <a:r>
              <a:rPr lang="en-US" smtClean="0"/>
              <a:t>The sign bit is in the most significant bit.</a:t>
            </a:r>
          </a:p>
          <a:p>
            <a:pPr lvl="1" eaLnBrk="1" hangingPunct="1">
              <a:defRPr/>
            </a:pPr>
            <a:r>
              <a:rPr lang="en-US" smtClean="0"/>
              <a:t>The next four bits are the exponent, with a bias of 7.</a:t>
            </a:r>
          </a:p>
          <a:p>
            <a:pPr lvl="1" eaLnBrk="1" hangingPunct="1">
              <a:defRPr/>
            </a:pPr>
            <a:r>
              <a:rPr lang="en-US" smtClean="0"/>
              <a:t>The last three bits are the </a:t>
            </a:r>
            <a:r>
              <a:rPr lang="en-US" smtClean="0">
                <a:latin typeface="Courier New" pitchFamily="49" charset="0"/>
              </a:rPr>
              <a:t>frac</a:t>
            </a:r>
            <a:endParaRPr lang="en-US" smtClean="0"/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smtClean="0"/>
              <a:t>Same General Form as IEEE Format</a:t>
            </a:r>
          </a:p>
          <a:p>
            <a:pPr lvl="1" eaLnBrk="1" hangingPunct="1">
              <a:defRPr/>
            </a:pPr>
            <a:r>
              <a:rPr lang="en-US" smtClean="0"/>
              <a:t>Normalized, denormalized</a:t>
            </a:r>
          </a:p>
          <a:p>
            <a:pPr lvl="1" eaLnBrk="1" hangingPunct="1">
              <a:defRPr/>
            </a:pPr>
            <a:r>
              <a:rPr lang="en-US" smtClean="0"/>
              <a:t>Representation of 0, NaN, infinity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32025" y="4572000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536825" y="4572000"/>
            <a:ext cx="1752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289425" y="4572000"/>
            <a:ext cx="1828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965825" y="42656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0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289425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060825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482850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6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254250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416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Values Related to the Exponent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133600" y="1143000"/>
            <a:ext cx="50419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	exp	E	2</a:t>
            </a:r>
            <a:r>
              <a:rPr lang="en-US" altLang="en-US" baseline="30000">
                <a:latin typeface="Courier New" pitchFamily="49" charset="0"/>
              </a:rPr>
              <a:t>E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	0000	-6 	1/64	(denorms)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	0001	-6	1/64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2	0010	-5	1/32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3	0011	-4	1/16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4	0100	-3	1/8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5	0101	-2	1/4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6	0110	-1	1/2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7	0111	 0	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8	1000	+1	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9	1001	+2	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10	1010	+3	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11	1011	+4	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12	1100	+5	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13	1101	+6	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14	1110	+7	128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15	1111	n/a		(inf, NaN)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57404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Dynamic Range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676400" y="892175"/>
            <a:ext cx="51117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 exp  frac	</a:t>
            </a:r>
            <a:r>
              <a:rPr lang="en-US" altLang="en-US" i="1"/>
              <a:t>E</a:t>
            </a:r>
            <a:r>
              <a:rPr lang="en-US" altLang="en-US">
                <a:latin typeface="Courier New" pitchFamily="49" charset="0"/>
              </a:rPr>
              <a:t>	</a:t>
            </a:r>
            <a:r>
              <a:rPr lang="en-US" altLang="en-US"/>
              <a:t>Value</a:t>
            </a:r>
            <a:r>
              <a:rPr lang="en-US" alt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000	-6	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001	-6	1/8*1/64 = 1/512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010	-6	2/8*1/64 = 2/512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110	-6	6/8*1/64 = 6/512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111	-6	7/8*1/64 = 7/512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	000	-6	8/8*1/64 = 8/512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 001  	-6	9/8*1/64 = 9/512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110	-1	14/8*1/2 = 14/16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111	-1	15/8*1/2 = 15/16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000	0	8/8*1    = 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001	0	9/8*1    = 9/8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010	0	10/8*1   = 10/8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	110	7	14/8*128 = 224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 111	7	15/8*128 = 240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1111 000	n/a	inf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975475" y="1676400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zero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0358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denorm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035800" y="3048000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smallest norm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7035800" y="4114800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below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7035800" y="4662488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above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6781800" y="1828800"/>
            <a:ext cx="269875" cy="4092575"/>
            <a:chOff x="3792" y="1152"/>
            <a:chExt cx="650" cy="2578"/>
          </a:xfrm>
        </p:grpSpPr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H="1">
              <a:off x="3792" y="115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 flipH="1">
              <a:off x="3818" y="18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 flipH="1">
              <a:off x="3818" y="2041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 flipH="1">
              <a:off x="3818" y="2713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 flipH="1">
              <a:off x="3818" y="30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15"/>
            <p:cNvSpPr>
              <a:spLocks noChangeShapeType="1"/>
            </p:cNvSpPr>
            <p:nvPr/>
          </p:nvSpPr>
          <p:spPr bwMode="auto">
            <a:xfrm flipH="1">
              <a:off x="3818" y="3730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7035800" y="57292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norm</a:t>
            </a: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0" y="1981200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Denormalized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134938" y="4343400"/>
            <a:ext cx="141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457200" y="3095625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609600" y="615315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228600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32456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71972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228600"/>
            <a:ext cx="83312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Distribution of Values</a:t>
            </a:r>
            <a:br>
              <a:rPr lang="en-US" altLang="en-US" smtClean="0"/>
            </a:br>
            <a:r>
              <a:rPr lang="en-US" altLang="en-US" smtClean="0"/>
              <a:t>(close-up view)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28788"/>
            <a:ext cx="8307387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6-bit IEEE-like format</a:t>
            </a:r>
          </a:p>
          <a:p>
            <a:pPr lvl="1" eaLnBrk="1" hangingPunct="1">
              <a:defRPr/>
            </a:pPr>
            <a:r>
              <a:rPr lang="en-US" smtClean="0"/>
              <a:t>e = 3 exponent bits</a:t>
            </a:r>
          </a:p>
          <a:p>
            <a:pPr lvl="1" eaLnBrk="1" hangingPunct="1">
              <a:defRPr/>
            </a:pPr>
            <a:r>
              <a:rPr lang="en-US" smtClean="0"/>
              <a:t>f = 2 fraction bits</a:t>
            </a:r>
          </a:p>
          <a:p>
            <a:pPr lvl="1" eaLnBrk="1" hangingPunct="1">
              <a:defRPr/>
            </a:pPr>
            <a:r>
              <a:rPr lang="en-US" smtClean="0"/>
              <a:t>Bias is 3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04813" y="37719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Worksheet" r:id="rId3" imgW="8334756" imgH="1076554" progId="Excel.Sheet.8">
                  <p:embed/>
                </p:oleObj>
              </mc:Choice>
              <mc:Fallback>
                <p:oleObj name="Worksheet" r:id="rId3" imgW="8334756" imgH="10765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7719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375400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Floating-Point Puzzles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07388" cy="914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560388" lvl="1" indent="-222250" defTabSz="895350" eaLnBrk="1" hangingPunct="1"/>
            <a:r>
              <a:rPr lang="en-US" altLang="en-US" sz="1800" smtClean="0"/>
              <a:t>For each of the following C expressions, either: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smtClean="0"/>
              <a:t>Argue that it is true for all argument values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smtClean="0"/>
              <a:t>Explain why not true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82988" y="2135188"/>
            <a:ext cx="5254625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(int)(float)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(int)(double)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== (float) 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-(-f)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&lt; 0.0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&gt; f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(d+f)-d == 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22288" y="2655888"/>
            <a:ext cx="2613025" cy="12144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double d = …;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71513" y="4321175"/>
            <a:ext cx="18891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685800" y="5076825"/>
            <a:ext cx="19526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a 32-bit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machine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5532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Interesting Numbers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smtClean="0"/>
              <a:t>Description	</a:t>
            </a:r>
            <a:r>
              <a:rPr lang="en-US" sz="1800" smtClean="0">
                <a:latin typeface="Courier New" pitchFamily="49" charset="0"/>
              </a:rPr>
              <a:t>exp	frac</a:t>
            </a:r>
            <a:r>
              <a:rPr lang="en-US" sz="1800" smtClean="0"/>
              <a:t>	Numeric Value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Zero	00…00	00…00	0.0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Smallest Pos. Denorm.	00…00	00…01	2</a:t>
            </a:r>
            <a:r>
              <a:rPr lang="en-US" sz="1800" b="0" baseline="30000" smtClean="0"/>
              <a:t>–</a:t>
            </a:r>
            <a:r>
              <a:rPr lang="en-US" sz="1800" b="0" smtClean="0"/>
              <a:t> </a:t>
            </a:r>
            <a:r>
              <a:rPr lang="en-US" sz="1800" b="0" baseline="30000" smtClean="0"/>
              <a:t>{23,52}</a:t>
            </a:r>
            <a:r>
              <a:rPr lang="en-US" sz="1800" b="0" smtClean="0"/>
              <a:t> X 2</a:t>
            </a:r>
            <a:r>
              <a:rPr lang="en-US" sz="1800" b="0" baseline="30000" smtClean="0"/>
              <a:t>–</a:t>
            </a:r>
            <a:r>
              <a:rPr lang="en-US" sz="1800" b="0" smtClean="0"/>
              <a:t> </a:t>
            </a:r>
            <a:r>
              <a:rPr lang="en-US" sz="1800" b="0" baseline="30000" smtClean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Single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</a:t>
            </a:r>
            <a:r>
              <a:rPr lang="en-US" b="0" smtClean="0"/>
              <a:t> 1.4 X 10</a:t>
            </a:r>
            <a:r>
              <a:rPr lang="en-US" b="0" baseline="30000" smtClean="0"/>
              <a:t>–45</a:t>
            </a:r>
            <a:endParaRPr lang="en-US" b="0" smtClean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Double </a:t>
            </a:r>
            <a:r>
              <a:rPr lang="en-US" b="0" smtClean="0">
                <a:latin typeface="Symbol" pitchFamily="18" charset="2"/>
              </a:rPr>
              <a:t></a:t>
            </a:r>
            <a:r>
              <a:rPr lang="en-US" b="0" smtClean="0"/>
              <a:t> 4.9 X 10</a:t>
            </a:r>
            <a:r>
              <a:rPr lang="en-US" b="0" baseline="30000" smtClean="0"/>
              <a:t>–324</a:t>
            </a:r>
            <a:endParaRPr lang="en-US" b="0" smtClean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Largest Denormalized	00…00	11…11	(1.0 </a:t>
            </a:r>
            <a:r>
              <a:rPr lang="en-US" sz="1800" smtClean="0"/>
              <a:t>–</a:t>
            </a:r>
            <a:r>
              <a:rPr lang="en-US" sz="1800" b="0" smtClean="0"/>
              <a:t> </a:t>
            </a:r>
            <a:r>
              <a:rPr lang="en-US" sz="1800" b="0" smtClean="0">
                <a:latin typeface="Symbol" pitchFamily="18" charset="2"/>
              </a:rPr>
              <a:t></a:t>
            </a:r>
            <a:r>
              <a:rPr lang="en-US" sz="1800" b="0" smtClean="0"/>
              <a:t>) X 2</a:t>
            </a:r>
            <a:r>
              <a:rPr lang="en-US" sz="1800" b="0" baseline="30000" smtClean="0"/>
              <a:t>–</a:t>
            </a:r>
            <a:r>
              <a:rPr lang="en-US" sz="1800" b="0" smtClean="0"/>
              <a:t> </a:t>
            </a:r>
            <a:r>
              <a:rPr lang="en-US" sz="1800" b="0" baseline="30000" smtClean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Single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</a:t>
            </a:r>
            <a:r>
              <a:rPr lang="en-US" b="0" smtClean="0"/>
              <a:t> 1.18 X 10</a:t>
            </a:r>
            <a:r>
              <a:rPr lang="en-US" b="0" baseline="30000" smtClean="0"/>
              <a:t>–38</a:t>
            </a:r>
            <a:endParaRPr lang="en-US" b="0" smtClean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Double </a:t>
            </a:r>
            <a:r>
              <a:rPr lang="en-US" b="0" smtClean="0">
                <a:latin typeface="Symbol" pitchFamily="18" charset="2"/>
              </a:rPr>
              <a:t></a:t>
            </a:r>
            <a:r>
              <a:rPr lang="en-US" b="0" smtClean="0"/>
              <a:t> 2.2 X 10</a:t>
            </a:r>
            <a:r>
              <a:rPr lang="en-US" b="0" baseline="30000" smtClean="0"/>
              <a:t>–308</a:t>
            </a:r>
            <a:endParaRPr lang="en-US" b="0" smtClean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Smallest Pos. Normalized	00…01	00…00	1.0 X 2</a:t>
            </a:r>
            <a:r>
              <a:rPr lang="en-US" sz="1800" b="0" baseline="30000" smtClean="0"/>
              <a:t>–</a:t>
            </a:r>
            <a:r>
              <a:rPr lang="en-US" sz="1800" b="0" smtClean="0"/>
              <a:t> </a:t>
            </a:r>
            <a:r>
              <a:rPr lang="en-US" sz="1800" b="0" baseline="30000" smtClean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Just larger than largest denormalized</a:t>
            </a:r>
            <a:endParaRPr lang="en-US" sz="1600" b="0" smtClean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One	01…11	00…00	1.0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smtClean="0"/>
              <a:t> Largest Normalized	11…10	11…11	(2.0 </a:t>
            </a:r>
            <a:r>
              <a:rPr lang="en-US" sz="1800" smtClean="0"/>
              <a:t>–</a:t>
            </a:r>
            <a:r>
              <a:rPr lang="en-US" sz="1800" b="0" smtClean="0"/>
              <a:t> </a:t>
            </a:r>
            <a:r>
              <a:rPr lang="en-US" sz="1800" b="0" smtClean="0">
                <a:latin typeface="Symbol" pitchFamily="18" charset="2"/>
              </a:rPr>
              <a:t></a:t>
            </a:r>
            <a:r>
              <a:rPr lang="en-US" sz="1800" b="0" smtClean="0"/>
              <a:t>) X 2</a:t>
            </a:r>
            <a:r>
              <a:rPr lang="en-US" sz="1800" b="0" baseline="30000" smtClean="0"/>
              <a:t>{127,1023}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Single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</a:t>
            </a:r>
            <a:r>
              <a:rPr lang="en-US" b="0" smtClean="0"/>
              <a:t> 3.4 X 10</a:t>
            </a:r>
            <a:r>
              <a:rPr lang="en-US" b="0" baseline="30000" smtClean="0"/>
              <a:t>38</a:t>
            </a:r>
            <a:endParaRPr lang="en-US" b="0" smtClean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smtClean="0"/>
              <a:t>Double </a:t>
            </a:r>
            <a:r>
              <a:rPr lang="en-US" b="0" smtClean="0">
                <a:latin typeface="Symbol" pitchFamily="18" charset="2"/>
              </a:rPr>
              <a:t></a:t>
            </a:r>
            <a:r>
              <a:rPr lang="en-US" b="0" smtClean="0"/>
              <a:t> 1.8 X 10</a:t>
            </a:r>
            <a:r>
              <a:rPr lang="en-US" b="0" baseline="30000" smtClean="0"/>
              <a:t>308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355600"/>
            <a:ext cx="7575550" cy="5032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Special Properties of Encoding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FP zero same as integer zero</a:t>
            </a:r>
          </a:p>
          <a:p>
            <a:pPr lvl="1" eaLnBrk="1" hangingPunct="1">
              <a:defRPr/>
            </a:pPr>
            <a:r>
              <a:rPr lang="en-US" smtClean="0"/>
              <a:t>All bits = 0</a:t>
            </a:r>
          </a:p>
          <a:p>
            <a:pPr eaLnBrk="1" hangingPunct="1">
              <a:defRPr/>
            </a:pPr>
            <a:r>
              <a:rPr lang="en-US" smtClean="0"/>
              <a:t>Can (almost) use unsigned integer comparison</a:t>
            </a:r>
          </a:p>
          <a:p>
            <a:pPr lvl="1" eaLnBrk="1" hangingPunct="1">
              <a:defRPr/>
            </a:pPr>
            <a:r>
              <a:rPr lang="en-US" smtClean="0"/>
              <a:t>Must first compare sign bits</a:t>
            </a:r>
          </a:p>
          <a:p>
            <a:pPr lvl="1" eaLnBrk="1" hangingPunct="1">
              <a:defRPr/>
            </a:pPr>
            <a:r>
              <a:rPr lang="en-US" smtClean="0"/>
              <a:t>Must consider -0 = 0</a:t>
            </a:r>
          </a:p>
          <a:p>
            <a:pPr lvl="1" eaLnBrk="1" hangingPunct="1">
              <a:defRPr/>
            </a:pPr>
            <a:r>
              <a:rPr lang="en-US" smtClean="0"/>
              <a:t>NaNs problematic</a:t>
            </a:r>
          </a:p>
          <a:p>
            <a:pPr lvl="2" eaLnBrk="1" hangingPunct="1">
              <a:defRPr/>
            </a:pPr>
            <a:r>
              <a:rPr lang="en-US" smtClean="0"/>
              <a:t>Will be greater than any other values</a:t>
            </a:r>
          </a:p>
          <a:p>
            <a:pPr lvl="2" eaLnBrk="1" hangingPunct="1">
              <a:defRPr/>
            </a:pPr>
            <a:r>
              <a:rPr lang="en-US" smtClean="0"/>
              <a:t>What should comparison yield?</a:t>
            </a:r>
          </a:p>
          <a:p>
            <a:pPr lvl="1" eaLnBrk="1" hangingPunct="1">
              <a:defRPr/>
            </a:pPr>
            <a:r>
              <a:rPr lang="en-US" smtClean="0"/>
              <a:t> Otherwise OK</a:t>
            </a:r>
          </a:p>
          <a:p>
            <a:pPr lvl="2" eaLnBrk="1" hangingPunct="1">
              <a:defRPr/>
            </a:pPr>
            <a:r>
              <a:rPr lang="en-US" smtClean="0"/>
              <a:t>Denormalized vs. normalized</a:t>
            </a:r>
          </a:p>
          <a:p>
            <a:pPr lvl="2" eaLnBrk="1" hangingPunct="1">
              <a:defRPr/>
            </a:pPr>
            <a:r>
              <a:rPr lang="en-US" smtClean="0"/>
              <a:t>Normalized vs. infinity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012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16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683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Closer Look at Round-To-Even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Default rounding mode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Hard to get any other kind without dropping into assembly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All others are statistically biased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Sum of set of positive numbers will consistently be over- or under- estimated</a:t>
            </a:r>
          </a:p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Applying to other decimal places / bit positions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When exactly halfway between two possible values: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Round so that least significant digit is even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E.g., round to nearest hundredth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1.2349999	1.23	(Less than half way)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1.2350001	1.24	(Greater than half way)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1.2350000	1.24	(Half way—round up)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2171700" algn="l"/>
                <a:tab pos="3149600" algn="l"/>
              </a:tabLst>
              <a:defRPr/>
            </a:pPr>
            <a:r>
              <a:rPr lang="en-US" smtClean="0"/>
              <a:t>1.2450000	1.24	(Half way—round down)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1501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Rounding Binary Numbers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Binary fractional numbers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“Even” when least significant bit is </a:t>
            </a:r>
            <a:r>
              <a:rPr lang="en-US" smtClean="0">
                <a:latin typeface="Courier New" pitchFamily="49" charset="0"/>
              </a:rPr>
              <a:t>0</a:t>
            </a:r>
            <a:endParaRPr lang="en-US" smtClean="0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Halfway when bits to right of rounding position = </a:t>
            </a:r>
            <a:r>
              <a:rPr lang="en-US" smtClean="0">
                <a:latin typeface="Courier New" pitchFamily="49" charset="0"/>
              </a:rPr>
              <a:t>100</a:t>
            </a:r>
            <a:r>
              <a:rPr lang="en-US" smtClean="0"/>
              <a:t>…</a:t>
            </a:r>
            <a:r>
              <a:rPr lang="en-US" baseline="-25000" smtClean="0">
                <a:latin typeface="Courier New" pitchFamily="49" charset="0"/>
              </a:rPr>
              <a:t>2</a:t>
            </a:r>
          </a:p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Examples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Round to nearest 1/4 (2 bits right of binary point)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Value	Binary	Rounded	Action	Rounded Value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2 3/32	</a:t>
            </a:r>
            <a:r>
              <a:rPr lang="en-US" smtClean="0">
                <a:latin typeface="Courier New" pitchFamily="49" charset="0"/>
              </a:rPr>
              <a:t>10.00</a:t>
            </a:r>
            <a:r>
              <a:rPr lang="en-US" smtClean="0">
                <a:solidFill>
                  <a:srgbClr val="CC0000"/>
                </a:solidFill>
                <a:latin typeface="Courier New" pitchFamily="49" charset="0"/>
              </a:rPr>
              <a:t>011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>
                <a:latin typeface="Courier New" pitchFamily="49" charset="0"/>
              </a:rPr>
              <a:t>10.00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/>
              <a:t>(&lt;1/2—down)</a:t>
            </a:r>
            <a:r>
              <a:rPr lang="en-US" baseline="-25000" smtClean="0">
                <a:latin typeface="Courier New" pitchFamily="49" charset="0"/>
              </a:rPr>
              <a:t>	</a:t>
            </a:r>
            <a:r>
              <a:rPr lang="en-US" smtClean="0"/>
              <a:t>2</a:t>
            </a:r>
            <a:endParaRPr lang="en-US" smtClean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2 3/16	</a:t>
            </a:r>
            <a:r>
              <a:rPr lang="en-US" smtClean="0">
                <a:latin typeface="Courier New" pitchFamily="49" charset="0"/>
              </a:rPr>
              <a:t>10.00</a:t>
            </a:r>
            <a:r>
              <a:rPr lang="en-US" smtClean="0">
                <a:solidFill>
                  <a:srgbClr val="CC0000"/>
                </a:solidFill>
                <a:latin typeface="Courier New" pitchFamily="49" charset="0"/>
              </a:rPr>
              <a:t>110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>
                <a:latin typeface="Courier New" pitchFamily="49" charset="0"/>
              </a:rPr>
              <a:t>10.01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/>
              <a:t>(&gt;1/2—up)</a:t>
            </a:r>
            <a:r>
              <a:rPr lang="en-US" baseline="-25000" smtClean="0">
                <a:latin typeface="Courier New" pitchFamily="49" charset="0"/>
              </a:rPr>
              <a:t>	</a:t>
            </a:r>
            <a:r>
              <a:rPr lang="en-US" smtClean="0"/>
              <a:t>2 1/4</a:t>
            </a:r>
            <a:endParaRPr lang="en-US" smtClean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2 7/8	</a:t>
            </a:r>
            <a:r>
              <a:rPr lang="en-US" smtClean="0">
                <a:latin typeface="Courier New" pitchFamily="49" charset="0"/>
              </a:rPr>
              <a:t>10.11</a:t>
            </a:r>
            <a:r>
              <a:rPr lang="en-US" smtClean="0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>
                <a:latin typeface="Courier New" pitchFamily="49" charset="0"/>
              </a:rPr>
              <a:t>11.00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/>
              <a:t>(1/2—up)</a:t>
            </a:r>
            <a:r>
              <a:rPr lang="en-US" baseline="-25000" smtClean="0">
                <a:latin typeface="Courier New" pitchFamily="49" charset="0"/>
              </a:rPr>
              <a:t>	</a:t>
            </a:r>
            <a:r>
              <a:rPr lang="en-US" smtClean="0"/>
              <a:t>3</a:t>
            </a:r>
            <a:endParaRPr lang="en-US" smtClean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 smtClean="0"/>
              <a:t>2 5/8	</a:t>
            </a:r>
            <a:r>
              <a:rPr lang="en-US" smtClean="0">
                <a:latin typeface="Courier New" pitchFamily="49" charset="0"/>
              </a:rPr>
              <a:t>10.10</a:t>
            </a:r>
            <a:r>
              <a:rPr lang="en-US" smtClean="0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>
                <a:latin typeface="Courier New" pitchFamily="49" charset="0"/>
              </a:rPr>
              <a:t>10.10</a:t>
            </a:r>
            <a:r>
              <a:rPr lang="en-US" baseline="-25000" smtClean="0">
                <a:latin typeface="Courier New" pitchFamily="49" charset="0"/>
              </a:rPr>
              <a:t>2	</a:t>
            </a:r>
            <a:r>
              <a:rPr lang="en-US" smtClean="0"/>
              <a:t>(1/2—down)</a:t>
            </a:r>
            <a:r>
              <a:rPr lang="en-US" baseline="-25000" smtClean="0">
                <a:latin typeface="Courier New" pitchFamily="49" charset="0"/>
              </a:rPr>
              <a:t>	</a:t>
            </a:r>
            <a:r>
              <a:rPr lang="en-US" smtClean="0"/>
              <a:t>2 1/2</a:t>
            </a:r>
            <a:endParaRPr lang="en-US" smtClean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 smtClean="0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355600"/>
            <a:ext cx="5094288" cy="48736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FP Multiplication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530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s1</a:t>
            </a:r>
            <a:r>
              <a:rPr lang="en-US" b="0" i="1" smtClean="0">
                <a:solidFill>
                  <a:schemeClr val="hlink"/>
                </a:solidFill>
              </a:rPr>
              <a:t> M1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E1	</a:t>
            </a:r>
            <a:r>
              <a:rPr lang="en-US" baseline="30000" smtClean="0">
                <a:solidFill>
                  <a:schemeClr val="hlink"/>
                </a:solidFill>
                <a:latin typeface="Courier New" pitchFamily="49" charset="0"/>
              </a:rPr>
              <a:t>*</a:t>
            </a:r>
            <a:r>
              <a:rPr lang="en-US" b="0" i="1" baseline="30000" smtClean="0">
                <a:solidFill>
                  <a:schemeClr val="hlink"/>
                </a:solidFill>
              </a:rPr>
              <a:t>	</a:t>
            </a: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s2</a:t>
            </a:r>
            <a:r>
              <a:rPr lang="en-US" b="0" i="1" smtClean="0">
                <a:solidFill>
                  <a:schemeClr val="hlink"/>
                </a:solidFill>
              </a:rPr>
              <a:t> M2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E2</a:t>
            </a:r>
          </a:p>
          <a:p>
            <a:pPr eaLnBrk="1" hangingPunct="1">
              <a:defRPr/>
            </a:pPr>
            <a:r>
              <a:rPr lang="en-US" smtClean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</a:t>
            </a:r>
            <a:r>
              <a:rPr lang="en-US" b="0" i="1" smtClean="0">
                <a:solidFill>
                  <a:schemeClr val="hlink"/>
                </a:solidFill>
              </a:rPr>
              <a:t> M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Sign </a:t>
            </a:r>
            <a:r>
              <a:rPr lang="en-US" b="0" i="1" smtClean="0"/>
              <a:t>s</a:t>
            </a:r>
            <a:r>
              <a:rPr lang="en-US" smtClean="0"/>
              <a:t>: 	</a:t>
            </a:r>
            <a:r>
              <a:rPr lang="en-US" b="0" i="1" smtClean="0"/>
              <a:t>s1</a:t>
            </a:r>
            <a:r>
              <a:rPr lang="en-US" b="0" smtClean="0"/>
              <a:t> ^ </a:t>
            </a:r>
            <a:r>
              <a:rPr lang="en-US" b="0" i="1" smtClean="0"/>
              <a:t>s2</a:t>
            </a:r>
            <a:endParaRPr lang="en-US" b="0" smtClean="0"/>
          </a:p>
          <a:p>
            <a:pPr lvl="1" eaLnBrk="1" hangingPunct="1">
              <a:defRPr/>
            </a:pPr>
            <a:r>
              <a:rPr lang="en-US" smtClean="0"/>
              <a:t>Significand </a:t>
            </a:r>
            <a:r>
              <a:rPr lang="en-US" b="0" i="1" smtClean="0"/>
              <a:t>M</a:t>
            </a:r>
            <a:r>
              <a:rPr lang="en-US" smtClean="0"/>
              <a:t>: 	</a:t>
            </a:r>
            <a:r>
              <a:rPr lang="en-US" b="0" i="1" smtClean="0"/>
              <a:t>M1</a:t>
            </a:r>
            <a:r>
              <a:rPr lang="en-US" b="0" smtClean="0"/>
              <a:t> * </a:t>
            </a:r>
            <a:r>
              <a:rPr lang="en-US" b="0" i="1" smtClean="0"/>
              <a:t>M2</a:t>
            </a:r>
            <a:endParaRPr lang="en-US" b="0" smtClean="0"/>
          </a:p>
          <a:p>
            <a:pPr lvl="1" eaLnBrk="1" hangingPunct="1">
              <a:defRPr/>
            </a:pPr>
            <a:r>
              <a:rPr lang="en-US" smtClean="0"/>
              <a:t>Exponent </a:t>
            </a:r>
            <a:r>
              <a:rPr lang="en-US" b="0" i="1" smtClean="0"/>
              <a:t>E</a:t>
            </a:r>
            <a:r>
              <a:rPr lang="en-US" smtClean="0"/>
              <a:t>: 	</a:t>
            </a:r>
            <a:r>
              <a:rPr lang="en-US" b="0" i="1" smtClean="0"/>
              <a:t>E1</a:t>
            </a:r>
            <a:r>
              <a:rPr lang="en-US" b="0" smtClean="0"/>
              <a:t> + </a:t>
            </a:r>
            <a:r>
              <a:rPr lang="en-US" b="0" i="1" smtClean="0"/>
              <a:t>E2</a:t>
            </a:r>
          </a:p>
          <a:p>
            <a:pPr eaLnBrk="1" hangingPunct="1">
              <a:defRPr/>
            </a:pPr>
            <a:r>
              <a:rPr lang="en-US" smtClean="0"/>
              <a:t>Fixing</a:t>
            </a:r>
          </a:p>
          <a:p>
            <a:pPr lvl="1" eaLnBrk="1" hangingPunct="1">
              <a:defRPr/>
            </a:pPr>
            <a:r>
              <a:rPr lang="en-US" smtClean="0"/>
              <a:t>If </a:t>
            </a:r>
            <a:r>
              <a:rPr lang="en-US" b="0" i="1" smtClean="0"/>
              <a:t>M</a:t>
            </a:r>
            <a:r>
              <a:rPr lang="en-US" b="0" smtClean="0"/>
              <a:t> </a:t>
            </a:r>
            <a:r>
              <a:rPr lang="en-US" b="0" smtClean="0">
                <a:latin typeface="Courier New" pitchFamily="49" charset="0"/>
              </a:rPr>
              <a:t>≥</a:t>
            </a:r>
            <a:r>
              <a:rPr lang="en-US" b="0" smtClean="0"/>
              <a:t> 2, </a:t>
            </a:r>
            <a:r>
              <a:rPr lang="en-US" smtClean="0"/>
              <a:t>shift </a:t>
            </a:r>
            <a:r>
              <a:rPr lang="en-US" b="0" i="1" smtClean="0"/>
              <a:t>M</a:t>
            </a:r>
            <a:r>
              <a:rPr lang="en-US" smtClean="0"/>
              <a:t> right, increment </a:t>
            </a:r>
            <a:r>
              <a:rPr lang="en-US" b="0" i="1" smtClean="0"/>
              <a:t>E</a:t>
            </a:r>
            <a:r>
              <a:rPr lang="en-US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If </a:t>
            </a:r>
            <a:r>
              <a:rPr lang="en-US" b="0" i="1" smtClean="0"/>
              <a:t>E</a:t>
            </a:r>
            <a:r>
              <a:rPr lang="en-US" smtClean="0"/>
              <a:t> out of range, overflow </a:t>
            </a:r>
          </a:p>
          <a:p>
            <a:pPr lvl="1" eaLnBrk="1" hangingPunct="1">
              <a:defRPr/>
            </a:pPr>
            <a:r>
              <a:rPr lang="en-US" smtClean="0"/>
              <a:t>Round </a:t>
            </a:r>
            <a:r>
              <a:rPr lang="en-US" b="0" i="1" smtClean="0"/>
              <a:t>M</a:t>
            </a:r>
            <a:r>
              <a:rPr lang="en-US" smtClean="0"/>
              <a:t> to fit </a:t>
            </a:r>
            <a:r>
              <a:rPr lang="en-US" smtClean="0">
                <a:latin typeface="Courier New" pitchFamily="49" charset="0"/>
              </a:rPr>
              <a:t>frac</a:t>
            </a:r>
            <a:r>
              <a:rPr lang="en-US" smtClean="0"/>
              <a:t> precision</a:t>
            </a:r>
          </a:p>
          <a:p>
            <a:pPr eaLnBrk="1" hangingPunct="1">
              <a:defRPr/>
            </a:pPr>
            <a:r>
              <a:rPr lang="en-US" smtClean="0"/>
              <a:t>Implementation</a:t>
            </a:r>
          </a:p>
          <a:p>
            <a:pPr lvl="1" eaLnBrk="1" hangingPunct="1">
              <a:defRPr/>
            </a:pPr>
            <a:r>
              <a:rPr lang="en-US" smtClean="0"/>
              <a:t>Biggest chore is multiplying significands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55118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FP Addition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07388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s1</a:t>
            </a:r>
            <a:r>
              <a:rPr lang="en-US" b="0" i="1" smtClean="0">
                <a:solidFill>
                  <a:schemeClr val="hlink"/>
                </a:solidFill>
              </a:rPr>
              <a:t> M1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s2</a:t>
            </a:r>
            <a:r>
              <a:rPr lang="en-US" b="0" i="1" smtClean="0">
                <a:solidFill>
                  <a:schemeClr val="hlink"/>
                </a:solidFill>
              </a:rPr>
              <a:t> M2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E2</a:t>
            </a:r>
          </a:p>
          <a:p>
            <a:pPr lvl="1" eaLnBrk="1" hangingPunct="1">
              <a:defRPr/>
            </a:pPr>
            <a:r>
              <a:rPr lang="en-US" smtClean="0"/>
              <a:t>Assume </a:t>
            </a:r>
            <a:r>
              <a:rPr lang="en-US" b="0" i="1" smtClean="0"/>
              <a:t>E1</a:t>
            </a:r>
            <a:r>
              <a:rPr lang="en-US" smtClean="0"/>
              <a:t> &gt; </a:t>
            </a:r>
            <a:r>
              <a:rPr lang="en-US" b="0" i="1" smtClean="0"/>
              <a:t>E2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smtClean="0">
                <a:solidFill>
                  <a:schemeClr val="hlink"/>
                </a:solidFill>
              </a:rPr>
              <a:t>1)</a:t>
            </a:r>
            <a:r>
              <a:rPr lang="en-US" b="0" i="1" baseline="30000" smtClean="0">
                <a:solidFill>
                  <a:schemeClr val="hlink"/>
                </a:solidFill>
              </a:rPr>
              <a:t>s</a:t>
            </a:r>
            <a:r>
              <a:rPr lang="en-US" b="0" i="1" smtClean="0">
                <a:solidFill>
                  <a:schemeClr val="hlink"/>
                </a:solidFill>
              </a:rPr>
              <a:t> M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Sign </a:t>
            </a:r>
            <a:r>
              <a:rPr lang="en-US" b="0" i="1" smtClean="0"/>
              <a:t>s</a:t>
            </a:r>
            <a:r>
              <a:rPr lang="en-US" smtClean="0"/>
              <a:t>, significand </a:t>
            </a:r>
            <a:r>
              <a:rPr lang="en-US" b="0" i="1" smtClean="0"/>
              <a:t>M</a:t>
            </a:r>
            <a:r>
              <a:rPr lang="en-US" smtClean="0"/>
              <a:t>: </a:t>
            </a:r>
          </a:p>
          <a:p>
            <a:pPr lvl="2" eaLnBrk="1" hangingPunct="1">
              <a:defRPr/>
            </a:pPr>
            <a:r>
              <a:rPr lang="en-US" smtClean="0"/>
              <a:t>Result of signed align &amp; add</a:t>
            </a:r>
          </a:p>
          <a:p>
            <a:pPr lvl="1" eaLnBrk="1" hangingPunct="1">
              <a:defRPr/>
            </a:pPr>
            <a:r>
              <a:rPr lang="en-US" smtClean="0"/>
              <a:t>Exponent </a:t>
            </a:r>
            <a:r>
              <a:rPr lang="en-US" b="0" i="1" smtClean="0"/>
              <a:t>E</a:t>
            </a:r>
            <a:r>
              <a:rPr lang="en-US" smtClean="0"/>
              <a:t>: 	</a:t>
            </a:r>
            <a:r>
              <a:rPr lang="en-US" b="0" i="1" smtClean="0"/>
              <a:t>E1</a:t>
            </a:r>
          </a:p>
          <a:p>
            <a:pPr eaLnBrk="1" hangingPunct="1">
              <a:defRPr/>
            </a:pPr>
            <a:r>
              <a:rPr lang="en-US" smtClean="0"/>
              <a:t>Fixing</a:t>
            </a:r>
          </a:p>
          <a:p>
            <a:pPr lvl="1" eaLnBrk="1" hangingPunct="1">
              <a:defRPr/>
            </a:pPr>
            <a:r>
              <a:rPr lang="en-US" smtClean="0"/>
              <a:t>If </a:t>
            </a:r>
            <a:r>
              <a:rPr lang="en-US" b="0" i="1" smtClean="0"/>
              <a:t>M </a:t>
            </a:r>
            <a:r>
              <a:rPr lang="en-US" b="0" smtClean="0">
                <a:latin typeface="Courier New" pitchFamily="49" charset="0"/>
              </a:rPr>
              <a:t>≥</a:t>
            </a:r>
            <a:r>
              <a:rPr lang="en-US" b="0" smtClean="0"/>
              <a:t> 2, </a:t>
            </a:r>
            <a:r>
              <a:rPr lang="en-US" smtClean="0"/>
              <a:t>shift </a:t>
            </a:r>
            <a:r>
              <a:rPr lang="en-US" b="0" i="1" smtClean="0"/>
              <a:t>M</a:t>
            </a:r>
            <a:r>
              <a:rPr lang="en-US" smtClean="0"/>
              <a:t> right, increment </a:t>
            </a:r>
            <a:r>
              <a:rPr lang="en-US" b="0" i="1" smtClean="0"/>
              <a:t>E</a:t>
            </a:r>
            <a:r>
              <a:rPr lang="en-US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if </a:t>
            </a:r>
            <a:r>
              <a:rPr lang="en-US" b="0" i="1" smtClean="0"/>
              <a:t>M</a:t>
            </a:r>
            <a:r>
              <a:rPr lang="en-US" b="0" smtClean="0"/>
              <a:t> &lt; 1,</a:t>
            </a:r>
            <a:r>
              <a:rPr lang="en-US" smtClean="0"/>
              <a:t> shift </a:t>
            </a:r>
            <a:r>
              <a:rPr lang="en-US" b="0" i="1" smtClean="0"/>
              <a:t>M</a:t>
            </a:r>
            <a:r>
              <a:rPr lang="en-US" smtClean="0"/>
              <a:t> left </a:t>
            </a:r>
            <a:r>
              <a:rPr lang="en-US" b="0" i="1" smtClean="0"/>
              <a:t>k</a:t>
            </a:r>
            <a:r>
              <a:rPr lang="en-US" smtClean="0"/>
              <a:t> positions, decrement </a:t>
            </a:r>
            <a:r>
              <a:rPr lang="en-US" b="0" i="1" smtClean="0"/>
              <a:t>E</a:t>
            </a:r>
            <a:r>
              <a:rPr lang="en-US" smtClean="0"/>
              <a:t> by </a:t>
            </a:r>
            <a:r>
              <a:rPr lang="en-US" b="0" i="1" smtClean="0"/>
              <a:t>k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Overflow if </a:t>
            </a:r>
            <a:r>
              <a:rPr lang="en-US" b="0" i="1" smtClean="0"/>
              <a:t>E</a:t>
            </a:r>
            <a:r>
              <a:rPr lang="en-US" smtClean="0"/>
              <a:t> out of range</a:t>
            </a:r>
          </a:p>
          <a:p>
            <a:pPr lvl="1" eaLnBrk="1" hangingPunct="1">
              <a:defRPr/>
            </a:pPr>
            <a:r>
              <a:rPr lang="en-US" smtClean="0"/>
              <a:t>Round </a:t>
            </a:r>
            <a:r>
              <a:rPr lang="en-US" b="0" i="1" smtClean="0"/>
              <a:t>M</a:t>
            </a:r>
            <a:r>
              <a:rPr lang="en-US" smtClean="0"/>
              <a:t> to fit </a:t>
            </a:r>
            <a:r>
              <a:rPr lang="en-US" smtClean="0">
                <a:latin typeface="Courier New" pitchFamily="49" charset="0"/>
              </a:rPr>
              <a:t>frac</a:t>
            </a:r>
            <a:r>
              <a:rPr lang="en-US" smtClean="0"/>
              <a:t> precision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203700" y="1395413"/>
            <a:ext cx="4089400" cy="1944687"/>
            <a:chOff x="2648" y="879"/>
            <a:chExt cx="2576" cy="122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792" y="1112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s1</a:t>
              </a:r>
              <a:r>
                <a:rPr lang="en-US" altLang="en-US" b="0" i="1">
                  <a:solidFill>
                    <a:schemeClr val="hlink"/>
                  </a:solidFill>
                </a:rPr>
                <a:t> M1 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896" y="1448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s2</a:t>
              </a:r>
              <a:r>
                <a:rPr lang="en-US" altLang="en-US" b="0" i="1">
                  <a:solidFill>
                    <a:schemeClr val="hlink"/>
                  </a:solidFill>
                </a:rPr>
                <a:t> M2 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4080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5184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088" y="960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407" y="879"/>
              <a:ext cx="450" cy="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 i="1"/>
                <a:t>E1</a:t>
              </a:r>
              <a:r>
                <a:rPr lang="en-US" altLang="en-US" sz="1400" b="0"/>
                <a:t>–</a:t>
              </a:r>
              <a:r>
                <a:rPr lang="en-US" altLang="en-US" sz="1400" b="0" i="1"/>
                <a:t>E2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679" y="1474"/>
              <a:ext cx="1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648" y="1824"/>
              <a:ext cx="2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840" y="1928"/>
              <a:ext cx="233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</a:t>
              </a:r>
              <a:r>
                <a:rPr lang="en-US" altLang="en-US" b="0" i="1">
                  <a:solidFill>
                    <a:schemeClr val="hlink"/>
                  </a:solidFill>
                </a:rPr>
                <a:t> M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 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 smtClean="0"/>
              <a:t>0 is additive identity? </a:t>
            </a:r>
          </a:p>
          <a:p>
            <a:pPr lvl="1"/>
            <a:r>
              <a:rPr lang="en-US" dirty="0" smtClean="0"/>
              <a:t>Every element has additive inverse?</a:t>
            </a:r>
          </a:p>
          <a:p>
            <a:pPr lvl="2"/>
            <a:r>
              <a:rPr lang="en-US" dirty="0" smtClean="0"/>
              <a:t>Yes, 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43434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7244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7866537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 smtClean="0"/>
              <a:t>Monotonicity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320711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28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125" y="304800"/>
            <a:ext cx="5262563" cy="5032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07388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C Guarantees Two Levels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float</a:t>
            </a:r>
            <a:r>
              <a:rPr lang="en-US" smtClean="0"/>
              <a:t>	single precision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Courier New" pitchFamily="49" charset="0"/>
              </a:rPr>
              <a:t>double</a:t>
            </a:r>
            <a:r>
              <a:rPr lang="en-US" smtClean="0"/>
              <a:t>	double precision</a:t>
            </a:r>
          </a:p>
          <a:p>
            <a:pPr eaLnBrk="1" hangingPunct="1">
              <a:defRPr/>
            </a:pPr>
            <a:r>
              <a:rPr lang="en-US" smtClean="0"/>
              <a:t>Conversions</a:t>
            </a:r>
          </a:p>
          <a:p>
            <a:pPr lvl="1" eaLnBrk="1" hangingPunct="1">
              <a:defRPr/>
            </a:pPr>
            <a:r>
              <a:rPr lang="en-US" smtClean="0"/>
              <a:t>Casting between </a:t>
            </a:r>
            <a:r>
              <a:rPr lang="en-US" smtClean="0">
                <a:latin typeface="Courier New" pitchFamily="49" charset="0"/>
              </a:rPr>
              <a:t>int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float</a:t>
            </a:r>
            <a:r>
              <a:rPr lang="en-US" smtClean="0"/>
              <a:t>, and </a:t>
            </a:r>
            <a:r>
              <a:rPr lang="en-US" smtClean="0">
                <a:latin typeface="Courier New" pitchFamily="49" charset="0"/>
              </a:rPr>
              <a:t>double</a:t>
            </a:r>
            <a:r>
              <a:rPr lang="en-US" smtClean="0"/>
              <a:t> changes numeric values</a:t>
            </a:r>
          </a:p>
          <a:p>
            <a:pPr lvl="1" eaLnBrk="1" hangingPunct="1">
              <a:defRPr/>
            </a:pPr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Double</a:t>
            </a:r>
            <a:r>
              <a:rPr lang="en-US" smtClean="0"/>
              <a:t> or </a:t>
            </a:r>
            <a:r>
              <a:rPr lang="en-US" smtClean="0">
                <a:latin typeface="Courier New" pitchFamily="49" charset="0"/>
              </a:rPr>
              <a:t>float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</a:rPr>
              <a:t>int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Truncates fractional part</a:t>
            </a:r>
          </a:p>
          <a:p>
            <a:pPr lvl="2" eaLnBrk="1" hangingPunct="1">
              <a:defRPr/>
            </a:pPr>
            <a:r>
              <a:rPr lang="en-US" smtClean="0"/>
              <a:t>Like rounding toward zero</a:t>
            </a:r>
          </a:p>
          <a:p>
            <a:pPr lvl="2" eaLnBrk="1" hangingPunct="1">
              <a:defRPr/>
            </a:pPr>
            <a:r>
              <a:rPr lang="en-US" smtClean="0"/>
              <a:t>Not defined when out of range</a:t>
            </a:r>
          </a:p>
          <a:p>
            <a:pPr lvl="3" eaLnBrk="1" hangingPunct="1">
              <a:defRPr/>
            </a:pPr>
            <a:r>
              <a:rPr lang="en-US" smtClean="0"/>
              <a:t>Generally saturates to TMin or TMax</a:t>
            </a:r>
          </a:p>
          <a:p>
            <a:pPr lvl="1" eaLnBrk="1" hangingPunct="1">
              <a:defRPr/>
            </a:pPr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int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</a:rPr>
              <a:t>double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Exact conversion, as long as int has </a:t>
            </a:r>
            <a:r>
              <a:rPr lang="en-US" smtClean="0">
                <a:latin typeface="Courier New" pitchFamily="49" charset="0"/>
              </a:rPr>
              <a:t>≤</a:t>
            </a:r>
            <a:r>
              <a:rPr lang="en-US" smtClean="0"/>
              <a:t> 53-bit word size</a:t>
            </a:r>
          </a:p>
          <a:p>
            <a:pPr lvl="1" eaLnBrk="1" hangingPunct="1">
              <a:defRPr/>
            </a:pPr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int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</a:rPr>
              <a:t>float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Will round according to rounding mode</a:t>
            </a:r>
          </a:p>
          <a:p>
            <a:pPr eaLnBrk="1" hangingPunct="1">
              <a:defRPr/>
            </a:pPr>
            <a:endParaRPr lang="en-US" sz="18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Answers to Floating-Point Puzzles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33400" y="2209800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(int)(float) x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(int)(double) x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(float)(double) f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== (float) d	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-(-f);		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2/3 == 2/3.0	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&lt; 0.0 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((d*2) &lt; 0.0)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&gt; f  </a:t>
            </a:r>
            <a:r>
              <a:rPr lang="en-US" altLang="en-US">
                <a:latin typeface="Symbol" pitchFamily="18" charset="2"/>
              </a:rPr>
              <a:t></a:t>
            </a:r>
            <a:r>
              <a:rPr lang="en-US" altLang="en-US">
                <a:latin typeface="Courier New" pitchFamily="49" charset="0"/>
              </a:rPr>
              <a:t>-f &gt; -d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* d &gt;= 0.0		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(d+f)-d == f			</a:t>
            </a:r>
            <a:endParaRPr lang="en-US" alt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838200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105400" y="9144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533400" y="2209800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(int)(float) x		</a:t>
            </a:r>
            <a:r>
              <a:rPr lang="en-US" altLang="en-US"/>
              <a:t>No: 24 bit significand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== (int)(double) x		</a:t>
            </a:r>
            <a:r>
              <a:rPr lang="en-US" altLang="en-US"/>
              <a:t>Yes: 53 bit significand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(float)(double) f	</a:t>
            </a:r>
            <a:r>
              <a:rPr lang="en-US" altLang="en-US"/>
              <a:t>Yes: increases precision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== (float) d			</a:t>
            </a:r>
            <a:r>
              <a:rPr lang="en-US" altLang="en-US"/>
              <a:t>No: loses precision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f == -(-f)	 			</a:t>
            </a:r>
            <a:r>
              <a:rPr lang="en-US" altLang="en-US"/>
              <a:t>Yes: Just change sign bit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2/3 == 2/3.0			</a:t>
            </a:r>
            <a:r>
              <a:rPr lang="en-US" altLang="en-US"/>
              <a:t>No: 2/3 == 0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&lt; 0.0 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((d*2) &lt; 0.0)	</a:t>
            </a:r>
            <a:r>
              <a:rPr lang="en-US" altLang="en-US"/>
              <a:t>Yes!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&gt; f  </a:t>
            </a:r>
            <a:r>
              <a:rPr lang="en-US" altLang="en-US">
                <a:latin typeface="Symbol" pitchFamily="18" charset="2"/>
              </a:rPr>
              <a:t></a:t>
            </a:r>
            <a:r>
              <a:rPr lang="en-US" altLang="en-US">
                <a:latin typeface="Courier New" pitchFamily="49" charset="0"/>
              </a:rPr>
              <a:t>-f &gt; -d		</a:t>
            </a:r>
            <a:r>
              <a:rPr lang="en-US" altLang="en-US"/>
              <a:t>Yes!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d * d &gt;= 0.0			</a:t>
            </a:r>
            <a:r>
              <a:rPr lang="en-US" altLang="en-US"/>
              <a:t>Yes!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(d+f)-d == f			</a:t>
            </a:r>
            <a:r>
              <a:rPr lang="en-US" altLang="en-US"/>
              <a:t>No: Not associative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Ariane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052887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mtClean="0"/>
              <a:t>Exploded 37 seconds after liftoff</a:t>
            </a:r>
          </a:p>
          <a:p>
            <a:pPr lvl="1" eaLnBrk="1" hangingPunct="1">
              <a:defRPr/>
            </a:pPr>
            <a:r>
              <a:rPr lang="en-US" smtClean="0"/>
              <a:t>Cargo worth $500 million</a:t>
            </a:r>
          </a:p>
          <a:p>
            <a:pPr eaLnBrk="1" hangingPunct="1">
              <a:defRPr/>
            </a:pPr>
            <a:r>
              <a:rPr lang="en-US" smtClean="0"/>
              <a:t>Why</a:t>
            </a:r>
          </a:p>
          <a:p>
            <a:pPr lvl="1" eaLnBrk="1" hangingPunct="1">
              <a:defRPr/>
            </a:pPr>
            <a:r>
              <a:rPr lang="en-US" smtClean="0"/>
              <a:t>Computed horizontal velocity as floating-point number</a:t>
            </a:r>
          </a:p>
          <a:p>
            <a:pPr lvl="1" eaLnBrk="1" hangingPunct="1">
              <a:defRPr/>
            </a:pPr>
            <a:r>
              <a:rPr lang="en-US" smtClean="0"/>
              <a:t>Converted to 16-bit integer</a:t>
            </a:r>
          </a:p>
          <a:p>
            <a:pPr lvl="1" eaLnBrk="1" hangingPunct="1">
              <a:defRPr/>
            </a:pPr>
            <a:r>
              <a:rPr lang="en-US" smtClean="0"/>
              <a:t>Worked OK for Ariane 4</a:t>
            </a:r>
          </a:p>
          <a:p>
            <a:pPr lvl="1" eaLnBrk="1" hangingPunct="1">
              <a:defRPr/>
            </a:pPr>
            <a:r>
              <a:rPr lang="en-US" smtClean="0"/>
              <a:t>Overflowed for Ariane 5</a:t>
            </a:r>
          </a:p>
          <a:p>
            <a:pPr lvl="2" eaLnBrk="1" hangingPunct="1">
              <a:defRPr/>
            </a:pPr>
            <a:r>
              <a:rPr lang="en-US" smtClean="0"/>
              <a:t>Used same software</a:t>
            </a:r>
          </a:p>
          <a:p>
            <a:pPr lvl="1" eaLnBrk="1" hangingPunct="1">
              <a:defRPr/>
            </a:pPr>
            <a:endParaRPr lang="en-US" smtClean="0"/>
          </a:p>
        </p:txBody>
      </p:sp>
      <p:pic>
        <p:nvPicPr>
          <p:cNvPr id="32772" name="Picture 4" descr="arian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4160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213" y="304800"/>
            <a:ext cx="4378325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mtClean="0"/>
              <a:t>IEEE floating point has clear mathematical  properties</a:t>
            </a:r>
          </a:p>
          <a:p>
            <a:pPr lvl="1" eaLnBrk="1" hangingPunct="1">
              <a:defRPr/>
            </a:pPr>
            <a:r>
              <a:rPr lang="en-US" smtClean="0"/>
              <a:t>Represents numbers of form </a:t>
            </a:r>
            <a:r>
              <a:rPr lang="en-US" i="1" smtClean="0"/>
              <a:t>M</a:t>
            </a:r>
            <a:r>
              <a:rPr lang="en-US" smtClean="0"/>
              <a:t> </a:t>
            </a:r>
            <a:r>
              <a:rPr lang="en-US" b="0" smtClean="0"/>
              <a:t>X</a:t>
            </a:r>
            <a:r>
              <a:rPr lang="en-US" smtClean="0"/>
              <a:t> 2</a:t>
            </a:r>
            <a:r>
              <a:rPr lang="en-US" i="1" baseline="30000" smtClean="0"/>
              <a:t>E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Can reason about operations independent of implementation</a:t>
            </a:r>
          </a:p>
          <a:p>
            <a:pPr lvl="2" eaLnBrk="1" hangingPunct="1">
              <a:defRPr/>
            </a:pPr>
            <a:r>
              <a:rPr lang="en-US" smtClean="0"/>
              <a:t>As if computed with perfect precision and then rounded</a:t>
            </a:r>
          </a:p>
          <a:p>
            <a:pPr lvl="1" eaLnBrk="1" hangingPunct="1">
              <a:defRPr/>
            </a:pPr>
            <a:r>
              <a:rPr lang="en-US" smtClean="0"/>
              <a:t>Not the same as real arithmetic</a:t>
            </a:r>
          </a:p>
          <a:p>
            <a:pPr lvl="2" eaLnBrk="1" hangingPunct="1">
              <a:defRPr/>
            </a:pPr>
            <a:r>
              <a:rPr lang="en-US" smtClean="0"/>
              <a:t>Violates associativity/distributivity</a:t>
            </a:r>
          </a:p>
          <a:p>
            <a:pPr lvl="2" eaLnBrk="1" hangingPunct="1">
              <a:defRPr/>
            </a:pPr>
            <a:r>
              <a:rPr lang="en-US" smtClean="0"/>
              <a:t>Makes life difficult for compilers &amp; serious numerical applications programmers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58771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2553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 smtClean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  <p:extLst>
      <p:ext uri="{BB962C8B-B14F-4D97-AF65-F5344CB8AC3E}">
        <p14:creationId xmlns:p14="http://schemas.microsoft.com/office/powerpoint/2010/main" val="15585872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 smtClean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b="1" dirty="0" smtClean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 smtClean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 smtClean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binary point within the </a:t>
            </a:r>
            <a:r>
              <a:rPr lang="en-US" i="1" dirty="0" smtClean="0"/>
              <a:t>w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60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125" y="304800"/>
            <a:ext cx="5305425" cy="48736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IEEE Standard 754</a:t>
            </a:r>
          </a:p>
          <a:p>
            <a:pPr lvl="1" eaLnBrk="1" hangingPunct="1">
              <a:defRPr/>
            </a:pPr>
            <a:r>
              <a:rPr lang="en-US" smtClean="0"/>
              <a:t>Established in 1985 as uniform standard for floating-point arithmetic</a:t>
            </a:r>
          </a:p>
          <a:p>
            <a:pPr lvl="2" eaLnBrk="1" hangingPunct="1">
              <a:defRPr/>
            </a:pPr>
            <a:r>
              <a:rPr lang="en-US" smtClean="0"/>
              <a:t>Before that, many idiosyncratic formats</a:t>
            </a:r>
          </a:p>
          <a:p>
            <a:pPr lvl="1" eaLnBrk="1" hangingPunct="1">
              <a:defRPr/>
            </a:pPr>
            <a:r>
              <a:rPr lang="en-US" smtClean="0"/>
              <a:t>Supported by all major CPUs</a:t>
            </a:r>
          </a:p>
          <a:p>
            <a:pPr eaLnBrk="1" hangingPunct="1">
              <a:defRPr/>
            </a:pPr>
            <a:r>
              <a:rPr lang="en-US" smtClean="0"/>
              <a:t>Driven by numerical concerns</a:t>
            </a:r>
          </a:p>
          <a:p>
            <a:pPr lvl="1" eaLnBrk="1" hangingPunct="1">
              <a:defRPr/>
            </a:pPr>
            <a:r>
              <a:rPr lang="en-US" smtClean="0"/>
              <a:t>Nice standards for rounding, overflow, underflow</a:t>
            </a:r>
          </a:p>
          <a:p>
            <a:pPr lvl="1" eaLnBrk="1" hangingPunct="1">
              <a:defRPr/>
            </a:pPr>
            <a:r>
              <a:rPr lang="en-US" smtClean="0"/>
              <a:t>Hard to make go fast</a:t>
            </a:r>
          </a:p>
          <a:p>
            <a:pPr lvl="2" eaLnBrk="1" hangingPunct="1">
              <a:defRPr/>
            </a:pPr>
            <a:r>
              <a:rPr lang="en-US" smtClean="0"/>
              <a:t>Numerical analysts predominated over hardware types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smtClean="0"/>
              <a:t>Numerical Form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b="0" smtClean="0">
                <a:solidFill>
                  <a:schemeClr val="hlink"/>
                </a:solidFill>
                <a:latin typeface="Times"/>
              </a:rPr>
              <a:t>–</a:t>
            </a:r>
            <a:r>
              <a:rPr lang="en-US" b="0" smtClean="0">
                <a:solidFill>
                  <a:schemeClr val="hlink"/>
                </a:solidFill>
              </a:rPr>
              <a:t>1</a:t>
            </a:r>
            <a:r>
              <a:rPr lang="en-US" b="0" i="1" baseline="30000" smtClean="0">
                <a:solidFill>
                  <a:schemeClr val="hlink"/>
                </a:solidFill>
              </a:rPr>
              <a:t>s</a:t>
            </a:r>
            <a:r>
              <a:rPr lang="en-US" b="0" i="1" smtClean="0">
                <a:solidFill>
                  <a:schemeClr val="hlink"/>
                </a:solidFill>
              </a:rPr>
              <a:t> M  </a:t>
            </a:r>
            <a:r>
              <a:rPr lang="en-US" b="0" smtClean="0">
                <a:solidFill>
                  <a:schemeClr val="hlink"/>
                </a:solidFill>
              </a:rPr>
              <a:t>2</a:t>
            </a:r>
            <a:r>
              <a:rPr lang="en-US" b="0" i="1" baseline="30000" smtClean="0">
                <a:solidFill>
                  <a:schemeClr val="hlink"/>
                </a:solidFill>
              </a:rPr>
              <a:t>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smtClean="0">
                <a:solidFill>
                  <a:schemeClr val="tx1"/>
                </a:solidFill>
              </a:rPr>
              <a:t>Sign bit </a:t>
            </a:r>
            <a:r>
              <a:rPr lang="en-US" i="1" smtClean="0">
                <a:solidFill>
                  <a:schemeClr val="hlink"/>
                </a:solidFill>
              </a:rPr>
              <a:t>s</a:t>
            </a:r>
            <a:r>
              <a:rPr lang="en-US" smtClean="0">
                <a:solidFill>
                  <a:schemeClr val="tx1"/>
                </a:solidFill>
              </a:rPr>
              <a:t> determines whether number is negative or positive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smtClean="0">
                <a:solidFill>
                  <a:schemeClr val="tx1"/>
                </a:solidFill>
              </a:rPr>
              <a:t>Significand </a:t>
            </a:r>
            <a:r>
              <a:rPr lang="en-US" i="1" smtClean="0">
                <a:solidFill>
                  <a:schemeClr val="hlink"/>
                </a:solidFill>
              </a:rPr>
              <a:t>M  </a:t>
            </a:r>
            <a:r>
              <a:rPr lang="en-US" smtClean="0">
                <a:solidFill>
                  <a:schemeClr val="tx1"/>
                </a:solidFill>
              </a:rPr>
              <a:t>normally a fractional value in range [1.0,2.0).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smtClean="0">
                <a:solidFill>
                  <a:schemeClr val="tx1"/>
                </a:solidFill>
              </a:rPr>
              <a:t>Exponent </a:t>
            </a:r>
            <a:r>
              <a:rPr lang="en-US" i="1" smtClean="0">
                <a:solidFill>
                  <a:schemeClr val="hlink"/>
                </a:solidFill>
              </a:rPr>
              <a:t>E</a:t>
            </a:r>
            <a:r>
              <a:rPr lang="en-US" smtClean="0">
                <a:solidFill>
                  <a:schemeClr val="tx1"/>
                </a:solidFill>
              </a:rPr>
              <a:t> weights value by power of two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smtClean="0"/>
              <a:t>Encoding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endParaRPr lang="en-US" smtClean="0"/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smtClean="0"/>
              <a:t>MSB is sign bit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pitchFamily="49" charset="0"/>
              </a:rPr>
              <a:t>exp</a:t>
            </a:r>
            <a:r>
              <a:rPr lang="en-US" smtClean="0"/>
              <a:t> field encodes </a:t>
            </a:r>
            <a:r>
              <a:rPr lang="en-US" i="1" smtClean="0">
                <a:solidFill>
                  <a:schemeClr val="hlink"/>
                </a:solidFill>
              </a:rPr>
              <a:t>E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pitchFamily="49" charset="0"/>
              </a:rPr>
              <a:t>frac</a:t>
            </a:r>
            <a:r>
              <a:rPr lang="en-US" smtClean="0"/>
              <a:t> field encodes </a:t>
            </a:r>
            <a:r>
              <a:rPr lang="en-US" i="1" smtClean="0">
                <a:solidFill>
                  <a:schemeClr val="hlink"/>
                </a:solidFill>
              </a:rPr>
              <a:t>M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439738"/>
            <a:ext cx="7364412" cy="5016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Floating-Point Representation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295400" y="3378200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676400" y="3378200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3810000" y="3378200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01426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 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 bits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59738"/>
              </p:ext>
            </p:extLst>
          </p:nvPr>
        </p:nvGraphicFramePr>
        <p:xfrm>
          <a:off x="876300" y="3505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 bits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 bits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40242"/>
              </p:ext>
            </p:extLst>
          </p:nvPr>
        </p:nvGraphicFramePr>
        <p:xfrm>
          <a:off x="876300" y="51054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 bits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64 bits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62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10144</TotalTime>
  <Pages>35</Pages>
  <Words>1389</Words>
  <Application>Microsoft Office PowerPoint</Application>
  <PresentationFormat>Letter Paper (8.5x11 in)</PresentationFormat>
  <Paragraphs>503</Paragraphs>
  <Slides>33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class02</vt:lpstr>
      <vt:lpstr>Worksheet</vt:lpstr>
      <vt:lpstr>Floating Point </vt:lpstr>
      <vt:lpstr>Floating-Point Puzzles</vt:lpstr>
      <vt:lpstr>Fractional binary numbers</vt:lpstr>
      <vt:lpstr>Fractional Binary Numbers</vt:lpstr>
      <vt:lpstr>Fractional Binary Numbers: Examples</vt:lpstr>
      <vt:lpstr>Representable Numbers</vt:lpstr>
      <vt:lpstr>IEEE Floating Point</vt:lpstr>
      <vt:lpstr>Floating-Point Representation</vt:lpstr>
      <vt:lpstr>Precision options</vt:lpstr>
      <vt:lpstr>“Normalized” Values</vt:lpstr>
      <vt:lpstr>Normalized Encoding Example </vt:lpstr>
      <vt:lpstr>Denormalized Values</vt:lpstr>
      <vt:lpstr>Special Values</vt:lpstr>
      <vt:lpstr>Visualization: Floating-Point  Encodings</vt:lpstr>
      <vt:lpstr>Tiny Floating-Point Example</vt:lpstr>
      <vt:lpstr>Values Related to the Exponent</vt:lpstr>
      <vt:lpstr>Dynamic Range</vt:lpstr>
      <vt:lpstr>Distribution of Values</vt:lpstr>
      <vt:lpstr>Distribution of Values (close-up view)</vt:lpstr>
      <vt:lpstr>Interesting Numbers</vt:lpstr>
      <vt:lpstr>Special Properties of Encoding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FP Addition</vt:lpstr>
      <vt:lpstr>Mathematical Properties of FP Add</vt:lpstr>
      <vt:lpstr>Mathematical Properties of FP Mult</vt:lpstr>
      <vt:lpstr>Floating Point in C</vt:lpstr>
      <vt:lpstr>Answers to Floating-Point Puzzles</vt:lpstr>
      <vt:lpstr>Ariane 5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subject/>
  <dc:creator>Randal E. Bryant and David R. O'Hallaron</dc:creator>
  <cp:keywords/>
  <dc:description/>
  <cp:lastModifiedBy>Geoff Kuenning</cp:lastModifiedBy>
  <cp:revision>80</cp:revision>
  <cp:lastPrinted>2015-01-18T02:40:44Z</cp:lastPrinted>
  <dcterms:created xsi:type="dcterms:W3CDTF">1998-08-11T09:19:24Z</dcterms:created>
  <dcterms:modified xsi:type="dcterms:W3CDTF">2015-10-28T04:35:54Z</dcterms:modified>
</cp:coreProperties>
</file>