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4" r:id="rId3"/>
    <p:sldId id="387" r:id="rId4"/>
    <p:sldId id="345" r:id="rId5"/>
    <p:sldId id="346" r:id="rId6"/>
    <p:sldId id="347" r:id="rId7"/>
    <p:sldId id="388" r:id="rId8"/>
    <p:sldId id="349" r:id="rId9"/>
    <p:sldId id="350" r:id="rId10"/>
    <p:sldId id="389" r:id="rId11"/>
    <p:sldId id="352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60" r:id="rId22"/>
    <p:sldId id="399" r:id="rId23"/>
    <p:sldId id="400" r:id="rId24"/>
    <p:sldId id="402" r:id="rId25"/>
    <p:sldId id="403" r:id="rId26"/>
    <p:sldId id="404" r:id="rId27"/>
    <p:sldId id="405" r:id="rId28"/>
    <p:sldId id="406" r:id="rId29"/>
    <p:sldId id="363" r:id="rId30"/>
    <p:sldId id="386" r:id="rId31"/>
    <p:sldId id="364" r:id="rId32"/>
    <p:sldId id="407" r:id="rId33"/>
    <p:sldId id="408" r:id="rId34"/>
    <p:sldId id="409" r:id="rId35"/>
    <p:sldId id="410" r:id="rId36"/>
    <p:sldId id="411" r:id="rId37"/>
  </p:sldIdLst>
  <p:sldSz cx="9144000" cy="6858000" type="letter"/>
  <p:notesSz cx="9271000" cy="6985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9" autoAdjust="0"/>
  </p:normalViewPr>
  <p:slideViewPr>
    <p:cSldViewPr>
      <p:cViewPr varScale="1">
        <p:scale>
          <a:sx n="93" d="100"/>
          <a:sy n="93" d="100"/>
        </p:scale>
        <p:origin x="-426" y="-144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43B10237-8A62-40B9-A127-A961C63DE67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6164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86E7D796-55B4-4B83-8ACF-275D1C171B36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27252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769986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8418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228600"/>
            <a:ext cx="2111375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181725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204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116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436654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779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980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2631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7400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93329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5779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7650163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 smtClean="0">
                <a:solidFill>
                  <a:schemeClr val="hlink"/>
                </a:solidFill>
              </a:rPr>
              <a:t>– </a:t>
            </a:r>
            <a:fld id="{C5645F44-6419-4741-95A8-8DA46E5F3758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</a:rPr>
              <a:t> –</a:t>
            </a:r>
            <a:endParaRPr 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1288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52400"/>
            <a:ext cx="6524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2590800"/>
            <a:ext cx="7581900" cy="13716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Machine-Level Programming I: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Topics</a:t>
            </a:r>
          </a:p>
          <a:p>
            <a:pPr lvl="1" eaLnBrk="1" hangingPunct="1">
              <a:defRPr/>
            </a:pPr>
            <a:r>
              <a:rPr lang="en-US" smtClean="0"/>
              <a:t>Assembly Programmer’s Execution Model</a:t>
            </a:r>
          </a:p>
          <a:p>
            <a:pPr lvl="1" eaLnBrk="1" hangingPunct="1">
              <a:defRPr/>
            </a:pPr>
            <a:r>
              <a:rPr lang="en-US" smtClean="0"/>
              <a:t>Accessing Information</a:t>
            </a:r>
          </a:p>
          <a:p>
            <a:pPr lvl="2" eaLnBrk="1" hangingPunct="1">
              <a:defRPr/>
            </a:pPr>
            <a:r>
              <a:rPr lang="en-US" smtClean="0"/>
              <a:t>Registers</a:t>
            </a:r>
          </a:p>
          <a:p>
            <a:pPr lvl="2" eaLnBrk="1" hangingPunct="1">
              <a:defRPr/>
            </a:pPr>
            <a:r>
              <a:rPr lang="en-US" smtClean="0"/>
              <a:t>Memory</a:t>
            </a:r>
          </a:p>
          <a:p>
            <a:pPr lvl="1" eaLnBrk="1" hangingPunct="1">
              <a:defRPr/>
            </a:pPr>
            <a:r>
              <a:rPr lang="en-US" smtClean="0"/>
              <a:t>Arithmetic operations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4800" y="76200"/>
            <a:ext cx="8610600" cy="257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“Tour of the Black Holes of Computing”</a:t>
            </a:r>
            <a:br>
              <a:rPr lang="en-US" altLang="en-US" sz="3800"/>
            </a:br>
            <a:r>
              <a:rPr lang="en-US" altLang="en-US" sz="3800"/>
              <a:t/>
            </a:r>
            <a:br>
              <a:rPr lang="en-US" altLang="en-US" sz="3800"/>
            </a:b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257175" y="508000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5041900" y="838200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</a:t>
            </a:r>
            <a:r>
              <a:rPr lang="en-US" dirty="0" smtClean="0"/>
              <a:t>Code (</a:t>
            </a:r>
            <a:r>
              <a:rPr lang="en-US" dirty="0" err="1" smtClean="0"/>
              <a:t>sum.c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76200" y="1403350"/>
            <a:ext cx="4343400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long plus(long x, long y</a:t>
            </a:r>
            <a:r>
              <a:rPr lang="en-US" sz="1800" dirty="0" smtClean="0">
                <a:latin typeface="Courier New" pitchFamily="49" charset="0"/>
              </a:rPr>
              <a:t>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sumstore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</a:rPr>
              <a:t>long x, long y,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          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x86-64 </a:t>
            </a: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395413"/>
            <a:ext cx="4195763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pushq</a:t>
            </a: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call    </a:t>
            </a:r>
            <a:r>
              <a:rPr lang="en-US" sz="1800" dirty="0">
                <a:latin typeface="Courier New" pitchFamily="49" charset="0"/>
              </a:rPr>
              <a:t>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8237538" cy="26658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</a:t>
            </a:r>
            <a:r>
              <a:rPr lang="en-US" dirty="0" smtClean="0">
                <a:latin typeface="Calibri" pitchFamily="34" charset="0"/>
              </a:rPr>
              <a:t>(on Wilkes) with </a:t>
            </a:r>
            <a:r>
              <a:rPr lang="en-US" dirty="0">
                <a:latin typeface="Calibri" pitchFamily="34" charset="0"/>
              </a:rPr>
              <a:t>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 smtClean="0">
                <a:latin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</a:rPr>
              <a:t> –</a:t>
            </a:r>
            <a:r>
              <a:rPr lang="en-US" dirty="0" err="1" smtClean="0">
                <a:latin typeface="Courier New" pitchFamily="49" charset="0"/>
              </a:rPr>
              <a:t>Og</a:t>
            </a:r>
            <a:r>
              <a:rPr lang="en-US" dirty="0" smtClean="0">
                <a:latin typeface="Courier New" pitchFamily="49" charset="0"/>
              </a:rPr>
              <a:t> –S </a:t>
            </a:r>
            <a:r>
              <a:rPr lang="en-US" dirty="0" err="1" smtClean="0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 smtClean="0">
                <a:latin typeface="Courier New" pitchFamily="49" charset="0"/>
              </a:rPr>
              <a:t>sum.s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(Note: we’re removed a bunch of irrelevant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pseudo-ops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for the assembler)</a:t>
            </a:r>
          </a:p>
          <a:p>
            <a:pPr algn="l">
              <a:spcBef>
                <a:spcPct val="50000"/>
              </a:spcBef>
            </a:pP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: May get very different results on other machines (Knuth, Mac OS-X, …) due to different versions of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38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85750"/>
            <a:ext cx="6118225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Assembly Characteristics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548687" cy="5530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Minimal data types</a:t>
            </a:r>
          </a:p>
          <a:p>
            <a:pPr lvl="1" eaLnBrk="1" hangingPunct="1">
              <a:defRPr/>
            </a:pPr>
            <a:r>
              <a:rPr lang="en-US" dirty="0" smtClean="0"/>
              <a:t>Integer data of 1, 2, 4, or 8 bytes</a:t>
            </a:r>
          </a:p>
          <a:p>
            <a:pPr lvl="2" eaLnBrk="1" hangingPunct="1">
              <a:defRPr/>
            </a:pPr>
            <a:r>
              <a:rPr lang="en-US" dirty="0" smtClean="0"/>
              <a:t>Data values</a:t>
            </a:r>
          </a:p>
          <a:p>
            <a:pPr lvl="2" eaLnBrk="1" hangingPunct="1">
              <a:defRPr/>
            </a:pPr>
            <a:r>
              <a:rPr lang="en-US" dirty="0" smtClean="0"/>
              <a:t>Addresses (</a:t>
            </a:r>
            <a:r>
              <a:rPr lang="en-US" dirty="0" err="1" smtClean="0"/>
              <a:t>untyped</a:t>
            </a:r>
            <a:r>
              <a:rPr lang="en-US" dirty="0" smtClean="0"/>
              <a:t> pointers)</a:t>
            </a:r>
          </a:p>
          <a:p>
            <a:pPr lvl="1" eaLnBrk="1" hangingPunct="1">
              <a:defRPr/>
            </a:pPr>
            <a:r>
              <a:rPr lang="en-US" dirty="0" smtClean="0"/>
              <a:t>Floating-point data of 4, 8, or 10 bytes</a:t>
            </a:r>
          </a:p>
          <a:p>
            <a:pPr lvl="1" eaLnBrk="1" hangingPunct="1">
              <a:defRPr/>
            </a:pPr>
            <a:r>
              <a:rPr lang="en-US" dirty="0" smtClean="0"/>
              <a:t>No aggregate types such as arrays or structures</a:t>
            </a:r>
          </a:p>
          <a:p>
            <a:pPr lvl="2" eaLnBrk="1" hangingPunct="1">
              <a:defRPr/>
            </a:pPr>
            <a:r>
              <a:rPr lang="en-US" dirty="0" smtClean="0"/>
              <a:t>Just contiguously allocated bytes in memory</a:t>
            </a:r>
          </a:p>
          <a:p>
            <a:pPr lvl="1" eaLnBrk="1" hangingPunct="1">
              <a:defRPr/>
            </a:pPr>
            <a:r>
              <a:rPr lang="en-US" dirty="0" smtClean="0"/>
              <a:t>Code is also just byte sequences encoding instructions</a:t>
            </a:r>
          </a:p>
          <a:p>
            <a:pPr eaLnBrk="1" hangingPunct="1">
              <a:defRPr/>
            </a:pPr>
            <a:r>
              <a:rPr lang="en-US" dirty="0" smtClean="0"/>
              <a:t>Primitive operations</a:t>
            </a:r>
          </a:p>
          <a:p>
            <a:pPr lvl="1" eaLnBrk="1" hangingPunct="1">
              <a:defRPr/>
            </a:pPr>
            <a:r>
              <a:rPr lang="en-US" dirty="0" smtClean="0"/>
              <a:t>Perform arithmetic function on register or memory data</a:t>
            </a:r>
          </a:p>
          <a:p>
            <a:pPr lvl="1" eaLnBrk="1" hangingPunct="1">
              <a:defRPr/>
            </a:pPr>
            <a:r>
              <a:rPr lang="en-US" dirty="0" smtClean="0"/>
              <a:t>Transfer data between memory and register</a:t>
            </a:r>
          </a:p>
          <a:p>
            <a:pPr lvl="2" eaLnBrk="1" hangingPunct="1">
              <a:defRPr/>
            </a:pPr>
            <a:r>
              <a:rPr lang="en-US" dirty="0" smtClean="0"/>
              <a:t>Load data from memory into register</a:t>
            </a:r>
          </a:p>
          <a:p>
            <a:pPr lvl="2" eaLnBrk="1" hangingPunct="1">
              <a:defRPr/>
            </a:pPr>
            <a:r>
              <a:rPr lang="en-US" dirty="0" smtClean="0"/>
              <a:t>Store register data into memory</a:t>
            </a:r>
          </a:p>
          <a:p>
            <a:pPr lvl="1" eaLnBrk="1" hangingPunct="1">
              <a:defRPr/>
            </a:pPr>
            <a:r>
              <a:rPr lang="en-US" dirty="0" smtClean="0"/>
              <a:t>Transfer control</a:t>
            </a:r>
          </a:p>
          <a:p>
            <a:pPr lvl="2" eaLnBrk="1" hangingPunct="1">
              <a:defRPr/>
            </a:pPr>
            <a:r>
              <a:rPr lang="en-US" dirty="0" smtClean="0"/>
              <a:t>Unconditional jumps to/from procedures</a:t>
            </a:r>
          </a:p>
          <a:p>
            <a:pPr lvl="2" eaLnBrk="1" hangingPunct="1">
              <a:defRPr/>
            </a:pPr>
            <a:r>
              <a:rPr lang="en-US" dirty="0" smtClean="0"/>
              <a:t>Conditional branches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 err="1" smtClean="0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4244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5181600"/>
            <a:ext cx="23622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3,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or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5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0x0400595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86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Store value </a:t>
            </a:r>
            <a:r>
              <a:rPr lang="en-US" b="1" dirty="0" smtClean="0">
                <a:latin typeface="Courier New"/>
                <a:cs typeface="Courier New"/>
              </a:rPr>
              <a:t>t</a:t>
            </a:r>
            <a:r>
              <a:rPr lang="en-US" dirty="0" smtClean="0"/>
              <a:t> where designated by </a:t>
            </a:r>
            <a:r>
              <a:rPr lang="en-US" b="1" dirty="0" err="1" smtClean="0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Move 8-byte value to memory</a:t>
            </a:r>
            <a:endParaRPr lang="en-US" dirty="0"/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Quad words in x86-64 parlance</a:t>
            </a:r>
            <a:endParaRPr lang="en-US" dirty="0"/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Operands</a:t>
            </a:r>
            <a:r>
              <a:rPr lang="en-US" dirty="0"/>
              <a:t>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smtClean="0">
                <a:latin typeface="Courier New" pitchFamily="49" charset="0"/>
              </a:rPr>
              <a:t>t</a:t>
            </a:r>
            <a:r>
              <a:rPr lang="en-US" b="1" dirty="0" smtClean="0"/>
              <a:t>:	</a:t>
            </a:r>
            <a:r>
              <a:rPr lang="en-US" dirty="0" smtClean="0"/>
              <a:t>Register</a:t>
            </a:r>
            <a:r>
              <a:rPr lang="en-US" dirty="0"/>
              <a:t>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 smtClean="0">
                <a:latin typeface="Courier New" pitchFamily="49" charset="0"/>
              </a:rPr>
              <a:t>dest</a:t>
            </a:r>
            <a:r>
              <a:rPr lang="en-US" b="1" dirty="0" smtClean="0"/>
              <a:t>:</a:t>
            </a:r>
            <a:r>
              <a:rPr lang="en-US" dirty="0"/>
              <a:t>	</a:t>
            </a:r>
            <a:r>
              <a:rPr lang="en-US" dirty="0" smtClean="0"/>
              <a:t>Register</a:t>
            </a:r>
            <a:r>
              <a:rPr lang="en-US" dirty="0"/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smtClean="0">
                <a:latin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</a:rPr>
              <a:t>dest</a:t>
            </a:r>
            <a:r>
              <a:rPr lang="en-US" b="1" dirty="0" smtClean="0"/>
              <a:t>:</a:t>
            </a:r>
            <a:r>
              <a:rPr lang="en-US" dirty="0"/>
              <a:t> </a:t>
            </a:r>
            <a:r>
              <a:rPr lang="en-US" dirty="0" smtClean="0"/>
              <a:t>	Memory</a:t>
            </a:r>
            <a:r>
              <a:rPr lang="en-US" dirty="0"/>
              <a:t>	</a:t>
            </a:r>
            <a:r>
              <a:rPr lang="en-US" b="1" dirty="0"/>
              <a:t>M[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Object </a:t>
            </a:r>
            <a:r>
              <a:rPr lang="en-US" dirty="0"/>
              <a:t>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0x40059e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t;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rbx</a:t>
            </a:r>
            <a:r>
              <a:rPr lang="en-US" sz="1800" dirty="0" smtClean="0">
                <a:latin typeface="Courier New" pitchFamily="49" charset="0"/>
              </a:rPr>
              <a:t>)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0x40059e:  48 89 03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8271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–d sum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74930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0000000000400595 &lt;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400595:  </a:t>
            </a:r>
            <a:r>
              <a:rPr lang="en-US" sz="1800" dirty="0" smtClean="0">
                <a:latin typeface="Courier New" pitchFamily="49" charset="0"/>
              </a:rPr>
              <a:t>53  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400596:  </a:t>
            </a:r>
            <a:r>
              <a:rPr lang="en-US" sz="1800" dirty="0" smtClean="0">
                <a:latin typeface="Courier New" pitchFamily="49" charset="0"/>
              </a:rPr>
              <a:t>48 </a:t>
            </a:r>
            <a:r>
              <a:rPr lang="en-US" sz="1800" dirty="0">
                <a:latin typeface="Courier New" pitchFamily="49" charset="0"/>
              </a:rPr>
              <a:t>89 d3    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400599:  </a:t>
            </a:r>
            <a:r>
              <a:rPr lang="en-US" sz="1800" dirty="0" smtClean="0">
                <a:latin typeface="Courier New" pitchFamily="49" charset="0"/>
              </a:rPr>
              <a:t>e8 </a:t>
            </a:r>
            <a:r>
              <a:rPr lang="en-US" sz="1800" dirty="0">
                <a:latin typeface="Courier New" pitchFamily="49" charset="0"/>
              </a:rPr>
              <a:t>f2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callq</a:t>
            </a: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>
                <a:latin typeface="Courier New" pitchFamily="49" charset="0"/>
              </a:rPr>
              <a:t>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40059e:  </a:t>
            </a:r>
            <a:r>
              <a:rPr lang="en-US" sz="1800" dirty="0" smtClean="0">
                <a:latin typeface="Courier New" pitchFamily="49" charset="0"/>
              </a:rPr>
              <a:t>48 </a:t>
            </a:r>
            <a:r>
              <a:rPr lang="en-US" sz="1800" dirty="0">
                <a:latin typeface="Courier New" pitchFamily="49" charset="0"/>
              </a:rPr>
              <a:t>89 03    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4005a1:  </a:t>
            </a:r>
            <a:r>
              <a:rPr lang="en-US" sz="1800" dirty="0" smtClean="0">
                <a:latin typeface="Courier New" pitchFamily="49" charset="0"/>
              </a:rPr>
              <a:t>5b               pop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4005a2:  </a:t>
            </a:r>
            <a:r>
              <a:rPr lang="en-US" sz="1800" dirty="0" smtClean="0">
                <a:latin typeface="Courier New" pitchFamily="49" charset="0"/>
              </a:rPr>
              <a:t>c3               </a:t>
            </a:r>
            <a:r>
              <a:rPr lang="en-US" sz="1800" dirty="0" err="1" smtClean="0">
                <a:latin typeface="Courier New" pitchFamily="49" charset="0"/>
              </a:rPr>
              <a:t>retq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58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297113" y="1705039"/>
            <a:ext cx="6846887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Dump of assembler code for function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0x0000000000400595 </a:t>
            </a:r>
            <a:r>
              <a:rPr lang="en-US" sz="1800" dirty="0">
                <a:latin typeface="Courier New" pitchFamily="49" charset="0"/>
              </a:rPr>
              <a:t>&lt;+0&gt;</a:t>
            </a:r>
            <a:r>
              <a:rPr lang="en-US" sz="1800" dirty="0" smtClean="0">
                <a:latin typeface="Courier New" pitchFamily="49" charset="0"/>
              </a:rPr>
              <a:t>: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0x0000000000400596 </a:t>
            </a:r>
            <a:r>
              <a:rPr lang="en-US" sz="1800" dirty="0">
                <a:latin typeface="Courier New" pitchFamily="49" charset="0"/>
              </a:rPr>
              <a:t>&lt;+1&gt;: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0x0000000000400599 </a:t>
            </a:r>
            <a:r>
              <a:rPr lang="en-US" sz="1800" dirty="0">
                <a:latin typeface="Courier New" pitchFamily="49" charset="0"/>
              </a:rPr>
              <a:t>&lt;+4&gt;</a:t>
            </a:r>
            <a:r>
              <a:rPr lang="en-US" sz="1800" dirty="0" smtClean="0">
                <a:latin typeface="Courier New" pitchFamily="49" charset="0"/>
              </a:rPr>
              <a:t>: </a:t>
            </a:r>
            <a:r>
              <a:rPr lang="en-US" sz="1800" dirty="0" err="1" smtClean="0">
                <a:latin typeface="Courier New" pitchFamily="49" charset="0"/>
              </a:rPr>
              <a:t>callq</a:t>
            </a:r>
            <a:r>
              <a:rPr lang="en-US" sz="1800" dirty="0" smtClean="0">
                <a:latin typeface="Courier New" pitchFamily="49" charset="0"/>
              </a:rPr>
              <a:t>  0x400590 &lt;</a:t>
            </a:r>
            <a:r>
              <a:rPr lang="en-US" sz="1800" dirty="0">
                <a:latin typeface="Courier New" pitchFamily="49" charset="0"/>
              </a:rPr>
              <a:t>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0x000000000040059e </a:t>
            </a:r>
            <a:r>
              <a:rPr lang="en-US" sz="1800" dirty="0">
                <a:latin typeface="Courier New" pitchFamily="49" charset="0"/>
              </a:rPr>
              <a:t>&lt;+9&gt;: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0x00000000004005a1 </a:t>
            </a:r>
            <a:r>
              <a:rPr lang="en-US" sz="1800" dirty="0">
                <a:latin typeface="Courier New" pitchFamily="49" charset="0"/>
              </a:rPr>
              <a:t>&lt;+12&gt;</a:t>
            </a:r>
            <a:r>
              <a:rPr lang="en-US" sz="1800" dirty="0" smtClean="0">
                <a:latin typeface="Courier New" pitchFamily="49" charset="0"/>
              </a:rPr>
              <a:t>:pop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0x00000000004005a2 </a:t>
            </a:r>
            <a:r>
              <a:rPr lang="en-US" sz="1800" dirty="0">
                <a:latin typeface="Courier New" pitchFamily="49" charset="0"/>
              </a:rPr>
              <a:t>&lt;+13&gt;</a:t>
            </a:r>
            <a:r>
              <a:rPr lang="en-US" sz="1800" dirty="0" smtClean="0">
                <a:latin typeface="Courier New" pitchFamily="49" charset="0"/>
              </a:rPr>
              <a:t>:</a:t>
            </a:r>
            <a:r>
              <a:rPr lang="en-US" sz="1800" dirty="0" err="1" smtClean="0">
                <a:latin typeface="Courier New" pitchFamily="49" charset="0"/>
              </a:rPr>
              <a:t>retq</a:t>
            </a:r>
            <a:r>
              <a:rPr lang="en-US" sz="1800" dirty="0" smtClean="0">
                <a:latin typeface="Courier New" pitchFamily="49" charset="0"/>
              </a:rPr>
              <a:t> 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3733800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sum</a:t>
            </a:r>
            <a:endParaRPr lang="en-US" b="1" dirty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 smtClean="0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x/14xb </a:t>
            </a:r>
            <a:r>
              <a:rPr lang="en-US" b="1" dirty="0" err="1" smtClean="0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14 </a:t>
            </a:r>
            <a:r>
              <a:rPr lang="en-US" dirty="0"/>
              <a:t>bytes starting at </a:t>
            </a:r>
            <a:r>
              <a:rPr lang="en-US" dirty="0" err="1" smtClean="0">
                <a:latin typeface="Courier New" pitchFamily="49" charset="0"/>
              </a:rPr>
              <a:t>sumstore</a:t>
            </a:r>
            <a:endParaRPr lang="en-US" dirty="0" smtClean="0">
              <a:latin typeface="Courier New" pitchFamily="49" charset="0"/>
            </a:endParaRPr>
          </a:p>
          <a:p>
            <a:pPr marL="498475" lvl="1" indent="0">
              <a:buNone/>
            </a:pPr>
            <a:r>
              <a:rPr lang="en-US" dirty="0" smtClean="0">
                <a:latin typeface="Courier New" pitchFamily="49" charset="0"/>
              </a:rPr>
              <a:t>x/6i </a:t>
            </a:r>
            <a:r>
              <a:rPr lang="en-US" dirty="0" err="1" smtClean="0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304800" y="1524000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0xc3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436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133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  <p:extLst>
      <p:ext uri="{BB962C8B-B14F-4D97-AF65-F5344CB8AC3E}">
        <p14:creationId xmlns:p14="http://schemas.microsoft.com/office/powerpoint/2010/main" val="342023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endParaRPr lang="en-US" dirty="0" smtClean="0"/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381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390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90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390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390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390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390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390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353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353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353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353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353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353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353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353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381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3381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81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381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381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343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343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7343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343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343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390900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38385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390900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8385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390900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8385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390900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38385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38385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38385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8385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38385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8009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8009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78009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78009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8009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8009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8009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78009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4547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499431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78643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75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endParaRPr lang="en-US" dirty="0" smtClean="0"/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7310333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 dirty="0"/>
              <a:t>Moving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movq</a:t>
            </a:r>
            <a:r>
              <a:rPr lang="en-US" b="1" dirty="0" smtClean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</a:t>
            </a:r>
            <a:r>
              <a:rPr lang="en-US" dirty="0" smtClean="0"/>
              <a:t>,  4, or 8 </a:t>
            </a:r>
            <a:r>
              <a:rPr lang="en-US" dirty="0"/>
              <a:t>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</a:t>
            </a:r>
            <a:r>
              <a:rPr lang="en-US" dirty="0" smtClean="0"/>
              <a:t>16 </a:t>
            </a:r>
            <a:r>
              <a:rPr lang="en-US" dirty="0"/>
              <a:t>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ax</a:t>
            </a:r>
            <a:r>
              <a:rPr lang="en-US" b="1" dirty="0" smtClean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sp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reserved </a:t>
            </a:r>
            <a:r>
              <a:rPr lang="en-US" dirty="0"/>
              <a:t>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</a:t>
            </a:r>
            <a:r>
              <a:rPr lang="en-US" dirty="0" smtClean="0"/>
              <a:t>8 </a:t>
            </a:r>
            <a:r>
              <a:rPr lang="en-US" dirty="0"/>
              <a:t>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67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1101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85750"/>
            <a:ext cx="8031162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Intel x86 (IA32/64)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Totally Dominate Computer Market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Evolutionary Design</a:t>
            </a:r>
          </a:p>
          <a:p>
            <a:pPr lvl="1" eaLnBrk="1" hangingPunct="1">
              <a:defRPr/>
            </a:pPr>
            <a:r>
              <a:rPr lang="en-US" dirty="0" smtClean="0"/>
              <a:t>Starting in 1978 with 8086 (really 1971 with 4004)</a:t>
            </a:r>
          </a:p>
          <a:p>
            <a:pPr lvl="1" eaLnBrk="1" hangingPunct="1">
              <a:defRPr/>
            </a:pPr>
            <a:r>
              <a:rPr lang="en-US" dirty="0" smtClean="0"/>
              <a:t>Added more features as time went on</a:t>
            </a:r>
          </a:p>
          <a:p>
            <a:pPr lvl="1" eaLnBrk="1" hangingPunct="1">
              <a:defRPr/>
            </a:pPr>
            <a:r>
              <a:rPr lang="en-US" dirty="0" smtClean="0"/>
              <a:t>Still support old features, although obsolete</a:t>
            </a:r>
          </a:p>
          <a:p>
            <a:pPr eaLnBrk="1" hangingPunct="1">
              <a:defRPr/>
            </a:pPr>
            <a:r>
              <a:rPr lang="en-US" dirty="0" smtClean="0"/>
              <a:t>Complex Instruction Set Computer (</a:t>
            </a:r>
            <a:r>
              <a:rPr lang="en-US" dirty="0" err="1" smtClean="0"/>
              <a:t>CISC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Many different instructions with many different formats</a:t>
            </a:r>
          </a:p>
          <a:p>
            <a:pPr lvl="2" eaLnBrk="1" hangingPunct="1">
              <a:defRPr/>
            </a:pPr>
            <a:r>
              <a:rPr lang="en-US" dirty="0" smtClean="0"/>
              <a:t>But only small subset encountered with Linux programs</a:t>
            </a:r>
          </a:p>
          <a:p>
            <a:pPr lvl="1" eaLnBrk="1" hangingPunct="1">
              <a:defRPr/>
            </a:pPr>
            <a:r>
              <a:rPr lang="en-US" dirty="0" smtClean="0"/>
              <a:t>Hard to match performance of Reduced Instruction Set Computers (RISC)</a:t>
            </a:r>
          </a:p>
          <a:p>
            <a:pPr lvl="1" eaLnBrk="1" hangingPunct="1">
              <a:defRPr/>
            </a:pPr>
            <a:r>
              <a:rPr lang="en-US" dirty="0" smtClean="0"/>
              <a:t>But Intel has done just that!</a:t>
            </a:r>
          </a:p>
          <a:p>
            <a:pPr lvl="2" eaLnBrk="1" hangingPunct="1">
              <a:defRPr/>
            </a:pPr>
            <a:r>
              <a:rPr lang="en-US" dirty="0" smtClean="0"/>
              <a:t>Well…in terms of speed; less so for low power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movq</a:t>
            </a:r>
            <a:r>
              <a:rPr lang="en-US" dirty="0" smtClean="0"/>
              <a:t> </a:t>
            </a:r>
            <a:r>
              <a:rPr lang="en-US" dirty="0"/>
              <a:t>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3300" y="5943600"/>
            <a:ext cx="6600825" cy="533400"/>
          </a:xfrm>
          <a:noFill/>
        </p:spPr>
        <p:txBody>
          <a:bodyPr lIns="0" tIns="0" rIns="0" bIns="0"/>
          <a:lstStyle/>
          <a:p>
            <a:pPr marL="0" indent="0">
              <a:buNone/>
            </a:pPr>
            <a:r>
              <a:rPr lang="en-US" i="1" dirty="0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 smtClean="0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$0x4,</a:t>
            </a:r>
            <a:r>
              <a:rPr lang="en-US" sz="2000" dirty="0" smtClean="0">
                <a:latin typeface="Courier New" pitchFamily="49" charset="0"/>
              </a:rPr>
              <a:t>%rax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$-147,(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,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,(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),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96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85750"/>
            <a:ext cx="6175375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Direct</a:t>
            </a:r>
            <a:r>
              <a:rPr lang="en-US" dirty="0"/>
              <a:t>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Mem[A]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Mostly used for static and global variables</a:t>
            </a:r>
            <a:endParaRPr lang="en-US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0x804acb8,%eax</a:t>
            </a:r>
            <a:endParaRPr lang="en-US" dirty="0" smtClean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Normal	(R)	Mem[</a:t>
            </a:r>
            <a:r>
              <a:rPr lang="en-US" dirty="0" err="1" smtClean="0"/>
              <a:t>Reg</a:t>
            </a:r>
            <a:r>
              <a:rPr lang="en-US" dirty="0" smtClean="0"/>
              <a:t>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Aha! Pointer dereferencing in C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movq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rcx</a:t>
            </a:r>
            <a:r>
              <a:rPr lang="en-US" dirty="0" smtClean="0">
                <a:latin typeface="Courier New" pitchFamily="49" charset="0"/>
              </a:rPr>
              <a:t>),%</a:t>
            </a:r>
            <a:r>
              <a:rPr lang="en-US" dirty="0" err="1" smtClean="0">
                <a:latin typeface="Courier New" pitchFamily="49" charset="0"/>
              </a:rPr>
              <a:t>rax</a:t>
            </a:r>
            <a:endParaRPr lang="en-US" dirty="0" smtClean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Displacement	D(R)	Mem[</a:t>
            </a:r>
            <a:r>
              <a:rPr lang="en-US" dirty="0" err="1" smtClean="0"/>
              <a:t>Reg</a:t>
            </a:r>
            <a:r>
              <a:rPr lang="en-US" dirty="0" smtClean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Constant displacement D specifies offset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movq</a:t>
            </a:r>
            <a:r>
              <a:rPr lang="en-US" dirty="0" smtClean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bp</a:t>
            </a:r>
            <a:r>
              <a:rPr lang="en-US" dirty="0" smtClean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dx</a:t>
            </a:r>
            <a:endParaRPr lang="en-US" dirty="0" smtClean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 smtClean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 smtClean="0"/>
              <a:t>Example of Simple </a:t>
            </a:r>
            <a:r>
              <a:rPr lang="en-US" dirty="0"/>
              <a:t>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(long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495800" y="2154198"/>
            <a:ext cx="4191000" cy="161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%rdx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</a:t>
            </a:r>
            <a:r>
              <a:rPr lang="ro-RO" sz="1800" dirty="0" smtClean="0">
                <a:latin typeface="Courier New" pitchFamily="49" charset="0"/>
              </a:rPr>
              <a:t>rsi)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</a:t>
            </a:r>
            <a:r>
              <a:rPr lang="ro-RO" sz="1800" dirty="0" smtClean="0">
                <a:latin typeface="Courier New" pitchFamily="49" charset="0"/>
              </a:rPr>
              <a:t>ret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290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31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(long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090370" y="833735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048000" y="4800600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516399" y="1219200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5715000" y="1647175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715000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638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81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3470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54"/>
          <p:cNvSpPr>
            <a:spLocks noChangeArrowheads="1"/>
          </p:cNvSpPr>
          <p:nvPr/>
        </p:nvSpPr>
        <p:spPr bwMode="auto">
          <a:xfrm>
            <a:off x="1796623" y="27285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1799304" y="2727758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1110823" y="18141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rdi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6" name="Rectangle 44"/>
          <p:cNvSpPr>
            <a:spLocks noChangeArrowheads="1"/>
          </p:cNvSpPr>
          <p:nvPr/>
        </p:nvSpPr>
        <p:spPr bwMode="auto">
          <a:xfrm>
            <a:off x="1110823" y="22713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rsi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1110823" y="27285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8" name="Rectangle 46"/>
          <p:cNvSpPr>
            <a:spLocks noChangeArrowheads="1"/>
          </p:cNvSpPr>
          <p:nvPr/>
        </p:nvSpPr>
        <p:spPr bwMode="auto">
          <a:xfrm>
            <a:off x="1110823" y="31857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9" name="Rectangle 52"/>
          <p:cNvSpPr>
            <a:spLocks noChangeArrowheads="1"/>
          </p:cNvSpPr>
          <p:nvPr/>
        </p:nvSpPr>
        <p:spPr bwMode="auto">
          <a:xfrm>
            <a:off x="1796623" y="18141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0x120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1796623" y="22713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0x100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2" name="Rectangle 55"/>
          <p:cNvSpPr>
            <a:spLocks noChangeArrowheads="1"/>
          </p:cNvSpPr>
          <p:nvPr/>
        </p:nvSpPr>
        <p:spPr bwMode="auto">
          <a:xfrm>
            <a:off x="1796623" y="31857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2863423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(%rdi), %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rax  # t0 = *xp  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450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2863423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 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(%rsi), %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rdx  # t1 = *yp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77685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456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456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2863423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 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%rdx, (%rdi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)  # *xp = t1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65941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456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456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2863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%rax, (%rsi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)  # *yp = t0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99731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85750"/>
            <a:ext cx="6175375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Direct</a:t>
            </a:r>
            <a:r>
              <a:rPr lang="en-US" dirty="0"/>
              <a:t>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Mem[A]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Mostly used for static and global variables</a:t>
            </a:r>
            <a:endParaRPr lang="en-US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0x804acb8,%eax</a:t>
            </a:r>
            <a:endParaRPr lang="en-US" dirty="0" smtClean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Normal	(R)	Mem[</a:t>
            </a:r>
            <a:r>
              <a:rPr lang="en-US" dirty="0" err="1" smtClean="0"/>
              <a:t>Reg</a:t>
            </a:r>
            <a:r>
              <a:rPr lang="en-US" dirty="0" smtClean="0"/>
              <a:t>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Aha! Pointer dereferencing in C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movq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rcx</a:t>
            </a:r>
            <a:r>
              <a:rPr lang="en-US" dirty="0" smtClean="0">
                <a:latin typeface="Courier New" pitchFamily="49" charset="0"/>
              </a:rPr>
              <a:t>),%</a:t>
            </a:r>
            <a:r>
              <a:rPr lang="en-US" dirty="0" err="1" smtClean="0">
                <a:latin typeface="Courier New" pitchFamily="49" charset="0"/>
              </a:rPr>
              <a:t>rax</a:t>
            </a:r>
            <a:endParaRPr lang="en-US" dirty="0" smtClean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Displacement	D(R)	Mem[</a:t>
            </a:r>
            <a:r>
              <a:rPr lang="en-US" dirty="0" err="1" smtClean="0"/>
              <a:t>Reg</a:t>
            </a:r>
            <a:r>
              <a:rPr lang="en-US" dirty="0" smtClean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 smtClean="0"/>
              <a:t>Constant displacement D specifies offset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movq</a:t>
            </a:r>
            <a:r>
              <a:rPr lang="en-US" dirty="0" smtClean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bp</a:t>
            </a:r>
            <a:r>
              <a:rPr lang="en-US" dirty="0" smtClean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dx</a:t>
            </a:r>
            <a:endParaRPr lang="en-US" dirty="0" smtClean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 smtClean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49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285750"/>
            <a:ext cx="7516812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Complete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5530850"/>
          </a:xfrm>
        </p:spPr>
        <p:txBody>
          <a:bodyPr/>
          <a:lstStyle/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Most General Form</a:t>
            </a:r>
          </a:p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		D(</a:t>
            </a:r>
            <a:r>
              <a:rPr lang="en-US" dirty="0" err="1" smtClean="0"/>
              <a:t>Rb,Ri,S</a:t>
            </a:r>
            <a:r>
              <a:rPr lang="en-US" dirty="0" smtClean="0"/>
              <a:t>)	Mem[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Rb</a:t>
            </a:r>
            <a:r>
              <a:rPr lang="en-US" dirty="0" smtClean="0"/>
              <a:t>]+S*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Ri</a:t>
            </a:r>
            <a:r>
              <a:rPr lang="en-US" dirty="0" smtClean="0"/>
              <a:t>]+ D]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D: 	Constant “displacement” 1, 2, or 4 bytes</a:t>
            </a:r>
          </a:p>
          <a:p>
            <a:pPr marL="962025" lvl="2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Can be small (offset) or large (address)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 smtClean="0"/>
              <a:t>Rb</a:t>
            </a:r>
            <a:r>
              <a:rPr lang="en-US" dirty="0" smtClean="0"/>
              <a:t>: 	Base register: Any of 16 integer registers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 smtClean="0"/>
              <a:t>Ri</a:t>
            </a:r>
            <a:r>
              <a:rPr lang="en-US" dirty="0" smtClean="0"/>
              <a:t>:	Index register: Any, except for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dirty="0" err="1" smtClean="0">
                <a:latin typeface="Courier New" pitchFamily="49" charset="0"/>
              </a:rPr>
              <a:t>sp</a:t>
            </a:r>
            <a:endParaRPr lang="en-US" dirty="0" smtClean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S: 	Scale: 1, 2, 4, or 8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Special Cases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		(</a:t>
            </a:r>
            <a:r>
              <a:rPr lang="en-US" dirty="0" err="1" smtClean="0"/>
              <a:t>Rb,Ri</a:t>
            </a:r>
            <a:r>
              <a:rPr lang="en-US" dirty="0" smtClean="0"/>
              <a:t>)	Mem[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Rb</a:t>
            </a:r>
            <a:r>
              <a:rPr lang="en-US" dirty="0" smtClean="0"/>
              <a:t>]+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Ri</a:t>
            </a:r>
            <a:r>
              <a:rPr lang="en-US" dirty="0" smtClean="0"/>
              <a:t>]]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		D(</a:t>
            </a:r>
            <a:r>
              <a:rPr lang="en-US" dirty="0" err="1" smtClean="0"/>
              <a:t>Rb,Ri</a:t>
            </a:r>
            <a:r>
              <a:rPr lang="en-US" dirty="0" smtClean="0"/>
              <a:t>)	Mem[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Rb</a:t>
            </a:r>
            <a:r>
              <a:rPr lang="en-US" dirty="0" smtClean="0"/>
              <a:t>]+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Ri</a:t>
            </a:r>
            <a:r>
              <a:rPr lang="en-US" dirty="0" smtClean="0"/>
              <a:t>]+D]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 smtClean="0"/>
              <a:t>		(</a:t>
            </a:r>
            <a:r>
              <a:rPr lang="en-US" dirty="0" err="1" smtClean="0"/>
              <a:t>Rb,Ri,S</a:t>
            </a:r>
            <a:r>
              <a:rPr lang="en-US" dirty="0" smtClean="0"/>
              <a:t>)	Mem[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Rb</a:t>
            </a:r>
            <a:r>
              <a:rPr lang="en-US" dirty="0" smtClean="0"/>
              <a:t>]+S*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Ri</a:t>
            </a:r>
            <a:r>
              <a:rPr lang="en-US" dirty="0" smtClean="0"/>
              <a:t>]]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	D	Mem[D]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	(,</a:t>
            </a:r>
            <a:r>
              <a:rPr lang="en-US" dirty="0" err="1" smtClean="0"/>
              <a:t>Ri,S</a:t>
            </a:r>
            <a:r>
              <a:rPr lang="en-US" dirty="0" smtClean="0"/>
              <a:t>)	Mem[S*</a:t>
            </a:r>
            <a:r>
              <a:rPr lang="en-US" dirty="0" err="1" smtClean="0"/>
              <a:t>Reg</a:t>
            </a:r>
            <a:r>
              <a:rPr lang="en-US" dirty="0" smtClean="0"/>
              <a:t>[</a:t>
            </a:r>
            <a:r>
              <a:rPr lang="en-US" dirty="0" err="1" smtClean="0"/>
              <a:t>Ri</a:t>
            </a:r>
            <a:r>
              <a:rPr lang="en-US" dirty="0" smtClean="0"/>
              <a:t>]]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85750"/>
            <a:ext cx="7223125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X86 Evolution:</a:t>
            </a:r>
            <a:r>
              <a:rPr lang="en-US" altLang="en-US" dirty="0"/>
              <a:t> </a:t>
            </a:r>
            <a:r>
              <a:rPr lang="en-US" altLang="en-US" dirty="0" smtClean="0"/>
              <a:t>Milestones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55000" cy="5486400"/>
          </a:xfrm>
        </p:spPr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4004	1971	2.3K			108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4-bit processor.  First 1-chip microprocessor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Didn’t even have interrupts!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8008	1972	3.3K			200-800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Like 4004, but with 8-bit </a:t>
            </a:r>
            <a:r>
              <a:rPr lang="en-US" dirty="0" err="1" smtClean="0"/>
              <a:t>ALU</a:t>
            </a:r>
            <a:endParaRPr lang="en-US" dirty="0" smtClean="0"/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8080	1974	6K			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Compatible at source level with 8008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Processor in first “kit” computers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Pricing caused it to beat similar processors with better programming models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Motorola 6800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MOS Technologies (</a:t>
            </a:r>
            <a:r>
              <a:rPr lang="en-US" dirty="0" err="1" smtClean="0"/>
              <a:t>MOSTEK</a:t>
            </a:r>
            <a:r>
              <a:rPr lang="en-US" dirty="0" smtClean="0"/>
              <a:t>) 6502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Address Computation Examples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3810000" y="16002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%edx</a:t>
            </a: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3810000" y="20574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%ecx</a:t>
            </a: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44958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0xf000</a:t>
            </a: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4495800" y="2057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0x100</a:t>
            </a:r>
          </a:p>
        </p:txBody>
      </p:sp>
      <p:graphicFrame>
        <p:nvGraphicFramePr>
          <p:cNvPr id="187509" name="Group 117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Expression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Computation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Address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0x8(%edx)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(%edx,%ecx)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(%edx,%ecx,4)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+ 4*0x100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0x80(,%edx,2)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2*0xf000 + 0x80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0x1e080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5750"/>
            <a:ext cx="7848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leaq</a:t>
            </a:r>
            <a:r>
              <a:rPr lang="en-US" dirty="0" smtClean="0"/>
              <a:t> </a:t>
            </a:r>
            <a:r>
              <a:rPr lang="en-US" i="1" dirty="0" err="1" smtClean="0"/>
              <a:t>Src</a:t>
            </a:r>
            <a:r>
              <a:rPr lang="en-US" dirty="0" err="1" smtClean="0"/>
              <a:t>,</a:t>
            </a:r>
            <a:r>
              <a:rPr lang="en-US" i="1" dirty="0" err="1" smtClean="0"/>
              <a:t>Dest</a:t>
            </a:r>
            <a:endParaRPr lang="en-US" dirty="0" smtClean="0"/>
          </a:p>
          <a:p>
            <a:pPr lvl="1" eaLnBrk="1" hangingPunct="1">
              <a:defRPr/>
            </a:pPr>
            <a:r>
              <a:rPr lang="en-US" i="1" dirty="0" err="1" smtClean="0"/>
              <a:t>Src</a:t>
            </a:r>
            <a:r>
              <a:rPr lang="en-US" dirty="0" smtClean="0"/>
              <a:t> is address mode expression</a:t>
            </a:r>
          </a:p>
          <a:p>
            <a:pPr lvl="1" eaLnBrk="1" hangingPunct="1">
              <a:defRPr/>
            </a:pPr>
            <a:r>
              <a:rPr lang="en-US" dirty="0" smtClean="0"/>
              <a:t>Set </a:t>
            </a:r>
            <a:r>
              <a:rPr lang="en-US" i="1" dirty="0" err="1" smtClean="0"/>
              <a:t>Dest</a:t>
            </a:r>
            <a:r>
              <a:rPr lang="en-US" dirty="0" smtClean="0"/>
              <a:t> to address denoted by expression</a:t>
            </a:r>
          </a:p>
          <a:p>
            <a:pPr eaLnBrk="1" hangingPunct="1">
              <a:defRPr/>
            </a:pPr>
            <a:r>
              <a:rPr lang="en-US" dirty="0" smtClean="0"/>
              <a:t>Uses</a:t>
            </a:r>
          </a:p>
          <a:p>
            <a:pPr lvl="1" eaLnBrk="1" hangingPunct="1">
              <a:defRPr/>
            </a:pPr>
            <a:r>
              <a:rPr lang="en-US" dirty="0" smtClean="0"/>
              <a:t>Computing address without doing memory reference</a:t>
            </a:r>
          </a:p>
          <a:p>
            <a:pPr lvl="2" eaLnBrk="1" hangingPunct="1">
              <a:defRPr/>
            </a:pPr>
            <a:r>
              <a:rPr lang="en-US" dirty="0" smtClean="0"/>
              <a:t>E.g., translation of </a:t>
            </a:r>
            <a:r>
              <a:rPr lang="en-US" dirty="0" smtClean="0">
                <a:latin typeface="Courier New" pitchFamily="49" charset="0"/>
              </a:rPr>
              <a:t>p = &amp;x[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];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Computing arithmetic expressions of the form x + k*y</a:t>
            </a:r>
          </a:p>
          <a:p>
            <a:pPr lvl="2" eaLnBrk="1" hangingPunct="1">
              <a:defRPr/>
            </a:pPr>
            <a:r>
              <a:rPr lang="en-US" dirty="0" smtClean="0"/>
              <a:t>k = 1, 2, 4, or 8.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CC0000"/>
                </a:solidFill>
              </a:rPr>
              <a:t>LEARN THIS INSTRUCTION!!!</a:t>
            </a:r>
          </a:p>
          <a:p>
            <a:pPr lvl="1" eaLnBrk="1" hangingPunct="1">
              <a:defRPr/>
            </a:pPr>
            <a:r>
              <a:rPr lang="en-US" dirty="0" smtClean="0"/>
              <a:t>Used heavily by compiler</a:t>
            </a:r>
          </a:p>
          <a:p>
            <a:pPr lvl="1" eaLnBrk="1" hangingPunct="1">
              <a:defRPr/>
            </a:pPr>
            <a:r>
              <a:rPr lang="en-US" dirty="0" smtClean="0"/>
              <a:t>Appears regularly on exams</a:t>
            </a:r>
            <a:r>
              <a:rPr lang="en-US" dirty="0"/>
              <a:t> </a:t>
            </a:r>
            <a:r>
              <a:rPr lang="en-US" dirty="0" smtClean="0"/>
              <a:t>&amp; quizzes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5750"/>
            <a:ext cx="7848600" cy="573088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leaq</a:t>
            </a:r>
            <a:r>
              <a:rPr lang="en-US" altLang="en-US" dirty="0" smtClean="0"/>
              <a:t> vs. </a:t>
            </a:r>
            <a:r>
              <a:rPr lang="en-US" altLang="en-US" dirty="0" err="1" smtClean="0"/>
              <a:t>movq</a:t>
            </a:r>
            <a:endParaRPr lang="en-US" altLang="en-US" dirty="0" smtClean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Assume </a:t>
            </a:r>
            <a:r>
              <a:rPr lang="en-US" dirty="0" err="1" smtClean="0"/>
              <a:t>dest</a:t>
            </a:r>
            <a:r>
              <a:rPr lang="en-US" dirty="0" smtClean="0"/>
              <a:t> is %</a:t>
            </a:r>
            <a:r>
              <a:rPr lang="en-US" dirty="0" err="1" smtClean="0"/>
              <a:t>rax</a:t>
            </a:r>
            <a:r>
              <a:rPr lang="en-US" dirty="0" smtClean="0"/>
              <a:t>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</a:t>
            </a:r>
            <a:r>
              <a:rPr lang="en-US" dirty="0" smtClean="0"/>
              <a:t>%</a:t>
            </a:r>
            <a:r>
              <a:rPr lang="en-US" dirty="0" err="1" smtClean="0"/>
              <a:t>rdi</a:t>
            </a:r>
            <a:r>
              <a:rPr lang="en-US" dirty="0" smtClean="0"/>
              <a:t> = 0xF000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</a:t>
            </a:r>
            <a:r>
              <a:rPr lang="en-US" dirty="0" smtClean="0"/>
              <a:t>%</a:t>
            </a:r>
            <a:r>
              <a:rPr lang="en-US" dirty="0" err="1" smtClean="0"/>
              <a:t>rsi</a:t>
            </a:r>
            <a:r>
              <a:rPr lang="en-US" dirty="0" smtClean="0"/>
              <a:t> = 0x8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</a:t>
            </a:r>
            <a:r>
              <a:rPr lang="en-US" dirty="0" smtClean="0"/>
              <a:t>Memory at 0xF000 = 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</a:t>
            </a:r>
            <a:r>
              <a:rPr lang="en-US" dirty="0" smtClean="0"/>
              <a:t>Memory at 0xF008 = 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</a:t>
            </a:r>
            <a:r>
              <a:rPr lang="en-US" dirty="0" smtClean="0"/>
              <a:t>Memory at 0xF010 = 0xBCDEF</a:t>
            </a:r>
          </a:p>
          <a:p>
            <a:pPr eaLnBrk="1" hangingPunct="1">
              <a:defRPr/>
            </a:pPr>
            <a:r>
              <a:rPr lang="en-US" dirty="0" err="1" smtClean="0"/>
              <a:t>Src</a:t>
            </a:r>
            <a:r>
              <a:rPr lang="en-US" dirty="0" smtClean="0"/>
              <a:t>			</a:t>
            </a:r>
            <a:r>
              <a:rPr lang="en-US" dirty="0" err="1" smtClean="0"/>
              <a:t>leaq</a:t>
            </a:r>
            <a:r>
              <a:rPr lang="en-US" dirty="0" smtClean="0"/>
              <a:t>		</a:t>
            </a:r>
            <a:r>
              <a:rPr lang="en-US" dirty="0" err="1" smtClean="0"/>
              <a:t>movq</a:t>
            </a:r>
            <a:endParaRPr lang="en-US" dirty="0" smtClean="0"/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(%</a:t>
            </a:r>
            <a:r>
              <a:rPr lang="en-US" dirty="0" err="1" smtClean="0"/>
              <a:t>rdi</a:t>
            </a:r>
            <a:r>
              <a:rPr lang="en-US" dirty="0" smtClean="0"/>
              <a:t>)</a:t>
            </a:r>
            <a:r>
              <a:rPr lang="en-US" dirty="0"/>
              <a:t>	</a:t>
            </a:r>
            <a:r>
              <a:rPr lang="en-US" dirty="0" smtClean="0"/>
              <a:t>		0xF000	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8(%</a:t>
            </a:r>
            <a:r>
              <a:rPr lang="en-US" dirty="0" err="1" smtClean="0"/>
              <a:t>rdi</a:t>
            </a:r>
            <a:r>
              <a:rPr lang="en-US" dirty="0" smtClean="0"/>
              <a:t>)		0xF008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(%</a:t>
            </a:r>
            <a:r>
              <a:rPr lang="en-US" dirty="0" err="1" smtClean="0"/>
              <a:t>rdi</a:t>
            </a:r>
            <a:r>
              <a:rPr lang="en-US" dirty="0" smtClean="0"/>
              <a:t>,%</a:t>
            </a:r>
            <a:r>
              <a:rPr lang="en-US" dirty="0" err="1" smtClean="0"/>
              <a:t>rsi</a:t>
            </a:r>
            <a:r>
              <a:rPr lang="en-US" dirty="0" smtClean="0"/>
              <a:t>)		0xF008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(%rdi,%rsi,2)	0xF010	0xBCDEF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/>
              <a:t>%</a:t>
            </a:r>
            <a:r>
              <a:rPr lang="en-US" dirty="0" err="1" smtClean="0"/>
              <a:t>rdi</a:t>
            </a:r>
            <a:r>
              <a:rPr lang="en-US" dirty="0" smtClean="0"/>
              <a:t>			</a:t>
            </a:r>
            <a:r>
              <a:rPr lang="en-US" i="1" dirty="0" smtClean="0"/>
              <a:t>Illegal!</a:t>
            </a:r>
            <a:r>
              <a:rPr lang="en-US" dirty="0" smtClean="0"/>
              <a:t>	0xF000</a:t>
            </a:r>
          </a:p>
        </p:txBody>
      </p:sp>
    </p:spTree>
    <p:extLst>
      <p:ext uri="{BB962C8B-B14F-4D97-AF65-F5344CB8AC3E}">
        <p14:creationId xmlns:p14="http://schemas.microsoft.com/office/powerpoint/2010/main" val="12151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smtClean="0"/>
              <a:t>Two-Operand </a:t>
            </a:r>
            <a:r>
              <a:rPr lang="en-US" dirty="0"/>
              <a:t>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(why</a:t>
            </a:r>
            <a:r>
              <a:rPr lang="en-US" dirty="0" smtClean="0"/>
              <a:t>?)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Note: immediate source limited to 4 bytes (sigh)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5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smtClean="0"/>
              <a:t>One-Operand </a:t>
            </a:r>
            <a:r>
              <a:rPr lang="en-US" dirty="0"/>
              <a:t>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6517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3505199"/>
            <a:ext cx="4406900" cy="28289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Interesting Instructions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leaq</a:t>
            </a:r>
            <a:r>
              <a:rPr lang="en-US" dirty="0" smtClean="0"/>
              <a:t>: address computation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salq</a:t>
            </a:r>
            <a:r>
              <a:rPr lang="en-US" dirty="0" smtClean="0"/>
              <a:t>: shift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imulq</a:t>
            </a:r>
            <a:r>
              <a:rPr lang="en-US" dirty="0" smtClean="0"/>
              <a:t>: multiplication</a:t>
            </a:r>
          </a:p>
          <a:p>
            <a:pPr lvl="2" indent="-342900"/>
            <a:r>
              <a:rPr lang="en-US" dirty="0" smtClean="0"/>
              <a:t>But, only used once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43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Understanding 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 smtClean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$4,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35565"/>
              </p:ext>
            </p:extLst>
          </p:nvPr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 smtClean="0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71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85750"/>
            <a:ext cx="7223125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X86 Evolution:</a:t>
            </a:r>
            <a:r>
              <a:rPr lang="en-US" altLang="en-US" dirty="0"/>
              <a:t> </a:t>
            </a:r>
            <a:r>
              <a:rPr lang="en-US" altLang="en-US" dirty="0" smtClean="0"/>
              <a:t>Milestones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55000" cy="5486400"/>
          </a:xfrm>
        </p:spPr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8086	1978	29K			5-10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16-bit processor.  Basis for IBM PC &amp; DOS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Limited to 1MB address space.  DOS only gives you 640K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80286	1982	134K			4-12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Added elaborate, but not very useful, addressing scheme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Basis for IBM PC-AT and Windows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386	1985	275K			16-33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Extended to 32 bits.  Added “flat addressing”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Capable of running Unix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 smtClean="0"/>
              <a:t>By default, Linux/</a:t>
            </a:r>
            <a:r>
              <a:rPr lang="en-US" dirty="0" err="1" smtClean="0"/>
              <a:t>gcc</a:t>
            </a:r>
            <a:r>
              <a:rPr lang="en-US" dirty="0" smtClean="0"/>
              <a:t> use no instructions introduced in later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85750"/>
            <a:ext cx="7223125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X86 Evolution:</a:t>
            </a:r>
            <a:r>
              <a:rPr lang="en-US" altLang="en-US" dirty="0"/>
              <a:t> </a:t>
            </a:r>
            <a:r>
              <a:rPr lang="en-US" altLang="en-US" dirty="0" smtClean="0"/>
              <a:t>Milestones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	Name	Date	Transistors		Frequency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486	1989	1.9M			16-150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Pentium P5	1993	3.1M			60-66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Pentium 4E	2004	125M			2.8-3.8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First 64-bit Intel x86 processor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Core 2	2006	291M			1.0-3.5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First multi-core Intel processor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i7	2008	731M			1.7-3.9 GHz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Ivy Bridge	</a:t>
            </a:r>
            <a:r>
              <a:rPr lang="en-US" dirty="0" smtClean="0"/>
              <a:t>2012</a:t>
            </a:r>
            <a:r>
              <a:rPr lang="en-US" dirty="0"/>
              <a:t>	0.6-4.3B		3.2-4.0 GHz	</a:t>
            </a:r>
            <a:endParaRPr lang="en-US" dirty="0" smtClean="0"/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Things are going crazy here…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9050" y="304800"/>
            <a:ext cx="5851525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X86 Evolution: Clones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Advanced Micro Devices (AMD)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Historically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AMD has followed just behind Intel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A little bit slower, a lot cheaper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Recently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Recruited top circuit designers from Digital Equipment Corp.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Exploited fact that Intel distracted by Itanium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Now are close competitors to Intel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Developed own extension to 64 bits (called x86_64)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Intel adopted in early 2000’s after Itanium bombed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Has recovered lead in semiconductor technology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 smtClean="0"/>
              <a:t>AMD has fallen behind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r>
              <a:rPr lang="en-US" dirty="0" smtClean="0"/>
              <a:t>Code Forms: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Machine Code</a:t>
            </a:r>
            <a:r>
              <a:rPr lang="en-US" dirty="0" smtClean="0"/>
              <a:t>: The byte-level programs that a processor executes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Assembly Code</a:t>
            </a:r>
            <a:r>
              <a:rPr lang="en-US" dirty="0" smtClean="0"/>
              <a:t>: A text representation of machine code</a:t>
            </a:r>
          </a:p>
          <a:p>
            <a:pPr eaLnBrk="1" hangingPunct="1"/>
            <a:r>
              <a:rPr lang="en-US" dirty="0" smtClean="0"/>
              <a:t>Example ISAs: </a:t>
            </a:r>
          </a:p>
          <a:p>
            <a:pPr lvl="1"/>
            <a:r>
              <a:rPr lang="en-US" dirty="0" smtClean="0"/>
              <a:t>Intel: x86, IA32, Itanium, x86-64</a:t>
            </a:r>
          </a:p>
          <a:p>
            <a:pPr lvl="1"/>
            <a:r>
              <a:rPr lang="en-US" dirty="0" smtClean="0"/>
              <a:t>ARM: Used in almost all mobile phones</a:t>
            </a:r>
          </a:p>
        </p:txBody>
      </p:sp>
    </p:spTree>
    <p:extLst>
      <p:ext uri="{BB962C8B-B14F-4D97-AF65-F5344CB8AC3E}">
        <p14:creationId xmlns:p14="http://schemas.microsoft.com/office/powerpoint/2010/main" val="695647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285750"/>
            <a:ext cx="7526337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760788"/>
            <a:ext cx="4357687" cy="2684462"/>
          </a:xfrm>
        </p:spPr>
        <p:txBody>
          <a:bodyPr/>
          <a:lstStyle/>
          <a:p>
            <a:pPr marL="0" indent="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2000" smtClean="0"/>
              <a:t>Programmer-Visible State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smtClean="0"/>
              <a:t>EIP (Program Counter)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smtClean="0"/>
              <a:t>Address of next instruction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smtClean="0"/>
              <a:t>Register File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smtClean="0"/>
              <a:t>Heavily used program data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smtClean="0"/>
              <a:t>Condition Codes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smtClean="0"/>
              <a:t>Store status information about most recent arithmetic operation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smtClean="0"/>
              <a:t>Used for conditional branching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0200" y="1600200"/>
            <a:ext cx="381000" cy="1447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</a:t>
            </a:r>
          </a:p>
          <a:p>
            <a:pPr>
              <a:lnSpc>
                <a:spcPct val="100000"/>
              </a:lnSpc>
            </a:pPr>
            <a:r>
              <a:rPr lang="en-US" altLang="en-US"/>
              <a:t>P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Registers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066800" y="9906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CPU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019800" y="9906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Memory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019800" y="1676400"/>
            <a:ext cx="228600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Object Code</a:t>
            </a:r>
          </a:p>
          <a:p>
            <a:pPr>
              <a:lnSpc>
                <a:spcPct val="100000"/>
              </a:lnSpc>
            </a:pPr>
            <a:r>
              <a:rPr lang="en-US" altLang="en-US" b="0"/>
              <a:t>Program Data</a:t>
            </a:r>
          </a:p>
          <a:p>
            <a:pPr>
              <a:lnSpc>
                <a:spcPct val="100000"/>
              </a:lnSpc>
            </a:pPr>
            <a:r>
              <a:rPr lang="en-US" altLang="en-US" b="0"/>
              <a:t>OS Data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Addresses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Data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343400" y="2438400"/>
            <a:ext cx="16764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Instructions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6477000" y="29718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Stack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Condition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4876800"/>
            <a:ext cx="4076700" cy="156845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smtClean="0"/>
              <a:t>Memory</a:t>
            </a:r>
          </a:p>
          <a:p>
            <a:pPr lvl="2" eaLnBrk="1" hangingPunct="1">
              <a:defRPr/>
            </a:pPr>
            <a:r>
              <a:rPr lang="en-US" sz="1600" smtClean="0"/>
              <a:t>Byte-addressable array</a:t>
            </a:r>
          </a:p>
          <a:p>
            <a:pPr lvl="2" eaLnBrk="1" hangingPunct="1">
              <a:defRPr/>
            </a:pPr>
            <a:r>
              <a:rPr lang="en-US" sz="1600" smtClean="0"/>
              <a:t>Code, user data, (most) OS data</a:t>
            </a:r>
          </a:p>
          <a:p>
            <a:pPr lvl="2" eaLnBrk="1" hangingPunct="1">
              <a:defRPr/>
            </a:pPr>
            <a:r>
              <a:rPr lang="en-US" sz="1600" smtClean="0"/>
              <a:t>Includes stack used to support procedures</a:t>
            </a:r>
          </a:p>
          <a:p>
            <a:pPr marL="0" indent="0" eaLnBrk="1" hangingPunct="1">
              <a:defRPr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958850" y="2813050"/>
            <a:ext cx="727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958850" y="4027488"/>
            <a:ext cx="727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85800" y="5094288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85800" y="6161088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989388" y="3271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295774" y="3389313"/>
            <a:ext cx="303212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Compiler (</a:t>
            </a:r>
            <a:r>
              <a:rPr lang="en-US" altLang="en-US" dirty="0" err="1" smtClean="0">
                <a:latin typeface="Courier New" pitchFamily="49" charset="0"/>
              </a:rPr>
              <a:t>gcc</a:t>
            </a:r>
            <a:r>
              <a:rPr lang="en-US" altLang="en-US" dirty="0" smtClean="0">
                <a:latin typeface="Courier New" pitchFamily="49" charset="0"/>
              </a:rPr>
              <a:t> -</a:t>
            </a:r>
            <a:r>
              <a:rPr lang="en-US" altLang="en-US" dirty="0" err="1" smtClean="0">
                <a:latin typeface="Courier New" pitchFamily="49" charset="0"/>
              </a:rPr>
              <a:t>Og</a:t>
            </a:r>
            <a:r>
              <a:rPr lang="en-US" altLang="en-US" dirty="0" smtClean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</a:rPr>
              <a:t>-S</a:t>
            </a:r>
            <a:r>
              <a:rPr lang="en-US" altLang="en-US" dirty="0"/>
              <a:t>)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279900" y="4532313"/>
            <a:ext cx="3048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Assembler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as</a:t>
            </a:r>
            <a:r>
              <a:rPr lang="en-US" altLang="en-US"/>
              <a:t>)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676400" y="5627688"/>
            <a:ext cx="2638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Linker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Courier New" pitchFamily="49" charset="0"/>
              </a:rPr>
              <a:t>ld</a:t>
            </a:r>
            <a:r>
              <a:rPr lang="en-US" altLang="en-US"/>
              <a:t>)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357438" y="2797175"/>
            <a:ext cx="3263900" cy="39211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 program (</a:t>
            </a:r>
            <a:r>
              <a:rPr lang="en-US" altLang="en-US">
                <a:latin typeface="Courier New" pitchFamily="49" charset="0"/>
              </a:rPr>
              <a:t>p1.c p2.c</a:t>
            </a:r>
            <a:r>
              <a:rPr lang="en-US" altLang="en-US"/>
              <a:t>)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243138" y="3875088"/>
            <a:ext cx="3492500" cy="39211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Asm program (</a:t>
            </a:r>
            <a:r>
              <a:rPr lang="en-US" altLang="en-US">
                <a:latin typeface="Courier New" pitchFamily="49" charset="0"/>
              </a:rPr>
              <a:t>p1.s p2.s</a:t>
            </a:r>
            <a:r>
              <a:rPr lang="en-US" altLang="en-US"/>
              <a:t>)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2128838" y="5018088"/>
            <a:ext cx="3721100" cy="392112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Object program (</a:t>
            </a:r>
            <a:r>
              <a:rPr lang="en-US" altLang="en-US">
                <a:latin typeface="Courier New" pitchFamily="49" charset="0"/>
              </a:rPr>
              <a:t>p1.o p2.o</a:t>
            </a:r>
            <a:r>
              <a:rPr lang="en-US" altLang="en-US"/>
              <a:t>)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133600" y="6161088"/>
            <a:ext cx="3748088" cy="392112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Executable program (</a:t>
            </a:r>
            <a:r>
              <a:rPr lang="en-US" altLang="en-US">
                <a:latin typeface="Courier New" pitchFamily="49" charset="0"/>
              </a:rPr>
              <a:t>p</a:t>
            </a:r>
            <a:r>
              <a:rPr lang="en-US" altLang="en-US"/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3989388" y="4414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3989388" y="5557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248400" y="5018088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Static libraries (</a:t>
            </a:r>
            <a:r>
              <a:rPr lang="en-US" altLang="en-US">
                <a:latin typeface="Courier New" pitchFamily="49" charset="0"/>
              </a:rPr>
              <a:t>.a</a:t>
            </a:r>
            <a:r>
              <a:rPr lang="en-US" altLang="en-US"/>
              <a:t>)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5257800" y="5246688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title"/>
          </p:nvPr>
        </p:nvSpPr>
        <p:spPr>
          <a:xfrm>
            <a:off x="331788" y="285750"/>
            <a:ext cx="6297612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Turning C into Object Code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 smtClean="0"/>
              <a:t>Code in files 	</a:t>
            </a:r>
            <a:r>
              <a:rPr lang="en-US" altLang="en-US" dirty="0" smtClean="0">
                <a:latin typeface="Courier New" pitchFamily="49" charset="0"/>
              </a:rPr>
              <a:t>p1.c p2.c</a:t>
            </a:r>
            <a:endParaRPr lang="en-US" altLang="en-US" dirty="0" smtClean="0">
              <a:latin typeface="Courier" pitchFamily="49" charset="0"/>
            </a:endParaRPr>
          </a:p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 smtClean="0"/>
              <a:t>Compile with command: 	        	</a:t>
            </a:r>
            <a:r>
              <a:rPr lang="en-US" altLang="en-US" dirty="0" err="1" smtClean="0">
                <a:latin typeface="Courier New" pitchFamily="49" charset="0"/>
              </a:rPr>
              <a:t>gcc</a:t>
            </a:r>
            <a:r>
              <a:rPr lang="en-US" altLang="en-US" dirty="0" smtClean="0">
                <a:latin typeface="Courier New" pitchFamily="49" charset="0"/>
              </a:rPr>
              <a:t> -</a:t>
            </a:r>
            <a:r>
              <a:rPr lang="en-US" altLang="en-US" dirty="0" err="1" smtClean="0">
                <a:latin typeface="Courier New" pitchFamily="49" charset="0"/>
              </a:rPr>
              <a:t>Og</a:t>
            </a:r>
            <a:r>
              <a:rPr lang="en-US" altLang="en-US" dirty="0" smtClean="0">
                <a:latin typeface="Courier New" pitchFamily="49" charset="0"/>
              </a:rPr>
              <a:t> p1.c p2.c -o p</a:t>
            </a:r>
            <a:endParaRPr lang="en-US" altLang="en-US" dirty="0" smtClean="0">
              <a:latin typeface="Courier" pitchFamily="49" charset="0"/>
            </a:endParaRP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 smtClean="0"/>
              <a:t>Use basic optimizations (</a:t>
            </a:r>
            <a:r>
              <a:rPr lang="en-US" altLang="en-US" dirty="0" smtClean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altLang="en-US" dirty="0" err="1" smtClean="0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altLang="en-US" dirty="0" smtClean="0"/>
              <a:t>) (new to recent versions of </a:t>
            </a:r>
            <a:r>
              <a:rPr lang="en-US" altLang="en-US" dirty="0" err="1" smtClean="0"/>
              <a:t>gcc</a:t>
            </a:r>
            <a:r>
              <a:rPr lang="en-US" altLang="en-US" dirty="0" smtClean="0"/>
              <a:t>)</a:t>
            </a: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 smtClean="0"/>
              <a:t>Put resulting binary in file </a:t>
            </a:r>
            <a:r>
              <a:rPr lang="en-US" altLang="en-US" dirty="0" smtClean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8758</TotalTime>
  <Pages>35</Pages>
  <Words>2451</Words>
  <Application>Microsoft Office PowerPoint</Application>
  <PresentationFormat>Letter Paper (8.5x11 in)</PresentationFormat>
  <Paragraphs>753</Paragraphs>
  <Slides>36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39" baseType="lpstr">
      <vt:lpstr>class02</vt:lpstr>
      <vt:lpstr>Machine-Level Programming I:  </vt:lpstr>
      <vt:lpstr>Intel x86 (IA32/64) Processors</vt:lpstr>
      <vt:lpstr>X86 Evolution: Milestones</vt:lpstr>
      <vt:lpstr>X86 Evolution: Milestones</vt:lpstr>
      <vt:lpstr>X86 Evolution: Milestones</vt:lpstr>
      <vt:lpstr>X86 Evolution: Clones</vt:lpstr>
      <vt:lpstr>Definitions</vt:lpstr>
      <vt:lpstr>Assembly Programmer’s View</vt:lpstr>
      <vt:lpstr>Turning C into Object Code</vt:lpstr>
      <vt:lpstr>Compiling Into Assembly</vt:lpstr>
      <vt:lpstr>Assembly Characteristics</vt:lpstr>
      <vt:lpstr>Object Code</vt:lpstr>
      <vt:lpstr>Machine Instruction Example</vt:lpstr>
      <vt:lpstr>Disassembling Object Code</vt:lpstr>
      <vt:lpstr>Alternate Disassembly</vt:lpstr>
      <vt:lpstr>What Can be Disassembled?</vt:lpstr>
      <vt:lpstr>x86-64 Integer Registers</vt:lpstr>
      <vt:lpstr>x86-64 Integer Registers</vt:lpstr>
      <vt:lpstr>Moving Data</vt:lpstr>
      <vt:lpstr>movq Operand Combinations</vt:lpstr>
      <vt:lpstr>Simple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Simple Addressing Modes</vt:lpstr>
      <vt:lpstr>Complete Addressing Modes</vt:lpstr>
      <vt:lpstr>Address Computation Examples</vt:lpstr>
      <vt:lpstr>Address Computation Instruction</vt:lpstr>
      <vt:lpstr>leaq vs. movq</vt:lpstr>
      <vt:lpstr>Some Arithmetic Operations</vt:lpstr>
      <vt:lpstr>Some Arithmetic Operations</vt:lpstr>
      <vt:lpstr>Arithmetic Expression Example</vt:lpstr>
      <vt:lpstr>Understanding Arithmetic Expression Example</vt:lpstr>
      <vt:lpstr>For screen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Machine Level Programming I</dc:title>
  <dc:subject/>
  <dc:creator>Randal E. Bryant and David R. O'Hallaron</dc:creator>
  <cp:keywords/>
  <dc:description/>
  <cp:lastModifiedBy>Geoff Kuenning</cp:lastModifiedBy>
  <cp:revision>127</cp:revision>
  <cp:lastPrinted>2015-09-08T05:41:18Z</cp:lastPrinted>
  <dcterms:created xsi:type="dcterms:W3CDTF">1998-08-11T09:19:24Z</dcterms:created>
  <dcterms:modified xsi:type="dcterms:W3CDTF">2015-09-24T06:24:17Z</dcterms:modified>
</cp:coreProperties>
</file>