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343" r:id="rId2"/>
    <p:sldId id="345" r:id="rId3"/>
    <p:sldId id="346" r:id="rId4"/>
    <p:sldId id="347" r:id="rId5"/>
    <p:sldId id="348" r:id="rId6"/>
    <p:sldId id="380" r:id="rId7"/>
    <p:sldId id="349" r:id="rId8"/>
    <p:sldId id="350" r:id="rId9"/>
    <p:sldId id="351" r:id="rId10"/>
    <p:sldId id="352" r:id="rId11"/>
    <p:sldId id="381" r:id="rId12"/>
    <p:sldId id="382" r:id="rId13"/>
    <p:sldId id="383" r:id="rId14"/>
    <p:sldId id="384" r:id="rId15"/>
    <p:sldId id="385" r:id="rId16"/>
    <p:sldId id="386" r:id="rId17"/>
    <p:sldId id="387" r:id="rId18"/>
    <p:sldId id="388" r:id="rId19"/>
    <p:sldId id="389" r:id="rId20"/>
    <p:sldId id="390" r:id="rId21"/>
    <p:sldId id="391" r:id="rId22"/>
    <p:sldId id="392" r:id="rId23"/>
    <p:sldId id="393" r:id="rId24"/>
    <p:sldId id="394" r:id="rId25"/>
    <p:sldId id="395" r:id="rId26"/>
    <p:sldId id="396" r:id="rId27"/>
    <p:sldId id="365" r:id="rId28"/>
    <p:sldId id="397" r:id="rId29"/>
    <p:sldId id="398" r:id="rId30"/>
    <p:sldId id="399" r:id="rId31"/>
    <p:sldId id="400" r:id="rId32"/>
    <p:sldId id="401" r:id="rId33"/>
    <p:sldId id="402" r:id="rId34"/>
    <p:sldId id="403" r:id="rId35"/>
    <p:sldId id="404" r:id="rId36"/>
    <p:sldId id="405" r:id="rId37"/>
  </p:sldIdLst>
  <p:sldSz cx="9144000" cy="6858000" type="letter"/>
  <p:notesSz cx="9271000" cy="6985000"/>
  <p:custShowLst>
    <p:custShow name="For display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</p:sldLst>
    </p:custShow>
    <p:custShow name="For printing" id="1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66FF"/>
    <a:srgbClr val="CCFF33"/>
    <a:srgbClr val="00CCFF"/>
    <a:srgbClr val="FFFF99"/>
    <a:srgbClr val="FFFFCC"/>
    <a:srgbClr val="CC99FF"/>
    <a:srgbClr val="CC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4254500" y="6651625"/>
            <a:ext cx="766763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D4F12C21-2DFA-488A-B9D9-4FE2CA03EDAD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792900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4230688" y="6651625"/>
            <a:ext cx="8096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 smtClean="0">
                <a:latin typeface="Century Gothic" pitchFamily="34" charset="0"/>
              </a:rPr>
              <a:t>Page </a:t>
            </a:r>
            <a:fld id="{3D06EA72-162F-4A82-BF16-8CF9D24B2538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 smtClean="0">
              <a:latin typeface="Century Gothic" pitchFamily="34" charset="0"/>
            </a:endParaRPr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7050"/>
            <a:ext cx="3479800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986293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5188121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55494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247650"/>
            <a:ext cx="2076450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0785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2952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79482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146353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81303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78670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5324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64196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996557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325375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7138987" cy="6667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9075" y="6400800"/>
            <a:ext cx="60325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sz="1400" b="0" smtClean="0">
                <a:solidFill>
                  <a:schemeClr val="hlink"/>
                </a:solidFill>
              </a:rPr>
              <a:t>– </a:t>
            </a:r>
            <a:fld id="{15A12912-6DF7-4D6B-81BE-524D33D366A2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 smtClean="0">
                <a:solidFill>
                  <a:schemeClr val="hlink"/>
                </a:solidFill>
              </a:rPr>
              <a:t> –</a:t>
            </a:r>
            <a:endParaRPr lang="en-US" sz="1400" b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762875" y="6391275"/>
            <a:ext cx="685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52400"/>
            <a:ext cx="7127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1.doc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2.doc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836738"/>
            <a:ext cx="77724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smtClean="0"/>
              <a:t>Machine-Level Programming II:</a:t>
            </a:r>
            <a:br>
              <a:rPr lang="en-US" altLang="en-US" smtClean="0"/>
            </a:br>
            <a:r>
              <a:rPr lang="en-US" altLang="en-US" smtClean="0"/>
              <a:t>Control Flow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0425" y="3719513"/>
            <a:ext cx="4384675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dirty="0" smtClean="0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Condition codes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Conditional branches</a:t>
            </a: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Loops</a:t>
            </a:r>
          </a:p>
          <a:p>
            <a:pPr lvl="1" eaLnBrk="1" hangingPunct="1">
              <a:lnSpc>
                <a:spcPct val="97000"/>
              </a:lnSpc>
              <a:defRPr/>
            </a:pPr>
            <a:r>
              <a:rPr lang="en-US" sz="1800" dirty="0" smtClean="0"/>
              <a:t>Switch statements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20838" y="762000"/>
            <a:ext cx="6142037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96900" y="152400"/>
            <a:ext cx="8318500" cy="57308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Expressing with </a:t>
            </a:r>
            <a:r>
              <a:rPr lang="en-US" altLang="en-US" dirty="0" err="1" smtClean="0"/>
              <a:t>Goto</a:t>
            </a:r>
            <a:r>
              <a:rPr lang="en-US" altLang="en-US" dirty="0" smtClean="0"/>
              <a:t> Code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508000" y="22352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457200" y="1066800"/>
            <a:ext cx="8153400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/>
              <a:t>C allows </a:t>
            </a:r>
            <a:r>
              <a:rPr lang="en-US" kern="0" smtClean="0">
                <a:latin typeface="Courier New"/>
                <a:cs typeface="Courier New"/>
              </a:rPr>
              <a:t>goto</a:t>
            </a:r>
            <a:r>
              <a:rPr lang="en-US" kern="0" smtClean="0"/>
              <a:t> statement</a:t>
            </a:r>
          </a:p>
          <a:p>
            <a:r>
              <a:rPr lang="en-US" kern="0" smtClean="0"/>
              <a:t>Jump to position designated by label</a:t>
            </a:r>
          </a:p>
          <a:p>
            <a:endParaRPr lang="en-US" kern="0" dirty="0" smtClean="0"/>
          </a:p>
        </p:txBody>
      </p:sp>
      <p:sp>
        <p:nvSpPr>
          <p:cNvPr id="11" name="Rectangle 4"/>
          <p:cNvSpPr>
            <a:spLocks/>
          </p:cNvSpPr>
          <p:nvPr/>
        </p:nvSpPr>
        <p:spPr bwMode="auto">
          <a:xfrm>
            <a:off x="4495800" y="2209800"/>
            <a:ext cx="3657600" cy="3733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 &lt;=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return result;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366713" y="141605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887538"/>
            <a:ext cx="5715000" cy="419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20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</a:t>
            </a:r>
            <a:r>
              <a:rPr lang="en-US" sz="20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381000" y="339725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57200" y="3816350"/>
            <a:ext cx="3746500" cy="2355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!</a:t>
            </a:r>
            <a:r>
              <a:rPr lang="en-US" sz="18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if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7824787" cy="666750"/>
          </a:xfrm>
          <a:ln/>
        </p:spPr>
        <p:txBody>
          <a:bodyPr/>
          <a:lstStyle/>
          <a:p>
            <a:pPr marL="119063" indent="-119063"/>
            <a:r>
              <a:rPr lang="en-US" dirty="0"/>
              <a:t>General Conditional Expression </a:t>
            </a:r>
            <a:r>
              <a:rPr lang="en-US" dirty="0" smtClean="0"/>
              <a:t>Translation (Using Branches)</a:t>
            </a:r>
            <a:endParaRPr lang="en-US" dirty="0"/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330700" y="3886200"/>
            <a:ext cx="4432300" cy="2946400"/>
          </a:xfrm>
          <a:ln/>
        </p:spPr>
        <p:txBody>
          <a:bodyPr/>
          <a:lstStyle/>
          <a:p>
            <a:pPr marL="552450" lvl="1"/>
            <a:r>
              <a:rPr lang="en-US" dirty="0" smtClean="0"/>
              <a:t>Create </a:t>
            </a:r>
            <a:r>
              <a:rPr lang="en-US" dirty="0"/>
              <a:t>separate code regions for then &amp; else expressions</a:t>
            </a:r>
          </a:p>
          <a:p>
            <a:pPr marL="552450" lvl="1"/>
            <a:r>
              <a:rPr lang="en-US" dirty="0"/>
              <a:t>Execute appropriate one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1193800" y="2540000"/>
            <a:ext cx="3149600" cy="355600"/>
          </a:xfrm>
          <a:prstGeom prst="rect">
            <a:avLst/>
          </a:prstGeom>
          <a:solidFill>
            <a:srgbClr val="99CC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x&gt;y ? x-y : y-x;</a:t>
            </a:r>
          </a:p>
        </p:txBody>
      </p:sp>
    </p:spTree>
    <p:extLst>
      <p:ext uri="{BB962C8B-B14F-4D97-AF65-F5344CB8AC3E}">
        <p14:creationId xmlns:p14="http://schemas.microsoft.com/office/powerpoint/2010/main" val="5547365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5181600" y="236220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5181600" y="2819400"/>
            <a:ext cx="2514600" cy="1160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endParaRPr lang="en-US" sz="20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? </a:t>
            </a:r>
            <a:r>
              <a:rPr lang="en-US" sz="20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: </a:t>
            </a:r>
            <a:r>
              <a:rPr lang="en-US" sz="20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5105400" y="40386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5105400" y="4495800"/>
            <a:ext cx="3746500" cy="1593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result = </a:t>
            </a:r>
            <a:r>
              <a:rPr lang="en-US" sz="1800" b="1" i="1" dirty="0" err="1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Then_Expr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Arial Narro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Else_Expr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!</a:t>
            </a:r>
            <a:r>
              <a:rPr lang="en-US" sz="1800" b="1" i="1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Test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result =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return result;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Using Conditional Moves</a:t>
            </a:r>
            <a:endParaRPr lang="en-US" dirty="0"/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3500" y="1219200"/>
            <a:ext cx="4889500" cy="4038600"/>
          </a:xfrm>
          <a:ln/>
        </p:spPr>
        <p:txBody>
          <a:bodyPr/>
          <a:lstStyle/>
          <a:p>
            <a:pPr marL="292100"/>
            <a:r>
              <a:rPr lang="en-US" dirty="0" smtClean="0"/>
              <a:t>Conditional Move Instructions</a:t>
            </a:r>
          </a:p>
          <a:p>
            <a:pPr marL="552450" lvl="1"/>
            <a:r>
              <a:rPr lang="en-US" dirty="0" smtClean="0"/>
              <a:t>Instruction supports:</a:t>
            </a:r>
          </a:p>
          <a:p>
            <a:pPr marL="838200" lvl="2">
              <a:buNone/>
            </a:pPr>
            <a:r>
              <a:rPr lang="en-US" dirty="0" smtClean="0"/>
              <a:t>if (Test) </a:t>
            </a:r>
            <a:r>
              <a:rPr lang="en-US" dirty="0" err="1" smtClean="0"/>
              <a:t>Dest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err="1" smtClean="0">
                <a:sym typeface="Wingdings" pitchFamily="2" charset="2"/>
              </a:rPr>
              <a:t>Src</a:t>
            </a:r>
            <a:endParaRPr lang="en-US" dirty="0" smtClean="0"/>
          </a:p>
          <a:p>
            <a:pPr marL="552450" lvl="1"/>
            <a:r>
              <a:rPr lang="en-US" dirty="0" smtClean="0"/>
              <a:t>Supported in post-1995 x86 processors</a:t>
            </a:r>
          </a:p>
          <a:p>
            <a:pPr marL="552450" lvl="1"/>
            <a:r>
              <a:rPr lang="en-US" dirty="0" smtClean="0"/>
              <a:t>GCC tries to use them</a:t>
            </a:r>
          </a:p>
          <a:p>
            <a:pPr marL="838200" lvl="2"/>
            <a:r>
              <a:rPr lang="en-US" dirty="0" smtClean="0"/>
              <a:t>But, only when known to be safe</a:t>
            </a:r>
          </a:p>
          <a:p>
            <a:pPr marL="292100"/>
            <a:r>
              <a:rPr lang="en-US" dirty="0" smtClean="0"/>
              <a:t>Why?</a:t>
            </a:r>
          </a:p>
          <a:p>
            <a:pPr marL="552450" lvl="1"/>
            <a:r>
              <a:rPr lang="en-US" dirty="0" smtClean="0"/>
              <a:t>Branches are very disruptive to instruction flow through pipelines</a:t>
            </a:r>
          </a:p>
          <a:p>
            <a:pPr marL="552450" lvl="1"/>
            <a:r>
              <a:rPr lang="en-US" dirty="0" smtClean="0"/>
              <a:t>Conditional moves do not require control transfer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3431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Conditional Move Example</a:t>
            </a:r>
            <a:endParaRPr lang="en-US" dirty="0"/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6616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2286000" y="4267200"/>
            <a:ext cx="6642100" cy="259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x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</a:t>
            </a:r>
            <a:endParaRPr lang="tr-TR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r>
              <a:rPr lang="tr-TR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y-x</a:t>
            </a:r>
            <a:endParaRPr lang="tr-TR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cmovle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&lt;=,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57200" y="12954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346386"/>
              </p:ext>
            </p:extLst>
          </p:nvPr>
        </p:nvGraphicFramePr>
        <p:xfrm>
          <a:off x="4724400" y="19050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645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/>
          </p:cNvSpPr>
          <p:nvPr/>
        </p:nvSpPr>
        <p:spPr bwMode="auto">
          <a:xfrm>
            <a:off x="457200" y="9906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Expensive Computations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7658100" cy="666750"/>
          </a:xfrm>
          <a:ln/>
        </p:spPr>
        <p:txBody>
          <a:bodyPr/>
          <a:lstStyle/>
          <a:p>
            <a:pPr marL="119063" indent="-119063"/>
            <a:r>
              <a:rPr lang="en-US" dirty="0" smtClean="0"/>
              <a:t>Bad Cases for </a:t>
            </a:r>
            <a:r>
              <a:rPr lang="en-US" dirty="0"/>
              <a:t>Conditional Move</a:t>
            </a:r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998662"/>
            <a:ext cx="4724400" cy="609600"/>
          </a:xfrm>
          <a:ln/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/>
              <a:t>Both values get </a:t>
            </a:r>
            <a:r>
              <a:rPr lang="en-US" sz="2000" dirty="0" smtClean="0"/>
              <a:t>computed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Only makes sense when computations are very simple</a:t>
            </a:r>
            <a:endParaRPr lang="en-US" sz="2000" dirty="0"/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33400" y="14652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0" name="Rectangle 3"/>
          <p:cNvSpPr>
            <a:spLocks/>
          </p:cNvSpPr>
          <p:nvPr/>
        </p:nvSpPr>
        <p:spPr bwMode="auto">
          <a:xfrm>
            <a:off x="457200" y="3030538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Risky Computations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1" name="Rectangle 7"/>
          <p:cNvSpPr txBox="1">
            <a:spLocks noChangeArrowheads="1"/>
          </p:cNvSpPr>
          <p:nvPr/>
        </p:nvSpPr>
        <p:spPr bwMode="auto">
          <a:xfrm>
            <a:off x="685800" y="4038600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May have undesirable effects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533400" y="3505200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457200" y="4783138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Computations with side effects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4" name="Rectangle 7"/>
          <p:cNvSpPr txBox="1">
            <a:spLocks noChangeArrowheads="1"/>
          </p:cNvSpPr>
          <p:nvPr/>
        </p:nvSpPr>
        <p:spPr bwMode="auto">
          <a:xfrm>
            <a:off x="685800" y="5791200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Must be side-effect free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533400" y="5257800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x*=7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x+=3;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5548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(x);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293687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“Do-While” Loop Example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4953000"/>
            <a:ext cx="8382000" cy="1282700"/>
          </a:xfrm>
          <a:ln/>
        </p:spPr>
        <p:txBody>
          <a:bodyPr/>
          <a:lstStyle/>
          <a:p>
            <a:r>
              <a:rPr lang="en-US" dirty="0" smtClean="0"/>
              <a:t>Count number of 1’s in argument </a:t>
            </a:r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 smtClean="0"/>
              <a:t> (“</a:t>
            </a:r>
            <a:r>
              <a:rPr lang="en-US" dirty="0" err="1" smtClean="0"/>
              <a:t>popcount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Use conditional branch to either continue looping or to exit 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8914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290513" y="1066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5305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“Do-While” Loop Compilation</a:t>
            </a:r>
          </a:p>
        </p:txBody>
      </p:sp>
      <p:sp>
        <p:nvSpPr>
          <p:cNvPr id="55307" name="Rectangle 11"/>
          <p:cNvSpPr>
            <a:spLocks/>
          </p:cNvSpPr>
          <p:nvPr/>
        </p:nvSpPr>
        <p:spPr bwMode="auto">
          <a:xfrm>
            <a:off x="2133600" y="4343400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L2:		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loop: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%rdi,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$1,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 t =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		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L2		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(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goto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6"/>
          <p:cNvSpPr>
            <a:spLocks/>
          </p:cNvSpPr>
          <p:nvPr/>
        </p:nvSpPr>
        <p:spPr bwMode="auto">
          <a:xfrm>
            <a:off x="381000" y="15240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851567"/>
              </p:ext>
            </p:extLst>
          </p:nvPr>
        </p:nvGraphicFramePr>
        <p:xfrm>
          <a:off x="4724400" y="1905000"/>
          <a:ext cx="33528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result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8384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/>
          </p:cNvSpPr>
          <p:nvPr/>
        </p:nvSpPr>
        <p:spPr bwMode="auto">
          <a:xfrm>
            <a:off x="444500" y="1228725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533400" y="1641475"/>
            <a:ext cx="2895600" cy="1219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810000" y="12192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886200" y="1631949"/>
            <a:ext cx="2743200" cy="168592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“Do-While” Translation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3035300"/>
            <a:ext cx="8382000" cy="3797300"/>
          </a:xfrm>
          <a:ln/>
        </p:spPr>
        <p:txBody>
          <a:bodyPr/>
          <a:lstStyle/>
          <a:p>
            <a:r>
              <a:rPr lang="en-US" dirty="0"/>
              <a:t>Body:</a:t>
            </a:r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endParaRPr lang="en-US" dirty="0"/>
          </a:p>
        </p:txBody>
      </p:sp>
      <p:sp>
        <p:nvSpPr>
          <p:cNvPr id="56329" name="Rectangle 9"/>
          <p:cNvSpPr>
            <a:spLocks/>
          </p:cNvSpPr>
          <p:nvPr/>
        </p:nvSpPr>
        <p:spPr bwMode="auto">
          <a:xfrm>
            <a:off x="1625600" y="3146425"/>
            <a:ext cx="2222500" cy="2260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="1" baseline="-25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="1" baseline="-25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…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Statement</a:t>
            </a:r>
            <a:r>
              <a:rPr lang="en-US" sz="2000" b="1" baseline="-25000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536465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304800" y="30861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81000" y="3505200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</a:t>
            </a:r>
            <a:r>
              <a:rPr lang="en-US" dirty="0" smtClean="0"/>
              <a:t>Translation #1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“Jump-to-middle” translation</a:t>
            </a:r>
          </a:p>
          <a:p>
            <a:r>
              <a:rPr lang="en-US" dirty="0" smtClean="0"/>
              <a:t>Used with </a:t>
            </a:r>
            <a:r>
              <a:rPr lang="en-US" b="1" dirty="0" smtClean="0">
                <a:latin typeface="Courier New"/>
                <a:cs typeface="Courier New"/>
              </a:rPr>
              <a:t>-</a:t>
            </a:r>
            <a:r>
              <a:rPr lang="en-US" b="1" dirty="0" err="1" smtClean="0">
                <a:latin typeface="Courier New"/>
                <a:cs typeface="Courier New"/>
              </a:rPr>
              <a:t>Og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181600" y="2095501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5257800" y="2514600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test</a:t>
            </a:r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3657600" y="30480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058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(x)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to Middle 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31654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pcount_goto_jtm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While </a:t>
            </a:r>
            <a:r>
              <a:rPr lang="en-US" dirty="0"/>
              <a:t>Loop </a:t>
            </a:r>
            <a:r>
              <a:rPr lang="en-US" dirty="0" smtClean="0"/>
              <a:t>Example #1</a:t>
            </a:r>
            <a:endParaRPr lang="en-US" dirty="0"/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5118100"/>
            <a:ext cx="8382000" cy="1282700"/>
          </a:xfrm>
          <a:ln/>
        </p:spPr>
        <p:txBody>
          <a:bodyPr/>
          <a:lstStyle/>
          <a:p>
            <a:r>
              <a:rPr lang="en-US" dirty="0" smtClean="0"/>
              <a:t>Compare to do-while version of function</a:t>
            </a:r>
          </a:p>
          <a:p>
            <a:r>
              <a:rPr lang="en-US" dirty="0" smtClean="0"/>
              <a:t>Initial </a:t>
            </a:r>
            <a:r>
              <a:rPr lang="en-US" dirty="0" err="1" smtClean="0"/>
              <a:t>goto</a:t>
            </a:r>
            <a:r>
              <a:rPr lang="en-US" dirty="0" smtClean="0"/>
              <a:t> starts loop at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6035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57308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Condition Codes (Implicit Setting)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14400"/>
            <a:ext cx="8307387" cy="5530850"/>
          </a:xfrm>
        </p:spPr>
        <p:txBody>
          <a:bodyPr/>
          <a:lstStyle/>
          <a:p>
            <a:pPr marL="223838" indent="-223838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 smtClean="0"/>
              <a:t>Single-bit registers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CF</a:t>
            </a:r>
            <a:r>
              <a:rPr lang="en-US" dirty="0" smtClean="0"/>
              <a:t>	Carry Flag (for unsigned)	</a:t>
            </a:r>
            <a:r>
              <a:rPr lang="en-US" dirty="0" smtClean="0">
                <a:latin typeface="Courier New" pitchFamily="49" charset="0"/>
              </a:rPr>
              <a:t>SF</a:t>
            </a:r>
            <a:r>
              <a:rPr lang="en-US" dirty="0" smtClean="0"/>
              <a:t>	Sign Flag (for signed)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 err="1" smtClean="0">
                <a:latin typeface="Courier New" pitchFamily="49" charset="0"/>
              </a:rPr>
              <a:t>ZF</a:t>
            </a:r>
            <a:r>
              <a:rPr lang="en-US" dirty="0" smtClean="0"/>
              <a:t>	Zero Flag	</a:t>
            </a:r>
            <a:r>
              <a:rPr lang="en-US" dirty="0"/>
              <a:t>	</a:t>
            </a:r>
            <a:r>
              <a:rPr lang="en-US" dirty="0" smtClean="0">
                <a:latin typeface="Courier New" pitchFamily="49" charset="0"/>
              </a:rPr>
              <a:t>OF</a:t>
            </a:r>
            <a:r>
              <a:rPr lang="en-US" dirty="0" smtClean="0"/>
              <a:t>	Overflow Flag (signed)</a:t>
            </a:r>
          </a:p>
          <a:p>
            <a:pPr marL="223838" indent="-223838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 smtClean="0"/>
              <a:t>Implicitly set (as side effect) by arithmetic operations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 err="1" smtClean="0">
                <a:latin typeface="Courier New" pitchFamily="49" charset="0"/>
              </a:rPr>
              <a:t>addq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i="1" dirty="0" err="1" smtClean="0"/>
              <a:t>Src</a:t>
            </a:r>
            <a:r>
              <a:rPr lang="en-US" dirty="0" err="1" smtClean="0"/>
              <a:t>,</a:t>
            </a:r>
            <a:r>
              <a:rPr lang="en-US" i="1" dirty="0" err="1" smtClean="0"/>
              <a:t>Dest</a:t>
            </a:r>
            <a:r>
              <a:rPr lang="en-US" dirty="0" smtClean="0">
                <a:latin typeface="Courier New" pitchFamily="49" charset="0"/>
              </a:rPr>
              <a:t>	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 smtClean="0"/>
              <a:t>C analog:</a:t>
            </a:r>
            <a:r>
              <a:rPr lang="en-US" dirty="0" smtClean="0">
                <a:latin typeface="Courier New" pitchFamily="49" charset="0"/>
              </a:rPr>
              <a:t> b += a;</a:t>
            </a:r>
          </a:p>
          <a:p>
            <a:pPr marL="560388" lvl="1" indent="-22225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 smtClean="0"/>
              <a:t>CF set if carry out from most significant bit</a:t>
            </a:r>
          </a:p>
          <a:p>
            <a:pPr marL="839788" lvl="2" indent="-16510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 smtClean="0"/>
              <a:t>Detects unsigned overflow; also used for </a:t>
            </a:r>
            <a:r>
              <a:rPr lang="en-US" dirty="0" err="1" smtClean="0"/>
              <a:t>multiprecision</a:t>
            </a:r>
            <a:r>
              <a:rPr lang="en-US" dirty="0" smtClean="0"/>
              <a:t> arithmetic</a:t>
            </a:r>
          </a:p>
          <a:p>
            <a:pPr marL="560388" lvl="1" indent="-22225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 err="1" smtClean="0"/>
              <a:t>ZF</a:t>
            </a:r>
            <a:r>
              <a:rPr lang="en-US" dirty="0" smtClean="0"/>
              <a:t> set if </a:t>
            </a:r>
            <a:r>
              <a:rPr lang="en-US" dirty="0" err="1" smtClean="0">
                <a:latin typeface="Courier New" pitchFamily="49" charset="0"/>
              </a:rPr>
              <a:t>b+a</a:t>
            </a:r>
            <a:r>
              <a:rPr lang="en-US" dirty="0" smtClean="0">
                <a:latin typeface="Courier New" pitchFamily="49" charset="0"/>
              </a:rPr>
              <a:t> == 0</a:t>
            </a:r>
            <a:endParaRPr lang="en-US" dirty="0" smtClean="0"/>
          </a:p>
          <a:p>
            <a:pPr marL="560388" lvl="1" indent="-22225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 smtClean="0"/>
              <a:t>SF set if </a:t>
            </a:r>
            <a:r>
              <a:rPr lang="en-US" dirty="0" err="1" smtClean="0">
                <a:latin typeface="Courier New" pitchFamily="49" charset="0"/>
              </a:rPr>
              <a:t>b+a</a:t>
            </a:r>
            <a:r>
              <a:rPr lang="en-US" dirty="0" smtClean="0">
                <a:latin typeface="Courier New" pitchFamily="49" charset="0"/>
              </a:rPr>
              <a:t> &lt; 0</a:t>
            </a:r>
            <a:endParaRPr lang="en-US" dirty="0" smtClean="0"/>
          </a:p>
          <a:p>
            <a:pPr marL="560388" lvl="1" indent="-22225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 smtClean="0"/>
              <a:t>OF set if two’s complement overflow</a:t>
            </a:r>
          </a:p>
          <a:p>
            <a:pPr marL="839788" lvl="2" indent="-165100" defTabSz="895350" eaLnBrk="1" hangingPunct="1">
              <a:buFont typeface="Wingdings" pitchFamily="2" charset="2"/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(a&gt;0 &amp;&amp; b&gt;0 &amp;&amp; </a:t>
            </a:r>
            <a:r>
              <a:rPr lang="en-US" dirty="0" err="1" smtClean="0">
                <a:latin typeface="Courier New" pitchFamily="49" charset="0"/>
              </a:rPr>
              <a:t>b+a</a:t>
            </a:r>
            <a:r>
              <a:rPr lang="en-US" dirty="0" smtClean="0">
                <a:latin typeface="Courier New" pitchFamily="49" charset="0"/>
              </a:rPr>
              <a:t>&lt;0) || (a&lt;0 &amp;&amp; b&lt;0 &amp;&amp; </a:t>
            </a:r>
            <a:r>
              <a:rPr lang="en-US" dirty="0" err="1" smtClean="0">
                <a:latin typeface="Courier New" pitchFamily="49" charset="0"/>
              </a:rPr>
              <a:t>b+a</a:t>
            </a:r>
            <a:r>
              <a:rPr lang="en-US" dirty="0" smtClean="0">
                <a:latin typeface="Courier New" pitchFamily="49" charset="0"/>
              </a:rPr>
              <a:t>&gt;=0)</a:t>
            </a:r>
          </a:p>
          <a:p>
            <a:pPr marL="223838" indent="-223838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i="1" dirty="0" smtClean="0"/>
              <a:t>Not</a:t>
            </a:r>
            <a:r>
              <a:rPr lang="en-US" dirty="0" smtClean="0"/>
              <a:t> set by </a:t>
            </a:r>
            <a:r>
              <a:rPr lang="en-US" dirty="0" err="1" smtClean="0">
                <a:latin typeface="Courier New" pitchFamily="49" charset="0"/>
              </a:rPr>
              <a:t>leaq</a:t>
            </a:r>
            <a:r>
              <a:rPr lang="en-US" dirty="0" smtClean="0"/>
              <a:t> instruction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533400" y="1524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609600" y="2006601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533400" y="3687764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457200" y="4106863"/>
            <a:ext cx="3048000" cy="22050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while(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</a:t>
            </a:r>
            <a:r>
              <a:rPr lang="en-US" dirty="0" smtClean="0"/>
              <a:t>Translation #2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67200" y="1752600"/>
            <a:ext cx="4419600" cy="3992563"/>
          </a:xfrm>
        </p:spPr>
        <p:txBody>
          <a:bodyPr/>
          <a:lstStyle/>
          <a:p>
            <a:r>
              <a:rPr lang="en-US" dirty="0" smtClean="0"/>
              <a:t>“Do-while” conversion</a:t>
            </a:r>
          </a:p>
          <a:p>
            <a:r>
              <a:rPr lang="en-US" dirty="0" smtClean="0"/>
              <a:t>Used with </a:t>
            </a:r>
            <a:r>
              <a:rPr lang="en-US" b="1" dirty="0" smtClean="0">
                <a:latin typeface="Courier New"/>
                <a:cs typeface="Courier New"/>
              </a:rPr>
              <a:t>–O1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257800" y="3352800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5334000" y="3771899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2" name="AutoShape 10"/>
          <p:cNvSpPr>
            <a:spLocks/>
          </p:cNvSpPr>
          <p:nvPr/>
        </p:nvSpPr>
        <p:spPr bwMode="auto">
          <a:xfrm>
            <a:off x="1371600" y="2878138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4038600" y="4178301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8885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(x)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31654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pcount_goto_dw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if (!x)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While </a:t>
            </a:r>
            <a:r>
              <a:rPr lang="en-US" dirty="0"/>
              <a:t>Loop </a:t>
            </a:r>
            <a:r>
              <a:rPr lang="en-US" dirty="0" smtClean="0"/>
              <a:t>Example #2</a:t>
            </a:r>
            <a:endParaRPr lang="en-US" dirty="0"/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5118100"/>
            <a:ext cx="8382000" cy="1282700"/>
          </a:xfrm>
          <a:ln/>
        </p:spPr>
        <p:txBody>
          <a:bodyPr/>
          <a:lstStyle/>
          <a:p>
            <a:r>
              <a:rPr lang="en-US" dirty="0" smtClean="0"/>
              <a:t>Compare to do-while version of function</a:t>
            </a:r>
          </a:p>
          <a:p>
            <a:r>
              <a:rPr lang="en-US" dirty="0" smtClean="0"/>
              <a:t>Initial conditional guards entrance to 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2249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/>
              <a:t>Form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for (</a:t>
            </a:r>
            <a:r>
              <a:rPr lang="en-US" sz="2400" i="1"/>
              <a:t>Init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Test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Update </a:t>
            </a:r>
            <a:r>
              <a:rPr lang="en-US" sz="240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    </a:t>
            </a:r>
            <a:r>
              <a:rPr lang="en-US" sz="2400" i="1"/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8100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General Form</a:t>
            </a:r>
          </a:p>
          <a:p>
            <a:pPr marL="223838" indent="-223838" algn="ctr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381000" y="2819400"/>
            <a:ext cx="4495800" cy="3962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 =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5181600" y="1295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5181600" y="2209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181600" y="3200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5029200" y="4191000"/>
            <a:ext cx="4114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bit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238750" y="838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5238750" y="1797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5257800" y="2787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5276850" y="3778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32639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>
                <a:sym typeface="Wingdings" pitchFamily="2" charset="2"/>
              </a:rPr>
              <a:t> While Loop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>
                <a:latin typeface="+mj-lt"/>
              </a:rPr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i="1" dirty="0"/>
              <a:t>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1435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For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1447800" y="3962400"/>
            <a:ext cx="2819400" cy="26750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i="1" dirty="0" smtClean="0">
                <a:latin typeface="+mj-lt"/>
              </a:rPr>
              <a:t>Init</a:t>
            </a:r>
            <a:r>
              <a:rPr lang="en-US" sz="2400" i="1" dirty="0" smtClean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 smtClean="0">
                <a:latin typeface="Courier New" charset="0"/>
              </a:rPr>
              <a:t>while (</a:t>
            </a:r>
            <a:r>
              <a:rPr lang="en-US" sz="2400" i="1" dirty="0" smtClean="0">
                <a:latin typeface="+mj-lt"/>
              </a:rPr>
              <a:t>Test </a:t>
            </a:r>
            <a:r>
              <a:rPr lang="en-US" sz="2400" dirty="0" smtClean="0">
                <a:latin typeface="Courier New" charset="0"/>
              </a:rPr>
              <a:t>) {</a:t>
            </a:r>
            <a:endParaRPr lang="en-US" sz="2400" dirty="0">
              <a:latin typeface="Courier New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 smtClean="0">
                <a:latin typeface="+mj-lt"/>
              </a:rPr>
              <a:t>Body</a:t>
            </a:r>
            <a:endParaRPr lang="en-US" sz="2400" i="1" dirty="0" smtClean="0"/>
          </a:p>
          <a:p>
            <a:pPr algn="l">
              <a:spcBef>
                <a:spcPct val="50000"/>
              </a:spcBef>
            </a:pP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i="1" dirty="0" smtClean="0">
                <a:latin typeface="+mj-lt"/>
              </a:rPr>
              <a:t>Update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590550" y="3429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While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AutoShape 10"/>
          <p:cNvSpPr>
            <a:spLocks/>
          </p:cNvSpPr>
          <p:nvPr/>
        </p:nvSpPr>
        <p:spPr bwMode="auto">
          <a:xfrm>
            <a:off x="2438400" y="2895600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348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For-While Conversion</a:t>
            </a:r>
            <a:endParaRPr lang="en-US" dirty="0"/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4419600" y="1143000"/>
            <a:ext cx="4495800" cy="4343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pcount_for_while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while (</a:t>
            </a:r>
            <a:r>
              <a:rPr lang="en-US" sz="1800" b="1" dirty="0" err="1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 = </a:t>
            </a:r>
            <a:endParaRPr lang="en-US" sz="1800" b="1" dirty="0" smtClean="0">
              <a:solidFill>
                <a:srgbClr val="CC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(x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 </a:t>
            </a:r>
            <a:r>
              <a:rPr lang="en-US" sz="1800" b="1" dirty="0" err="1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bit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  <a:endParaRPr lang="en-US" sz="1800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381000" y="186055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381000" y="277495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381000" y="38100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228600" y="4756150"/>
            <a:ext cx="4114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 </a:t>
            </a:r>
            <a:r>
              <a:rPr lang="en-US" sz="1800" b="1" dirty="0" err="1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bit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438150" y="14033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438150" y="2362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457200" y="33528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476250" y="43434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10780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81000" y="13541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Loop</a:t>
            </a:r>
            <a:r>
              <a:rPr lang="en-US" dirty="0" smtClean="0">
                <a:sym typeface="Wingdings"/>
              </a:rPr>
              <a:t> Do-While Conversion</a:t>
            </a:r>
            <a:endParaRPr lang="en-US" dirty="0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5676900"/>
            <a:ext cx="4191000" cy="876300"/>
          </a:xfrm>
          <a:ln/>
        </p:spPr>
        <p:txBody>
          <a:bodyPr/>
          <a:lstStyle/>
          <a:p>
            <a:r>
              <a:rPr lang="en-US" dirty="0" smtClean="0"/>
              <a:t>Initial test can be optimized away</a:t>
            </a:r>
            <a:endParaRPr lang="en-US" dirty="0"/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228600" y="1905000"/>
            <a:ext cx="4191000" cy="3733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0574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724400" y="1371600"/>
            <a:ext cx="4343400" cy="541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pcount_for_goto_dw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(!(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 =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bit;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15200" y="2514600"/>
            <a:ext cx="49244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Init</a:t>
            </a:r>
            <a:endParaRPr lang="en-US" sz="1800" i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15200" y="2971800"/>
            <a:ext cx="7502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sz="1800" i="1" dirty="0" smtClean="0">
                <a:latin typeface="+mj-lt"/>
              </a:rPr>
              <a:t>Test</a:t>
            </a:r>
            <a:endParaRPr lang="en-US" sz="1800" i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96200" y="4038600"/>
            <a:ext cx="71045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Body</a:t>
            </a:r>
            <a:endParaRPr lang="en-US" sz="1800" i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38800" y="4876800"/>
            <a:ext cx="9284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Update</a:t>
            </a:r>
            <a:endParaRPr lang="en-US" sz="1800" i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10400" y="5334000"/>
            <a:ext cx="61234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Test</a:t>
            </a:r>
            <a:endParaRPr lang="en-US" sz="1800" i="1" dirty="0">
              <a:latin typeface="+mj-lt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5029200" y="2819400"/>
            <a:ext cx="2209800" cy="533400"/>
            <a:chOff x="5029200" y="2743200"/>
            <a:chExt cx="2209800" cy="5334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0700413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22800" y="254000"/>
            <a:ext cx="4140200" cy="1143000"/>
          </a:xfrm>
          <a:ln/>
        </p:spPr>
        <p:txBody>
          <a:bodyPr/>
          <a:lstStyle/>
          <a:p>
            <a:pPr marL="119063" indent="-119063"/>
            <a:r>
              <a:rPr lang="en-US"/>
              <a:t>Switch Statement Example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953000" y="1803400"/>
            <a:ext cx="3810000" cy="5029200"/>
          </a:xfrm>
          <a:ln/>
        </p:spPr>
        <p:txBody>
          <a:bodyPr/>
          <a:lstStyle/>
          <a:p>
            <a:r>
              <a:rPr lang="en-US" dirty="0"/>
              <a:t>Multiple case labels</a:t>
            </a:r>
          </a:p>
          <a:p>
            <a:pPr marL="552450" lvl="1"/>
            <a:r>
              <a:rPr lang="en-US" dirty="0"/>
              <a:t>Here: 5 &amp; 6</a:t>
            </a:r>
          </a:p>
          <a:p>
            <a:r>
              <a:rPr lang="en-US" dirty="0"/>
              <a:t>Fall through cases</a:t>
            </a:r>
          </a:p>
          <a:p>
            <a:pPr marL="552450" lvl="1"/>
            <a:r>
              <a:rPr lang="en-US" dirty="0"/>
              <a:t>Here: 2</a:t>
            </a:r>
          </a:p>
          <a:p>
            <a:r>
              <a:rPr lang="en-US" dirty="0"/>
              <a:t>Missing cases</a:t>
            </a:r>
          </a:p>
          <a:p>
            <a:pPr marL="552450" lvl="1"/>
            <a:r>
              <a:rPr lang="en-US" dirty="0"/>
              <a:t>Here: 4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254000" y="304800"/>
            <a:ext cx="4127500" cy="6400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445006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64516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Jump Table Structure</a:t>
            </a:r>
          </a:p>
        </p:txBody>
      </p:sp>
      <p:grpSp>
        <p:nvGrpSpPr>
          <p:cNvPr id="24579" name="Group 35"/>
          <p:cNvGrpSpPr>
            <a:grpSpLocks/>
          </p:cNvGrpSpPr>
          <p:nvPr/>
        </p:nvGrpSpPr>
        <p:grpSpPr bwMode="auto">
          <a:xfrm>
            <a:off x="5562600" y="1371600"/>
            <a:ext cx="2895600" cy="4953000"/>
            <a:chOff x="3504" y="864"/>
            <a:chExt cx="1824" cy="3120"/>
          </a:xfrm>
        </p:grpSpPr>
        <p:grpSp>
          <p:nvGrpSpPr>
            <p:cNvPr id="24593" name="Group 33"/>
            <p:cNvGrpSpPr>
              <a:grpSpLocks/>
            </p:cNvGrpSpPr>
            <p:nvPr/>
          </p:nvGrpSpPr>
          <p:grpSpPr bwMode="auto">
            <a:xfrm>
              <a:off x="3696" y="864"/>
              <a:ext cx="1632" cy="528"/>
              <a:chOff x="3696" y="864"/>
              <a:chExt cx="1632" cy="528"/>
            </a:xfrm>
          </p:grpSpPr>
          <p:sp>
            <p:nvSpPr>
              <p:cNvPr id="24604" name="Rectangle 5"/>
              <p:cNvSpPr>
                <a:spLocks noChangeArrowheads="1"/>
              </p:cNvSpPr>
              <p:nvPr/>
            </p:nvSpPr>
            <p:spPr bwMode="auto">
              <a:xfrm>
                <a:off x="4320" y="864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/>
                  <a:t>Code Block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/>
                  <a:t>0</a:t>
                </a:r>
              </a:p>
            </p:txBody>
          </p:sp>
          <p:sp>
            <p:nvSpPr>
              <p:cNvPr id="24605" name="Rectangle 6"/>
              <p:cNvSpPr>
                <a:spLocks noChangeArrowheads="1"/>
              </p:cNvSpPr>
              <p:nvPr/>
            </p:nvSpPr>
            <p:spPr bwMode="auto">
              <a:xfrm>
                <a:off x="3696" y="864"/>
                <a:ext cx="6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Targ0:</a:t>
                </a:r>
              </a:p>
            </p:txBody>
          </p:sp>
        </p:grpSp>
        <p:grpSp>
          <p:nvGrpSpPr>
            <p:cNvPr id="24594" name="Group 32"/>
            <p:cNvGrpSpPr>
              <a:grpSpLocks/>
            </p:cNvGrpSpPr>
            <p:nvPr/>
          </p:nvGrpSpPr>
          <p:grpSpPr bwMode="auto">
            <a:xfrm>
              <a:off x="3696" y="1488"/>
              <a:ext cx="1632" cy="528"/>
              <a:chOff x="3696" y="1488"/>
              <a:chExt cx="1632" cy="528"/>
            </a:xfrm>
          </p:grpSpPr>
          <p:sp>
            <p:nvSpPr>
              <p:cNvPr id="24602" name="Rectangle 8"/>
              <p:cNvSpPr>
                <a:spLocks noChangeArrowheads="1"/>
              </p:cNvSpPr>
              <p:nvPr/>
            </p:nvSpPr>
            <p:spPr bwMode="auto">
              <a:xfrm>
                <a:off x="4320" y="1488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/>
                  <a:t>Code Block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/>
                  <a:t>1</a:t>
                </a:r>
              </a:p>
            </p:txBody>
          </p:sp>
          <p:sp>
            <p:nvSpPr>
              <p:cNvPr id="24603" name="Rectangle 9"/>
              <p:cNvSpPr>
                <a:spLocks noChangeArrowheads="1"/>
              </p:cNvSpPr>
              <p:nvPr/>
            </p:nvSpPr>
            <p:spPr bwMode="auto">
              <a:xfrm>
                <a:off x="3696" y="1488"/>
                <a:ext cx="6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Targ1:</a:t>
                </a:r>
              </a:p>
            </p:txBody>
          </p:sp>
        </p:grpSp>
        <p:grpSp>
          <p:nvGrpSpPr>
            <p:cNvPr id="24595" name="Group 31"/>
            <p:cNvGrpSpPr>
              <a:grpSpLocks/>
            </p:cNvGrpSpPr>
            <p:nvPr/>
          </p:nvGrpSpPr>
          <p:grpSpPr bwMode="auto">
            <a:xfrm>
              <a:off x="3696" y="2112"/>
              <a:ext cx="1632" cy="528"/>
              <a:chOff x="3696" y="2112"/>
              <a:chExt cx="1632" cy="528"/>
            </a:xfrm>
          </p:grpSpPr>
          <p:sp>
            <p:nvSpPr>
              <p:cNvPr id="24600" name="Rectangle 11"/>
              <p:cNvSpPr>
                <a:spLocks noChangeArrowheads="1"/>
              </p:cNvSpPr>
              <p:nvPr/>
            </p:nvSpPr>
            <p:spPr bwMode="auto">
              <a:xfrm>
                <a:off x="4320" y="2112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/>
                  <a:t>Code Block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/>
                  <a:t>2</a:t>
                </a:r>
              </a:p>
            </p:txBody>
          </p:sp>
          <p:sp>
            <p:nvSpPr>
              <p:cNvPr id="24601" name="Rectangle 12"/>
              <p:cNvSpPr>
                <a:spLocks noChangeArrowheads="1"/>
              </p:cNvSpPr>
              <p:nvPr/>
            </p:nvSpPr>
            <p:spPr bwMode="auto">
              <a:xfrm>
                <a:off x="3696" y="2112"/>
                <a:ext cx="6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Targ2:</a:t>
                </a:r>
              </a:p>
            </p:txBody>
          </p:sp>
        </p:grpSp>
        <p:grpSp>
          <p:nvGrpSpPr>
            <p:cNvPr id="24596" name="Group 30"/>
            <p:cNvGrpSpPr>
              <a:grpSpLocks/>
            </p:cNvGrpSpPr>
            <p:nvPr/>
          </p:nvGrpSpPr>
          <p:grpSpPr bwMode="auto">
            <a:xfrm>
              <a:off x="3504" y="3456"/>
              <a:ext cx="1804" cy="528"/>
              <a:chOff x="3504" y="3456"/>
              <a:chExt cx="1804" cy="528"/>
            </a:xfrm>
          </p:grpSpPr>
          <p:sp>
            <p:nvSpPr>
              <p:cNvPr id="24598" name="Rectangle 14"/>
              <p:cNvSpPr>
                <a:spLocks noChangeArrowheads="1"/>
              </p:cNvSpPr>
              <p:nvPr/>
            </p:nvSpPr>
            <p:spPr bwMode="auto">
              <a:xfrm>
                <a:off x="4300" y="3456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/>
                  <a:t>Code Block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 i="1"/>
                  <a:t>n</a:t>
                </a:r>
                <a:r>
                  <a:rPr lang="en-US" altLang="en-US"/>
                  <a:t>–1</a:t>
                </a:r>
              </a:p>
            </p:txBody>
          </p:sp>
          <p:sp>
            <p:nvSpPr>
              <p:cNvPr id="24599" name="Rectangle 15"/>
              <p:cNvSpPr>
                <a:spLocks noChangeArrowheads="1"/>
              </p:cNvSpPr>
              <p:nvPr/>
            </p:nvSpPr>
            <p:spPr bwMode="auto">
              <a:xfrm>
                <a:off x="3504" y="3456"/>
                <a:ext cx="8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Targ</a:t>
                </a:r>
                <a:r>
                  <a:rPr lang="en-US" altLang="en-US" i="1">
                    <a:latin typeface="Courier New" pitchFamily="49" charset="0"/>
                  </a:rPr>
                  <a:t>n</a:t>
                </a:r>
                <a:r>
                  <a:rPr lang="en-US" altLang="en-US">
                    <a:latin typeface="Courier New" pitchFamily="49" charset="0"/>
                  </a:rPr>
                  <a:t>-1:</a:t>
                </a:r>
              </a:p>
            </p:txBody>
          </p:sp>
        </p:grpSp>
        <p:sp>
          <p:nvSpPr>
            <p:cNvPr id="24597" name="Rectangle 16"/>
            <p:cNvSpPr>
              <a:spLocks noChangeArrowheads="1"/>
            </p:cNvSpPr>
            <p:nvPr/>
          </p:nvSpPr>
          <p:spPr bwMode="auto">
            <a:xfrm>
              <a:off x="4320" y="2736"/>
              <a:ext cx="1008" cy="5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</p:txBody>
        </p:sp>
      </p:grpSp>
      <p:grpSp>
        <p:nvGrpSpPr>
          <p:cNvPr id="24580" name="Group 17"/>
          <p:cNvGrpSpPr>
            <a:grpSpLocks/>
          </p:cNvGrpSpPr>
          <p:nvPr/>
        </p:nvGrpSpPr>
        <p:grpSpPr bwMode="auto">
          <a:xfrm>
            <a:off x="2971800" y="1447800"/>
            <a:ext cx="2590800" cy="2438400"/>
            <a:chOff x="1632" y="912"/>
            <a:chExt cx="1632" cy="1536"/>
          </a:xfrm>
        </p:grpSpPr>
        <p:sp>
          <p:nvSpPr>
            <p:cNvPr id="24587" name="Rectangle 18"/>
            <p:cNvSpPr>
              <a:spLocks noChangeArrowheads="1"/>
            </p:cNvSpPr>
            <p:nvPr/>
          </p:nvSpPr>
          <p:spPr bwMode="auto">
            <a:xfrm>
              <a:off x="2256" y="912"/>
              <a:ext cx="1008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Targ0</a:t>
              </a:r>
            </a:p>
          </p:txBody>
        </p:sp>
        <p:sp>
          <p:nvSpPr>
            <p:cNvPr id="24588" name="Rectangle 19"/>
            <p:cNvSpPr>
              <a:spLocks noChangeArrowheads="1"/>
            </p:cNvSpPr>
            <p:nvPr/>
          </p:nvSpPr>
          <p:spPr bwMode="auto">
            <a:xfrm>
              <a:off x="2256" y="1152"/>
              <a:ext cx="1008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Targ1</a:t>
              </a:r>
            </a:p>
          </p:txBody>
        </p:sp>
        <p:sp>
          <p:nvSpPr>
            <p:cNvPr id="24589" name="Rectangle 20"/>
            <p:cNvSpPr>
              <a:spLocks noChangeArrowheads="1"/>
            </p:cNvSpPr>
            <p:nvPr/>
          </p:nvSpPr>
          <p:spPr bwMode="auto">
            <a:xfrm>
              <a:off x="2256" y="1392"/>
              <a:ext cx="1008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Targ2</a:t>
              </a:r>
            </a:p>
          </p:txBody>
        </p:sp>
        <p:sp>
          <p:nvSpPr>
            <p:cNvPr id="24590" name="Rectangle 21"/>
            <p:cNvSpPr>
              <a:spLocks noChangeArrowheads="1"/>
            </p:cNvSpPr>
            <p:nvPr/>
          </p:nvSpPr>
          <p:spPr bwMode="auto">
            <a:xfrm>
              <a:off x="2256" y="2208"/>
              <a:ext cx="1008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Targ</a:t>
              </a:r>
              <a:r>
                <a:rPr lang="en-US" altLang="en-US" i="1">
                  <a:latin typeface="Courier New" pitchFamily="49" charset="0"/>
                </a:rPr>
                <a:t>n</a:t>
              </a:r>
              <a:r>
                <a:rPr lang="en-US" altLang="en-US">
                  <a:latin typeface="Courier New" pitchFamily="49" charset="0"/>
                </a:rPr>
                <a:t>-1</a:t>
              </a:r>
            </a:p>
          </p:txBody>
        </p:sp>
        <p:sp>
          <p:nvSpPr>
            <p:cNvPr id="24591" name="Rectangle 22"/>
            <p:cNvSpPr>
              <a:spLocks noChangeArrowheads="1"/>
            </p:cNvSpPr>
            <p:nvPr/>
          </p:nvSpPr>
          <p:spPr bwMode="auto">
            <a:xfrm>
              <a:off x="2256" y="1632"/>
              <a:ext cx="1008" cy="5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</p:txBody>
        </p:sp>
        <p:sp>
          <p:nvSpPr>
            <p:cNvPr id="24592" name="Rectangle 23"/>
            <p:cNvSpPr>
              <a:spLocks noChangeArrowheads="1"/>
            </p:cNvSpPr>
            <p:nvPr/>
          </p:nvSpPr>
          <p:spPr bwMode="auto">
            <a:xfrm>
              <a:off x="1632" y="912"/>
              <a:ext cx="5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jtab:</a:t>
              </a:r>
            </a:p>
          </p:txBody>
        </p:sp>
      </p:grpSp>
      <p:sp>
        <p:nvSpPr>
          <p:cNvPr id="24581" name="Rectangle 24"/>
          <p:cNvSpPr>
            <a:spLocks noChangeArrowheads="1"/>
          </p:cNvSpPr>
          <p:nvPr/>
        </p:nvSpPr>
        <p:spPr bwMode="auto">
          <a:xfrm>
            <a:off x="381000" y="4876800"/>
            <a:ext cx="2971800" cy="366767"/>
          </a:xfrm>
          <a:prstGeom prst="rect">
            <a:avLst/>
          </a:prstGeom>
          <a:solidFill>
            <a:srgbClr val="CC99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 err="1" smtClean="0">
                <a:latin typeface="Courier New" pitchFamily="49" charset="0"/>
              </a:rPr>
              <a:t>goto</a:t>
            </a:r>
            <a:r>
              <a:rPr lang="en-US" altLang="en-US" dirty="0" smtClean="0">
                <a:latin typeface="Courier New" pitchFamily="49" charset="0"/>
              </a:rPr>
              <a:t> *</a:t>
            </a:r>
            <a:r>
              <a:rPr lang="en-US" altLang="en-US" dirty="0" err="1" smtClean="0">
                <a:latin typeface="Courier New" pitchFamily="49" charset="0"/>
              </a:rPr>
              <a:t>Jtab</a:t>
            </a:r>
            <a:r>
              <a:rPr lang="en-US" altLang="en-US" dirty="0" smtClean="0">
                <a:latin typeface="Courier New" pitchFamily="49" charset="0"/>
              </a:rPr>
              <a:t>[x];</a:t>
            </a:r>
            <a:endParaRPr lang="en-US" altLang="en-US" dirty="0">
              <a:latin typeface="Courier New" pitchFamily="49" charset="0"/>
            </a:endParaRPr>
          </a:p>
        </p:txBody>
      </p:sp>
      <p:sp>
        <p:nvSpPr>
          <p:cNvPr id="24582" name="Rectangle 25"/>
          <p:cNvSpPr>
            <a:spLocks noChangeArrowheads="1"/>
          </p:cNvSpPr>
          <p:nvPr/>
        </p:nvSpPr>
        <p:spPr bwMode="auto">
          <a:xfrm>
            <a:off x="304800" y="1447800"/>
            <a:ext cx="2286000" cy="257333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 smtClean="0">
                <a:latin typeface="Courier New" pitchFamily="49" charset="0"/>
              </a:rPr>
              <a:t>switch(x) </a:t>
            </a:r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case val_0: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i="1" dirty="0"/>
              <a:t>Block</a:t>
            </a:r>
            <a:r>
              <a:rPr lang="en-US" altLang="en-US" dirty="0"/>
              <a:t> 0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case val_1: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i="1" dirty="0"/>
              <a:t>Block</a:t>
            </a:r>
            <a:r>
              <a:rPr lang="en-US" altLang="en-US" dirty="0"/>
              <a:t> 1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• • •</a:t>
            </a:r>
            <a:endParaRPr lang="en-US" altLang="en-US" dirty="0"/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case val_</a:t>
            </a:r>
            <a:r>
              <a:rPr lang="en-US" altLang="en-US" i="1" dirty="0">
                <a:latin typeface="Courier New" pitchFamily="49" charset="0"/>
              </a:rPr>
              <a:t>n</a:t>
            </a:r>
            <a:r>
              <a:rPr lang="en-US" altLang="en-US" dirty="0">
                <a:latin typeface="Courier New" pitchFamily="49" charset="0"/>
              </a:rPr>
              <a:t>-1: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i="1" dirty="0"/>
              <a:t>Block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–1</a:t>
            </a: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24583" name="Rectangle 26"/>
          <p:cNvSpPr>
            <a:spLocks noChangeArrowheads="1"/>
          </p:cNvSpPr>
          <p:nvPr/>
        </p:nvSpPr>
        <p:spPr bwMode="auto">
          <a:xfrm>
            <a:off x="228600" y="914400"/>
            <a:ext cx="2011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Switch Form</a:t>
            </a:r>
          </a:p>
        </p:txBody>
      </p:sp>
      <p:sp>
        <p:nvSpPr>
          <p:cNvPr id="24584" name="Rectangle 27"/>
          <p:cNvSpPr>
            <a:spLocks noChangeArrowheads="1"/>
          </p:cNvSpPr>
          <p:nvPr/>
        </p:nvSpPr>
        <p:spPr bwMode="auto">
          <a:xfrm>
            <a:off x="381000" y="4419600"/>
            <a:ext cx="37920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 dirty="0" smtClean="0"/>
              <a:t>Approximate </a:t>
            </a:r>
            <a:r>
              <a:rPr lang="en-US" altLang="en-US" sz="2400" dirty="0"/>
              <a:t>Translation</a:t>
            </a:r>
          </a:p>
        </p:txBody>
      </p:sp>
      <p:sp>
        <p:nvSpPr>
          <p:cNvPr id="24585" name="Rectangle 28"/>
          <p:cNvSpPr>
            <a:spLocks noChangeArrowheads="1"/>
          </p:cNvSpPr>
          <p:nvPr/>
        </p:nvSpPr>
        <p:spPr bwMode="auto">
          <a:xfrm>
            <a:off x="3733800" y="914400"/>
            <a:ext cx="1876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Jump Table</a:t>
            </a:r>
          </a:p>
        </p:txBody>
      </p:sp>
      <p:sp>
        <p:nvSpPr>
          <p:cNvPr id="24586" name="Rectangle 29"/>
          <p:cNvSpPr>
            <a:spLocks noChangeArrowheads="1"/>
          </p:cNvSpPr>
          <p:nvPr/>
        </p:nvSpPr>
        <p:spPr bwMode="auto">
          <a:xfrm>
            <a:off x="6400800" y="838200"/>
            <a:ext cx="2182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Jump Targets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Switch Statement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23562" name="Rectangle 10"/>
          <p:cNvSpPr>
            <a:spLocks/>
          </p:cNvSpPr>
          <p:nvPr/>
        </p:nvSpPr>
        <p:spPr bwMode="auto">
          <a:xfrm>
            <a:off x="3937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23563" name="Rectangle 11"/>
          <p:cNvSpPr>
            <a:spLocks/>
          </p:cNvSpPr>
          <p:nvPr/>
        </p:nvSpPr>
        <p:spPr bwMode="auto">
          <a:xfrm>
            <a:off x="457200" y="13763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8" name="Rectangle 1"/>
          <p:cNvSpPr>
            <a:spLocks/>
          </p:cNvSpPr>
          <p:nvPr/>
        </p:nvSpPr>
        <p:spPr bwMode="auto">
          <a:xfrm>
            <a:off x="304800" y="42672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$6, %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   # x:6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.L8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*.L4(,%rdi,8)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 flipV="1">
            <a:off x="1295400" y="5334000"/>
            <a:ext cx="990600" cy="60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4F81BD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838200" y="5943600"/>
            <a:ext cx="3429000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What range of values takes default?</a:t>
            </a:r>
            <a:endParaRPr lang="en-US" sz="24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81600" y="5943600"/>
            <a:ext cx="2514600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Note that 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 is not initialized here!</a:t>
            </a:r>
            <a:endParaRPr lang="en-US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692218"/>
              </p:ext>
            </p:extLst>
          </p:nvPr>
        </p:nvGraphicFramePr>
        <p:xfrm>
          <a:off x="5181600" y="4114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z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9970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Switch Statement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24580" name="Rectangle 4"/>
          <p:cNvSpPr>
            <a:spLocks/>
          </p:cNvSpPr>
          <p:nvPr/>
        </p:nvSpPr>
        <p:spPr bwMode="auto">
          <a:xfrm>
            <a:off x="457200" y="1380744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4581" name="Rectangle 5"/>
          <p:cNvSpPr>
            <a:spLocks/>
          </p:cNvSpPr>
          <p:nvPr/>
        </p:nvSpPr>
        <p:spPr bwMode="auto">
          <a:xfrm>
            <a:off x="2805112" y="5825931"/>
            <a:ext cx="1004888" cy="635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Indirect </a:t>
            </a:r>
            <a:b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</a:br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jump</a:t>
            </a:r>
          </a:p>
        </p:txBody>
      </p:sp>
      <p:sp>
        <p:nvSpPr>
          <p:cNvPr id="24582" name="AutoShape 6"/>
          <p:cNvSpPr>
            <a:spLocks/>
          </p:cNvSpPr>
          <p:nvPr/>
        </p:nvSpPr>
        <p:spPr bwMode="auto">
          <a:xfrm rot="13500000">
            <a:off x="2221599" y="5699812"/>
            <a:ext cx="631825" cy="381000"/>
          </a:xfrm>
          <a:prstGeom prst="rightArrow">
            <a:avLst>
              <a:gd name="adj1" fmla="val 50000"/>
              <a:gd name="adj2" fmla="val 50019"/>
            </a:avLst>
          </a:prstGeom>
          <a:solidFill>
            <a:srgbClr val="C00000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583" name="Rectangle 7"/>
          <p:cNvSpPr>
            <a:spLocks/>
          </p:cNvSpPr>
          <p:nvPr/>
        </p:nvSpPr>
        <p:spPr bwMode="auto">
          <a:xfrm>
            <a:off x="6172200" y="2286000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4584" name="Rectangle 8"/>
          <p:cNvSpPr>
            <a:spLocks/>
          </p:cNvSpPr>
          <p:nvPr/>
        </p:nvSpPr>
        <p:spPr bwMode="auto">
          <a:xfrm>
            <a:off x="6248400" y="26670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.quad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.quad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.quad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.quad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2" name="Rectangle 1"/>
          <p:cNvSpPr>
            <a:spLocks/>
          </p:cNvSpPr>
          <p:nvPr/>
        </p:nvSpPr>
        <p:spPr bwMode="auto">
          <a:xfrm>
            <a:off x="304800" y="4270248"/>
            <a:ext cx="5867400" cy="2082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$6, %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      # x:6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L8           # Use default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3" name="Rectangle 10"/>
          <p:cNvSpPr>
            <a:spLocks/>
          </p:cNvSpPr>
          <p:nvPr/>
        </p:nvSpPr>
        <p:spPr bwMode="auto">
          <a:xfrm>
            <a:off x="3937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</p:spTree>
    <p:extLst>
      <p:ext uri="{BB962C8B-B14F-4D97-AF65-F5344CB8AC3E}">
        <p14:creationId xmlns:p14="http://schemas.microsoft.com/office/powerpoint/2010/main" val="33019993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924800" cy="57308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Condition Codes (Explicit Setting)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Explicit setting by Compare instruction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dirty="0" err="1" smtClean="0">
                <a:latin typeface="Courier New" pitchFamily="49" charset="0"/>
              </a:rPr>
              <a:t>cmpq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i="1" dirty="0" smtClean="0"/>
              <a:t>Src2</a:t>
            </a:r>
            <a:r>
              <a:rPr lang="en-US" dirty="0" smtClean="0"/>
              <a:t>,</a:t>
            </a:r>
            <a:r>
              <a:rPr lang="en-US" i="1" dirty="0" smtClean="0"/>
              <a:t>Src1</a:t>
            </a:r>
            <a:endParaRPr lang="en-US" dirty="0" smtClean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 smtClean="0"/>
              <a:t> </a:t>
            </a:r>
            <a:r>
              <a:rPr lang="en-US" dirty="0" err="1" smtClean="0">
                <a:latin typeface="Courier New" pitchFamily="49" charset="0"/>
              </a:rPr>
              <a:t>cmpq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b,a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like computing</a:t>
            </a:r>
            <a:r>
              <a:rPr lang="en-US" dirty="0" smtClean="0">
                <a:latin typeface="Courier New" pitchFamily="49" charset="0"/>
              </a:rPr>
              <a:t> a-b</a:t>
            </a:r>
            <a:r>
              <a:rPr lang="en-US" dirty="0" smtClean="0"/>
              <a:t> without setting destination</a:t>
            </a:r>
          </a:p>
          <a:p>
            <a:pPr lvl="2" eaLnBrk="1" hangingPunct="1">
              <a:defRPr/>
            </a:pPr>
            <a:r>
              <a:rPr lang="en-US" dirty="0" smtClean="0"/>
              <a:t>Note reversed operand order!</a:t>
            </a:r>
          </a:p>
          <a:p>
            <a:pPr lvl="1" eaLnBrk="1" hangingPunct="1">
              <a:defRPr/>
            </a:pPr>
            <a:r>
              <a:rPr lang="en-US" dirty="0" smtClean="0"/>
              <a:t>CF set if carry out from most significant bit</a:t>
            </a:r>
          </a:p>
          <a:p>
            <a:pPr lvl="2" eaLnBrk="1" hangingPunct="1">
              <a:defRPr/>
            </a:pPr>
            <a:r>
              <a:rPr lang="en-US" dirty="0" smtClean="0"/>
              <a:t>Used for unsigned comparisons</a:t>
            </a:r>
          </a:p>
          <a:p>
            <a:pPr lvl="1" eaLnBrk="1" hangingPunct="1">
              <a:defRPr/>
            </a:pPr>
            <a:r>
              <a:rPr lang="en-US" dirty="0" err="1" smtClean="0"/>
              <a:t>ZF</a:t>
            </a:r>
            <a:r>
              <a:rPr lang="en-US" dirty="0" smtClean="0"/>
              <a:t> set if </a:t>
            </a:r>
            <a:r>
              <a:rPr lang="en-US" dirty="0" smtClean="0">
                <a:latin typeface="Courier New" pitchFamily="49" charset="0"/>
              </a:rPr>
              <a:t>a == b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SF set if </a:t>
            </a:r>
            <a:r>
              <a:rPr lang="en-US" dirty="0" smtClean="0">
                <a:latin typeface="Courier New" pitchFamily="49" charset="0"/>
              </a:rPr>
              <a:t>(a-b) &lt; 0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OF set if two’s complement overflow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smtClean="0">
                <a:latin typeface="Courier New" pitchFamily="49" charset="0"/>
              </a:rPr>
              <a:t>(a&gt;0 &amp;&amp; b&lt;0 &amp;&amp; (a-b)&lt;0) || (a&lt;0 &amp;&amp; b&gt;0 &amp;&amp; (a-b)&gt;0)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Assembly Setup Explanation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156200"/>
          </a:xfrm>
          <a:ln/>
        </p:spPr>
        <p:txBody>
          <a:bodyPr/>
          <a:lstStyle/>
          <a:p>
            <a:r>
              <a:rPr lang="en-US" dirty="0"/>
              <a:t>Table Structure</a:t>
            </a:r>
          </a:p>
          <a:p>
            <a:pPr marL="552450" lvl="1"/>
            <a:r>
              <a:rPr lang="en-US" dirty="0"/>
              <a:t>Each target requires </a:t>
            </a:r>
            <a:r>
              <a:rPr lang="en-US" dirty="0" smtClean="0"/>
              <a:t>8 </a:t>
            </a:r>
            <a:r>
              <a:rPr lang="en-US" dirty="0"/>
              <a:t>bytes</a:t>
            </a:r>
          </a:p>
          <a:p>
            <a:pPr marL="552450" lvl="1"/>
            <a:r>
              <a:rPr lang="en-US" dirty="0"/>
              <a:t>Base address at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L4</a:t>
            </a:r>
            <a:endParaRPr lang="en-US" dirty="0"/>
          </a:p>
          <a:p>
            <a:endParaRPr lang="en-US" dirty="0"/>
          </a:p>
          <a:p>
            <a:r>
              <a:rPr lang="en-US" dirty="0"/>
              <a:t>Jumping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.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L8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Jump target is denoted by 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L8</a:t>
            </a:r>
            <a:endParaRPr lang="en-US" dirty="0"/>
          </a:p>
          <a:p>
            <a:pPr marL="552450" lvl="1"/>
            <a:endParaRPr lang="en-US" dirty="0"/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*.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L4(,%rdi,8)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Start of jump table: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L4</a:t>
            </a:r>
            <a:endParaRPr lang="en-US" dirty="0"/>
          </a:p>
          <a:p>
            <a:pPr marL="552450" lvl="1"/>
            <a:r>
              <a:rPr lang="en-US" dirty="0"/>
              <a:t>Must scale by factor of </a:t>
            </a:r>
            <a:r>
              <a:rPr lang="en-US" dirty="0" smtClean="0"/>
              <a:t>8 (addresses are 8 bytes)</a:t>
            </a:r>
            <a:endParaRPr lang="en-US" dirty="0"/>
          </a:p>
          <a:p>
            <a:pPr marL="552450" lvl="1"/>
            <a:r>
              <a:rPr lang="en-US" dirty="0"/>
              <a:t>Fetch target from effective Address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L4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+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x*8</a:t>
            </a:r>
            <a:endParaRPr lang="en-US" dirty="0"/>
          </a:p>
          <a:p>
            <a:pPr marL="838200" lvl="2"/>
            <a:r>
              <a:rPr lang="en-US" dirty="0"/>
              <a:t>Only for  0 ≤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 ≤ 6</a:t>
            </a:r>
          </a:p>
        </p:txBody>
      </p:sp>
      <p:sp>
        <p:nvSpPr>
          <p:cNvPr id="25606" name="Rectangle 6"/>
          <p:cNvSpPr>
            <a:spLocks/>
          </p:cNvSpPr>
          <p:nvPr/>
        </p:nvSpPr>
        <p:spPr bwMode="auto">
          <a:xfrm>
            <a:off x="5257800" y="1646238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5486400" y="21336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0862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/>
          <p:cNvSpPr>
            <a:spLocks/>
          </p:cNvSpPr>
          <p:nvPr/>
        </p:nvSpPr>
        <p:spPr bwMode="auto">
          <a:xfrm>
            <a:off x="1130300" y="19812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</a:t>
            </a:r>
          </a:p>
        </p:txBody>
      </p:sp>
      <p:sp>
        <p:nvSpPr>
          <p:cNvPr id="26629" name="Rectangle 5"/>
          <p:cNvSpPr>
            <a:spLocks/>
          </p:cNvSpPr>
          <p:nvPr/>
        </p:nvSpPr>
        <p:spPr bwMode="auto">
          <a:xfrm>
            <a:off x="292100" y="137160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4419600" y="1600200"/>
            <a:ext cx="4432300" cy="47704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L5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L9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L7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L8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3581400" y="2743200"/>
            <a:ext cx="1371600" cy="27241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rot="10800000" flipH="1">
            <a:off x="3568700" y="2286000"/>
            <a:ext cx="1384300" cy="59690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rot="10800000" flipH="1">
            <a:off x="3657600" y="2965846"/>
            <a:ext cx="1304925" cy="59134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3657598" y="3276600"/>
            <a:ext cx="1308101" cy="398463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657598" y="3475831"/>
            <a:ext cx="1308102" cy="1991519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3657598" y="3675063"/>
            <a:ext cx="1219202" cy="1049337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3657598" y="3886200"/>
            <a:ext cx="1219202" cy="83820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7551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</a:t>
            </a:r>
            <a:r>
              <a:rPr lang="en-US" dirty="0" smtClean="0"/>
              <a:t>(x == 1)</a:t>
            </a:r>
            <a:endParaRPr lang="en-US" dirty="0"/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1371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endParaRPr lang="pt-BR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*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</a:t>
            </a:r>
            <a:endParaRPr lang="pt-BR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1981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case 1:	  // .L3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20101"/>
              </p:ext>
            </p:extLst>
          </p:nvPr>
        </p:nvGraphicFramePr>
        <p:xfrm>
          <a:off x="1752600" y="4114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z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7095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Handling Fall-Through</a:t>
            </a:r>
            <a:endParaRPr lang="en-US" dirty="0"/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w 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16" name="Rectangle 6"/>
          <p:cNvSpPr>
            <a:spLocks/>
          </p:cNvSpPr>
          <p:nvPr/>
        </p:nvSpPr>
        <p:spPr bwMode="auto">
          <a:xfrm>
            <a:off x="6172200" y="4419600"/>
            <a:ext cx="2743200" cy="762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7" name="Rectangle 6"/>
          <p:cNvSpPr>
            <a:spLocks/>
          </p:cNvSpPr>
          <p:nvPr/>
        </p:nvSpPr>
        <p:spPr bwMode="auto">
          <a:xfrm>
            <a:off x="4191000" y="2133600"/>
            <a:ext cx="2743200" cy="990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merge;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8" name="Rectangle 6"/>
          <p:cNvSpPr>
            <a:spLocks/>
          </p:cNvSpPr>
          <p:nvPr/>
        </p:nvSpPr>
        <p:spPr bwMode="auto">
          <a:xfrm>
            <a:off x="6172200" y="5181600"/>
            <a:ext cx="2743200" cy="685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cxnSp>
        <p:nvCxnSpPr>
          <p:cNvPr id="20" name="Straight Arrow Connector 19"/>
          <p:cNvCxnSpPr>
            <a:endCxn id="17" idx="1"/>
          </p:cNvCxnSpPr>
          <p:nvPr/>
        </p:nvCxnSpPr>
        <p:spPr bwMode="auto">
          <a:xfrm flipV="1">
            <a:off x="1752600" y="2628900"/>
            <a:ext cx="2438400" cy="190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endCxn id="16" idx="1"/>
          </p:cNvCxnSpPr>
          <p:nvPr/>
        </p:nvCxnSpPr>
        <p:spPr bwMode="auto">
          <a:xfrm>
            <a:off x="1905000" y="3733800"/>
            <a:ext cx="4267200" cy="1066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17" idx="2"/>
          </p:cNvCxnSpPr>
          <p:nvPr/>
        </p:nvCxnSpPr>
        <p:spPr bwMode="auto">
          <a:xfrm>
            <a:off x="5562600" y="3124200"/>
            <a:ext cx="609600" cy="2286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6436616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</a:t>
            </a:r>
            <a:r>
              <a:rPr lang="en-US" dirty="0" smtClean="0"/>
              <a:t>(x == 2, x == 3)</a:t>
            </a:r>
            <a:endParaRPr lang="en-US" dirty="0"/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3962400" y="1295400"/>
            <a:ext cx="5041900" cy="3048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.L5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   # Case 2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cqto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idivq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/z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L6        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.L9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   # Case 3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  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+= z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ret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w 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639381"/>
              </p:ext>
            </p:extLst>
          </p:nvPr>
        </p:nvGraphicFramePr>
        <p:xfrm>
          <a:off x="3810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z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1917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</a:t>
            </a:r>
            <a:r>
              <a:rPr lang="en-US" dirty="0" smtClean="0"/>
              <a:t>(x == 5, x == 6, default)</a:t>
            </a:r>
            <a:endParaRPr lang="en-US" dirty="0"/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2133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# Case 5,6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$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1, %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-= z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.L8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# Default: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$2,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2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2819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.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5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// .L7</a:t>
            </a:r>
          </a:p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case 6: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// .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L7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// .L8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034488"/>
              </p:ext>
            </p:extLst>
          </p:nvPr>
        </p:nvGraphicFramePr>
        <p:xfrm>
          <a:off x="3810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z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6780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Sparse Switches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What if jump table is too large?</a:t>
            </a:r>
          </a:p>
          <a:p>
            <a:pPr marL="701675" lvl="1" indent="-342900">
              <a:buFont typeface="Wingdings" panose="05000000000000000000" pitchFamily="2" charset="2"/>
              <a:buChar char=""/>
            </a:pPr>
            <a:r>
              <a:rPr lang="en-US" dirty="0" smtClean="0"/>
              <a:t>Compiler uses if-then-else structure</a:t>
            </a:r>
          </a:p>
          <a:p>
            <a:pPr marL="701675" lvl="1" indent="-342900">
              <a:buFont typeface="Wingdings" panose="05000000000000000000" pitchFamily="2" charset="2"/>
              <a:buChar char=""/>
            </a:pPr>
            <a:r>
              <a:rPr lang="en-US" dirty="0" smtClean="0"/>
              <a:t>Ternary tree gives O(log n) performance</a:t>
            </a:r>
          </a:p>
          <a:p>
            <a:pPr marL="701675" lvl="1" indent="-342900">
              <a:buFont typeface="Wingdings" panose="05000000000000000000" pitchFamily="2" charset="2"/>
              <a:buChar char="q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40159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848600" cy="57308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Condition Codes (Explicit Setting)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Explicit setting by Test instruction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dirty="0" err="1" smtClean="0">
                <a:latin typeface="Courier New" pitchFamily="49" charset="0"/>
              </a:rPr>
              <a:t>testq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i="1" dirty="0" smtClean="0"/>
              <a:t>Src1</a:t>
            </a:r>
            <a:r>
              <a:rPr lang="en-US" dirty="0" smtClean="0"/>
              <a:t>,</a:t>
            </a:r>
            <a:r>
              <a:rPr lang="en-US" i="1" dirty="0" smtClean="0"/>
              <a:t>Src2</a:t>
            </a:r>
          </a:p>
          <a:p>
            <a:pPr lvl="1" eaLnBrk="1" hangingPunct="1">
              <a:defRPr/>
            </a:pPr>
            <a:r>
              <a:rPr lang="en-US" dirty="0" smtClean="0"/>
              <a:t>Sets condition codes based on value of </a:t>
            </a:r>
            <a:r>
              <a:rPr lang="en-US" i="1" dirty="0" smtClean="0"/>
              <a:t>Src1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</a:rPr>
              <a:t>&amp;</a:t>
            </a:r>
            <a:r>
              <a:rPr lang="en-US" dirty="0" smtClean="0"/>
              <a:t> </a:t>
            </a:r>
            <a:r>
              <a:rPr lang="en-US" i="1" dirty="0" smtClean="0"/>
              <a:t>Src2</a:t>
            </a:r>
          </a:p>
          <a:p>
            <a:pPr lvl="2" eaLnBrk="1" hangingPunct="1">
              <a:defRPr/>
            </a:pPr>
            <a:r>
              <a:rPr lang="en-US" dirty="0" smtClean="0"/>
              <a:t>Intel thought it useful to have one operand be a mask</a:t>
            </a:r>
          </a:p>
          <a:p>
            <a:pPr lvl="2" eaLnBrk="1" hangingPunct="1">
              <a:defRPr/>
            </a:pPr>
            <a:r>
              <a:rPr lang="en-US" dirty="0" smtClean="0"/>
              <a:t>Compiler usually sets </a:t>
            </a:r>
            <a:r>
              <a:rPr lang="en-US" i="1" dirty="0" smtClean="0"/>
              <a:t>Src1</a:t>
            </a:r>
            <a:r>
              <a:rPr lang="en-US" dirty="0" smtClean="0"/>
              <a:t> and </a:t>
            </a:r>
            <a:r>
              <a:rPr lang="en-US" i="1" dirty="0" smtClean="0"/>
              <a:t>Src2</a:t>
            </a:r>
            <a:r>
              <a:rPr lang="en-US" dirty="0" smtClean="0"/>
              <a:t> the same</a:t>
            </a:r>
            <a:endParaRPr lang="en-US" i="1" dirty="0" smtClean="0"/>
          </a:p>
          <a:p>
            <a:pPr lvl="1" eaLnBrk="1" hangingPunct="1">
              <a:defRPr/>
            </a:pPr>
            <a:r>
              <a:rPr lang="en-US" dirty="0" smtClean="0"/>
              <a:t> </a:t>
            </a:r>
            <a:r>
              <a:rPr lang="en-US" dirty="0" err="1" smtClean="0">
                <a:latin typeface="Courier New" pitchFamily="49" charset="0"/>
              </a:rPr>
              <a:t>testq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a,b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like computing </a:t>
            </a:r>
            <a:r>
              <a:rPr lang="en-US" dirty="0" err="1" smtClean="0">
                <a:latin typeface="Courier New" pitchFamily="49" charset="0"/>
              </a:rPr>
              <a:t>a&amp;b</a:t>
            </a:r>
            <a:r>
              <a:rPr lang="en-US" dirty="0" smtClean="0"/>
              <a:t> without setting destination </a:t>
            </a:r>
          </a:p>
          <a:p>
            <a:pPr marL="498475" lvl="1" indent="0" eaLnBrk="1" hangingPunct="1">
              <a:buNone/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err="1" smtClean="0"/>
              <a:t>ZF</a:t>
            </a:r>
            <a:r>
              <a:rPr lang="en-US" dirty="0" smtClean="0"/>
              <a:t> set when </a:t>
            </a:r>
            <a:r>
              <a:rPr lang="en-US" dirty="0" err="1" smtClean="0">
                <a:latin typeface="Courier New" pitchFamily="49" charset="0"/>
              </a:rPr>
              <a:t>a&amp;b</a:t>
            </a:r>
            <a:r>
              <a:rPr lang="en-US" dirty="0" smtClean="0">
                <a:latin typeface="Courier New" pitchFamily="49" charset="0"/>
              </a:rPr>
              <a:t> == 0</a:t>
            </a:r>
          </a:p>
          <a:p>
            <a:pPr lvl="1" eaLnBrk="1" hangingPunct="1">
              <a:defRPr/>
            </a:pPr>
            <a:r>
              <a:rPr lang="en-US" dirty="0" smtClean="0"/>
              <a:t>SF set when </a:t>
            </a:r>
            <a:r>
              <a:rPr lang="en-US" dirty="0" err="1" smtClean="0">
                <a:latin typeface="Courier New" pitchFamily="49" charset="0"/>
              </a:rPr>
              <a:t>a&amp;b</a:t>
            </a:r>
            <a:r>
              <a:rPr lang="en-US" dirty="0" smtClean="0">
                <a:latin typeface="Courier New" pitchFamily="49" charset="0"/>
              </a:rPr>
              <a:t> &lt; 0</a:t>
            </a:r>
          </a:p>
          <a:p>
            <a:pPr lvl="1" eaLnBrk="1" hangingPunct="1">
              <a:defRPr/>
            </a:pPr>
            <a:r>
              <a:rPr lang="en-US" dirty="0" smtClean="0"/>
              <a:t>Easier way to think of it:</a:t>
            </a:r>
          </a:p>
          <a:p>
            <a:pPr lvl="2" eaLnBrk="1" hangingPunct="1"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testq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a,a</a:t>
            </a:r>
            <a:r>
              <a:rPr lang="en-US" dirty="0" smtClean="0"/>
              <a:t> sets </a:t>
            </a:r>
            <a:r>
              <a:rPr lang="en-US" dirty="0" err="1" smtClean="0"/>
              <a:t>ZF</a:t>
            </a:r>
            <a:r>
              <a:rPr lang="en-US" dirty="0" smtClean="0"/>
              <a:t> if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 == 0</a:t>
            </a:r>
            <a:r>
              <a:rPr lang="en-US" dirty="0" smtClean="0"/>
              <a:t>, SF if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 &lt; 0</a:t>
            </a:r>
          </a:p>
          <a:p>
            <a:pPr lvl="2" eaLnBrk="1" hangingPunct="1">
              <a:defRPr/>
            </a:pPr>
            <a:r>
              <a:rPr lang="en-US" dirty="0" smtClean="0">
                <a:cs typeface="Courier New" pitchFamily="49" charset="0"/>
              </a:rPr>
              <a:t>I.e., “is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>
                <a:cs typeface="Courier New" pitchFamily="49" charset="0"/>
              </a:rPr>
              <a:t> zero, negative, or </a:t>
            </a:r>
            <a:r>
              <a:rPr lang="en-US" dirty="0" err="1" smtClean="0">
                <a:cs typeface="Courier New" pitchFamily="49" charset="0"/>
              </a:rPr>
              <a:t>postive</a:t>
            </a:r>
            <a:r>
              <a:rPr lang="en-US" dirty="0" smtClean="0">
                <a:cs typeface="Courier New" pitchFamily="49" charset="0"/>
              </a:rPr>
              <a:t>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7437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Reading Condition Codes</a:t>
            </a: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1036915"/>
              </p:ext>
            </p:extLst>
          </p:nvPr>
        </p:nvGraphicFramePr>
        <p:xfrm>
          <a:off x="533400" y="2314575"/>
          <a:ext cx="8202613" cy="469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Document" r:id="rId4" imgW="8229748" imgH="4724924" progId="Word.Document.8">
                  <p:embed/>
                </p:oleObj>
              </mc:Choice>
              <mc:Fallback>
                <p:oleObj name="Document" r:id="rId4" imgW="8229748" imgH="4724924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14575"/>
                        <a:ext cx="8202613" cy="469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35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54546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SetX</a:t>
            </a:r>
            <a:r>
              <a:rPr lang="en-US" dirty="0" smtClean="0"/>
              <a:t> instructions</a:t>
            </a:r>
          </a:p>
          <a:p>
            <a:pPr lvl="1" eaLnBrk="1" hangingPunct="1">
              <a:defRPr/>
            </a:pPr>
            <a:r>
              <a:rPr lang="en-US" dirty="0" smtClean="0"/>
              <a:t>Set single byte based on combinations of condition codes</a:t>
            </a:r>
          </a:p>
          <a:p>
            <a:pPr lvl="1" eaLnBrk="1" hangingPunct="1">
              <a:defRPr/>
            </a:pPr>
            <a:r>
              <a:rPr lang="en-US" dirty="0" smtClean="0"/>
              <a:t>Remaining 7 bytes unaltered!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762000" y="4800600"/>
            <a:ext cx="3556000" cy="533400"/>
          </a:xfrm>
          <a:prstGeom prst="rect">
            <a:avLst/>
          </a:prstGeom>
          <a:solidFill>
            <a:srgbClr val="EFBFB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Integer Registers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8682" y="6019800"/>
            <a:ext cx="7329487" cy="838200"/>
          </a:xfrm>
          <a:ln/>
        </p:spPr>
        <p:txBody>
          <a:bodyPr/>
          <a:lstStyle/>
          <a:p>
            <a:pPr lvl="1"/>
            <a:r>
              <a:rPr lang="en-US" dirty="0" smtClean="0"/>
              <a:t>Can reference low-order byte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36576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%al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5" name="Rectangle 7"/>
          <p:cNvSpPr>
            <a:spLocks/>
          </p:cNvSpPr>
          <p:nvPr/>
        </p:nvSpPr>
        <p:spPr bwMode="auto">
          <a:xfrm>
            <a:off x="36576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36576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%cl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36576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%dl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36576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sil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36576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dil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3649650" y="4838700"/>
            <a:ext cx="655649" cy="444500"/>
          </a:xfrm>
          <a:prstGeom prst="rect">
            <a:avLst/>
          </a:prstGeom>
          <a:solidFill>
            <a:srgbClr val="FF99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spl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1" name="Rectangle 13"/>
          <p:cNvSpPr>
            <a:spLocks/>
          </p:cNvSpPr>
          <p:nvPr/>
        </p:nvSpPr>
        <p:spPr bwMode="auto">
          <a:xfrm>
            <a:off x="3657600" y="54356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bpl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2" name="Rectangle 14"/>
          <p:cNvSpPr>
            <a:spLocks/>
          </p:cNvSpPr>
          <p:nvPr/>
        </p:nvSpPr>
        <p:spPr bwMode="auto">
          <a:xfrm>
            <a:off x="76200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r8b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3" name="Rectangle 15"/>
          <p:cNvSpPr>
            <a:spLocks/>
          </p:cNvSpPr>
          <p:nvPr/>
        </p:nvSpPr>
        <p:spPr bwMode="auto">
          <a:xfrm>
            <a:off x="76200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r9b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4" name="Rectangle 16"/>
          <p:cNvSpPr>
            <a:spLocks/>
          </p:cNvSpPr>
          <p:nvPr/>
        </p:nvSpPr>
        <p:spPr bwMode="auto">
          <a:xfrm>
            <a:off x="76200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r10b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5" name="Rectangle 17"/>
          <p:cNvSpPr>
            <a:spLocks/>
          </p:cNvSpPr>
          <p:nvPr/>
        </p:nvSpPr>
        <p:spPr bwMode="auto">
          <a:xfrm>
            <a:off x="76200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r11b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6" name="Rectangle 18"/>
          <p:cNvSpPr>
            <a:spLocks/>
          </p:cNvSpPr>
          <p:nvPr/>
        </p:nvSpPr>
        <p:spPr bwMode="auto">
          <a:xfrm>
            <a:off x="76200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r12b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7" name="Rectangle 19"/>
          <p:cNvSpPr>
            <a:spLocks/>
          </p:cNvSpPr>
          <p:nvPr/>
        </p:nvSpPr>
        <p:spPr bwMode="auto">
          <a:xfrm>
            <a:off x="76200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r13b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8" name="Rectangle 20"/>
          <p:cNvSpPr>
            <a:spLocks/>
          </p:cNvSpPr>
          <p:nvPr/>
        </p:nvSpPr>
        <p:spPr bwMode="auto">
          <a:xfrm>
            <a:off x="7620000" y="4838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r14b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7620000" y="5448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r15b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0" name="Rectangle 22"/>
          <p:cNvSpPr>
            <a:spLocks/>
          </p:cNvSpPr>
          <p:nvPr/>
        </p:nvSpPr>
        <p:spPr bwMode="auto">
          <a:xfrm>
            <a:off x="47244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671" name="Rectangle 23"/>
          <p:cNvSpPr>
            <a:spLocks/>
          </p:cNvSpPr>
          <p:nvPr/>
        </p:nvSpPr>
        <p:spPr bwMode="auto">
          <a:xfrm>
            <a:off x="47244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7672" name="Rectangle 24"/>
          <p:cNvSpPr>
            <a:spLocks/>
          </p:cNvSpPr>
          <p:nvPr/>
        </p:nvSpPr>
        <p:spPr bwMode="auto">
          <a:xfrm>
            <a:off x="47244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7673" name="Rectangle 25"/>
          <p:cNvSpPr>
            <a:spLocks/>
          </p:cNvSpPr>
          <p:nvPr/>
        </p:nvSpPr>
        <p:spPr bwMode="auto">
          <a:xfrm>
            <a:off x="47244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7674" name="Rectangle 26"/>
          <p:cNvSpPr>
            <a:spLocks/>
          </p:cNvSpPr>
          <p:nvPr/>
        </p:nvSpPr>
        <p:spPr bwMode="auto">
          <a:xfrm>
            <a:off x="47244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7675" name="Rectangle 27"/>
          <p:cNvSpPr>
            <a:spLocks/>
          </p:cNvSpPr>
          <p:nvPr/>
        </p:nvSpPr>
        <p:spPr bwMode="auto">
          <a:xfrm>
            <a:off x="47244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676" name="Rectangle 28"/>
          <p:cNvSpPr>
            <a:spLocks/>
          </p:cNvSpPr>
          <p:nvPr/>
        </p:nvSpPr>
        <p:spPr bwMode="auto">
          <a:xfrm>
            <a:off x="4724400" y="4800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27677" name="Rectangle 29"/>
          <p:cNvSpPr>
            <a:spLocks/>
          </p:cNvSpPr>
          <p:nvPr/>
        </p:nvSpPr>
        <p:spPr bwMode="auto">
          <a:xfrm>
            <a:off x="47244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7678" name="Rectangle 30"/>
          <p:cNvSpPr>
            <a:spLocks/>
          </p:cNvSpPr>
          <p:nvPr/>
        </p:nvSpPr>
        <p:spPr bwMode="auto">
          <a:xfrm>
            <a:off x="7620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9" name="Rectangle 31"/>
          <p:cNvSpPr>
            <a:spLocks/>
          </p:cNvSpPr>
          <p:nvPr/>
        </p:nvSpPr>
        <p:spPr bwMode="auto">
          <a:xfrm>
            <a:off x="7620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80" name="Rectangle 32"/>
          <p:cNvSpPr>
            <a:spLocks/>
          </p:cNvSpPr>
          <p:nvPr/>
        </p:nvSpPr>
        <p:spPr bwMode="auto">
          <a:xfrm>
            <a:off x="7620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%rcx</a:t>
            </a:r>
          </a:p>
        </p:txBody>
      </p:sp>
      <p:sp>
        <p:nvSpPr>
          <p:cNvPr id="27681" name="Rectangle 33"/>
          <p:cNvSpPr>
            <a:spLocks/>
          </p:cNvSpPr>
          <p:nvPr/>
        </p:nvSpPr>
        <p:spPr bwMode="auto">
          <a:xfrm>
            <a:off x="7620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27682" name="Rectangle 34"/>
          <p:cNvSpPr>
            <a:spLocks/>
          </p:cNvSpPr>
          <p:nvPr/>
        </p:nvSpPr>
        <p:spPr bwMode="auto">
          <a:xfrm>
            <a:off x="7620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27683" name="Rectangle 35"/>
          <p:cNvSpPr>
            <a:spLocks/>
          </p:cNvSpPr>
          <p:nvPr/>
        </p:nvSpPr>
        <p:spPr bwMode="auto">
          <a:xfrm>
            <a:off x="7620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27684" name="Rectangle 36"/>
          <p:cNvSpPr>
            <a:spLocks/>
          </p:cNvSpPr>
          <p:nvPr/>
        </p:nvSpPr>
        <p:spPr bwMode="auto">
          <a:xfrm>
            <a:off x="7620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</p:spTree>
    <p:extLst>
      <p:ext uri="{BB962C8B-B14F-4D97-AF65-F5344CB8AC3E}">
        <p14:creationId xmlns:p14="http://schemas.microsoft.com/office/powerpoint/2010/main" val="31776457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80010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Reading Condition Codes (Cont.)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2" y="838200"/>
            <a:ext cx="6872287" cy="5607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SetX</a:t>
            </a:r>
            <a:r>
              <a:rPr lang="en-US" dirty="0" smtClean="0"/>
              <a:t> instructions</a:t>
            </a:r>
          </a:p>
          <a:p>
            <a:pPr lvl="1" eaLnBrk="1" hangingPunct="1">
              <a:defRPr/>
            </a:pPr>
            <a:r>
              <a:rPr lang="en-US" dirty="0" smtClean="0"/>
              <a:t>Set single byte based on combinations of condition codes</a:t>
            </a:r>
          </a:p>
          <a:p>
            <a:pPr eaLnBrk="1" hangingPunct="1">
              <a:defRPr/>
            </a:pPr>
            <a:r>
              <a:rPr lang="en-US" dirty="0" smtClean="0"/>
              <a:t>One of 8 addressable </a:t>
            </a:r>
            <a:r>
              <a:rPr lang="en-US" i="1" dirty="0" smtClean="0"/>
              <a:t>byte</a:t>
            </a:r>
            <a:r>
              <a:rPr lang="en-US" dirty="0" smtClean="0"/>
              <a:t> registers</a:t>
            </a:r>
          </a:p>
          <a:p>
            <a:pPr lvl="1" eaLnBrk="1" hangingPunct="1">
              <a:defRPr/>
            </a:pPr>
            <a:r>
              <a:rPr lang="en-US" dirty="0" smtClean="0"/>
              <a:t>Does not alter remaining 3 bytes!</a:t>
            </a:r>
          </a:p>
          <a:p>
            <a:pPr lvl="1" eaLnBrk="1" hangingPunct="1">
              <a:defRPr/>
            </a:pPr>
            <a:r>
              <a:rPr lang="en-US" dirty="0" smtClean="0"/>
              <a:t>Typically use </a:t>
            </a:r>
            <a:r>
              <a:rPr lang="en-US" dirty="0" err="1" smtClean="0">
                <a:latin typeface="Courier New" pitchFamily="49" charset="0"/>
              </a:rPr>
              <a:t>movzbl</a:t>
            </a:r>
            <a:r>
              <a:rPr lang="en-US" dirty="0" smtClean="0"/>
              <a:t> to finish job</a:t>
            </a:r>
          </a:p>
          <a:p>
            <a:pPr lvl="2" eaLnBrk="1" hangingPunct="1">
              <a:defRPr/>
            </a:pPr>
            <a:r>
              <a:rPr lang="en-US" dirty="0" smtClean="0"/>
              <a:t>32-bit instructions also set upper 32 bits to 0</a:t>
            </a:r>
          </a:p>
          <a:p>
            <a:pPr lvl="1" eaLnBrk="1" hangingPunct="1">
              <a:defRPr/>
            </a:pPr>
            <a:endParaRPr lang="en-US" dirty="0" smtClean="0"/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1524000" y="3657600"/>
            <a:ext cx="3814763" cy="12001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gt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smtClean="0">
                <a:latin typeface="Courier New" pitchFamily="49" charset="0"/>
              </a:rPr>
              <a:t>(long </a:t>
            </a:r>
            <a:r>
              <a:rPr lang="en-US" altLang="en-US" dirty="0">
                <a:latin typeface="Courier New" pitchFamily="49" charset="0"/>
              </a:rPr>
              <a:t>x, </a:t>
            </a:r>
            <a:r>
              <a:rPr lang="en-US" altLang="en-US" dirty="0" smtClean="0">
                <a:latin typeface="Courier New" pitchFamily="49" charset="0"/>
              </a:rPr>
              <a:t>long </a:t>
            </a:r>
            <a:r>
              <a:rPr lang="en-US" altLang="en-US" dirty="0">
                <a:latin typeface="Courier New" pitchFamily="49" charset="0"/>
              </a:rPr>
              <a:t>y)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return x &gt; y;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304800" y="5105400"/>
            <a:ext cx="6477000" cy="109728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   </a:t>
            </a:r>
            <a:r>
              <a:rPr lang="cs-CZ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cmpq   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%rsi</a:t>
            </a:r>
            <a:r>
              <a:rPr lang="cs-CZ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,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rdi	</a:t>
            </a:r>
            <a:r>
              <a:rPr lang="cs-CZ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# 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Compare x:y</a:t>
            </a: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setg    %</a:t>
            </a:r>
            <a:r>
              <a:rPr lang="cs-CZ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al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			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			# Set when &gt;</a:t>
            </a: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movzbl  %al, %eax	# Zero rest of %rax</a:t>
            </a: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ret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lnSpc>
                <a:spcPct val="100000"/>
              </a:lnSpc>
            </a:pPr>
            <a:endParaRPr lang="en-US" altLang="en-US" dirty="0">
              <a:latin typeface="Courier New" pitchFamily="49" charset="0"/>
            </a:endParaRPr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 flipH="1">
            <a:off x="6035674" y="5257800"/>
            <a:ext cx="1127125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7162800" y="5105400"/>
            <a:ext cx="138747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Note inverted ordering!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627181"/>
              </p:ext>
            </p:extLst>
          </p:nvPr>
        </p:nvGraphicFramePr>
        <p:xfrm>
          <a:off x="5638800" y="35052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0" y="152400"/>
            <a:ext cx="20320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Jumping</a:t>
            </a:r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612775" y="1603375"/>
          <a:ext cx="8175625" cy="485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Document" r:id="rId4" imgW="8229748" imgH="4893285" progId="Word.Document.8">
                  <p:embed/>
                </p:oleObj>
              </mc:Choice>
              <mc:Fallback>
                <p:oleObj name="Document" r:id="rId4" imgW="8229748" imgH="489328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" y="1603375"/>
                        <a:ext cx="8175625" cy="485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5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685800"/>
            <a:ext cx="8307387" cy="57594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jX instructions</a:t>
            </a:r>
          </a:p>
          <a:p>
            <a:pPr lvl="1" eaLnBrk="1" hangingPunct="1">
              <a:defRPr/>
            </a:pPr>
            <a:r>
              <a:rPr lang="en-US" smtClean="0"/>
              <a:t>Jump to different part of code depending on condition codes</a:t>
            </a:r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366000" cy="8382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Conditional Branch Example</a:t>
            </a:r>
            <a:br>
              <a:rPr lang="en-US" altLang="en-US" dirty="0" smtClean="0"/>
            </a:br>
            <a:r>
              <a:rPr lang="en-US" altLang="en-US" dirty="0" smtClean="0"/>
              <a:t>(Old Style)</a:t>
            </a:r>
          </a:p>
        </p:txBody>
      </p:sp>
      <p:sp>
        <p:nvSpPr>
          <p:cNvPr id="11" name="Rectangle 4"/>
          <p:cNvSpPr>
            <a:spLocks/>
          </p:cNvSpPr>
          <p:nvPr/>
        </p:nvSpPr>
        <p:spPr bwMode="auto">
          <a:xfrm>
            <a:off x="508000" y="22352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2" name="Rectangle 5"/>
          <p:cNvSpPr>
            <a:spLocks/>
          </p:cNvSpPr>
          <p:nvPr/>
        </p:nvSpPr>
        <p:spPr bwMode="auto">
          <a:xfrm>
            <a:off x="4445000" y="1968500"/>
            <a:ext cx="4394200" cy="4813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       # x &lt;= 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457200" y="1066800"/>
            <a:ext cx="8153400" cy="1041400"/>
          </a:xfrm>
          <a:prstGeom prst="rect">
            <a:avLst/>
          </a:prstGeom>
        </p:spPr>
        <p:txBody>
          <a:bodyPr/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Generation</a:t>
            </a:r>
          </a:p>
          <a:p>
            <a:pPr marL="279400" lvl="1" indent="0">
              <a:lnSpc>
                <a:spcPct val="100000"/>
              </a:lnSpc>
              <a:buFont typeface="Wingdings" pitchFamily="2" charset="2"/>
              <a:buNone/>
            </a:pPr>
            <a:r>
              <a:rPr lang="en-US" kern="0" dirty="0" err="1" smtClean="0">
                <a:solidFill>
                  <a:srgbClr val="800000"/>
                </a:solidFill>
                <a:latin typeface="Courier New"/>
                <a:cs typeface="Courier New"/>
              </a:rPr>
              <a:t>wilkes</a:t>
            </a:r>
            <a:r>
              <a:rPr lang="en-US" kern="0" dirty="0" smtClean="0">
                <a:solidFill>
                  <a:srgbClr val="800000"/>
                </a:solidFill>
                <a:latin typeface="Courier New"/>
                <a:cs typeface="Courier New"/>
              </a:rPr>
              <a:t>&gt; </a:t>
            </a:r>
            <a:r>
              <a:rPr lang="en-US" kern="0" dirty="0" err="1" smtClean="0">
                <a:solidFill>
                  <a:srgbClr val="800000"/>
                </a:solidFill>
                <a:latin typeface="Courier New"/>
                <a:cs typeface="Courier New"/>
              </a:rPr>
              <a:t>gcc</a:t>
            </a:r>
            <a:r>
              <a:rPr lang="en-US" kern="0" dirty="0" smtClean="0">
                <a:solidFill>
                  <a:srgbClr val="800000"/>
                </a:solidFill>
                <a:latin typeface="Courier New"/>
                <a:cs typeface="Courier New"/>
              </a:rPr>
              <a:t> –</a:t>
            </a:r>
            <a:r>
              <a:rPr lang="en-US" kern="0" dirty="0" err="1" smtClean="0">
                <a:solidFill>
                  <a:srgbClr val="800000"/>
                </a:solidFill>
                <a:latin typeface="Courier New"/>
                <a:cs typeface="Courier New"/>
              </a:rPr>
              <a:t>Og</a:t>
            </a:r>
            <a:r>
              <a:rPr lang="en-US" kern="0" dirty="0" smtClean="0">
                <a:solidFill>
                  <a:srgbClr val="800000"/>
                </a:solidFill>
                <a:latin typeface="Courier New"/>
                <a:cs typeface="Courier New"/>
              </a:rPr>
              <a:t> -S –</a:t>
            </a:r>
            <a:r>
              <a:rPr lang="en-US" kern="0" dirty="0" err="1" smtClean="0">
                <a:solidFill>
                  <a:srgbClr val="800000"/>
                </a:solidFill>
                <a:latin typeface="Courier New"/>
                <a:cs typeface="Courier New"/>
              </a:rPr>
              <a:t>fno</a:t>
            </a:r>
            <a:r>
              <a:rPr lang="en-US" kern="0" dirty="0" smtClean="0">
                <a:solidFill>
                  <a:srgbClr val="800000"/>
                </a:solidFill>
                <a:latin typeface="Courier New"/>
                <a:cs typeface="Courier New"/>
              </a:rPr>
              <a:t>-if-conversion </a:t>
            </a:r>
            <a:r>
              <a:rPr lang="en-US" kern="0" dirty="0" err="1" smtClean="0">
                <a:solidFill>
                  <a:srgbClr val="800000"/>
                </a:solidFill>
                <a:latin typeface="Courier New"/>
                <a:cs typeface="Courier New"/>
              </a:rPr>
              <a:t>control.c</a:t>
            </a:r>
            <a:endParaRPr lang="en-US" kern="0" dirty="0">
              <a:solidFill>
                <a:srgbClr val="800000"/>
              </a:solidFill>
              <a:latin typeface="Courier New"/>
              <a:cs typeface="Courier New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661152"/>
              </p:ext>
            </p:extLst>
          </p:nvPr>
        </p:nvGraphicFramePr>
        <p:xfrm>
          <a:off x="4800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13242</TotalTime>
  <Pages>35</Pages>
  <Words>2789</Words>
  <Application>Microsoft Office PowerPoint</Application>
  <PresentationFormat>Letter Paper (8.5x11 in)</PresentationFormat>
  <Paragraphs>809</Paragraphs>
  <Slides>36</Slides>
  <Notes>0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  <vt:variant>
        <vt:lpstr>Custom Shows</vt:lpstr>
      </vt:variant>
      <vt:variant>
        <vt:i4>2</vt:i4>
      </vt:variant>
    </vt:vector>
  </HeadingPairs>
  <TitlesOfParts>
    <vt:vector size="40" baseType="lpstr">
      <vt:lpstr>class02</vt:lpstr>
      <vt:lpstr>Document</vt:lpstr>
      <vt:lpstr>Machine-Level Programming II: Control Flow</vt:lpstr>
      <vt:lpstr>Condition Codes (Implicit Setting)</vt:lpstr>
      <vt:lpstr>Condition Codes (Explicit Setting)</vt:lpstr>
      <vt:lpstr>Condition Codes (Explicit Setting)</vt:lpstr>
      <vt:lpstr>Reading Condition Codes</vt:lpstr>
      <vt:lpstr>x86-64 Integer Registers</vt:lpstr>
      <vt:lpstr>Reading Condition Codes (Cont.)</vt:lpstr>
      <vt:lpstr>Jumping</vt:lpstr>
      <vt:lpstr>Conditional Branch Example (Old Style)</vt:lpstr>
      <vt:lpstr>Expressing with Goto Code</vt:lpstr>
      <vt:lpstr>General Conditional Expression Translation (Using Branches)</vt:lpstr>
      <vt:lpstr>Using Conditional Moves</vt:lpstr>
      <vt:lpstr>Conditional Move Example</vt:lpstr>
      <vt:lpstr>Bad Cases for Conditional Move</vt:lpstr>
      <vt:lpstr>“Do-While” Loop Example</vt:lpstr>
      <vt:lpstr>“Do-While” Loop Compilation</vt:lpstr>
      <vt:lpstr>General “Do-While” Translation</vt:lpstr>
      <vt:lpstr>General “While” Translation #1</vt:lpstr>
      <vt:lpstr>While Loop Example #1</vt:lpstr>
      <vt:lpstr>General “While” Translation #2</vt:lpstr>
      <vt:lpstr>While Loop Example #2</vt:lpstr>
      <vt:lpstr>“For” Loop Form</vt:lpstr>
      <vt:lpstr>“For” Loop  While Loop</vt:lpstr>
      <vt:lpstr>For-While Conversion</vt:lpstr>
      <vt:lpstr>“For” Loop Do-While Conversion</vt:lpstr>
      <vt:lpstr>Switch Statement Example</vt:lpstr>
      <vt:lpstr>Jump Table Structure</vt:lpstr>
      <vt:lpstr>Switch Statement Example</vt:lpstr>
      <vt:lpstr>Switch Statement Example</vt:lpstr>
      <vt:lpstr>Assembly Setup Explanation</vt:lpstr>
      <vt:lpstr>Jump Table</vt:lpstr>
      <vt:lpstr>Code Blocks (x == 1)</vt:lpstr>
      <vt:lpstr>Handling Fall-Through</vt:lpstr>
      <vt:lpstr>Code Blocks (x == 2, x == 3)</vt:lpstr>
      <vt:lpstr>Code Blocks (x == 5, x == 6, default)</vt:lpstr>
      <vt:lpstr>Sparse Switches</vt:lpstr>
      <vt:lpstr>For display</vt:lpstr>
      <vt:lpstr>For printing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II</dc:title>
  <dc:subject/>
  <dc:creator>Randal E. Bryant and David R. O'Hallaron</dc:creator>
  <cp:keywords/>
  <dc:description/>
  <cp:lastModifiedBy>Geoff Kuenning</cp:lastModifiedBy>
  <cp:revision>120</cp:revision>
  <cp:lastPrinted>2015-09-15T00:17:54Z</cp:lastPrinted>
  <dcterms:created xsi:type="dcterms:W3CDTF">1998-08-11T09:19:24Z</dcterms:created>
  <dcterms:modified xsi:type="dcterms:W3CDTF">2015-09-23T04:50:06Z</dcterms:modified>
</cp:coreProperties>
</file>