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343" r:id="rId2"/>
    <p:sldId id="396" r:id="rId3"/>
    <p:sldId id="379" r:id="rId4"/>
    <p:sldId id="380" r:id="rId5"/>
    <p:sldId id="345" r:id="rId6"/>
    <p:sldId id="346" r:id="rId7"/>
    <p:sldId id="347" r:id="rId8"/>
    <p:sldId id="397" r:id="rId9"/>
    <p:sldId id="398" r:id="rId10"/>
    <p:sldId id="399" r:id="rId11"/>
    <p:sldId id="400" r:id="rId12"/>
    <p:sldId id="401" r:id="rId13"/>
    <p:sldId id="403" r:id="rId14"/>
    <p:sldId id="404" r:id="rId15"/>
    <p:sldId id="349" r:id="rId16"/>
    <p:sldId id="350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  <p:sldId id="424" r:id="rId37"/>
    <p:sldId id="425" r:id="rId38"/>
    <p:sldId id="426" r:id="rId39"/>
    <p:sldId id="427" r:id="rId40"/>
    <p:sldId id="428" r:id="rId41"/>
    <p:sldId id="429" r:id="rId42"/>
    <p:sldId id="430" r:id="rId43"/>
    <p:sldId id="431" r:id="rId44"/>
    <p:sldId id="432" r:id="rId45"/>
    <p:sldId id="433" r:id="rId46"/>
    <p:sldId id="434" r:id="rId47"/>
    <p:sldId id="435" r:id="rId48"/>
    <p:sldId id="436" r:id="rId49"/>
    <p:sldId id="437" r:id="rId50"/>
    <p:sldId id="438" r:id="rId51"/>
  </p:sldIdLst>
  <p:sldSz cx="9144000" cy="6858000" type="letter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93D8D2B9-0C73-412F-A9C9-80C6D9539E7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78458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D20366A1-9C1C-484C-BCA0-8C9B60D8EBCA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8638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79037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15231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1330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212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6629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98382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0107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1134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778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93397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36050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816485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138987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32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322ED18A-21E5-4B48-A6C5-EA2E0EFDEC5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1288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36738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Machine-Level Programming III:</a:t>
            </a:r>
            <a:br>
              <a:rPr lang="en-US" altLang="en-US" smtClean="0"/>
            </a:br>
            <a:r>
              <a:rPr lang="en-US" altLang="en-US" smtClean="0"/>
              <a:t>Procedures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54133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defRPr/>
            </a:pPr>
            <a:r>
              <a:rPr lang="en-US" dirty="0" smtClean="0"/>
              <a:t>x86-64</a:t>
            </a:r>
            <a:r>
              <a:rPr lang="en-US" dirty="0" smtClean="0"/>
              <a:t> </a:t>
            </a:r>
            <a:r>
              <a:rPr lang="en-US" dirty="0" smtClean="0"/>
              <a:t>stack discipline</a:t>
            </a:r>
          </a:p>
          <a:p>
            <a:pPr lvl="1" eaLnBrk="1" hangingPunct="1">
              <a:defRPr/>
            </a:pPr>
            <a:r>
              <a:rPr lang="en-US" dirty="0" smtClean="0"/>
              <a:t>Register-saving conventions</a:t>
            </a:r>
          </a:p>
          <a:p>
            <a:pPr lvl="1" eaLnBrk="1" hangingPunct="1">
              <a:defRPr/>
            </a:pPr>
            <a:r>
              <a:rPr lang="en-US" dirty="0" smtClean="0"/>
              <a:t>Creating pointers to local variables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4616450" y="762000"/>
            <a:ext cx="1270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769938" y="85725"/>
            <a:ext cx="77787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/>
              <a:t>CS 105</a:t>
            </a:r>
          </a:p>
          <a:p>
            <a:r>
              <a:rPr lang="en-US" altLang="en-US" sz="3200"/>
              <a:t>“Tour of the Black Holes of Computing”</a:t>
            </a:r>
          </a:p>
          <a:p>
            <a:endParaRPr lang="en-US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Example #3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27582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Example #4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0703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</a:t>
            </a:r>
            <a:r>
              <a:rPr lang="en-US" dirty="0" smtClean="0"/>
              <a:t>Data </a:t>
            </a:r>
            <a:r>
              <a:rPr lang="en-US" dirty="0"/>
              <a:t>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First 6 arguments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Return value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041775" cy="334963"/>
          </a:xfrm>
        </p:spPr>
        <p:txBody>
          <a:bodyPr/>
          <a:lstStyle/>
          <a:p>
            <a:r>
              <a:rPr lang="en-US" dirty="0" smtClean="0"/>
              <a:t>Only allocate stack space when needed</a:t>
            </a:r>
            <a:endParaRPr lang="en-US" dirty="0"/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486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 smtClean="0"/>
                <a:t>• •</a:t>
              </a:r>
              <a:r>
                <a:rPr lang="en-US" sz="2400" dirty="0"/>
                <a:t> </a:t>
              </a:r>
              <a:r>
                <a:rPr lang="en-US" sz="2400" dirty="0" smtClean="0"/>
                <a:t>•</a:t>
              </a:r>
              <a:endParaRPr lang="en-US" sz="2400" dirty="0"/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  <a:endParaRPr lang="en-US" sz="1800" i="1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 smtClean="0"/>
                <a:t>• •</a:t>
              </a:r>
              <a:r>
                <a:rPr lang="en-US" sz="2400" dirty="0"/>
                <a:t> </a:t>
              </a:r>
              <a:r>
                <a:rPr lang="en-US" sz="2400" dirty="0" smtClean="0"/>
                <a:t>•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020632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Diane’s Silk Dress Cost $89</a:t>
            </a:r>
            <a:endParaRPr lang="en-US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485900"/>
            <a:ext cx="307570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02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Data-Flow</a:t>
            </a:r>
            <a:br>
              <a:rPr lang="en-US" dirty="0" smtClean="0"/>
            </a:b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a, long 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= a * b;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%rdi,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</a:p>
          <a:p>
            <a:pPr algn="l"/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400553:  imul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%rsi,%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	# Return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</a:t>
            </a:r>
            <a:r>
              <a:rPr lang="en-US" sz="1800" b="1" dirty="0" smtClean="0"/>
              <a:t>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sk-SK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</a:t>
            </a:r>
            <a:r>
              <a:rPr lang="en-US" sz="1800" b="1" dirty="0" smtClean="0"/>
              <a:t>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5410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6858000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Stack-Based Languages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307387" cy="55308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Languages That Support Recursion</a:t>
            </a:r>
          </a:p>
          <a:p>
            <a:pPr lvl="1" eaLnBrk="1" hangingPunct="1">
              <a:defRPr/>
            </a:pPr>
            <a:r>
              <a:rPr lang="en-US" smtClean="0"/>
              <a:t>E.g., C, Pascal, Java</a:t>
            </a:r>
          </a:p>
          <a:p>
            <a:pPr lvl="1" eaLnBrk="1" hangingPunct="1">
              <a:defRPr/>
            </a:pPr>
            <a:r>
              <a:rPr lang="en-US" smtClean="0"/>
              <a:t>Code must be “</a:t>
            </a:r>
            <a:r>
              <a:rPr lang="en-US" i="1" smtClean="0"/>
              <a:t>reentrant</a:t>
            </a:r>
            <a:r>
              <a:rPr lang="en-US" smtClean="0"/>
              <a:t>”</a:t>
            </a:r>
          </a:p>
          <a:p>
            <a:pPr lvl="2" eaLnBrk="1" hangingPunct="1">
              <a:defRPr/>
            </a:pPr>
            <a:r>
              <a:rPr lang="en-US" smtClean="0"/>
              <a:t>Multiple simultaneous instantiations of single procedure</a:t>
            </a:r>
          </a:p>
          <a:p>
            <a:pPr lvl="1" eaLnBrk="1" hangingPunct="1">
              <a:buSzPct val="125000"/>
              <a:buFont typeface="Arial Unicode MS" pitchFamily="34" charset="-128"/>
              <a:buChar char="⇒"/>
              <a:defRPr/>
            </a:pPr>
            <a:r>
              <a:rPr lang="en-US" smtClean="0"/>
              <a:t>Need some place to store state of each instantiation</a:t>
            </a:r>
          </a:p>
          <a:p>
            <a:pPr lvl="2" eaLnBrk="1" hangingPunct="1">
              <a:defRPr/>
            </a:pPr>
            <a:r>
              <a:rPr lang="en-US" smtClean="0"/>
              <a:t>Arguments</a:t>
            </a:r>
          </a:p>
          <a:p>
            <a:pPr lvl="2" eaLnBrk="1" hangingPunct="1">
              <a:defRPr/>
            </a:pPr>
            <a:r>
              <a:rPr lang="en-US" smtClean="0"/>
              <a:t>Local variables</a:t>
            </a:r>
          </a:p>
          <a:p>
            <a:pPr lvl="2" eaLnBrk="1" hangingPunct="1">
              <a:defRPr/>
            </a:pPr>
            <a:r>
              <a:rPr lang="en-US" smtClean="0"/>
              <a:t>Return pointer</a:t>
            </a:r>
          </a:p>
          <a:p>
            <a:pPr eaLnBrk="1" hangingPunct="1">
              <a:defRPr/>
            </a:pPr>
            <a:r>
              <a:rPr lang="en-US" smtClean="0"/>
              <a:t>Stack Discipline</a:t>
            </a:r>
          </a:p>
          <a:p>
            <a:pPr lvl="1" eaLnBrk="1" hangingPunct="1">
              <a:defRPr/>
            </a:pPr>
            <a:r>
              <a:rPr lang="en-US" smtClean="0"/>
              <a:t>State for given procedure needed for limited time</a:t>
            </a:r>
          </a:p>
          <a:p>
            <a:pPr lvl="2" eaLnBrk="1" hangingPunct="1">
              <a:defRPr/>
            </a:pPr>
            <a:r>
              <a:rPr lang="en-US" smtClean="0"/>
              <a:t>From when called to when return</a:t>
            </a:r>
          </a:p>
          <a:p>
            <a:pPr lvl="1" eaLnBrk="1" hangingPunct="1">
              <a:defRPr/>
            </a:pPr>
            <a:r>
              <a:rPr lang="en-US" smtClean="0">
                <a:solidFill>
                  <a:srgbClr val="FF0000"/>
                </a:solidFill>
              </a:rPr>
              <a:t>Callee returns before caller does</a:t>
            </a:r>
          </a:p>
          <a:p>
            <a:pPr eaLnBrk="1" hangingPunct="1">
              <a:defRPr/>
            </a:pPr>
            <a:r>
              <a:rPr lang="en-US" smtClean="0"/>
              <a:t>Stack Allocated in </a:t>
            </a:r>
            <a:r>
              <a:rPr lang="en-US" i="1" smtClean="0"/>
              <a:t>Frames</a:t>
            </a:r>
          </a:p>
          <a:p>
            <a:pPr lvl="1" eaLnBrk="1" hangingPunct="1">
              <a:defRPr/>
            </a:pPr>
            <a:r>
              <a:rPr lang="en-US" smtClean="0"/>
              <a:t>State for single procedure instantiation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26110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Call Chain Example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2773362" cy="508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Code Structure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1447800"/>
            <a:ext cx="1524000" cy="2311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yoo(…)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286000" y="2438400"/>
            <a:ext cx="1600200" cy="23114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267200" y="3962400"/>
            <a:ext cx="1524000" cy="23114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6197600" y="1676400"/>
            <a:ext cx="1498600" cy="35814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CECFF"/>
            </a:outerShdw>
          </a:effec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6411913" y="19050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yoo</a:t>
            </a:r>
          </a:p>
        </p:txBody>
      </p:sp>
      <p:sp>
        <p:nvSpPr>
          <p:cNvPr id="12297" name="Rectangle 12"/>
          <p:cNvSpPr>
            <a:spLocks noChangeArrowheads="1"/>
          </p:cNvSpPr>
          <p:nvPr/>
        </p:nvSpPr>
        <p:spPr bwMode="auto">
          <a:xfrm>
            <a:off x="6411913" y="25908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</a:t>
            </a:r>
          </a:p>
        </p:txBody>
      </p:sp>
      <p:sp>
        <p:nvSpPr>
          <p:cNvPr id="12298" name="Rectangle 13"/>
          <p:cNvSpPr>
            <a:spLocks noChangeArrowheads="1"/>
          </p:cNvSpPr>
          <p:nvPr/>
        </p:nvSpPr>
        <p:spPr bwMode="auto">
          <a:xfrm>
            <a:off x="6400800" y="3265488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6411913" y="3962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0" name="Rectangle 15"/>
          <p:cNvSpPr>
            <a:spLocks noChangeArrowheads="1"/>
          </p:cNvSpPr>
          <p:nvPr/>
        </p:nvSpPr>
        <p:spPr bwMode="auto">
          <a:xfrm>
            <a:off x="6411913" y="4724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1" name="Line 16"/>
          <p:cNvSpPr>
            <a:spLocks noChangeShapeType="1"/>
          </p:cNvSpPr>
          <p:nvPr/>
        </p:nvSpPr>
        <p:spPr bwMode="auto">
          <a:xfrm>
            <a:off x="6716713" y="22098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7"/>
          <p:cNvSpPr>
            <a:spLocks noChangeShapeType="1"/>
          </p:cNvSpPr>
          <p:nvPr/>
        </p:nvSpPr>
        <p:spPr bwMode="auto">
          <a:xfrm>
            <a:off x="6716713" y="28956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8"/>
          <p:cNvSpPr>
            <a:spLocks noChangeShapeType="1"/>
          </p:cNvSpPr>
          <p:nvPr/>
        </p:nvSpPr>
        <p:spPr bwMode="auto">
          <a:xfrm>
            <a:off x="6716713" y="3581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9"/>
          <p:cNvSpPr>
            <a:spLocks noChangeShapeType="1"/>
          </p:cNvSpPr>
          <p:nvPr/>
        </p:nvSpPr>
        <p:spPr bwMode="auto">
          <a:xfrm>
            <a:off x="6716713" y="4343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20"/>
          <p:cNvSpPr>
            <a:spLocks noChangeArrowheads="1"/>
          </p:cNvSpPr>
          <p:nvPr/>
        </p:nvSpPr>
        <p:spPr bwMode="auto">
          <a:xfrm>
            <a:off x="6096000" y="1143000"/>
            <a:ext cx="167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/>
              <a:t>Call Chain</a:t>
            </a:r>
          </a:p>
        </p:txBody>
      </p:sp>
      <p:sp>
        <p:nvSpPr>
          <p:cNvPr id="12306" name="Rectangle 21"/>
          <p:cNvSpPr>
            <a:spLocks noChangeArrowheads="1"/>
          </p:cNvSpPr>
          <p:nvPr/>
        </p:nvSpPr>
        <p:spPr bwMode="auto">
          <a:xfrm>
            <a:off x="228600" y="5181600"/>
            <a:ext cx="381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lnSpc>
                <a:spcPct val="100000"/>
              </a:lnSpc>
            </a:pPr>
            <a:r>
              <a:rPr lang="en-US" altLang="en-US"/>
              <a:t>Procedure </a:t>
            </a:r>
            <a:r>
              <a:rPr lang="en-US" altLang="en-US">
                <a:latin typeface="Courier New" pitchFamily="49" charset="0"/>
              </a:rPr>
              <a:t>amI </a:t>
            </a:r>
            <a:r>
              <a:rPr lang="en-US" altLang="en-US"/>
              <a:t>recursive</a:t>
            </a:r>
          </a:p>
        </p:txBody>
      </p:sp>
      <p:sp>
        <p:nvSpPr>
          <p:cNvPr id="12307" name="Rectangle 23"/>
          <p:cNvSpPr>
            <a:spLocks noChangeArrowheads="1"/>
          </p:cNvSpPr>
          <p:nvPr/>
        </p:nvSpPr>
        <p:spPr bwMode="auto">
          <a:xfrm>
            <a:off x="7078663" y="3265488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8" name="Line 25"/>
          <p:cNvSpPr>
            <a:spLocks noChangeShapeType="1"/>
          </p:cNvSpPr>
          <p:nvPr/>
        </p:nvSpPr>
        <p:spPr bwMode="auto">
          <a:xfrm>
            <a:off x="6858000" y="2895600"/>
            <a:ext cx="53657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894511" y="2267744"/>
            <a:ext cx="358775" cy="3969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4446588" y="33797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 smtClean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343400" cy="5435600"/>
          </a:xfrm>
          <a:ln/>
        </p:spPr>
        <p:txBody>
          <a:bodyPr/>
          <a:lstStyle/>
          <a:p>
            <a:r>
              <a:rPr lang="en-US" dirty="0" smtClean="0"/>
              <a:t>Contents</a:t>
            </a:r>
          </a:p>
          <a:p>
            <a:pPr marL="552450" lvl="1"/>
            <a:r>
              <a:rPr lang="en-US" dirty="0" smtClean="0"/>
              <a:t>Return information</a:t>
            </a:r>
          </a:p>
          <a:p>
            <a:pPr marL="552450" lvl="1"/>
            <a:r>
              <a:rPr lang="en-US" dirty="0" smtClean="0"/>
              <a:t>Local storage (if needed)</a:t>
            </a:r>
            <a:endParaRPr lang="en-US" dirty="0"/>
          </a:p>
          <a:p>
            <a:pPr marL="552450" lvl="1"/>
            <a:r>
              <a:rPr lang="en-US" dirty="0"/>
              <a:t>Temporary </a:t>
            </a:r>
            <a:r>
              <a:rPr lang="en-US" dirty="0" smtClean="0"/>
              <a:t>space (if needed)</a:t>
            </a:r>
            <a:endParaRPr lang="en-US" dirty="0"/>
          </a:p>
          <a:p>
            <a:r>
              <a:rPr lang="en-US" dirty="0" smtClean="0"/>
              <a:t>Management</a:t>
            </a:r>
            <a:endParaRPr lang="en-US" dirty="0"/>
          </a:p>
          <a:p>
            <a:pPr marL="552450" lvl="1"/>
            <a:r>
              <a:rPr lang="en-US" dirty="0"/>
              <a:t>Space allocated when enter </a:t>
            </a:r>
            <a:r>
              <a:rPr lang="en-US" dirty="0" smtClean="0"/>
              <a:t>procedure</a:t>
            </a:r>
            <a:endParaRPr lang="en-US" dirty="0"/>
          </a:p>
          <a:p>
            <a:pPr marL="838200" lvl="2"/>
            <a:r>
              <a:rPr lang="en-US" dirty="0"/>
              <a:t>“Set-up” </a:t>
            </a:r>
            <a:r>
              <a:rPr lang="en-US" dirty="0" smtClean="0"/>
              <a:t>code</a:t>
            </a:r>
          </a:p>
          <a:p>
            <a:pPr marL="838200" lvl="2"/>
            <a:r>
              <a:rPr lang="en-US" dirty="0" smtClean="0"/>
              <a:t>Includes push by </a:t>
            </a:r>
            <a:r>
              <a:rPr lang="en-US" b="1" dirty="0" smtClean="0">
                <a:latin typeface="Courier New"/>
                <a:cs typeface="Courier New"/>
              </a:rPr>
              <a:t>call</a:t>
            </a:r>
            <a:r>
              <a:rPr lang="en-US" dirty="0" smtClean="0"/>
              <a:t> instruction</a:t>
            </a:r>
            <a:endParaRPr lang="en-US" dirty="0"/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</a:t>
            </a:r>
            <a:r>
              <a:rPr lang="en-US" dirty="0" smtClean="0"/>
              <a:t>code</a:t>
            </a:r>
          </a:p>
          <a:p>
            <a:pPr marL="838200" lvl="2"/>
            <a:r>
              <a:rPr lang="en-US" dirty="0" smtClean="0"/>
              <a:t>Includes pop by </a:t>
            </a:r>
            <a:r>
              <a:rPr lang="en-US" b="1" dirty="0" smtClean="0">
                <a:latin typeface="Courier New"/>
                <a:cs typeface="Courier New"/>
              </a:rPr>
              <a:t>ret</a:t>
            </a:r>
            <a:r>
              <a:rPr lang="en-US" dirty="0" smtClean="0"/>
              <a:t> instruction</a:t>
            </a:r>
            <a:endParaRPr lang="en-US" dirty="0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894510" y="3636169"/>
            <a:ext cx="368301" cy="555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495800" y="47482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7281862" y="55753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748587" y="51974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733528"/>
              </p:ext>
            </p:extLst>
          </p:nvPr>
        </p:nvGraphicFramePr>
        <p:xfrm>
          <a:off x="7386637" y="16922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4448175" y="36607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 smtClean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 smtClean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2446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8418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2999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in Procedures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Passing control</a:t>
            </a:r>
          </a:p>
          <a:p>
            <a:pPr lvl="1"/>
            <a:r>
              <a:rPr lang="en-US" dirty="0" smtClean="0"/>
              <a:t>To beginning of procedure code</a:t>
            </a:r>
          </a:p>
          <a:p>
            <a:pPr lvl="1"/>
            <a:r>
              <a:rPr lang="en-US" dirty="0" smtClean="0"/>
              <a:t>Back to </a:t>
            </a:r>
            <a:r>
              <a:rPr lang="en-US" dirty="0" smtClean="0"/>
              <a:t>calling point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Passing data</a:t>
            </a:r>
          </a:p>
          <a:p>
            <a:pPr lvl="1"/>
            <a:r>
              <a:rPr lang="en-US" dirty="0" smtClean="0"/>
              <a:t>Procedure arguments</a:t>
            </a:r>
          </a:p>
          <a:p>
            <a:pPr lvl="1"/>
            <a:r>
              <a:rPr lang="en-US" dirty="0" smtClean="0"/>
              <a:t>Return value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Allocate during procedure execution</a:t>
            </a:r>
          </a:p>
          <a:p>
            <a:pPr lvl="1"/>
            <a:r>
              <a:rPr lang="en-US" dirty="0" err="1" smtClean="0"/>
              <a:t>Deallocate</a:t>
            </a:r>
            <a:r>
              <a:rPr lang="en-US" dirty="0" smtClean="0"/>
              <a:t> upon return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M</a:t>
            </a:r>
            <a:r>
              <a:rPr lang="en-US" dirty="0" smtClean="0"/>
              <a:t>echanisms all implemented with machine instructions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x86-64 procedures use only what’s needed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];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Arc 9"/>
          <p:cNvSpPr/>
          <p:nvPr/>
        </p:nvSpPr>
        <p:spPr bwMode="auto">
          <a:xfrm>
            <a:off x="6477000" y="1905000"/>
            <a:ext cx="2209800" cy="2286000"/>
          </a:xfrm>
          <a:prstGeom prst="arc">
            <a:avLst>
              <a:gd name="adj1" fmla="val 15620407"/>
              <a:gd name="adj2" fmla="val 4768750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rot="10800000">
            <a:off x="5334000" y="2133600"/>
            <a:ext cx="1371600" cy="30480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6972300" y="1981200"/>
            <a:ext cx="228600" cy="1676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6210300" y="19050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6019800" y="4362856"/>
            <a:ext cx="1447800" cy="2286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18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84640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12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13769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344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765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683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005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814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231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x86-64/</a:t>
            </a:r>
            <a:r>
              <a:rPr lang="en-US" dirty="0"/>
              <a:t>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</a:t>
            </a:r>
            <a:r>
              <a:rPr lang="en-US" dirty="0" smtClean="0"/>
              <a:t>pointer (optional)</a:t>
            </a:r>
            <a:endParaRPr lang="en-US" dirty="0"/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 smtClean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853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4953000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x86-64 Stack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4460875" cy="5454650"/>
          </a:xfrm>
        </p:spPr>
        <p:txBody>
          <a:bodyPr/>
          <a:lstStyle/>
          <a:p>
            <a:pPr lvl="1" eaLnBrk="1" hangingPunct="1"/>
            <a:r>
              <a:rPr lang="en-US" altLang="en-US" dirty="0" smtClean="0"/>
              <a:t>Region of memory managed with </a:t>
            </a:r>
            <a:r>
              <a:rPr lang="en-US" altLang="en-US" i="1" dirty="0" smtClean="0"/>
              <a:t>stack discipline</a:t>
            </a:r>
          </a:p>
          <a:p>
            <a:pPr lvl="1" eaLnBrk="1" hangingPunct="1"/>
            <a:r>
              <a:rPr lang="en-US" altLang="en-US" dirty="0" smtClean="0"/>
              <a:t>Grows toward </a:t>
            </a:r>
            <a:r>
              <a:rPr lang="en-US" altLang="en-US" i="1" dirty="0" smtClean="0"/>
              <a:t>lower</a:t>
            </a:r>
            <a:r>
              <a:rPr lang="en-US" altLang="en-US" dirty="0" smtClean="0"/>
              <a:t> addresses</a:t>
            </a:r>
          </a:p>
          <a:p>
            <a:pPr lvl="1" eaLnBrk="1" hangingPunct="1"/>
            <a:r>
              <a:rPr lang="en-US" altLang="en-US" dirty="0" smtClean="0"/>
              <a:t>Register </a:t>
            </a:r>
            <a:r>
              <a:rPr lang="en-US" altLang="en-US" dirty="0" smtClean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</a:t>
            </a:r>
            <a:r>
              <a:rPr lang="en-US" altLang="en-US" dirty="0" err="1" smtClean="0">
                <a:latin typeface="Courier New" pitchFamily="49" charset="0"/>
              </a:rPr>
              <a:t>sp</a:t>
            </a:r>
            <a:r>
              <a:rPr lang="en-US" altLang="en-US" dirty="0" smtClean="0"/>
              <a:t> indicates numerically </a:t>
            </a:r>
            <a:r>
              <a:rPr lang="en-US" altLang="en-US" i="1" dirty="0" smtClean="0"/>
              <a:t>lowest</a:t>
            </a:r>
            <a:r>
              <a:rPr lang="en-US" altLang="en-US" dirty="0" smtClean="0"/>
              <a:t>  stack address</a:t>
            </a:r>
          </a:p>
          <a:p>
            <a:pPr lvl="2" eaLnBrk="1" hangingPunct="1"/>
            <a:r>
              <a:rPr lang="en-US" altLang="en-US" dirty="0" smtClean="0"/>
              <a:t>Address of </a:t>
            </a:r>
            <a:r>
              <a:rPr lang="en-US" altLang="en-US" i="1" dirty="0" smtClean="0"/>
              <a:t>“</a:t>
            </a:r>
            <a:r>
              <a:rPr lang="en-US" altLang="en-US" i="1" dirty="0" err="1" smtClean="0"/>
              <a:t>top”</a:t>
            </a:r>
            <a:r>
              <a:rPr lang="en-US" altLang="en-US" dirty="0" err="1" smtClean="0"/>
              <a:t>element</a:t>
            </a:r>
            <a:endParaRPr lang="en-US" altLang="en-US" dirty="0" smtClean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4191000" y="4267200"/>
            <a:ext cx="1520825" cy="912813"/>
            <a:chOff x="2592" y="2736"/>
            <a:chExt cx="958" cy="575"/>
          </a:xfrm>
        </p:grpSpPr>
        <p:sp>
          <p:nvSpPr>
            <p:cNvPr id="4112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 smtClean="0">
                  <a:latin typeface="Courier New" pitchFamily="49" charset="0"/>
                </a:rPr>
                <a:t>%</a:t>
              </a:r>
              <a:r>
                <a:rPr lang="en-US" altLang="en-US" sz="1800" dirty="0" err="1" smtClean="0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715000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8001000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3" name="Rectangle 9"/>
          <p:cNvSpPr>
            <a:spLocks noChangeArrowheads="1"/>
          </p:cNvSpPr>
          <p:nvPr/>
        </p:nvSpPr>
        <p:spPr bwMode="auto">
          <a:xfrm>
            <a:off x="7229475" y="4111625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4104" name="Group 10"/>
          <p:cNvGrpSpPr>
            <a:grpSpLocks/>
          </p:cNvGrpSpPr>
          <p:nvPr/>
        </p:nvGrpSpPr>
        <p:grpSpPr bwMode="auto">
          <a:xfrm>
            <a:off x="7229475" y="1600200"/>
            <a:ext cx="1349375" cy="1295400"/>
            <a:chOff x="3264" y="720"/>
            <a:chExt cx="850" cy="816"/>
          </a:xfrm>
        </p:grpSpPr>
        <p:sp>
          <p:nvSpPr>
            <p:cNvPr id="411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411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4105" name="Line 13"/>
          <p:cNvSpPr>
            <a:spLocks noChangeShapeType="1"/>
          </p:cNvSpPr>
          <p:nvPr/>
        </p:nvSpPr>
        <p:spPr bwMode="auto">
          <a:xfrm flipH="1" flipV="1">
            <a:off x="6543675" y="5181600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6" name="Rectangle 14"/>
          <p:cNvSpPr>
            <a:spLocks noChangeArrowheads="1"/>
          </p:cNvSpPr>
          <p:nvPr/>
        </p:nvSpPr>
        <p:spPr bwMode="auto">
          <a:xfrm>
            <a:off x="6423025" y="5638800"/>
            <a:ext cx="1501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“Top”</a:t>
            </a:r>
          </a:p>
        </p:txBody>
      </p:sp>
      <p:sp>
        <p:nvSpPr>
          <p:cNvPr id="4107" name="Line 15"/>
          <p:cNvSpPr>
            <a:spLocks noChangeShapeType="1"/>
          </p:cNvSpPr>
          <p:nvPr/>
        </p:nvSpPr>
        <p:spPr bwMode="auto">
          <a:xfrm>
            <a:off x="5715000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8" name="Rectangle 16"/>
          <p:cNvSpPr>
            <a:spLocks noChangeArrowheads="1"/>
          </p:cNvSpPr>
          <p:nvPr/>
        </p:nvSpPr>
        <p:spPr bwMode="auto">
          <a:xfrm>
            <a:off x="6400800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4109" name="Line 17"/>
          <p:cNvSpPr>
            <a:spLocks noChangeShapeType="1"/>
          </p:cNvSpPr>
          <p:nvPr/>
        </p:nvSpPr>
        <p:spPr bwMode="auto">
          <a:xfrm flipH="1">
            <a:off x="6781800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917010"/>
              </p:ext>
            </p:extLst>
          </p:nvPr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p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2030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046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60902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&amp;v1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5722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  <a:endParaRPr lang="en-US" sz="1800" b="1" dirty="0">
              <a:solidFill>
                <a:srgbClr val="FF0000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25658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&amp;v1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155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  <a:endParaRPr lang="en-US" sz="1800" b="1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425010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7234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268031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00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 smtClean="0"/>
              <a:t> </a:t>
            </a:r>
            <a:r>
              <a:rPr lang="en-US" dirty="0"/>
              <a:t>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</a:t>
            </a:r>
            <a:r>
              <a:rPr lang="en-US" dirty="0" smtClean="0">
                <a:ea typeface="Zapf Dingbats" charset="0"/>
                <a:cs typeface="Zapf Dingbats" charset="0"/>
              </a:rPr>
              <a:t>could be </a:t>
            </a:r>
            <a:r>
              <a:rPr lang="en-US" dirty="0">
                <a:ea typeface="Zapf Dingbats" charset="0"/>
                <a:cs typeface="Zapf Dingbats" charset="0"/>
              </a:rPr>
              <a:t>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563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</a:t>
            </a:r>
            <a:r>
              <a:rPr lang="en-US" dirty="0" smtClean="0"/>
              <a:t>using</a:t>
            </a:r>
          </a:p>
          <a:p>
            <a:pPr marL="838200" lvl="2"/>
            <a:r>
              <a:rPr lang="en-US" dirty="0" err="1" smtClean="0"/>
              <a:t>Callee</a:t>
            </a:r>
            <a:r>
              <a:rPr lang="en-US" dirty="0" smtClean="0"/>
              <a:t> restores them before returning to caller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101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x86-64 Linux </a:t>
            </a:r>
            <a:r>
              <a:rPr lang="en-US" dirty="0"/>
              <a:t>Register </a:t>
            </a:r>
            <a:r>
              <a:rPr lang="en-US" dirty="0" smtClean="0"/>
              <a:t>Usage #1</a:t>
            </a:r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0999" y="1397000"/>
            <a:ext cx="4572001" cy="5435600"/>
          </a:xfrm>
          <a:ln/>
        </p:spPr>
        <p:txBody>
          <a:bodyPr/>
          <a:lstStyle/>
          <a:p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Return value</a:t>
            </a:r>
          </a:p>
          <a:p>
            <a:pPr marL="552450" lvl="1"/>
            <a:r>
              <a:rPr lang="en-US" dirty="0" smtClean="0"/>
              <a:t>Also caller-saved</a:t>
            </a:r>
          </a:p>
          <a:p>
            <a:pPr marL="552450" lvl="1"/>
            <a:r>
              <a:rPr lang="en-US" dirty="0" smtClean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 smtClean="0">
                <a:cs typeface="Courier New Bold" charset="0"/>
                <a:sym typeface="Courier New Bold" charset="0"/>
              </a:rPr>
              <a:t>, ...,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Arguments (Diane’s silk dress)</a:t>
            </a:r>
            <a:endParaRPr lang="en-US" dirty="0"/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</a:t>
            </a:r>
            <a:r>
              <a:rPr lang="en-US" dirty="0" smtClean="0"/>
              <a:t>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r10</a:t>
            </a:r>
            <a:r>
              <a:rPr lang="en-US" b="0" dirty="0" smtClean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Caller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169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x86-64 Linux </a:t>
            </a:r>
            <a:r>
              <a:rPr lang="en-US" dirty="0"/>
              <a:t>Register </a:t>
            </a:r>
            <a:r>
              <a:rPr lang="en-US" dirty="0" smtClean="0"/>
              <a:t>Usage #2</a:t>
            </a:r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 smtClean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 smtClean="0"/>
              <a:t>Callee</a:t>
            </a:r>
            <a:r>
              <a:rPr lang="en-US" dirty="0" smtClean="0"/>
              <a:t>-saved</a:t>
            </a:r>
          </a:p>
          <a:p>
            <a:pPr marL="552450" lvl="1"/>
            <a:r>
              <a:rPr lang="en-US" dirty="0" err="1" smtClean="0"/>
              <a:t>Callee</a:t>
            </a:r>
            <a:r>
              <a:rPr lang="en-US" dirty="0" smtClean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 smtClean="0"/>
              <a:t>May be used as frame pointer</a:t>
            </a:r>
          </a:p>
          <a:p>
            <a:pPr marL="552450" lvl="1"/>
            <a:r>
              <a:rPr lang="en-US" dirty="0" smtClean="0"/>
              <a:t>Can mix &amp; match</a:t>
            </a:r>
            <a:endParaRPr lang="en-US" dirty="0"/>
          </a:p>
          <a:p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</a:t>
            </a:r>
            <a:r>
              <a:rPr lang="en-US" dirty="0" smtClean="0"/>
              <a:t>pecial form of </a:t>
            </a:r>
            <a:r>
              <a:rPr lang="en-US" dirty="0" err="1" smtClean="0"/>
              <a:t>callee</a:t>
            </a:r>
            <a:r>
              <a:rPr lang="en-US" dirty="0" smtClean="0"/>
              <a:t> save</a:t>
            </a:r>
          </a:p>
          <a:p>
            <a:pPr marL="552450" lvl="1"/>
            <a:r>
              <a:rPr lang="en-US" dirty="0" smtClean="0"/>
              <a:t>Restored to original value upon exit from procedure</a:t>
            </a:r>
            <a:endParaRPr lang="en-US" dirty="0"/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429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8671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5410200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x86-64 Stack Pushing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4460875" cy="5607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Pushing</a:t>
            </a:r>
          </a:p>
          <a:p>
            <a:pPr lvl="1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pushq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err="1" smtClean="0"/>
              <a:t>Src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Fetch operand at </a:t>
            </a:r>
            <a:r>
              <a:rPr lang="en-US" i="1" dirty="0" err="1" smtClean="0"/>
              <a:t>Src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Decrement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dirty="0" err="1" smtClean="0">
                <a:latin typeface="Courier New" pitchFamily="49" charset="0"/>
              </a:rPr>
              <a:t>sp</a:t>
            </a:r>
            <a:r>
              <a:rPr lang="en-US" dirty="0" smtClean="0"/>
              <a:t> by 8</a:t>
            </a:r>
          </a:p>
          <a:p>
            <a:pPr lvl="1" eaLnBrk="1" hangingPunct="1">
              <a:defRPr/>
            </a:pPr>
            <a:r>
              <a:rPr lang="en-US" dirty="0" smtClean="0"/>
              <a:t>Then write operand at address given by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dirty="0" err="1" smtClean="0">
                <a:latin typeface="Courier New" pitchFamily="49" charset="0"/>
              </a:rPr>
              <a:t>sp</a:t>
            </a:r>
            <a:endParaRPr lang="en-US" dirty="0" smtClean="0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5203825" y="5005388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5715000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H="1">
            <a:off x="8001000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27" name="Rectangle 9"/>
          <p:cNvSpPr>
            <a:spLocks noChangeArrowheads="1"/>
          </p:cNvSpPr>
          <p:nvPr/>
        </p:nvSpPr>
        <p:spPr bwMode="auto">
          <a:xfrm>
            <a:off x="7229475" y="4111625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7229475" y="1600200"/>
            <a:ext cx="1349375" cy="1295400"/>
            <a:chOff x="3264" y="720"/>
            <a:chExt cx="850" cy="816"/>
          </a:xfrm>
        </p:grpSpPr>
        <p:sp>
          <p:nvSpPr>
            <p:cNvPr id="514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514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5129" name="Line 13"/>
          <p:cNvSpPr>
            <a:spLocks noChangeShapeType="1"/>
          </p:cNvSpPr>
          <p:nvPr/>
        </p:nvSpPr>
        <p:spPr bwMode="auto">
          <a:xfrm flipH="1" flipV="1">
            <a:off x="6543675" y="5503863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0" name="Rectangle 14"/>
          <p:cNvSpPr>
            <a:spLocks noChangeArrowheads="1"/>
          </p:cNvSpPr>
          <p:nvPr/>
        </p:nvSpPr>
        <p:spPr bwMode="auto">
          <a:xfrm>
            <a:off x="6154948" y="5961063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 smtClean="0"/>
              <a:t>New Stack </a:t>
            </a:r>
            <a:r>
              <a:rPr lang="en-US" altLang="en-US" sz="1800" dirty="0"/>
              <a:t>“Top”</a:t>
            </a:r>
          </a:p>
        </p:txBody>
      </p:sp>
      <p:sp>
        <p:nvSpPr>
          <p:cNvPr id="5131" name="Line 15"/>
          <p:cNvSpPr>
            <a:spLocks noChangeShapeType="1"/>
          </p:cNvSpPr>
          <p:nvPr/>
        </p:nvSpPr>
        <p:spPr bwMode="auto">
          <a:xfrm>
            <a:off x="5715000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2" name="Rectangle 16"/>
          <p:cNvSpPr>
            <a:spLocks noChangeArrowheads="1"/>
          </p:cNvSpPr>
          <p:nvPr/>
        </p:nvSpPr>
        <p:spPr bwMode="auto">
          <a:xfrm>
            <a:off x="6400800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5133" name="Line 17"/>
          <p:cNvSpPr>
            <a:spLocks noChangeShapeType="1"/>
          </p:cNvSpPr>
          <p:nvPr/>
        </p:nvSpPr>
        <p:spPr bwMode="auto">
          <a:xfrm flipH="1">
            <a:off x="6781800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9"/>
          <p:cNvSpPr>
            <a:spLocks noChangeArrowheads="1"/>
          </p:cNvSpPr>
          <p:nvPr/>
        </p:nvSpPr>
        <p:spPr bwMode="auto">
          <a:xfrm>
            <a:off x="5715000" y="5181600"/>
            <a:ext cx="1292225" cy="3048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grpSp>
        <p:nvGrpSpPr>
          <p:cNvPr id="5135" name="Group 20"/>
          <p:cNvGrpSpPr>
            <a:grpSpLocks/>
          </p:cNvGrpSpPr>
          <p:nvPr/>
        </p:nvGrpSpPr>
        <p:grpSpPr bwMode="auto">
          <a:xfrm>
            <a:off x="4191000" y="4573588"/>
            <a:ext cx="1520825" cy="912812"/>
            <a:chOff x="2592" y="2736"/>
            <a:chExt cx="958" cy="575"/>
          </a:xfrm>
        </p:grpSpPr>
        <p:sp>
          <p:nvSpPr>
            <p:cNvPr id="5138" name="Line 21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Rectangle 22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 smtClean="0">
                  <a:latin typeface="Courier New" pitchFamily="49" charset="0"/>
                </a:rPr>
                <a:t>%</a:t>
              </a:r>
              <a:r>
                <a:rPr lang="en-US" altLang="en-US" sz="1800" dirty="0" err="1" smtClean="0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5136" name="Rectangle 23"/>
          <p:cNvSpPr>
            <a:spLocks noChangeArrowheads="1"/>
          </p:cNvSpPr>
          <p:nvPr/>
        </p:nvSpPr>
        <p:spPr bwMode="auto">
          <a:xfrm>
            <a:off x="5344100" y="5021263"/>
            <a:ext cx="275076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 smtClean="0"/>
              <a:t>-8</a:t>
            </a:r>
            <a:endParaRPr lang="en-US" altLang="en-US" sz="1600" dirty="0"/>
          </a:p>
        </p:txBody>
      </p:sp>
      <p:sp>
        <p:nvSpPr>
          <p:cNvPr id="5137" name="Line 24"/>
          <p:cNvSpPr>
            <a:spLocks noChangeShapeType="1"/>
          </p:cNvSpPr>
          <p:nvPr/>
        </p:nvSpPr>
        <p:spPr bwMode="auto">
          <a:xfrm>
            <a:off x="5334000" y="50292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 smtClean="0"/>
              <a:t>Callee</a:t>
            </a:r>
            <a:r>
              <a:rPr lang="en-US" dirty="0" smtClean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740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 smtClean="0"/>
              <a:t>Callee</a:t>
            </a:r>
            <a:r>
              <a:rPr lang="en-US" dirty="0" smtClean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9317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je 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</p:spTree>
    <p:extLst>
      <p:ext uri="{BB962C8B-B14F-4D97-AF65-F5344CB8AC3E}">
        <p14:creationId xmlns:p14="http://schemas.microsoft.com/office/powerpoint/2010/main" val="21372405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1" y="247650"/>
            <a:ext cx="7834312" cy="742950"/>
          </a:xfrm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br>
              <a:rPr lang="en-US" dirty="0" smtClean="0"/>
            </a:br>
            <a:r>
              <a:rPr lang="en-US" dirty="0" smtClean="0"/>
              <a:t>Terminal Case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774981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Argument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2847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1" y="247650"/>
            <a:ext cx="7691424" cy="742950"/>
          </a:xfrm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br>
              <a:rPr lang="en-US" dirty="0" smtClean="0"/>
            </a:br>
            <a:r>
              <a:rPr lang="en-US" dirty="0" smtClean="0"/>
              <a:t>Register Save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90406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Argument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655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6324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5791200" y="5943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791200" y="632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390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1" y="247650"/>
            <a:ext cx="7315200" cy="742950"/>
          </a:xfrm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Call Setup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234340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&gt;&gt; 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Rec. argument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 smtClean="0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8655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1" y="247650"/>
            <a:ext cx="7315200" cy="742950"/>
          </a:xfrm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32404"/>
              </p:ext>
            </p:extLst>
          </p:nvPr>
        </p:nvGraphicFramePr>
        <p:xfrm>
          <a:off x="228600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 smtClean="0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0849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1" y="247650"/>
            <a:ext cx="7315200" cy="742950"/>
          </a:xfrm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Result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60689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 smtClean="0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1539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0" y="247650"/>
            <a:ext cx="7691425" cy="742950"/>
          </a:xfrm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Completion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44567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5562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5309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Recursion</a:t>
            </a: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 smtClean="0"/>
              <a:t>Handled Without Special Consideration</a:t>
            </a:r>
          </a:p>
          <a:p>
            <a:pPr lvl="1"/>
            <a:r>
              <a:rPr lang="en-US" dirty="0" smtClean="0"/>
              <a:t>Stack frames mean that each function call has private storage</a:t>
            </a:r>
          </a:p>
          <a:p>
            <a:pPr lvl="2"/>
            <a:r>
              <a:rPr lang="en-US" dirty="0" smtClean="0"/>
              <a:t>Saved registers &amp; local variables</a:t>
            </a:r>
          </a:p>
          <a:p>
            <a:pPr lvl="2"/>
            <a:r>
              <a:rPr lang="en-US" dirty="0" smtClean="0"/>
              <a:t>Saved return pointer</a:t>
            </a:r>
          </a:p>
          <a:p>
            <a:pPr lvl="1"/>
            <a:r>
              <a:rPr lang="en-US" dirty="0" smtClean="0"/>
              <a:t>Register saving conventions prevent one function call from corrupting another’s data</a:t>
            </a:r>
          </a:p>
          <a:p>
            <a:pPr lvl="2"/>
            <a:r>
              <a:rPr lang="en-US" dirty="0" smtClean="0"/>
              <a:t>Unless the C code explicitly does so (e.g., buffer overflow in Lecture 9)</a:t>
            </a:r>
          </a:p>
          <a:p>
            <a:pPr lvl="1"/>
            <a:r>
              <a:rPr lang="en-US" dirty="0" smtClean="0"/>
              <a:t>Stack discipline follows call / return pattern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pPr lvl="2"/>
            <a:r>
              <a:rPr lang="en-US" dirty="0" smtClean="0"/>
              <a:t>Last-In, First-Out</a:t>
            </a:r>
          </a:p>
          <a:p>
            <a:r>
              <a:rPr lang="en-US" dirty="0" smtClean="0"/>
              <a:t>Also works for mutual recursion</a:t>
            </a:r>
          </a:p>
          <a:p>
            <a:pPr lvl="1"/>
            <a:r>
              <a:rPr lang="en-US" dirty="0" smtClean="0"/>
              <a:t>P calls Q; Q calls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57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5410200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x86-64 Stack Popping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4460875" cy="5607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Popping</a:t>
            </a:r>
          </a:p>
          <a:p>
            <a:pPr lvl="1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popq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err="1" smtClean="0"/>
              <a:t>Dest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Read </a:t>
            </a:r>
            <a:r>
              <a:rPr lang="en-US" dirty="0" smtClean="0"/>
              <a:t>memory data at </a:t>
            </a:r>
            <a:r>
              <a:rPr lang="en-US" dirty="0" smtClean="0"/>
              <a:t>address given by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</a:t>
            </a:r>
            <a:r>
              <a:rPr lang="en-US" dirty="0" err="1" smtClean="0">
                <a:latin typeface="Courier New" pitchFamily="49" charset="0"/>
              </a:rPr>
              <a:t>sp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Increment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dirty="0" err="1" smtClean="0">
                <a:latin typeface="Courier New" pitchFamily="49" charset="0"/>
              </a:rPr>
              <a:t>sp</a:t>
            </a:r>
            <a:r>
              <a:rPr lang="en-US" dirty="0" smtClean="0"/>
              <a:t> by 8</a:t>
            </a:r>
          </a:p>
          <a:p>
            <a:pPr lvl="1" eaLnBrk="1" hangingPunct="1">
              <a:defRPr/>
            </a:pPr>
            <a:r>
              <a:rPr lang="en-US" dirty="0" smtClean="0"/>
              <a:t>Write to </a:t>
            </a:r>
            <a:r>
              <a:rPr lang="en-US" i="1" dirty="0" err="1" smtClean="0"/>
              <a:t>Dest</a:t>
            </a:r>
            <a:endParaRPr lang="en-US" i="1" dirty="0" smtClean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4191000" y="3962400"/>
            <a:ext cx="1520825" cy="912813"/>
            <a:chOff x="2592" y="2736"/>
            <a:chExt cx="958" cy="575"/>
          </a:xfrm>
        </p:grpSpPr>
        <p:sp>
          <p:nvSpPr>
            <p:cNvPr id="6164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 smtClean="0">
                  <a:latin typeface="Courier New" pitchFamily="49" charset="0"/>
                </a:rPr>
                <a:t>%</a:t>
              </a:r>
              <a:r>
                <a:rPr lang="en-US" altLang="en-US" sz="1800" dirty="0" err="1" smtClean="0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5715000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8001000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1" name="Rectangle 9"/>
          <p:cNvSpPr>
            <a:spLocks noChangeArrowheads="1"/>
          </p:cNvSpPr>
          <p:nvPr/>
        </p:nvSpPr>
        <p:spPr bwMode="auto">
          <a:xfrm>
            <a:off x="7229475" y="4111625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6152" name="Group 10"/>
          <p:cNvGrpSpPr>
            <a:grpSpLocks/>
          </p:cNvGrpSpPr>
          <p:nvPr/>
        </p:nvGrpSpPr>
        <p:grpSpPr bwMode="auto">
          <a:xfrm>
            <a:off x="7229475" y="1600200"/>
            <a:ext cx="1349375" cy="1295400"/>
            <a:chOff x="3264" y="720"/>
            <a:chExt cx="850" cy="816"/>
          </a:xfrm>
        </p:grpSpPr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6163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 useBgFill="1">
        <p:nvSpPr>
          <p:cNvPr id="6153" name="Rectangle 14"/>
          <p:cNvSpPr>
            <a:spLocks noChangeArrowheads="1"/>
          </p:cNvSpPr>
          <p:nvPr/>
        </p:nvSpPr>
        <p:spPr bwMode="auto">
          <a:xfrm>
            <a:off x="6154948" y="5638800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 smtClean="0"/>
              <a:t>New Stack </a:t>
            </a:r>
            <a:r>
              <a:rPr lang="en-US" altLang="en-US" sz="1800" dirty="0"/>
              <a:t>“Top”</a:t>
            </a:r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5715000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5" name="Rectangle 16"/>
          <p:cNvSpPr>
            <a:spLocks noChangeArrowheads="1"/>
          </p:cNvSpPr>
          <p:nvPr/>
        </p:nvSpPr>
        <p:spPr bwMode="auto">
          <a:xfrm>
            <a:off x="6400800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6156" name="Line 17"/>
          <p:cNvSpPr>
            <a:spLocks noChangeShapeType="1"/>
          </p:cNvSpPr>
          <p:nvPr/>
        </p:nvSpPr>
        <p:spPr bwMode="auto">
          <a:xfrm flipH="1">
            <a:off x="6781800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8"/>
          <p:cNvSpPr>
            <a:spLocks noChangeShapeType="1"/>
          </p:cNvSpPr>
          <p:nvPr/>
        </p:nvSpPr>
        <p:spPr bwMode="auto">
          <a:xfrm>
            <a:off x="5181600" y="5029200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9"/>
          <p:cNvSpPr>
            <a:spLocks noChangeArrowheads="1"/>
          </p:cNvSpPr>
          <p:nvPr/>
        </p:nvSpPr>
        <p:spPr bwMode="auto">
          <a:xfrm>
            <a:off x="5313689" y="4716463"/>
            <a:ext cx="32637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 smtClean="0"/>
              <a:t>+8</a:t>
            </a:r>
            <a:endParaRPr lang="en-US" altLang="en-US" sz="1600" dirty="0"/>
          </a:p>
        </p:txBody>
      </p:sp>
      <p:sp>
        <p:nvSpPr>
          <p:cNvPr id="6159" name="Line 20"/>
          <p:cNvSpPr>
            <a:spLocks noChangeShapeType="1"/>
          </p:cNvSpPr>
          <p:nvPr/>
        </p:nvSpPr>
        <p:spPr bwMode="auto">
          <a:xfrm flipV="1">
            <a:off x="5334000" y="47244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6160" name="Rectangle 21"/>
          <p:cNvSpPr>
            <a:spLocks noChangeArrowheads="1"/>
          </p:cNvSpPr>
          <p:nvPr/>
        </p:nvSpPr>
        <p:spPr bwMode="auto">
          <a:xfrm>
            <a:off x="5715000" y="4876800"/>
            <a:ext cx="1292225" cy="3048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61" name="Line 13"/>
          <p:cNvSpPr>
            <a:spLocks noChangeShapeType="1"/>
          </p:cNvSpPr>
          <p:nvPr/>
        </p:nvSpPr>
        <p:spPr bwMode="auto">
          <a:xfrm flipH="1" flipV="1">
            <a:off x="6543675" y="4876800"/>
            <a:ext cx="542925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 </a:t>
            </a:r>
            <a:r>
              <a:rPr lang="en-US" dirty="0"/>
              <a:t>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 smtClean="0"/>
              <a:t>Important Points</a:t>
            </a:r>
          </a:p>
          <a:p>
            <a:pPr lvl="1"/>
            <a:r>
              <a:rPr lang="en-US" dirty="0" smtClean="0"/>
              <a:t>Stack is the right data structure for procedure call / return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r>
              <a:rPr lang="en-US" dirty="0" smtClean="0"/>
              <a:t>Recursion (&amp; mutual recursion) handled by normal calling conventions</a:t>
            </a:r>
          </a:p>
          <a:p>
            <a:pPr lvl="1"/>
            <a:r>
              <a:rPr lang="en-US" dirty="0" smtClean="0"/>
              <a:t>Can safely store values in local stack frame and in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</a:p>
          <a:p>
            <a:pPr lvl="1"/>
            <a:r>
              <a:rPr lang="en-US" dirty="0" smtClean="0"/>
              <a:t>Put function arguments at top of stack</a:t>
            </a:r>
          </a:p>
          <a:p>
            <a:pPr lvl="1"/>
            <a:r>
              <a:rPr lang="en-US" dirty="0" smtClean="0"/>
              <a:t>Result return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rax</a:t>
            </a:r>
            <a:endParaRPr lang="en-US" dirty="0" smtClean="0">
              <a:latin typeface="Courier New Bold"/>
            </a:endParaRPr>
          </a:p>
          <a:p>
            <a:r>
              <a:rPr lang="en-US" b="0" dirty="0" smtClean="0"/>
              <a:t>Pointers are addresses of values</a:t>
            </a:r>
          </a:p>
          <a:p>
            <a:pPr lvl="1"/>
            <a:r>
              <a:rPr lang="en-US" dirty="0" smtClean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163956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773556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586481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182756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468756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 smtClean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%</a:t>
            </a:r>
            <a:r>
              <a:rPr lang="en-US" sz="1800" dirty="0" err="1" smtClean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554356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013019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182756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619569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440181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 smtClean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+mn-lt"/>
              <a:cs typeface="Courier New Bold" charset="0"/>
              <a:sym typeface="Courier New Bold" charset="0"/>
            </a:endParaRP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253231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07181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77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" name="Rectangle 37"/>
          <p:cNvSpPr>
            <a:spLocks noChangeArrowheads="1"/>
          </p:cNvSpPr>
          <p:nvPr/>
        </p:nvSpPr>
        <p:spPr bwMode="auto">
          <a:xfrm>
            <a:off x="7315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0x100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229418" name="Rectangle 42"/>
          <p:cNvSpPr>
            <a:spLocks noChangeArrowheads="1"/>
          </p:cNvSpPr>
          <p:nvPr/>
        </p:nvSpPr>
        <p:spPr bwMode="auto">
          <a:xfrm>
            <a:off x="7315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70" name="Rectangle 32"/>
          <p:cNvSpPr>
            <a:spLocks noChangeArrowheads="1"/>
          </p:cNvSpPr>
          <p:nvPr/>
        </p:nvSpPr>
        <p:spPr bwMode="auto">
          <a:xfrm>
            <a:off x="5943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%</a:t>
            </a:r>
            <a:r>
              <a:rPr lang="en-US" altLang="en-US" sz="1800" dirty="0" err="1" smtClean="0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1" name="Rectangle 34"/>
          <p:cNvSpPr>
            <a:spLocks noChangeArrowheads="1"/>
          </p:cNvSpPr>
          <p:nvPr/>
        </p:nvSpPr>
        <p:spPr bwMode="auto">
          <a:xfrm>
            <a:off x="5943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%</a:t>
            </a:r>
            <a:r>
              <a:rPr lang="en-US" altLang="en-US" sz="1800" dirty="0" err="1" smtClean="0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2" name="Rectangle 38"/>
          <p:cNvSpPr>
            <a:spLocks noChangeArrowheads="1"/>
          </p:cNvSpPr>
          <p:nvPr/>
        </p:nvSpPr>
        <p:spPr bwMode="auto">
          <a:xfrm>
            <a:off x="5943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%</a:t>
            </a:r>
            <a:r>
              <a:rPr lang="en-US" altLang="en-US" sz="1800" dirty="0" err="1" smtClean="0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2895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%</a:t>
            </a:r>
            <a:r>
              <a:rPr lang="en-US" altLang="en-US" sz="1800" dirty="0" err="1" smtClean="0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2895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%</a:t>
            </a:r>
            <a:r>
              <a:rPr lang="en-US" altLang="en-US" sz="1800" dirty="0" err="1" smtClean="0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2895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%</a:t>
            </a:r>
            <a:r>
              <a:rPr lang="en-US" altLang="en-US" sz="1800" dirty="0" err="1" smtClean="0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6" name="Rectangle 20"/>
          <p:cNvSpPr>
            <a:spLocks noChangeArrowheads="1"/>
          </p:cNvSpPr>
          <p:nvPr/>
        </p:nvSpPr>
        <p:spPr bwMode="auto">
          <a:xfrm>
            <a:off x="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%</a:t>
            </a:r>
            <a:r>
              <a:rPr lang="en-US" altLang="en-US" sz="1800" dirty="0" err="1" smtClean="0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7" name="Rectangle 22"/>
          <p:cNvSpPr>
            <a:spLocks noChangeArrowheads="1"/>
          </p:cNvSpPr>
          <p:nvPr/>
        </p:nvSpPr>
        <p:spPr bwMode="auto">
          <a:xfrm>
            <a:off x="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%</a:t>
            </a:r>
            <a:r>
              <a:rPr lang="en-US" altLang="en-US" sz="1800" dirty="0" err="1" smtClean="0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%</a:t>
            </a:r>
            <a:r>
              <a:rPr lang="en-US" altLang="en-US" sz="1800" dirty="0" err="1" smtClean="0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9" name="Rectangle 46"/>
          <p:cNvSpPr>
            <a:spLocks noChangeArrowheads="1"/>
          </p:cNvSpPr>
          <p:nvPr/>
        </p:nvSpPr>
        <p:spPr bwMode="auto">
          <a:xfrm>
            <a:off x="5943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0x100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80" name="Rectangle 43"/>
          <p:cNvSpPr>
            <a:spLocks noChangeArrowheads="1"/>
          </p:cNvSpPr>
          <p:nvPr/>
        </p:nvSpPr>
        <p:spPr bwMode="auto">
          <a:xfrm>
            <a:off x="7315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1" name="Rectangle 40"/>
          <p:cNvSpPr>
            <a:spLocks noChangeArrowheads="1"/>
          </p:cNvSpPr>
          <p:nvPr/>
        </p:nvSpPr>
        <p:spPr bwMode="auto">
          <a:xfrm>
            <a:off x="4267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2" name="Rectangle 2"/>
          <p:cNvSpPr>
            <a:spLocks noChangeArrowheads="1"/>
          </p:cNvSpPr>
          <p:nvPr/>
        </p:nvSpPr>
        <p:spPr bwMode="auto">
          <a:xfrm>
            <a:off x="2895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3" name="Rectangle 3"/>
          <p:cNvSpPr>
            <a:spLocks noChangeArrowheads="1"/>
          </p:cNvSpPr>
          <p:nvPr/>
        </p:nvSpPr>
        <p:spPr bwMode="auto">
          <a:xfrm>
            <a:off x="2895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0x110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84" name="Rectangle 4"/>
          <p:cNvSpPr>
            <a:spLocks noChangeArrowheads="1"/>
          </p:cNvSpPr>
          <p:nvPr/>
        </p:nvSpPr>
        <p:spPr bwMode="auto">
          <a:xfrm>
            <a:off x="2895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0x118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85" name="Rectangle 5"/>
          <p:cNvSpPr>
            <a:spLocks noChangeArrowheads="1"/>
          </p:cNvSpPr>
          <p:nvPr/>
        </p:nvSpPr>
        <p:spPr bwMode="auto">
          <a:xfrm>
            <a:off x="2895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0x100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86" name="Rectangle 6"/>
          <p:cNvSpPr>
            <a:spLocks noChangeArrowheads="1"/>
          </p:cNvSpPr>
          <p:nvPr/>
        </p:nvSpPr>
        <p:spPr bwMode="auto">
          <a:xfrm>
            <a:off x="4267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7" name="Rectangle 8"/>
          <p:cNvSpPr>
            <a:spLocks noChangeArrowheads="1"/>
          </p:cNvSpPr>
          <p:nvPr/>
        </p:nvSpPr>
        <p:spPr bwMode="auto">
          <a:xfrm>
            <a:off x="4267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386" name="Rectangle 10"/>
          <p:cNvSpPr>
            <a:spLocks noChangeArrowheads="1"/>
          </p:cNvSpPr>
          <p:nvPr/>
        </p:nvSpPr>
        <p:spPr bwMode="auto">
          <a:xfrm>
            <a:off x="4267200" y="33528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89" name="Rectangle 11"/>
          <p:cNvSpPr>
            <a:spLocks noChangeArrowheads="1"/>
          </p:cNvSpPr>
          <p:nvPr/>
        </p:nvSpPr>
        <p:spPr bwMode="auto">
          <a:xfrm>
            <a:off x="4267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0" name="Rectangle 12"/>
          <p:cNvSpPr>
            <a:spLocks noChangeArrowheads="1"/>
          </p:cNvSpPr>
          <p:nvPr/>
        </p:nvSpPr>
        <p:spPr bwMode="auto">
          <a:xfrm>
            <a:off x="4267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1" name="Rectangle 15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7564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Stack Operation Examples</a:t>
            </a:r>
          </a:p>
        </p:txBody>
      </p:sp>
      <p:sp>
        <p:nvSpPr>
          <p:cNvPr id="7192" name="Rectangle 16"/>
          <p:cNvSpPr>
            <a:spLocks noChangeArrowheads="1"/>
          </p:cNvSpPr>
          <p:nvPr/>
        </p:nvSpPr>
        <p:spPr bwMode="auto">
          <a:xfrm>
            <a:off x="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93" name="Rectangle 17"/>
          <p:cNvSpPr>
            <a:spLocks noChangeArrowheads="1"/>
          </p:cNvSpPr>
          <p:nvPr/>
        </p:nvSpPr>
        <p:spPr bwMode="auto">
          <a:xfrm>
            <a:off x="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0x110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94" name="Rectangle 18"/>
          <p:cNvSpPr>
            <a:spLocks noChangeArrowheads="1"/>
          </p:cNvSpPr>
          <p:nvPr/>
        </p:nvSpPr>
        <p:spPr bwMode="auto">
          <a:xfrm>
            <a:off x="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0x118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95" name="Rectangle 19"/>
          <p:cNvSpPr>
            <a:spLocks noChangeArrowheads="1"/>
          </p:cNvSpPr>
          <p:nvPr/>
        </p:nvSpPr>
        <p:spPr bwMode="auto">
          <a:xfrm>
            <a:off x="13716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96" name="Rectangle 21"/>
          <p:cNvSpPr>
            <a:spLocks noChangeArrowheads="1"/>
          </p:cNvSpPr>
          <p:nvPr/>
        </p:nvSpPr>
        <p:spPr bwMode="auto">
          <a:xfrm>
            <a:off x="13716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97" name="Rectangle 23"/>
          <p:cNvSpPr>
            <a:spLocks noChangeArrowheads="1"/>
          </p:cNvSpPr>
          <p:nvPr/>
        </p:nvSpPr>
        <p:spPr bwMode="auto">
          <a:xfrm>
            <a:off x="13716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8" name="Rectangle 24"/>
          <p:cNvSpPr>
            <a:spLocks noChangeArrowheads="1"/>
          </p:cNvSpPr>
          <p:nvPr/>
        </p:nvSpPr>
        <p:spPr bwMode="auto">
          <a:xfrm>
            <a:off x="13716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9" name="Rectangle 25"/>
          <p:cNvSpPr>
            <a:spLocks noChangeArrowheads="1"/>
          </p:cNvSpPr>
          <p:nvPr/>
        </p:nvSpPr>
        <p:spPr bwMode="auto">
          <a:xfrm>
            <a:off x="13716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229389" name="Rectangle 13"/>
          <p:cNvSpPr>
            <a:spLocks noChangeArrowheads="1"/>
          </p:cNvSpPr>
          <p:nvPr/>
        </p:nvSpPr>
        <p:spPr bwMode="auto">
          <a:xfrm>
            <a:off x="4267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0x100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229403" name="Text Box 27"/>
          <p:cNvSpPr txBox="1">
            <a:spLocks noChangeArrowheads="1"/>
          </p:cNvSpPr>
          <p:nvPr/>
        </p:nvSpPr>
        <p:spPr bwMode="auto">
          <a:xfrm>
            <a:off x="4191000" y="1219200"/>
            <a:ext cx="15632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 smtClean="0">
                <a:latin typeface="Courier New" pitchFamily="49" charset="0"/>
              </a:rPr>
              <a:t>pushq</a:t>
            </a:r>
            <a:r>
              <a:rPr lang="en-US" altLang="en-US" sz="1800" dirty="0" smtClean="0">
                <a:latin typeface="Courier New" pitchFamily="49" charset="0"/>
              </a:rPr>
              <a:t> %</a:t>
            </a:r>
            <a:r>
              <a:rPr lang="en-US" altLang="en-US" sz="1800" dirty="0" err="1" smtClean="0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02" name="Rectangle 28"/>
          <p:cNvSpPr>
            <a:spLocks noChangeArrowheads="1"/>
          </p:cNvSpPr>
          <p:nvPr/>
        </p:nvSpPr>
        <p:spPr bwMode="auto">
          <a:xfrm>
            <a:off x="5943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203" name="Rectangle 29"/>
          <p:cNvSpPr>
            <a:spLocks noChangeArrowheads="1"/>
          </p:cNvSpPr>
          <p:nvPr/>
        </p:nvSpPr>
        <p:spPr bwMode="auto">
          <a:xfrm>
            <a:off x="5943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0x110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04" name="Rectangle 30"/>
          <p:cNvSpPr>
            <a:spLocks noChangeArrowheads="1"/>
          </p:cNvSpPr>
          <p:nvPr/>
        </p:nvSpPr>
        <p:spPr bwMode="auto">
          <a:xfrm>
            <a:off x="5943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 smtClean="0">
                <a:latin typeface="Courier New" pitchFamily="49" charset="0"/>
              </a:rPr>
              <a:t>0x118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05" name="Rectangle 33"/>
          <p:cNvSpPr>
            <a:spLocks noChangeArrowheads="1"/>
          </p:cNvSpPr>
          <p:nvPr/>
        </p:nvSpPr>
        <p:spPr bwMode="auto">
          <a:xfrm>
            <a:off x="7315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206" name="Rectangle 35"/>
          <p:cNvSpPr>
            <a:spLocks noChangeArrowheads="1"/>
          </p:cNvSpPr>
          <p:nvPr/>
        </p:nvSpPr>
        <p:spPr bwMode="auto">
          <a:xfrm>
            <a:off x="7315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207" name="Rectangle 36"/>
          <p:cNvSpPr>
            <a:spLocks noChangeArrowheads="1"/>
          </p:cNvSpPr>
          <p:nvPr/>
        </p:nvSpPr>
        <p:spPr bwMode="auto">
          <a:xfrm>
            <a:off x="7315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29407" name="Rectangle 31"/>
          <p:cNvSpPr>
            <a:spLocks noChangeArrowheads="1"/>
          </p:cNvSpPr>
          <p:nvPr/>
        </p:nvSpPr>
        <p:spPr bwMode="auto">
          <a:xfrm>
            <a:off x="7315200" y="48006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415" name="Text Box 39"/>
          <p:cNvSpPr txBox="1">
            <a:spLocks noChangeArrowheads="1"/>
          </p:cNvSpPr>
          <p:nvPr/>
        </p:nvSpPr>
        <p:spPr bwMode="auto">
          <a:xfrm>
            <a:off x="7239000" y="1219200"/>
            <a:ext cx="14253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 smtClean="0">
                <a:latin typeface="Courier New" pitchFamily="49" charset="0"/>
              </a:rPr>
              <a:t>popq</a:t>
            </a:r>
            <a:r>
              <a:rPr lang="en-US" altLang="en-US" sz="1800" dirty="0" smtClean="0">
                <a:latin typeface="Courier New" pitchFamily="49" charset="0"/>
              </a:rPr>
              <a:t> %</a:t>
            </a:r>
            <a:r>
              <a:rPr lang="en-US" altLang="en-US" sz="1800" dirty="0" err="1" smtClean="0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12" name="Rectangle 45"/>
          <p:cNvSpPr>
            <a:spLocks noChangeArrowheads="1"/>
          </p:cNvSpPr>
          <p:nvPr/>
        </p:nvSpPr>
        <p:spPr bwMode="auto">
          <a:xfrm>
            <a:off x="7315200" y="3352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18" grpId="0" animBg="1" autoUpdateAnimBg="0"/>
      <p:bldP spid="229386" grpId="0" animBg="1" autoUpdateAnimBg="0"/>
      <p:bldP spid="229389" grpId="0" animBg="1" autoUpdateAnimBg="0"/>
      <p:bldP spid="229403" grpId="0" build="p" autoUpdateAnimBg="0"/>
      <p:bldP spid="229407" grpId="0" animBg="1" autoUpdateAnimBg="0"/>
      <p:bldP spid="2294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5900"/>
            <a:ext cx="6789738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Procedure Control Flow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29194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 smtClean="0"/>
              <a:t>Use stack to support procedure call and return</a:t>
            </a:r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 smtClean="0"/>
              <a:t>Procedure call: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dirty="0" smtClean="0">
                <a:cs typeface="Courier New" panose="02070309020205020404" pitchFamily="49" charset="0"/>
              </a:rPr>
              <a:t>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endParaRPr lang="en-US" dirty="0" smtClean="0"/>
          </a:p>
          <a:p>
            <a:pPr marL="560388" lvl="1" indent="-222250" eaLnBrk="1" hangingPunct="1">
              <a:buFont typeface="Wingdings" pitchFamily="2" charset="2"/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call </a:t>
            </a:r>
            <a:r>
              <a:rPr lang="en-US" i="1" dirty="0" smtClean="0">
                <a:latin typeface="Courier New" pitchFamily="49" charset="0"/>
              </a:rPr>
              <a:t>label		</a:t>
            </a:r>
            <a:r>
              <a:rPr lang="en-US" dirty="0" smtClean="0"/>
              <a:t>Push return address on stack; jump to </a:t>
            </a:r>
            <a:r>
              <a:rPr lang="en-US" i="1" dirty="0" smtClean="0">
                <a:latin typeface="Courier New" pitchFamily="49" charset="0"/>
              </a:rPr>
              <a:t>label</a:t>
            </a:r>
            <a:endParaRPr lang="en-US" dirty="0" smtClean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 smtClean="0"/>
              <a:t>Return address value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 smtClean="0"/>
              <a:t>Address of instruction </a:t>
            </a:r>
            <a:r>
              <a:rPr lang="en-US" i="1" dirty="0" smtClean="0"/>
              <a:t>just beyond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</a:rPr>
              <a:t>call</a:t>
            </a:r>
            <a:endParaRPr lang="en-US" dirty="0" smtClean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 smtClean="0"/>
              <a:t>Procedure return: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 </a:t>
            </a:r>
            <a:r>
              <a:rPr lang="en-US" dirty="0" smtClean="0">
                <a:cs typeface="Courier New" panose="02070309020205020404" pitchFamily="49" charset="0"/>
              </a:rPr>
              <a:t>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dirty="0" smtClean="0"/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 smtClean="0"/>
              <a:t>Pop address from stack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J</a:t>
            </a:r>
            <a:r>
              <a:rPr lang="en-US" dirty="0" smtClean="0"/>
              <a:t>ump to address</a:t>
            </a:r>
            <a:endParaRPr lang="en-US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Example #1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2098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Example #2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55134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23645</TotalTime>
  <Pages>35</Pages>
  <Words>3855</Words>
  <Application>Microsoft Office PowerPoint</Application>
  <PresentationFormat>Letter Paper (8.5x11 in)</PresentationFormat>
  <Paragraphs>1362</Paragraphs>
  <Slides>50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class02</vt:lpstr>
      <vt:lpstr>Machine-Level Programming III: Procedures </vt:lpstr>
      <vt:lpstr>Mechanisms in Procedures</vt:lpstr>
      <vt:lpstr>x86-64 Stack</vt:lpstr>
      <vt:lpstr>x86-64 Stack Pushing</vt:lpstr>
      <vt:lpstr>x86-64 Stack Popping</vt:lpstr>
      <vt:lpstr>Stack Operation Examples</vt:lpstr>
      <vt:lpstr>Procedure Control Flow</vt:lpstr>
      <vt:lpstr>Control-Flow Example #1</vt:lpstr>
      <vt:lpstr>Control-Flow Example #2</vt:lpstr>
      <vt:lpstr>Control-Flow Example #3</vt:lpstr>
      <vt:lpstr>Control-Flow Example #4</vt:lpstr>
      <vt:lpstr>Procedure Data Flow</vt:lpstr>
      <vt:lpstr>Diane’s Silk Dress Cost $89</vt:lpstr>
      <vt:lpstr>Data-Flow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III</dc:title>
  <dc:subject/>
  <dc:creator>Randal E. Bryant and David R. O'Hallaron</dc:creator>
  <cp:keywords/>
  <dc:description/>
  <cp:lastModifiedBy>Geoff Kuenning</cp:lastModifiedBy>
  <cp:revision>131</cp:revision>
  <cp:lastPrinted>2015-02-02T00:11:23Z</cp:lastPrinted>
  <dcterms:created xsi:type="dcterms:W3CDTF">1998-08-11T09:19:24Z</dcterms:created>
  <dcterms:modified xsi:type="dcterms:W3CDTF">2015-10-26T06:35:29Z</dcterms:modified>
</cp:coreProperties>
</file>