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343" r:id="rId2"/>
    <p:sldId id="356" r:id="rId3"/>
    <p:sldId id="357" r:id="rId4"/>
    <p:sldId id="384" r:id="rId5"/>
    <p:sldId id="386" r:id="rId6"/>
    <p:sldId id="387" r:id="rId7"/>
    <p:sldId id="388" r:id="rId8"/>
    <p:sldId id="389" r:id="rId9"/>
    <p:sldId id="390" r:id="rId10"/>
    <p:sldId id="360" r:id="rId11"/>
    <p:sldId id="36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406" r:id="rId20"/>
    <p:sldId id="399" r:id="rId21"/>
    <p:sldId id="400" r:id="rId22"/>
    <p:sldId id="401" r:id="rId23"/>
    <p:sldId id="402" r:id="rId24"/>
    <p:sldId id="403" r:id="rId25"/>
    <p:sldId id="404" r:id="rId26"/>
    <p:sldId id="405" r:id="rId27"/>
    <p:sldId id="407" r:id="rId28"/>
    <p:sldId id="370" r:id="rId29"/>
    <p:sldId id="371" r:id="rId30"/>
    <p:sldId id="408" r:id="rId31"/>
    <p:sldId id="409" r:id="rId32"/>
    <p:sldId id="373" r:id="rId33"/>
    <p:sldId id="374" r:id="rId34"/>
    <p:sldId id="376" r:id="rId35"/>
    <p:sldId id="410" r:id="rId36"/>
    <p:sldId id="377" r:id="rId37"/>
    <p:sldId id="379" r:id="rId38"/>
  </p:sldIdLst>
  <p:sldSz cx="9144000" cy="6858000" type="letter"/>
  <p:notesSz cx="9271000" cy="6985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CCFFCC"/>
    <a:srgbClr val="66FFFF"/>
    <a:srgbClr val="FF5050"/>
    <a:srgbClr val="FF99FF"/>
    <a:srgbClr val="FF99CC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307" autoAdjust="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9.xml"/><Relationship Id="rId1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69E8734A-B0CE-4806-8EF1-3723D4436E29}" type="slidenum">
              <a:rPr lang="en-US" altLang="en-US" sz="1200" b="0">
                <a:latin typeface="Helvetica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6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Body Text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473ABF7F-305F-4F55-A5CA-E0928A9F7759}" type="slidenum">
              <a:rPr lang="en-US" altLang="en-US" sz="1200" b="0" smtClean="0">
                <a:latin typeface="Century Gothic" pitchFamily="34" charset="0"/>
              </a:rPr>
              <a:pPr algn="ctr"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8638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0796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3738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551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830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866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763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557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86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6963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5370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3159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3451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138987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594FEDE4-124F-432F-B791-47A75CF2DF9A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2875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Processes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505200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mtClean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/>
              <a:t>Process context switches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/>
              <a:t>Creating and destroying processes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66863" y="762000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6175" indent="-238125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4511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>
                <a:solidFill>
                  <a:schemeClr val="tx1"/>
                </a:solidFill>
              </a:rPr>
              <a:t>CS 105</a:t>
            </a:r>
            <a:br>
              <a:rPr lang="en-US" altLang="en-US" sz="3800">
                <a:solidFill>
                  <a:schemeClr val="tx1"/>
                </a:solidFill>
              </a:rPr>
            </a:br>
            <a:r>
              <a:rPr lang="en-US" altLang="en-US" sz="2500" i="1">
                <a:solidFill>
                  <a:schemeClr val="tx1"/>
                </a:solidFill>
              </a:rPr>
              <a:t>“Tour of the Black Holes of Computing!”</a:t>
            </a:r>
            <a:endParaRPr lang="en-US" altLang="en-US" sz="3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58420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294687" cy="2552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Processes are managed by a shared chunk of OS code called the </a:t>
            </a:r>
            <a:r>
              <a:rPr lang="en-US" altLang="en-US" i="1" smtClean="0"/>
              <a:t>kernel</a:t>
            </a:r>
          </a:p>
          <a:p>
            <a:pPr lvl="1" eaLnBrk="1" hangingPunct="1">
              <a:defRPr/>
            </a:pPr>
            <a:r>
              <a:rPr lang="en-US" altLang="en-US" smtClean="0"/>
              <a:t>Important: the kernel is not a separate process, but rather runs as part of (or on behalf of) some user process</a:t>
            </a:r>
          </a:p>
          <a:p>
            <a:pPr eaLnBrk="1" hangingPunct="1">
              <a:defRPr/>
            </a:pPr>
            <a:r>
              <a:rPr lang="en-US" altLang="en-US" smtClean="0"/>
              <a:t>Control flow passes from one process to another via a </a:t>
            </a:r>
            <a:r>
              <a:rPr lang="en-US" altLang="en-US" i="1" smtClean="0"/>
              <a:t>context switch</a:t>
            </a:r>
            <a:endParaRPr lang="en-US" altLang="en-US" smtClean="0"/>
          </a:p>
          <a:p>
            <a:pPr lvl="1" eaLnBrk="1" hangingPunct="1">
              <a:defRPr/>
            </a:pP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1615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A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8620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B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2895600" y="4027488"/>
            <a:ext cx="6350" cy="468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895600" y="44958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343400" y="4876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2895600" y="53340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895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3721100" y="34290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422900" y="411480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422900" y="4529138"/>
            <a:ext cx="1312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422900" y="49418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405438" y="5378450"/>
            <a:ext cx="1312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422900" y="583565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2146300" y="445293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146300" y="4879975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146300" y="5307013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2146300" y="5734050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2146300" y="61610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2146300" y="40274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219200" y="4038600"/>
            <a:ext cx="0" cy="154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219200" y="4648200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-701675" y="31178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-914400" y="27432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altLang="en-US" sz="1600"/>
          </a:p>
        </p:txBody>
      </p:sp>
      <p:sp>
        <p:nvSpPr>
          <p:cNvPr id="8219" name="AutoShape 27"/>
          <p:cNvSpPr>
            <a:spLocks/>
          </p:cNvSpPr>
          <p:nvPr/>
        </p:nvSpPr>
        <p:spPr bwMode="auto">
          <a:xfrm>
            <a:off x="6858000" y="445135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937375" y="4419600"/>
            <a:ext cx="159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  <p:sp>
        <p:nvSpPr>
          <p:cNvPr id="8221" name="AutoShape 29"/>
          <p:cNvSpPr>
            <a:spLocks/>
          </p:cNvSpPr>
          <p:nvPr/>
        </p:nvSpPr>
        <p:spPr bwMode="auto">
          <a:xfrm>
            <a:off x="6858000" y="53340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937375" y="5302250"/>
            <a:ext cx="159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4135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Private Address Spaces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9556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Each process has its own private address space</a:t>
            </a:r>
          </a:p>
        </p:txBody>
      </p:sp>
      <p:sp>
        <p:nvSpPr>
          <p:cNvPr id="9220" name="Rectangle 4"/>
          <p:cNvSpPr>
            <a:spLocks noChangeAspect="1" noChangeArrowheads="1"/>
          </p:cNvSpPr>
          <p:nvPr/>
        </p:nvSpPr>
        <p:spPr bwMode="auto">
          <a:xfrm>
            <a:off x="2498725" y="1935163"/>
            <a:ext cx="6948488" cy="463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6"/>
          <p:cNvSpPr>
            <a:spLocks noChangeAspect="1" noChangeArrowheads="1"/>
          </p:cNvSpPr>
          <p:nvPr/>
        </p:nvSpPr>
        <p:spPr bwMode="auto">
          <a:xfrm>
            <a:off x="2995613" y="2879725"/>
            <a:ext cx="2230437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memory mapped region for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shared libraries</a:t>
            </a:r>
          </a:p>
        </p:txBody>
      </p:sp>
      <p:sp>
        <p:nvSpPr>
          <p:cNvPr id="9222" name="Rectangle 7"/>
          <p:cNvSpPr>
            <a:spLocks noChangeAspect="1" noChangeArrowheads="1"/>
          </p:cNvSpPr>
          <p:nvPr/>
        </p:nvSpPr>
        <p:spPr bwMode="auto">
          <a:xfrm>
            <a:off x="2995613" y="3413125"/>
            <a:ext cx="2230437" cy="57785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3" name="Rectangle 8"/>
          <p:cNvSpPr>
            <a:spLocks noChangeAspect="1" noChangeArrowheads="1"/>
          </p:cNvSpPr>
          <p:nvPr/>
        </p:nvSpPr>
        <p:spPr bwMode="auto">
          <a:xfrm>
            <a:off x="2995613" y="3994150"/>
            <a:ext cx="2230437" cy="534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run-time heap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(managed by malloc)</a:t>
            </a:r>
          </a:p>
        </p:txBody>
      </p:sp>
      <p:sp>
        <p:nvSpPr>
          <p:cNvPr id="9224" name="Rectangle 9"/>
          <p:cNvSpPr>
            <a:spLocks noChangeAspect="1" noChangeArrowheads="1"/>
          </p:cNvSpPr>
          <p:nvPr/>
        </p:nvSpPr>
        <p:spPr bwMode="auto">
          <a:xfrm>
            <a:off x="2995613" y="2152650"/>
            <a:ext cx="2230437" cy="725488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5" name="Line 10"/>
          <p:cNvSpPr>
            <a:spLocks noChangeAspect="1" noChangeShapeType="1"/>
          </p:cNvSpPr>
          <p:nvPr/>
        </p:nvSpPr>
        <p:spPr bwMode="auto">
          <a:xfrm flipH="1" flipV="1">
            <a:off x="4144963" y="3676650"/>
            <a:ext cx="1587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1"/>
          <p:cNvSpPr>
            <a:spLocks noChangeAspect="1" noChangeArrowheads="1"/>
          </p:cNvSpPr>
          <p:nvPr/>
        </p:nvSpPr>
        <p:spPr bwMode="auto">
          <a:xfrm>
            <a:off x="2995613" y="1884363"/>
            <a:ext cx="2230437" cy="450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user stack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(created at runtime)</a:t>
            </a:r>
          </a:p>
        </p:txBody>
      </p:sp>
      <p:sp>
        <p:nvSpPr>
          <p:cNvPr id="9227" name="Line 12"/>
          <p:cNvSpPr>
            <a:spLocks noChangeAspect="1" noChangeShapeType="1"/>
          </p:cNvSpPr>
          <p:nvPr/>
        </p:nvSpPr>
        <p:spPr bwMode="auto">
          <a:xfrm flipH="1" flipV="1">
            <a:off x="4144963" y="2701925"/>
            <a:ext cx="1587" cy="1825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3"/>
          <p:cNvSpPr>
            <a:spLocks noChangeAspect="1" noChangeShapeType="1"/>
          </p:cNvSpPr>
          <p:nvPr/>
        </p:nvSpPr>
        <p:spPr bwMode="auto">
          <a:xfrm flipH="1">
            <a:off x="4144963" y="2335213"/>
            <a:ext cx="1587" cy="182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4"/>
          <p:cNvSpPr>
            <a:spLocks noChangeAspect="1" noChangeArrowheads="1"/>
          </p:cNvSpPr>
          <p:nvPr/>
        </p:nvSpPr>
        <p:spPr bwMode="auto">
          <a:xfrm>
            <a:off x="2986088" y="5565775"/>
            <a:ext cx="2232025" cy="3175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unused</a:t>
            </a:r>
          </a:p>
        </p:txBody>
      </p:sp>
      <p:sp>
        <p:nvSpPr>
          <p:cNvPr id="9230" name="Text Box 15"/>
          <p:cNvSpPr txBox="1">
            <a:spLocks noChangeAspect="1" noChangeArrowheads="1"/>
          </p:cNvSpPr>
          <p:nvPr/>
        </p:nvSpPr>
        <p:spPr bwMode="auto">
          <a:xfrm>
            <a:off x="2371725" y="568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0</a:t>
            </a:r>
          </a:p>
        </p:txBody>
      </p:sp>
      <p:sp>
        <p:nvSpPr>
          <p:cNvPr id="9231" name="Text Box 16"/>
          <p:cNvSpPr txBox="1">
            <a:spLocks noChangeAspect="1" noChangeArrowheads="1"/>
          </p:cNvSpPr>
          <p:nvPr/>
        </p:nvSpPr>
        <p:spPr bwMode="auto">
          <a:xfrm>
            <a:off x="5470525" y="2212975"/>
            <a:ext cx="1804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%esp (stack pointer)</a:t>
            </a:r>
          </a:p>
        </p:txBody>
      </p:sp>
      <p:sp>
        <p:nvSpPr>
          <p:cNvPr id="9232" name="Line 17"/>
          <p:cNvSpPr>
            <a:spLocks noChangeAspect="1" noChangeShapeType="1"/>
          </p:cNvSpPr>
          <p:nvPr/>
        </p:nvSpPr>
        <p:spPr bwMode="auto">
          <a:xfrm flipH="1">
            <a:off x="5226050" y="2333625"/>
            <a:ext cx="304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20"/>
          <p:cNvSpPr txBox="1">
            <a:spLocks noChangeAspect="1" noChangeArrowheads="1"/>
          </p:cNvSpPr>
          <p:nvPr/>
        </p:nvSpPr>
        <p:spPr bwMode="auto">
          <a:xfrm>
            <a:off x="5592763" y="3860800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brk</a:t>
            </a:r>
          </a:p>
        </p:txBody>
      </p:sp>
      <p:sp>
        <p:nvSpPr>
          <p:cNvPr id="9234" name="Line 21"/>
          <p:cNvSpPr>
            <a:spLocks noChangeAspect="1" noChangeShapeType="1"/>
          </p:cNvSpPr>
          <p:nvPr/>
        </p:nvSpPr>
        <p:spPr bwMode="auto">
          <a:xfrm flipH="1">
            <a:off x="5287963" y="3981450"/>
            <a:ext cx="3048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22"/>
          <p:cNvSpPr txBox="1">
            <a:spLocks noChangeAspect="1" noChangeArrowheads="1"/>
          </p:cNvSpPr>
          <p:nvPr/>
        </p:nvSpPr>
        <p:spPr bwMode="auto">
          <a:xfrm>
            <a:off x="1219200" y="1752600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 smtClean="0">
                <a:latin typeface="Courier New" pitchFamily="49" charset="0"/>
              </a:rPr>
              <a:t>0x7fffffffffff</a:t>
            </a:r>
            <a:endParaRPr lang="en-US" altLang="en-US" sz="1400" b="0" dirty="0">
              <a:latin typeface="Courier New" pitchFamily="49" charset="0"/>
            </a:endParaRPr>
          </a:p>
        </p:txBody>
      </p:sp>
      <p:sp>
        <p:nvSpPr>
          <p:cNvPr id="9236" name="Text Box 23"/>
          <p:cNvSpPr txBox="1">
            <a:spLocks noChangeAspect="1" noChangeArrowheads="1"/>
          </p:cNvSpPr>
          <p:nvPr/>
        </p:nvSpPr>
        <p:spPr bwMode="auto">
          <a:xfrm>
            <a:off x="1863607" y="5370513"/>
            <a:ext cx="10438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 smtClean="0">
                <a:latin typeface="Courier New" pitchFamily="49" charset="0"/>
              </a:rPr>
              <a:t>0x400000</a:t>
            </a:r>
            <a:endParaRPr lang="en-US" altLang="en-US" sz="1400" b="0" dirty="0">
              <a:latin typeface="Courier New" pitchFamily="49" charset="0"/>
            </a:endParaRPr>
          </a:p>
        </p:txBody>
      </p:sp>
      <p:sp>
        <p:nvSpPr>
          <p:cNvPr id="9237" name="Text Box 24"/>
          <p:cNvSpPr txBox="1">
            <a:spLocks noChangeAspect="1" noChangeArrowheads="1"/>
          </p:cNvSpPr>
          <p:nvPr/>
        </p:nvSpPr>
        <p:spPr bwMode="auto">
          <a:xfrm>
            <a:off x="1219200" y="3238500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 smtClean="0">
                <a:latin typeface="Courier New" pitchFamily="49" charset="0"/>
              </a:rPr>
              <a:t>0x2aaaaad00000</a:t>
            </a:r>
            <a:endParaRPr lang="en-US" altLang="en-US" sz="1400" b="0" dirty="0">
              <a:latin typeface="Courier New" pitchFamily="49" charset="0"/>
            </a:endParaRPr>
          </a:p>
        </p:txBody>
      </p:sp>
      <p:sp>
        <p:nvSpPr>
          <p:cNvPr id="9238" name="Rectangle 25"/>
          <p:cNvSpPr>
            <a:spLocks noChangeAspect="1" noChangeArrowheads="1"/>
          </p:cNvSpPr>
          <p:nvPr/>
        </p:nvSpPr>
        <p:spPr bwMode="auto">
          <a:xfrm>
            <a:off x="2986088" y="4529138"/>
            <a:ext cx="2232025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read/write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(.data, .bss)</a:t>
            </a:r>
          </a:p>
        </p:txBody>
      </p:sp>
      <p:sp>
        <p:nvSpPr>
          <p:cNvPr id="9239" name="Rectangle 26"/>
          <p:cNvSpPr>
            <a:spLocks noChangeAspect="1" noChangeArrowheads="1"/>
          </p:cNvSpPr>
          <p:nvPr/>
        </p:nvSpPr>
        <p:spPr bwMode="auto">
          <a:xfrm>
            <a:off x="2986088" y="5030788"/>
            <a:ext cx="2232025" cy="5349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read-only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(.init, .text, .rodata)</a:t>
            </a:r>
          </a:p>
        </p:txBody>
      </p:sp>
      <p:sp>
        <p:nvSpPr>
          <p:cNvPr id="9240" name="AutoShape 27"/>
          <p:cNvSpPr>
            <a:spLocks noChangeAspect="1"/>
          </p:cNvSpPr>
          <p:nvPr/>
        </p:nvSpPr>
        <p:spPr bwMode="auto">
          <a:xfrm>
            <a:off x="5302250" y="4529138"/>
            <a:ext cx="61913" cy="1036637"/>
          </a:xfrm>
          <a:prstGeom prst="rightBrace">
            <a:avLst>
              <a:gd name="adj1" fmla="val 1395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41" name="Text Box 28"/>
          <p:cNvSpPr txBox="1">
            <a:spLocks noChangeAspect="1" noChangeArrowheads="1"/>
          </p:cNvSpPr>
          <p:nvPr/>
        </p:nvSpPr>
        <p:spPr bwMode="auto">
          <a:xfrm>
            <a:off x="5424488" y="4859338"/>
            <a:ext cx="14684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loaded from the </a:t>
            </a:r>
          </a:p>
          <a:p>
            <a:pPr algn="l">
              <a:lnSpc>
                <a:spcPct val="100000"/>
              </a:lnSpc>
            </a:pPr>
            <a:r>
              <a:rPr lang="en-US" altLang="en-US" sz="1400" b="0"/>
              <a:t>executable file</a:t>
            </a:r>
          </a:p>
        </p:txBody>
      </p:sp>
      <p:sp>
        <p:nvSpPr>
          <p:cNvPr id="9242" name="Line 30"/>
          <p:cNvSpPr>
            <a:spLocks noChangeAspect="1" noChangeShapeType="1"/>
          </p:cNvSpPr>
          <p:nvPr/>
        </p:nvSpPr>
        <p:spPr bwMode="auto">
          <a:xfrm>
            <a:off x="2995613" y="1884363"/>
            <a:ext cx="2230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7620912" cy="573088"/>
          </a:xfrm>
        </p:spPr>
        <p:txBody>
          <a:bodyPr/>
          <a:lstStyle/>
          <a:p>
            <a:r>
              <a:rPr lang="en-US" dirty="0" smtClean="0"/>
              <a:t>System Call Error Handling</a:t>
            </a:r>
            <a:endParaRPr lang="en-US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899"/>
            <a:ext cx="8294687" cy="2647771"/>
          </a:xfrm>
        </p:spPr>
        <p:txBody>
          <a:bodyPr/>
          <a:lstStyle/>
          <a:p>
            <a:r>
              <a:rPr lang="en-US" dirty="0" smtClean="0"/>
              <a:t>On error, Unix system-level functions typically return -1 and set global variable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 to indicate cause. </a:t>
            </a:r>
          </a:p>
          <a:p>
            <a:r>
              <a:rPr lang="en-US" dirty="0" smtClean="0"/>
              <a:t>Hard and fast rule: </a:t>
            </a:r>
          </a:p>
          <a:p>
            <a:pPr lvl="1"/>
            <a:r>
              <a:rPr lang="en-US" dirty="0" smtClean="0"/>
              <a:t>You must check the return status of every system-level function</a:t>
            </a:r>
          </a:p>
          <a:p>
            <a:pPr lvl="1"/>
            <a:r>
              <a:rPr lang="en-US" dirty="0" smtClean="0"/>
              <a:t>Only exception is the handful of functions that return </a:t>
            </a:r>
            <a:r>
              <a:rPr lang="en-US" dirty="0" smtClean="0">
                <a:latin typeface="Courier New"/>
                <a:cs typeface="Courier New"/>
              </a:rPr>
              <a:t>void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384563" y="4238507"/>
            <a:ext cx="6006837" cy="133882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nb-NO" sz="18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nb-NO" dirty="0" smtClean="0">
                <a:solidFill>
                  <a:srgbClr val="000000"/>
                </a:solidFill>
                <a:latin typeface="Menlo-Regular"/>
              </a:rPr>
              <a:t>pid = fork();</a:t>
            </a: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smtClean="0">
                <a:solidFill>
                  <a:srgbClr val="000000"/>
                </a:solidFill>
                <a:latin typeface="Menlo-Regular"/>
              </a:rPr>
              <a:t>   if (pid </a:t>
            </a:r>
            <a:r>
              <a:rPr lang="nb-NO" dirty="0" smtClean="0">
                <a:solidFill>
                  <a:srgbClr val="000000"/>
                </a:solidFill>
                <a:latin typeface="Menlo-Regular"/>
              </a:rPr>
              <a:t>== -1</a:t>
            </a:r>
            <a:r>
              <a:rPr lang="nb-NO" sz="1800" dirty="0" smtClean="0">
                <a:solidFill>
                  <a:srgbClr val="000000"/>
                </a:solidFill>
                <a:latin typeface="Menlo-Regular"/>
              </a:rPr>
              <a:t>) 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: %s\n"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  }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722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Error-Reporting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95325"/>
          </a:xfrm>
        </p:spPr>
        <p:txBody>
          <a:bodyPr/>
          <a:lstStyle/>
          <a:p>
            <a:r>
              <a:rPr lang="en-US" dirty="0" smtClean="0"/>
              <a:t>Can simplify somewhat using an </a:t>
            </a:r>
            <a:r>
              <a:rPr lang="en-US" i="1" dirty="0" smtClean="0"/>
              <a:t>error-reporting function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2312808"/>
            <a:ext cx="5647765" cy="134479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unix_error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Unix-style error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"%s: %s\n"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4230469"/>
            <a:ext cx="3070071" cy="5968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((pid = fork()) </a:t>
            </a:r>
            <a:r>
              <a:rPr lang="nb-NO" dirty="0" smtClean="0">
                <a:solidFill>
                  <a:srgbClr val="000000"/>
                </a:solidFill>
                <a:latin typeface="Menlo-Regular"/>
              </a:rPr>
              <a:t>== -1</a:t>
            </a:r>
            <a:r>
              <a:rPr lang="nb-NO" sz="18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nb-NO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 smtClean="0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09575" y="5172075"/>
            <a:ext cx="7896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 Note: assignment inside conditional is bad style but common idiom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140539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Error-Handling Wrappers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 smtClean="0"/>
              <a:t>We simplify the code we present to you even further by using Stevens-style error-handling wrappers: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2408872"/>
            <a:ext cx="3390672" cy="209268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fi-FI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((pid = fork()) </a:t>
            </a:r>
            <a:r>
              <a:rPr lang="nb-NO" sz="1800" dirty="0" smtClean="0">
                <a:solidFill>
                  <a:srgbClr val="000000"/>
                </a:solidFill>
                <a:latin typeface="Menlo-Regular"/>
              </a:rPr>
              <a:t> == -1)</a:t>
            </a:r>
            <a:endParaRPr lang="nb-NO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5221069"/>
            <a:ext cx="1653017" cy="34759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();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819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Process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5241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Every process has a numeric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 ID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PID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Every process has a parent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pid_t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getpid</a:t>
            </a:r>
            <a:r>
              <a:rPr lang="en-US" dirty="0" smtClean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eturns PID of current process (self)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pid_t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getppid</a:t>
            </a:r>
            <a:r>
              <a:rPr lang="en-US" dirty="0" smtClean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18294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and Terminating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38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From a programmer’s perspective, we can think of a process as being in one of three states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is either executing, or waiting to be executed and will eventually be </a:t>
            </a:r>
            <a:r>
              <a:rPr lang="en-US" i="1" dirty="0" smtClean="0">
                <a:latin typeface="Calibri"/>
                <a:cs typeface="Calibri"/>
              </a:rPr>
              <a:t>scheduled</a:t>
            </a:r>
            <a:r>
              <a:rPr lang="en-US" dirty="0" smtClean="0">
                <a:latin typeface="Calibri"/>
                <a:cs typeface="Calibri"/>
              </a:rPr>
              <a:t> (i.e., chosen to execute) by the kernel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execution is </a:t>
            </a:r>
            <a:r>
              <a:rPr lang="en-US" i="1" dirty="0" smtClean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and will not be scheduled until further notice (future lecture when we study signals)	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is stopped permanently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9349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Processes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89525"/>
          </a:xfrm>
        </p:spPr>
        <p:txBody>
          <a:bodyPr/>
          <a:lstStyle/>
          <a:p>
            <a:r>
              <a:rPr lang="en-US" dirty="0" smtClean="0"/>
              <a:t>Process becomes terminated for one of three reasons:</a:t>
            </a:r>
          </a:p>
          <a:p>
            <a:pPr lvl="1"/>
            <a:r>
              <a:rPr lang="en-US" dirty="0" smtClean="0"/>
              <a:t>Receiving a signal whose default action is to terminate (future lecture)</a:t>
            </a:r>
          </a:p>
          <a:p>
            <a:pPr lvl="1"/>
            <a:r>
              <a:rPr lang="en-US" dirty="0" smtClean="0"/>
              <a:t>Returning from the </a:t>
            </a:r>
            <a:r>
              <a:rPr lang="en-US" dirty="0" smtClean="0">
                <a:latin typeface="Courier New"/>
                <a:cs typeface="Courier New"/>
              </a:rPr>
              <a:t>main</a:t>
            </a:r>
            <a:r>
              <a:rPr lang="en-US" dirty="0" smtClean="0"/>
              <a:t> routine</a:t>
            </a:r>
          </a:p>
          <a:p>
            <a:pPr lvl="1"/>
            <a:r>
              <a:rPr lang="en-US" dirty="0" smtClean="0"/>
              <a:t>Calling the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/>
              <a:t> function</a:t>
            </a:r>
            <a:endParaRPr lang="en-US" dirty="0"/>
          </a:p>
          <a:p>
            <a:r>
              <a:rPr lang="en-US" dirty="0" smtClean="0">
                <a:latin typeface="Courier New"/>
                <a:cs typeface="Courier New"/>
              </a:rPr>
              <a:t>void exit(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status)</a:t>
            </a:r>
          </a:p>
          <a:p>
            <a:pPr lvl="1"/>
            <a:r>
              <a:rPr lang="en-US" dirty="0" smtClean="0"/>
              <a:t>Terminates with an </a:t>
            </a:r>
            <a:r>
              <a:rPr lang="en-US" i="1" dirty="0" smtClean="0"/>
              <a:t>exit status </a:t>
            </a:r>
            <a:r>
              <a:rPr lang="en-US" dirty="0" smtClean="0"/>
              <a:t>of </a:t>
            </a:r>
            <a:r>
              <a:rPr lang="en-US" dirty="0" smtClean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Convention: normal return status is 0, nonzero on error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dirty="0" smtClean="0">
                <a:latin typeface="Calibri"/>
                <a:cs typeface="Calibri"/>
              </a:rPr>
              <a:t>(Anna Karenina)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Another way to explicitly set the exit status is to return an integer value from the main routine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>
                <a:latin typeface="Calibri"/>
                <a:cs typeface="Calibri"/>
              </a:rPr>
              <a:t> is called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 smtClean="0">
                <a:latin typeface="Calibri"/>
                <a:cs typeface="Calibri"/>
              </a:rPr>
              <a:t> but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 smtClean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694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Creating Processes: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270956"/>
          </a:xfrm>
        </p:spPr>
        <p:txBody>
          <a:bodyPr/>
          <a:lstStyle/>
          <a:p>
            <a:r>
              <a:rPr lang="en-US" i="1" dirty="0" smtClean="0">
                <a:latin typeface="Calibri"/>
                <a:cs typeface="Calibri"/>
              </a:rPr>
              <a:t>Parent process </a:t>
            </a:r>
            <a:r>
              <a:rPr lang="en-US" dirty="0" smtClean="0">
                <a:latin typeface="Calibri"/>
                <a:cs typeface="Calibri"/>
              </a:rPr>
              <a:t>creates a new running </a:t>
            </a:r>
            <a:r>
              <a:rPr lang="en-US" i="1" dirty="0" smtClean="0">
                <a:latin typeface="Calibri"/>
                <a:cs typeface="Calibri"/>
              </a:rPr>
              <a:t>child process </a:t>
            </a:r>
            <a:r>
              <a:rPr lang="en-US" dirty="0" smtClean="0">
                <a:latin typeface="Calibri"/>
                <a:cs typeface="Calibri"/>
              </a:rPr>
              <a:t>by calling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fork(void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Returns </a:t>
            </a:r>
            <a:r>
              <a:rPr lang="en-US" dirty="0"/>
              <a:t>0 to the child process, child’s PID to parent </a:t>
            </a:r>
            <a:r>
              <a:rPr lang="en-US" dirty="0" smtClean="0"/>
              <a:t>process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Child is </a:t>
            </a:r>
            <a:r>
              <a:rPr lang="en-US" i="1" dirty="0" smtClean="0">
                <a:latin typeface="Calibri"/>
                <a:cs typeface="Calibri"/>
              </a:rPr>
              <a:t>almost</a:t>
            </a:r>
            <a:r>
              <a:rPr lang="en-US" dirty="0" smtClean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gets identical copies of the parent’s open file descriptors, signals, and other system information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has a different PID than the parent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</a:t>
            </a:r>
            <a:r>
              <a:rPr lang="en-US" dirty="0"/>
              <a:t>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800600" y="5638800"/>
            <a:ext cx="914400" cy="457200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5945221" y="5943600"/>
            <a:ext cx="1752600" cy="762000"/>
          </a:xfrm>
          <a:prstGeom prst="wedgeRectCallout">
            <a:avLst>
              <a:gd name="adj1" fmla="val -70088"/>
              <a:gd name="adj2" fmla="val -38630"/>
            </a:avLst>
          </a:prstGeom>
          <a:solidFill>
            <a:srgbClr val="CCFF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Huh?  Run that by me again!</a:t>
            </a:r>
          </a:p>
        </p:txBody>
      </p:sp>
    </p:spTree>
    <p:extLst>
      <p:ext uri="{BB962C8B-B14F-4D97-AF65-F5344CB8AC3E}">
        <p14:creationId xmlns:p14="http://schemas.microsoft.com/office/powerpoint/2010/main" val="926027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Creating Processes: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270956"/>
          </a:xfrm>
        </p:spPr>
        <p:txBody>
          <a:bodyPr/>
          <a:lstStyle/>
          <a:p>
            <a:r>
              <a:rPr lang="en-US" i="1" dirty="0" smtClean="0">
                <a:latin typeface="Calibri"/>
                <a:cs typeface="Calibri"/>
              </a:rPr>
              <a:t>Parent process </a:t>
            </a:r>
            <a:r>
              <a:rPr lang="en-US" dirty="0" smtClean="0">
                <a:latin typeface="Calibri"/>
                <a:cs typeface="Calibri"/>
              </a:rPr>
              <a:t>creates a new running </a:t>
            </a:r>
            <a:r>
              <a:rPr lang="en-US" i="1" dirty="0" smtClean="0">
                <a:latin typeface="Calibri"/>
                <a:cs typeface="Calibri"/>
              </a:rPr>
              <a:t>child process </a:t>
            </a:r>
            <a:r>
              <a:rPr lang="en-US" dirty="0" smtClean="0">
                <a:latin typeface="Calibri"/>
                <a:cs typeface="Calibri"/>
              </a:rPr>
              <a:t>by calling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fork(void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Returns </a:t>
            </a:r>
            <a:r>
              <a:rPr lang="en-US" dirty="0"/>
              <a:t>0 to the child process, child’s PID to parent </a:t>
            </a:r>
            <a:r>
              <a:rPr lang="en-US" dirty="0" smtClean="0"/>
              <a:t>process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Child is </a:t>
            </a:r>
            <a:r>
              <a:rPr lang="en-US" i="1" dirty="0" smtClean="0">
                <a:latin typeface="Calibri"/>
                <a:cs typeface="Calibri"/>
              </a:rPr>
              <a:t>almost</a:t>
            </a:r>
            <a:r>
              <a:rPr lang="en-US" dirty="0" smtClean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gets identical copies of the parent’s open file descriptors, signals, and other system information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has a different PID than the parent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</a:t>
            </a:r>
            <a:r>
              <a:rPr lang="en-US" dirty="0"/>
              <a:t>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290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52451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7326007" cy="55308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Def: A </a:t>
            </a:r>
            <a:r>
              <a:rPr lang="en-US" altLang="en-US" i="1" dirty="0" smtClean="0"/>
              <a:t>process</a:t>
            </a:r>
            <a:r>
              <a:rPr lang="en-US" altLang="en-US" dirty="0" smtClean="0"/>
              <a:t> is an instance of a running program</a:t>
            </a:r>
          </a:p>
          <a:p>
            <a:pPr lvl="1" eaLnBrk="1" hangingPunct="1">
              <a:defRPr/>
            </a:pPr>
            <a:r>
              <a:rPr lang="en-US" altLang="en-US" dirty="0" smtClean="0"/>
              <a:t>One of the most profound ideas in computer science</a:t>
            </a:r>
          </a:p>
          <a:p>
            <a:pPr lvl="1" eaLnBrk="1" hangingPunct="1">
              <a:defRPr/>
            </a:pPr>
            <a:r>
              <a:rPr lang="en-US" altLang="en-US" dirty="0" smtClean="0"/>
              <a:t>Not the same as “program” or “processor”</a:t>
            </a:r>
          </a:p>
          <a:p>
            <a:pPr eaLnBrk="1" hangingPunct="1">
              <a:defRPr/>
            </a:pPr>
            <a:r>
              <a:rPr lang="en-US" altLang="en-US" dirty="0" smtClean="0"/>
              <a:t>Process provides each program with two key abstractions:</a:t>
            </a:r>
          </a:p>
          <a:p>
            <a:pPr lvl="1" eaLnBrk="1" hangingPunct="1">
              <a:defRPr/>
            </a:pPr>
            <a:r>
              <a:rPr lang="en-US" altLang="en-US" dirty="0" smtClean="0"/>
              <a:t>Logical control flow</a:t>
            </a:r>
          </a:p>
          <a:p>
            <a:pPr lvl="2" eaLnBrk="1" hangingPunct="1">
              <a:defRPr/>
            </a:pPr>
            <a:r>
              <a:rPr lang="en-US" altLang="en-US" dirty="0" smtClean="0"/>
              <a:t>Each program seems to have exclusive use of the CPU</a:t>
            </a:r>
          </a:p>
          <a:p>
            <a:pPr lvl="1" eaLnBrk="1" hangingPunct="1">
              <a:defRPr/>
            </a:pPr>
            <a:r>
              <a:rPr lang="en-US" altLang="en-US" dirty="0" smtClean="0"/>
              <a:t>Private address space</a:t>
            </a:r>
          </a:p>
          <a:p>
            <a:pPr lvl="2" eaLnBrk="1" hangingPunct="1">
              <a:defRPr/>
            </a:pPr>
            <a:r>
              <a:rPr lang="en-US" altLang="en-US" dirty="0" smtClean="0"/>
              <a:t>Each program seems to have exclusive use of main memory</a:t>
            </a:r>
          </a:p>
          <a:p>
            <a:pPr eaLnBrk="1" hangingPunct="1">
              <a:defRPr/>
            </a:pPr>
            <a:r>
              <a:rPr lang="en-US" altLang="en-US" dirty="0" smtClean="0"/>
              <a:t>How are these illusions maintained?</a:t>
            </a:r>
          </a:p>
          <a:p>
            <a:pPr lvl="1" eaLnBrk="1" hangingPunct="1">
              <a:defRPr/>
            </a:pPr>
            <a:r>
              <a:rPr lang="en-US" altLang="en-US" dirty="0" smtClean="0"/>
              <a:t>Process executions interleaved (multitasking)</a:t>
            </a:r>
          </a:p>
          <a:p>
            <a:pPr lvl="1" eaLnBrk="1" hangingPunct="1">
              <a:defRPr/>
            </a:pPr>
            <a:r>
              <a:rPr lang="en-US" altLang="en-US" dirty="0" smtClean="0"/>
              <a:t>Address spaces managed by virtual memory system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676154" y="5257800"/>
            <a:ext cx="1371600" cy="990600"/>
            <a:chOff x="7676154" y="5257800"/>
            <a:chExt cx="1371600" cy="9906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7676154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28554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500" dirty="0" smtClean="0"/>
                <a:t>Registers</a:t>
              </a:r>
              <a:endParaRPr lang="en-US" sz="15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79634" y="3291499"/>
            <a:ext cx="1371600" cy="1905000"/>
            <a:chOff x="7212150" y="3291499"/>
            <a:chExt cx="1371600" cy="1905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Memory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Stac</a:t>
              </a:r>
              <a:r>
                <a:rPr lang="en-US" sz="1800" dirty="0"/>
                <a:t>k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Heap</a:t>
              </a:r>
              <a:endParaRPr lang="en-US" sz="1800" dirty="0"/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Code</a:t>
              </a:r>
              <a:endParaRPr lang="en-US" sz="1800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Data</a:t>
              </a:r>
              <a:endParaRPr lang="en-US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650260" cy="363791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10000" y="4572000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57800" y="1358444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</a:t>
            </a:r>
            <a:r>
              <a:rPr lang="en-US" dirty="0" smtClean="0">
                <a:latin typeface="Calibri"/>
                <a:cs typeface="Calibri"/>
              </a:rPr>
              <a:t>all once, return twice</a:t>
            </a:r>
          </a:p>
          <a:p>
            <a:r>
              <a:rPr lang="en-US" dirty="0" smtClean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 smtClean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Subsequent changes to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are independent</a:t>
            </a:r>
          </a:p>
          <a:p>
            <a:r>
              <a:rPr lang="en-US" dirty="0" smtClean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stdout</a:t>
            </a:r>
            <a:r>
              <a:rPr lang="en-US" dirty="0" smtClean="0">
                <a:latin typeface="Calibri"/>
                <a:cs typeface="Calibri"/>
              </a:rPr>
              <a:t> is the same in both parent and child</a:t>
            </a:r>
          </a:p>
        </p:txBody>
      </p:sp>
    </p:spTree>
    <p:extLst>
      <p:ext uri="{BB962C8B-B14F-4D97-AF65-F5344CB8AC3E}">
        <p14:creationId xmlns:p14="http://schemas.microsoft.com/office/powerpoint/2010/main" val="10059270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with 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9" y="1362075"/>
            <a:ext cx="8558382" cy="4657725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dirty="0"/>
              <a:t>p</a:t>
            </a:r>
            <a:r>
              <a:rPr lang="en-US" i="1" dirty="0" smtClean="0"/>
              <a:t>rocess graph </a:t>
            </a:r>
            <a:r>
              <a:rPr lang="en-US" dirty="0" smtClean="0"/>
              <a:t>is a useful tool for capturing the partial ordering of statements in a concurrent program:</a:t>
            </a:r>
          </a:p>
          <a:p>
            <a:pPr lvl="1"/>
            <a:r>
              <a:rPr lang="en-US" dirty="0" smtClean="0"/>
              <a:t>Each vertex is the execution of a statement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 smtClean="0"/>
              <a:t> happens before b</a:t>
            </a:r>
          </a:p>
          <a:p>
            <a:pPr lvl="1"/>
            <a:r>
              <a:rPr lang="en-US" dirty="0" smtClean="0"/>
              <a:t>Edges can be labeled with current value of variables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 vertices can be labeled with output</a:t>
            </a:r>
          </a:p>
          <a:p>
            <a:pPr lvl="1"/>
            <a:r>
              <a:rPr lang="en-US" dirty="0" smtClean="0"/>
              <a:t>Each graph begins with a vertex with no incoming edges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Any </a:t>
            </a:r>
            <a:r>
              <a:rPr lang="en-US" i="1" dirty="0" smtClean="0"/>
              <a:t>topological sort </a:t>
            </a:r>
            <a:r>
              <a:rPr lang="en-US" dirty="0" smtClean="0"/>
              <a:t>of the graph corresponds to a feasible total ordering. </a:t>
            </a:r>
          </a:p>
          <a:p>
            <a:pPr lvl="1"/>
            <a:r>
              <a:rPr lang="en-US" dirty="0" smtClean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666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Graph Example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02987" y="1472148"/>
            <a:ext cx="4421413" cy="341632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exit(0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6068150" y="2514600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 smtClean="0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=2</a:t>
            </a:r>
            <a:endParaRPr lang="en-US" sz="1600" dirty="0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5192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4931297" y="346879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main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6106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037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5722393" y="3468791"/>
            <a:ext cx="864096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fork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6266292" y="2716548"/>
            <a:ext cx="640393" cy="864094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7021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198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84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07830" y="3468791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7731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5298814" y="3156378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 smtClean="0">
                <a:latin typeface="Courier New" charset="0"/>
              </a:rPr>
              <a:t>x</a:t>
            </a:r>
            <a:r>
              <a:rPr lang="en-US" sz="1600" dirty="0" smtClean="0">
                <a:latin typeface="Courier New" charset="0"/>
              </a:rPr>
              <a:t>==1</a:t>
            </a:r>
            <a:endParaRPr lang="en-US" sz="1600" dirty="0">
              <a:latin typeface="Courier New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103855" y="2828395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7975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542234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6144350" y="3137103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 smtClean="0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=0</a:t>
            </a:r>
            <a:endParaRPr lang="en-US" sz="1600" dirty="0">
              <a:solidFill>
                <a:srgbClr val="FF0000"/>
              </a:solidFill>
              <a:latin typeface="Courier New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03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7975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7542234" y="3446452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53400" y="3290992"/>
            <a:ext cx="838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Parent</a:t>
            </a:r>
            <a:endParaRPr lang="en-US" sz="1600" i="1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21878" y="2641972"/>
            <a:ext cx="701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Child</a:t>
            </a:r>
            <a:endParaRPr lang="en-US" sz="16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78688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62075"/>
            <a:ext cx="4700023" cy="3895725"/>
          </a:xfrm>
        </p:spPr>
        <p:txBody>
          <a:bodyPr/>
          <a:lstStyle/>
          <a:p>
            <a:r>
              <a:rPr lang="en-US" dirty="0" smtClean="0"/>
              <a:t>Original graph: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Relabeled graph: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767182" y="2212455"/>
            <a:ext cx="4085241" cy="1292745"/>
            <a:chOff x="767182" y="1831455"/>
            <a:chExt cx="4085241" cy="1292745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1904035" y="1831455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 smtClean="0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=2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1028624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7182" y="2785646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main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1942736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873070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12" y="2785646"/>
              <a:ext cx="901628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2102177" y="2033403"/>
              <a:ext cx="640393" cy="864094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2857537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34176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120064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443715" y="27856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43616" y="2128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1134699" y="2473233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 smtClean="0">
                  <a:latin typeface="Courier New" charset="0"/>
                </a:rPr>
                <a:t>x</a:t>
              </a:r>
              <a:r>
                <a:rPr lang="en-US" sz="1600" dirty="0" smtClean="0">
                  <a:latin typeface="Courier New" charset="0"/>
                </a:rPr>
                <a:t>==1</a:t>
              </a:r>
              <a:endParaRPr lang="en-US" sz="1600" dirty="0">
                <a:latin typeface="Courier New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939740" y="2145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4338318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05201" y="2128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exit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1980235" y="2453958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 smtClean="0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=0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939740" y="2780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4338318" y="2735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05201" y="276330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exit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00055" y="4721652"/>
            <a:ext cx="3900545" cy="993348"/>
            <a:chOff x="410379" y="3386287"/>
            <a:chExt cx="3900545" cy="993348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379" y="4041081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a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15015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b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34" name="Elbow Connector 35"/>
            <p:cNvCxnSpPr>
              <a:stCxn id="33" idx="0"/>
            </p:cNvCxnSpPr>
            <p:nvPr/>
          </p:nvCxnSpPr>
          <p:spPr>
            <a:xfrm rot="5400000" flipH="1" flipV="1">
              <a:off x="1578795" y="3306955"/>
              <a:ext cx="604159" cy="864094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1492677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578565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2398241" y="3437436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3796819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63702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398241" y="4072639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3796819" y="402711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3702" y="404108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d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57400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5000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09045" y="3434318"/>
            <a:ext cx="3230523" cy="1442482"/>
            <a:chOff x="5709045" y="3581400"/>
            <a:chExt cx="3230523" cy="1442482"/>
          </a:xfrm>
        </p:grpSpPr>
        <p:sp>
          <p:nvSpPr>
            <p:cNvPr id="27" name="TextBox 26"/>
            <p:cNvSpPr txBox="1"/>
            <p:nvPr/>
          </p:nvSpPr>
          <p:spPr>
            <a:xfrm>
              <a:off x="5709045" y="4654550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03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0943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6851" y="4654550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5483" y="465455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46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6"/>
              <a:ext cx="12700" cy="560949"/>
            </a:xfrm>
            <a:prstGeom prst="curvedConnector3">
              <a:avLst>
                <a:gd name="adj1" fmla="val 32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7" y="4371596"/>
              <a:ext cx="12700" cy="565908"/>
            </a:xfrm>
            <a:prstGeom prst="curvedConnector3">
              <a:avLst>
                <a:gd name="adj1" fmla="val 41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2"/>
              <a:ext cx="12700" cy="1081077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2" y="4095461"/>
              <a:ext cx="12700" cy="1118178"/>
            </a:xfrm>
            <a:prstGeom prst="curvedConnector3">
              <a:avLst>
                <a:gd name="adj1" fmla="val 37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7" y="4118924"/>
              <a:ext cx="12700" cy="1071252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5791200" y="3581400"/>
              <a:ext cx="31483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9045" y="5181600"/>
            <a:ext cx="3402003" cy="1371600"/>
            <a:chOff x="5709045" y="5105400"/>
            <a:chExt cx="3402003" cy="1371600"/>
          </a:xfrm>
        </p:grpSpPr>
        <p:sp>
          <p:nvSpPr>
            <p:cNvPr id="74" name="TextBox 73"/>
            <p:cNvSpPr txBox="1"/>
            <p:nvPr/>
          </p:nvSpPr>
          <p:spPr>
            <a:xfrm>
              <a:off x="5709045" y="6107668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26503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991310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85186" y="6107668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928245" y="6107668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45446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6138828" y="5827194"/>
              <a:ext cx="12700" cy="560949"/>
            </a:xfrm>
            <a:prstGeom prst="curvedConnector3">
              <a:avLst>
                <a:gd name="adj1" fmla="val 33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7282440" y="5244531"/>
              <a:ext cx="12700" cy="1726275"/>
            </a:xfrm>
            <a:prstGeom prst="curvedConnector3">
              <a:avLst>
                <a:gd name="adj1" fmla="val 35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7602314" y="5564404"/>
              <a:ext cx="12700" cy="1086528"/>
            </a:xfrm>
            <a:prstGeom prst="curvedConnector3">
              <a:avLst>
                <a:gd name="adj1" fmla="val 420000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7022559" y="5504412"/>
              <a:ext cx="12700" cy="1206513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8117274" y="5616210"/>
              <a:ext cx="12700" cy="982917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5759349" y="5105400"/>
              <a:ext cx="3351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Infeasible total ordering: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16795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Two consecutive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3276600" cy="20867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fork2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88921" y="1295400"/>
            <a:ext cx="4640679" cy="2667000"/>
            <a:chOff x="3588921" y="1295400"/>
            <a:chExt cx="4640679" cy="266700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975997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88921" y="3623846"/>
              <a:ext cx="9284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829909" y="3573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760243" y="35771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80533" y="3611146"/>
              <a:ext cx="950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930020" y="28479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708999" y="29123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921349" y="36161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4067437" y="36254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330888" y="36111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2378" y="2895600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845963" y="36093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684857" y="35572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52710" y="36111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902809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17381" y="3623846"/>
              <a:ext cx="866036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994249" y="36186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758963" y="25155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829909" y="2278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760243" y="2281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42998" y="2286000"/>
              <a:ext cx="10170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940937" y="15337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708999" y="15871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921349" y="2320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30888" y="23157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82378" y="1636712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845963" y="2313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684857" y="2261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52710" y="23157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7378244" y="1295400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Bye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43794" y="3319046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99268" y="2590800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672594" y="3286511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672594" y="1981200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75121" y="3242846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7322721" y="1947446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Bye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747618" y="4267200"/>
            <a:ext cx="17379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554050" y="4267200"/>
            <a:ext cx="18904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05546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29551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Nested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 in parent</a:t>
            </a:r>
            <a:endParaRPr lang="en-US" dirty="0"/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3810000" cy="28346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fork4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	}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4090164" y="2068202"/>
            <a:ext cx="4863336" cy="1213951"/>
            <a:chOff x="2767585" y="4328459"/>
            <a:chExt cx="5721572" cy="1428183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585" y="5376446"/>
              <a:ext cx="1032089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7" y="5363746"/>
              <a:ext cx="947222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1" y="4620228"/>
              <a:ext cx="677858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68832" y="4622800"/>
              <a:ext cx="1226325" cy="35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40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02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196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05" y="4994354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43572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842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613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457200"/>
            <a:ext cx="8434737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Nested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 in children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73492" y="1536690"/>
            <a:ext cx="3936933" cy="28346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fork5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pPr algn="l"/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53664" y="1799014"/>
            <a:ext cx="4863336" cy="1782386"/>
            <a:chOff x="4153664" y="1487067"/>
            <a:chExt cx="4863336" cy="1782386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664" y="2946288"/>
              <a:ext cx="87727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09" y="2303503"/>
              <a:ext cx="576177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88672" y="2305691"/>
              <a:ext cx="86447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26" y="2621511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09" y="1487067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489" y="2621511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06" y="2055502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66" y="2050056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66" y="1487067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4207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477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956309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6997700" cy="573088"/>
          </a:xfrm>
        </p:spPr>
        <p:txBody>
          <a:bodyPr/>
          <a:lstStyle/>
          <a:p>
            <a:r>
              <a:rPr lang="en-US" dirty="0" smtClean="0"/>
              <a:t>Reaping Child Processes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679" y="1098550"/>
            <a:ext cx="8307387" cy="5454650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</a:t>
            </a:r>
            <a:r>
              <a:rPr lang="en-US" dirty="0" smtClean="0"/>
              <a:t>it still </a:t>
            </a:r>
            <a:r>
              <a:rPr lang="en-US" dirty="0"/>
              <a:t>consumes </a:t>
            </a:r>
            <a:r>
              <a:rPr lang="en-US" dirty="0" smtClean="0"/>
              <a:t>resources</a:t>
            </a:r>
            <a:endParaRPr lang="en-US" dirty="0"/>
          </a:p>
          <a:p>
            <a:pPr lvl="2"/>
            <a:r>
              <a:rPr lang="en-US" dirty="0" smtClean="0"/>
              <a:t>Examples: Exit status, various OS tables</a:t>
            </a:r>
            <a:endParaRPr lang="en-US" dirty="0"/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pPr>
              <a:spcBef>
                <a:spcPts val="600"/>
              </a:spcBef>
            </a:pPr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</a:t>
            </a:r>
            <a:r>
              <a:rPr lang="en-US" dirty="0" smtClean="0"/>
              <a:t>child (using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</a:t>
            </a:r>
            <a:r>
              <a:rPr lang="en-US" dirty="0" smtClean="0"/>
              <a:t>then deletes zombie child process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What if </a:t>
            </a:r>
            <a:r>
              <a:rPr lang="en-US" dirty="0" smtClean="0"/>
              <a:t>parent doesn’t reap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any parent terminates without reaping a child, </a:t>
            </a:r>
            <a:r>
              <a:rPr lang="en-US" dirty="0" smtClean="0"/>
              <a:t>then the orphaned child </a:t>
            </a:r>
            <a:r>
              <a:rPr lang="en-US" dirty="0"/>
              <a:t>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</a:t>
            </a:r>
            <a:r>
              <a:rPr lang="en-US" dirty="0" smtClean="0"/>
              <a:t>process (</a:t>
            </a:r>
            <a:r>
              <a:rPr lang="en-US" dirty="0" err="1" smtClean="0"/>
              <a:t>pid</a:t>
            </a:r>
            <a:r>
              <a:rPr lang="en-US" dirty="0" smtClean="0"/>
              <a:t> == 1)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</a:t>
            </a:r>
            <a:r>
              <a:rPr lang="en-US" dirty="0"/>
              <a:t>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  <p:extLst>
      <p:ext uri="{BB962C8B-B14F-4D97-AF65-F5344CB8AC3E}">
        <p14:creationId xmlns:p14="http://schemas.microsoft.com/office/powerpoint/2010/main" val="4026079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40300" cy="40036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  <a:r>
              <a:rPr lang="en-US" altLang="en-US" sz="1600" i="1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  <a:r>
              <a:rPr lang="en-US" alt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6641 ttyp9    00:00:00 ps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</a:t>
            </a:r>
            <a:r>
              <a:rPr lang="en-US" altLang="en-US" sz="1600" i="1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  <a:r>
              <a:rPr lang="en-US" alt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6642 ttyp9    00:00:00 ps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45720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Zombie Example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4648200"/>
            <a:ext cx="3644900" cy="2635250"/>
          </a:xfrm>
        </p:spPr>
        <p:txBody>
          <a:bodyPr/>
          <a:lstStyle/>
          <a:p>
            <a:pPr lvl="1" eaLnBrk="1" hangingPunct="1"/>
            <a:r>
              <a:rPr lang="en-US" altLang="en-US" smtClean="0">
                <a:latin typeface="Courier New" pitchFamily="49" charset="0"/>
              </a:rPr>
              <a:t>ps</a:t>
            </a:r>
            <a:r>
              <a:rPr lang="en-US" altLang="en-US" smtClean="0"/>
              <a:t> shows child process as “defunct”</a:t>
            </a:r>
          </a:p>
          <a:p>
            <a:pPr lvl="1" eaLnBrk="1" hangingPunct="1"/>
            <a:r>
              <a:rPr lang="en-US" altLang="en-US" smtClean="0"/>
              <a:t>Killing parent allows child to be reaped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990600"/>
            <a:ext cx="5257800" cy="32861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void fork7()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printf("Terminating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printf("Running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724400" y="4648200"/>
            <a:ext cx="685800" cy="228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3810000" y="5562600"/>
            <a:ext cx="1600200" cy="1524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2667000"/>
            <a:ext cx="3841750" cy="32702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  <a:r>
              <a:rPr lang="en-US" altLang="en-US" sz="1600" i="1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  <a:r>
              <a:rPr lang="en-US" alt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6677 ttyp9    00:00:00 ps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linux&gt;</a:t>
            </a:r>
            <a:r>
              <a:rPr lang="en-US" altLang="en-US" sz="160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linux&gt;</a:t>
            </a:r>
            <a:r>
              <a:rPr lang="en-US" altLang="en-US" sz="1600">
                <a:latin typeface="Courier New" pitchFamily="49" charset="0"/>
              </a:rPr>
              <a:t> ps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6678 ttyp9    00:00:00 ps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657600" cy="1617663"/>
          </a:xfrm>
        </p:spPr>
        <p:txBody>
          <a:bodyPr/>
          <a:lstStyle/>
          <a:p>
            <a:pPr eaLnBrk="1" hangingPunct="1"/>
            <a:r>
              <a:rPr lang="en-US" altLang="en-US" smtClean="0"/>
              <a:t>Nonterminating</a:t>
            </a:r>
            <a:br>
              <a:rPr lang="en-US" altLang="en-US" smtClean="0"/>
            </a:br>
            <a:r>
              <a:rPr lang="en-US" altLang="en-US" smtClean="0"/>
              <a:t>Child</a:t>
            </a:r>
            <a:br>
              <a:rPr lang="en-US" altLang="en-US" smtClean="0"/>
            </a:br>
            <a:r>
              <a:rPr lang="en-US" altLang="en-US" smtClean="0"/>
              <a:t>Example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267200" y="3733800"/>
            <a:ext cx="4330700" cy="271145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Child process still active even though parent has terminated</a:t>
            </a:r>
          </a:p>
          <a:p>
            <a:pPr lvl="1" eaLnBrk="1" hangingPunct="1"/>
            <a:r>
              <a:rPr lang="en-US" altLang="en-US" smtClean="0"/>
              <a:t>Must kill explicitly, or else will keep running indefinitely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787775" y="381000"/>
            <a:ext cx="5368925" cy="30734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void fork8()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printf("Running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printf("Terminating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3581400" y="4302125"/>
            <a:ext cx="1143000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 flipV="1">
            <a:off x="2209800" y="4800600"/>
            <a:ext cx="2590800" cy="5334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69913"/>
            <a:ext cx="60198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Logical Control Flows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2133600" y="2743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08125" y="3276600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Time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352800" y="2971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786063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A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310063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B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834063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C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4876800" y="3276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00800" y="3581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3352800" y="3886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64008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895600" y="3276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2895600" y="3581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895600" y="3886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28956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2895600" y="4495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838200" y="1524000"/>
            <a:ext cx="677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Each process has its own logical control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51054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Parent reaps a child by calling the </a:t>
            </a:r>
            <a:r>
              <a:rPr lang="en-US" dirty="0" smtClean="0">
                <a:latin typeface="Courier New"/>
                <a:cs typeface="Courier New"/>
              </a:rPr>
              <a:t>wait </a:t>
            </a:r>
            <a:r>
              <a:rPr lang="en-US" dirty="0" smtClean="0">
                <a:latin typeface="Calibri"/>
                <a:cs typeface="Calibri"/>
              </a:rPr>
              <a:t>function</a:t>
            </a:r>
            <a:endParaRPr lang="en-US" dirty="0" smtClean="0">
              <a:latin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uspends </a:t>
            </a:r>
            <a:r>
              <a:rPr lang="en-US" dirty="0"/>
              <a:t>current process until one of its children terminates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/>
              <a:t>value is </a:t>
            </a:r>
            <a:r>
              <a:rPr lang="en-US" b="1" dirty="0" err="1" smtClean="0">
                <a:latin typeface="Courier New" pitchFamily="49" charset="0"/>
              </a:rPr>
              <a:t>pid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child </a:t>
            </a:r>
            <a:r>
              <a:rPr lang="en-US" dirty="0"/>
              <a:t>process that terminated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</a:t>
            </a:r>
            <a:r>
              <a:rPr lang="en-US" dirty="0" smtClean="0"/>
              <a:t>integer it </a:t>
            </a:r>
            <a:r>
              <a:rPr lang="en-US" dirty="0"/>
              <a:t>points to will be set to </a:t>
            </a:r>
            <a:r>
              <a:rPr lang="en-US" dirty="0" smtClean="0"/>
              <a:t>value that tells why child terminated and gives its exit status:</a:t>
            </a:r>
          </a:p>
          <a:p>
            <a:pPr lvl="2"/>
            <a:r>
              <a:rPr lang="en-US" dirty="0" smtClean="0"/>
              <a:t>Checked using macros defined in </a:t>
            </a:r>
            <a:r>
              <a:rPr lang="en-US" dirty="0" err="1" smtClean="0">
                <a:latin typeface="Courier New"/>
                <a:cs typeface="Courier New"/>
              </a:rPr>
              <a:t>wait.h</a:t>
            </a:r>
            <a:endParaRPr lang="en-US" dirty="0" smtClean="0">
              <a:latin typeface="Courier New"/>
              <a:cs typeface="Courier New"/>
            </a:endParaRPr>
          </a:p>
          <a:p>
            <a:pPr lvl="3"/>
            <a:r>
              <a:rPr lang="en-US" dirty="0" smtClean="0">
                <a:latin typeface="Courier New"/>
                <a:cs typeface="Courier New"/>
              </a:rPr>
              <a:t>WIFEXITED, WEXITSTATIS, WIFSIGNALED, WTERMSIG, WIFSTOPPED, WSTOPSIG, WIFCONTINUED</a:t>
            </a:r>
          </a:p>
          <a:p>
            <a:pPr lvl="3"/>
            <a:r>
              <a:rPr lang="en-US" dirty="0" smtClean="0">
                <a:latin typeface="Calibri"/>
                <a:cs typeface="Calibri"/>
              </a:rPr>
              <a:t>See textbook for details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78500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52400" y="1507391"/>
            <a:ext cx="5181600" cy="29731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936076" y="1959174"/>
            <a:ext cx="3131724" cy="1850826"/>
            <a:chOff x="4592180" y="4635500"/>
            <a:chExt cx="3367445" cy="199013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wait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exit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22" y="5940811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22" y="4635500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65" y="5626100"/>
              <a:ext cx="570937" cy="59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817296" y="4999672"/>
            <a:ext cx="1737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24964" y="4999672"/>
            <a:ext cx="18904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582608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9342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Another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altLang="en-US" dirty="0" smtClean="0"/>
              <a:t>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307388" cy="914400"/>
          </a:xfrm>
        </p:spPr>
        <p:txBody>
          <a:bodyPr/>
          <a:lstStyle/>
          <a:p>
            <a:pPr lvl="1" eaLnBrk="1" hangingPunct="1"/>
            <a:r>
              <a:rPr lang="en-US" altLang="en-US" dirty="0" smtClean="0"/>
              <a:t>If multiple children completed, will take in arbitrary order</a:t>
            </a:r>
          </a:p>
          <a:p>
            <a:pPr lvl="1" eaLnBrk="1" hangingPunct="1"/>
            <a:r>
              <a:rPr lang="en-US" altLang="en-US" dirty="0" smtClean="0"/>
              <a:t>Can use </a:t>
            </a:r>
            <a:r>
              <a:rPr lang="en-US" altLang="en-US" dirty="0" err="1" smtClean="0"/>
              <a:t>WIFEXITED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WEXITSTATUS</a:t>
            </a:r>
            <a:r>
              <a:rPr lang="en-US" altLang="en-US" dirty="0" smtClean="0"/>
              <a:t> to probe status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8600" y="1578888"/>
            <a:ext cx="8607425" cy="506292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fork10()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 smtClean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 smtClean="0">
                <a:latin typeface="Courier New" pitchFamily="49" charset="0"/>
              </a:rPr>
              <a:t>pid</a:t>
            </a:r>
            <a:r>
              <a:rPr lang="en-US" altLang="en-US" sz="1700" dirty="0" smtClean="0">
                <a:latin typeface="Courier New" pitchFamily="49" charset="0"/>
              </a:rPr>
              <a:t>[</a:t>
            </a:r>
            <a:r>
              <a:rPr lang="en-US" altLang="en-US" sz="1700" dirty="0" err="1" smtClean="0">
                <a:latin typeface="Courier New" pitchFamily="49" charset="0"/>
              </a:rPr>
              <a:t>i</a:t>
            </a:r>
            <a:r>
              <a:rPr lang="en-US" altLang="en-US" sz="1700" dirty="0" smtClean="0">
                <a:latin typeface="Courier New" pitchFamily="49" charset="0"/>
              </a:rPr>
              <a:t>] = fork();</a:t>
            </a:r>
            <a:endParaRPr lang="en-US" altLang="en-US" sz="17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</a:t>
            </a:r>
            <a:r>
              <a:rPr lang="en-US" altLang="en-US" sz="1700" dirty="0" smtClean="0">
                <a:latin typeface="Courier New" pitchFamily="49" charset="0"/>
              </a:rPr>
              <a:t>(</a:t>
            </a:r>
            <a:r>
              <a:rPr lang="en-US" altLang="en-US" sz="1700" dirty="0" err="1" smtClean="0">
                <a:latin typeface="Courier New" pitchFamily="49" charset="0"/>
              </a:rPr>
              <a:t>pid</a:t>
            </a:r>
            <a:r>
              <a:rPr lang="en-US" altLang="en-US" sz="1700" dirty="0" smtClean="0">
                <a:latin typeface="Courier New" pitchFamily="49" charset="0"/>
              </a:rPr>
              <a:t>[</a:t>
            </a:r>
            <a:r>
              <a:rPr lang="en-US" altLang="en-US" sz="1700" dirty="0" err="1" smtClean="0">
                <a:latin typeface="Courier New" pitchFamily="49" charset="0"/>
              </a:rPr>
              <a:t>i</a:t>
            </a:r>
            <a:r>
              <a:rPr lang="en-US" altLang="en-US" sz="1700" dirty="0" smtClean="0">
                <a:latin typeface="Courier New" pitchFamily="49" charset="0"/>
              </a:rPr>
              <a:t>] </a:t>
            </a:r>
            <a:r>
              <a:rPr lang="en-US" altLang="en-US" sz="1700" dirty="0">
                <a:latin typeface="Courier New" pitchFamily="49" charset="0"/>
              </a:rPr>
              <a:t>== 0)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exit(100+i); 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smtClean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 smtClean="0">
                <a:latin typeface="Courier New" pitchFamily="49" charset="0"/>
              </a:rPr>
              <a:t>for 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wait(&amp;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819400" y="4466616"/>
            <a:ext cx="685800" cy="304800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5232400" cy="573088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Waitpid</a:t>
            </a:r>
            <a:endParaRPr lang="en-US" alt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990600"/>
          </a:xfrm>
        </p:spPr>
        <p:txBody>
          <a:bodyPr/>
          <a:lstStyle/>
          <a:p>
            <a:pPr lvl="1" eaLnBrk="1" hangingPunct="1"/>
            <a:r>
              <a:rPr lang="en-US" altLang="en-US" dirty="0" err="1" smtClean="0">
                <a:latin typeface="Courier New" pitchFamily="49" charset="0"/>
              </a:rPr>
              <a:t>waitpid</a:t>
            </a:r>
            <a:r>
              <a:rPr lang="en-US" altLang="en-US" dirty="0" smtClean="0">
                <a:latin typeface="Courier New" pitchFamily="49" charset="0"/>
              </a:rPr>
              <a:t>(</a:t>
            </a:r>
            <a:r>
              <a:rPr lang="en-US" altLang="en-US" dirty="0" err="1" smtClean="0">
                <a:latin typeface="Courier New" pitchFamily="49" charset="0"/>
              </a:rPr>
              <a:t>pid</a:t>
            </a:r>
            <a:r>
              <a:rPr lang="en-US" altLang="en-US" dirty="0" smtClean="0">
                <a:latin typeface="Courier New" pitchFamily="49" charset="0"/>
              </a:rPr>
              <a:t>, &amp;status, options)</a:t>
            </a:r>
          </a:p>
          <a:p>
            <a:pPr lvl="2" eaLnBrk="1" hangingPunct="1"/>
            <a:r>
              <a:rPr lang="en-US" altLang="en-US" dirty="0" smtClean="0"/>
              <a:t>Can wait for specific process</a:t>
            </a:r>
          </a:p>
          <a:p>
            <a:pPr lvl="2" eaLnBrk="1" hangingPunct="1"/>
            <a:r>
              <a:rPr lang="en-US" altLang="en-US" dirty="0" smtClean="0"/>
              <a:t>Various options available (see man page)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87213" y="1914525"/>
            <a:ext cx="8690199" cy="480131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void fork11()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[N];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 smtClean="0">
                <a:latin typeface="Courier New" pitchFamily="49" charset="0"/>
              </a:rPr>
              <a:t>i</a:t>
            </a:r>
            <a:r>
              <a:rPr lang="en-US" altLang="en-US" dirty="0" smtClean="0">
                <a:latin typeface="Courier New" pitchFamily="49" charset="0"/>
              </a:rPr>
              <a:t>, </a:t>
            </a:r>
            <a:r>
              <a:rPr lang="en-US" altLang="en-US" dirty="0" err="1" smtClean="0">
                <a:latin typeface="Courier New" pitchFamily="49" charset="0"/>
              </a:rPr>
              <a:t>child_status</a:t>
            </a:r>
            <a:r>
              <a:rPr lang="en-US" altLang="en-US" dirty="0" smtClean="0">
                <a:latin typeface="Courier New" pitchFamily="49" charset="0"/>
              </a:rPr>
              <a:t>;</a:t>
            </a:r>
            <a:endParaRPr lang="en-US" altLang="en-US" dirty="0">
              <a:latin typeface="Courier New" pitchFamily="49" charset="0"/>
            </a:endParaRP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 smtClean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   </a:t>
            </a:r>
            <a:r>
              <a:rPr lang="en-US" altLang="en-US" dirty="0" err="1" smtClean="0">
                <a:latin typeface="Courier New" pitchFamily="49" charset="0"/>
              </a:rPr>
              <a:t>pid</a:t>
            </a:r>
            <a:r>
              <a:rPr lang="en-US" altLang="en-US" dirty="0" smtClean="0">
                <a:latin typeface="Courier New" pitchFamily="49" charset="0"/>
              </a:rPr>
              <a:t>[</a:t>
            </a:r>
            <a:r>
              <a:rPr lang="en-US" altLang="en-US" dirty="0" err="1" smtClean="0">
                <a:latin typeface="Courier New" pitchFamily="49" charset="0"/>
              </a:rPr>
              <a:t>i</a:t>
            </a:r>
            <a:r>
              <a:rPr lang="en-US" altLang="en-US" dirty="0" smtClean="0">
                <a:latin typeface="Courier New" pitchFamily="49" charset="0"/>
              </a:rPr>
              <a:t>] = fork();</a:t>
            </a:r>
            <a:endParaRPr lang="en-US" altLang="en-US" dirty="0">
              <a:latin typeface="Courier New" pitchFamily="49" charset="0"/>
            </a:endParaRP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if </a:t>
            </a:r>
            <a:r>
              <a:rPr lang="en-US" altLang="en-US" dirty="0" smtClean="0">
                <a:latin typeface="Courier New" pitchFamily="49" charset="0"/>
              </a:rPr>
              <a:t>(</a:t>
            </a:r>
            <a:r>
              <a:rPr lang="en-US" altLang="en-US" dirty="0" err="1" smtClean="0">
                <a:latin typeface="Courier New" pitchFamily="49" charset="0"/>
              </a:rPr>
              <a:t>pid</a:t>
            </a:r>
            <a:r>
              <a:rPr lang="en-US" altLang="en-US" dirty="0" smtClean="0">
                <a:latin typeface="Courier New" pitchFamily="49" charset="0"/>
              </a:rPr>
              <a:t>[</a:t>
            </a:r>
            <a:r>
              <a:rPr lang="en-US" altLang="en-US" dirty="0" err="1" smtClean="0">
                <a:latin typeface="Courier New" pitchFamily="49" charset="0"/>
              </a:rPr>
              <a:t>i</a:t>
            </a:r>
            <a:r>
              <a:rPr lang="en-US" altLang="en-US" dirty="0" smtClean="0">
                <a:latin typeface="Courier New" pitchFamily="49" charset="0"/>
              </a:rPr>
              <a:t>] </a:t>
            </a:r>
            <a:r>
              <a:rPr lang="en-US" altLang="en-US" dirty="0">
                <a:latin typeface="Courier New" pitchFamily="49" charset="0"/>
              </a:rPr>
              <a:t>== 0)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exit(100+i); /* Child </a:t>
            </a:r>
            <a:r>
              <a:rPr lang="en-US" altLang="en-US" dirty="0" smtClean="0">
                <a:latin typeface="Courier New" pitchFamily="49" charset="0"/>
              </a:rPr>
              <a:t>*/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}</a:t>
            </a:r>
            <a:endParaRPr lang="en-US" altLang="en-US" dirty="0">
              <a:latin typeface="Courier New" pitchFamily="49" charset="0"/>
            </a:endParaRP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&amp;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, 0);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if (</a:t>
            </a:r>
            <a:r>
              <a:rPr lang="en-US" altLang="en-US" dirty="0" err="1">
                <a:latin typeface="Courier New" pitchFamily="49" charset="0"/>
              </a:rPr>
              <a:t>WIFEXITED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))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("Child %d terminated with exit status %d\n",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	  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WEXITSTATUS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));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else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("Child %d terminated abnormally\n",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}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2904313" y="4695216"/>
            <a:ext cx="1104900" cy="304800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115175" cy="573088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urier New" pitchFamily="49" charset="0"/>
              </a:rPr>
              <a:t>exec</a:t>
            </a:r>
            <a:r>
              <a:rPr lang="en-US" altLang="en-US" smtClean="0"/>
              <a:t>: Running New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18500" cy="26368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dirty="0" err="1" smtClean="0">
                <a:latin typeface="Courier New" pitchFamily="49" charset="0"/>
              </a:rPr>
              <a:t>int</a:t>
            </a:r>
            <a:r>
              <a:rPr lang="en-US" altLang="en-US" sz="2000" dirty="0" smtClean="0">
                <a:latin typeface="Courier New" pitchFamily="49" charset="0"/>
              </a:rPr>
              <a:t> </a:t>
            </a:r>
            <a:r>
              <a:rPr lang="en-US" altLang="en-US" sz="2000" dirty="0" err="1" smtClean="0">
                <a:latin typeface="Courier New" pitchFamily="49" charset="0"/>
              </a:rPr>
              <a:t>execlp</a:t>
            </a:r>
            <a:r>
              <a:rPr lang="en-US" altLang="en-US" sz="2000" dirty="0" smtClean="0">
                <a:latin typeface="Courier New" pitchFamily="49" charset="0"/>
              </a:rPr>
              <a:t>(char *what, char *arg0, char *arg1, …, 0)</a:t>
            </a: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/>
              <a:t>Loads and runs executable at </a:t>
            </a:r>
            <a:r>
              <a:rPr lang="en-US" altLang="en-US" dirty="0" smtClean="0">
                <a:latin typeface="Courier New" pitchFamily="49" charset="0"/>
              </a:rPr>
              <a:t>what</a:t>
            </a:r>
            <a:r>
              <a:rPr lang="en-US" altLang="en-US" dirty="0" smtClean="0"/>
              <a:t> with </a:t>
            </a:r>
            <a:r>
              <a:rPr lang="en-US" altLang="en-US" dirty="0" err="1" smtClean="0"/>
              <a:t>args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itchFamily="49" charset="0"/>
              </a:rPr>
              <a:t>arg0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itchFamily="49" charset="0"/>
              </a:rPr>
              <a:t>arg1</a:t>
            </a:r>
            <a:r>
              <a:rPr lang="en-US" altLang="en-US" dirty="0" smtClean="0"/>
              <a:t>, …</a:t>
            </a:r>
          </a:p>
          <a:p>
            <a:pPr lvl="2" eaLnBrk="1" hangingPunct="1">
              <a:defRPr/>
            </a:pPr>
            <a:r>
              <a:rPr lang="en-US" altLang="en-US" dirty="0" smtClean="0">
                <a:latin typeface="Courier New" pitchFamily="49" charset="0"/>
              </a:rPr>
              <a:t>what</a:t>
            </a:r>
            <a:r>
              <a:rPr lang="en-US" altLang="en-US" dirty="0" smtClean="0"/>
              <a:t> is name or complete path of an executable</a:t>
            </a:r>
          </a:p>
          <a:p>
            <a:pPr lvl="2" eaLnBrk="1" hangingPunct="1">
              <a:defRPr/>
            </a:pPr>
            <a:r>
              <a:rPr lang="en-US" altLang="en-US" dirty="0" smtClean="0">
                <a:latin typeface="Courier New" pitchFamily="49" charset="0"/>
              </a:rPr>
              <a:t>arg0</a:t>
            </a:r>
            <a:r>
              <a:rPr lang="en-US" altLang="en-US" dirty="0" smtClean="0"/>
              <a:t> becomes name of process</a:t>
            </a:r>
          </a:p>
          <a:p>
            <a:pPr lvl="3" eaLnBrk="1" hangingPunct="1">
              <a:defRPr/>
            </a:pPr>
            <a:r>
              <a:rPr lang="en-US" altLang="en-US" dirty="0" smtClean="0"/>
              <a:t>Typically </a:t>
            </a:r>
            <a:r>
              <a:rPr lang="en-US" altLang="en-US" dirty="0" smtClean="0">
                <a:latin typeface="Courier New" pitchFamily="49" charset="0"/>
              </a:rPr>
              <a:t>arg0</a:t>
            </a:r>
            <a:r>
              <a:rPr lang="en-US" altLang="en-US" dirty="0" smtClean="0"/>
              <a:t> is either identical to </a:t>
            </a:r>
            <a:r>
              <a:rPr lang="en-US" altLang="en-US" dirty="0" smtClean="0">
                <a:latin typeface="Courier New" pitchFamily="49" charset="0"/>
              </a:rPr>
              <a:t>what</a:t>
            </a:r>
            <a:r>
              <a:rPr lang="en-US" altLang="en-US" dirty="0" smtClean="0"/>
              <a:t>, or else contains only the executable filename from </a:t>
            </a:r>
            <a:r>
              <a:rPr lang="en-US" altLang="en-US" dirty="0" smtClean="0">
                <a:latin typeface="Courier New" pitchFamily="49" charset="0"/>
              </a:rPr>
              <a:t>what</a:t>
            </a:r>
          </a:p>
          <a:p>
            <a:pPr lvl="2" eaLnBrk="1" hangingPunct="1">
              <a:defRPr/>
            </a:pPr>
            <a:r>
              <a:rPr lang="en-US" altLang="en-US" dirty="0" smtClean="0"/>
              <a:t>“Real” arguments to the executable start with </a:t>
            </a:r>
            <a:r>
              <a:rPr lang="en-US" altLang="en-US" dirty="0" smtClean="0">
                <a:latin typeface="Courier New" pitchFamily="49" charset="0"/>
              </a:rPr>
              <a:t>arg1</a:t>
            </a:r>
            <a:r>
              <a:rPr lang="en-US" altLang="en-US" dirty="0" smtClean="0"/>
              <a:t>, etc.</a:t>
            </a:r>
          </a:p>
          <a:p>
            <a:pPr lvl="2" eaLnBrk="1" hangingPunct="1">
              <a:defRPr/>
            </a:pPr>
            <a:r>
              <a:rPr lang="en-US" altLang="en-US" dirty="0" smtClean="0"/>
              <a:t>List of </a:t>
            </a:r>
            <a:r>
              <a:rPr lang="en-US" altLang="en-US" dirty="0" err="1" smtClean="0"/>
              <a:t>args</a:t>
            </a:r>
            <a:r>
              <a:rPr lang="en-US" altLang="en-US" dirty="0" smtClean="0"/>
              <a:t> is terminated by a </a:t>
            </a:r>
            <a:r>
              <a:rPr lang="en-US" altLang="en-US" dirty="0" smtClean="0">
                <a:latin typeface="Courier New" pitchFamily="49" charset="0"/>
              </a:rPr>
              <a:t>(char *)0</a:t>
            </a:r>
            <a:r>
              <a:rPr lang="en-US" altLang="en-US" dirty="0" smtClean="0"/>
              <a:t> argument</a:t>
            </a:r>
          </a:p>
          <a:p>
            <a:pPr lvl="1" eaLnBrk="1" hangingPunct="1">
              <a:defRPr/>
            </a:pPr>
            <a:r>
              <a:rPr lang="en-US" altLang="en-US" dirty="0" smtClean="0"/>
              <a:t>Replaces code, data, and stack</a:t>
            </a:r>
          </a:p>
          <a:p>
            <a:pPr lvl="2" eaLnBrk="1" hangingPunct="1">
              <a:defRPr/>
            </a:pPr>
            <a:r>
              <a:rPr lang="en-US" altLang="en-US" dirty="0" smtClean="0"/>
              <a:t>Retains </a:t>
            </a:r>
            <a:r>
              <a:rPr lang="en-US" altLang="en-US" dirty="0" err="1" smtClean="0"/>
              <a:t>PID</a:t>
            </a:r>
            <a:r>
              <a:rPr lang="en-US" altLang="en-US" dirty="0" smtClean="0"/>
              <a:t>, open files, other system context like signal handlers</a:t>
            </a:r>
          </a:p>
          <a:p>
            <a:pPr lvl="1" eaLnBrk="1" hangingPunct="1">
              <a:defRPr/>
            </a:pPr>
            <a:r>
              <a:rPr lang="en-US" altLang="en-US" dirty="0" smtClean="0"/>
              <a:t>Called </a:t>
            </a:r>
            <a:r>
              <a:rPr lang="en-US" altLang="en-US" dirty="0" smtClean="0">
                <a:solidFill>
                  <a:srgbClr val="FF0000"/>
                </a:solidFill>
              </a:rPr>
              <a:t>once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FF0000"/>
                </a:solidFill>
              </a:rPr>
              <a:t>never</a:t>
            </a:r>
            <a:r>
              <a:rPr lang="en-US" altLang="en-US" dirty="0" smtClean="0"/>
              <a:t> returns (except if there is an error)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115175" cy="573088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latin typeface="Courier New" pitchFamily="49" charset="0"/>
              </a:rPr>
              <a:t>execlp</a:t>
            </a:r>
            <a:r>
              <a:rPr lang="en-US" altLang="en-US" dirty="0" smtClean="0"/>
              <a:t> Example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18500" cy="6858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dirty="0" smtClean="0"/>
              <a:t>Runs “</a:t>
            </a:r>
            <a:r>
              <a:rPr lang="en-US" altLang="en-US" dirty="0" smtClean="0">
                <a:latin typeface="Courier New" pitchFamily="49" charset="0"/>
              </a:rPr>
              <a:t>ls –</a:t>
            </a:r>
            <a:r>
              <a:rPr lang="en-US" altLang="en-US" dirty="0" err="1" smtClean="0">
                <a:latin typeface="Courier New" pitchFamily="49" charset="0"/>
              </a:rPr>
              <a:t>lt</a:t>
            </a:r>
            <a:r>
              <a:rPr lang="en-US" altLang="en-US" dirty="0" smtClean="0">
                <a:latin typeface="Courier New" pitchFamily="49" charset="0"/>
              </a:rPr>
              <a:t> /</a:t>
            </a:r>
            <a:r>
              <a:rPr lang="en-US" altLang="en-US" dirty="0" err="1" smtClean="0">
                <a:latin typeface="Courier New" pitchFamily="49" charset="0"/>
              </a:rPr>
              <a:t>etc</a:t>
            </a:r>
            <a:r>
              <a:rPr lang="en-US" altLang="en-US" dirty="0" smtClean="0"/>
              <a:t>” in child process</a:t>
            </a:r>
          </a:p>
          <a:p>
            <a:pPr lvl="1" eaLnBrk="1" hangingPunct="1">
              <a:defRPr/>
            </a:pPr>
            <a:r>
              <a:rPr lang="en-US" altLang="en-US" dirty="0" smtClean="0"/>
              <a:t>Output is to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 smtClean="0"/>
              <a:t> (why?)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5800" y="2070080"/>
            <a:ext cx="7620000" cy="424731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main() </a:t>
            </a:r>
            <a:r>
              <a:rPr lang="en-US" altLang="en-US" dirty="0" smtClean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</a:t>
            </a:r>
            <a:r>
              <a:rPr lang="en-US" altLang="en-US" dirty="0" err="1" smtClean="0">
                <a:latin typeface="Courier New" pitchFamily="49" charset="0"/>
              </a:rPr>
              <a:t>pid_t</a:t>
            </a:r>
            <a:r>
              <a:rPr lang="en-US" altLang="en-US" dirty="0" smtClean="0">
                <a:latin typeface="Courier New" pitchFamily="49" charset="0"/>
              </a:rPr>
              <a:t> </a:t>
            </a:r>
            <a:r>
              <a:rPr lang="en-US" altLang="en-US" dirty="0" err="1" smtClean="0">
                <a:latin typeface="Courier New" pitchFamily="49" charset="0"/>
              </a:rPr>
              <a:t>pid</a:t>
            </a:r>
            <a:r>
              <a:rPr lang="en-US" altLang="en-US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</a:t>
            </a:r>
            <a:r>
              <a:rPr lang="en-US" altLang="en-US" dirty="0" err="1" smtClean="0">
                <a:latin typeface="Courier New" pitchFamily="49" charset="0"/>
              </a:rPr>
              <a:t>int</a:t>
            </a:r>
            <a:r>
              <a:rPr lang="en-US" altLang="en-US" dirty="0" smtClean="0">
                <a:latin typeface="Courier New" pitchFamily="49" charset="0"/>
              </a:rPr>
              <a:t> status;</a:t>
            </a:r>
          </a:p>
          <a:p>
            <a:pPr algn="l">
              <a:lnSpc>
                <a:spcPct val="100000"/>
              </a:lnSpc>
            </a:pPr>
            <a:r>
              <a:rPr lang="en-US" altLang="en-US" dirty="0" smtClean="0">
                <a:latin typeface="Courier New" pitchFamily="49" charset="0"/>
              </a:rPr>
              <a:t>   </a:t>
            </a:r>
            <a:r>
              <a:rPr lang="en-US" altLang="en-US" dirty="0" err="1" smtClean="0">
                <a:latin typeface="Courier New" pitchFamily="49" charset="0"/>
              </a:rPr>
              <a:t>pid</a:t>
            </a:r>
            <a:r>
              <a:rPr lang="en-US" altLang="en-US" dirty="0" smtClean="0">
                <a:latin typeface="Courier New" pitchFamily="49" charset="0"/>
              </a:rPr>
              <a:t> = fork();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smtClean="0">
                <a:latin typeface="Courier New" pitchFamily="49" charset="0"/>
              </a:rPr>
              <a:t>status = </a:t>
            </a:r>
            <a:r>
              <a:rPr lang="en-US" altLang="en-US" dirty="0" err="1" smtClean="0">
                <a:latin typeface="Courier New" pitchFamily="49" charset="0"/>
              </a:rPr>
              <a:t>execlp</a:t>
            </a:r>
            <a:r>
              <a:rPr lang="en-US" altLang="en-US" dirty="0" smtClean="0">
                <a:latin typeface="Courier New" pitchFamily="49" charset="0"/>
              </a:rPr>
              <a:t>("ls</a:t>
            </a:r>
            <a:r>
              <a:rPr lang="en-US" altLang="en-US" dirty="0" smtClean="0">
                <a:latin typeface="Courier New" pitchFamily="49" charset="0"/>
              </a:rPr>
              <a:t>",</a:t>
            </a:r>
          </a:p>
          <a:p>
            <a:pPr algn="l">
              <a:lnSpc>
                <a:spcPct val="100000"/>
              </a:lnSpc>
            </a:pPr>
            <a:r>
              <a:rPr lang="en-US" altLang="en-US" dirty="0" smtClean="0">
                <a:latin typeface="Courier New" pitchFamily="49" charset="0"/>
              </a:rPr>
              <a:t>        "ls", "-</a:t>
            </a:r>
            <a:r>
              <a:rPr lang="en-US" altLang="en-US" dirty="0" err="1" smtClean="0">
                <a:latin typeface="Courier New" pitchFamily="49" charset="0"/>
              </a:rPr>
              <a:t>lt</a:t>
            </a:r>
            <a:r>
              <a:rPr lang="en-US" altLang="en-US" dirty="0" smtClean="0">
                <a:latin typeface="Courier New" pitchFamily="49" charset="0"/>
              </a:rPr>
              <a:t>", "/</a:t>
            </a:r>
            <a:r>
              <a:rPr lang="en-US" altLang="en-US" dirty="0" err="1" smtClean="0">
                <a:latin typeface="Courier New" pitchFamily="49" charset="0"/>
              </a:rPr>
              <a:t>etc</a:t>
            </a:r>
            <a:r>
              <a:rPr lang="en-US" altLang="en-US" dirty="0" smtClean="0">
                <a:latin typeface="Courier New" pitchFamily="49" charset="0"/>
              </a:rPr>
              <a:t>", </a:t>
            </a:r>
            <a:r>
              <a:rPr lang="en-US" altLang="en-US" dirty="0">
                <a:latin typeface="Courier New" pitchFamily="49" charset="0"/>
              </a:rPr>
              <a:t>NULL</a:t>
            </a:r>
            <a:r>
              <a:rPr lang="en-US" altLang="en-US" dirty="0" smtClean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  if (status == -1)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     </a:t>
            </a:r>
            <a:r>
              <a:rPr lang="en-US" altLang="en-US" dirty="0" err="1" smtClean="0">
                <a:latin typeface="Courier New" pitchFamily="49" charset="0"/>
              </a:rPr>
              <a:t>fprintf</a:t>
            </a:r>
            <a:r>
              <a:rPr lang="en-US" altLang="en-US" dirty="0" smtClean="0">
                <a:latin typeface="Courier New" pitchFamily="49" charset="0"/>
              </a:rPr>
              <a:t>(</a:t>
            </a:r>
            <a:r>
              <a:rPr lang="en-US" altLang="en-US" dirty="0" err="1" smtClean="0">
                <a:latin typeface="Courier New" pitchFamily="49" charset="0"/>
              </a:rPr>
              <a:t>stderr</a:t>
            </a:r>
            <a:r>
              <a:rPr lang="en-US" altLang="en-US" dirty="0" smtClean="0">
                <a:latin typeface="Courier New" pitchFamily="49" charset="0"/>
              </a:rPr>
              <a:t>, "ls: command not found\n");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     exit(1);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  }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wait(NULL</a:t>
            </a:r>
            <a:r>
              <a:rPr lang="en-US" altLang="en-US" dirty="0" smtClean="0">
                <a:latin typeface="Courier New" pitchFamily="49" charset="0"/>
              </a:rPr>
              <a:t>);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exit(0);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1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53848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Summarizing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54650"/>
          </a:xfrm>
        </p:spPr>
        <p:txBody>
          <a:bodyPr/>
          <a:lstStyle/>
          <a:p>
            <a:pPr eaLnBrk="1" hangingPunct="1">
              <a:defRPr/>
            </a:pPr>
            <a:endParaRPr lang="en-US" altLang="en-US" smtClean="0"/>
          </a:p>
          <a:p>
            <a:pPr eaLnBrk="1" hangingPunct="1">
              <a:defRPr/>
            </a:pPr>
            <a:r>
              <a:rPr lang="en-US" altLang="en-US" smtClean="0"/>
              <a:t>Processes</a:t>
            </a:r>
          </a:p>
          <a:p>
            <a:pPr lvl="1" eaLnBrk="1" hangingPunct="1">
              <a:defRPr/>
            </a:pPr>
            <a:r>
              <a:rPr lang="en-US" altLang="en-US" smtClean="0"/>
              <a:t>At any given time, system has multiple active processes</a:t>
            </a:r>
          </a:p>
          <a:p>
            <a:pPr lvl="1" eaLnBrk="1" hangingPunct="1">
              <a:defRPr/>
            </a:pPr>
            <a:r>
              <a:rPr lang="en-US" altLang="en-US" smtClean="0"/>
              <a:t>But only one (per CPU core) can execute at a time</a:t>
            </a:r>
          </a:p>
          <a:p>
            <a:pPr lvl="1" eaLnBrk="1" hangingPunct="1">
              <a:defRPr/>
            </a:pPr>
            <a:r>
              <a:rPr lang="en-US" altLang="en-US" smtClean="0"/>
              <a:t>Each process appears to have total control of processor + private memory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53848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Summarizing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546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Spawning Processes</a:t>
            </a:r>
          </a:p>
          <a:p>
            <a:pPr lvl="1" eaLnBrk="1" hangingPunct="1">
              <a:defRPr/>
            </a:pPr>
            <a:r>
              <a:rPr lang="en-US" altLang="en-US" smtClean="0"/>
              <a:t>Call to </a:t>
            </a:r>
            <a:r>
              <a:rPr lang="en-US" altLang="en-US" smtClean="0">
                <a:latin typeface="Courier New" pitchFamily="49" charset="0"/>
              </a:rPr>
              <a:t>fork</a:t>
            </a:r>
          </a:p>
          <a:p>
            <a:pPr lvl="2" eaLnBrk="1" hangingPunct="1">
              <a:defRPr/>
            </a:pPr>
            <a:r>
              <a:rPr lang="en-US" altLang="en-US" smtClean="0"/>
              <a:t>One call, two returns</a:t>
            </a:r>
          </a:p>
          <a:p>
            <a:pPr eaLnBrk="1" hangingPunct="1">
              <a:defRPr/>
            </a:pPr>
            <a:r>
              <a:rPr lang="en-US" altLang="en-US" smtClean="0"/>
              <a:t>Terminating Processes</a:t>
            </a:r>
          </a:p>
          <a:p>
            <a:pPr lvl="1" eaLnBrk="1" hangingPunct="1">
              <a:defRPr/>
            </a:pPr>
            <a:r>
              <a:rPr lang="en-US" altLang="en-US" smtClean="0"/>
              <a:t>Call </a:t>
            </a:r>
            <a:r>
              <a:rPr lang="en-US" altLang="en-US" smtClean="0">
                <a:latin typeface="Courier New" pitchFamily="49" charset="0"/>
              </a:rPr>
              <a:t>exit</a:t>
            </a:r>
          </a:p>
          <a:p>
            <a:pPr lvl="2" eaLnBrk="1" hangingPunct="1">
              <a:defRPr/>
            </a:pPr>
            <a:r>
              <a:rPr lang="en-US" altLang="en-US" smtClean="0"/>
              <a:t>One call, no return</a:t>
            </a:r>
            <a:endParaRPr lang="en-US" altLang="en-US" smtClean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 smtClean="0"/>
              <a:t>Reaping Processes</a:t>
            </a:r>
          </a:p>
          <a:p>
            <a:pPr lvl="1" eaLnBrk="1" hangingPunct="1">
              <a:defRPr/>
            </a:pPr>
            <a:r>
              <a:rPr lang="en-US" altLang="en-US" smtClean="0"/>
              <a:t>Call </a:t>
            </a:r>
            <a:r>
              <a:rPr lang="en-US" altLang="en-US" smtClean="0">
                <a:latin typeface="Courier New" pitchFamily="49" charset="0"/>
              </a:rPr>
              <a:t>wait</a:t>
            </a:r>
            <a:r>
              <a:rPr lang="en-US" altLang="en-US" smtClean="0"/>
              <a:t> or </a:t>
            </a:r>
            <a:r>
              <a:rPr lang="en-US" altLang="en-US" smtClean="0">
                <a:latin typeface="Courier New" pitchFamily="49" charset="0"/>
              </a:rPr>
              <a:t>waitpid</a:t>
            </a:r>
          </a:p>
          <a:p>
            <a:pPr eaLnBrk="1" hangingPunct="1">
              <a:defRPr/>
            </a:pPr>
            <a:r>
              <a:rPr lang="en-US" altLang="en-US" smtClean="0"/>
              <a:t>Replacing Program Executed by Process</a:t>
            </a:r>
          </a:p>
          <a:p>
            <a:pPr lvl="1" eaLnBrk="1" hangingPunct="1">
              <a:defRPr/>
            </a:pPr>
            <a:r>
              <a:rPr lang="en-US" altLang="en-US" smtClean="0"/>
              <a:t>Call </a:t>
            </a:r>
            <a:r>
              <a:rPr lang="en-US" altLang="en-US" smtClean="0">
                <a:latin typeface="Courier New" pitchFamily="49" charset="0"/>
              </a:rPr>
              <a:t>execl </a:t>
            </a:r>
            <a:r>
              <a:rPr lang="en-US" altLang="en-US" smtClean="0"/>
              <a:t>(or variant)</a:t>
            </a:r>
          </a:p>
          <a:p>
            <a:pPr lvl="2" eaLnBrk="1" hangingPunct="1">
              <a:defRPr/>
            </a:pPr>
            <a:r>
              <a:rPr lang="en-US" altLang="en-US" smtClean="0"/>
              <a:t>One call, (normally) no return</a:t>
            </a:r>
            <a:endParaRPr lang="en-US" altLang="en-US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Multiprocessing: The Illusion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501452"/>
            <a:ext cx="7896225" cy="1975548"/>
          </a:xfrm>
        </p:spPr>
        <p:txBody>
          <a:bodyPr/>
          <a:lstStyle/>
          <a:p>
            <a:r>
              <a:rPr lang="en-US" dirty="0" smtClean="0"/>
              <a:t>Computer runs many processes simultaneously</a:t>
            </a:r>
          </a:p>
          <a:p>
            <a:pPr lvl="1"/>
            <a:r>
              <a:rPr lang="en-US" dirty="0" smtClean="0"/>
              <a:t>Applications for one or more users</a:t>
            </a:r>
          </a:p>
          <a:p>
            <a:pPr lvl="2"/>
            <a:r>
              <a:rPr lang="en-US" dirty="0" smtClean="0"/>
              <a:t>Web browsers, email clients, editors, …</a:t>
            </a:r>
          </a:p>
          <a:p>
            <a:pPr lvl="1"/>
            <a:r>
              <a:rPr lang="en-US" dirty="0" smtClean="0"/>
              <a:t>Background tasks</a:t>
            </a:r>
          </a:p>
          <a:p>
            <a:pPr lvl="2"/>
            <a:r>
              <a:rPr lang="en-US" dirty="0" smtClean="0"/>
              <a:t>Monitoring network &amp; I/O devices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47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900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51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887986" y="19496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887986" y="22544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887986" y="28272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887986" y="25431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2527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2680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2531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667904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67904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2667904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2667904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4267200" y="2254663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104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5257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5108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44807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244807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244807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5244807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3216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Single processor executes multiple processes </a:t>
            </a:r>
            <a:r>
              <a:rPr lang="en-US" dirty="0"/>
              <a:t>c</a:t>
            </a:r>
            <a:r>
              <a:rPr lang="en-US" dirty="0" smtClean="0"/>
              <a:t>oncurrently</a:t>
            </a:r>
            <a:endParaRPr lang="en-US" dirty="0"/>
          </a:p>
          <a:p>
            <a:pPr lvl="1"/>
            <a:r>
              <a:rPr lang="en-US" dirty="0"/>
              <a:t>Process executions interleaved (multitasking) </a:t>
            </a:r>
            <a:endParaRPr lang="en-US" dirty="0" smtClean="0"/>
          </a:p>
          <a:p>
            <a:pPr lvl="1"/>
            <a:r>
              <a:rPr lang="en-US" dirty="0" smtClean="0"/>
              <a:t>Address </a:t>
            </a:r>
            <a:r>
              <a:rPr lang="en-US" dirty="0"/>
              <a:t>spaces managed by virtual memory </a:t>
            </a:r>
            <a:r>
              <a:rPr lang="en-US" dirty="0" smtClean="0"/>
              <a:t>system (later in course)</a:t>
            </a:r>
            <a:endParaRPr lang="en-US" dirty="0"/>
          </a:p>
          <a:p>
            <a:pPr lvl="1"/>
            <a:r>
              <a:rPr lang="en-US" dirty="0" err="1" smtClean="0"/>
              <a:t>Nonexecuting</a:t>
            </a:r>
            <a:r>
              <a:rPr lang="en-US" dirty="0" smtClean="0"/>
              <a:t> processes’ r</a:t>
            </a:r>
            <a:r>
              <a:rPr lang="en-US" dirty="0" smtClean="0"/>
              <a:t>eg. values saved </a:t>
            </a:r>
            <a:r>
              <a:rPr lang="en-US" dirty="0" smtClean="0"/>
              <a:t>in 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522732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Save current registers in 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14478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852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Schedule next process for execution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722874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Load saved registers and switch address space (context switch)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32004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82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(Modern)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191001" y="3957638"/>
            <a:ext cx="4724400" cy="2671762"/>
          </a:xfrm>
        </p:spPr>
        <p:txBody>
          <a:bodyPr/>
          <a:lstStyle/>
          <a:p>
            <a:r>
              <a:rPr lang="en-US" dirty="0" smtClean="0"/>
              <a:t>Multicore processors</a:t>
            </a:r>
          </a:p>
          <a:p>
            <a:pPr lvl="1"/>
            <a:r>
              <a:rPr lang="en-US" dirty="0" smtClean="0"/>
              <a:t>Multiple CPUs on single chip</a:t>
            </a:r>
          </a:p>
          <a:p>
            <a:pPr lvl="1"/>
            <a:r>
              <a:rPr lang="en-US" dirty="0" smtClean="0"/>
              <a:t>Share main memory (and some of the caches)</a:t>
            </a:r>
          </a:p>
          <a:p>
            <a:pPr lvl="1"/>
            <a:r>
              <a:rPr lang="en-US" dirty="0" smtClean="0"/>
              <a:t>Each can execute a separate process</a:t>
            </a:r>
          </a:p>
          <a:p>
            <a:pPr lvl="2"/>
            <a:r>
              <a:rPr lang="en-US" dirty="0" smtClean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/>
              <a:t>Saved registers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14400" y="40463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1052716" y="45035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 smtClean="0"/>
              <a:t>Registers</a:t>
            </a:r>
            <a:endParaRPr lang="en-US" sz="1500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838200" y="16764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79418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27414</TotalTime>
  <Pages>35</Pages>
  <Words>2470</Words>
  <Application>Microsoft Office PowerPoint</Application>
  <PresentationFormat>Letter Paper (8.5x11 in)</PresentationFormat>
  <Paragraphs>722</Paragraphs>
  <Slides>37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  <vt:variant>
        <vt:lpstr>Custom Shows</vt:lpstr>
      </vt:variant>
      <vt:variant>
        <vt:i4>2</vt:i4>
      </vt:variant>
    </vt:vector>
  </HeadingPairs>
  <TitlesOfParts>
    <vt:vector size="40" baseType="lpstr">
      <vt:lpstr>class02</vt:lpstr>
      <vt:lpstr>Processes</vt:lpstr>
      <vt:lpstr>Processes</vt:lpstr>
      <vt:lpstr>Logical Control Flows</vt:lpstr>
      <vt:lpstr>Multiprocessing: The Illusion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Context Switching</vt:lpstr>
      <vt:lpstr>Private Address Spaces</vt:lpstr>
      <vt:lpstr>System Call Error Handling</vt:lpstr>
      <vt:lpstr>Error-Reporting functions </vt:lpstr>
      <vt:lpstr>Error-Handling Wrappers </vt:lpstr>
      <vt:lpstr>Obtaining Process IDs</vt:lpstr>
      <vt:lpstr>Creating and Terminating Processes</vt:lpstr>
      <vt:lpstr>Terminating Processes </vt:lpstr>
      <vt:lpstr>Creating Processes: fork()</vt:lpstr>
      <vt:lpstr>Creating Processes: fork()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Nonterminating Child Example</vt:lpstr>
      <vt:lpstr>wait: Synchronizing with Children</vt:lpstr>
      <vt:lpstr>wait: Synchronizing with Children</vt:lpstr>
      <vt:lpstr>Another Wait Example</vt:lpstr>
      <vt:lpstr>Waitpid</vt:lpstr>
      <vt:lpstr>exec: Running New Programs</vt:lpstr>
      <vt:lpstr>execlp Example</vt:lpstr>
      <vt:lpstr>Summarizing</vt:lpstr>
      <vt:lpstr>Summarizing (cont.)</vt:lpstr>
      <vt:lpstr>For screen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 Kuenning</cp:lastModifiedBy>
  <cp:revision>168</cp:revision>
  <cp:lastPrinted>2015-02-25T19:56:03Z</cp:lastPrinted>
  <dcterms:created xsi:type="dcterms:W3CDTF">1998-08-11T09:19:24Z</dcterms:created>
  <dcterms:modified xsi:type="dcterms:W3CDTF">2015-10-20T07:26:01Z</dcterms:modified>
</cp:coreProperties>
</file>