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39"/>
  </p:notesMasterIdLst>
  <p:handoutMasterIdLst>
    <p:handoutMasterId r:id="rId40"/>
  </p:handoutMasterIdLst>
  <p:sldIdLst>
    <p:sldId id="343" r:id="rId2"/>
    <p:sldId id="356" r:id="rId3"/>
    <p:sldId id="357" r:id="rId4"/>
    <p:sldId id="384" r:id="rId5"/>
    <p:sldId id="386" r:id="rId6"/>
    <p:sldId id="387" r:id="rId7"/>
    <p:sldId id="388" r:id="rId8"/>
    <p:sldId id="389" r:id="rId9"/>
    <p:sldId id="390" r:id="rId10"/>
    <p:sldId id="360" r:id="rId11"/>
    <p:sldId id="361" r:id="rId12"/>
    <p:sldId id="392" r:id="rId13"/>
    <p:sldId id="393" r:id="rId14"/>
    <p:sldId id="394" r:id="rId15"/>
    <p:sldId id="395" r:id="rId16"/>
    <p:sldId id="396" r:id="rId17"/>
    <p:sldId id="397" r:id="rId18"/>
    <p:sldId id="398" r:id="rId19"/>
    <p:sldId id="406" r:id="rId20"/>
    <p:sldId id="399" r:id="rId21"/>
    <p:sldId id="400" r:id="rId22"/>
    <p:sldId id="401" r:id="rId23"/>
    <p:sldId id="402" r:id="rId24"/>
    <p:sldId id="403" r:id="rId25"/>
    <p:sldId id="404" r:id="rId26"/>
    <p:sldId id="405" r:id="rId27"/>
    <p:sldId id="407" r:id="rId28"/>
    <p:sldId id="370" r:id="rId29"/>
    <p:sldId id="371" r:id="rId30"/>
    <p:sldId id="408" r:id="rId31"/>
    <p:sldId id="409" r:id="rId32"/>
    <p:sldId id="373" r:id="rId33"/>
    <p:sldId id="374" r:id="rId34"/>
    <p:sldId id="376" r:id="rId35"/>
    <p:sldId id="410" r:id="rId36"/>
    <p:sldId id="377" r:id="rId37"/>
    <p:sldId id="379" r:id="rId38"/>
  </p:sldIdLst>
  <p:sldSz cx="9144000" cy="6858000" type="letter"/>
  <p:notesSz cx="9271000" cy="6985000"/>
  <p:custShowLst>
    <p:custShow name="For screen" id="0">
      <p:sldLst>
        <p:sld r:id="rId2"/>
        <p:sld r:id="rId3"/>
        <p:sld r:id="rId4"/>
        <p:sld r:id="rId5"/>
        <p:sld r:id="rId6"/>
        <p:sld r:id="rId7"/>
        <p:sld r:id="rId8"/>
        <p:sld r:id="rId9"/>
        <p:sld r:id="rId10"/>
        <p:sld r:id="rId11"/>
        <p:sld r:id="rId12"/>
        <p:sld r:id="rId13"/>
        <p:sld r:id="rId14"/>
        <p:sld r:id="rId15"/>
        <p:sld r:id="rId16"/>
        <p:sld r:id="rId17"/>
        <p:sld r:id="rId18"/>
        <p:sld r:id="rId19"/>
        <p:sld r:id="rId21"/>
        <p:sld r:id="rId22"/>
        <p:sld r:id="rId23"/>
        <p:sld r:id="rId24"/>
        <p:sld r:id="rId25"/>
        <p:sld r:id="rId26"/>
        <p:sld r:id="rId27"/>
        <p:sld r:id="rId28"/>
        <p:sld r:id="rId29"/>
        <p:sld r:id="rId30"/>
        <p:sld r:id="rId31"/>
        <p:sld r:id="rId32"/>
        <p:sld r:id="rId33"/>
        <p:sld r:id="rId34"/>
        <p:sld r:id="rId35"/>
        <p:sld r:id="rId36"/>
        <p:sld r:id="rId37"/>
        <p:sld r:id="rId38"/>
      </p:sldLst>
    </p:custShow>
    <p:custShow name="For printing" id="1">
      <p:sldLst>
        <p:sld r:id="rId2"/>
        <p:sld r:id="rId3"/>
        <p:sld r:id="rId4"/>
        <p:sld r:id="rId5"/>
        <p:sld r:id="rId6"/>
        <p:sld r:id="rId7"/>
        <p:sld r:id="rId8"/>
        <p:sld r:id="rId9"/>
        <p:sld r:id="rId10"/>
        <p:sld r:id="rId11"/>
        <p:sld r:id="rId12"/>
        <p:sld r:id="rId13"/>
        <p:sld r:id="rId14"/>
        <p:sld r:id="rId15"/>
        <p:sld r:id="rId16"/>
        <p:sld r:id="rId17"/>
        <p:sld r:id="rId18"/>
        <p:sld r:id="rId20"/>
        <p:sld r:id="rId21"/>
        <p:sld r:id="rId22"/>
        <p:sld r:id="rId23"/>
        <p:sld r:id="rId24"/>
        <p:sld r:id="rId25"/>
        <p:sld r:id="rId26"/>
        <p:sld r:id="rId27"/>
        <p:sld r:id="rId28"/>
        <p:sld r:id="rId29"/>
        <p:sld r:id="rId30"/>
        <p:sld r:id="rId31"/>
        <p:sld r:id="rId32"/>
        <p:sld r:id="rId33"/>
        <p:sld r:id="rId34"/>
        <p:sld r:id="rId35"/>
        <p:sld r:id="rId36"/>
        <p:sld r:id="rId37"/>
        <p:sld r:id="rId38"/>
      </p:sldLst>
    </p:custShow>
  </p:custShowLst>
  <p:defaultTextStyle>
    <a:defPPr>
      <a:defRPr lang="en-US"/>
    </a:defPPr>
    <a:lvl1pPr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1pPr>
    <a:lvl2pPr marL="4572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2pPr>
    <a:lvl3pPr marL="9144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3pPr>
    <a:lvl4pPr marL="13716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4pPr>
    <a:lvl5pPr marL="18288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custShow id="0"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99"/>
    <a:srgbClr val="CCFFCC"/>
    <a:srgbClr val="66FFFF"/>
    <a:srgbClr val="FF5050"/>
    <a:srgbClr val="FF99FF"/>
    <a:srgbClr val="FF99CC"/>
    <a:srgbClr val="99FFCC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307" autoAdjust="0"/>
  </p:normalViewPr>
  <p:slideViewPr>
    <p:cSldViewPr>
      <p:cViewPr varScale="1">
        <p:scale>
          <a:sx n="98" d="100"/>
          <a:sy n="98" d="100"/>
        </p:scale>
        <p:origin x="-276" y="-102"/>
      </p:cViewPr>
      <p:guideLst>
        <p:guide orient="horz" pos="96"/>
        <p:guide pos="5568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7" d="100"/>
          <a:sy n="77" d="100"/>
        </p:scale>
        <p:origin x="-1584" y="-104"/>
      </p:cViewPr>
      <p:guideLst>
        <p:guide orient="horz" pos="2200"/>
        <p:guide pos="292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29.xml"/><Relationship Id="rId1" Type="http://schemas.openxmlformats.org/officeDocument/2006/relationships/slide" Target="slides/slide2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4256088" y="6653213"/>
            <a:ext cx="762000" cy="25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7851" tIns="44724" rIns="87851" bIns="44724">
            <a:spAutoFit/>
          </a:bodyPr>
          <a:lstStyle>
            <a:lvl1pPr algn="l" defTabSz="868363">
              <a:defRPr sz="2400">
                <a:solidFill>
                  <a:schemeClr val="tx1"/>
                </a:solidFill>
                <a:latin typeface="Times" pitchFamily="-65" charset="0"/>
              </a:defRPr>
            </a:lvl1pPr>
            <a:lvl2pPr marL="434975" algn="l" defTabSz="868363">
              <a:defRPr sz="2400">
                <a:solidFill>
                  <a:schemeClr val="tx1"/>
                </a:solidFill>
                <a:latin typeface="Times" pitchFamily="-65" charset="0"/>
              </a:defRPr>
            </a:lvl2pPr>
            <a:lvl3pPr marL="868363" algn="l" defTabSz="868363">
              <a:defRPr sz="2400">
                <a:solidFill>
                  <a:schemeClr val="tx1"/>
                </a:solidFill>
                <a:latin typeface="Times" pitchFamily="-65" charset="0"/>
              </a:defRPr>
            </a:lvl3pPr>
            <a:lvl4pPr marL="1303338" algn="l" defTabSz="868363">
              <a:defRPr sz="2400">
                <a:solidFill>
                  <a:schemeClr val="tx1"/>
                </a:solidFill>
                <a:latin typeface="Times" pitchFamily="-65" charset="0"/>
              </a:defRPr>
            </a:lvl4pPr>
            <a:lvl5pPr marL="1736725" algn="l" defTabSz="868363">
              <a:defRPr sz="2400">
                <a:solidFill>
                  <a:schemeClr val="tx1"/>
                </a:solidFill>
                <a:latin typeface="Times" pitchFamily="-65" charset="0"/>
              </a:defRPr>
            </a:lvl5pPr>
            <a:lvl6pPr marL="2193925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-65" charset="0"/>
              </a:defRPr>
            </a:lvl6pPr>
            <a:lvl7pPr marL="2651125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-65" charset="0"/>
              </a:defRPr>
            </a:lvl7pPr>
            <a:lvl8pPr marL="3108325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-65" charset="0"/>
              </a:defRPr>
            </a:lvl8pPr>
            <a:lvl9pPr marL="3565525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-65" charset="0"/>
              </a:defRPr>
            </a:lvl9pPr>
          </a:lstStyle>
          <a:p>
            <a:pPr algn="ctr">
              <a:defRPr/>
            </a:pPr>
            <a:r>
              <a:rPr lang="en-US" altLang="en-US" sz="1200" b="0">
                <a:latin typeface="Helvetica" pitchFamily="34" charset="0"/>
              </a:rPr>
              <a:t>Page </a:t>
            </a:r>
            <a:fld id="{69E8734A-B0CE-4806-8EF1-3723D4436E29}" type="slidenum">
              <a:rPr lang="en-US" altLang="en-US" sz="1200" b="0">
                <a:latin typeface="Helvetica" pitchFamily="34" charset="0"/>
              </a:rPr>
              <a:pPr algn="ctr">
                <a:defRPr/>
              </a:pPr>
              <a:t>‹#›</a:t>
            </a:fld>
            <a:endParaRPr lang="en-US" altLang="en-US" sz="1200" b="0">
              <a:latin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84618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35075" y="3319463"/>
            <a:ext cx="6800850" cy="3141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046" tIns="44724" rIns="91046" bIns="447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Body Text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4232275" y="6653213"/>
            <a:ext cx="806450" cy="25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7851" tIns="44724" rIns="87851" bIns="44724">
            <a:spAutoFit/>
          </a:bodyPr>
          <a:lstStyle>
            <a:lvl1pPr algn="l" defTabSz="868363">
              <a:defRPr sz="2400">
                <a:solidFill>
                  <a:schemeClr val="tx1"/>
                </a:solidFill>
                <a:latin typeface="Times" pitchFamily="-65" charset="0"/>
              </a:defRPr>
            </a:lvl1pPr>
            <a:lvl2pPr marL="434975" algn="l" defTabSz="868363">
              <a:defRPr sz="2400">
                <a:solidFill>
                  <a:schemeClr val="tx1"/>
                </a:solidFill>
                <a:latin typeface="Times" pitchFamily="-65" charset="0"/>
              </a:defRPr>
            </a:lvl2pPr>
            <a:lvl3pPr marL="868363" algn="l" defTabSz="868363">
              <a:defRPr sz="2400">
                <a:solidFill>
                  <a:schemeClr val="tx1"/>
                </a:solidFill>
                <a:latin typeface="Times" pitchFamily="-65" charset="0"/>
              </a:defRPr>
            </a:lvl3pPr>
            <a:lvl4pPr marL="1303338" algn="l" defTabSz="868363">
              <a:defRPr sz="2400">
                <a:solidFill>
                  <a:schemeClr val="tx1"/>
                </a:solidFill>
                <a:latin typeface="Times" pitchFamily="-65" charset="0"/>
              </a:defRPr>
            </a:lvl4pPr>
            <a:lvl5pPr marL="1736725" algn="l" defTabSz="868363">
              <a:defRPr sz="2400">
                <a:solidFill>
                  <a:schemeClr val="tx1"/>
                </a:solidFill>
                <a:latin typeface="Times" pitchFamily="-65" charset="0"/>
              </a:defRPr>
            </a:lvl5pPr>
            <a:lvl6pPr marL="2193925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-65" charset="0"/>
              </a:defRPr>
            </a:lvl6pPr>
            <a:lvl7pPr marL="2651125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-65" charset="0"/>
              </a:defRPr>
            </a:lvl7pPr>
            <a:lvl8pPr marL="3108325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-65" charset="0"/>
              </a:defRPr>
            </a:lvl8pPr>
            <a:lvl9pPr marL="3565525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-65" charset="0"/>
              </a:defRPr>
            </a:lvl9pPr>
          </a:lstStyle>
          <a:p>
            <a:pPr algn="ctr">
              <a:defRPr/>
            </a:pPr>
            <a:r>
              <a:rPr lang="en-US" altLang="en-US" sz="1200" b="0" smtClean="0">
                <a:latin typeface="Century Gothic" pitchFamily="34" charset="0"/>
              </a:rPr>
              <a:t>Page </a:t>
            </a:r>
            <a:fld id="{473ABF7F-305F-4F55-A5CA-E0928A9F7759}" type="slidenum">
              <a:rPr lang="en-US" altLang="en-US" sz="1200" b="0" smtClean="0">
                <a:latin typeface="Century Gothic" pitchFamily="34" charset="0"/>
              </a:rPr>
              <a:pPr algn="ctr">
                <a:defRPr/>
              </a:pPr>
              <a:t>‹#›</a:t>
            </a:fld>
            <a:endParaRPr lang="en-US" altLang="en-US" sz="1200" b="0" smtClean="0">
              <a:latin typeface="Century Gothic" pitchFamily="34" charset="0"/>
            </a:endParaRPr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95600" y="528638"/>
            <a:ext cx="3479800" cy="26098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31079698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1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1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5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5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4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4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4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4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5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5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6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6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6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6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6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6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1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1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4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4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25019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365125"/>
            <a:ext cx="7772400" cy="1143000"/>
          </a:xfrm>
          <a:effectLst>
            <a:outerShdw dist="71842" dir="2700000" algn="ctr" rotWithShape="0">
              <a:schemeClr val="bg2"/>
            </a:outerShdw>
          </a:effectLst>
        </p:spPr>
        <p:txBody>
          <a:bodyPr lIns="92066" tIns="46033" rIns="92066" bIns="46033"/>
          <a:lstStyle>
            <a:lvl1pPr>
              <a:defRPr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483738059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655102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21450" y="247650"/>
            <a:ext cx="2076450" cy="6197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0513" y="247650"/>
            <a:ext cx="6078537" cy="6197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083055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786648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83763235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0513" y="1220788"/>
            <a:ext cx="4076700" cy="5224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19613" y="1220788"/>
            <a:ext cx="4078287" cy="5224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955757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08616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369632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88537088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07315940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71345166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290513" y="1220788"/>
            <a:ext cx="8307387" cy="5224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79" tIns="44446" rIns="90479" bIns="4444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04813" y="247650"/>
            <a:ext cx="7138987" cy="742950"/>
          </a:xfrm>
          <a:prstGeom prst="rect">
            <a:avLst/>
          </a:prstGeom>
          <a:noFill/>
          <a:ln>
            <a:noFill/>
          </a:ln>
          <a:effectLst>
            <a:outerShdw dist="53882" dir="2700000" algn="ctr" rotWithShape="0">
              <a:srgbClr val="969696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217488" y="6400800"/>
            <a:ext cx="606425" cy="28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15" tIns="45715" rIns="45715" bIns="45715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defRPr/>
            </a:pPr>
            <a:r>
              <a:rPr lang="en-US" altLang="en-US" sz="1400" b="0" smtClean="0">
                <a:solidFill>
                  <a:schemeClr val="hlink"/>
                </a:solidFill>
              </a:rPr>
              <a:t>– </a:t>
            </a:r>
            <a:fld id="{594FEDE4-124F-432F-B791-47A75CF2DF9A}" type="slidenum">
              <a:rPr lang="en-US" altLang="en-US" sz="1400" b="0" smtClean="0">
                <a:solidFill>
                  <a:schemeClr val="hlink"/>
                </a:solidFill>
              </a:rPr>
              <a:pPr>
                <a:defRPr/>
              </a:pPr>
              <a:t>‹#›</a:t>
            </a:fld>
            <a:r>
              <a:rPr lang="en-US" altLang="en-US" sz="1400" b="0" smtClean="0">
                <a:solidFill>
                  <a:schemeClr val="hlink"/>
                </a:solidFill>
              </a:rPr>
              <a:t> –</a:t>
            </a:r>
            <a:endParaRPr lang="en-US" altLang="en-US" sz="1400" b="0" smtClean="0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7762875" y="6391275"/>
            <a:ext cx="685800" cy="28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15" tIns="45715" rIns="45715" bIns="45715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defRPr/>
            </a:pPr>
            <a:r>
              <a:rPr lang="en-US" altLang="en-US" sz="1400" b="0" smtClean="0">
                <a:solidFill>
                  <a:schemeClr val="hlink"/>
                </a:solidFill>
              </a:rPr>
              <a:t>CS 105</a:t>
            </a:r>
          </a:p>
        </p:txBody>
      </p:sp>
      <p:pic>
        <p:nvPicPr>
          <p:cNvPr id="1030" name="Picture 7" descr="newlogo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76200"/>
            <a:ext cx="771525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med"/>
  <p:txStyles>
    <p:titleStyle>
      <a:lvl1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2pPr>
      <a:lvl3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3pPr>
      <a:lvl4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4pPr>
      <a:lvl5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5pPr>
      <a:lvl6pPr marL="4572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6pPr>
      <a:lvl7pPr marL="9144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7pPr>
      <a:lvl8pPr marL="13716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8pPr>
      <a:lvl9pPr marL="18288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9pPr>
    </p:titleStyle>
    <p:bodyStyle>
      <a:lvl1pPr marL="385763" indent="-385763" algn="l" rtl="0" eaLnBrk="0" fontAlgn="base" hangingPunct="0">
        <a:lnSpc>
          <a:spcPct val="95000"/>
        </a:lnSpc>
        <a:spcBef>
          <a:spcPct val="50000"/>
        </a:spcBef>
        <a:spcAft>
          <a:spcPct val="0"/>
        </a:spcAft>
        <a:buClr>
          <a:schemeClr val="hlink"/>
        </a:buClr>
        <a:buFont typeface="Wingdings" pitchFamily="2" charset="2"/>
        <a:defRPr sz="2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4538" indent="-246063" algn="l" rtl="0" eaLnBrk="0" fontAlgn="base" hangingPunct="0">
        <a:spcBef>
          <a:spcPct val="25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n"/>
        <a:defRPr sz="2000" b="1">
          <a:solidFill>
            <a:schemeClr val="tx1"/>
          </a:solidFill>
          <a:latin typeface="+mn-lt"/>
        </a:defRPr>
      </a:lvl2pPr>
      <a:lvl3pPr marL="1146175" indent="-238125" algn="l" rtl="0" eaLnBrk="0" fontAlgn="base" hangingPunct="0">
        <a:lnSpc>
          <a:spcPct val="107000"/>
        </a:lnSpc>
        <a:spcBef>
          <a:spcPct val="10000"/>
        </a:spcBef>
        <a:spcAft>
          <a:spcPct val="0"/>
        </a:spcAft>
        <a:buClr>
          <a:srgbClr val="005400"/>
        </a:buClr>
        <a:buSzPct val="90000"/>
        <a:buFont typeface="Wingdings" pitchFamily="2" charset="2"/>
        <a:buChar char="l"/>
        <a:defRPr b="1">
          <a:solidFill>
            <a:schemeClr val="folHlink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»"/>
        <a:defRPr b="1">
          <a:solidFill>
            <a:schemeClr val="tx1"/>
          </a:solidFill>
          <a:latin typeface="+mn-lt"/>
        </a:defRPr>
      </a:lvl4pPr>
      <a:lvl5pPr marL="24511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5pPr>
      <a:lvl6pPr marL="29083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6pPr>
      <a:lvl7pPr marL="33655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7pPr>
      <a:lvl8pPr marL="38227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8pPr>
      <a:lvl9pPr marL="42799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836738"/>
            <a:ext cx="9144000" cy="1565275"/>
          </a:xfrm>
          <a:noFill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1" hangingPunct="1"/>
            <a:r>
              <a:rPr lang="en-US" altLang="en-US" smtClean="0"/>
              <a:t>Processes</a:t>
            </a:r>
          </a:p>
        </p:txBody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76400" y="3505200"/>
            <a:ext cx="6175375" cy="2462213"/>
          </a:xfrm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altLang="en-US" smtClean="0"/>
              <a:t>Topics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 smtClean="0"/>
              <a:t>Process context switches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 smtClean="0"/>
              <a:t>Creating and destroying processes</a:t>
            </a:r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1566863" y="762000"/>
            <a:ext cx="6246812" cy="887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3500" tIns="25400" rIns="63500" bIns="25400">
            <a:spAutoFit/>
          </a:bodyPr>
          <a:lstStyle>
            <a:lvl1pPr algn="l">
              <a:lnSpc>
                <a:spcPct val="95000"/>
              </a:lnSpc>
              <a:spcBef>
                <a:spcPct val="50000"/>
              </a:spcBef>
              <a:buClr>
                <a:schemeClr val="hlink"/>
              </a:buClr>
              <a:buFont typeface="Wingdings" pitchFamily="2" charset="2"/>
              <a:defRPr sz="2400" b="1">
                <a:solidFill>
                  <a:schemeClr val="tx2"/>
                </a:solidFill>
                <a:latin typeface="Helvetica" pitchFamily="-124" charset="0"/>
              </a:defRPr>
            </a:lvl1pPr>
            <a:lvl2pPr marL="744538" indent="-246063" algn="l">
              <a:spcBef>
                <a:spcPct val="25000"/>
              </a:spcBef>
              <a:buClr>
                <a:schemeClr val="hlink"/>
              </a:buClr>
              <a:buSzPct val="75000"/>
              <a:buFont typeface="Wingdings" pitchFamily="2" charset="2"/>
              <a:buChar char="n"/>
              <a:defRPr sz="2000" b="1">
                <a:solidFill>
                  <a:schemeClr val="tx1"/>
                </a:solidFill>
                <a:latin typeface="Helvetica" pitchFamily="-124" charset="0"/>
              </a:defRPr>
            </a:lvl2pPr>
            <a:lvl3pPr marL="1146175" indent="-238125" algn="l">
              <a:lnSpc>
                <a:spcPct val="107000"/>
              </a:lnSpc>
              <a:spcBef>
                <a:spcPct val="10000"/>
              </a:spcBef>
              <a:buClr>
                <a:srgbClr val="005400"/>
              </a:buClr>
              <a:buSzPct val="90000"/>
              <a:buFont typeface="Wingdings" pitchFamily="2" charset="2"/>
              <a:buChar char="l"/>
              <a:defRPr b="1">
                <a:solidFill>
                  <a:schemeClr val="folHlink"/>
                </a:solidFill>
                <a:latin typeface="Helvetica" pitchFamily="-124" charset="0"/>
              </a:defRPr>
            </a:lvl3pPr>
            <a:lvl4pPr marL="1600200" indent="-228600" algn="l"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451100" indent="-228600" algn="l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9083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33655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8227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42799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lnSpc>
                <a:spcPct val="87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en-US" sz="3800">
                <a:solidFill>
                  <a:schemeClr val="tx1"/>
                </a:solidFill>
              </a:rPr>
              <a:t>CS 105</a:t>
            </a:r>
            <a:br>
              <a:rPr lang="en-US" altLang="en-US" sz="3800">
                <a:solidFill>
                  <a:schemeClr val="tx1"/>
                </a:solidFill>
              </a:rPr>
            </a:br>
            <a:r>
              <a:rPr lang="en-US" altLang="en-US" sz="2500" i="1">
                <a:solidFill>
                  <a:schemeClr val="tx1"/>
                </a:solidFill>
              </a:rPr>
              <a:t>“Tour of the Black Holes of Computing!”</a:t>
            </a:r>
            <a:endParaRPr lang="en-US" altLang="en-US" sz="380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28600"/>
            <a:ext cx="5842000" cy="573088"/>
          </a:xfrm>
        </p:spPr>
        <p:txBody>
          <a:bodyPr/>
          <a:lstStyle/>
          <a:p>
            <a:pPr eaLnBrk="1" hangingPunct="1"/>
            <a:r>
              <a:rPr lang="en-US" altLang="en-US" smtClean="0"/>
              <a:t>Context Switching</a:t>
            </a:r>
          </a:p>
        </p:txBody>
      </p:sp>
      <p:sp>
        <p:nvSpPr>
          <p:cNvPr id="4874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990600"/>
            <a:ext cx="8294687" cy="25527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mtClean="0"/>
              <a:t>Processes are managed by a shared chunk of OS code called the </a:t>
            </a:r>
            <a:r>
              <a:rPr lang="en-US" altLang="en-US" i="1" smtClean="0"/>
              <a:t>kernel</a:t>
            </a:r>
          </a:p>
          <a:p>
            <a:pPr lvl="1" eaLnBrk="1" hangingPunct="1">
              <a:defRPr/>
            </a:pPr>
            <a:r>
              <a:rPr lang="en-US" altLang="en-US" smtClean="0"/>
              <a:t>Important: the kernel is not a separate process, but rather runs as part of (or on behalf of) some user process</a:t>
            </a:r>
          </a:p>
          <a:p>
            <a:pPr eaLnBrk="1" hangingPunct="1">
              <a:defRPr/>
            </a:pPr>
            <a:r>
              <a:rPr lang="en-US" altLang="en-US" smtClean="0"/>
              <a:t>Control flow passes from one process to another via a </a:t>
            </a:r>
            <a:r>
              <a:rPr lang="en-US" altLang="en-US" i="1" smtClean="0"/>
              <a:t>context switch</a:t>
            </a:r>
            <a:endParaRPr lang="en-US" altLang="en-US" smtClean="0"/>
          </a:p>
          <a:p>
            <a:pPr lvl="1" eaLnBrk="1" hangingPunct="1">
              <a:defRPr/>
            </a:pPr>
            <a:endParaRPr lang="en-US" altLang="en-US" smtClean="0"/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2216150" y="3429000"/>
            <a:ext cx="13017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/>
              <a:t>Process A</a:t>
            </a:r>
          </a:p>
          <a:p>
            <a:pPr>
              <a:lnSpc>
                <a:spcPct val="100000"/>
              </a:lnSpc>
            </a:pPr>
            <a:r>
              <a:rPr lang="en-US" altLang="en-US"/>
              <a:t>code</a:t>
            </a: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3886200" y="3429000"/>
            <a:ext cx="13017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/>
              <a:t>Process B</a:t>
            </a:r>
          </a:p>
          <a:p>
            <a:pPr>
              <a:lnSpc>
                <a:spcPct val="100000"/>
              </a:lnSpc>
            </a:pPr>
            <a:r>
              <a:rPr lang="en-US" altLang="en-US"/>
              <a:t>code</a:t>
            </a:r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 flipH="1">
            <a:off x="2895600" y="4027488"/>
            <a:ext cx="6350" cy="4683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9" name="Line 7"/>
          <p:cNvSpPr>
            <a:spLocks noChangeShapeType="1"/>
          </p:cNvSpPr>
          <p:nvPr/>
        </p:nvSpPr>
        <p:spPr bwMode="auto">
          <a:xfrm>
            <a:off x="2895600" y="4495800"/>
            <a:ext cx="144780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>
            <a:off x="4343400" y="4876800"/>
            <a:ext cx="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1" name="Line 9"/>
          <p:cNvSpPr>
            <a:spLocks noChangeShapeType="1"/>
          </p:cNvSpPr>
          <p:nvPr/>
        </p:nvSpPr>
        <p:spPr bwMode="auto">
          <a:xfrm flipH="1">
            <a:off x="2895600" y="5334000"/>
            <a:ext cx="144780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2" name="Line 10"/>
          <p:cNvSpPr>
            <a:spLocks noChangeShapeType="1"/>
          </p:cNvSpPr>
          <p:nvPr/>
        </p:nvSpPr>
        <p:spPr bwMode="auto">
          <a:xfrm>
            <a:off x="2895600" y="5715000"/>
            <a:ext cx="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3" name="Line 11"/>
          <p:cNvSpPr>
            <a:spLocks noChangeShapeType="1"/>
          </p:cNvSpPr>
          <p:nvPr/>
        </p:nvSpPr>
        <p:spPr bwMode="auto">
          <a:xfrm flipH="1">
            <a:off x="3721100" y="3429000"/>
            <a:ext cx="12700" cy="312420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5422900" y="4114800"/>
            <a:ext cx="11445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600"/>
              <a:t>user code</a:t>
            </a:r>
          </a:p>
        </p:txBody>
      </p:sp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5422900" y="4529138"/>
            <a:ext cx="1312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600"/>
              <a:t>kernel code</a:t>
            </a:r>
          </a:p>
        </p:txBody>
      </p:sp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5422900" y="4941888"/>
            <a:ext cx="11445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600"/>
              <a:t>user code</a:t>
            </a:r>
          </a:p>
        </p:txBody>
      </p:sp>
      <p:sp>
        <p:nvSpPr>
          <p:cNvPr id="8207" name="Text Box 15"/>
          <p:cNvSpPr txBox="1">
            <a:spLocks noChangeArrowheads="1"/>
          </p:cNvSpPr>
          <p:nvPr/>
        </p:nvSpPr>
        <p:spPr bwMode="auto">
          <a:xfrm>
            <a:off x="5405438" y="5378450"/>
            <a:ext cx="1312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600"/>
              <a:t>kernel code</a:t>
            </a:r>
          </a:p>
        </p:txBody>
      </p:sp>
      <p:sp>
        <p:nvSpPr>
          <p:cNvPr id="8208" name="Text Box 16"/>
          <p:cNvSpPr txBox="1">
            <a:spLocks noChangeArrowheads="1"/>
          </p:cNvSpPr>
          <p:nvPr/>
        </p:nvSpPr>
        <p:spPr bwMode="auto">
          <a:xfrm>
            <a:off x="5422900" y="5835650"/>
            <a:ext cx="11445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600"/>
              <a:t>user code</a:t>
            </a:r>
          </a:p>
        </p:txBody>
      </p:sp>
      <p:sp>
        <p:nvSpPr>
          <p:cNvPr id="8209" name="Line 17"/>
          <p:cNvSpPr>
            <a:spLocks noChangeShapeType="1"/>
          </p:cNvSpPr>
          <p:nvPr/>
        </p:nvSpPr>
        <p:spPr bwMode="auto">
          <a:xfrm>
            <a:off x="2146300" y="4452938"/>
            <a:ext cx="4495800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10" name="Line 18"/>
          <p:cNvSpPr>
            <a:spLocks noChangeShapeType="1"/>
          </p:cNvSpPr>
          <p:nvPr/>
        </p:nvSpPr>
        <p:spPr bwMode="auto">
          <a:xfrm>
            <a:off x="2146300" y="4879975"/>
            <a:ext cx="4495800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11" name="Line 19"/>
          <p:cNvSpPr>
            <a:spLocks noChangeShapeType="1"/>
          </p:cNvSpPr>
          <p:nvPr/>
        </p:nvSpPr>
        <p:spPr bwMode="auto">
          <a:xfrm>
            <a:off x="2146300" y="5307013"/>
            <a:ext cx="4495800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12" name="Line 20"/>
          <p:cNvSpPr>
            <a:spLocks noChangeShapeType="1"/>
          </p:cNvSpPr>
          <p:nvPr/>
        </p:nvSpPr>
        <p:spPr bwMode="auto">
          <a:xfrm>
            <a:off x="2146300" y="5734050"/>
            <a:ext cx="4495800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13" name="Line 21"/>
          <p:cNvSpPr>
            <a:spLocks noChangeShapeType="1"/>
          </p:cNvSpPr>
          <p:nvPr/>
        </p:nvSpPr>
        <p:spPr bwMode="auto">
          <a:xfrm>
            <a:off x="2146300" y="6161088"/>
            <a:ext cx="4495800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14" name="Line 22"/>
          <p:cNvSpPr>
            <a:spLocks noChangeShapeType="1"/>
          </p:cNvSpPr>
          <p:nvPr/>
        </p:nvSpPr>
        <p:spPr bwMode="auto">
          <a:xfrm>
            <a:off x="2146300" y="4027488"/>
            <a:ext cx="4495800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15" name="Line 23"/>
          <p:cNvSpPr>
            <a:spLocks noChangeShapeType="1"/>
          </p:cNvSpPr>
          <p:nvPr/>
        </p:nvSpPr>
        <p:spPr bwMode="auto">
          <a:xfrm>
            <a:off x="1219200" y="4038600"/>
            <a:ext cx="0" cy="1549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16" name="Text Box 24"/>
          <p:cNvSpPr txBox="1">
            <a:spLocks noChangeArrowheads="1"/>
          </p:cNvSpPr>
          <p:nvPr/>
        </p:nvSpPr>
        <p:spPr bwMode="auto">
          <a:xfrm>
            <a:off x="1219200" y="4648200"/>
            <a:ext cx="717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/>
              <a:t>Time</a:t>
            </a:r>
          </a:p>
        </p:txBody>
      </p:sp>
      <p:sp>
        <p:nvSpPr>
          <p:cNvPr id="8217" name="Text Box 25"/>
          <p:cNvSpPr txBox="1">
            <a:spLocks noChangeArrowheads="1"/>
          </p:cNvSpPr>
          <p:nvPr/>
        </p:nvSpPr>
        <p:spPr bwMode="auto">
          <a:xfrm>
            <a:off x="-701675" y="3117850"/>
            <a:ext cx="1841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endParaRPr lang="en-US" altLang="en-US" sz="1600"/>
          </a:p>
        </p:txBody>
      </p:sp>
      <p:sp>
        <p:nvSpPr>
          <p:cNvPr id="8218" name="Text Box 26"/>
          <p:cNvSpPr txBox="1">
            <a:spLocks noChangeArrowheads="1"/>
          </p:cNvSpPr>
          <p:nvPr/>
        </p:nvSpPr>
        <p:spPr bwMode="auto">
          <a:xfrm>
            <a:off x="-914400" y="2743200"/>
            <a:ext cx="9144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  <a:spcBef>
                <a:spcPct val="50000"/>
              </a:spcBef>
            </a:pPr>
            <a:endParaRPr lang="en-US" altLang="en-US" sz="1600"/>
          </a:p>
        </p:txBody>
      </p:sp>
      <p:sp>
        <p:nvSpPr>
          <p:cNvPr id="8219" name="AutoShape 27"/>
          <p:cNvSpPr>
            <a:spLocks/>
          </p:cNvSpPr>
          <p:nvPr/>
        </p:nvSpPr>
        <p:spPr bwMode="auto">
          <a:xfrm>
            <a:off x="6858000" y="4451350"/>
            <a:ext cx="76200" cy="381000"/>
          </a:xfrm>
          <a:prstGeom prst="rightBrace">
            <a:avLst>
              <a:gd name="adj1" fmla="val 41667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endParaRPr lang="en-US" altLang="en-US" sz="1600"/>
          </a:p>
        </p:txBody>
      </p:sp>
      <p:sp>
        <p:nvSpPr>
          <p:cNvPr id="8220" name="Text Box 28"/>
          <p:cNvSpPr txBox="1">
            <a:spLocks noChangeArrowheads="1"/>
          </p:cNvSpPr>
          <p:nvPr/>
        </p:nvSpPr>
        <p:spPr bwMode="auto">
          <a:xfrm>
            <a:off x="6937375" y="4419600"/>
            <a:ext cx="15954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600" i="1"/>
              <a:t>context switch</a:t>
            </a:r>
            <a:endParaRPr lang="en-US" altLang="en-US" sz="1600"/>
          </a:p>
        </p:txBody>
      </p:sp>
      <p:sp>
        <p:nvSpPr>
          <p:cNvPr id="8221" name="AutoShape 29"/>
          <p:cNvSpPr>
            <a:spLocks/>
          </p:cNvSpPr>
          <p:nvPr/>
        </p:nvSpPr>
        <p:spPr bwMode="auto">
          <a:xfrm>
            <a:off x="6858000" y="5334000"/>
            <a:ext cx="76200" cy="381000"/>
          </a:xfrm>
          <a:prstGeom prst="rightBrace">
            <a:avLst>
              <a:gd name="adj1" fmla="val 41667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endParaRPr lang="en-US" altLang="en-US" sz="1600"/>
          </a:p>
        </p:txBody>
      </p:sp>
      <p:sp>
        <p:nvSpPr>
          <p:cNvPr id="8222" name="Text Box 30"/>
          <p:cNvSpPr txBox="1">
            <a:spLocks noChangeArrowheads="1"/>
          </p:cNvSpPr>
          <p:nvPr/>
        </p:nvSpPr>
        <p:spPr bwMode="auto">
          <a:xfrm>
            <a:off x="6937375" y="5302250"/>
            <a:ext cx="15954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600" i="1"/>
              <a:t>context switch</a:t>
            </a:r>
            <a:endParaRPr lang="en-US" altLang="en-US" sz="16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28600"/>
            <a:ext cx="6413500" cy="573088"/>
          </a:xfrm>
        </p:spPr>
        <p:txBody>
          <a:bodyPr/>
          <a:lstStyle/>
          <a:p>
            <a:pPr eaLnBrk="1" hangingPunct="1"/>
            <a:r>
              <a:rPr lang="en-US" altLang="en-US" smtClean="0"/>
              <a:t>Private Address Spaces</a:t>
            </a:r>
          </a:p>
        </p:txBody>
      </p:sp>
      <p:sp>
        <p:nvSpPr>
          <p:cNvPr id="488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990600"/>
            <a:ext cx="8307387" cy="955675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mtClean="0"/>
              <a:t>Each process has its own private address space</a:t>
            </a:r>
          </a:p>
        </p:txBody>
      </p:sp>
      <p:sp>
        <p:nvSpPr>
          <p:cNvPr id="9220" name="Rectangle 4"/>
          <p:cNvSpPr>
            <a:spLocks noChangeAspect="1" noChangeArrowheads="1"/>
          </p:cNvSpPr>
          <p:nvPr/>
        </p:nvSpPr>
        <p:spPr bwMode="auto">
          <a:xfrm>
            <a:off x="2498725" y="1935163"/>
            <a:ext cx="6948488" cy="463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9221" name="Rectangle 6"/>
          <p:cNvSpPr>
            <a:spLocks noChangeAspect="1" noChangeArrowheads="1"/>
          </p:cNvSpPr>
          <p:nvPr/>
        </p:nvSpPr>
        <p:spPr bwMode="auto">
          <a:xfrm>
            <a:off x="2995613" y="2879725"/>
            <a:ext cx="2230437" cy="53657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400" b="0"/>
              <a:t>memory mapped region for</a:t>
            </a:r>
          </a:p>
          <a:p>
            <a:pPr>
              <a:lnSpc>
                <a:spcPct val="100000"/>
              </a:lnSpc>
            </a:pPr>
            <a:r>
              <a:rPr lang="en-US" altLang="en-US" sz="1400" b="0"/>
              <a:t>shared libraries</a:t>
            </a:r>
          </a:p>
        </p:txBody>
      </p:sp>
      <p:sp>
        <p:nvSpPr>
          <p:cNvPr id="9222" name="Rectangle 7"/>
          <p:cNvSpPr>
            <a:spLocks noChangeAspect="1" noChangeArrowheads="1"/>
          </p:cNvSpPr>
          <p:nvPr/>
        </p:nvSpPr>
        <p:spPr bwMode="auto">
          <a:xfrm>
            <a:off x="2995613" y="3413125"/>
            <a:ext cx="2230437" cy="577850"/>
          </a:xfrm>
          <a:prstGeom prst="rect">
            <a:avLst/>
          </a:prstGeom>
          <a:solidFill>
            <a:srgbClr val="C0C0C0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endParaRPr lang="en-US" altLang="en-US" sz="1400" b="0"/>
          </a:p>
        </p:txBody>
      </p:sp>
      <p:sp>
        <p:nvSpPr>
          <p:cNvPr id="9223" name="Rectangle 8"/>
          <p:cNvSpPr>
            <a:spLocks noChangeAspect="1" noChangeArrowheads="1"/>
          </p:cNvSpPr>
          <p:nvPr/>
        </p:nvSpPr>
        <p:spPr bwMode="auto">
          <a:xfrm>
            <a:off x="2995613" y="3994150"/>
            <a:ext cx="2230437" cy="534988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400" b="0"/>
              <a:t>run-time heap</a:t>
            </a:r>
          </a:p>
          <a:p>
            <a:pPr>
              <a:lnSpc>
                <a:spcPct val="100000"/>
              </a:lnSpc>
            </a:pPr>
            <a:r>
              <a:rPr lang="en-US" altLang="en-US" sz="1400" b="0"/>
              <a:t>(managed by malloc)</a:t>
            </a:r>
          </a:p>
        </p:txBody>
      </p:sp>
      <p:sp>
        <p:nvSpPr>
          <p:cNvPr id="9224" name="Rectangle 9"/>
          <p:cNvSpPr>
            <a:spLocks noChangeAspect="1" noChangeArrowheads="1"/>
          </p:cNvSpPr>
          <p:nvPr/>
        </p:nvSpPr>
        <p:spPr bwMode="auto">
          <a:xfrm>
            <a:off x="2995613" y="2152650"/>
            <a:ext cx="2230437" cy="725488"/>
          </a:xfrm>
          <a:prstGeom prst="rect">
            <a:avLst/>
          </a:prstGeom>
          <a:solidFill>
            <a:srgbClr val="C0C0C0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endParaRPr lang="en-US" altLang="en-US" sz="1400" b="0"/>
          </a:p>
        </p:txBody>
      </p:sp>
      <p:sp>
        <p:nvSpPr>
          <p:cNvPr id="9225" name="Line 10"/>
          <p:cNvSpPr>
            <a:spLocks noChangeAspect="1" noChangeShapeType="1"/>
          </p:cNvSpPr>
          <p:nvPr/>
        </p:nvSpPr>
        <p:spPr bwMode="auto">
          <a:xfrm flipH="1" flipV="1">
            <a:off x="4144963" y="3676650"/>
            <a:ext cx="1587" cy="3048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6" name="Rectangle 11"/>
          <p:cNvSpPr>
            <a:spLocks noChangeAspect="1" noChangeArrowheads="1"/>
          </p:cNvSpPr>
          <p:nvPr/>
        </p:nvSpPr>
        <p:spPr bwMode="auto">
          <a:xfrm>
            <a:off x="2995613" y="1884363"/>
            <a:ext cx="2230437" cy="45085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400" b="0"/>
              <a:t>user stack</a:t>
            </a:r>
          </a:p>
          <a:p>
            <a:pPr>
              <a:lnSpc>
                <a:spcPct val="100000"/>
              </a:lnSpc>
            </a:pPr>
            <a:r>
              <a:rPr lang="en-US" altLang="en-US" sz="1400" b="0"/>
              <a:t>(created at runtime)</a:t>
            </a:r>
          </a:p>
        </p:txBody>
      </p:sp>
      <p:sp>
        <p:nvSpPr>
          <p:cNvPr id="9227" name="Line 12"/>
          <p:cNvSpPr>
            <a:spLocks noChangeAspect="1" noChangeShapeType="1"/>
          </p:cNvSpPr>
          <p:nvPr/>
        </p:nvSpPr>
        <p:spPr bwMode="auto">
          <a:xfrm flipH="1" flipV="1">
            <a:off x="4144963" y="2701925"/>
            <a:ext cx="1587" cy="182563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8" name="Line 13"/>
          <p:cNvSpPr>
            <a:spLocks noChangeAspect="1" noChangeShapeType="1"/>
          </p:cNvSpPr>
          <p:nvPr/>
        </p:nvSpPr>
        <p:spPr bwMode="auto">
          <a:xfrm flipH="1">
            <a:off x="4144963" y="2335213"/>
            <a:ext cx="1587" cy="182562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9" name="Rectangle 14"/>
          <p:cNvSpPr>
            <a:spLocks noChangeAspect="1" noChangeArrowheads="1"/>
          </p:cNvSpPr>
          <p:nvPr/>
        </p:nvSpPr>
        <p:spPr bwMode="auto">
          <a:xfrm>
            <a:off x="2986088" y="5565775"/>
            <a:ext cx="2232025" cy="317500"/>
          </a:xfrm>
          <a:prstGeom prst="rect">
            <a:avLst/>
          </a:prstGeom>
          <a:solidFill>
            <a:srgbClr val="C0C0C0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400" b="0"/>
              <a:t>unused</a:t>
            </a:r>
          </a:p>
        </p:txBody>
      </p:sp>
      <p:sp>
        <p:nvSpPr>
          <p:cNvPr id="9230" name="Text Box 15"/>
          <p:cNvSpPr txBox="1">
            <a:spLocks noChangeAspect="1" noChangeArrowheads="1"/>
          </p:cNvSpPr>
          <p:nvPr/>
        </p:nvSpPr>
        <p:spPr bwMode="auto">
          <a:xfrm>
            <a:off x="2371725" y="5689600"/>
            <a:ext cx="2825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400" b="0"/>
              <a:t>0</a:t>
            </a:r>
          </a:p>
        </p:txBody>
      </p:sp>
      <p:sp>
        <p:nvSpPr>
          <p:cNvPr id="9231" name="Text Box 16"/>
          <p:cNvSpPr txBox="1">
            <a:spLocks noChangeAspect="1" noChangeArrowheads="1"/>
          </p:cNvSpPr>
          <p:nvPr/>
        </p:nvSpPr>
        <p:spPr bwMode="auto">
          <a:xfrm>
            <a:off x="5470525" y="2212975"/>
            <a:ext cx="180498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400" b="0"/>
              <a:t>%esp (stack pointer)</a:t>
            </a:r>
          </a:p>
        </p:txBody>
      </p:sp>
      <p:sp>
        <p:nvSpPr>
          <p:cNvPr id="9232" name="Line 17"/>
          <p:cNvSpPr>
            <a:spLocks noChangeAspect="1" noChangeShapeType="1"/>
          </p:cNvSpPr>
          <p:nvPr/>
        </p:nvSpPr>
        <p:spPr bwMode="auto">
          <a:xfrm flipH="1">
            <a:off x="5226050" y="2333625"/>
            <a:ext cx="304800" cy="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33" name="Text Box 20"/>
          <p:cNvSpPr txBox="1">
            <a:spLocks noChangeAspect="1" noChangeArrowheads="1"/>
          </p:cNvSpPr>
          <p:nvPr/>
        </p:nvSpPr>
        <p:spPr bwMode="auto">
          <a:xfrm>
            <a:off x="5592763" y="3860800"/>
            <a:ext cx="431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400" b="0"/>
              <a:t>brk</a:t>
            </a:r>
          </a:p>
        </p:txBody>
      </p:sp>
      <p:sp>
        <p:nvSpPr>
          <p:cNvPr id="9234" name="Line 21"/>
          <p:cNvSpPr>
            <a:spLocks noChangeAspect="1" noChangeShapeType="1"/>
          </p:cNvSpPr>
          <p:nvPr/>
        </p:nvSpPr>
        <p:spPr bwMode="auto">
          <a:xfrm flipH="1">
            <a:off x="5287963" y="3981450"/>
            <a:ext cx="304800" cy="1588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35" name="Text Box 22"/>
          <p:cNvSpPr txBox="1">
            <a:spLocks noChangeAspect="1" noChangeArrowheads="1"/>
          </p:cNvSpPr>
          <p:nvPr/>
        </p:nvSpPr>
        <p:spPr bwMode="auto">
          <a:xfrm>
            <a:off x="1219200" y="1752600"/>
            <a:ext cx="1688283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400" b="0" dirty="0" smtClean="0">
                <a:latin typeface="Courier New" pitchFamily="49" charset="0"/>
              </a:rPr>
              <a:t>0x7fffffffffff</a:t>
            </a:r>
            <a:endParaRPr lang="en-US" altLang="en-US" sz="1400" b="0" dirty="0">
              <a:latin typeface="Courier New" pitchFamily="49" charset="0"/>
            </a:endParaRPr>
          </a:p>
        </p:txBody>
      </p:sp>
      <p:sp>
        <p:nvSpPr>
          <p:cNvPr id="9236" name="Text Box 23"/>
          <p:cNvSpPr txBox="1">
            <a:spLocks noChangeAspect="1" noChangeArrowheads="1"/>
          </p:cNvSpPr>
          <p:nvPr/>
        </p:nvSpPr>
        <p:spPr bwMode="auto">
          <a:xfrm>
            <a:off x="1863607" y="5370513"/>
            <a:ext cx="1043876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400" b="0" dirty="0" smtClean="0">
                <a:latin typeface="Courier New" pitchFamily="49" charset="0"/>
              </a:rPr>
              <a:t>0x400000</a:t>
            </a:r>
            <a:endParaRPr lang="en-US" altLang="en-US" sz="1400" b="0" dirty="0">
              <a:latin typeface="Courier New" pitchFamily="49" charset="0"/>
            </a:endParaRPr>
          </a:p>
        </p:txBody>
      </p:sp>
      <p:sp>
        <p:nvSpPr>
          <p:cNvPr id="9237" name="Text Box 24"/>
          <p:cNvSpPr txBox="1">
            <a:spLocks noChangeAspect="1" noChangeArrowheads="1"/>
          </p:cNvSpPr>
          <p:nvPr/>
        </p:nvSpPr>
        <p:spPr bwMode="auto">
          <a:xfrm>
            <a:off x="1219200" y="3238500"/>
            <a:ext cx="1688283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400" b="0" dirty="0" smtClean="0">
                <a:latin typeface="Courier New" pitchFamily="49" charset="0"/>
              </a:rPr>
              <a:t>0x2aaaaad00000</a:t>
            </a:r>
            <a:endParaRPr lang="en-US" altLang="en-US" sz="1400" b="0" dirty="0">
              <a:latin typeface="Courier New" pitchFamily="49" charset="0"/>
            </a:endParaRPr>
          </a:p>
        </p:txBody>
      </p:sp>
      <p:sp>
        <p:nvSpPr>
          <p:cNvPr id="9238" name="Rectangle 25"/>
          <p:cNvSpPr>
            <a:spLocks noChangeAspect="1" noChangeArrowheads="1"/>
          </p:cNvSpPr>
          <p:nvPr/>
        </p:nvSpPr>
        <p:spPr bwMode="auto">
          <a:xfrm>
            <a:off x="2986088" y="4529138"/>
            <a:ext cx="2232025" cy="53657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400" b="0"/>
              <a:t>read/write segment</a:t>
            </a:r>
          </a:p>
          <a:p>
            <a:pPr>
              <a:lnSpc>
                <a:spcPct val="100000"/>
              </a:lnSpc>
            </a:pPr>
            <a:r>
              <a:rPr lang="en-US" altLang="en-US" sz="1400" b="0"/>
              <a:t>(.data, .bss)</a:t>
            </a:r>
          </a:p>
        </p:txBody>
      </p:sp>
      <p:sp>
        <p:nvSpPr>
          <p:cNvPr id="9239" name="Rectangle 26"/>
          <p:cNvSpPr>
            <a:spLocks noChangeAspect="1" noChangeArrowheads="1"/>
          </p:cNvSpPr>
          <p:nvPr/>
        </p:nvSpPr>
        <p:spPr bwMode="auto">
          <a:xfrm>
            <a:off x="2986088" y="5030788"/>
            <a:ext cx="2232025" cy="534987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400" b="0"/>
              <a:t>read-only segment</a:t>
            </a:r>
          </a:p>
          <a:p>
            <a:pPr>
              <a:lnSpc>
                <a:spcPct val="100000"/>
              </a:lnSpc>
            </a:pPr>
            <a:r>
              <a:rPr lang="en-US" altLang="en-US" sz="1400" b="0"/>
              <a:t>(.init, .text, .rodata)</a:t>
            </a:r>
          </a:p>
        </p:txBody>
      </p:sp>
      <p:sp>
        <p:nvSpPr>
          <p:cNvPr id="9240" name="AutoShape 27"/>
          <p:cNvSpPr>
            <a:spLocks noChangeAspect="1"/>
          </p:cNvSpPr>
          <p:nvPr/>
        </p:nvSpPr>
        <p:spPr bwMode="auto">
          <a:xfrm>
            <a:off x="5302250" y="4529138"/>
            <a:ext cx="61913" cy="1036637"/>
          </a:xfrm>
          <a:prstGeom prst="rightBrace">
            <a:avLst>
              <a:gd name="adj1" fmla="val 139529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9241" name="Text Box 28"/>
          <p:cNvSpPr txBox="1">
            <a:spLocks noChangeAspect="1" noChangeArrowheads="1"/>
          </p:cNvSpPr>
          <p:nvPr/>
        </p:nvSpPr>
        <p:spPr bwMode="auto">
          <a:xfrm>
            <a:off x="5424488" y="4859338"/>
            <a:ext cx="1468437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400" b="0"/>
              <a:t>loaded from the </a:t>
            </a:r>
          </a:p>
          <a:p>
            <a:pPr algn="l">
              <a:lnSpc>
                <a:spcPct val="100000"/>
              </a:lnSpc>
            </a:pPr>
            <a:r>
              <a:rPr lang="en-US" altLang="en-US" sz="1400" b="0"/>
              <a:t>executable file</a:t>
            </a:r>
          </a:p>
        </p:txBody>
      </p:sp>
      <p:sp>
        <p:nvSpPr>
          <p:cNvPr id="9242" name="Line 30"/>
          <p:cNvSpPr>
            <a:spLocks noChangeAspect="1" noChangeShapeType="1"/>
          </p:cNvSpPr>
          <p:nvPr/>
        </p:nvSpPr>
        <p:spPr bwMode="auto">
          <a:xfrm>
            <a:off x="2995613" y="1884363"/>
            <a:ext cx="2230437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7426" name="Rectangle 2"/>
          <p:cNvSpPr>
            <a:spLocks noGrp="1" noChangeArrowheads="1"/>
          </p:cNvSpPr>
          <p:nvPr>
            <p:ph type="title"/>
          </p:nvPr>
        </p:nvSpPr>
        <p:spPr>
          <a:xfrm>
            <a:off x="380088" y="387578"/>
            <a:ext cx="7620912" cy="573088"/>
          </a:xfrm>
        </p:spPr>
        <p:txBody>
          <a:bodyPr/>
          <a:lstStyle/>
          <a:p>
            <a:r>
              <a:rPr lang="en-US" dirty="0" smtClean="0"/>
              <a:t>System Call Error Handling</a:t>
            </a:r>
            <a:endParaRPr lang="en-US" dirty="0"/>
          </a:p>
        </p:txBody>
      </p:sp>
      <p:sp>
        <p:nvSpPr>
          <p:cNvPr id="4874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04899"/>
            <a:ext cx="8294687" cy="2647771"/>
          </a:xfrm>
        </p:spPr>
        <p:txBody>
          <a:bodyPr/>
          <a:lstStyle/>
          <a:p>
            <a:r>
              <a:rPr lang="en-US" dirty="0" smtClean="0"/>
              <a:t>On error, Unix system-level functions typically return -1 and set global variable </a:t>
            </a:r>
            <a:r>
              <a:rPr lang="en-US" dirty="0" err="1" smtClean="0">
                <a:latin typeface="Courier New"/>
                <a:cs typeface="Courier New"/>
              </a:rPr>
              <a:t>errno</a:t>
            </a:r>
            <a:r>
              <a:rPr lang="en-US" dirty="0" smtClean="0"/>
              <a:t> to indicate cause. </a:t>
            </a:r>
          </a:p>
          <a:p>
            <a:r>
              <a:rPr lang="en-US" dirty="0" smtClean="0"/>
              <a:t>Hard and fast rule: </a:t>
            </a:r>
          </a:p>
          <a:p>
            <a:pPr lvl="1"/>
            <a:r>
              <a:rPr lang="en-US" dirty="0" smtClean="0"/>
              <a:t>You must check the return status of every system-level function</a:t>
            </a:r>
          </a:p>
          <a:p>
            <a:pPr lvl="1"/>
            <a:r>
              <a:rPr lang="en-US" dirty="0" smtClean="0"/>
              <a:t>Only exception is the handful of functions that return </a:t>
            </a:r>
            <a:r>
              <a:rPr lang="en-US" dirty="0" smtClean="0">
                <a:latin typeface="Courier New"/>
                <a:cs typeface="Courier New"/>
              </a:rPr>
              <a:t>void</a:t>
            </a:r>
          </a:p>
          <a:p>
            <a:r>
              <a:rPr lang="en-US" dirty="0" smtClean="0"/>
              <a:t>Example: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28" name="Text Box 4"/>
          <p:cNvSpPr txBox="1">
            <a:spLocks noChangeArrowheads="1"/>
          </p:cNvSpPr>
          <p:nvPr/>
        </p:nvSpPr>
        <p:spPr bwMode="auto">
          <a:xfrm>
            <a:off x="1384563" y="4238507"/>
            <a:ext cx="6006837" cy="1338828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nb-NO" sz="1800" dirty="0">
                <a:solidFill>
                  <a:srgbClr val="000000"/>
                </a:solidFill>
                <a:latin typeface="Menlo-Regular"/>
              </a:rPr>
              <a:t>  </a:t>
            </a:r>
            <a:r>
              <a:rPr lang="nb-NO" sz="1800" dirty="0" smtClean="0">
                <a:solidFill>
                  <a:srgbClr val="000000"/>
                </a:solidFill>
                <a:latin typeface="Menlo-Regular"/>
              </a:rPr>
              <a:t>  </a:t>
            </a:r>
            <a:r>
              <a:rPr lang="nb-NO" dirty="0" smtClean="0">
                <a:solidFill>
                  <a:srgbClr val="000000"/>
                </a:solidFill>
                <a:latin typeface="Menlo-Regular"/>
              </a:rPr>
              <a:t>pid = fork();</a:t>
            </a:r>
          </a:p>
          <a:p>
            <a:pPr algn="l"/>
            <a:r>
              <a:rPr lang="nb-NO" sz="18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nb-NO" sz="1800" dirty="0" smtClean="0">
                <a:solidFill>
                  <a:srgbClr val="000000"/>
                </a:solidFill>
                <a:latin typeface="Menlo-Regular"/>
              </a:rPr>
              <a:t>   if (pid </a:t>
            </a:r>
            <a:r>
              <a:rPr lang="nb-NO" dirty="0" smtClean="0">
                <a:solidFill>
                  <a:srgbClr val="000000"/>
                </a:solidFill>
                <a:latin typeface="Menlo-Regular"/>
              </a:rPr>
              <a:t>== -1</a:t>
            </a:r>
            <a:r>
              <a:rPr lang="nb-NO" sz="1800" dirty="0" smtClean="0">
                <a:solidFill>
                  <a:srgbClr val="000000"/>
                </a:solidFill>
                <a:latin typeface="Menlo-Regular"/>
              </a:rPr>
              <a:t>) </a:t>
            </a:r>
            <a:r>
              <a:rPr lang="nb-NO" sz="1800" dirty="0">
                <a:solidFill>
                  <a:srgbClr val="000000"/>
                </a:solidFill>
                <a:latin typeface="Menlo-Regular"/>
              </a:rPr>
              <a:t>{</a:t>
            </a:r>
          </a:p>
          <a:p>
            <a:pPr algn="l"/>
            <a:r>
              <a:rPr lang="nb-NO" sz="18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nb-NO" sz="1800" dirty="0" err="1">
                <a:solidFill>
                  <a:srgbClr val="000000"/>
                </a:solidFill>
                <a:latin typeface="Menlo-Regular"/>
              </a:rPr>
              <a:t>fprintf</a:t>
            </a:r>
            <a:r>
              <a:rPr lang="nb-NO" sz="18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nb-NO" sz="1800" dirty="0" err="1">
                <a:solidFill>
                  <a:srgbClr val="000000"/>
                </a:solidFill>
                <a:latin typeface="Menlo-Regular"/>
              </a:rPr>
              <a:t>stderr</a:t>
            </a:r>
            <a:r>
              <a:rPr lang="nb-NO" sz="18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nb-NO" sz="1800" dirty="0">
                <a:solidFill>
                  <a:srgbClr val="9D206F"/>
                </a:solidFill>
                <a:latin typeface="Menlo-Regular"/>
              </a:rPr>
              <a:t>"fork </a:t>
            </a:r>
            <a:r>
              <a:rPr lang="nb-NO" sz="1800" dirty="0" err="1">
                <a:solidFill>
                  <a:srgbClr val="9D206F"/>
                </a:solidFill>
                <a:latin typeface="Menlo-Regular"/>
              </a:rPr>
              <a:t>error</a:t>
            </a:r>
            <a:r>
              <a:rPr lang="nb-NO" sz="1800" dirty="0">
                <a:solidFill>
                  <a:srgbClr val="9D206F"/>
                </a:solidFill>
                <a:latin typeface="Menlo-Regular"/>
              </a:rPr>
              <a:t>: %s\n"</a:t>
            </a:r>
            <a:r>
              <a:rPr lang="nb-NO" sz="18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nb-NO" sz="1800" dirty="0" err="1">
                <a:solidFill>
                  <a:srgbClr val="000000"/>
                </a:solidFill>
                <a:latin typeface="Menlo-Regular"/>
              </a:rPr>
              <a:t>strerror</a:t>
            </a:r>
            <a:r>
              <a:rPr lang="nb-NO" sz="18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nb-NO" sz="1800" dirty="0" err="1">
                <a:solidFill>
                  <a:srgbClr val="000000"/>
                </a:solidFill>
                <a:latin typeface="Menlo-Regular"/>
              </a:rPr>
              <a:t>errno</a:t>
            </a:r>
            <a:r>
              <a:rPr lang="nb-NO" sz="1800" dirty="0">
                <a:solidFill>
                  <a:srgbClr val="000000"/>
                </a:solidFill>
                <a:latin typeface="Menlo-Regular"/>
              </a:rPr>
              <a:t>));</a:t>
            </a:r>
          </a:p>
          <a:p>
            <a:pPr algn="l"/>
            <a:r>
              <a:rPr lang="nb-NO" sz="1800" dirty="0">
                <a:solidFill>
                  <a:srgbClr val="000000"/>
                </a:solidFill>
                <a:latin typeface="Menlo-Regular"/>
              </a:rPr>
              <a:t>        exit(0);</a:t>
            </a:r>
          </a:p>
          <a:p>
            <a:pPr algn="l"/>
            <a:r>
              <a:rPr lang="nb-NO" sz="1800" dirty="0">
                <a:solidFill>
                  <a:srgbClr val="000000"/>
                </a:solidFill>
                <a:latin typeface="Menlo-Regular"/>
              </a:rPr>
              <a:t>    }</a:t>
            </a:r>
            <a:endParaRPr lang="en-US" sz="180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907226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Error-Reporting functions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7896225" cy="695325"/>
          </a:xfrm>
        </p:spPr>
        <p:txBody>
          <a:bodyPr/>
          <a:lstStyle/>
          <a:p>
            <a:r>
              <a:rPr lang="en-US" dirty="0" smtClean="0"/>
              <a:t>Can simplify somewhat using an </a:t>
            </a:r>
            <a:r>
              <a:rPr lang="en-US" i="1" dirty="0" smtClean="0"/>
              <a:t>error-reporting function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433209" y="2312808"/>
            <a:ext cx="5647765" cy="1344792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1800" dirty="0">
                <a:solidFill>
                  <a:srgbClr val="2D961E"/>
                </a:solidFill>
                <a:latin typeface="Menlo-Regular"/>
              </a:rPr>
              <a:t>void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800" dirty="0" err="1">
                <a:solidFill>
                  <a:srgbClr val="4A00FF"/>
                </a:solidFill>
                <a:latin typeface="Menlo-Regular"/>
              </a:rPr>
              <a:t>unix_error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800" dirty="0">
                <a:solidFill>
                  <a:srgbClr val="2D961E"/>
                </a:solidFill>
                <a:latin typeface="Menlo-Regular"/>
              </a:rPr>
              <a:t>char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 *</a:t>
            </a:r>
            <a:r>
              <a:rPr lang="en-US" sz="1800" dirty="0" err="1">
                <a:solidFill>
                  <a:srgbClr val="C1651C"/>
                </a:solidFill>
                <a:latin typeface="Menlo-Regular"/>
              </a:rPr>
              <a:t>msg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) </a:t>
            </a:r>
            <a:r>
              <a:rPr lang="en-US" sz="1800" dirty="0">
                <a:solidFill>
                  <a:srgbClr val="CB2418"/>
                </a:solidFill>
                <a:latin typeface="Menlo-Regular"/>
              </a:rPr>
              <a:t>/* Unix-style error */</a:t>
            </a:r>
            <a:endParaRPr lang="en-US" sz="1800" dirty="0">
              <a:solidFill>
                <a:srgbClr val="000000"/>
              </a:solidFill>
              <a:latin typeface="Menlo-Regular"/>
            </a:endParaRPr>
          </a:p>
          <a:p>
            <a:pPr algn="l"/>
            <a:r>
              <a:rPr lang="en-US" sz="1800" dirty="0">
                <a:solidFill>
                  <a:srgbClr val="000000"/>
                </a:solidFill>
                <a:latin typeface="Menlo-Regular"/>
              </a:rPr>
              <a:t>{</a:t>
            </a:r>
          </a:p>
          <a:p>
            <a:pPr algn="l"/>
            <a:r>
              <a:rPr lang="en-US" sz="18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800" dirty="0" err="1">
                <a:solidFill>
                  <a:srgbClr val="000000"/>
                </a:solidFill>
                <a:latin typeface="Menlo-Regular"/>
              </a:rPr>
              <a:t>fprintf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800" dirty="0" err="1">
                <a:solidFill>
                  <a:srgbClr val="000000"/>
                </a:solidFill>
                <a:latin typeface="Menlo-Regular"/>
              </a:rPr>
              <a:t>stderr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en-US" sz="1800" dirty="0">
                <a:solidFill>
                  <a:srgbClr val="9D206F"/>
                </a:solidFill>
                <a:latin typeface="Menlo-Regular"/>
              </a:rPr>
              <a:t>"%s: %s\n"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en-US" sz="1800" dirty="0" err="1">
                <a:solidFill>
                  <a:srgbClr val="000000"/>
                </a:solidFill>
                <a:latin typeface="Menlo-Regular"/>
              </a:rPr>
              <a:t>msg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en-US" sz="1800" dirty="0" err="1">
                <a:solidFill>
                  <a:srgbClr val="000000"/>
                </a:solidFill>
                <a:latin typeface="Menlo-Regular"/>
              </a:rPr>
              <a:t>strerror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800" dirty="0" err="1">
                <a:solidFill>
                  <a:srgbClr val="000000"/>
                </a:solidFill>
                <a:latin typeface="Menlo-Regular"/>
              </a:rPr>
              <a:t>errno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));</a:t>
            </a:r>
          </a:p>
          <a:p>
            <a:pPr algn="l"/>
            <a:r>
              <a:rPr lang="en-US" sz="1800" dirty="0">
                <a:solidFill>
                  <a:srgbClr val="000000"/>
                </a:solidFill>
                <a:latin typeface="Menlo-Regular"/>
              </a:rPr>
              <a:t>    exit(0);</a:t>
            </a:r>
          </a:p>
          <a:p>
            <a:pPr algn="l"/>
            <a:r>
              <a:rPr lang="en-US" sz="1800" dirty="0">
                <a:solidFill>
                  <a:srgbClr val="000000"/>
                </a:solidFill>
                <a:latin typeface="Menlo-Regular"/>
              </a:rPr>
              <a:t>}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474116" y="4230469"/>
            <a:ext cx="3070071" cy="596895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nb-NO" sz="18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nb-NO" sz="1800" dirty="0">
                <a:solidFill>
                  <a:srgbClr val="C200FF"/>
                </a:solidFill>
                <a:latin typeface="Menlo-Regular"/>
              </a:rPr>
              <a:t>if</a:t>
            </a:r>
            <a:r>
              <a:rPr lang="nb-NO" sz="1800" dirty="0">
                <a:solidFill>
                  <a:srgbClr val="000000"/>
                </a:solidFill>
                <a:latin typeface="Menlo-Regular"/>
              </a:rPr>
              <a:t> ((pid = fork()) </a:t>
            </a:r>
            <a:r>
              <a:rPr lang="nb-NO" dirty="0" smtClean="0">
                <a:solidFill>
                  <a:srgbClr val="000000"/>
                </a:solidFill>
                <a:latin typeface="Menlo-Regular"/>
              </a:rPr>
              <a:t>== -1</a:t>
            </a:r>
            <a:r>
              <a:rPr lang="nb-NO" sz="1800" dirty="0" smtClean="0">
                <a:solidFill>
                  <a:srgbClr val="000000"/>
                </a:solidFill>
                <a:latin typeface="Menlo-Regular"/>
              </a:rPr>
              <a:t>)</a:t>
            </a:r>
            <a:endParaRPr lang="nb-NO" sz="1800" dirty="0">
              <a:solidFill>
                <a:srgbClr val="000000"/>
              </a:solidFill>
              <a:latin typeface="Menlo-Regular"/>
            </a:endParaRPr>
          </a:p>
          <a:p>
            <a:pPr algn="l"/>
            <a:r>
              <a:rPr lang="nb-NO" sz="18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nb-NO" sz="1800" dirty="0" err="1" smtClean="0">
                <a:solidFill>
                  <a:srgbClr val="000000"/>
                </a:solidFill>
                <a:latin typeface="Menlo-Regular"/>
              </a:rPr>
              <a:t>unix_error</a:t>
            </a:r>
            <a:r>
              <a:rPr lang="nb-NO" sz="18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nb-NO" sz="1800" dirty="0">
                <a:solidFill>
                  <a:srgbClr val="9D206F"/>
                </a:solidFill>
                <a:latin typeface="Menlo-Regular"/>
              </a:rPr>
              <a:t>"fork </a:t>
            </a:r>
            <a:r>
              <a:rPr lang="nb-NO" sz="1800" dirty="0" err="1">
                <a:solidFill>
                  <a:srgbClr val="9D206F"/>
                </a:solidFill>
                <a:latin typeface="Menlo-Regular"/>
              </a:rPr>
              <a:t>error</a:t>
            </a:r>
            <a:r>
              <a:rPr lang="nb-NO" sz="1800" dirty="0">
                <a:solidFill>
                  <a:srgbClr val="9D206F"/>
                </a:solidFill>
                <a:latin typeface="Menlo-Regular"/>
              </a:rPr>
              <a:t>"</a:t>
            </a:r>
            <a:r>
              <a:rPr lang="nb-NO" sz="1800" dirty="0">
                <a:solidFill>
                  <a:srgbClr val="000000"/>
                </a:solidFill>
                <a:latin typeface="Menlo-Regular"/>
              </a:rPr>
              <a:t>);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409575" y="5172075"/>
            <a:ext cx="7896225" cy="847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79" tIns="44446" rIns="90479" bIns="44446" numCol="1" anchor="t" anchorCtr="0" compatLnSpc="1">
            <a:prstTxWarp prst="textNoShape">
              <a:avLst/>
            </a:prstTxWarp>
          </a:bodyPr>
          <a:lstStyle>
            <a:lvl1pPr marL="385763" indent="-385763" algn="l" rtl="0" eaLnBrk="0" fontAlgn="base" hangingPunct="0">
              <a:lnSpc>
                <a:spcPct val="95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defRPr sz="2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4538" indent="-246063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hlink"/>
              </a:buClr>
              <a:buSzPct val="75000"/>
              <a:buFont typeface="Wingdings" pitchFamily="2" charset="2"/>
              <a:buChar char="n"/>
              <a:defRPr sz="2000" b="1">
                <a:solidFill>
                  <a:schemeClr val="tx1"/>
                </a:solidFill>
                <a:latin typeface="+mn-lt"/>
              </a:defRPr>
            </a:lvl2pPr>
            <a:lvl3pPr marL="1146175" indent="-238125" algn="l" rtl="0" eaLnBrk="0" fontAlgn="base" hangingPunct="0">
              <a:lnSpc>
                <a:spcPct val="107000"/>
              </a:lnSpc>
              <a:spcBef>
                <a:spcPct val="10000"/>
              </a:spcBef>
              <a:spcAft>
                <a:spcPct val="0"/>
              </a:spcAft>
              <a:buClr>
                <a:srgbClr val="005400"/>
              </a:buClr>
              <a:buSzPct val="90000"/>
              <a:buFont typeface="Wingdings" pitchFamily="2" charset="2"/>
              <a:buChar char="l"/>
              <a:defRPr b="1">
                <a:solidFill>
                  <a:schemeClr val="folHlink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+mn-lt"/>
              </a:defRPr>
            </a:lvl4pPr>
            <a:lvl5pPr marL="24511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9083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33655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8227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42799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kern="0" dirty="0" smtClean="0"/>
              <a:t> Note: assignment inside conditional is bad style but common idiom</a:t>
            </a: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221405391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Error-Handling Wrappers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7896225" cy="847725"/>
          </a:xfrm>
        </p:spPr>
        <p:txBody>
          <a:bodyPr/>
          <a:lstStyle/>
          <a:p>
            <a:r>
              <a:rPr lang="en-US" dirty="0" smtClean="0"/>
              <a:t>We simplify the code we present to you even further by using Stevens-style error-handling wrappers:</a:t>
            </a:r>
            <a:endParaRPr lang="en-US" dirty="0"/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433209" y="2408872"/>
            <a:ext cx="3390672" cy="2092689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1800" dirty="0" err="1">
                <a:solidFill>
                  <a:srgbClr val="2D961E"/>
                </a:solidFill>
                <a:latin typeface="Menlo-Regular"/>
              </a:rPr>
              <a:t>pid_t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800" dirty="0">
                <a:solidFill>
                  <a:srgbClr val="4A00FF"/>
                </a:solidFill>
                <a:latin typeface="Menlo-Regular"/>
              </a:rPr>
              <a:t>Fork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800" dirty="0">
                <a:solidFill>
                  <a:srgbClr val="2D961E"/>
                </a:solidFill>
                <a:latin typeface="Menlo-Regular"/>
              </a:rPr>
              <a:t>void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)</a:t>
            </a:r>
          </a:p>
          <a:p>
            <a:pPr algn="l"/>
            <a:r>
              <a:rPr lang="en-US" sz="1800" dirty="0">
                <a:solidFill>
                  <a:srgbClr val="000000"/>
                </a:solidFill>
                <a:latin typeface="Menlo-Regular"/>
              </a:rPr>
              <a:t>{</a:t>
            </a:r>
          </a:p>
          <a:p>
            <a:pPr algn="l"/>
            <a:r>
              <a:rPr lang="fi-FI" sz="18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fi-FI" sz="1800" dirty="0" err="1">
                <a:solidFill>
                  <a:srgbClr val="2D961E"/>
                </a:solidFill>
                <a:latin typeface="Menlo-Regular"/>
              </a:rPr>
              <a:t>pid_t</a:t>
            </a:r>
            <a:r>
              <a:rPr lang="fi-FI" sz="18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fi-FI" sz="1800" dirty="0" err="1">
                <a:solidFill>
                  <a:srgbClr val="C1651C"/>
                </a:solidFill>
                <a:latin typeface="Menlo-Regular"/>
              </a:rPr>
              <a:t>pid</a:t>
            </a:r>
            <a:r>
              <a:rPr lang="fi-FI" sz="1800" dirty="0">
                <a:solidFill>
                  <a:srgbClr val="000000"/>
                </a:solidFill>
                <a:latin typeface="Menlo-Regular"/>
              </a:rPr>
              <a:t>;</a:t>
            </a:r>
          </a:p>
          <a:p>
            <a:pPr algn="l"/>
            <a:endParaRPr lang="fi-FI" sz="1800" dirty="0">
              <a:solidFill>
                <a:srgbClr val="000000"/>
              </a:solidFill>
              <a:latin typeface="Menlo-Regular"/>
            </a:endParaRPr>
          </a:p>
          <a:p>
            <a:pPr algn="l"/>
            <a:r>
              <a:rPr lang="nb-NO" sz="18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nb-NO" sz="1800" dirty="0">
                <a:solidFill>
                  <a:srgbClr val="C200FF"/>
                </a:solidFill>
                <a:latin typeface="Menlo-Regular"/>
              </a:rPr>
              <a:t>if</a:t>
            </a:r>
            <a:r>
              <a:rPr lang="nb-NO" sz="1800" dirty="0">
                <a:solidFill>
                  <a:srgbClr val="000000"/>
                </a:solidFill>
                <a:latin typeface="Menlo-Regular"/>
              </a:rPr>
              <a:t> ((pid = fork()) </a:t>
            </a:r>
            <a:r>
              <a:rPr lang="nb-NO" sz="1800" dirty="0" smtClean="0">
                <a:solidFill>
                  <a:srgbClr val="000000"/>
                </a:solidFill>
                <a:latin typeface="Menlo-Regular"/>
              </a:rPr>
              <a:t> == -1)</a:t>
            </a:r>
            <a:endParaRPr lang="nb-NO" sz="1800" dirty="0">
              <a:solidFill>
                <a:srgbClr val="000000"/>
              </a:solidFill>
              <a:latin typeface="Menlo-Regular"/>
            </a:endParaRPr>
          </a:p>
          <a:p>
            <a:pPr algn="l"/>
            <a:r>
              <a:rPr lang="nb-NO" sz="18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nb-NO" sz="1800" dirty="0" err="1">
                <a:solidFill>
                  <a:srgbClr val="000000"/>
                </a:solidFill>
                <a:latin typeface="Menlo-Regular"/>
              </a:rPr>
              <a:t>unix_error</a:t>
            </a:r>
            <a:r>
              <a:rPr lang="nb-NO" sz="18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nb-NO" sz="1800" dirty="0">
                <a:solidFill>
                  <a:srgbClr val="9D206F"/>
                </a:solidFill>
                <a:latin typeface="Menlo-Regular"/>
              </a:rPr>
              <a:t>"Fork </a:t>
            </a:r>
            <a:r>
              <a:rPr lang="nb-NO" sz="1800" dirty="0" err="1">
                <a:solidFill>
                  <a:srgbClr val="9D206F"/>
                </a:solidFill>
                <a:latin typeface="Menlo-Regular"/>
              </a:rPr>
              <a:t>error</a:t>
            </a:r>
            <a:r>
              <a:rPr lang="nb-NO" sz="1800" dirty="0">
                <a:solidFill>
                  <a:srgbClr val="9D206F"/>
                </a:solidFill>
                <a:latin typeface="Menlo-Regular"/>
              </a:rPr>
              <a:t>"</a:t>
            </a:r>
            <a:r>
              <a:rPr lang="nb-NO" sz="18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pPr algn="l"/>
            <a:r>
              <a:rPr lang="nb-NO" sz="18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nb-NO" sz="1800" dirty="0" err="1">
                <a:solidFill>
                  <a:srgbClr val="C200FF"/>
                </a:solidFill>
                <a:latin typeface="Menlo-Regular"/>
              </a:rPr>
              <a:t>return</a:t>
            </a:r>
            <a:r>
              <a:rPr lang="nb-NO" sz="18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nb-NO" sz="1800" dirty="0" err="1">
                <a:solidFill>
                  <a:srgbClr val="000000"/>
                </a:solidFill>
                <a:latin typeface="Menlo-Regular"/>
              </a:rPr>
              <a:t>pid</a:t>
            </a:r>
            <a:r>
              <a:rPr lang="nb-NO" sz="1800" dirty="0">
                <a:solidFill>
                  <a:srgbClr val="000000"/>
                </a:solidFill>
                <a:latin typeface="Menlo-Regular"/>
              </a:rPr>
              <a:t>;</a:t>
            </a:r>
          </a:p>
          <a:p>
            <a:pPr algn="l"/>
            <a:r>
              <a:rPr lang="nb-NO" sz="1800" dirty="0">
                <a:solidFill>
                  <a:srgbClr val="000000"/>
                </a:solidFill>
                <a:latin typeface="Menlo-Regular"/>
              </a:rPr>
              <a:t>}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474116" y="5221069"/>
            <a:ext cx="1653017" cy="347596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nb-NO" sz="18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fi-FI" sz="18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fi-FI" sz="1800" dirty="0" err="1">
                <a:solidFill>
                  <a:srgbClr val="000000"/>
                </a:solidFill>
                <a:latin typeface="Menlo-Regular"/>
              </a:rPr>
              <a:t>pid</a:t>
            </a:r>
            <a:r>
              <a:rPr lang="fi-FI" sz="1800" dirty="0">
                <a:solidFill>
                  <a:srgbClr val="000000"/>
                </a:solidFill>
                <a:latin typeface="Menlo-Regular"/>
              </a:rPr>
              <a:t> = </a:t>
            </a:r>
            <a:r>
              <a:rPr lang="fi-FI" sz="1800" dirty="0" err="1">
                <a:solidFill>
                  <a:srgbClr val="000000"/>
                </a:solidFill>
                <a:latin typeface="Menlo-Regular"/>
              </a:rPr>
              <a:t>Fork</a:t>
            </a:r>
            <a:r>
              <a:rPr lang="fi-FI" sz="1800" dirty="0">
                <a:solidFill>
                  <a:srgbClr val="000000"/>
                </a:solidFill>
                <a:latin typeface="Menlo-Regular"/>
              </a:rPr>
              <a:t>();</a:t>
            </a:r>
            <a:endParaRPr lang="en-US" sz="180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828199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Obtaining Process IDs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7896225" cy="2524125"/>
          </a:xfrm>
        </p:spPr>
        <p:txBody>
          <a:bodyPr/>
          <a:lstStyle/>
          <a:p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Every process has a numeric </a:t>
            </a:r>
            <a:r>
              <a:rPr lang="en-US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process ID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PID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Every process has a parent</a:t>
            </a:r>
          </a:p>
          <a:p>
            <a:r>
              <a:rPr lang="en-US" dirty="0" err="1" smtClean="0">
                <a:latin typeface="Courier New"/>
                <a:cs typeface="Courier New"/>
              </a:rPr>
              <a:t>pid_t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getpid</a:t>
            </a:r>
            <a:r>
              <a:rPr lang="en-US" dirty="0" smtClean="0">
                <a:latin typeface="Courier New"/>
                <a:cs typeface="Courier New"/>
              </a:rPr>
              <a:t>(void)</a:t>
            </a:r>
          </a:p>
          <a:p>
            <a:pPr lvl="1"/>
            <a:r>
              <a:rPr lang="en-US" dirty="0">
                <a:latin typeface="Calibri"/>
                <a:cs typeface="Calibri"/>
              </a:rPr>
              <a:t>R</a:t>
            </a:r>
            <a:r>
              <a:rPr lang="en-US" dirty="0" smtClean="0">
                <a:latin typeface="Calibri"/>
                <a:cs typeface="Calibri"/>
              </a:rPr>
              <a:t>eturns PID of current process (self)</a:t>
            </a:r>
          </a:p>
          <a:p>
            <a:pPr lvl="1"/>
            <a:endParaRPr lang="en-US" dirty="0">
              <a:latin typeface="Calibri"/>
              <a:cs typeface="Calibri"/>
            </a:endParaRPr>
          </a:p>
          <a:p>
            <a:r>
              <a:rPr lang="en-US" dirty="0" err="1" smtClean="0">
                <a:latin typeface="Courier New"/>
                <a:cs typeface="Courier New"/>
              </a:rPr>
              <a:t>pid_t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getppid</a:t>
            </a:r>
            <a:r>
              <a:rPr lang="en-US" dirty="0" smtClean="0">
                <a:latin typeface="Courier New"/>
                <a:cs typeface="Courier New"/>
              </a:rPr>
              <a:t>(void)</a:t>
            </a:r>
          </a:p>
          <a:p>
            <a:pPr lvl="1"/>
            <a:r>
              <a:rPr lang="en-US" dirty="0" smtClean="0">
                <a:latin typeface="Calibri"/>
                <a:cs typeface="Calibri"/>
              </a:rPr>
              <a:t>Returns PID of parent process</a:t>
            </a:r>
          </a:p>
          <a:p>
            <a:pPr lvl="1"/>
            <a:endParaRPr lang="en-US" dirty="0" smtClean="0">
              <a:latin typeface="Calibri"/>
              <a:cs typeface="Calibri"/>
            </a:endParaRPr>
          </a:p>
          <a:p>
            <a:pPr lvl="1"/>
            <a:endParaRPr lang="en-US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5182948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and Terminating Processes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7896225" cy="5038725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Calibri"/>
                <a:cs typeface="Calibri"/>
              </a:rPr>
              <a:t>From a programmer’s perspective, we can think of a process as being in one of three states</a:t>
            </a:r>
          </a:p>
          <a:p>
            <a:pPr marL="0" indent="0">
              <a:buNone/>
            </a:pPr>
            <a:endParaRPr lang="en-US" dirty="0">
              <a:latin typeface="Calibri"/>
              <a:cs typeface="Calibri"/>
            </a:endParaRPr>
          </a:p>
          <a:p>
            <a:r>
              <a:rPr lang="en-US" dirty="0" smtClean="0">
                <a:latin typeface="Calibri"/>
                <a:cs typeface="Calibri"/>
              </a:rPr>
              <a:t>Running	</a:t>
            </a:r>
          </a:p>
          <a:p>
            <a:pPr lvl="1"/>
            <a:r>
              <a:rPr lang="en-US" dirty="0" smtClean="0">
                <a:latin typeface="Calibri"/>
                <a:cs typeface="Calibri"/>
              </a:rPr>
              <a:t>Process is either executing, or waiting to be executed and will eventually be </a:t>
            </a:r>
            <a:r>
              <a:rPr lang="en-US" i="1" dirty="0" smtClean="0">
                <a:latin typeface="Calibri"/>
                <a:cs typeface="Calibri"/>
              </a:rPr>
              <a:t>scheduled</a:t>
            </a:r>
            <a:r>
              <a:rPr lang="en-US" dirty="0" smtClean="0">
                <a:latin typeface="Calibri"/>
                <a:cs typeface="Calibri"/>
              </a:rPr>
              <a:t> (i.e., chosen to execute) by the kernel</a:t>
            </a:r>
            <a:endParaRPr lang="en-US" dirty="0">
              <a:latin typeface="Calibri"/>
              <a:cs typeface="Calibri"/>
            </a:endParaRPr>
          </a:p>
          <a:p>
            <a:r>
              <a:rPr lang="en-US" dirty="0" smtClean="0">
                <a:latin typeface="Calibri"/>
                <a:cs typeface="Calibri"/>
              </a:rPr>
              <a:t>Stopped</a:t>
            </a:r>
          </a:p>
          <a:p>
            <a:pPr lvl="1"/>
            <a:r>
              <a:rPr lang="en-US" dirty="0" smtClean="0">
                <a:latin typeface="Calibri"/>
                <a:cs typeface="Calibri"/>
              </a:rPr>
              <a:t>Process execution is </a:t>
            </a:r>
            <a:r>
              <a:rPr lang="en-US" i="1" dirty="0" smtClean="0">
                <a:latin typeface="Calibri"/>
                <a:cs typeface="Calibri"/>
              </a:rPr>
              <a:t>suspended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smtClean="0">
                <a:latin typeface="Calibri"/>
                <a:cs typeface="Calibri"/>
              </a:rPr>
              <a:t>and will not be scheduled until further notice (future lecture when we study signals)	</a:t>
            </a:r>
            <a:endParaRPr lang="en-US" dirty="0">
              <a:latin typeface="Calibri"/>
              <a:cs typeface="Calibri"/>
            </a:endParaRPr>
          </a:p>
          <a:p>
            <a:r>
              <a:rPr lang="en-US" dirty="0" smtClean="0">
                <a:latin typeface="Calibri"/>
                <a:cs typeface="Calibri"/>
              </a:rPr>
              <a:t>Terminated</a:t>
            </a:r>
          </a:p>
          <a:p>
            <a:pPr lvl="1"/>
            <a:r>
              <a:rPr lang="en-US" dirty="0" smtClean="0">
                <a:latin typeface="Calibri"/>
                <a:cs typeface="Calibri"/>
              </a:rPr>
              <a:t>Process is stopped permanently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endParaRPr lang="en-US" dirty="0" smtClean="0">
              <a:latin typeface="Calibri"/>
              <a:cs typeface="Calibri"/>
            </a:endParaRPr>
          </a:p>
          <a:p>
            <a:pPr lvl="1"/>
            <a:endParaRPr lang="en-US" dirty="0" smtClean="0">
              <a:latin typeface="Calibri"/>
              <a:cs typeface="Calibri"/>
            </a:endParaRPr>
          </a:p>
          <a:p>
            <a:pPr lvl="1"/>
            <a:endParaRPr lang="en-US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5393492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Terminating Processes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7896225" cy="5089525"/>
          </a:xfrm>
        </p:spPr>
        <p:txBody>
          <a:bodyPr/>
          <a:lstStyle/>
          <a:p>
            <a:r>
              <a:rPr lang="en-US" dirty="0" smtClean="0"/>
              <a:t>Process becomes terminated for one of three reasons:</a:t>
            </a:r>
          </a:p>
          <a:p>
            <a:pPr lvl="1"/>
            <a:r>
              <a:rPr lang="en-US" dirty="0" smtClean="0"/>
              <a:t>Receiving a signal whose default action is to terminate (future lecture)</a:t>
            </a:r>
          </a:p>
          <a:p>
            <a:pPr lvl="1"/>
            <a:r>
              <a:rPr lang="en-US" dirty="0" smtClean="0"/>
              <a:t>Returning from the </a:t>
            </a:r>
            <a:r>
              <a:rPr lang="en-US" dirty="0" smtClean="0">
                <a:latin typeface="Courier New"/>
                <a:cs typeface="Courier New"/>
              </a:rPr>
              <a:t>main</a:t>
            </a:r>
            <a:r>
              <a:rPr lang="en-US" dirty="0" smtClean="0"/>
              <a:t> routine</a:t>
            </a:r>
          </a:p>
          <a:p>
            <a:pPr lvl="1"/>
            <a:r>
              <a:rPr lang="en-US" dirty="0" smtClean="0"/>
              <a:t>Calling the </a:t>
            </a:r>
            <a:r>
              <a:rPr lang="en-US" dirty="0" smtClean="0">
                <a:latin typeface="Courier New"/>
                <a:cs typeface="Courier New"/>
              </a:rPr>
              <a:t>exit</a:t>
            </a:r>
            <a:r>
              <a:rPr lang="en-US" dirty="0" smtClean="0"/>
              <a:t> function</a:t>
            </a:r>
            <a:endParaRPr lang="en-US" dirty="0"/>
          </a:p>
          <a:p>
            <a:r>
              <a:rPr lang="en-US" dirty="0" smtClean="0">
                <a:latin typeface="Courier New"/>
                <a:cs typeface="Courier New"/>
              </a:rPr>
              <a:t>void exit(</a:t>
            </a:r>
            <a:r>
              <a:rPr lang="en-US" dirty="0" err="1" smtClean="0">
                <a:latin typeface="Courier New"/>
                <a:cs typeface="Courier New"/>
              </a:rPr>
              <a:t>int</a:t>
            </a:r>
            <a:r>
              <a:rPr lang="en-US" dirty="0" smtClean="0">
                <a:latin typeface="Courier New"/>
                <a:cs typeface="Courier New"/>
              </a:rPr>
              <a:t> status)</a:t>
            </a:r>
          </a:p>
          <a:p>
            <a:pPr lvl="1"/>
            <a:r>
              <a:rPr lang="en-US" dirty="0" smtClean="0"/>
              <a:t>Terminates with an </a:t>
            </a:r>
            <a:r>
              <a:rPr lang="en-US" i="1" dirty="0" smtClean="0"/>
              <a:t>exit status </a:t>
            </a:r>
            <a:r>
              <a:rPr lang="en-US" dirty="0" smtClean="0"/>
              <a:t>of </a:t>
            </a:r>
            <a:r>
              <a:rPr lang="en-US" dirty="0" smtClean="0">
                <a:latin typeface="Courier New"/>
                <a:cs typeface="Courier New"/>
              </a:rPr>
              <a:t>status</a:t>
            </a:r>
          </a:p>
          <a:p>
            <a:pPr lvl="1"/>
            <a:r>
              <a:rPr lang="en-US" dirty="0" smtClean="0">
                <a:latin typeface="Calibri"/>
                <a:cs typeface="Calibri"/>
              </a:rPr>
              <a:t>Convention: normal return status is 0, nonzero on error</a:t>
            </a:r>
            <a:br>
              <a:rPr lang="en-US" dirty="0" smtClean="0">
                <a:latin typeface="Calibri"/>
                <a:cs typeface="Calibri"/>
              </a:rPr>
            </a:br>
            <a:r>
              <a:rPr lang="en-US" dirty="0" smtClean="0">
                <a:latin typeface="Calibri"/>
                <a:cs typeface="Calibri"/>
              </a:rPr>
              <a:t>(Anna Karenina)</a:t>
            </a:r>
          </a:p>
          <a:p>
            <a:pPr lvl="1"/>
            <a:r>
              <a:rPr lang="en-US" dirty="0" smtClean="0">
                <a:latin typeface="Calibri"/>
                <a:cs typeface="Calibri"/>
              </a:rPr>
              <a:t>Another way to explicitly set the exit status is to return an integer value from the main routine</a:t>
            </a:r>
            <a:endParaRPr lang="en-US" dirty="0">
              <a:latin typeface="Calibri"/>
              <a:cs typeface="Calibri"/>
            </a:endParaRPr>
          </a:p>
          <a:p>
            <a:r>
              <a:rPr lang="en-US" dirty="0" smtClean="0">
                <a:latin typeface="Courier New"/>
                <a:cs typeface="Courier New"/>
              </a:rPr>
              <a:t>exit</a:t>
            </a:r>
            <a:r>
              <a:rPr lang="en-US" dirty="0" smtClean="0">
                <a:latin typeface="Calibri"/>
                <a:cs typeface="Calibri"/>
              </a:rPr>
              <a:t> is called </a:t>
            </a:r>
            <a:r>
              <a:rPr lang="en-US" dirty="0" smtClean="0">
                <a:solidFill>
                  <a:srgbClr val="FF0000"/>
                </a:solidFill>
                <a:latin typeface="Calibri"/>
                <a:cs typeface="Calibri"/>
              </a:rPr>
              <a:t>once</a:t>
            </a:r>
            <a:r>
              <a:rPr lang="en-US" dirty="0" smtClean="0">
                <a:latin typeface="Calibri"/>
                <a:cs typeface="Calibri"/>
              </a:rPr>
              <a:t> but </a:t>
            </a:r>
            <a:r>
              <a:rPr lang="en-US" dirty="0" smtClean="0">
                <a:solidFill>
                  <a:srgbClr val="FF0000"/>
                </a:solidFill>
                <a:latin typeface="Calibri"/>
                <a:cs typeface="Calibri"/>
              </a:rPr>
              <a:t>never </a:t>
            </a:r>
            <a:r>
              <a:rPr lang="en-US" dirty="0" smtClean="0">
                <a:latin typeface="Calibri"/>
                <a:cs typeface="Calibri"/>
              </a:rPr>
              <a:t>returns.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346946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9474" name="Rectangle 2"/>
          <p:cNvSpPr>
            <a:spLocks noGrp="1" noChangeArrowheads="1"/>
          </p:cNvSpPr>
          <p:nvPr>
            <p:ph type="title"/>
          </p:nvPr>
        </p:nvSpPr>
        <p:spPr>
          <a:xfrm>
            <a:off x="352426" y="493712"/>
            <a:ext cx="7159078" cy="573088"/>
          </a:xfrm>
        </p:spPr>
        <p:txBody>
          <a:bodyPr/>
          <a:lstStyle/>
          <a:p>
            <a:r>
              <a:rPr lang="en-US" dirty="0" smtClean="0">
                <a:latin typeface="Calibri"/>
                <a:cs typeface="Calibri"/>
              </a:rPr>
              <a:t>Creating Processes: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fork()</a:t>
            </a:r>
            <a:endParaRPr lang="en-US" dirty="0"/>
          </a:p>
        </p:txBody>
      </p:sp>
      <p:sp>
        <p:nvSpPr>
          <p:cNvPr id="489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7844" y="1282244"/>
            <a:ext cx="8015287" cy="5270956"/>
          </a:xfrm>
        </p:spPr>
        <p:txBody>
          <a:bodyPr/>
          <a:lstStyle/>
          <a:p>
            <a:r>
              <a:rPr lang="en-US" i="1" dirty="0" smtClean="0">
                <a:latin typeface="Calibri"/>
                <a:cs typeface="Calibri"/>
              </a:rPr>
              <a:t>Parent process </a:t>
            </a:r>
            <a:r>
              <a:rPr lang="en-US" dirty="0" smtClean="0">
                <a:latin typeface="Calibri"/>
                <a:cs typeface="Calibri"/>
              </a:rPr>
              <a:t>creates a new running </a:t>
            </a:r>
            <a:r>
              <a:rPr lang="en-US" i="1" dirty="0" smtClean="0">
                <a:latin typeface="Calibri"/>
                <a:cs typeface="Calibri"/>
              </a:rPr>
              <a:t>child process </a:t>
            </a:r>
            <a:r>
              <a:rPr lang="en-US" dirty="0" smtClean="0">
                <a:latin typeface="Calibri"/>
                <a:cs typeface="Calibri"/>
              </a:rPr>
              <a:t>by calling </a:t>
            </a:r>
            <a:r>
              <a:rPr lang="en-US" dirty="0" smtClean="0">
                <a:latin typeface="Courier New"/>
                <a:cs typeface="Courier New"/>
              </a:rPr>
              <a:t>fork</a:t>
            </a:r>
          </a:p>
          <a:p>
            <a:r>
              <a:rPr lang="en-US" dirty="0" err="1" smtClean="0">
                <a:latin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</a:rPr>
              <a:t>fork(void</a:t>
            </a:r>
            <a:r>
              <a:rPr lang="en-US" dirty="0" smtClean="0">
                <a:latin typeface="Courier New" pitchFamily="49" charset="0"/>
              </a:rPr>
              <a:t>)</a:t>
            </a:r>
            <a:endParaRPr lang="en-US" dirty="0" smtClean="0"/>
          </a:p>
          <a:p>
            <a:pPr lvl="1"/>
            <a:r>
              <a:rPr lang="en-US" dirty="0" smtClean="0"/>
              <a:t>Returns </a:t>
            </a:r>
            <a:r>
              <a:rPr lang="en-US" dirty="0"/>
              <a:t>0 to the child process, child’s PID to parent </a:t>
            </a:r>
            <a:r>
              <a:rPr lang="en-US" dirty="0" smtClean="0"/>
              <a:t>process</a:t>
            </a:r>
            <a:endParaRPr lang="en-US" dirty="0" smtClean="0">
              <a:latin typeface="Calibri"/>
              <a:cs typeface="Calibri"/>
            </a:endParaRPr>
          </a:p>
          <a:p>
            <a:pPr lvl="1"/>
            <a:r>
              <a:rPr lang="en-US" dirty="0" smtClean="0">
                <a:latin typeface="Calibri"/>
                <a:cs typeface="Calibri"/>
              </a:rPr>
              <a:t>Child is </a:t>
            </a:r>
            <a:r>
              <a:rPr lang="en-US" i="1" dirty="0" smtClean="0">
                <a:latin typeface="Calibri"/>
                <a:cs typeface="Calibri"/>
              </a:rPr>
              <a:t>almost</a:t>
            </a:r>
            <a:r>
              <a:rPr lang="en-US" dirty="0" smtClean="0">
                <a:latin typeface="Calibri"/>
                <a:cs typeface="Calibri"/>
              </a:rPr>
              <a:t> identical to parent:</a:t>
            </a:r>
          </a:p>
          <a:p>
            <a:pPr lvl="2"/>
            <a:r>
              <a:rPr lang="en-US" dirty="0" smtClean="0">
                <a:latin typeface="Calibri"/>
                <a:cs typeface="Calibri"/>
              </a:rPr>
              <a:t>Child get an identical (but separate) copy of the parent’s virtual address space.</a:t>
            </a:r>
          </a:p>
          <a:p>
            <a:pPr lvl="2"/>
            <a:r>
              <a:rPr lang="en-US" dirty="0" smtClean="0">
                <a:latin typeface="Calibri"/>
                <a:cs typeface="Calibri"/>
              </a:rPr>
              <a:t>Child gets identical copies of the parent’s open file descriptors, signals, and other system information</a:t>
            </a:r>
          </a:p>
          <a:p>
            <a:pPr lvl="2"/>
            <a:r>
              <a:rPr lang="en-US" dirty="0" smtClean="0">
                <a:latin typeface="Calibri"/>
                <a:cs typeface="Calibri"/>
              </a:rPr>
              <a:t>Child has a different PID than the parent</a:t>
            </a:r>
            <a:endParaRPr lang="en-US" dirty="0">
              <a:latin typeface="Calibri"/>
              <a:cs typeface="Calibri"/>
            </a:endParaRPr>
          </a:p>
          <a:p>
            <a:r>
              <a:rPr lang="en-US" dirty="0" smtClean="0">
                <a:latin typeface="Courier New"/>
                <a:cs typeface="Courier New"/>
              </a:rPr>
              <a:t>fork</a:t>
            </a:r>
            <a:r>
              <a:rPr lang="en-US" dirty="0" smtClean="0"/>
              <a:t> </a:t>
            </a:r>
            <a:r>
              <a:rPr lang="en-US" dirty="0"/>
              <a:t>is interesting (and often confusing) because </a:t>
            </a:r>
            <a:br>
              <a:rPr lang="en-US" dirty="0"/>
            </a:br>
            <a:r>
              <a:rPr lang="en-US" dirty="0"/>
              <a:t>it is called </a:t>
            </a:r>
            <a:r>
              <a:rPr lang="en-US" i="1" dirty="0">
                <a:solidFill>
                  <a:srgbClr val="C00000"/>
                </a:solidFill>
              </a:rPr>
              <a:t>once</a:t>
            </a:r>
            <a:r>
              <a:rPr lang="en-US" i="1" dirty="0"/>
              <a:t> </a:t>
            </a:r>
            <a:r>
              <a:rPr lang="en-US" dirty="0"/>
              <a:t>but returns </a:t>
            </a:r>
            <a:r>
              <a:rPr lang="en-US" i="1" dirty="0" smtClean="0">
                <a:solidFill>
                  <a:srgbClr val="C00000"/>
                </a:solidFill>
              </a:rPr>
              <a:t>twice</a:t>
            </a:r>
            <a:endParaRPr lang="en-US" i="1" dirty="0">
              <a:solidFill>
                <a:srgbClr val="C00000"/>
              </a:solidFill>
            </a:endParaRPr>
          </a:p>
        </p:txBody>
      </p:sp>
      <p:sp>
        <p:nvSpPr>
          <p:cNvPr id="4" name="Oval 6"/>
          <p:cNvSpPr>
            <a:spLocks noChangeArrowheads="1"/>
          </p:cNvSpPr>
          <p:nvPr/>
        </p:nvSpPr>
        <p:spPr bwMode="auto">
          <a:xfrm>
            <a:off x="4800600" y="5638800"/>
            <a:ext cx="914400" cy="457200"/>
          </a:xfrm>
          <a:prstGeom prst="ellipse">
            <a:avLst/>
          </a:prstGeom>
          <a:noFill/>
          <a:ln w="19050">
            <a:solidFill>
              <a:srgbClr val="FF5050"/>
            </a:solidFill>
            <a:round/>
            <a:headEnd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square" lIns="45720" rIns="45720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5" name="AutoShape 7"/>
          <p:cNvSpPr>
            <a:spLocks noChangeArrowheads="1"/>
          </p:cNvSpPr>
          <p:nvPr/>
        </p:nvSpPr>
        <p:spPr bwMode="auto">
          <a:xfrm>
            <a:off x="5945221" y="5943600"/>
            <a:ext cx="1752600" cy="762000"/>
          </a:xfrm>
          <a:prstGeom prst="wedgeRectCallout">
            <a:avLst>
              <a:gd name="adj1" fmla="val -70088"/>
              <a:gd name="adj2" fmla="val -38630"/>
            </a:avLst>
          </a:prstGeom>
          <a:solidFill>
            <a:srgbClr val="CCFFFF"/>
          </a:solidFill>
          <a:ln w="19050">
            <a:solidFill>
              <a:schemeClr val="tx2"/>
            </a:solidFill>
            <a:miter lim="800000"/>
            <a:headEnd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lIns="45720" rIns="45720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/>
              <a:t>Huh?  Run that by me again!</a:t>
            </a:r>
          </a:p>
        </p:txBody>
      </p:sp>
    </p:spTree>
    <p:extLst>
      <p:ext uri="{BB962C8B-B14F-4D97-AF65-F5344CB8AC3E}">
        <p14:creationId xmlns:p14="http://schemas.microsoft.com/office/powerpoint/2010/main" val="92602745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9474" name="Rectangle 2"/>
          <p:cNvSpPr>
            <a:spLocks noGrp="1" noChangeArrowheads="1"/>
          </p:cNvSpPr>
          <p:nvPr>
            <p:ph type="title"/>
          </p:nvPr>
        </p:nvSpPr>
        <p:spPr>
          <a:xfrm>
            <a:off x="352426" y="493712"/>
            <a:ext cx="7159078" cy="573088"/>
          </a:xfrm>
        </p:spPr>
        <p:txBody>
          <a:bodyPr/>
          <a:lstStyle/>
          <a:p>
            <a:r>
              <a:rPr lang="en-US" dirty="0" smtClean="0">
                <a:latin typeface="Calibri"/>
                <a:cs typeface="Calibri"/>
              </a:rPr>
              <a:t>Creating Processes: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fork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endParaRPr lang="en-US" dirty="0"/>
          </a:p>
        </p:txBody>
      </p:sp>
      <p:sp>
        <p:nvSpPr>
          <p:cNvPr id="489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7844" y="1282244"/>
            <a:ext cx="8015287" cy="5270956"/>
          </a:xfrm>
        </p:spPr>
        <p:txBody>
          <a:bodyPr/>
          <a:lstStyle/>
          <a:p>
            <a:r>
              <a:rPr lang="en-US" i="1" dirty="0" smtClean="0">
                <a:latin typeface="Calibri"/>
                <a:cs typeface="Calibri"/>
              </a:rPr>
              <a:t>Parent process </a:t>
            </a:r>
            <a:r>
              <a:rPr lang="en-US" dirty="0" smtClean="0">
                <a:latin typeface="Calibri"/>
                <a:cs typeface="Calibri"/>
              </a:rPr>
              <a:t>creates a new running </a:t>
            </a:r>
            <a:r>
              <a:rPr lang="en-US" i="1" dirty="0" smtClean="0">
                <a:latin typeface="Calibri"/>
                <a:cs typeface="Calibri"/>
              </a:rPr>
              <a:t>child process </a:t>
            </a:r>
            <a:r>
              <a:rPr lang="en-US" dirty="0" smtClean="0">
                <a:latin typeface="Calibri"/>
                <a:cs typeface="Calibri"/>
              </a:rPr>
              <a:t>by calling </a:t>
            </a:r>
            <a:r>
              <a:rPr lang="en-US" dirty="0" smtClean="0">
                <a:latin typeface="Courier New"/>
                <a:cs typeface="Courier New"/>
              </a:rPr>
              <a:t>fork</a:t>
            </a:r>
          </a:p>
          <a:p>
            <a:r>
              <a:rPr lang="en-US" dirty="0" err="1" smtClean="0">
                <a:latin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</a:rPr>
              <a:t>fork(void</a:t>
            </a:r>
            <a:r>
              <a:rPr lang="en-US" dirty="0" smtClean="0">
                <a:latin typeface="Courier New" pitchFamily="49" charset="0"/>
              </a:rPr>
              <a:t>)</a:t>
            </a:r>
            <a:endParaRPr lang="en-US" dirty="0" smtClean="0"/>
          </a:p>
          <a:p>
            <a:pPr lvl="1"/>
            <a:r>
              <a:rPr lang="en-US" dirty="0" smtClean="0"/>
              <a:t>Returns </a:t>
            </a:r>
            <a:r>
              <a:rPr lang="en-US" dirty="0"/>
              <a:t>0 to the child process, child’s PID to parent </a:t>
            </a:r>
            <a:r>
              <a:rPr lang="en-US" dirty="0" smtClean="0"/>
              <a:t>process</a:t>
            </a:r>
            <a:endParaRPr lang="en-US" dirty="0" smtClean="0">
              <a:latin typeface="Calibri"/>
              <a:cs typeface="Calibri"/>
            </a:endParaRPr>
          </a:p>
          <a:p>
            <a:pPr lvl="1"/>
            <a:r>
              <a:rPr lang="en-US" dirty="0" smtClean="0">
                <a:latin typeface="Calibri"/>
                <a:cs typeface="Calibri"/>
              </a:rPr>
              <a:t>Child is </a:t>
            </a:r>
            <a:r>
              <a:rPr lang="en-US" i="1" dirty="0" smtClean="0">
                <a:latin typeface="Calibri"/>
                <a:cs typeface="Calibri"/>
              </a:rPr>
              <a:t>almost</a:t>
            </a:r>
            <a:r>
              <a:rPr lang="en-US" dirty="0" smtClean="0">
                <a:latin typeface="Calibri"/>
                <a:cs typeface="Calibri"/>
              </a:rPr>
              <a:t> identical to parent:</a:t>
            </a:r>
          </a:p>
          <a:p>
            <a:pPr lvl="2"/>
            <a:r>
              <a:rPr lang="en-US" dirty="0" smtClean="0">
                <a:latin typeface="Calibri"/>
                <a:cs typeface="Calibri"/>
              </a:rPr>
              <a:t>Child get an identical (but separate) copy of the parent’s virtual address space.</a:t>
            </a:r>
          </a:p>
          <a:p>
            <a:pPr lvl="2"/>
            <a:r>
              <a:rPr lang="en-US" dirty="0" smtClean="0">
                <a:latin typeface="Calibri"/>
                <a:cs typeface="Calibri"/>
              </a:rPr>
              <a:t>Child gets identical copies of the parent’s open file descriptors, signals, and other system information</a:t>
            </a:r>
          </a:p>
          <a:p>
            <a:pPr lvl="2"/>
            <a:r>
              <a:rPr lang="en-US" dirty="0" smtClean="0">
                <a:latin typeface="Calibri"/>
                <a:cs typeface="Calibri"/>
              </a:rPr>
              <a:t>Child has a different PID than the parent</a:t>
            </a:r>
            <a:endParaRPr lang="en-US" dirty="0">
              <a:latin typeface="Calibri"/>
              <a:cs typeface="Calibri"/>
            </a:endParaRPr>
          </a:p>
          <a:p>
            <a:r>
              <a:rPr lang="en-US" dirty="0" smtClean="0">
                <a:latin typeface="Courier New"/>
                <a:cs typeface="Courier New"/>
              </a:rPr>
              <a:t>fork</a:t>
            </a:r>
            <a:r>
              <a:rPr lang="en-US" dirty="0" smtClean="0"/>
              <a:t> </a:t>
            </a:r>
            <a:r>
              <a:rPr lang="en-US" dirty="0"/>
              <a:t>is interesting (and often confusing) because </a:t>
            </a:r>
            <a:br>
              <a:rPr lang="en-US" dirty="0"/>
            </a:br>
            <a:r>
              <a:rPr lang="en-US" dirty="0"/>
              <a:t>it is called </a:t>
            </a:r>
            <a:r>
              <a:rPr lang="en-US" i="1" dirty="0">
                <a:solidFill>
                  <a:srgbClr val="C00000"/>
                </a:solidFill>
              </a:rPr>
              <a:t>once</a:t>
            </a:r>
            <a:r>
              <a:rPr lang="en-US" i="1" dirty="0"/>
              <a:t> </a:t>
            </a:r>
            <a:r>
              <a:rPr lang="en-US" dirty="0"/>
              <a:t>but returns </a:t>
            </a:r>
            <a:r>
              <a:rPr lang="en-US" i="1" dirty="0" smtClean="0">
                <a:solidFill>
                  <a:srgbClr val="C00000"/>
                </a:solidFill>
              </a:rPr>
              <a:t>twice</a:t>
            </a:r>
            <a:endParaRPr lang="en-US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892904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5245100" cy="573088"/>
          </a:xfrm>
        </p:spPr>
        <p:txBody>
          <a:bodyPr/>
          <a:lstStyle/>
          <a:p>
            <a:pPr eaLnBrk="1" hangingPunct="1"/>
            <a:r>
              <a:rPr lang="en-US" altLang="en-US" smtClean="0"/>
              <a:t>Processes</a:t>
            </a:r>
          </a:p>
        </p:txBody>
      </p:sp>
      <p:sp>
        <p:nvSpPr>
          <p:cNvPr id="483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914400"/>
            <a:ext cx="7326007" cy="553085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dirty="0" smtClean="0"/>
              <a:t>Def: A </a:t>
            </a:r>
            <a:r>
              <a:rPr lang="en-US" altLang="en-US" i="1" dirty="0" smtClean="0"/>
              <a:t>process</a:t>
            </a:r>
            <a:r>
              <a:rPr lang="en-US" altLang="en-US" dirty="0" smtClean="0"/>
              <a:t> is an instance of a running program</a:t>
            </a:r>
          </a:p>
          <a:p>
            <a:pPr lvl="1" eaLnBrk="1" hangingPunct="1">
              <a:defRPr/>
            </a:pPr>
            <a:r>
              <a:rPr lang="en-US" altLang="en-US" dirty="0" smtClean="0"/>
              <a:t>One of the most profound ideas in computer science</a:t>
            </a:r>
          </a:p>
          <a:p>
            <a:pPr lvl="1" eaLnBrk="1" hangingPunct="1">
              <a:defRPr/>
            </a:pPr>
            <a:r>
              <a:rPr lang="en-US" altLang="en-US" dirty="0" smtClean="0"/>
              <a:t>Not the same as “program” or “processor”</a:t>
            </a:r>
          </a:p>
          <a:p>
            <a:pPr eaLnBrk="1" hangingPunct="1">
              <a:defRPr/>
            </a:pPr>
            <a:r>
              <a:rPr lang="en-US" altLang="en-US" dirty="0" smtClean="0"/>
              <a:t>Process provides each program with two key abstractions:</a:t>
            </a:r>
          </a:p>
          <a:p>
            <a:pPr lvl="1" eaLnBrk="1" hangingPunct="1">
              <a:defRPr/>
            </a:pPr>
            <a:r>
              <a:rPr lang="en-US" altLang="en-US" dirty="0" smtClean="0"/>
              <a:t>Logical control flow</a:t>
            </a:r>
          </a:p>
          <a:p>
            <a:pPr lvl="2" eaLnBrk="1" hangingPunct="1">
              <a:defRPr/>
            </a:pPr>
            <a:r>
              <a:rPr lang="en-US" altLang="en-US" dirty="0" smtClean="0"/>
              <a:t>Each program seems to have exclusive use of the CPU</a:t>
            </a:r>
          </a:p>
          <a:p>
            <a:pPr lvl="1" eaLnBrk="1" hangingPunct="1">
              <a:defRPr/>
            </a:pPr>
            <a:r>
              <a:rPr lang="en-US" altLang="en-US" dirty="0" smtClean="0"/>
              <a:t>Private address space</a:t>
            </a:r>
          </a:p>
          <a:p>
            <a:pPr lvl="2" eaLnBrk="1" hangingPunct="1">
              <a:defRPr/>
            </a:pPr>
            <a:r>
              <a:rPr lang="en-US" altLang="en-US" dirty="0" smtClean="0"/>
              <a:t>Each program seems to have exclusive use of main memory</a:t>
            </a:r>
          </a:p>
          <a:p>
            <a:pPr eaLnBrk="1" hangingPunct="1">
              <a:defRPr/>
            </a:pPr>
            <a:r>
              <a:rPr lang="en-US" altLang="en-US" dirty="0" smtClean="0"/>
              <a:t>How are these illusions maintained?</a:t>
            </a:r>
          </a:p>
          <a:p>
            <a:pPr lvl="1" eaLnBrk="1" hangingPunct="1">
              <a:defRPr/>
            </a:pPr>
            <a:r>
              <a:rPr lang="en-US" altLang="en-US" dirty="0" smtClean="0"/>
              <a:t>Process executions interleaved (multitasking)</a:t>
            </a:r>
          </a:p>
          <a:p>
            <a:pPr lvl="1" eaLnBrk="1" hangingPunct="1">
              <a:defRPr/>
            </a:pPr>
            <a:r>
              <a:rPr lang="en-US" altLang="en-US" dirty="0" smtClean="0"/>
              <a:t>Address spaces managed by virtual memory system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7676154" y="5257800"/>
            <a:ext cx="1371600" cy="990600"/>
            <a:chOff x="7676154" y="5257800"/>
            <a:chExt cx="1371600" cy="990600"/>
          </a:xfrm>
        </p:grpSpPr>
        <p:sp>
          <p:nvSpPr>
            <p:cNvPr id="15" name="Rectangle 14"/>
            <p:cNvSpPr/>
            <p:nvPr/>
          </p:nvSpPr>
          <p:spPr bwMode="auto">
            <a:xfrm>
              <a:off x="7676154" y="5257800"/>
              <a:ext cx="1371600" cy="990600"/>
            </a:xfrm>
            <a:prstGeom prst="rect">
              <a:avLst/>
            </a:prstGeom>
            <a:solidFill>
              <a:srgbClr val="F6F5BD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rtlCol="0" anchor="t" anchorCtr="1"/>
            <a:lstStyle/>
            <a:p>
              <a:pPr algn="ctr"/>
              <a:r>
                <a:rPr lang="en-US" dirty="0" smtClean="0"/>
                <a:t>CPU</a:t>
              </a:r>
              <a:endParaRPr lang="en-US" dirty="0"/>
            </a:p>
          </p:txBody>
        </p:sp>
        <p:sp>
          <p:nvSpPr>
            <p:cNvPr id="16" name="Rectangle 15"/>
            <p:cNvSpPr/>
            <p:nvPr/>
          </p:nvSpPr>
          <p:spPr bwMode="auto">
            <a:xfrm>
              <a:off x="7828554" y="5715000"/>
              <a:ext cx="1066800" cy="304800"/>
            </a:xfrm>
            <a:prstGeom prst="rect">
              <a:avLst/>
            </a:prstGeom>
            <a:solidFill>
              <a:srgbClr val="FFFFFF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rtlCol="0" anchor="ctr"/>
            <a:lstStyle/>
            <a:p>
              <a:pPr algn="ctr"/>
              <a:r>
                <a:rPr lang="en-US" sz="1500" dirty="0" smtClean="0"/>
                <a:t>Registers</a:t>
              </a:r>
              <a:endParaRPr lang="en-US" sz="1500" dirty="0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7679634" y="3291499"/>
            <a:ext cx="1371600" cy="1905000"/>
            <a:chOff x="7212150" y="3291499"/>
            <a:chExt cx="1371600" cy="1905000"/>
          </a:xfrm>
        </p:grpSpPr>
        <p:sp>
          <p:nvSpPr>
            <p:cNvPr id="18" name="Rectangle 17"/>
            <p:cNvSpPr/>
            <p:nvPr/>
          </p:nvSpPr>
          <p:spPr bwMode="auto">
            <a:xfrm>
              <a:off x="7212150" y="3291499"/>
              <a:ext cx="1371600" cy="1905000"/>
            </a:xfrm>
            <a:prstGeom prst="rect">
              <a:avLst/>
            </a:prstGeom>
            <a:solidFill>
              <a:srgbClr val="F1C7C7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rtlCol="0" anchor="t" anchorCtr="1"/>
            <a:lstStyle/>
            <a:p>
              <a:pPr algn="ctr"/>
              <a:r>
                <a:rPr lang="en-US" dirty="0" smtClean="0"/>
                <a:t>Memory</a:t>
              </a:r>
              <a:endParaRPr lang="en-US" dirty="0"/>
            </a:p>
          </p:txBody>
        </p:sp>
        <p:sp>
          <p:nvSpPr>
            <p:cNvPr id="19" name="Rectangle 18"/>
            <p:cNvSpPr/>
            <p:nvPr/>
          </p:nvSpPr>
          <p:spPr bwMode="auto">
            <a:xfrm>
              <a:off x="7348740" y="3861884"/>
              <a:ext cx="1066800" cy="304801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rtlCol="0" anchor="ctr"/>
            <a:lstStyle/>
            <a:p>
              <a:pPr algn="ctr"/>
              <a:r>
                <a:rPr lang="en-US" sz="1800" dirty="0" smtClean="0"/>
                <a:t>Stac</a:t>
              </a:r>
              <a:r>
                <a:rPr lang="en-US" sz="1800" dirty="0"/>
                <a:t>k</a:t>
              </a:r>
            </a:p>
          </p:txBody>
        </p:sp>
        <p:sp>
          <p:nvSpPr>
            <p:cNvPr id="20" name="Rectangle 19"/>
            <p:cNvSpPr/>
            <p:nvPr/>
          </p:nvSpPr>
          <p:spPr bwMode="auto">
            <a:xfrm>
              <a:off x="7348740" y="4166685"/>
              <a:ext cx="1066800" cy="304801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rtlCol="0" anchor="ctr"/>
            <a:lstStyle/>
            <a:p>
              <a:pPr algn="ctr"/>
              <a:r>
                <a:rPr lang="en-US" sz="1800" dirty="0" smtClean="0"/>
                <a:t>Heap</a:t>
              </a:r>
              <a:endParaRPr lang="en-US" sz="1800" dirty="0"/>
            </a:p>
          </p:txBody>
        </p:sp>
        <p:sp>
          <p:nvSpPr>
            <p:cNvPr id="21" name="Rectangle 20"/>
            <p:cNvSpPr/>
            <p:nvPr/>
          </p:nvSpPr>
          <p:spPr bwMode="auto">
            <a:xfrm>
              <a:off x="7348740" y="4739470"/>
              <a:ext cx="1066800" cy="304801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rtlCol="0" anchor="ctr"/>
            <a:lstStyle/>
            <a:p>
              <a:pPr algn="ctr"/>
              <a:r>
                <a:rPr lang="en-US" sz="1800" dirty="0" smtClean="0"/>
                <a:t>Code</a:t>
              </a:r>
              <a:endParaRPr lang="en-US" sz="1800" dirty="0"/>
            </a:p>
          </p:txBody>
        </p:sp>
        <p:sp>
          <p:nvSpPr>
            <p:cNvPr id="22" name="Rectangle 21"/>
            <p:cNvSpPr/>
            <p:nvPr/>
          </p:nvSpPr>
          <p:spPr bwMode="auto">
            <a:xfrm>
              <a:off x="7348740" y="4455389"/>
              <a:ext cx="1066800" cy="304801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rtlCol="0" anchor="ctr"/>
            <a:lstStyle/>
            <a:p>
              <a:pPr algn="ctr"/>
              <a:r>
                <a:rPr lang="en-US" sz="1800" dirty="0" smtClean="0"/>
                <a:t>Data</a:t>
              </a:r>
              <a:endParaRPr lang="en-US" sz="18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049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17512"/>
            <a:ext cx="5699125" cy="573088"/>
          </a:xfrm>
        </p:spPr>
        <p:txBody>
          <a:bodyPr/>
          <a:lstStyle/>
          <a:p>
            <a:r>
              <a:rPr lang="en-US" dirty="0">
                <a:latin typeface="Courier New"/>
                <a:cs typeface="Courier New"/>
              </a:rPr>
              <a:t>f</a:t>
            </a:r>
            <a:r>
              <a:rPr lang="en-US" dirty="0" smtClean="0">
                <a:latin typeface="Courier New"/>
                <a:cs typeface="Courier New"/>
              </a:rPr>
              <a:t>ork</a:t>
            </a:r>
            <a:r>
              <a:rPr lang="en-US" dirty="0" smtClean="0"/>
              <a:t> Example</a:t>
            </a:r>
            <a:endParaRPr lang="en-US" dirty="0"/>
          </a:p>
        </p:txBody>
      </p:sp>
      <p:sp>
        <p:nvSpPr>
          <p:cNvPr id="490499" name="Text Box 3"/>
          <p:cNvSpPr txBox="1">
            <a:spLocks noChangeArrowheads="1"/>
          </p:cNvSpPr>
          <p:nvPr/>
        </p:nvSpPr>
        <p:spPr bwMode="auto">
          <a:xfrm>
            <a:off x="226540" y="1524000"/>
            <a:ext cx="4650260" cy="3637919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en-US" sz="16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>
                <a:solidFill>
                  <a:srgbClr val="4A00FF"/>
                </a:solidFill>
                <a:latin typeface="Menlo-Regular"/>
              </a:rPr>
              <a:t>main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()</a:t>
            </a:r>
          </a:p>
          <a:p>
            <a:pPr algn="l"/>
            <a:r>
              <a:rPr lang="en-US" sz="1600" dirty="0">
                <a:solidFill>
                  <a:srgbClr val="000000"/>
                </a:solidFill>
                <a:latin typeface="Menlo-Regular"/>
              </a:rPr>
              <a:t>{</a:t>
            </a:r>
          </a:p>
          <a:p>
            <a:pPr algn="l"/>
            <a:r>
              <a:rPr lang="fi-FI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fi-FI" sz="1600" dirty="0" err="1">
                <a:solidFill>
                  <a:srgbClr val="2D961E"/>
                </a:solidFill>
                <a:latin typeface="Menlo-Regular"/>
              </a:rPr>
              <a:t>pid_t</a:t>
            </a:r>
            <a:r>
              <a:rPr lang="fi-FI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fi-FI" sz="1600" dirty="0" err="1">
                <a:solidFill>
                  <a:srgbClr val="C1651C"/>
                </a:solidFill>
                <a:latin typeface="Menlo-Regular"/>
              </a:rPr>
              <a:t>pid</a:t>
            </a:r>
            <a:r>
              <a:rPr lang="fi-FI" sz="1600" dirty="0">
                <a:solidFill>
                  <a:srgbClr val="000000"/>
                </a:solidFill>
                <a:latin typeface="Menlo-Regular"/>
              </a:rPr>
              <a:t>;</a:t>
            </a:r>
          </a:p>
          <a:p>
            <a:pPr algn="l"/>
            <a:r>
              <a:rPr lang="fr-FR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fr-FR" sz="16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fr-FR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fr-FR" sz="1600" dirty="0">
                <a:solidFill>
                  <a:srgbClr val="C1651C"/>
                </a:solidFill>
                <a:latin typeface="Menlo-Regular"/>
              </a:rPr>
              <a:t>x</a:t>
            </a:r>
            <a:r>
              <a:rPr lang="fr-FR" sz="1600" dirty="0">
                <a:solidFill>
                  <a:srgbClr val="000000"/>
                </a:solidFill>
                <a:latin typeface="Menlo-Regular"/>
              </a:rPr>
              <a:t> = 1;</a:t>
            </a:r>
          </a:p>
          <a:p>
            <a:pPr algn="l"/>
            <a:endParaRPr lang="fr-FR" sz="1600" dirty="0">
              <a:solidFill>
                <a:srgbClr val="000000"/>
              </a:solidFill>
              <a:latin typeface="Menlo-Regular"/>
            </a:endParaRPr>
          </a:p>
          <a:p>
            <a:pPr algn="l"/>
            <a:r>
              <a:rPr lang="fi-FI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fi-FI" sz="1600" dirty="0" err="1">
                <a:solidFill>
                  <a:srgbClr val="000000"/>
                </a:solidFill>
                <a:latin typeface="Menlo-Regular"/>
              </a:rPr>
              <a:t>pid</a:t>
            </a:r>
            <a:r>
              <a:rPr lang="fi-FI" sz="1600" dirty="0">
                <a:solidFill>
                  <a:srgbClr val="000000"/>
                </a:solidFill>
                <a:latin typeface="Menlo-Regular"/>
              </a:rPr>
              <a:t> = </a:t>
            </a:r>
            <a:r>
              <a:rPr lang="fi-FI" sz="1600" dirty="0" err="1">
                <a:solidFill>
                  <a:srgbClr val="000000"/>
                </a:solidFill>
                <a:latin typeface="Menlo-Regular"/>
              </a:rPr>
              <a:t>Fork</a:t>
            </a:r>
            <a:r>
              <a:rPr lang="fi-FI" sz="1600" dirty="0">
                <a:solidFill>
                  <a:srgbClr val="000000"/>
                </a:solidFill>
                <a:latin typeface="Menlo-Regular"/>
              </a:rPr>
              <a:t>(); </a:t>
            </a:r>
          </a:p>
          <a:p>
            <a:pPr algn="l"/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>
                <a:solidFill>
                  <a:srgbClr val="C200FF"/>
                </a:solidFill>
                <a:latin typeface="Menlo-Regular"/>
              </a:rPr>
              <a:t>if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(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pid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== 0) { </a:t>
            </a:r>
            <a:endParaRPr lang="en-US" sz="1600" dirty="0" smtClean="0">
              <a:solidFill>
                <a:srgbClr val="000000"/>
              </a:solidFill>
              <a:latin typeface="Menlo-Regular"/>
            </a:endParaRPr>
          </a:p>
          <a:p>
            <a:pPr algn="l"/>
            <a:r>
              <a:rPr lang="en-US" sz="1600" dirty="0">
                <a:solidFill>
                  <a:srgbClr val="000000"/>
                </a:solidFill>
                <a:latin typeface="Menlo-Regular"/>
              </a:rPr>
              <a:t>  </a:t>
            </a:r>
            <a:r>
              <a:rPr lang="en-US" sz="1600" dirty="0" smtClean="0">
                <a:solidFill>
                  <a:srgbClr val="000000"/>
                </a:solidFill>
                <a:latin typeface="Menlo-Regular"/>
              </a:rPr>
              <a:t>      </a:t>
            </a:r>
            <a:r>
              <a:rPr lang="en-US" sz="1600" dirty="0" smtClean="0">
                <a:solidFill>
                  <a:srgbClr val="CB2418"/>
                </a:solidFill>
                <a:latin typeface="Menlo-Regular"/>
              </a:rPr>
              <a:t>/* </a:t>
            </a:r>
            <a:r>
              <a:rPr lang="en-US" sz="1600" dirty="0">
                <a:solidFill>
                  <a:srgbClr val="CB2418"/>
                </a:solidFill>
                <a:latin typeface="Menlo-Regular"/>
              </a:rPr>
              <a:t>Child */</a:t>
            </a:r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pPr algn="l"/>
            <a:r>
              <a:rPr lang="en-US" sz="16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printf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600" dirty="0">
                <a:solidFill>
                  <a:srgbClr val="9D206F"/>
                </a:solidFill>
                <a:latin typeface="Menlo-Regular"/>
              </a:rPr>
              <a:t>"child : x=%d\n"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, ++x); </a:t>
            </a:r>
          </a:p>
          <a:p>
            <a:pPr algn="l"/>
            <a:r>
              <a:rPr lang="en-US" sz="1600" dirty="0">
                <a:solidFill>
                  <a:srgbClr val="000000"/>
                </a:solidFill>
                <a:latin typeface="Menlo-Regular"/>
              </a:rPr>
              <a:t>	exit(0);</a:t>
            </a:r>
          </a:p>
          <a:p>
            <a:pPr algn="l"/>
            <a:r>
              <a:rPr lang="en-US" sz="1600" dirty="0">
                <a:solidFill>
                  <a:srgbClr val="000000"/>
                </a:solidFill>
                <a:latin typeface="Menlo-Regular"/>
              </a:rPr>
              <a:t>    }</a:t>
            </a:r>
          </a:p>
          <a:p>
            <a:pPr algn="l"/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pPr algn="l"/>
            <a:r>
              <a:rPr lang="fr-FR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fr-FR" sz="1600" dirty="0">
                <a:solidFill>
                  <a:srgbClr val="CB2418"/>
                </a:solidFill>
                <a:latin typeface="Menlo-Regular"/>
              </a:rPr>
              <a:t>/* Parent */</a:t>
            </a:r>
            <a:endParaRPr lang="fr-FR" sz="1600" dirty="0">
              <a:solidFill>
                <a:srgbClr val="000000"/>
              </a:solidFill>
              <a:latin typeface="Menlo-Regular"/>
            </a:endParaRPr>
          </a:p>
          <a:p>
            <a:pPr algn="l"/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printf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600" dirty="0">
                <a:solidFill>
                  <a:srgbClr val="9D206F"/>
                </a:solidFill>
                <a:latin typeface="Menlo-Regular"/>
              </a:rPr>
              <a:t>"parent: x=%d\n"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, --x); </a:t>
            </a:r>
          </a:p>
          <a:p>
            <a:pPr algn="l"/>
            <a:r>
              <a:rPr lang="en-US" sz="1600" dirty="0">
                <a:solidFill>
                  <a:srgbClr val="000000"/>
                </a:solidFill>
                <a:latin typeface="Menlo-Regular"/>
              </a:rPr>
              <a:t>    exit(0);</a:t>
            </a:r>
          </a:p>
          <a:p>
            <a:pPr algn="l"/>
            <a:r>
              <a:rPr lang="en-US" sz="1600" dirty="0">
                <a:solidFill>
                  <a:srgbClr val="000000"/>
                </a:solidFill>
                <a:latin typeface="Menlo-Regular"/>
              </a:rPr>
              <a:t>}</a:t>
            </a: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1036944" y="5638800"/>
            <a:ext cx="1782456" cy="791320"/>
          </a:xfrm>
          <a:prstGeom prst="rect">
            <a:avLst/>
          </a:prstGeom>
          <a:solidFill>
            <a:srgbClr val="E6E6E6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l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err="1" smtClean="0">
                <a:latin typeface="Courier New"/>
                <a:ea typeface="msgothic" charset="0"/>
                <a:cs typeface="Courier New"/>
              </a:rPr>
              <a:t>linux</a:t>
            </a:r>
            <a:r>
              <a:rPr lang="en-GB" sz="1600" dirty="0" smtClean="0">
                <a:latin typeface="Courier New"/>
                <a:ea typeface="msgothic" charset="0"/>
                <a:cs typeface="Courier New"/>
              </a:rPr>
              <a:t>&gt; ./fork</a:t>
            </a:r>
          </a:p>
          <a:p>
            <a:pPr algn="l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smtClean="0">
                <a:latin typeface="Courier New"/>
                <a:ea typeface="msgothic" charset="0"/>
                <a:cs typeface="Courier New"/>
              </a:rPr>
              <a:t>parent: x=0</a:t>
            </a:r>
          </a:p>
          <a:p>
            <a:pPr algn="l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smtClean="0">
                <a:latin typeface="Courier New"/>
                <a:ea typeface="msgothic" charset="0"/>
                <a:cs typeface="Courier New"/>
              </a:rPr>
              <a:t>child : x=2</a:t>
            </a:r>
            <a:endParaRPr lang="en-GB" sz="1600" b="1" dirty="0">
              <a:latin typeface="Courier New"/>
              <a:ea typeface="msgothic" charset="0"/>
              <a:cs typeface="Courier New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3810000" y="4572000"/>
            <a:ext cx="1067294" cy="357663"/>
          </a:xfrm>
          <a:prstGeom prst="rect">
            <a:avLst/>
          </a:prstGeom>
          <a:noFill/>
          <a:ln w="324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fork.c</a:t>
            </a:r>
            <a:endParaRPr lang="en-GB" sz="1800" b="1" i="1" dirty="0">
              <a:solidFill>
                <a:schemeClr val="tx1">
                  <a:lumMod val="50000"/>
                  <a:lumOff val="50000"/>
                </a:schemeClr>
              </a:solidFill>
              <a:latin typeface="Courier New" pitchFamily="49" charset="0"/>
              <a:ea typeface="msgothic" charset="0"/>
              <a:cs typeface="msgothic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5257800" y="1358444"/>
            <a:ext cx="3810000" cy="51947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18" charset="2"/>
              <a:buChar char="¢"/>
              <a:defRPr sz="2400" b="1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11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dirty="0">
                <a:latin typeface="Calibri"/>
                <a:cs typeface="Calibri"/>
              </a:rPr>
              <a:t>C</a:t>
            </a:r>
            <a:r>
              <a:rPr lang="en-US" dirty="0" smtClean="0">
                <a:latin typeface="Calibri"/>
                <a:cs typeface="Calibri"/>
              </a:rPr>
              <a:t>all once, return twice</a:t>
            </a:r>
          </a:p>
          <a:p>
            <a:r>
              <a:rPr lang="en-US" dirty="0" smtClean="0">
                <a:latin typeface="Calibri"/>
                <a:cs typeface="Calibri"/>
              </a:rPr>
              <a:t>Concurrent execution</a:t>
            </a:r>
          </a:p>
          <a:p>
            <a:pPr lvl="1"/>
            <a:r>
              <a:rPr lang="en-US" dirty="0" smtClean="0">
                <a:latin typeface="Calibri"/>
                <a:cs typeface="Calibri"/>
              </a:rPr>
              <a:t>Can’t predict execution order of parent and child</a:t>
            </a:r>
          </a:p>
          <a:p>
            <a:r>
              <a:rPr lang="en-US" dirty="0" smtClean="0">
                <a:latin typeface="Calibri"/>
                <a:cs typeface="Calibri"/>
              </a:rPr>
              <a:t>Duplicate but separate address space</a:t>
            </a:r>
          </a:p>
          <a:p>
            <a:pPr lvl="1"/>
            <a:r>
              <a:rPr lang="en-US" dirty="0" smtClean="0">
                <a:latin typeface="Courier New"/>
                <a:cs typeface="Courier New"/>
              </a:rPr>
              <a:t>x</a:t>
            </a:r>
            <a:r>
              <a:rPr lang="en-US" dirty="0" smtClean="0">
                <a:latin typeface="Calibri"/>
                <a:cs typeface="Calibri"/>
              </a:rPr>
              <a:t> has a value of 1 when fork returns in parent and child</a:t>
            </a:r>
          </a:p>
          <a:p>
            <a:pPr lvl="1"/>
            <a:r>
              <a:rPr lang="en-US" dirty="0" smtClean="0">
                <a:latin typeface="Calibri"/>
                <a:cs typeface="Calibri"/>
              </a:rPr>
              <a:t>Subsequent changes to </a:t>
            </a:r>
            <a:r>
              <a:rPr lang="en-US" dirty="0" smtClean="0">
                <a:latin typeface="Courier New"/>
                <a:cs typeface="Courier New"/>
              </a:rPr>
              <a:t>x</a:t>
            </a:r>
            <a:r>
              <a:rPr lang="en-US" dirty="0" smtClean="0">
                <a:latin typeface="Calibri"/>
                <a:cs typeface="Calibri"/>
              </a:rPr>
              <a:t> are independent</a:t>
            </a:r>
          </a:p>
          <a:p>
            <a:r>
              <a:rPr lang="en-US" dirty="0" smtClean="0">
                <a:latin typeface="Calibri"/>
                <a:cs typeface="Calibri"/>
              </a:rPr>
              <a:t>Shared open files</a:t>
            </a:r>
          </a:p>
          <a:p>
            <a:pPr lvl="1"/>
            <a:r>
              <a:rPr lang="en-US" dirty="0" err="1" smtClean="0">
                <a:latin typeface="Courier New"/>
                <a:cs typeface="Courier New"/>
              </a:rPr>
              <a:t>stdout</a:t>
            </a:r>
            <a:r>
              <a:rPr lang="en-US" dirty="0" smtClean="0">
                <a:latin typeface="Calibri"/>
                <a:cs typeface="Calibri"/>
              </a:rPr>
              <a:t> is the same in both parent and child</a:t>
            </a:r>
          </a:p>
        </p:txBody>
      </p:sp>
    </p:spTree>
    <p:extLst>
      <p:ext uri="{BB962C8B-B14F-4D97-AF65-F5344CB8AC3E}">
        <p14:creationId xmlns:p14="http://schemas.microsoft.com/office/powerpoint/2010/main" val="100592709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Modeling </a:t>
            </a:r>
            <a:r>
              <a:rPr lang="en-US" dirty="0" smtClean="0">
                <a:latin typeface="Courier New"/>
                <a:cs typeface="Courier New"/>
              </a:rPr>
              <a:t>fork</a:t>
            </a:r>
            <a:r>
              <a:rPr lang="en-US" dirty="0" smtClean="0"/>
              <a:t> with Process Graphs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019" y="1362075"/>
            <a:ext cx="8558382" cy="4657725"/>
          </a:xfrm>
        </p:spPr>
        <p:txBody>
          <a:bodyPr/>
          <a:lstStyle/>
          <a:p>
            <a:r>
              <a:rPr lang="en-US" dirty="0" smtClean="0"/>
              <a:t>A </a:t>
            </a:r>
            <a:r>
              <a:rPr lang="en-US" i="1" dirty="0"/>
              <a:t>p</a:t>
            </a:r>
            <a:r>
              <a:rPr lang="en-US" i="1" dirty="0" smtClean="0"/>
              <a:t>rocess graph </a:t>
            </a:r>
            <a:r>
              <a:rPr lang="en-US" dirty="0" smtClean="0"/>
              <a:t>is a useful tool for capturing the partial ordering of statements in a concurrent program:</a:t>
            </a:r>
          </a:p>
          <a:p>
            <a:pPr lvl="1"/>
            <a:r>
              <a:rPr lang="en-US" dirty="0" smtClean="0"/>
              <a:t>Each vertex is the execution of a statement</a:t>
            </a:r>
          </a:p>
          <a:p>
            <a:pPr lvl="1"/>
            <a:r>
              <a:rPr lang="en-US" dirty="0" smtClean="0"/>
              <a:t>a </a:t>
            </a:r>
            <a:r>
              <a:rPr lang="en-US" dirty="0" smtClean="0">
                <a:sym typeface="Symbol"/>
              </a:rPr>
              <a:t></a:t>
            </a:r>
            <a:r>
              <a:rPr lang="en-US" dirty="0" smtClean="0"/>
              <a:t> b means </a:t>
            </a:r>
            <a:r>
              <a:rPr lang="en-US" dirty="0">
                <a:latin typeface="Courier New"/>
                <a:cs typeface="Courier New"/>
              </a:rPr>
              <a:t>a</a:t>
            </a:r>
            <a:r>
              <a:rPr lang="en-US" dirty="0" smtClean="0"/>
              <a:t> happens before b</a:t>
            </a:r>
          </a:p>
          <a:p>
            <a:pPr lvl="1"/>
            <a:r>
              <a:rPr lang="en-US" dirty="0" smtClean="0"/>
              <a:t>Edges can be labeled with current value of variables</a:t>
            </a:r>
          </a:p>
          <a:p>
            <a:pPr lvl="1"/>
            <a:r>
              <a:rPr lang="en-US" dirty="0" err="1" smtClean="0">
                <a:latin typeface="Courier New"/>
                <a:cs typeface="Courier New"/>
              </a:rPr>
              <a:t>printf</a:t>
            </a:r>
            <a:r>
              <a:rPr lang="en-US" dirty="0" smtClean="0"/>
              <a:t> vertices can be labeled with output</a:t>
            </a:r>
          </a:p>
          <a:p>
            <a:pPr lvl="1"/>
            <a:r>
              <a:rPr lang="en-US" dirty="0" smtClean="0"/>
              <a:t>Each graph begins with a vertex with no incoming edges </a:t>
            </a:r>
            <a:endParaRPr lang="en-US" dirty="0" smtClean="0">
              <a:latin typeface="Courier New"/>
              <a:cs typeface="Courier New"/>
            </a:endParaRPr>
          </a:p>
          <a:p>
            <a:r>
              <a:rPr lang="en-US" dirty="0" smtClean="0"/>
              <a:t>Any </a:t>
            </a:r>
            <a:r>
              <a:rPr lang="en-US" i="1" dirty="0" smtClean="0"/>
              <a:t>topological sort </a:t>
            </a:r>
            <a:r>
              <a:rPr lang="en-US" dirty="0" smtClean="0"/>
              <a:t>of the graph corresponds to a feasible total ordering. </a:t>
            </a:r>
          </a:p>
          <a:p>
            <a:pPr lvl="1"/>
            <a:r>
              <a:rPr lang="en-US" dirty="0" smtClean="0"/>
              <a:t>Total ordering of vertices where all edges point from left to right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286662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 Graph Example</a:t>
            </a:r>
            <a:endParaRPr lang="en-US" dirty="0"/>
          </a:p>
        </p:txBody>
      </p:sp>
      <p:sp>
        <p:nvSpPr>
          <p:cNvPr id="26" name="Text Box 3"/>
          <p:cNvSpPr txBox="1">
            <a:spLocks noChangeArrowheads="1"/>
          </p:cNvSpPr>
          <p:nvPr/>
        </p:nvSpPr>
        <p:spPr bwMode="auto">
          <a:xfrm>
            <a:off x="302987" y="1472148"/>
            <a:ext cx="4421413" cy="3416320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en-US" sz="16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>
                <a:solidFill>
                  <a:srgbClr val="4A00FF"/>
                </a:solidFill>
                <a:latin typeface="Menlo-Regular"/>
              </a:rPr>
              <a:t>main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()</a:t>
            </a:r>
          </a:p>
          <a:p>
            <a:pPr algn="l"/>
            <a:r>
              <a:rPr lang="en-US" sz="1600" dirty="0">
                <a:solidFill>
                  <a:srgbClr val="000000"/>
                </a:solidFill>
                <a:latin typeface="Menlo-Regular"/>
              </a:rPr>
              <a:t>{</a:t>
            </a:r>
          </a:p>
          <a:p>
            <a:pPr algn="l"/>
            <a:r>
              <a:rPr lang="fi-FI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fi-FI" sz="1600" dirty="0" err="1">
                <a:solidFill>
                  <a:srgbClr val="2D961E"/>
                </a:solidFill>
                <a:latin typeface="Menlo-Regular"/>
              </a:rPr>
              <a:t>pid_t</a:t>
            </a:r>
            <a:r>
              <a:rPr lang="fi-FI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fi-FI" sz="1600" dirty="0" err="1">
                <a:solidFill>
                  <a:srgbClr val="C1651C"/>
                </a:solidFill>
                <a:latin typeface="Menlo-Regular"/>
              </a:rPr>
              <a:t>pid</a:t>
            </a:r>
            <a:r>
              <a:rPr lang="fi-FI" sz="1600" dirty="0">
                <a:solidFill>
                  <a:srgbClr val="000000"/>
                </a:solidFill>
                <a:latin typeface="Menlo-Regular"/>
              </a:rPr>
              <a:t>;</a:t>
            </a:r>
          </a:p>
          <a:p>
            <a:pPr algn="l"/>
            <a:r>
              <a:rPr lang="fr-FR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fr-FR" sz="16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fr-FR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fr-FR" sz="1600" dirty="0">
                <a:solidFill>
                  <a:srgbClr val="C1651C"/>
                </a:solidFill>
                <a:latin typeface="Menlo-Regular"/>
              </a:rPr>
              <a:t>x</a:t>
            </a:r>
            <a:r>
              <a:rPr lang="fr-FR" sz="1600" dirty="0">
                <a:solidFill>
                  <a:srgbClr val="000000"/>
                </a:solidFill>
                <a:latin typeface="Menlo-Regular"/>
              </a:rPr>
              <a:t> = 1;</a:t>
            </a:r>
          </a:p>
          <a:p>
            <a:pPr algn="l"/>
            <a:endParaRPr lang="fr-FR" sz="1600" dirty="0">
              <a:solidFill>
                <a:srgbClr val="000000"/>
              </a:solidFill>
              <a:latin typeface="Menlo-Regular"/>
            </a:endParaRPr>
          </a:p>
          <a:p>
            <a:pPr algn="l"/>
            <a:r>
              <a:rPr lang="fi-FI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fi-FI" sz="1600" dirty="0" err="1">
                <a:solidFill>
                  <a:srgbClr val="000000"/>
                </a:solidFill>
                <a:latin typeface="Menlo-Regular"/>
              </a:rPr>
              <a:t>pid</a:t>
            </a:r>
            <a:r>
              <a:rPr lang="fi-FI" sz="1600" dirty="0">
                <a:solidFill>
                  <a:srgbClr val="000000"/>
                </a:solidFill>
                <a:latin typeface="Menlo-Regular"/>
              </a:rPr>
              <a:t> = </a:t>
            </a:r>
            <a:r>
              <a:rPr lang="fi-FI" sz="1600" dirty="0" err="1">
                <a:solidFill>
                  <a:srgbClr val="000000"/>
                </a:solidFill>
                <a:latin typeface="Menlo-Regular"/>
              </a:rPr>
              <a:t>Fork</a:t>
            </a:r>
            <a:r>
              <a:rPr lang="fi-FI" sz="1600" dirty="0">
                <a:solidFill>
                  <a:srgbClr val="000000"/>
                </a:solidFill>
                <a:latin typeface="Menlo-Regular"/>
              </a:rPr>
              <a:t>(); </a:t>
            </a:r>
          </a:p>
          <a:p>
            <a:pPr algn="l"/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>
                <a:solidFill>
                  <a:srgbClr val="C200FF"/>
                </a:solidFill>
                <a:latin typeface="Menlo-Regular"/>
              </a:rPr>
              <a:t>if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(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pid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== 0) {  </a:t>
            </a:r>
            <a:r>
              <a:rPr lang="en-US" sz="1600" dirty="0">
                <a:solidFill>
                  <a:srgbClr val="CB2418"/>
                </a:solidFill>
                <a:latin typeface="Menlo-Regular"/>
              </a:rPr>
              <a:t>/* Child </a:t>
            </a:r>
            <a:r>
              <a:rPr lang="en-US" sz="1600" dirty="0" smtClean="0">
                <a:solidFill>
                  <a:srgbClr val="CB2418"/>
                </a:solidFill>
                <a:latin typeface="Menlo-Regular"/>
              </a:rPr>
              <a:t>*/</a:t>
            </a:r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pPr algn="l"/>
            <a:r>
              <a:rPr lang="en-US" sz="16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printf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600" dirty="0">
                <a:solidFill>
                  <a:srgbClr val="9D206F"/>
                </a:solidFill>
                <a:latin typeface="Menlo-Regular"/>
              </a:rPr>
              <a:t>"child : x=%d\n"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, ++x); </a:t>
            </a:r>
          </a:p>
          <a:p>
            <a:pPr algn="l"/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 smtClean="0">
                <a:solidFill>
                  <a:srgbClr val="000000"/>
                </a:solidFill>
                <a:latin typeface="Menlo-Regular"/>
              </a:rPr>
              <a:t>       exit(0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pPr algn="l"/>
            <a:r>
              <a:rPr lang="en-US" sz="1600" dirty="0">
                <a:solidFill>
                  <a:srgbClr val="000000"/>
                </a:solidFill>
                <a:latin typeface="Menlo-Regular"/>
              </a:rPr>
              <a:t>    }</a:t>
            </a:r>
          </a:p>
          <a:p>
            <a:pPr algn="l"/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pPr algn="l"/>
            <a:r>
              <a:rPr lang="fr-FR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fr-FR" sz="1600" dirty="0">
                <a:solidFill>
                  <a:srgbClr val="CB2418"/>
                </a:solidFill>
                <a:latin typeface="Menlo-Regular"/>
              </a:rPr>
              <a:t>/* Parent */</a:t>
            </a:r>
            <a:endParaRPr lang="fr-FR" sz="1600" dirty="0">
              <a:solidFill>
                <a:srgbClr val="000000"/>
              </a:solidFill>
              <a:latin typeface="Menlo-Regular"/>
            </a:endParaRPr>
          </a:p>
          <a:p>
            <a:pPr algn="l"/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printf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600" dirty="0">
                <a:solidFill>
                  <a:srgbClr val="9D206F"/>
                </a:solidFill>
                <a:latin typeface="Menlo-Regular"/>
              </a:rPr>
              <a:t>"parent: x=%d\n"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, --x); </a:t>
            </a:r>
          </a:p>
          <a:p>
            <a:pPr algn="l"/>
            <a:r>
              <a:rPr lang="en-US" sz="1600" dirty="0">
                <a:solidFill>
                  <a:srgbClr val="000000"/>
                </a:solidFill>
                <a:latin typeface="Menlo-Regular"/>
              </a:rPr>
              <a:t>    exit(0);</a:t>
            </a:r>
          </a:p>
          <a:p>
            <a:pPr algn="l"/>
            <a:r>
              <a:rPr lang="en-US" sz="1600" dirty="0" smtClean="0">
                <a:solidFill>
                  <a:srgbClr val="000000"/>
                </a:solidFill>
                <a:latin typeface="Menlo-Regular"/>
              </a:rPr>
              <a:t>}</a:t>
            </a:r>
            <a:endParaRPr lang="en-US" sz="1600" dirty="0">
              <a:solidFill>
                <a:srgbClr val="000000"/>
              </a:solidFill>
              <a:latin typeface="Menlo-Regular"/>
            </a:endParaRPr>
          </a:p>
        </p:txBody>
      </p:sp>
      <p:sp>
        <p:nvSpPr>
          <p:cNvPr id="4" name="Text Box 407"/>
          <p:cNvSpPr txBox="1">
            <a:spLocks noChangeArrowheads="1"/>
          </p:cNvSpPr>
          <p:nvPr/>
        </p:nvSpPr>
        <p:spPr bwMode="auto">
          <a:xfrm>
            <a:off x="6068150" y="2514600"/>
            <a:ext cx="1834033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00" dirty="0" smtClean="0">
                <a:solidFill>
                  <a:srgbClr val="FF0000"/>
                </a:solidFill>
                <a:latin typeface="Courier New" charset="0"/>
              </a:rPr>
              <a:t>child: </a:t>
            </a:r>
            <a:r>
              <a:rPr lang="en-US" sz="1600" dirty="0" err="1" smtClean="0">
                <a:solidFill>
                  <a:srgbClr val="FF0000"/>
                </a:solidFill>
                <a:latin typeface="Courier New" charset="0"/>
              </a:rPr>
              <a:t>x</a:t>
            </a:r>
            <a:r>
              <a:rPr lang="en-US" sz="1600" dirty="0" smtClean="0">
                <a:solidFill>
                  <a:srgbClr val="FF0000"/>
                </a:solidFill>
                <a:latin typeface="Courier New" charset="0"/>
              </a:rPr>
              <a:t>=2</a:t>
            </a:r>
            <a:endParaRPr lang="en-US" sz="1600" dirty="0">
              <a:solidFill>
                <a:srgbClr val="FF0000"/>
              </a:solidFill>
              <a:latin typeface="Courier New" charset="0"/>
            </a:endParaRPr>
          </a:p>
        </p:txBody>
      </p:sp>
      <p:sp>
        <p:nvSpPr>
          <p:cNvPr id="5" name="Oval 4"/>
          <p:cNvSpPr>
            <a:spLocks noChangeAspect="1"/>
          </p:cNvSpPr>
          <p:nvPr/>
        </p:nvSpPr>
        <p:spPr>
          <a:xfrm>
            <a:off x="5192739" y="3428152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6" name="TextBox 5"/>
          <p:cNvSpPr txBox="1"/>
          <p:nvPr/>
        </p:nvSpPr>
        <p:spPr>
          <a:xfrm>
            <a:off x="4931297" y="3468791"/>
            <a:ext cx="67718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 smtClean="0">
                <a:latin typeface="Courier New"/>
                <a:cs typeface="Courier New"/>
              </a:rPr>
              <a:t>main</a:t>
            </a:r>
            <a:endParaRPr lang="en-US" sz="1600" b="1" dirty="0">
              <a:latin typeface="Courier New"/>
              <a:cs typeface="Courier New"/>
            </a:endParaRPr>
          </a:p>
        </p:txBody>
      </p:sp>
      <p:sp>
        <p:nvSpPr>
          <p:cNvPr id="7" name="Oval 6"/>
          <p:cNvSpPr>
            <a:spLocks noChangeAspect="1"/>
          </p:cNvSpPr>
          <p:nvPr/>
        </p:nvSpPr>
        <p:spPr>
          <a:xfrm>
            <a:off x="6106851" y="3428152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8" name="Oval 7"/>
          <p:cNvSpPr>
            <a:spLocks noChangeAspect="1"/>
          </p:cNvSpPr>
          <p:nvPr/>
        </p:nvSpPr>
        <p:spPr>
          <a:xfrm>
            <a:off x="7037185" y="3428152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9" name="TextBox 8"/>
          <p:cNvSpPr txBox="1"/>
          <p:nvPr/>
        </p:nvSpPr>
        <p:spPr>
          <a:xfrm>
            <a:off x="5722393" y="3468791"/>
            <a:ext cx="864096" cy="3139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latin typeface="Courier New"/>
                <a:cs typeface="Courier New"/>
              </a:rPr>
              <a:t>fork</a:t>
            </a:r>
            <a:endParaRPr lang="en-US" sz="1600" b="1" dirty="0">
              <a:latin typeface="Courier New"/>
              <a:cs typeface="Courier New"/>
            </a:endParaRPr>
          </a:p>
        </p:txBody>
      </p:sp>
      <p:cxnSp>
        <p:nvCxnSpPr>
          <p:cNvPr id="10" name="Elbow Connector 35"/>
          <p:cNvCxnSpPr>
            <a:stCxn id="9" idx="0"/>
          </p:cNvCxnSpPr>
          <p:nvPr/>
        </p:nvCxnSpPr>
        <p:spPr>
          <a:xfrm rot="5400000" flipH="1" flipV="1">
            <a:off x="6266292" y="2716548"/>
            <a:ext cx="640393" cy="864094"/>
          </a:xfrm>
          <a:prstGeom prst="bentConnector2">
            <a:avLst/>
          </a:prstGeom>
          <a:ln w="12700" cmpd="sng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>
            <a:spLocks noChangeAspect="1"/>
          </p:cNvSpPr>
          <p:nvPr/>
        </p:nvSpPr>
        <p:spPr>
          <a:xfrm>
            <a:off x="7021652" y="2783390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cxnSp>
        <p:nvCxnSpPr>
          <p:cNvPr id="12" name="Straight Arrow Connector 11"/>
          <p:cNvCxnSpPr/>
          <p:nvPr/>
        </p:nvCxnSpPr>
        <p:spPr>
          <a:xfrm flipV="1">
            <a:off x="6198291" y="3472178"/>
            <a:ext cx="838894" cy="3388"/>
          </a:xfrm>
          <a:prstGeom prst="straightConnector1">
            <a:avLst/>
          </a:prstGeom>
          <a:ln w="12700" cmpd="sng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5284179" y="3472178"/>
            <a:ext cx="838894" cy="3388"/>
          </a:xfrm>
          <a:prstGeom prst="straightConnector1">
            <a:avLst/>
          </a:prstGeom>
          <a:ln w="12700" cmpd="sng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6607830" y="3468791"/>
            <a:ext cx="94722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latin typeface="Courier New"/>
                <a:cs typeface="Courier New"/>
              </a:rPr>
              <a:t>printf</a:t>
            </a:r>
            <a:endParaRPr lang="en-US" sz="1600" b="1" dirty="0">
              <a:latin typeface="Courier New"/>
              <a:cs typeface="Courier New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607731" y="2811249"/>
            <a:ext cx="94722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latin typeface="Courier New"/>
                <a:cs typeface="Courier New"/>
              </a:rPr>
              <a:t>printf</a:t>
            </a:r>
            <a:endParaRPr lang="en-US" sz="1600" b="1" dirty="0">
              <a:latin typeface="Courier New"/>
              <a:cs typeface="Courier New"/>
            </a:endParaRPr>
          </a:p>
        </p:txBody>
      </p:sp>
      <p:sp>
        <p:nvSpPr>
          <p:cNvPr id="16" name="Text Box 407"/>
          <p:cNvSpPr txBox="1">
            <a:spLocks noChangeArrowheads="1"/>
          </p:cNvSpPr>
          <p:nvPr/>
        </p:nvSpPr>
        <p:spPr bwMode="auto">
          <a:xfrm>
            <a:off x="5298814" y="3156378"/>
            <a:ext cx="795337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00" dirty="0" err="1" smtClean="0">
                <a:latin typeface="Courier New" charset="0"/>
              </a:rPr>
              <a:t>x</a:t>
            </a:r>
            <a:r>
              <a:rPr lang="en-US" sz="1600" dirty="0" smtClean="0">
                <a:latin typeface="Courier New" charset="0"/>
              </a:rPr>
              <a:t>==1</a:t>
            </a:r>
            <a:endParaRPr lang="en-US" sz="1600" dirty="0">
              <a:latin typeface="Courier New" charset="0"/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 flipV="1">
            <a:off x="7103855" y="2828395"/>
            <a:ext cx="874528" cy="915"/>
          </a:xfrm>
          <a:prstGeom prst="straightConnector1">
            <a:avLst/>
          </a:prstGeom>
          <a:ln w="12700" cmpd="sng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Oval 17"/>
          <p:cNvSpPr>
            <a:spLocks noChangeAspect="1"/>
          </p:cNvSpPr>
          <p:nvPr/>
        </p:nvSpPr>
        <p:spPr>
          <a:xfrm>
            <a:off x="7975351" y="2783390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19" name="TextBox 18"/>
          <p:cNvSpPr txBox="1"/>
          <p:nvPr/>
        </p:nvSpPr>
        <p:spPr>
          <a:xfrm>
            <a:off x="7542234" y="2811249"/>
            <a:ext cx="94722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latin typeface="Courier New"/>
                <a:cs typeface="Courier New"/>
              </a:rPr>
              <a:t>exit</a:t>
            </a:r>
            <a:endParaRPr lang="en-US" sz="1600" b="1" dirty="0">
              <a:latin typeface="Courier New"/>
              <a:cs typeface="Courier New"/>
            </a:endParaRPr>
          </a:p>
        </p:txBody>
      </p:sp>
      <p:sp>
        <p:nvSpPr>
          <p:cNvPr id="20" name="Text Box 407"/>
          <p:cNvSpPr txBox="1">
            <a:spLocks noChangeArrowheads="1"/>
          </p:cNvSpPr>
          <p:nvPr/>
        </p:nvSpPr>
        <p:spPr bwMode="auto">
          <a:xfrm>
            <a:off x="6144350" y="3137103"/>
            <a:ext cx="1834033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00" dirty="0" smtClean="0">
                <a:solidFill>
                  <a:srgbClr val="FF0000"/>
                </a:solidFill>
                <a:latin typeface="Courier New" charset="0"/>
              </a:rPr>
              <a:t>parent: </a:t>
            </a:r>
            <a:r>
              <a:rPr lang="en-US" sz="1600" dirty="0" err="1" smtClean="0">
                <a:solidFill>
                  <a:srgbClr val="FF0000"/>
                </a:solidFill>
                <a:latin typeface="Courier New" charset="0"/>
              </a:rPr>
              <a:t>x</a:t>
            </a:r>
            <a:r>
              <a:rPr lang="en-US" sz="1600" dirty="0" smtClean="0">
                <a:solidFill>
                  <a:srgbClr val="FF0000"/>
                </a:solidFill>
                <a:latin typeface="Courier New" charset="0"/>
              </a:rPr>
              <a:t>=0</a:t>
            </a:r>
            <a:endParaRPr lang="en-US" sz="1600" dirty="0">
              <a:solidFill>
                <a:srgbClr val="FF0000"/>
              </a:solidFill>
              <a:latin typeface="Courier New" charset="0"/>
            </a:endParaRPr>
          </a:p>
        </p:txBody>
      </p:sp>
      <p:cxnSp>
        <p:nvCxnSpPr>
          <p:cNvPr id="21" name="Straight Arrow Connector 20"/>
          <p:cNvCxnSpPr/>
          <p:nvPr/>
        </p:nvCxnSpPr>
        <p:spPr>
          <a:xfrm flipV="1">
            <a:off x="7103855" y="3464113"/>
            <a:ext cx="874528" cy="400"/>
          </a:xfrm>
          <a:prstGeom prst="straightConnector1">
            <a:avLst/>
          </a:prstGeom>
          <a:ln w="12700" cmpd="sng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Oval 21"/>
          <p:cNvSpPr>
            <a:spLocks noChangeAspect="1"/>
          </p:cNvSpPr>
          <p:nvPr/>
        </p:nvSpPr>
        <p:spPr>
          <a:xfrm>
            <a:off x="7975351" y="3418593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23" name="TextBox 22"/>
          <p:cNvSpPr txBox="1"/>
          <p:nvPr/>
        </p:nvSpPr>
        <p:spPr>
          <a:xfrm>
            <a:off x="7542234" y="3446452"/>
            <a:ext cx="94722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latin typeface="Courier New"/>
                <a:cs typeface="Courier New"/>
              </a:rPr>
              <a:t>exit</a:t>
            </a:r>
            <a:endParaRPr lang="en-US" sz="1600" b="1" dirty="0">
              <a:latin typeface="Courier New"/>
              <a:cs typeface="Courier New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8153400" y="3290992"/>
            <a:ext cx="83816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>
                <a:latin typeface="Arial"/>
                <a:cs typeface="Arial"/>
              </a:rPr>
              <a:t>Parent</a:t>
            </a:r>
            <a:endParaRPr lang="en-US" sz="1600" i="1" dirty="0">
              <a:latin typeface="Arial"/>
              <a:cs typeface="Arial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8221878" y="2641972"/>
            <a:ext cx="7012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>
                <a:latin typeface="Arial"/>
                <a:cs typeface="Arial"/>
              </a:rPr>
              <a:t>Child</a:t>
            </a:r>
            <a:endParaRPr lang="en-US" sz="1600" i="1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1786885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Interpreting Process Graphs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362075"/>
            <a:ext cx="4700023" cy="3895725"/>
          </a:xfrm>
        </p:spPr>
        <p:txBody>
          <a:bodyPr/>
          <a:lstStyle/>
          <a:p>
            <a:r>
              <a:rPr lang="en-US" dirty="0" smtClean="0"/>
              <a:t>Original graph: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Relabeled graph:</a:t>
            </a:r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grpSp>
        <p:nvGrpSpPr>
          <p:cNvPr id="26" name="Group 25"/>
          <p:cNvGrpSpPr/>
          <p:nvPr/>
        </p:nvGrpSpPr>
        <p:grpSpPr>
          <a:xfrm>
            <a:off x="767182" y="2212455"/>
            <a:ext cx="4085241" cy="1292745"/>
            <a:chOff x="767182" y="1831455"/>
            <a:chExt cx="4085241" cy="1292745"/>
          </a:xfrm>
        </p:grpSpPr>
        <p:sp>
          <p:nvSpPr>
            <p:cNvPr id="5" name="Text Box 407"/>
            <p:cNvSpPr txBox="1">
              <a:spLocks noChangeArrowheads="1"/>
            </p:cNvSpPr>
            <p:nvPr/>
          </p:nvSpPr>
          <p:spPr bwMode="auto">
            <a:xfrm>
              <a:off x="1904035" y="1831455"/>
              <a:ext cx="1834033" cy="33855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600" dirty="0" smtClean="0">
                  <a:solidFill>
                    <a:srgbClr val="FF0000"/>
                  </a:solidFill>
                  <a:latin typeface="Courier New" charset="0"/>
                </a:rPr>
                <a:t>child: </a:t>
              </a:r>
              <a:r>
                <a:rPr lang="en-US" sz="1600" dirty="0" err="1" smtClean="0">
                  <a:solidFill>
                    <a:srgbClr val="FF0000"/>
                  </a:solidFill>
                  <a:latin typeface="Courier New" charset="0"/>
                </a:rPr>
                <a:t>x</a:t>
              </a:r>
              <a:r>
                <a:rPr lang="en-US" sz="1600" dirty="0" smtClean="0">
                  <a:solidFill>
                    <a:srgbClr val="FF0000"/>
                  </a:solidFill>
                  <a:latin typeface="Courier New" charset="0"/>
                </a:rPr>
                <a:t>=2</a:t>
              </a:r>
              <a:endParaRPr lang="en-US" sz="1600" dirty="0">
                <a:solidFill>
                  <a:srgbClr val="FF0000"/>
                </a:solidFill>
                <a:latin typeface="Courier New" charset="0"/>
              </a:endParaRPr>
            </a:p>
          </p:txBody>
        </p:sp>
        <p:sp>
          <p:nvSpPr>
            <p:cNvPr id="6" name="Oval 5"/>
            <p:cNvSpPr>
              <a:spLocks noChangeAspect="1"/>
            </p:cNvSpPr>
            <p:nvPr/>
          </p:nvSpPr>
          <p:spPr>
            <a:xfrm>
              <a:off x="1028624" y="2745007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767182" y="2785646"/>
              <a:ext cx="67718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b="1" dirty="0" smtClean="0">
                  <a:latin typeface="Courier New"/>
                  <a:cs typeface="Courier New"/>
                </a:rPr>
                <a:t>main</a:t>
              </a:r>
              <a:endParaRPr lang="en-US" sz="1600" b="1" dirty="0">
                <a:latin typeface="Courier New"/>
                <a:cs typeface="Courier New"/>
              </a:endParaRPr>
            </a:p>
          </p:txBody>
        </p:sp>
        <p:sp>
          <p:nvSpPr>
            <p:cNvPr id="8" name="Oval 7"/>
            <p:cNvSpPr>
              <a:spLocks noChangeAspect="1"/>
            </p:cNvSpPr>
            <p:nvPr/>
          </p:nvSpPr>
          <p:spPr>
            <a:xfrm>
              <a:off x="1942736" y="2745007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9" name="Oval 8"/>
            <p:cNvSpPr>
              <a:spLocks noChangeAspect="1"/>
            </p:cNvSpPr>
            <p:nvPr/>
          </p:nvSpPr>
          <p:spPr>
            <a:xfrm>
              <a:off x="2873070" y="2745007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539512" y="2785646"/>
              <a:ext cx="901628" cy="3139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>
                  <a:latin typeface="Courier New"/>
                  <a:cs typeface="Courier New"/>
                </a:rPr>
                <a:t>fork</a:t>
              </a:r>
              <a:endParaRPr lang="en-US" sz="1600" b="1" dirty="0">
                <a:latin typeface="Courier New"/>
                <a:cs typeface="Courier New"/>
              </a:endParaRPr>
            </a:p>
          </p:txBody>
        </p:sp>
        <p:cxnSp>
          <p:nvCxnSpPr>
            <p:cNvPr id="11" name="Elbow Connector 35"/>
            <p:cNvCxnSpPr>
              <a:stCxn id="10" idx="0"/>
            </p:cNvCxnSpPr>
            <p:nvPr/>
          </p:nvCxnSpPr>
          <p:spPr>
            <a:xfrm rot="5400000" flipH="1" flipV="1">
              <a:off x="2102177" y="2033403"/>
              <a:ext cx="640393" cy="864094"/>
            </a:xfrm>
            <a:prstGeom prst="bentConnector2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Oval 11"/>
            <p:cNvSpPr>
              <a:spLocks noChangeAspect="1"/>
            </p:cNvSpPr>
            <p:nvPr/>
          </p:nvSpPr>
          <p:spPr>
            <a:xfrm>
              <a:off x="2857537" y="210024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cxnSp>
          <p:nvCxnSpPr>
            <p:cNvPr id="13" name="Straight Arrow Connector 12"/>
            <p:cNvCxnSpPr/>
            <p:nvPr/>
          </p:nvCxnSpPr>
          <p:spPr>
            <a:xfrm flipV="1">
              <a:off x="2034176" y="2789033"/>
              <a:ext cx="838894" cy="3388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 flipV="1">
              <a:off x="1120064" y="2789033"/>
              <a:ext cx="838894" cy="3388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/>
            <p:cNvSpPr txBox="1"/>
            <p:nvPr/>
          </p:nvSpPr>
          <p:spPr>
            <a:xfrm>
              <a:off x="2443715" y="2785646"/>
              <a:ext cx="94722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err="1" smtClean="0">
                  <a:latin typeface="Courier New"/>
                  <a:cs typeface="Courier New"/>
                </a:rPr>
                <a:t>printf</a:t>
              </a:r>
              <a:endParaRPr lang="en-US" sz="1600" b="1" dirty="0">
                <a:latin typeface="Courier New"/>
                <a:cs typeface="Courier New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2443616" y="2128104"/>
              <a:ext cx="94722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err="1" smtClean="0">
                  <a:latin typeface="Courier New"/>
                  <a:cs typeface="Courier New"/>
                </a:rPr>
                <a:t>printf</a:t>
              </a:r>
              <a:endParaRPr lang="en-US" sz="1600" b="1" dirty="0">
                <a:latin typeface="Courier New"/>
                <a:cs typeface="Courier New"/>
              </a:endParaRPr>
            </a:p>
          </p:txBody>
        </p:sp>
        <p:sp>
          <p:nvSpPr>
            <p:cNvPr id="17" name="Text Box 407"/>
            <p:cNvSpPr txBox="1">
              <a:spLocks noChangeArrowheads="1"/>
            </p:cNvSpPr>
            <p:nvPr/>
          </p:nvSpPr>
          <p:spPr bwMode="auto">
            <a:xfrm>
              <a:off x="1134699" y="2473233"/>
              <a:ext cx="795337" cy="33855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600" dirty="0" err="1" smtClean="0">
                  <a:latin typeface="Courier New" charset="0"/>
                </a:rPr>
                <a:t>x</a:t>
              </a:r>
              <a:r>
                <a:rPr lang="en-US" sz="1600" dirty="0" smtClean="0">
                  <a:latin typeface="Courier New" charset="0"/>
                </a:rPr>
                <a:t>==1</a:t>
              </a:r>
              <a:endParaRPr lang="en-US" sz="1600" dirty="0">
                <a:latin typeface="Courier New" charset="0"/>
              </a:endParaRPr>
            </a:p>
          </p:txBody>
        </p:sp>
        <p:cxnSp>
          <p:nvCxnSpPr>
            <p:cNvPr id="18" name="Straight Arrow Connector 17"/>
            <p:cNvCxnSpPr/>
            <p:nvPr/>
          </p:nvCxnSpPr>
          <p:spPr>
            <a:xfrm flipV="1">
              <a:off x="2939740" y="2145765"/>
              <a:ext cx="1407322" cy="400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Oval 18"/>
            <p:cNvSpPr>
              <a:spLocks noChangeAspect="1"/>
            </p:cNvSpPr>
            <p:nvPr/>
          </p:nvSpPr>
          <p:spPr>
            <a:xfrm>
              <a:off x="4338318" y="210024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3905201" y="2128104"/>
              <a:ext cx="94722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>
                  <a:latin typeface="Courier New"/>
                  <a:cs typeface="Courier New"/>
                </a:rPr>
                <a:t>exit</a:t>
              </a:r>
              <a:endParaRPr lang="en-US" sz="1600" b="1" dirty="0">
                <a:latin typeface="Courier New"/>
                <a:cs typeface="Courier New"/>
              </a:endParaRPr>
            </a:p>
          </p:txBody>
        </p:sp>
        <p:sp>
          <p:nvSpPr>
            <p:cNvPr id="21" name="Text Box 407"/>
            <p:cNvSpPr txBox="1">
              <a:spLocks noChangeArrowheads="1"/>
            </p:cNvSpPr>
            <p:nvPr/>
          </p:nvSpPr>
          <p:spPr bwMode="auto">
            <a:xfrm>
              <a:off x="1980235" y="2453958"/>
              <a:ext cx="1834033" cy="33855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600" dirty="0" smtClean="0">
                  <a:solidFill>
                    <a:srgbClr val="FF0000"/>
                  </a:solidFill>
                  <a:latin typeface="Courier New" charset="0"/>
                </a:rPr>
                <a:t>parent: </a:t>
              </a:r>
              <a:r>
                <a:rPr lang="en-US" sz="1600" dirty="0" err="1" smtClean="0">
                  <a:solidFill>
                    <a:srgbClr val="FF0000"/>
                  </a:solidFill>
                  <a:latin typeface="Courier New" charset="0"/>
                </a:rPr>
                <a:t>x</a:t>
              </a:r>
              <a:r>
                <a:rPr lang="en-US" sz="1600" dirty="0" smtClean="0">
                  <a:solidFill>
                    <a:srgbClr val="FF0000"/>
                  </a:solidFill>
                  <a:latin typeface="Courier New" charset="0"/>
                </a:rPr>
                <a:t>=0</a:t>
              </a:r>
              <a:endParaRPr lang="en-US" sz="1600" dirty="0">
                <a:solidFill>
                  <a:srgbClr val="FF0000"/>
                </a:solidFill>
                <a:latin typeface="Courier New" charset="0"/>
              </a:endParaRPr>
            </a:p>
          </p:txBody>
        </p:sp>
        <p:cxnSp>
          <p:nvCxnSpPr>
            <p:cNvPr id="22" name="Straight Arrow Connector 21"/>
            <p:cNvCxnSpPr/>
            <p:nvPr/>
          </p:nvCxnSpPr>
          <p:spPr>
            <a:xfrm flipV="1">
              <a:off x="2939740" y="2780968"/>
              <a:ext cx="1407322" cy="400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Oval 22"/>
            <p:cNvSpPr>
              <a:spLocks noChangeAspect="1"/>
            </p:cNvSpPr>
            <p:nvPr/>
          </p:nvSpPr>
          <p:spPr>
            <a:xfrm>
              <a:off x="4338318" y="2735448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3905201" y="2763307"/>
              <a:ext cx="94722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>
                  <a:latin typeface="Courier New"/>
                  <a:cs typeface="Courier New"/>
                </a:rPr>
                <a:t>exit</a:t>
              </a:r>
              <a:endParaRPr lang="en-US" sz="1600" b="1" dirty="0">
                <a:latin typeface="Courier New"/>
                <a:cs typeface="Courier New"/>
              </a:endParaRPr>
            </a:p>
          </p:txBody>
        </p:sp>
      </p:grpSp>
      <p:grpSp>
        <p:nvGrpSpPr>
          <p:cNvPr id="54" name="Group 53"/>
          <p:cNvGrpSpPr/>
          <p:nvPr/>
        </p:nvGrpSpPr>
        <p:grpSpPr>
          <a:xfrm>
            <a:off x="900055" y="4721652"/>
            <a:ext cx="3900545" cy="993348"/>
            <a:chOff x="410379" y="3386287"/>
            <a:chExt cx="3900545" cy="993348"/>
          </a:xfrm>
        </p:grpSpPr>
        <p:sp>
          <p:nvSpPr>
            <p:cNvPr id="29" name="Oval 28"/>
            <p:cNvSpPr>
              <a:spLocks noChangeAspect="1"/>
            </p:cNvSpPr>
            <p:nvPr/>
          </p:nvSpPr>
          <p:spPr>
            <a:xfrm>
              <a:off x="487125" y="4036678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410379" y="4041081"/>
              <a:ext cx="30779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b="1" dirty="0" smtClean="0">
                  <a:latin typeface="Courier New"/>
                  <a:cs typeface="Courier New"/>
                </a:rPr>
                <a:t>a</a:t>
              </a:r>
              <a:endParaRPr lang="en-US" sz="1600" b="1" dirty="0">
                <a:latin typeface="Courier New"/>
                <a:cs typeface="Courier New"/>
              </a:endParaRPr>
            </a:p>
          </p:txBody>
        </p:sp>
        <p:sp>
          <p:nvSpPr>
            <p:cNvPr id="31" name="Oval 30"/>
            <p:cNvSpPr>
              <a:spLocks noChangeAspect="1"/>
            </p:cNvSpPr>
            <p:nvPr/>
          </p:nvSpPr>
          <p:spPr>
            <a:xfrm>
              <a:off x="1401237" y="4036678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32" name="Oval 31"/>
            <p:cNvSpPr>
              <a:spLocks noChangeAspect="1"/>
            </p:cNvSpPr>
            <p:nvPr/>
          </p:nvSpPr>
          <p:spPr>
            <a:xfrm>
              <a:off x="2331571" y="4036678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1115015" y="4041081"/>
              <a:ext cx="66762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>
                  <a:latin typeface="Courier New"/>
                  <a:cs typeface="Courier New"/>
                </a:rPr>
                <a:t>b</a:t>
              </a:r>
              <a:endParaRPr lang="en-US" sz="1600" b="1" dirty="0">
                <a:latin typeface="Courier New"/>
                <a:cs typeface="Courier New"/>
              </a:endParaRPr>
            </a:p>
          </p:txBody>
        </p:sp>
        <p:cxnSp>
          <p:nvCxnSpPr>
            <p:cNvPr id="34" name="Elbow Connector 35"/>
            <p:cNvCxnSpPr>
              <a:stCxn id="33" idx="0"/>
            </p:cNvCxnSpPr>
            <p:nvPr/>
          </p:nvCxnSpPr>
          <p:spPr>
            <a:xfrm rot="5400000" flipH="1" flipV="1">
              <a:off x="1578795" y="3306955"/>
              <a:ext cx="604159" cy="864094"/>
            </a:xfrm>
            <a:prstGeom prst="bentConnector2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Oval 34"/>
            <p:cNvSpPr>
              <a:spLocks noChangeAspect="1"/>
            </p:cNvSpPr>
            <p:nvPr/>
          </p:nvSpPr>
          <p:spPr>
            <a:xfrm>
              <a:off x="2316038" y="3391916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cxnSp>
          <p:nvCxnSpPr>
            <p:cNvPr id="36" name="Straight Arrow Connector 35"/>
            <p:cNvCxnSpPr/>
            <p:nvPr/>
          </p:nvCxnSpPr>
          <p:spPr>
            <a:xfrm flipV="1">
              <a:off x="1492677" y="4080704"/>
              <a:ext cx="838894" cy="3388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Arrow Connector 36"/>
            <p:cNvCxnSpPr/>
            <p:nvPr/>
          </p:nvCxnSpPr>
          <p:spPr>
            <a:xfrm flipV="1">
              <a:off x="578565" y="4080704"/>
              <a:ext cx="838894" cy="3388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Arrow Connector 40"/>
            <p:cNvCxnSpPr/>
            <p:nvPr/>
          </p:nvCxnSpPr>
          <p:spPr>
            <a:xfrm flipV="1">
              <a:off x="2398241" y="3437436"/>
              <a:ext cx="1407322" cy="400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Oval 41"/>
            <p:cNvSpPr>
              <a:spLocks noChangeAspect="1"/>
            </p:cNvSpPr>
            <p:nvPr/>
          </p:nvSpPr>
          <p:spPr>
            <a:xfrm>
              <a:off x="3796819" y="3391916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3363702" y="3386287"/>
              <a:ext cx="94722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>
                  <a:latin typeface="Courier New"/>
                  <a:cs typeface="Courier New"/>
                </a:rPr>
                <a:t>f</a:t>
              </a:r>
              <a:endParaRPr lang="en-US" sz="1600" b="1" dirty="0">
                <a:latin typeface="Courier New"/>
                <a:cs typeface="Courier New"/>
              </a:endParaRPr>
            </a:p>
          </p:txBody>
        </p:sp>
        <p:cxnSp>
          <p:nvCxnSpPr>
            <p:cNvPr id="45" name="Straight Arrow Connector 44"/>
            <p:cNvCxnSpPr/>
            <p:nvPr/>
          </p:nvCxnSpPr>
          <p:spPr>
            <a:xfrm flipV="1">
              <a:off x="2398241" y="4072639"/>
              <a:ext cx="1407322" cy="400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Oval 45"/>
            <p:cNvSpPr>
              <a:spLocks noChangeAspect="1"/>
            </p:cNvSpPr>
            <p:nvPr/>
          </p:nvSpPr>
          <p:spPr>
            <a:xfrm>
              <a:off x="3796819" y="4027119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3363702" y="4041081"/>
              <a:ext cx="94722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>
                  <a:latin typeface="Courier New"/>
                  <a:cs typeface="Courier New"/>
                </a:rPr>
                <a:t>d</a:t>
              </a:r>
              <a:endParaRPr lang="en-US" sz="1600" b="1" dirty="0">
                <a:latin typeface="Courier New"/>
                <a:cs typeface="Courier New"/>
              </a:endParaRP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2057400" y="4041081"/>
              <a:ext cx="66762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latin typeface="Courier New"/>
                  <a:cs typeface="Courier New"/>
                </a:rPr>
                <a:t>c</a:t>
              </a:r>
              <a:endParaRPr lang="en-US" sz="1600" b="1" dirty="0">
                <a:latin typeface="Courier New"/>
                <a:cs typeface="Courier New"/>
              </a:endParaRP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1905000" y="3386287"/>
              <a:ext cx="94722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latin typeface="Courier New"/>
                  <a:cs typeface="Courier New"/>
                </a:rPr>
                <a:t>e</a:t>
              </a:r>
              <a:endParaRPr lang="en-US" sz="1600" b="1" dirty="0">
                <a:latin typeface="Courier New"/>
                <a:cs typeface="Courier New"/>
              </a:endParaRPr>
            </a:p>
          </p:txBody>
        </p:sp>
      </p:grpSp>
      <p:grpSp>
        <p:nvGrpSpPr>
          <p:cNvPr id="100" name="Group 99"/>
          <p:cNvGrpSpPr/>
          <p:nvPr/>
        </p:nvGrpSpPr>
        <p:grpSpPr>
          <a:xfrm>
            <a:off x="5709045" y="3434318"/>
            <a:ext cx="3230523" cy="1442482"/>
            <a:chOff x="5709045" y="3581400"/>
            <a:chExt cx="3230523" cy="1442482"/>
          </a:xfrm>
        </p:grpSpPr>
        <p:sp>
          <p:nvSpPr>
            <p:cNvPr id="27" name="TextBox 26"/>
            <p:cNvSpPr txBox="1"/>
            <p:nvPr/>
          </p:nvSpPr>
          <p:spPr>
            <a:xfrm>
              <a:off x="5709045" y="4654550"/>
              <a:ext cx="29861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smtClean="0">
                  <a:latin typeface="Calibri" pitchFamily="34" charset="0"/>
                </a:rPr>
                <a:t>a</a:t>
              </a: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6265035" y="4654550"/>
              <a:ext cx="30853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smtClean="0">
                  <a:latin typeface="Calibri" pitchFamily="34" charset="0"/>
                </a:rPr>
                <a:t>b</a:t>
              </a: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6830943" y="4654550"/>
              <a:ext cx="30853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smtClean="0">
                  <a:latin typeface="Calibri" pitchFamily="34" charset="0"/>
                </a:rPr>
                <a:t>e</a:t>
              </a: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7396851" y="4654550"/>
              <a:ext cx="28125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smtClean="0">
                  <a:latin typeface="Calibri" pitchFamily="34" charset="0"/>
                </a:rPr>
                <a:t>c</a:t>
              </a: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7935483" y="4654550"/>
              <a:ext cx="2616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smtClean="0">
                  <a:latin typeface="Calibri" pitchFamily="34" charset="0"/>
                </a:rPr>
                <a:t>f</a:t>
              </a: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8454465" y="4654550"/>
              <a:ext cx="30853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smtClean="0">
                  <a:latin typeface="Calibri" pitchFamily="34" charset="0"/>
                </a:rPr>
                <a:t>d</a:t>
              </a:r>
            </a:p>
          </p:txBody>
        </p:sp>
        <p:cxnSp>
          <p:nvCxnSpPr>
            <p:cNvPr id="38" name="Curved Connector 37"/>
            <p:cNvCxnSpPr>
              <a:stCxn id="27" idx="0"/>
              <a:endCxn id="48" idx="0"/>
            </p:cNvCxnSpPr>
            <p:nvPr/>
          </p:nvCxnSpPr>
          <p:spPr bwMode="auto">
            <a:xfrm rot="5400000" flipH="1" flipV="1">
              <a:off x="6138828" y="4374076"/>
              <a:ext cx="12700" cy="560949"/>
            </a:xfrm>
            <a:prstGeom prst="curvedConnector3">
              <a:avLst>
                <a:gd name="adj1" fmla="val 3200000"/>
              </a:avLst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cxnSp>
          <p:nvCxnSpPr>
            <p:cNvPr id="40" name="Curved Connector 39"/>
            <p:cNvCxnSpPr>
              <a:stCxn id="48" idx="0"/>
              <a:endCxn id="49" idx="0"/>
            </p:cNvCxnSpPr>
            <p:nvPr/>
          </p:nvCxnSpPr>
          <p:spPr bwMode="auto">
            <a:xfrm rot="5400000" flipH="1" flipV="1">
              <a:off x="6702257" y="4371596"/>
              <a:ext cx="12700" cy="565908"/>
            </a:xfrm>
            <a:prstGeom prst="curvedConnector3">
              <a:avLst>
                <a:gd name="adj1" fmla="val 4100000"/>
              </a:avLst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cxnSp>
          <p:nvCxnSpPr>
            <p:cNvPr id="56" name="Curved Connector 55"/>
            <p:cNvCxnSpPr>
              <a:stCxn id="49" idx="0"/>
              <a:endCxn id="52" idx="0"/>
            </p:cNvCxnSpPr>
            <p:nvPr/>
          </p:nvCxnSpPr>
          <p:spPr bwMode="auto">
            <a:xfrm rot="5400000" flipH="1" flipV="1">
              <a:off x="7525749" y="4114012"/>
              <a:ext cx="12700" cy="1081077"/>
            </a:xfrm>
            <a:prstGeom prst="curvedConnector3">
              <a:avLst>
                <a:gd name="adj1" fmla="val 3600000"/>
              </a:avLst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cxnSp>
          <p:nvCxnSpPr>
            <p:cNvPr id="58" name="Curved Connector 57"/>
            <p:cNvCxnSpPr>
              <a:stCxn id="48" idx="0"/>
              <a:endCxn id="51" idx="0"/>
            </p:cNvCxnSpPr>
            <p:nvPr/>
          </p:nvCxnSpPr>
          <p:spPr bwMode="auto">
            <a:xfrm rot="5400000" flipH="1" flipV="1">
              <a:off x="6978392" y="4095461"/>
              <a:ext cx="12700" cy="1118178"/>
            </a:xfrm>
            <a:prstGeom prst="curvedConnector3">
              <a:avLst>
                <a:gd name="adj1" fmla="val 3700000"/>
              </a:avLst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cxnSp>
          <p:nvCxnSpPr>
            <p:cNvPr id="60" name="Curved Connector 59"/>
            <p:cNvCxnSpPr>
              <a:stCxn id="51" idx="0"/>
              <a:endCxn id="55" idx="0"/>
            </p:cNvCxnSpPr>
            <p:nvPr/>
          </p:nvCxnSpPr>
          <p:spPr bwMode="auto">
            <a:xfrm rot="5400000" flipH="1" flipV="1">
              <a:off x="8073107" y="4118924"/>
              <a:ext cx="12700" cy="1071252"/>
            </a:xfrm>
            <a:prstGeom prst="curvedConnector3">
              <a:avLst>
                <a:gd name="adj1" fmla="val 3900000"/>
              </a:avLst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sp>
          <p:nvSpPr>
            <p:cNvPr id="98" name="TextBox 97"/>
            <p:cNvSpPr txBox="1"/>
            <p:nvPr/>
          </p:nvSpPr>
          <p:spPr>
            <a:xfrm>
              <a:off x="5791200" y="3581400"/>
              <a:ext cx="314836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Calibri" pitchFamily="34" charset="0"/>
                </a:rPr>
                <a:t>Feasible total ordering:</a:t>
              </a:r>
            </a:p>
          </p:txBody>
        </p:sp>
      </p:grpSp>
      <p:grpSp>
        <p:nvGrpSpPr>
          <p:cNvPr id="101" name="Group 100"/>
          <p:cNvGrpSpPr/>
          <p:nvPr/>
        </p:nvGrpSpPr>
        <p:grpSpPr>
          <a:xfrm>
            <a:off x="5709045" y="5181600"/>
            <a:ext cx="3402003" cy="1371600"/>
            <a:chOff x="5709045" y="5105400"/>
            <a:chExt cx="3402003" cy="1371600"/>
          </a:xfrm>
        </p:grpSpPr>
        <p:sp>
          <p:nvSpPr>
            <p:cNvPr id="74" name="TextBox 73"/>
            <p:cNvSpPr txBox="1"/>
            <p:nvPr/>
          </p:nvSpPr>
          <p:spPr>
            <a:xfrm>
              <a:off x="5709045" y="6107668"/>
              <a:ext cx="29861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smtClean="0">
                  <a:latin typeface="Calibri" pitchFamily="34" charset="0"/>
                </a:rPr>
                <a:t>a</a:t>
              </a:r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6265035" y="6107668"/>
              <a:ext cx="30853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smtClean="0">
                  <a:latin typeface="Calibri" pitchFamily="34" charset="0"/>
                </a:rPr>
                <a:t>b</a:t>
              </a:r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7991310" y="6107668"/>
              <a:ext cx="30853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smtClean="0">
                  <a:latin typeface="Calibri" pitchFamily="34" charset="0"/>
                </a:rPr>
                <a:t>e</a:t>
              </a:r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7485186" y="6107668"/>
              <a:ext cx="28125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smtClean="0">
                  <a:latin typeface="Calibri" pitchFamily="34" charset="0"/>
                </a:rPr>
                <a:t>c</a:t>
              </a:r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6928245" y="6107668"/>
              <a:ext cx="2616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smtClean="0">
                  <a:latin typeface="Calibri" pitchFamily="34" charset="0"/>
                </a:rPr>
                <a:t>f</a:t>
              </a:r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8454465" y="6107668"/>
              <a:ext cx="30853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smtClean="0">
                  <a:latin typeface="Calibri" pitchFamily="34" charset="0"/>
                </a:rPr>
                <a:t>d</a:t>
              </a:r>
            </a:p>
          </p:txBody>
        </p:sp>
        <p:cxnSp>
          <p:nvCxnSpPr>
            <p:cNvPr id="80" name="Curved Connector 79"/>
            <p:cNvCxnSpPr>
              <a:stCxn id="74" idx="0"/>
              <a:endCxn id="75" idx="0"/>
            </p:cNvCxnSpPr>
            <p:nvPr/>
          </p:nvCxnSpPr>
          <p:spPr bwMode="auto">
            <a:xfrm rot="5400000" flipH="1" flipV="1">
              <a:off x="6138828" y="5827194"/>
              <a:ext cx="12700" cy="560949"/>
            </a:xfrm>
            <a:prstGeom prst="curvedConnector3">
              <a:avLst>
                <a:gd name="adj1" fmla="val 3300000"/>
              </a:avLst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cxnSp>
          <p:nvCxnSpPr>
            <p:cNvPr id="81" name="Curved Connector 80"/>
            <p:cNvCxnSpPr>
              <a:stCxn id="75" idx="0"/>
              <a:endCxn id="76" idx="0"/>
            </p:cNvCxnSpPr>
            <p:nvPr/>
          </p:nvCxnSpPr>
          <p:spPr bwMode="auto">
            <a:xfrm rot="5400000" flipH="1" flipV="1">
              <a:off x="7282440" y="5244531"/>
              <a:ext cx="12700" cy="1726275"/>
            </a:xfrm>
            <a:prstGeom prst="curvedConnector3">
              <a:avLst>
                <a:gd name="adj1" fmla="val 3500000"/>
              </a:avLst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cxnSp>
          <p:nvCxnSpPr>
            <p:cNvPr id="82" name="Curved Connector 81"/>
            <p:cNvCxnSpPr>
              <a:stCxn id="76" idx="0"/>
              <a:endCxn id="78" idx="0"/>
            </p:cNvCxnSpPr>
            <p:nvPr/>
          </p:nvCxnSpPr>
          <p:spPr bwMode="auto">
            <a:xfrm rot="16200000" flipV="1">
              <a:off x="7602314" y="5564404"/>
              <a:ext cx="12700" cy="1086528"/>
            </a:xfrm>
            <a:prstGeom prst="curvedConnector3">
              <a:avLst>
                <a:gd name="adj1" fmla="val 4200000"/>
              </a:avLst>
            </a:prstGeom>
            <a:noFill/>
            <a:ln w="254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cxnSp>
          <p:nvCxnSpPr>
            <p:cNvPr id="83" name="Curved Connector 82"/>
            <p:cNvCxnSpPr>
              <a:stCxn id="75" idx="0"/>
              <a:endCxn id="77" idx="0"/>
            </p:cNvCxnSpPr>
            <p:nvPr/>
          </p:nvCxnSpPr>
          <p:spPr bwMode="auto">
            <a:xfrm rot="5400000" flipH="1" flipV="1">
              <a:off x="7022559" y="5504412"/>
              <a:ext cx="12700" cy="1206513"/>
            </a:xfrm>
            <a:prstGeom prst="curvedConnector3">
              <a:avLst>
                <a:gd name="adj1" fmla="val 3600000"/>
              </a:avLst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cxnSp>
          <p:nvCxnSpPr>
            <p:cNvPr id="84" name="Curved Connector 83"/>
            <p:cNvCxnSpPr>
              <a:stCxn id="77" idx="0"/>
              <a:endCxn id="79" idx="0"/>
            </p:cNvCxnSpPr>
            <p:nvPr/>
          </p:nvCxnSpPr>
          <p:spPr bwMode="auto">
            <a:xfrm rot="5400000" flipH="1" flipV="1">
              <a:off x="8117274" y="5616210"/>
              <a:ext cx="12700" cy="982917"/>
            </a:xfrm>
            <a:prstGeom prst="curvedConnector3">
              <a:avLst>
                <a:gd name="adj1" fmla="val 3900000"/>
              </a:avLst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sp>
          <p:nvSpPr>
            <p:cNvPr id="99" name="TextBox 98"/>
            <p:cNvSpPr txBox="1"/>
            <p:nvPr/>
          </p:nvSpPr>
          <p:spPr>
            <a:xfrm>
              <a:off x="5759349" y="5105400"/>
              <a:ext cx="335169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Calibri" pitchFamily="34" charset="0"/>
                </a:rPr>
                <a:t>Infeasible total ordering: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3167955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2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57200"/>
            <a:ext cx="8534400" cy="573088"/>
          </a:xfrm>
        </p:spPr>
        <p:txBody>
          <a:bodyPr/>
          <a:lstStyle/>
          <a:p>
            <a:r>
              <a:rPr lang="en-US" dirty="0">
                <a:latin typeface="Courier New"/>
                <a:cs typeface="Courier New"/>
              </a:rPr>
              <a:t>f</a:t>
            </a:r>
            <a:r>
              <a:rPr lang="en-US" dirty="0" smtClean="0">
                <a:latin typeface="Courier New"/>
                <a:cs typeface="Courier New"/>
              </a:rPr>
              <a:t>ork</a:t>
            </a:r>
            <a:r>
              <a:rPr lang="en-US" dirty="0" smtClean="0"/>
              <a:t> Example: Two consecutive </a:t>
            </a:r>
            <a:r>
              <a:rPr lang="en-US" dirty="0" smtClean="0">
                <a:latin typeface="Courier New"/>
                <a:cs typeface="Courier New"/>
              </a:rPr>
              <a:t>fork</a:t>
            </a:r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491523" name="Text Box 3"/>
          <p:cNvSpPr txBox="1">
            <a:spLocks noChangeArrowheads="1"/>
          </p:cNvSpPr>
          <p:nvPr/>
        </p:nvSpPr>
        <p:spPr bwMode="auto">
          <a:xfrm>
            <a:off x="228600" y="1676400"/>
            <a:ext cx="3276600" cy="2086725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en-US" sz="1800" dirty="0">
                <a:solidFill>
                  <a:srgbClr val="2D961E"/>
                </a:solidFill>
                <a:latin typeface="Menlo-Regular"/>
              </a:rPr>
              <a:t>void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800" dirty="0">
                <a:solidFill>
                  <a:srgbClr val="4A00FF"/>
                </a:solidFill>
                <a:latin typeface="Menlo-Regular"/>
              </a:rPr>
              <a:t>fork2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()</a:t>
            </a:r>
          </a:p>
          <a:p>
            <a:pPr algn="l"/>
            <a:r>
              <a:rPr lang="en-US" sz="1800" dirty="0">
                <a:solidFill>
                  <a:srgbClr val="000000"/>
                </a:solidFill>
                <a:latin typeface="Menlo-Regular"/>
              </a:rPr>
              <a:t>{</a:t>
            </a:r>
          </a:p>
          <a:p>
            <a:pPr algn="l"/>
            <a:r>
              <a:rPr lang="ro-RO" sz="1800" dirty="0">
                <a:solidFill>
                  <a:srgbClr val="000000"/>
                </a:solidFill>
                <a:latin typeface="Menlo-Regular"/>
              </a:rPr>
              <a:t>    printf(</a:t>
            </a:r>
            <a:r>
              <a:rPr lang="ro-RO" sz="1800" dirty="0">
                <a:solidFill>
                  <a:srgbClr val="9D206F"/>
                </a:solidFill>
                <a:latin typeface="Menlo-Regular"/>
              </a:rPr>
              <a:t>"L0\n"</a:t>
            </a:r>
            <a:r>
              <a:rPr lang="ro-RO" sz="18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pPr algn="l"/>
            <a:r>
              <a:rPr lang="da-DK" sz="1800" dirty="0">
                <a:solidFill>
                  <a:srgbClr val="000000"/>
                </a:solidFill>
                <a:latin typeface="Menlo-Regular"/>
              </a:rPr>
              <a:t>    fork();</a:t>
            </a:r>
          </a:p>
          <a:p>
            <a:pPr algn="l"/>
            <a:r>
              <a:rPr lang="ro-RO" sz="1800" dirty="0">
                <a:solidFill>
                  <a:srgbClr val="000000"/>
                </a:solidFill>
                <a:latin typeface="Menlo-Regular"/>
              </a:rPr>
              <a:t>    printf(</a:t>
            </a:r>
            <a:r>
              <a:rPr lang="ro-RO" sz="1800" dirty="0">
                <a:solidFill>
                  <a:srgbClr val="9D206F"/>
                </a:solidFill>
                <a:latin typeface="Menlo-Regular"/>
              </a:rPr>
              <a:t>"L1\n"</a:t>
            </a:r>
            <a:r>
              <a:rPr lang="ro-RO" sz="18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pPr algn="l"/>
            <a:r>
              <a:rPr lang="da-DK" sz="1800" dirty="0">
                <a:solidFill>
                  <a:srgbClr val="000000"/>
                </a:solidFill>
                <a:latin typeface="Menlo-Regular"/>
              </a:rPr>
              <a:t>    fork();</a:t>
            </a:r>
          </a:p>
          <a:p>
            <a:pPr algn="l"/>
            <a:r>
              <a:rPr lang="en-US" sz="18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800" dirty="0" err="1">
                <a:solidFill>
                  <a:srgbClr val="000000"/>
                </a:solidFill>
                <a:latin typeface="Menlo-Regular"/>
              </a:rPr>
              <a:t>printf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800" dirty="0">
                <a:solidFill>
                  <a:srgbClr val="9D206F"/>
                </a:solidFill>
                <a:latin typeface="Menlo-Regular"/>
              </a:rPr>
              <a:t>"Bye\n"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pPr algn="l"/>
            <a:r>
              <a:rPr lang="en-US" sz="1800" dirty="0" smtClean="0">
                <a:solidFill>
                  <a:srgbClr val="000000"/>
                </a:solidFill>
                <a:latin typeface="Menlo-Regular"/>
              </a:rPr>
              <a:t>}</a:t>
            </a:r>
            <a:endParaRPr lang="en-US" sz="1800" dirty="0">
              <a:solidFill>
                <a:srgbClr val="000000"/>
              </a:solidFill>
              <a:latin typeface="Menlo-Regular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3588921" y="1295400"/>
            <a:ext cx="4640679" cy="2667000"/>
            <a:chOff x="3588921" y="1295400"/>
            <a:chExt cx="4640679" cy="2667000"/>
          </a:xfrm>
        </p:grpSpPr>
        <p:sp>
          <p:nvSpPr>
            <p:cNvPr id="64" name="Oval 63"/>
            <p:cNvSpPr>
              <a:spLocks noChangeAspect="1"/>
            </p:cNvSpPr>
            <p:nvPr/>
          </p:nvSpPr>
          <p:spPr>
            <a:xfrm>
              <a:off x="3975997" y="3586489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3588921" y="3623846"/>
              <a:ext cx="92845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b="1" dirty="0" err="1" smtClean="0">
                  <a:latin typeface="Courier New"/>
                  <a:cs typeface="Courier New"/>
                </a:rPr>
                <a:t>printf</a:t>
              </a:r>
              <a:endParaRPr lang="en-US" sz="1600" b="1" dirty="0">
                <a:latin typeface="Courier New"/>
                <a:cs typeface="Courier New"/>
              </a:endParaRPr>
            </a:p>
          </p:txBody>
        </p:sp>
        <p:sp>
          <p:nvSpPr>
            <p:cNvPr id="66" name="Oval 65"/>
            <p:cNvSpPr>
              <a:spLocks noChangeAspect="1"/>
            </p:cNvSpPr>
            <p:nvPr/>
          </p:nvSpPr>
          <p:spPr>
            <a:xfrm>
              <a:off x="5829909" y="3573789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Oval 67"/>
            <p:cNvSpPr>
              <a:spLocks noChangeAspect="1"/>
            </p:cNvSpPr>
            <p:nvPr/>
          </p:nvSpPr>
          <p:spPr>
            <a:xfrm>
              <a:off x="6760243" y="3577177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5380533" y="3611146"/>
              <a:ext cx="95025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err="1" smtClean="0">
                  <a:latin typeface="Courier New"/>
                  <a:cs typeface="Courier New"/>
                </a:rPr>
                <a:t>printf</a:t>
              </a:r>
              <a:endParaRPr lang="en-US" sz="1600" b="1" dirty="0">
                <a:latin typeface="Courier New"/>
                <a:cs typeface="Courier New"/>
              </a:endParaRPr>
            </a:p>
          </p:txBody>
        </p:sp>
        <p:cxnSp>
          <p:nvCxnSpPr>
            <p:cNvPr id="70" name="Elbow Connector 35"/>
            <p:cNvCxnSpPr/>
            <p:nvPr/>
          </p:nvCxnSpPr>
          <p:spPr>
            <a:xfrm rot="5400000" flipH="1" flipV="1">
              <a:off x="6930020" y="2847984"/>
              <a:ext cx="640392" cy="885933"/>
            </a:xfrm>
            <a:prstGeom prst="bentConnector2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1" name="Oval 70"/>
            <p:cNvSpPr>
              <a:spLocks noChangeAspect="1"/>
            </p:cNvSpPr>
            <p:nvPr/>
          </p:nvSpPr>
          <p:spPr>
            <a:xfrm>
              <a:off x="7708999" y="2912329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2" name="Straight Arrow Connector 71"/>
            <p:cNvCxnSpPr/>
            <p:nvPr/>
          </p:nvCxnSpPr>
          <p:spPr>
            <a:xfrm flipV="1">
              <a:off x="5921349" y="3616121"/>
              <a:ext cx="838894" cy="3388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Arrow Connector 72"/>
            <p:cNvCxnSpPr/>
            <p:nvPr/>
          </p:nvCxnSpPr>
          <p:spPr>
            <a:xfrm flipV="1">
              <a:off x="4067437" y="3625433"/>
              <a:ext cx="838894" cy="3388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4" name="TextBox 73"/>
            <p:cNvSpPr txBox="1"/>
            <p:nvPr/>
          </p:nvSpPr>
          <p:spPr>
            <a:xfrm>
              <a:off x="6330888" y="3611146"/>
              <a:ext cx="94722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>
                  <a:latin typeface="Courier New"/>
                  <a:cs typeface="Courier New"/>
                </a:rPr>
                <a:t>fork</a:t>
              </a:r>
              <a:endParaRPr lang="en-US" sz="1600" b="1" dirty="0">
                <a:latin typeface="Courier New"/>
                <a:cs typeface="Courier New"/>
              </a:endParaRPr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7282378" y="2895600"/>
              <a:ext cx="94722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err="1" smtClean="0">
                  <a:latin typeface="Courier New"/>
                  <a:cs typeface="Courier New"/>
                </a:rPr>
                <a:t>printf</a:t>
              </a:r>
              <a:endParaRPr lang="en-US" sz="1600" b="1" dirty="0">
                <a:latin typeface="Courier New"/>
                <a:cs typeface="Courier New"/>
              </a:endParaRPr>
            </a:p>
          </p:txBody>
        </p:sp>
        <p:cxnSp>
          <p:nvCxnSpPr>
            <p:cNvPr id="76" name="Straight Arrow Connector 75"/>
            <p:cNvCxnSpPr/>
            <p:nvPr/>
          </p:nvCxnSpPr>
          <p:spPr>
            <a:xfrm flipV="1">
              <a:off x="6845963" y="3609345"/>
              <a:ext cx="838894" cy="3388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9" name="Oval 78"/>
            <p:cNvSpPr>
              <a:spLocks noChangeAspect="1"/>
            </p:cNvSpPr>
            <p:nvPr/>
          </p:nvSpPr>
          <p:spPr>
            <a:xfrm>
              <a:off x="7684857" y="355727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TextBox 79"/>
            <p:cNvSpPr txBox="1"/>
            <p:nvPr/>
          </p:nvSpPr>
          <p:spPr>
            <a:xfrm>
              <a:off x="7252710" y="3611146"/>
              <a:ext cx="94722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err="1" smtClean="0">
                  <a:latin typeface="Courier New"/>
                  <a:cs typeface="Courier New"/>
                </a:rPr>
                <a:t>printf</a:t>
              </a:r>
              <a:endParaRPr lang="en-US" sz="1600" b="1" dirty="0">
                <a:latin typeface="Courier New"/>
                <a:cs typeface="Courier New"/>
              </a:endParaRPr>
            </a:p>
          </p:txBody>
        </p:sp>
        <p:sp>
          <p:nvSpPr>
            <p:cNvPr id="82" name="Oval 81"/>
            <p:cNvSpPr>
              <a:spLocks noChangeAspect="1"/>
            </p:cNvSpPr>
            <p:nvPr/>
          </p:nvSpPr>
          <p:spPr>
            <a:xfrm>
              <a:off x="4902809" y="3586489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TextBox 82"/>
            <p:cNvSpPr txBox="1"/>
            <p:nvPr/>
          </p:nvSpPr>
          <p:spPr>
            <a:xfrm>
              <a:off x="4517381" y="3623846"/>
              <a:ext cx="866036" cy="3139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>
                  <a:latin typeface="Courier New"/>
                  <a:cs typeface="Courier New"/>
                </a:rPr>
                <a:t>fork</a:t>
              </a:r>
              <a:endParaRPr lang="en-US" sz="1600" b="1" dirty="0">
                <a:latin typeface="Courier New"/>
                <a:cs typeface="Courier New"/>
              </a:endParaRPr>
            </a:p>
          </p:txBody>
        </p:sp>
        <p:cxnSp>
          <p:nvCxnSpPr>
            <p:cNvPr id="84" name="Straight Arrow Connector 83"/>
            <p:cNvCxnSpPr/>
            <p:nvPr/>
          </p:nvCxnSpPr>
          <p:spPr>
            <a:xfrm flipV="1">
              <a:off x="4994249" y="3618657"/>
              <a:ext cx="838894" cy="3388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Elbow Connector 35"/>
            <p:cNvCxnSpPr>
              <a:endCxn id="86" idx="2"/>
            </p:cNvCxnSpPr>
            <p:nvPr/>
          </p:nvCxnSpPr>
          <p:spPr>
            <a:xfrm rot="5400000" flipH="1" flipV="1">
              <a:off x="4758963" y="2515545"/>
              <a:ext cx="1262381" cy="879511"/>
            </a:xfrm>
            <a:prstGeom prst="bentConnector2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6" name="Oval 85"/>
            <p:cNvSpPr>
              <a:spLocks noChangeAspect="1"/>
            </p:cNvSpPr>
            <p:nvPr/>
          </p:nvSpPr>
          <p:spPr>
            <a:xfrm>
              <a:off x="5829909" y="2278389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Oval 87"/>
            <p:cNvSpPr>
              <a:spLocks noChangeAspect="1"/>
            </p:cNvSpPr>
            <p:nvPr/>
          </p:nvSpPr>
          <p:spPr>
            <a:xfrm>
              <a:off x="6760243" y="2281777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TextBox 88"/>
            <p:cNvSpPr txBox="1"/>
            <p:nvPr/>
          </p:nvSpPr>
          <p:spPr>
            <a:xfrm>
              <a:off x="5342998" y="2286000"/>
              <a:ext cx="101703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err="1" smtClean="0">
                  <a:latin typeface="Courier New"/>
                  <a:cs typeface="Courier New"/>
                </a:rPr>
                <a:t>printf</a:t>
              </a:r>
              <a:endParaRPr lang="en-US" sz="1600" b="1" dirty="0">
                <a:latin typeface="Courier New"/>
                <a:cs typeface="Courier New"/>
              </a:endParaRPr>
            </a:p>
          </p:txBody>
        </p:sp>
        <p:cxnSp>
          <p:nvCxnSpPr>
            <p:cNvPr id="90" name="Elbow Connector 35"/>
            <p:cNvCxnSpPr/>
            <p:nvPr/>
          </p:nvCxnSpPr>
          <p:spPr>
            <a:xfrm rot="5400000" flipH="1" flipV="1">
              <a:off x="6940937" y="1533754"/>
              <a:ext cx="640396" cy="864095"/>
            </a:xfrm>
            <a:prstGeom prst="bentConnector2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1" name="Oval 90"/>
            <p:cNvSpPr>
              <a:spLocks noChangeAspect="1"/>
            </p:cNvSpPr>
            <p:nvPr/>
          </p:nvSpPr>
          <p:spPr>
            <a:xfrm>
              <a:off x="7708999" y="1587182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2" name="Straight Arrow Connector 91"/>
            <p:cNvCxnSpPr/>
            <p:nvPr/>
          </p:nvCxnSpPr>
          <p:spPr>
            <a:xfrm flipV="1">
              <a:off x="5921349" y="2320721"/>
              <a:ext cx="838894" cy="3388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3" name="TextBox 92"/>
            <p:cNvSpPr txBox="1"/>
            <p:nvPr/>
          </p:nvSpPr>
          <p:spPr>
            <a:xfrm>
              <a:off x="6330888" y="2315746"/>
              <a:ext cx="94722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>
                  <a:latin typeface="Courier New"/>
                  <a:cs typeface="Courier New"/>
                </a:rPr>
                <a:t>fork</a:t>
              </a:r>
              <a:endParaRPr lang="en-US" sz="1600" b="1" dirty="0">
                <a:latin typeface="Courier New"/>
                <a:cs typeface="Courier New"/>
              </a:endParaRPr>
            </a:p>
          </p:txBody>
        </p:sp>
        <p:sp>
          <p:nvSpPr>
            <p:cNvPr id="94" name="TextBox 93"/>
            <p:cNvSpPr txBox="1"/>
            <p:nvPr/>
          </p:nvSpPr>
          <p:spPr>
            <a:xfrm>
              <a:off x="7282378" y="1636712"/>
              <a:ext cx="94722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err="1" smtClean="0">
                  <a:latin typeface="Courier New"/>
                  <a:cs typeface="Courier New"/>
                </a:rPr>
                <a:t>printf</a:t>
              </a:r>
              <a:endParaRPr lang="en-US" sz="1600" b="1" dirty="0">
                <a:latin typeface="Courier New"/>
                <a:cs typeface="Courier New"/>
              </a:endParaRPr>
            </a:p>
          </p:txBody>
        </p:sp>
        <p:cxnSp>
          <p:nvCxnSpPr>
            <p:cNvPr id="95" name="Straight Arrow Connector 94"/>
            <p:cNvCxnSpPr/>
            <p:nvPr/>
          </p:nvCxnSpPr>
          <p:spPr>
            <a:xfrm flipV="1">
              <a:off x="6845963" y="2313945"/>
              <a:ext cx="838894" cy="3388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8" name="Oval 97"/>
            <p:cNvSpPr>
              <a:spLocks noChangeAspect="1"/>
            </p:cNvSpPr>
            <p:nvPr/>
          </p:nvSpPr>
          <p:spPr>
            <a:xfrm>
              <a:off x="7684857" y="226187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TextBox 98"/>
            <p:cNvSpPr txBox="1"/>
            <p:nvPr/>
          </p:nvSpPr>
          <p:spPr>
            <a:xfrm>
              <a:off x="7252710" y="2315746"/>
              <a:ext cx="94722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err="1" smtClean="0">
                  <a:latin typeface="Courier New"/>
                  <a:cs typeface="Courier New"/>
                </a:rPr>
                <a:t>printf</a:t>
              </a:r>
              <a:endParaRPr lang="en-US" sz="1600" b="1" dirty="0">
                <a:latin typeface="Courier New"/>
                <a:cs typeface="Courier New"/>
              </a:endParaRPr>
            </a:p>
          </p:txBody>
        </p:sp>
        <p:sp>
          <p:nvSpPr>
            <p:cNvPr id="102" name="Text Box 407"/>
            <p:cNvSpPr txBox="1">
              <a:spLocks noChangeArrowheads="1"/>
            </p:cNvSpPr>
            <p:nvPr/>
          </p:nvSpPr>
          <p:spPr bwMode="auto">
            <a:xfrm>
              <a:off x="7378244" y="1295400"/>
              <a:ext cx="795337" cy="33855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600" dirty="0" smtClean="0">
                  <a:solidFill>
                    <a:srgbClr val="FF0000"/>
                  </a:solidFill>
                  <a:latin typeface="Courier New" charset="0"/>
                </a:rPr>
                <a:t>Bye</a:t>
              </a:r>
              <a:endParaRPr lang="en-US" sz="1600" dirty="0">
                <a:solidFill>
                  <a:srgbClr val="FF0000"/>
                </a:solidFill>
                <a:latin typeface="Courier New" charset="0"/>
              </a:endParaRPr>
            </a:p>
          </p:txBody>
        </p:sp>
        <p:sp>
          <p:nvSpPr>
            <p:cNvPr id="103" name="TextBox 102"/>
            <p:cNvSpPr txBox="1"/>
            <p:nvPr/>
          </p:nvSpPr>
          <p:spPr>
            <a:xfrm>
              <a:off x="3843794" y="3319046"/>
              <a:ext cx="43092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b="1" dirty="0" smtClean="0">
                  <a:solidFill>
                    <a:srgbClr val="FF0000"/>
                  </a:solidFill>
                  <a:latin typeface="Courier New"/>
                  <a:cs typeface="Courier New"/>
                </a:rPr>
                <a:t>L0</a:t>
              </a:r>
              <a:endParaRPr lang="en-US" sz="1600" b="1" dirty="0">
                <a:solidFill>
                  <a:srgbClr val="FF0000"/>
                </a:solidFill>
                <a:latin typeface="Courier New"/>
                <a:cs typeface="Courier New"/>
              </a:endParaRPr>
            </a:p>
          </p:txBody>
        </p:sp>
        <p:sp>
          <p:nvSpPr>
            <p:cNvPr id="106" name="TextBox 105"/>
            <p:cNvSpPr txBox="1"/>
            <p:nvPr/>
          </p:nvSpPr>
          <p:spPr>
            <a:xfrm>
              <a:off x="7499268" y="2590800"/>
              <a:ext cx="55405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b="1" dirty="0" smtClean="0">
                  <a:solidFill>
                    <a:srgbClr val="FF0000"/>
                  </a:solidFill>
                  <a:latin typeface="Courier New"/>
                  <a:cs typeface="Courier New"/>
                </a:rPr>
                <a:t>Bye</a:t>
              </a:r>
              <a:endParaRPr lang="en-US" sz="1600" b="1" dirty="0">
                <a:solidFill>
                  <a:srgbClr val="FF0000"/>
                </a:solidFill>
                <a:latin typeface="Courier New"/>
                <a:cs typeface="Courier New"/>
              </a:endParaRPr>
            </a:p>
          </p:txBody>
        </p:sp>
        <p:sp>
          <p:nvSpPr>
            <p:cNvPr id="107" name="TextBox 106"/>
            <p:cNvSpPr txBox="1"/>
            <p:nvPr/>
          </p:nvSpPr>
          <p:spPr>
            <a:xfrm>
              <a:off x="5672594" y="3286511"/>
              <a:ext cx="43092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b="1" dirty="0" smtClean="0">
                  <a:solidFill>
                    <a:srgbClr val="FF0000"/>
                  </a:solidFill>
                  <a:latin typeface="Courier New"/>
                  <a:cs typeface="Courier New"/>
                </a:rPr>
                <a:t>L1</a:t>
              </a:r>
              <a:endParaRPr lang="en-US" sz="1600" b="1" dirty="0">
                <a:solidFill>
                  <a:srgbClr val="FF0000"/>
                </a:solidFill>
                <a:latin typeface="Courier New"/>
                <a:cs typeface="Courier New"/>
              </a:endParaRPr>
            </a:p>
          </p:txBody>
        </p:sp>
        <p:sp>
          <p:nvSpPr>
            <p:cNvPr id="116" name="TextBox 115"/>
            <p:cNvSpPr txBox="1"/>
            <p:nvPr/>
          </p:nvSpPr>
          <p:spPr>
            <a:xfrm>
              <a:off x="5672594" y="1981200"/>
              <a:ext cx="43092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b="1" dirty="0" smtClean="0">
                  <a:solidFill>
                    <a:srgbClr val="FF0000"/>
                  </a:solidFill>
                  <a:latin typeface="Courier New"/>
                  <a:cs typeface="Courier New"/>
                </a:rPr>
                <a:t>L1</a:t>
              </a:r>
              <a:endParaRPr lang="en-US" sz="1600" b="1" dirty="0">
                <a:solidFill>
                  <a:srgbClr val="FF0000"/>
                </a:solidFill>
                <a:latin typeface="Courier New"/>
                <a:cs typeface="Courier New"/>
              </a:endParaRPr>
            </a:p>
          </p:txBody>
        </p:sp>
        <p:sp>
          <p:nvSpPr>
            <p:cNvPr id="117" name="TextBox 116"/>
            <p:cNvSpPr txBox="1"/>
            <p:nvPr/>
          </p:nvSpPr>
          <p:spPr>
            <a:xfrm>
              <a:off x="7475121" y="3242846"/>
              <a:ext cx="55405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b="1" dirty="0" smtClean="0">
                  <a:solidFill>
                    <a:srgbClr val="FF0000"/>
                  </a:solidFill>
                  <a:latin typeface="Courier New"/>
                  <a:cs typeface="Courier New"/>
                </a:rPr>
                <a:t>Bye</a:t>
              </a:r>
              <a:endParaRPr lang="en-US" sz="1600" b="1" dirty="0">
                <a:solidFill>
                  <a:srgbClr val="FF0000"/>
                </a:solidFill>
                <a:latin typeface="Courier New"/>
                <a:cs typeface="Courier New"/>
              </a:endParaRPr>
            </a:p>
          </p:txBody>
        </p:sp>
        <p:sp>
          <p:nvSpPr>
            <p:cNvPr id="118" name="Text Box 407"/>
            <p:cNvSpPr txBox="1">
              <a:spLocks noChangeArrowheads="1"/>
            </p:cNvSpPr>
            <p:nvPr/>
          </p:nvSpPr>
          <p:spPr bwMode="auto">
            <a:xfrm>
              <a:off x="7322721" y="1947446"/>
              <a:ext cx="795337" cy="33855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600" dirty="0" smtClean="0">
                  <a:solidFill>
                    <a:srgbClr val="FF0000"/>
                  </a:solidFill>
                  <a:latin typeface="Courier New" charset="0"/>
                </a:rPr>
                <a:t>Bye</a:t>
              </a:r>
              <a:endParaRPr lang="en-US" sz="1600" dirty="0">
                <a:solidFill>
                  <a:srgbClr val="FF0000"/>
                </a:solidFill>
                <a:latin typeface="Courier New" charset="0"/>
              </a:endParaRPr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3747618" y="4267200"/>
            <a:ext cx="1737938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Feasible output:</a:t>
            </a:r>
          </a:p>
          <a:p>
            <a:r>
              <a:rPr lang="en-US" sz="1800" dirty="0" smtClean="0">
                <a:solidFill>
                  <a:srgbClr val="FF0000"/>
                </a:solidFill>
                <a:latin typeface="Calibri" pitchFamily="34" charset="0"/>
              </a:rPr>
              <a:t>L0</a:t>
            </a:r>
          </a:p>
          <a:p>
            <a:r>
              <a:rPr lang="en-US" sz="1800" dirty="0" smtClean="0">
                <a:solidFill>
                  <a:srgbClr val="FF0000"/>
                </a:solidFill>
                <a:latin typeface="Calibri" pitchFamily="34" charset="0"/>
              </a:rPr>
              <a:t>L1</a:t>
            </a:r>
          </a:p>
          <a:p>
            <a:r>
              <a:rPr lang="en-US" sz="1800" dirty="0" smtClean="0">
                <a:solidFill>
                  <a:srgbClr val="FF0000"/>
                </a:solidFill>
                <a:latin typeface="Calibri" pitchFamily="34" charset="0"/>
              </a:rPr>
              <a:t>Bye</a:t>
            </a:r>
          </a:p>
          <a:p>
            <a:r>
              <a:rPr lang="en-US" sz="1800" dirty="0" smtClean="0">
                <a:solidFill>
                  <a:srgbClr val="FF0000"/>
                </a:solidFill>
                <a:latin typeface="Calibri" pitchFamily="34" charset="0"/>
              </a:rPr>
              <a:t>Bye</a:t>
            </a:r>
          </a:p>
          <a:p>
            <a:r>
              <a:rPr lang="en-US" sz="1800" dirty="0" smtClean="0">
                <a:solidFill>
                  <a:srgbClr val="FF0000"/>
                </a:solidFill>
                <a:latin typeface="Calibri" pitchFamily="34" charset="0"/>
              </a:rPr>
              <a:t>L1</a:t>
            </a:r>
          </a:p>
          <a:p>
            <a:r>
              <a:rPr lang="en-US" sz="1800" dirty="0" smtClean="0">
                <a:solidFill>
                  <a:srgbClr val="FF0000"/>
                </a:solidFill>
                <a:latin typeface="Calibri" pitchFamily="34" charset="0"/>
              </a:rPr>
              <a:t>Bye</a:t>
            </a:r>
          </a:p>
          <a:p>
            <a:r>
              <a:rPr lang="en-US" sz="1800" dirty="0" smtClean="0">
                <a:solidFill>
                  <a:srgbClr val="FF0000"/>
                </a:solidFill>
                <a:latin typeface="Calibri" pitchFamily="34" charset="0"/>
              </a:rPr>
              <a:t>Bye</a:t>
            </a:r>
          </a:p>
        </p:txBody>
      </p:sp>
      <p:sp>
        <p:nvSpPr>
          <p:cNvPr id="121" name="TextBox 120"/>
          <p:cNvSpPr txBox="1"/>
          <p:nvPr/>
        </p:nvSpPr>
        <p:spPr>
          <a:xfrm>
            <a:off x="6554050" y="4267200"/>
            <a:ext cx="1890436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Infeasible output:</a:t>
            </a:r>
          </a:p>
          <a:p>
            <a:r>
              <a:rPr lang="en-US" sz="1800" dirty="0" smtClean="0">
                <a:solidFill>
                  <a:srgbClr val="FF0000"/>
                </a:solidFill>
                <a:latin typeface="Calibri" pitchFamily="34" charset="0"/>
              </a:rPr>
              <a:t>L0</a:t>
            </a:r>
          </a:p>
          <a:p>
            <a:r>
              <a:rPr lang="en-US" sz="1800" dirty="0" smtClean="0">
                <a:solidFill>
                  <a:srgbClr val="FF0000"/>
                </a:solidFill>
                <a:latin typeface="Calibri" pitchFamily="34" charset="0"/>
              </a:rPr>
              <a:t>Bye</a:t>
            </a:r>
          </a:p>
          <a:p>
            <a:r>
              <a:rPr lang="en-US" sz="1800" dirty="0" smtClean="0">
                <a:solidFill>
                  <a:srgbClr val="FF0000"/>
                </a:solidFill>
                <a:latin typeface="Calibri" pitchFamily="34" charset="0"/>
              </a:rPr>
              <a:t>L1</a:t>
            </a:r>
          </a:p>
          <a:p>
            <a:r>
              <a:rPr lang="en-US" sz="1800" dirty="0" smtClean="0">
                <a:solidFill>
                  <a:srgbClr val="FF0000"/>
                </a:solidFill>
                <a:latin typeface="Calibri" pitchFamily="34" charset="0"/>
              </a:rPr>
              <a:t>Bye</a:t>
            </a:r>
          </a:p>
          <a:p>
            <a:r>
              <a:rPr lang="en-US" sz="1800" dirty="0" smtClean="0">
                <a:solidFill>
                  <a:srgbClr val="FF0000"/>
                </a:solidFill>
                <a:latin typeface="Calibri" pitchFamily="34" charset="0"/>
              </a:rPr>
              <a:t>L1</a:t>
            </a:r>
          </a:p>
          <a:p>
            <a:r>
              <a:rPr lang="en-US" sz="1800" dirty="0" smtClean="0">
                <a:solidFill>
                  <a:srgbClr val="FF0000"/>
                </a:solidFill>
                <a:latin typeface="Calibri" pitchFamily="34" charset="0"/>
              </a:rPr>
              <a:t>Bye</a:t>
            </a:r>
          </a:p>
          <a:p>
            <a:r>
              <a:rPr lang="en-US" sz="1800" dirty="0" smtClean="0">
                <a:solidFill>
                  <a:srgbClr val="FF0000"/>
                </a:solidFill>
                <a:latin typeface="Calibri" pitchFamily="34" charset="0"/>
              </a:rPr>
              <a:t>Bye</a:t>
            </a:r>
          </a:p>
        </p:txBody>
      </p:sp>
    </p:spTree>
    <p:extLst>
      <p:ext uri="{BB962C8B-B14F-4D97-AF65-F5344CB8AC3E}">
        <p14:creationId xmlns:p14="http://schemas.microsoft.com/office/powerpoint/2010/main" val="105546927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21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029551" cy="573088"/>
          </a:xfrm>
        </p:spPr>
        <p:txBody>
          <a:bodyPr/>
          <a:lstStyle/>
          <a:p>
            <a:r>
              <a:rPr lang="en-US" dirty="0">
                <a:latin typeface="Courier New"/>
                <a:cs typeface="Courier New"/>
              </a:rPr>
              <a:t>f</a:t>
            </a:r>
            <a:r>
              <a:rPr lang="en-US" dirty="0" smtClean="0">
                <a:latin typeface="Courier New"/>
                <a:cs typeface="Courier New"/>
              </a:rPr>
              <a:t>ork</a:t>
            </a:r>
            <a:r>
              <a:rPr lang="en-US" dirty="0" smtClean="0"/>
              <a:t> Example: Nested </a:t>
            </a:r>
            <a:r>
              <a:rPr lang="en-US" dirty="0" smtClean="0">
                <a:latin typeface="Courier New"/>
                <a:cs typeface="Courier New"/>
              </a:rPr>
              <a:t>fork</a:t>
            </a:r>
            <a:r>
              <a:rPr lang="en-US" dirty="0" smtClean="0"/>
              <a:t>s in parent</a:t>
            </a:r>
            <a:endParaRPr lang="en-US" dirty="0"/>
          </a:p>
        </p:txBody>
      </p:sp>
      <p:sp>
        <p:nvSpPr>
          <p:cNvPr id="58" name="Text Box 3"/>
          <p:cNvSpPr txBox="1">
            <a:spLocks noChangeArrowheads="1"/>
          </p:cNvSpPr>
          <p:nvPr/>
        </p:nvSpPr>
        <p:spPr bwMode="auto">
          <a:xfrm>
            <a:off x="152400" y="1447800"/>
            <a:ext cx="3810000" cy="2834622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en-US" sz="1800" dirty="0">
                <a:solidFill>
                  <a:srgbClr val="2D961E"/>
                </a:solidFill>
                <a:latin typeface="Menlo-Regular"/>
              </a:rPr>
              <a:t>void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800" dirty="0">
                <a:solidFill>
                  <a:srgbClr val="4A00FF"/>
                </a:solidFill>
                <a:latin typeface="Menlo-Regular"/>
              </a:rPr>
              <a:t>fork4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()</a:t>
            </a:r>
          </a:p>
          <a:p>
            <a:pPr algn="l"/>
            <a:r>
              <a:rPr lang="en-US" sz="1800" dirty="0">
                <a:solidFill>
                  <a:srgbClr val="000000"/>
                </a:solidFill>
                <a:latin typeface="Menlo-Regular"/>
              </a:rPr>
              <a:t>{</a:t>
            </a:r>
          </a:p>
          <a:p>
            <a:pPr algn="l"/>
            <a:r>
              <a:rPr lang="ro-RO" sz="1800" dirty="0">
                <a:solidFill>
                  <a:srgbClr val="000000"/>
                </a:solidFill>
                <a:latin typeface="Menlo-Regular"/>
              </a:rPr>
              <a:t>    printf(</a:t>
            </a:r>
            <a:r>
              <a:rPr lang="ro-RO" sz="1800" dirty="0">
                <a:solidFill>
                  <a:srgbClr val="9D206F"/>
                </a:solidFill>
                <a:latin typeface="Menlo-Regular"/>
              </a:rPr>
              <a:t>"L0\n"</a:t>
            </a:r>
            <a:r>
              <a:rPr lang="ro-RO" sz="18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pPr algn="l"/>
            <a:r>
              <a:rPr lang="en-US" sz="18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800" dirty="0">
                <a:solidFill>
                  <a:srgbClr val="C200FF"/>
                </a:solidFill>
                <a:latin typeface="Menlo-Regular"/>
              </a:rPr>
              <a:t>if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 (fork() != 0) {</a:t>
            </a:r>
          </a:p>
          <a:p>
            <a:pPr algn="l"/>
            <a:r>
              <a:rPr lang="ro-RO" sz="1800" dirty="0">
                <a:solidFill>
                  <a:srgbClr val="000000"/>
                </a:solidFill>
                <a:latin typeface="Menlo-Regular"/>
              </a:rPr>
              <a:t>        printf(</a:t>
            </a:r>
            <a:r>
              <a:rPr lang="ro-RO" sz="1800" dirty="0">
                <a:solidFill>
                  <a:srgbClr val="9D206F"/>
                </a:solidFill>
                <a:latin typeface="Menlo-Regular"/>
              </a:rPr>
              <a:t>"L1\n"</a:t>
            </a:r>
            <a:r>
              <a:rPr lang="ro-RO" sz="18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pPr algn="l"/>
            <a:r>
              <a:rPr lang="en-US" sz="18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en-US" sz="1800" dirty="0">
                <a:solidFill>
                  <a:srgbClr val="C200FF"/>
                </a:solidFill>
                <a:latin typeface="Menlo-Regular"/>
              </a:rPr>
              <a:t>if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 (fork() != 0) {</a:t>
            </a:r>
          </a:p>
          <a:p>
            <a:pPr algn="l"/>
            <a:r>
              <a:rPr lang="ro-RO" sz="1800" dirty="0">
                <a:solidFill>
                  <a:srgbClr val="000000"/>
                </a:solidFill>
                <a:latin typeface="Menlo-Regular"/>
              </a:rPr>
              <a:t>            printf(</a:t>
            </a:r>
            <a:r>
              <a:rPr lang="ro-RO" sz="1800" dirty="0">
                <a:solidFill>
                  <a:srgbClr val="9D206F"/>
                </a:solidFill>
                <a:latin typeface="Menlo-Regular"/>
              </a:rPr>
              <a:t>"L2\n"</a:t>
            </a:r>
            <a:r>
              <a:rPr lang="ro-RO" sz="18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pPr algn="l"/>
            <a:r>
              <a:rPr lang="ro-RO" sz="1800" dirty="0">
                <a:solidFill>
                  <a:srgbClr val="000000"/>
                </a:solidFill>
                <a:latin typeface="Menlo-Regular"/>
              </a:rPr>
              <a:t>	}</a:t>
            </a:r>
          </a:p>
          <a:p>
            <a:pPr algn="l"/>
            <a:r>
              <a:rPr lang="ro-RO" sz="1800" dirty="0">
                <a:solidFill>
                  <a:srgbClr val="000000"/>
                </a:solidFill>
                <a:latin typeface="Menlo-Regular"/>
              </a:rPr>
              <a:t>    }</a:t>
            </a:r>
          </a:p>
          <a:p>
            <a:pPr algn="l"/>
            <a:r>
              <a:rPr lang="en-US" sz="18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800" dirty="0" err="1">
                <a:solidFill>
                  <a:srgbClr val="000000"/>
                </a:solidFill>
                <a:latin typeface="Menlo-Regular"/>
              </a:rPr>
              <a:t>printf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800" dirty="0">
                <a:solidFill>
                  <a:srgbClr val="9D206F"/>
                </a:solidFill>
                <a:latin typeface="Menlo-Regular"/>
              </a:rPr>
              <a:t>"Bye\n"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pPr algn="l"/>
            <a:r>
              <a:rPr lang="en-US" sz="1800" dirty="0" smtClean="0">
                <a:solidFill>
                  <a:srgbClr val="000000"/>
                </a:solidFill>
                <a:latin typeface="Menlo-Regular"/>
              </a:rPr>
              <a:t>}</a:t>
            </a:r>
            <a:endParaRPr lang="en-US" sz="1800" dirty="0">
              <a:solidFill>
                <a:srgbClr val="000000"/>
              </a:solidFill>
              <a:latin typeface="Menlo-Regular"/>
            </a:endParaRPr>
          </a:p>
        </p:txBody>
      </p:sp>
      <p:grpSp>
        <p:nvGrpSpPr>
          <p:cNvPr id="2" name="Group 1"/>
          <p:cNvGrpSpPr>
            <a:grpSpLocks noChangeAspect="1"/>
          </p:cNvGrpSpPr>
          <p:nvPr/>
        </p:nvGrpSpPr>
        <p:grpSpPr>
          <a:xfrm>
            <a:off x="4090164" y="2068202"/>
            <a:ext cx="4863336" cy="1213951"/>
            <a:chOff x="2767585" y="4328459"/>
            <a:chExt cx="5721572" cy="1428183"/>
          </a:xfrm>
        </p:grpSpPr>
        <p:sp>
          <p:nvSpPr>
            <p:cNvPr id="28" name="Oval 27"/>
            <p:cNvSpPr>
              <a:spLocks noChangeAspect="1"/>
            </p:cNvSpPr>
            <p:nvPr/>
          </p:nvSpPr>
          <p:spPr>
            <a:xfrm>
              <a:off x="3206476" y="5339089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2767585" y="5376446"/>
              <a:ext cx="1032089" cy="38019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500" b="1" dirty="0" err="1" smtClean="0">
                  <a:latin typeface="Courier New"/>
                  <a:cs typeface="Courier New"/>
                </a:rPr>
                <a:t>printf</a:t>
              </a:r>
              <a:endParaRPr lang="en-US" sz="1500" b="1" dirty="0">
                <a:latin typeface="Courier New"/>
                <a:cs typeface="Courier New"/>
              </a:endParaRPr>
            </a:p>
          </p:txBody>
        </p:sp>
        <p:sp>
          <p:nvSpPr>
            <p:cNvPr id="30" name="Oval 29"/>
            <p:cNvSpPr>
              <a:spLocks noChangeAspect="1"/>
            </p:cNvSpPr>
            <p:nvPr/>
          </p:nvSpPr>
          <p:spPr>
            <a:xfrm>
              <a:off x="5060388" y="5326389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/>
            </a:p>
          </p:txBody>
        </p:sp>
        <p:sp>
          <p:nvSpPr>
            <p:cNvPr id="31" name="Oval 30"/>
            <p:cNvSpPr>
              <a:spLocks noChangeAspect="1"/>
            </p:cNvSpPr>
            <p:nvPr/>
          </p:nvSpPr>
          <p:spPr>
            <a:xfrm>
              <a:off x="5990722" y="5329777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4611011" y="5363746"/>
              <a:ext cx="1084145" cy="3801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b="1" dirty="0" err="1" smtClean="0">
                  <a:latin typeface="Courier New"/>
                  <a:cs typeface="Courier New"/>
                </a:rPr>
                <a:t>printf</a:t>
              </a:r>
              <a:endParaRPr lang="en-US" sz="1500" b="1" dirty="0">
                <a:latin typeface="Courier New"/>
                <a:cs typeface="Courier New"/>
              </a:endParaRPr>
            </a:p>
          </p:txBody>
        </p:sp>
        <p:cxnSp>
          <p:nvCxnSpPr>
            <p:cNvPr id="33" name="Elbow Connector 35"/>
            <p:cNvCxnSpPr/>
            <p:nvPr/>
          </p:nvCxnSpPr>
          <p:spPr>
            <a:xfrm rot="5400000" flipH="1" flipV="1">
              <a:off x="6160499" y="4600584"/>
              <a:ext cx="640392" cy="885933"/>
            </a:xfrm>
            <a:prstGeom prst="bentConnector2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Oval 33"/>
            <p:cNvSpPr>
              <a:spLocks noChangeAspect="1"/>
            </p:cNvSpPr>
            <p:nvPr/>
          </p:nvSpPr>
          <p:spPr>
            <a:xfrm>
              <a:off x="6939478" y="4664929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/>
            </a:p>
          </p:txBody>
        </p:sp>
        <p:cxnSp>
          <p:nvCxnSpPr>
            <p:cNvPr id="35" name="Straight Arrow Connector 34"/>
            <p:cNvCxnSpPr/>
            <p:nvPr/>
          </p:nvCxnSpPr>
          <p:spPr>
            <a:xfrm flipV="1">
              <a:off x="5151828" y="5368721"/>
              <a:ext cx="838894" cy="3388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Arrow Connector 35"/>
            <p:cNvCxnSpPr/>
            <p:nvPr/>
          </p:nvCxnSpPr>
          <p:spPr>
            <a:xfrm flipV="1">
              <a:off x="3297916" y="5378033"/>
              <a:ext cx="838894" cy="3388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TextBox 36"/>
            <p:cNvSpPr txBox="1"/>
            <p:nvPr/>
          </p:nvSpPr>
          <p:spPr>
            <a:xfrm>
              <a:off x="5561367" y="5363746"/>
              <a:ext cx="947222" cy="3801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b="1" dirty="0" smtClean="0">
                  <a:latin typeface="Courier New"/>
                  <a:cs typeface="Courier New"/>
                </a:rPr>
                <a:t>fork</a:t>
              </a:r>
              <a:endParaRPr lang="en-US" sz="1500" b="1" dirty="0">
                <a:latin typeface="Courier New"/>
                <a:cs typeface="Courier New"/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6512857" y="4648200"/>
              <a:ext cx="1128428" cy="3801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b="1" dirty="0" err="1" smtClean="0">
                  <a:latin typeface="Courier New"/>
                  <a:cs typeface="Courier New"/>
                </a:rPr>
                <a:t>printf</a:t>
              </a:r>
              <a:endParaRPr lang="en-US" sz="1500" b="1" dirty="0">
                <a:latin typeface="Courier New"/>
                <a:cs typeface="Courier New"/>
              </a:endParaRPr>
            </a:p>
          </p:txBody>
        </p:sp>
        <p:cxnSp>
          <p:nvCxnSpPr>
            <p:cNvPr id="39" name="Straight Arrow Connector 38"/>
            <p:cNvCxnSpPr/>
            <p:nvPr/>
          </p:nvCxnSpPr>
          <p:spPr>
            <a:xfrm flipV="1">
              <a:off x="6076442" y="5361945"/>
              <a:ext cx="838894" cy="3388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Oval 39"/>
            <p:cNvSpPr>
              <a:spLocks noChangeAspect="1"/>
            </p:cNvSpPr>
            <p:nvPr/>
          </p:nvSpPr>
          <p:spPr>
            <a:xfrm>
              <a:off x="6915336" y="530987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6435216" y="5363746"/>
              <a:ext cx="1192488" cy="3801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b="1" dirty="0" err="1" smtClean="0">
                  <a:latin typeface="Courier New"/>
                  <a:cs typeface="Courier New"/>
                </a:rPr>
                <a:t>printf</a:t>
              </a:r>
              <a:endParaRPr lang="en-US" sz="1500" b="1" dirty="0">
                <a:latin typeface="Courier New"/>
                <a:cs typeface="Courier New"/>
              </a:endParaRPr>
            </a:p>
          </p:txBody>
        </p:sp>
        <p:sp>
          <p:nvSpPr>
            <p:cNvPr id="42" name="Oval 41"/>
            <p:cNvSpPr>
              <a:spLocks noChangeAspect="1"/>
            </p:cNvSpPr>
            <p:nvPr/>
          </p:nvSpPr>
          <p:spPr>
            <a:xfrm>
              <a:off x="4133288" y="5339089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/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3847065" y="5376446"/>
              <a:ext cx="763947" cy="3801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b="1" dirty="0" smtClean="0">
                  <a:latin typeface="Courier New"/>
                  <a:cs typeface="Courier New"/>
                </a:rPr>
                <a:t>fork</a:t>
              </a:r>
              <a:endParaRPr lang="en-US" sz="1500" b="1" dirty="0">
                <a:latin typeface="Courier New"/>
                <a:cs typeface="Courier New"/>
              </a:endParaRPr>
            </a:p>
          </p:txBody>
        </p:sp>
        <p:cxnSp>
          <p:nvCxnSpPr>
            <p:cNvPr id="44" name="Straight Arrow Connector 43"/>
            <p:cNvCxnSpPr/>
            <p:nvPr/>
          </p:nvCxnSpPr>
          <p:spPr>
            <a:xfrm flipV="1">
              <a:off x="4224728" y="5371257"/>
              <a:ext cx="838894" cy="3388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Elbow Connector 35"/>
            <p:cNvCxnSpPr>
              <a:stCxn id="43" idx="0"/>
            </p:cNvCxnSpPr>
            <p:nvPr/>
          </p:nvCxnSpPr>
          <p:spPr>
            <a:xfrm rot="5400000" flipH="1" flipV="1">
              <a:off x="4307401" y="4620228"/>
              <a:ext cx="677858" cy="834582"/>
            </a:xfrm>
            <a:prstGeom prst="bentConnector2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Oval 45"/>
            <p:cNvSpPr>
              <a:spLocks noChangeAspect="1"/>
            </p:cNvSpPr>
            <p:nvPr/>
          </p:nvSpPr>
          <p:spPr>
            <a:xfrm>
              <a:off x="5060388" y="4627889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/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4468832" y="4622800"/>
              <a:ext cx="1226325" cy="3530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b="1" dirty="0" err="1" smtClean="0">
                  <a:latin typeface="Courier New"/>
                  <a:cs typeface="Courier New"/>
                </a:rPr>
                <a:t>printf</a:t>
              </a:r>
              <a:endParaRPr lang="en-US" sz="1500" b="1" dirty="0">
                <a:latin typeface="Courier New"/>
                <a:cs typeface="Courier New"/>
              </a:endParaRPr>
            </a:p>
          </p:txBody>
        </p:sp>
        <p:sp>
          <p:nvSpPr>
            <p:cNvPr id="80" name="TextBox 79"/>
            <p:cNvSpPr txBox="1"/>
            <p:nvPr/>
          </p:nvSpPr>
          <p:spPr>
            <a:xfrm>
              <a:off x="3045305" y="4994354"/>
              <a:ext cx="488866" cy="38019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500" b="1" dirty="0" smtClean="0">
                  <a:solidFill>
                    <a:srgbClr val="FF0000"/>
                  </a:solidFill>
                  <a:latin typeface="Courier New"/>
                  <a:cs typeface="Courier New"/>
                </a:rPr>
                <a:t>L0</a:t>
              </a:r>
              <a:endParaRPr lang="en-US" sz="1500" b="1" dirty="0">
                <a:solidFill>
                  <a:srgbClr val="FF0000"/>
                </a:solidFill>
                <a:latin typeface="Courier New"/>
                <a:cs typeface="Courier New"/>
              </a:endParaRPr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6694440" y="4328459"/>
              <a:ext cx="624672" cy="38019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500" b="1" dirty="0" smtClean="0">
                  <a:solidFill>
                    <a:srgbClr val="FF0000"/>
                  </a:solidFill>
                  <a:latin typeface="Courier New"/>
                  <a:cs typeface="Courier New"/>
                </a:rPr>
                <a:t>Bye</a:t>
              </a:r>
              <a:endParaRPr lang="en-US" sz="1500" b="1" dirty="0">
                <a:solidFill>
                  <a:srgbClr val="FF0000"/>
                </a:solidFill>
                <a:latin typeface="Courier New"/>
                <a:cs typeface="Courier New"/>
              </a:endParaRPr>
            </a:p>
          </p:txBody>
        </p:sp>
        <p:sp>
          <p:nvSpPr>
            <p:cNvPr id="82" name="TextBox 81"/>
            <p:cNvSpPr txBox="1"/>
            <p:nvPr/>
          </p:nvSpPr>
          <p:spPr>
            <a:xfrm>
              <a:off x="4874105" y="4994354"/>
              <a:ext cx="488866" cy="38019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500" b="1" dirty="0" smtClean="0">
                  <a:solidFill>
                    <a:srgbClr val="FF0000"/>
                  </a:solidFill>
                  <a:latin typeface="Courier New"/>
                  <a:cs typeface="Courier New"/>
                </a:rPr>
                <a:t>L1</a:t>
              </a:r>
              <a:endParaRPr lang="en-US" sz="1500" b="1" dirty="0">
                <a:solidFill>
                  <a:srgbClr val="FF0000"/>
                </a:solidFill>
                <a:latin typeface="Courier New"/>
                <a:cs typeface="Courier New"/>
              </a:endParaRPr>
            </a:p>
          </p:txBody>
        </p:sp>
        <p:sp>
          <p:nvSpPr>
            <p:cNvPr id="83" name="TextBox 82"/>
            <p:cNvSpPr txBox="1"/>
            <p:nvPr/>
          </p:nvSpPr>
          <p:spPr>
            <a:xfrm>
              <a:off x="4806202" y="4328459"/>
              <a:ext cx="624672" cy="38019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500" b="1" dirty="0" smtClean="0">
                  <a:solidFill>
                    <a:srgbClr val="FF0000"/>
                  </a:solidFill>
                  <a:latin typeface="Courier New"/>
                  <a:cs typeface="Courier New"/>
                </a:rPr>
                <a:t>Bye</a:t>
              </a:r>
              <a:endParaRPr lang="en-US" sz="1500" b="1" dirty="0">
                <a:solidFill>
                  <a:srgbClr val="FF0000"/>
                </a:solidFill>
                <a:latin typeface="Courier New"/>
                <a:cs typeface="Courier New"/>
              </a:endParaRPr>
            </a:p>
          </p:txBody>
        </p:sp>
        <p:sp>
          <p:nvSpPr>
            <p:cNvPr id="84" name="TextBox 83"/>
            <p:cNvSpPr txBox="1"/>
            <p:nvPr/>
          </p:nvSpPr>
          <p:spPr>
            <a:xfrm>
              <a:off x="6738196" y="4994354"/>
              <a:ext cx="488866" cy="38019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500" b="1" dirty="0" smtClean="0">
                  <a:solidFill>
                    <a:srgbClr val="FF0000"/>
                  </a:solidFill>
                  <a:latin typeface="Courier New"/>
                  <a:cs typeface="Courier New"/>
                </a:rPr>
                <a:t>L2</a:t>
              </a:r>
              <a:endParaRPr lang="en-US" sz="1500" b="1" dirty="0">
                <a:solidFill>
                  <a:srgbClr val="FF0000"/>
                </a:solidFill>
                <a:latin typeface="Courier New"/>
                <a:cs typeface="Courier New"/>
              </a:endParaRPr>
            </a:p>
          </p:txBody>
        </p:sp>
        <p:cxnSp>
          <p:nvCxnSpPr>
            <p:cNvPr id="86" name="Straight Arrow Connector 85"/>
            <p:cNvCxnSpPr/>
            <p:nvPr/>
          </p:nvCxnSpPr>
          <p:spPr>
            <a:xfrm flipV="1">
              <a:off x="7009706" y="5346700"/>
              <a:ext cx="838894" cy="3388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7" name="Oval 86"/>
            <p:cNvSpPr>
              <a:spLocks noChangeAspect="1"/>
            </p:cNvSpPr>
            <p:nvPr/>
          </p:nvSpPr>
          <p:spPr>
            <a:xfrm>
              <a:off x="7848600" y="5289981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/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7430411" y="5350088"/>
              <a:ext cx="1058746" cy="3801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b="1" dirty="0" err="1" smtClean="0">
                  <a:latin typeface="Courier New"/>
                  <a:cs typeface="Courier New"/>
                </a:rPr>
                <a:t>printf</a:t>
              </a:r>
              <a:endParaRPr lang="en-US" sz="1500" b="1" dirty="0">
                <a:latin typeface="Courier New"/>
                <a:cs typeface="Courier New"/>
              </a:endParaRPr>
            </a:p>
          </p:txBody>
        </p:sp>
        <p:sp>
          <p:nvSpPr>
            <p:cNvPr id="89" name="TextBox 88"/>
            <p:cNvSpPr txBox="1"/>
            <p:nvPr/>
          </p:nvSpPr>
          <p:spPr>
            <a:xfrm>
              <a:off x="7627705" y="4994354"/>
              <a:ext cx="624672" cy="38019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500" b="1" dirty="0" smtClean="0">
                  <a:solidFill>
                    <a:srgbClr val="FF0000"/>
                  </a:solidFill>
                  <a:latin typeface="Courier New"/>
                  <a:cs typeface="Courier New"/>
                </a:rPr>
                <a:t>Bye</a:t>
              </a:r>
              <a:endParaRPr lang="en-US" sz="1500" b="1" dirty="0">
                <a:solidFill>
                  <a:srgbClr val="FF0000"/>
                </a:solidFill>
                <a:latin typeface="Courier New"/>
                <a:cs typeface="Courier New"/>
              </a:endParaRPr>
            </a:p>
          </p:txBody>
        </p:sp>
      </p:grpSp>
      <p:sp>
        <p:nvSpPr>
          <p:cNvPr id="90" name="TextBox 89"/>
          <p:cNvSpPr txBox="1"/>
          <p:nvPr/>
        </p:nvSpPr>
        <p:spPr>
          <a:xfrm>
            <a:off x="4357218" y="4089400"/>
            <a:ext cx="1737938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Feasible output:</a:t>
            </a:r>
          </a:p>
          <a:p>
            <a:r>
              <a:rPr lang="en-US" sz="1800" dirty="0" smtClean="0">
                <a:solidFill>
                  <a:srgbClr val="FF0000"/>
                </a:solidFill>
                <a:latin typeface="Calibri" pitchFamily="34" charset="0"/>
              </a:rPr>
              <a:t>L0</a:t>
            </a:r>
          </a:p>
          <a:p>
            <a:r>
              <a:rPr lang="en-US" sz="1800" dirty="0" smtClean="0">
                <a:solidFill>
                  <a:srgbClr val="FF0000"/>
                </a:solidFill>
                <a:latin typeface="Calibri" pitchFamily="34" charset="0"/>
              </a:rPr>
              <a:t>L1</a:t>
            </a:r>
          </a:p>
          <a:p>
            <a:r>
              <a:rPr lang="en-US" sz="1800" dirty="0" smtClean="0">
                <a:solidFill>
                  <a:srgbClr val="FF0000"/>
                </a:solidFill>
                <a:latin typeface="Calibri" pitchFamily="34" charset="0"/>
              </a:rPr>
              <a:t>Bye</a:t>
            </a:r>
          </a:p>
          <a:p>
            <a:r>
              <a:rPr lang="en-US" sz="1800" dirty="0" smtClean="0">
                <a:solidFill>
                  <a:srgbClr val="FF0000"/>
                </a:solidFill>
                <a:latin typeface="Calibri" pitchFamily="34" charset="0"/>
              </a:rPr>
              <a:t>Bye</a:t>
            </a:r>
          </a:p>
          <a:p>
            <a:r>
              <a:rPr lang="en-US" sz="1800" dirty="0" smtClean="0">
                <a:solidFill>
                  <a:srgbClr val="FF0000"/>
                </a:solidFill>
                <a:latin typeface="Calibri" pitchFamily="34" charset="0"/>
              </a:rPr>
              <a:t>L2</a:t>
            </a:r>
          </a:p>
          <a:p>
            <a:r>
              <a:rPr lang="en-US" sz="1800" dirty="0" smtClean="0">
                <a:solidFill>
                  <a:srgbClr val="FF0000"/>
                </a:solidFill>
                <a:latin typeface="Calibri" pitchFamily="34" charset="0"/>
              </a:rPr>
              <a:t>Bye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6884250" y="4089400"/>
            <a:ext cx="1890436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Infeasible output:</a:t>
            </a:r>
          </a:p>
          <a:p>
            <a:r>
              <a:rPr lang="en-US" sz="1800" dirty="0" smtClean="0">
                <a:solidFill>
                  <a:srgbClr val="FF0000"/>
                </a:solidFill>
                <a:latin typeface="Calibri" pitchFamily="34" charset="0"/>
              </a:rPr>
              <a:t>L0</a:t>
            </a:r>
          </a:p>
          <a:p>
            <a:r>
              <a:rPr lang="en-US" sz="1800" dirty="0" smtClean="0">
                <a:solidFill>
                  <a:srgbClr val="FF0000"/>
                </a:solidFill>
                <a:latin typeface="Calibri" pitchFamily="34" charset="0"/>
              </a:rPr>
              <a:t>Bye</a:t>
            </a:r>
          </a:p>
          <a:p>
            <a:r>
              <a:rPr lang="en-US" sz="1800" dirty="0" smtClean="0">
                <a:solidFill>
                  <a:srgbClr val="FF0000"/>
                </a:solidFill>
                <a:latin typeface="Calibri" pitchFamily="34" charset="0"/>
              </a:rPr>
              <a:t>L1</a:t>
            </a:r>
          </a:p>
          <a:p>
            <a:r>
              <a:rPr lang="en-US" sz="1800" dirty="0" smtClean="0">
                <a:solidFill>
                  <a:srgbClr val="FF0000"/>
                </a:solidFill>
                <a:latin typeface="Calibri" pitchFamily="34" charset="0"/>
              </a:rPr>
              <a:t>Bye</a:t>
            </a:r>
          </a:p>
          <a:p>
            <a:r>
              <a:rPr lang="en-US" sz="1800" dirty="0" smtClean="0">
                <a:solidFill>
                  <a:srgbClr val="FF0000"/>
                </a:solidFill>
                <a:latin typeface="Calibri" pitchFamily="34" charset="0"/>
              </a:rPr>
              <a:t>Bye</a:t>
            </a:r>
          </a:p>
          <a:p>
            <a:r>
              <a:rPr lang="en-US" sz="1800" dirty="0" smtClean="0">
                <a:solidFill>
                  <a:srgbClr val="FF0000"/>
                </a:solidFill>
                <a:latin typeface="Calibri" pitchFamily="34" charset="0"/>
              </a:rPr>
              <a:t>L2</a:t>
            </a:r>
          </a:p>
        </p:txBody>
      </p:sp>
    </p:spTree>
    <p:extLst>
      <p:ext uri="{BB962C8B-B14F-4D97-AF65-F5344CB8AC3E}">
        <p14:creationId xmlns:p14="http://schemas.microsoft.com/office/powerpoint/2010/main" val="26130375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" grpId="0"/>
      <p:bldP spid="91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22" name="Rectangle 2"/>
          <p:cNvSpPr>
            <a:spLocks noGrp="1" noChangeArrowheads="1"/>
          </p:cNvSpPr>
          <p:nvPr>
            <p:ph type="title"/>
          </p:nvPr>
        </p:nvSpPr>
        <p:spPr>
          <a:xfrm>
            <a:off x="380999" y="457200"/>
            <a:ext cx="8434737" cy="573088"/>
          </a:xfrm>
        </p:spPr>
        <p:txBody>
          <a:bodyPr/>
          <a:lstStyle/>
          <a:p>
            <a:r>
              <a:rPr lang="en-US" dirty="0">
                <a:latin typeface="Courier New"/>
                <a:cs typeface="Courier New"/>
              </a:rPr>
              <a:t>f</a:t>
            </a:r>
            <a:r>
              <a:rPr lang="en-US" dirty="0" smtClean="0">
                <a:latin typeface="Courier New"/>
                <a:cs typeface="Courier New"/>
              </a:rPr>
              <a:t>ork</a:t>
            </a:r>
            <a:r>
              <a:rPr lang="en-US" dirty="0" smtClean="0"/>
              <a:t> Example: Nested </a:t>
            </a:r>
            <a:r>
              <a:rPr lang="en-US" dirty="0" smtClean="0">
                <a:latin typeface="Courier New"/>
                <a:cs typeface="Courier New"/>
              </a:rPr>
              <a:t>fork</a:t>
            </a:r>
            <a:r>
              <a:rPr lang="en-US" dirty="0" smtClean="0"/>
              <a:t>s in children</a:t>
            </a:r>
            <a:endParaRPr lang="en-US" dirty="0"/>
          </a:p>
        </p:txBody>
      </p:sp>
      <p:sp>
        <p:nvSpPr>
          <p:cNvPr id="26" name="Text Box 3"/>
          <p:cNvSpPr txBox="1">
            <a:spLocks noChangeArrowheads="1"/>
          </p:cNvSpPr>
          <p:nvPr/>
        </p:nvSpPr>
        <p:spPr bwMode="auto">
          <a:xfrm>
            <a:off x="173492" y="1536690"/>
            <a:ext cx="3936933" cy="2834622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en-US" sz="1800" dirty="0">
                <a:solidFill>
                  <a:srgbClr val="2D961E"/>
                </a:solidFill>
                <a:latin typeface="Menlo-Regular"/>
              </a:rPr>
              <a:t>void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800" dirty="0">
                <a:solidFill>
                  <a:srgbClr val="4A00FF"/>
                </a:solidFill>
                <a:latin typeface="Menlo-Regular"/>
              </a:rPr>
              <a:t>fork5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()</a:t>
            </a:r>
          </a:p>
          <a:p>
            <a:pPr algn="l"/>
            <a:r>
              <a:rPr lang="en-US" sz="1800" dirty="0">
                <a:solidFill>
                  <a:srgbClr val="000000"/>
                </a:solidFill>
                <a:latin typeface="Menlo-Regular"/>
              </a:rPr>
              <a:t>{</a:t>
            </a:r>
          </a:p>
          <a:p>
            <a:pPr algn="l"/>
            <a:r>
              <a:rPr lang="ro-RO" sz="1800" dirty="0">
                <a:solidFill>
                  <a:srgbClr val="000000"/>
                </a:solidFill>
                <a:latin typeface="Menlo-Regular"/>
              </a:rPr>
              <a:t>    printf(</a:t>
            </a:r>
            <a:r>
              <a:rPr lang="ro-RO" sz="1800" dirty="0">
                <a:solidFill>
                  <a:srgbClr val="9D206F"/>
                </a:solidFill>
                <a:latin typeface="Menlo-Regular"/>
              </a:rPr>
              <a:t>"L0\n"</a:t>
            </a:r>
            <a:r>
              <a:rPr lang="ro-RO" sz="18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pPr algn="l"/>
            <a:r>
              <a:rPr lang="en-US" sz="18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800" dirty="0">
                <a:solidFill>
                  <a:srgbClr val="C200FF"/>
                </a:solidFill>
                <a:latin typeface="Menlo-Regular"/>
              </a:rPr>
              <a:t>if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 (fork() == 0) {</a:t>
            </a:r>
          </a:p>
          <a:p>
            <a:pPr algn="l"/>
            <a:r>
              <a:rPr lang="ro-RO" sz="1800" dirty="0">
                <a:solidFill>
                  <a:srgbClr val="000000"/>
                </a:solidFill>
                <a:latin typeface="Menlo-Regular"/>
              </a:rPr>
              <a:t>        printf(</a:t>
            </a:r>
            <a:r>
              <a:rPr lang="ro-RO" sz="1800" dirty="0">
                <a:solidFill>
                  <a:srgbClr val="9D206F"/>
                </a:solidFill>
                <a:latin typeface="Menlo-Regular"/>
              </a:rPr>
              <a:t>"L1\n"</a:t>
            </a:r>
            <a:r>
              <a:rPr lang="ro-RO" sz="18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pPr algn="l"/>
            <a:r>
              <a:rPr lang="en-US" sz="18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en-US" sz="1800" dirty="0">
                <a:solidFill>
                  <a:srgbClr val="C200FF"/>
                </a:solidFill>
                <a:latin typeface="Menlo-Regular"/>
              </a:rPr>
              <a:t>if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 (fork() == 0) {</a:t>
            </a:r>
          </a:p>
          <a:p>
            <a:pPr algn="l"/>
            <a:r>
              <a:rPr lang="ro-RO" sz="1800" dirty="0">
                <a:solidFill>
                  <a:srgbClr val="000000"/>
                </a:solidFill>
                <a:latin typeface="Menlo-Regular"/>
              </a:rPr>
              <a:t>            printf(</a:t>
            </a:r>
            <a:r>
              <a:rPr lang="ro-RO" sz="1800" dirty="0">
                <a:solidFill>
                  <a:srgbClr val="9D206F"/>
                </a:solidFill>
                <a:latin typeface="Menlo-Regular"/>
              </a:rPr>
              <a:t>"L2\n"</a:t>
            </a:r>
            <a:r>
              <a:rPr lang="ro-RO" sz="18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pPr algn="l"/>
            <a:r>
              <a:rPr lang="ro-RO" sz="1800" dirty="0">
                <a:solidFill>
                  <a:srgbClr val="000000"/>
                </a:solidFill>
                <a:latin typeface="Menlo-Regular"/>
              </a:rPr>
              <a:t>        }</a:t>
            </a:r>
          </a:p>
          <a:p>
            <a:pPr algn="l"/>
            <a:r>
              <a:rPr lang="ro-RO" sz="1800" dirty="0">
                <a:solidFill>
                  <a:srgbClr val="000000"/>
                </a:solidFill>
                <a:latin typeface="Menlo-Regular"/>
              </a:rPr>
              <a:t>    }</a:t>
            </a:r>
          </a:p>
          <a:p>
            <a:pPr algn="l"/>
            <a:r>
              <a:rPr lang="en-US" sz="18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800" dirty="0" err="1">
                <a:solidFill>
                  <a:srgbClr val="000000"/>
                </a:solidFill>
                <a:latin typeface="Menlo-Regular"/>
              </a:rPr>
              <a:t>printf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800" dirty="0">
                <a:solidFill>
                  <a:srgbClr val="9D206F"/>
                </a:solidFill>
                <a:latin typeface="Menlo-Regular"/>
              </a:rPr>
              <a:t>"Bye\n"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pPr algn="l"/>
            <a:r>
              <a:rPr lang="en-US" sz="1800" dirty="0" smtClean="0">
                <a:solidFill>
                  <a:srgbClr val="000000"/>
                </a:solidFill>
                <a:latin typeface="Menlo-Regular"/>
              </a:rPr>
              <a:t>}</a:t>
            </a:r>
            <a:endParaRPr lang="en-US" sz="1800" dirty="0">
              <a:solidFill>
                <a:srgbClr val="000000"/>
              </a:solidFill>
              <a:latin typeface="Menlo-Regular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4153664" y="1799014"/>
            <a:ext cx="4863336" cy="1782386"/>
            <a:chOff x="4153664" y="1487067"/>
            <a:chExt cx="4863336" cy="1782386"/>
          </a:xfrm>
        </p:grpSpPr>
        <p:sp>
          <p:nvSpPr>
            <p:cNvPr id="49" name="Oval 48"/>
            <p:cNvSpPr>
              <a:spLocks noChangeAspect="1"/>
            </p:cNvSpPr>
            <p:nvPr/>
          </p:nvSpPr>
          <p:spPr>
            <a:xfrm>
              <a:off x="4526721" y="2914534"/>
              <a:ext cx="77724" cy="7772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/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4153664" y="2946288"/>
              <a:ext cx="877276" cy="3231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500" b="1" dirty="0" err="1" smtClean="0">
                  <a:latin typeface="Courier New"/>
                  <a:cs typeface="Courier New"/>
                </a:rPr>
                <a:t>printf</a:t>
              </a:r>
              <a:endParaRPr lang="en-US" sz="1500" b="1" dirty="0">
                <a:latin typeface="Courier New"/>
                <a:cs typeface="Courier New"/>
              </a:endParaRPr>
            </a:p>
          </p:txBody>
        </p:sp>
        <p:sp>
          <p:nvSpPr>
            <p:cNvPr id="51" name="Oval 50"/>
            <p:cNvSpPr>
              <a:spLocks noChangeAspect="1"/>
            </p:cNvSpPr>
            <p:nvPr/>
          </p:nvSpPr>
          <p:spPr>
            <a:xfrm>
              <a:off x="6102546" y="2903739"/>
              <a:ext cx="77724" cy="7772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/>
            </a:p>
          </p:txBody>
        </p:sp>
        <p:sp>
          <p:nvSpPr>
            <p:cNvPr id="52" name="Oval 51"/>
            <p:cNvSpPr>
              <a:spLocks noChangeAspect="1"/>
            </p:cNvSpPr>
            <p:nvPr/>
          </p:nvSpPr>
          <p:spPr>
            <a:xfrm>
              <a:off x="6893330" y="2335164"/>
              <a:ext cx="77724" cy="7772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/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5720576" y="2935493"/>
              <a:ext cx="921523" cy="3231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b="1" dirty="0" err="1" smtClean="0">
                  <a:latin typeface="Courier New"/>
                  <a:cs typeface="Courier New"/>
                </a:rPr>
                <a:t>printf</a:t>
              </a:r>
              <a:endParaRPr lang="en-US" sz="1500" b="1" dirty="0">
                <a:latin typeface="Courier New"/>
                <a:cs typeface="Courier New"/>
              </a:endParaRPr>
            </a:p>
          </p:txBody>
        </p:sp>
        <p:cxnSp>
          <p:nvCxnSpPr>
            <p:cNvPr id="54" name="Elbow Connector 35"/>
            <p:cNvCxnSpPr/>
            <p:nvPr/>
          </p:nvCxnSpPr>
          <p:spPr>
            <a:xfrm rot="5400000" flipH="1" flipV="1">
              <a:off x="7037642" y="1715351"/>
              <a:ext cx="544331" cy="753043"/>
            </a:xfrm>
            <a:prstGeom prst="bentConnector2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Oval 54"/>
            <p:cNvSpPr>
              <a:spLocks noChangeAspect="1"/>
            </p:cNvSpPr>
            <p:nvPr/>
          </p:nvSpPr>
          <p:spPr>
            <a:xfrm>
              <a:off x="7699773" y="1770045"/>
              <a:ext cx="77724" cy="7772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/>
            </a:p>
          </p:txBody>
        </p:sp>
        <p:cxnSp>
          <p:nvCxnSpPr>
            <p:cNvPr id="56" name="Straight Arrow Connector 55"/>
            <p:cNvCxnSpPr/>
            <p:nvPr/>
          </p:nvCxnSpPr>
          <p:spPr>
            <a:xfrm flipV="1">
              <a:off x="6180270" y="2368266"/>
              <a:ext cx="713060" cy="2880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Arrow Connector 56"/>
            <p:cNvCxnSpPr/>
            <p:nvPr/>
          </p:nvCxnSpPr>
          <p:spPr>
            <a:xfrm flipV="1">
              <a:off x="4604445" y="2947637"/>
              <a:ext cx="713060" cy="2880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8" name="TextBox 57"/>
            <p:cNvSpPr txBox="1"/>
            <p:nvPr/>
          </p:nvSpPr>
          <p:spPr>
            <a:xfrm>
              <a:off x="6528379" y="2305691"/>
              <a:ext cx="805139" cy="3231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b="1" dirty="0" smtClean="0">
                  <a:latin typeface="Courier New"/>
                  <a:cs typeface="Courier New"/>
                </a:rPr>
                <a:t>fork</a:t>
              </a:r>
              <a:endParaRPr lang="en-US" sz="1500" b="1" dirty="0">
                <a:latin typeface="Courier New"/>
                <a:cs typeface="Courier New"/>
              </a:endParaRPr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7337145" y="1755826"/>
              <a:ext cx="959164" cy="3231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b="1" dirty="0" err="1" smtClean="0">
                  <a:latin typeface="Courier New"/>
                  <a:cs typeface="Courier New"/>
                </a:rPr>
                <a:t>printf</a:t>
              </a:r>
              <a:endParaRPr lang="en-US" sz="1500" b="1" dirty="0">
                <a:latin typeface="Courier New"/>
                <a:cs typeface="Courier New"/>
              </a:endParaRPr>
            </a:p>
          </p:txBody>
        </p:sp>
        <p:cxnSp>
          <p:nvCxnSpPr>
            <p:cNvPr id="60" name="Straight Arrow Connector 59"/>
            <p:cNvCxnSpPr/>
            <p:nvPr/>
          </p:nvCxnSpPr>
          <p:spPr>
            <a:xfrm flipV="1">
              <a:off x="6966192" y="2362507"/>
              <a:ext cx="713060" cy="2880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1" name="Oval 60"/>
            <p:cNvSpPr>
              <a:spLocks noChangeAspect="1"/>
            </p:cNvSpPr>
            <p:nvPr/>
          </p:nvSpPr>
          <p:spPr>
            <a:xfrm>
              <a:off x="7679252" y="2318247"/>
              <a:ext cx="77724" cy="7772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/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7271150" y="2305691"/>
              <a:ext cx="1013615" cy="3231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b="1" dirty="0" err="1" smtClean="0">
                  <a:latin typeface="Courier New"/>
                  <a:cs typeface="Courier New"/>
                </a:rPr>
                <a:t>printf</a:t>
              </a:r>
              <a:endParaRPr lang="en-US" sz="1500" b="1" dirty="0">
                <a:latin typeface="Courier New"/>
                <a:cs typeface="Courier New"/>
              </a:endParaRPr>
            </a:p>
          </p:txBody>
        </p:sp>
        <p:sp>
          <p:nvSpPr>
            <p:cNvPr id="63" name="Oval 62"/>
            <p:cNvSpPr>
              <a:spLocks noChangeAspect="1"/>
            </p:cNvSpPr>
            <p:nvPr/>
          </p:nvSpPr>
          <p:spPr>
            <a:xfrm>
              <a:off x="5314512" y="2914534"/>
              <a:ext cx="77724" cy="7772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/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5071222" y="2946288"/>
              <a:ext cx="649355" cy="3231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b="1" dirty="0" smtClean="0">
                  <a:latin typeface="Courier New"/>
                  <a:cs typeface="Courier New"/>
                </a:rPr>
                <a:t>fork</a:t>
              </a:r>
              <a:endParaRPr lang="en-US" sz="1500" b="1" dirty="0">
                <a:latin typeface="Courier New"/>
                <a:cs typeface="Courier New"/>
              </a:endParaRPr>
            </a:p>
          </p:txBody>
        </p:sp>
        <p:cxnSp>
          <p:nvCxnSpPr>
            <p:cNvPr id="65" name="Straight Arrow Connector 64"/>
            <p:cNvCxnSpPr/>
            <p:nvPr/>
          </p:nvCxnSpPr>
          <p:spPr>
            <a:xfrm flipV="1">
              <a:off x="5392235" y="2941877"/>
              <a:ext cx="713060" cy="2880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Elbow Connector 35"/>
            <p:cNvCxnSpPr>
              <a:stCxn id="64" idx="0"/>
            </p:cNvCxnSpPr>
            <p:nvPr/>
          </p:nvCxnSpPr>
          <p:spPr>
            <a:xfrm rot="5400000" flipH="1" flipV="1">
              <a:off x="5462509" y="2303503"/>
              <a:ext cx="576177" cy="709395"/>
            </a:xfrm>
            <a:prstGeom prst="bentConnector2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7" name="Oval 66"/>
            <p:cNvSpPr>
              <a:spLocks noChangeAspect="1"/>
            </p:cNvSpPr>
            <p:nvPr/>
          </p:nvSpPr>
          <p:spPr>
            <a:xfrm>
              <a:off x="6102546" y="2310017"/>
              <a:ext cx="77724" cy="7772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/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5688672" y="2305691"/>
              <a:ext cx="864479" cy="3231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b="1" dirty="0" err="1" smtClean="0">
                  <a:latin typeface="Courier New"/>
                  <a:cs typeface="Courier New"/>
                </a:rPr>
                <a:t>printf</a:t>
              </a:r>
              <a:endParaRPr lang="en-US" sz="1500" b="1" dirty="0">
                <a:latin typeface="Courier New"/>
                <a:cs typeface="Courier New"/>
              </a:endParaRPr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4389726" y="2621511"/>
              <a:ext cx="415536" cy="3231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500" b="1" dirty="0" smtClean="0">
                  <a:solidFill>
                    <a:srgbClr val="FF0000"/>
                  </a:solidFill>
                  <a:latin typeface="Courier New"/>
                  <a:cs typeface="Courier New"/>
                </a:rPr>
                <a:t>L0</a:t>
              </a:r>
              <a:endParaRPr lang="en-US" sz="1500" b="1" dirty="0">
                <a:solidFill>
                  <a:srgbClr val="FF0000"/>
                </a:solidFill>
                <a:latin typeface="Courier New"/>
                <a:cs typeface="Courier New"/>
              </a:endParaRPr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7549209" y="1487067"/>
              <a:ext cx="415536" cy="3231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500" b="1" dirty="0" smtClean="0">
                  <a:solidFill>
                    <a:srgbClr val="FF0000"/>
                  </a:solidFill>
                  <a:latin typeface="Courier New"/>
                  <a:cs typeface="Courier New"/>
                </a:rPr>
                <a:t>L2</a:t>
              </a:r>
              <a:endParaRPr lang="en-US" sz="1500" b="1" dirty="0">
                <a:solidFill>
                  <a:srgbClr val="FF0000"/>
                </a:solidFill>
                <a:latin typeface="Courier New"/>
                <a:cs typeface="Courier New"/>
              </a:endParaRPr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5886489" y="2621511"/>
              <a:ext cx="530971" cy="3231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500" b="1" dirty="0" smtClean="0">
                  <a:solidFill>
                    <a:srgbClr val="FF0000"/>
                  </a:solidFill>
                  <a:latin typeface="Courier New"/>
                  <a:cs typeface="Courier New"/>
                </a:rPr>
                <a:t>Bye</a:t>
              </a:r>
              <a:endParaRPr lang="en-US" sz="1500" b="1" dirty="0">
                <a:solidFill>
                  <a:srgbClr val="FF0000"/>
                </a:solidFill>
                <a:latin typeface="Courier New"/>
                <a:cs typeface="Courier New"/>
              </a:endParaRPr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5944206" y="2055502"/>
              <a:ext cx="415536" cy="3231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500" b="1" dirty="0" smtClean="0">
                  <a:solidFill>
                    <a:srgbClr val="FF0000"/>
                  </a:solidFill>
                  <a:latin typeface="Courier New"/>
                  <a:cs typeface="Courier New"/>
                </a:rPr>
                <a:t>L1</a:t>
              </a:r>
              <a:endParaRPr lang="en-US" sz="1500" b="1" dirty="0">
                <a:solidFill>
                  <a:srgbClr val="FF0000"/>
                </a:solidFill>
                <a:latin typeface="Courier New"/>
                <a:cs typeface="Courier New"/>
              </a:endParaRPr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7470966" y="2050056"/>
              <a:ext cx="530971" cy="3231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500" b="1" dirty="0" smtClean="0">
                  <a:solidFill>
                    <a:srgbClr val="FF0000"/>
                  </a:solidFill>
                  <a:latin typeface="Courier New"/>
                  <a:cs typeface="Courier New"/>
                </a:rPr>
                <a:t>Bye</a:t>
              </a:r>
              <a:endParaRPr lang="en-US" sz="1500" b="1" dirty="0">
                <a:solidFill>
                  <a:srgbClr val="FF0000"/>
                </a:solidFill>
                <a:latin typeface="Courier New"/>
                <a:cs typeface="Courier New"/>
              </a:endParaRPr>
            </a:p>
          </p:txBody>
        </p:sp>
        <p:cxnSp>
          <p:nvCxnSpPr>
            <p:cNvPr id="74" name="Straight Arrow Connector 73"/>
            <p:cNvCxnSpPr/>
            <p:nvPr/>
          </p:nvCxnSpPr>
          <p:spPr>
            <a:xfrm flipV="1">
              <a:off x="7759467" y="1816191"/>
              <a:ext cx="713060" cy="2880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5" name="Oval 74"/>
            <p:cNvSpPr>
              <a:spLocks noChangeAspect="1"/>
            </p:cNvSpPr>
            <p:nvPr/>
          </p:nvSpPr>
          <p:spPr>
            <a:xfrm>
              <a:off x="8472527" y="1767980"/>
              <a:ext cx="77724" cy="7772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/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8117066" y="1755826"/>
              <a:ext cx="899934" cy="3231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b="1" dirty="0" err="1" smtClean="0">
                  <a:latin typeface="Courier New"/>
                  <a:cs typeface="Courier New"/>
                </a:rPr>
                <a:t>printf</a:t>
              </a:r>
              <a:endParaRPr lang="en-US" sz="1500" b="1" dirty="0">
                <a:latin typeface="Courier New"/>
                <a:cs typeface="Courier New"/>
              </a:endParaRPr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8284766" y="1487067"/>
              <a:ext cx="530971" cy="3231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500" b="1" dirty="0" smtClean="0">
                  <a:solidFill>
                    <a:srgbClr val="FF0000"/>
                  </a:solidFill>
                  <a:latin typeface="Courier New"/>
                  <a:cs typeface="Courier New"/>
                </a:rPr>
                <a:t>Bye</a:t>
              </a:r>
              <a:endParaRPr lang="en-US" sz="1500" b="1" dirty="0">
                <a:solidFill>
                  <a:srgbClr val="FF0000"/>
                </a:solidFill>
                <a:latin typeface="Courier New"/>
                <a:cs typeface="Courier New"/>
              </a:endParaRPr>
            </a:p>
          </p:txBody>
        </p:sp>
      </p:grpSp>
      <p:sp>
        <p:nvSpPr>
          <p:cNvPr id="78" name="TextBox 77"/>
          <p:cNvSpPr txBox="1"/>
          <p:nvPr/>
        </p:nvSpPr>
        <p:spPr>
          <a:xfrm>
            <a:off x="4420718" y="4089400"/>
            <a:ext cx="1737938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Feasible output:</a:t>
            </a:r>
          </a:p>
          <a:p>
            <a:r>
              <a:rPr lang="en-US" sz="1800" dirty="0" smtClean="0">
                <a:solidFill>
                  <a:srgbClr val="FF0000"/>
                </a:solidFill>
                <a:latin typeface="Calibri" pitchFamily="34" charset="0"/>
              </a:rPr>
              <a:t>L0</a:t>
            </a:r>
          </a:p>
          <a:p>
            <a:r>
              <a:rPr lang="en-US" sz="1800" dirty="0" smtClean="0">
                <a:solidFill>
                  <a:srgbClr val="FF0000"/>
                </a:solidFill>
                <a:latin typeface="Calibri" pitchFamily="34" charset="0"/>
              </a:rPr>
              <a:t>Bye</a:t>
            </a:r>
          </a:p>
          <a:p>
            <a:r>
              <a:rPr lang="en-US" sz="1800" dirty="0" smtClean="0">
                <a:solidFill>
                  <a:srgbClr val="FF0000"/>
                </a:solidFill>
                <a:latin typeface="Calibri" pitchFamily="34" charset="0"/>
              </a:rPr>
              <a:t>L1</a:t>
            </a:r>
          </a:p>
          <a:p>
            <a:r>
              <a:rPr lang="en-US" sz="1800" dirty="0" smtClean="0">
                <a:solidFill>
                  <a:srgbClr val="FF0000"/>
                </a:solidFill>
                <a:latin typeface="Calibri" pitchFamily="34" charset="0"/>
              </a:rPr>
              <a:t>L2</a:t>
            </a:r>
          </a:p>
          <a:p>
            <a:r>
              <a:rPr lang="en-US" sz="1800" dirty="0" smtClean="0">
                <a:solidFill>
                  <a:srgbClr val="FF0000"/>
                </a:solidFill>
                <a:latin typeface="Calibri" pitchFamily="34" charset="0"/>
              </a:rPr>
              <a:t>Bye</a:t>
            </a:r>
          </a:p>
          <a:p>
            <a:r>
              <a:rPr lang="en-US" sz="1800" dirty="0" smtClean="0">
                <a:solidFill>
                  <a:srgbClr val="FF0000"/>
                </a:solidFill>
                <a:latin typeface="Calibri" pitchFamily="34" charset="0"/>
              </a:rPr>
              <a:t>Bye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6947750" y="4089400"/>
            <a:ext cx="1890436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Infeasible output:</a:t>
            </a:r>
          </a:p>
          <a:p>
            <a:r>
              <a:rPr lang="en-US" sz="1800" dirty="0" smtClean="0">
                <a:solidFill>
                  <a:srgbClr val="FF0000"/>
                </a:solidFill>
                <a:latin typeface="Calibri" pitchFamily="34" charset="0"/>
              </a:rPr>
              <a:t>L0</a:t>
            </a:r>
          </a:p>
          <a:p>
            <a:r>
              <a:rPr lang="en-US" sz="1800" dirty="0" smtClean="0">
                <a:solidFill>
                  <a:srgbClr val="FF0000"/>
                </a:solidFill>
                <a:latin typeface="Calibri" pitchFamily="34" charset="0"/>
              </a:rPr>
              <a:t>Bye</a:t>
            </a:r>
          </a:p>
          <a:p>
            <a:r>
              <a:rPr lang="en-US" sz="1800" dirty="0" smtClean="0">
                <a:solidFill>
                  <a:srgbClr val="FF0000"/>
                </a:solidFill>
                <a:latin typeface="Calibri" pitchFamily="34" charset="0"/>
              </a:rPr>
              <a:t>L1</a:t>
            </a:r>
          </a:p>
          <a:p>
            <a:r>
              <a:rPr lang="en-US" sz="1800" dirty="0" smtClean="0">
                <a:solidFill>
                  <a:srgbClr val="FF0000"/>
                </a:solidFill>
                <a:latin typeface="Calibri" pitchFamily="34" charset="0"/>
              </a:rPr>
              <a:t>Bye</a:t>
            </a:r>
          </a:p>
          <a:p>
            <a:r>
              <a:rPr lang="en-US" sz="1800" dirty="0" smtClean="0">
                <a:solidFill>
                  <a:srgbClr val="FF0000"/>
                </a:solidFill>
                <a:latin typeface="Calibri" pitchFamily="34" charset="0"/>
              </a:rPr>
              <a:t>Bye</a:t>
            </a:r>
          </a:p>
          <a:p>
            <a:r>
              <a:rPr lang="en-US" sz="1800" dirty="0" smtClean="0">
                <a:solidFill>
                  <a:srgbClr val="FF0000"/>
                </a:solidFill>
                <a:latin typeface="Calibri" pitchFamily="34" charset="0"/>
              </a:rPr>
              <a:t>L2</a:t>
            </a:r>
          </a:p>
        </p:txBody>
      </p:sp>
    </p:spTree>
    <p:extLst>
      <p:ext uri="{BB962C8B-B14F-4D97-AF65-F5344CB8AC3E}">
        <p14:creationId xmlns:p14="http://schemas.microsoft.com/office/powerpoint/2010/main" val="295630928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" grpId="0"/>
      <p:bldP spid="79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664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17512"/>
            <a:ext cx="6997700" cy="573088"/>
          </a:xfrm>
        </p:spPr>
        <p:txBody>
          <a:bodyPr/>
          <a:lstStyle/>
          <a:p>
            <a:r>
              <a:rPr lang="en-US" dirty="0" smtClean="0"/>
              <a:t>Reaping Child Processes</a:t>
            </a:r>
            <a:endParaRPr lang="en-US" dirty="0"/>
          </a:p>
        </p:txBody>
      </p:sp>
      <p:sp>
        <p:nvSpPr>
          <p:cNvPr id="496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9679" y="1098550"/>
            <a:ext cx="8307387" cy="5454650"/>
          </a:xfrm>
        </p:spPr>
        <p:txBody>
          <a:bodyPr/>
          <a:lstStyle/>
          <a:p>
            <a:r>
              <a:rPr lang="en-US" dirty="0"/>
              <a:t>Idea</a:t>
            </a:r>
          </a:p>
          <a:p>
            <a:pPr lvl="1"/>
            <a:r>
              <a:rPr lang="en-US" dirty="0"/>
              <a:t>When process terminates, </a:t>
            </a:r>
            <a:r>
              <a:rPr lang="en-US" dirty="0" smtClean="0"/>
              <a:t>it still </a:t>
            </a:r>
            <a:r>
              <a:rPr lang="en-US" dirty="0"/>
              <a:t>consumes </a:t>
            </a:r>
            <a:r>
              <a:rPr lang="en-US" dirty="0" smtClean="0"/>
              <a:t>resources</a:t>
            </a:r>
            <a:endParaRPr lang="en-US" dirty="0"/>
          </a:p>
          <a:p>
            <a:pPr lvl="2"/>
            <a:r>
              <a:rPr lang="en-US" dirty="0" smtClean="0"/>
              <a:t>Examples: Exit status, various OS tables</a:t>
            </a:r>
            <a:endParaRPr lang="en-US" dirty="0"/>
          </a:p>
          <a:p>
            <a:pPr lvl="1"/>
            <a:r>
              <a:rPr lang="en-US" dirty="0"/>
              <a:t>Called a “zombie”</a:t>
            </a:r>
          </a:p>
          <a:p>
            <a:pPr lvl="2"/>
            <a:r>
              <a:rPr lang="en-US" dirty="0"/>
              <a:t>Living corpse, half alive and half dead</a:t>
            </a:r>
          </a:p>
          <a:p>
            <a:pPr>
              <a:spcBef>
                <a:spcPts val="600"/>
              </a:spcBef>
            </a:pPr>
            <a:r>
              <a:rPr lang="en-US" dirty="0"/>
              <a:t>Reaping</a:t>
            </a:r>
          </a:p>
          <a:p>
            <a:pPr lvl="1"/>
            <a:r>
              <a:rPr lang="en-US" dirty="0"/>
              <a:t>Performed by parent on terminated </a:t>
            </a:r>
            <a:r>
              <a:rPr lang="en-US" dirty="0" smtClean="0"/>
              <a:t>child (using </a:t>
            </a:r>
            <a:r>
              <a:rPr lang="en-US" dirty="0" smtClean="0">
                <a:latin typeface="Courier New"/>
                <a:cs typeface="Courier New"/>
              </a:rPr>
              <a:t>wait</a:t>
            </a:r>
            <a:r>
              <a:rPr lang="en-US" dirty="0" smtClean="0"/>
              <a:t> or </a:t>
            </a:r>
            <a:r>
              <a:rPr lang="en-US" dirty="0" err="1" smtClean="0">
                <a:latin typeface="Courier New"/>
                <a:cs typeface="Courier New"/>
              </a:rPr>
              <a:t>waitpid</a:t>
            </a:r>
            <a:r>
              <a:rPr lang="en-US" dirty="0" smtClean="0"/>
              <a:t>)</a:t>
            </a:r>
          </a:p>
          <a:p>
            <a:pPr lvl="1"/>
            <a:r>
              <a:rPr lang="en-US" dirty="0"/>
              <a:t>Parent is given exit status information</a:t>
            </a:r>
          </a:p>
          <a:p>
            <a:pPr lvl="1"/>
            <a:r>
              <a:rPr lang="en-US" dirty="0"/>
              <a:t>Kernel </a:t>
            </a:r>
            <a:r>
              <a:rPr lang="en-US" dirty="0" smtClean="0"/>
              <a:t>then deletes zombie child process</a:t>
            </a:r>
            <a:endParaRPr lang="en-US" dirty="0"/>
          </a:p>
          <a:p>
            <a:pPr>
              <a:spcBef>
                <a:spcPts val="600"/>
              </a:spcBef>
            </a:pPr>
            <a:r>
              <a:rPr lang="en-US" dirty="0"/>
              <a:t>What if </a:t>
            </a:r>
            <a:r>
              <a:rPr lang="en-US" dirty="0" smtClean="0"/>
              <a:t>parent doesn’t reap</a:t>
            </a:r>
            <a:r>
              <a:rPr lang="en-US" dirty="0"/>
              <a:t>?</a:t>
            </a:r>
          </a:p>
          <a:p>
            <a:pPr lvl="1"/>
            <a:r>
              <a:rPr lang="en-US" dirty="0"/>
              <a:t>I</a:t>
            </a:r>
            <a:r>
              <a:rPr lang="en-US" dirty="0" smtClean="0"/>
              <a:t>f </a:t>
            </a:r>
            <a:r>
              <a:rPr lang="en-US" dirty="0"/>
              <a:t>any parent terminates without reaping a child, </a:t>
            </a:r>
            <a:r>
              <a:rPr lang="en-US" dirty="0" smtClean="0"/>
              <a:t>then the orphaned child </a:t>
            </a:r>
            <a:r>
              <a:rPr lang="en-US" dirty="0"/>
              <a:t>will be reaped by </a:t>
            </a:r>
            <a:r>
              <a:rPr lang="en-US" b="1" dirty="0">
                <a:latin typeface="Courier New" pitchFamily="49" charset="0"/>
              </a:rPr>
              <a:t>init</a:t>
            </a:r>
            <a:r>
              <a:rPr lang="en-US" dirty="0"/>
              <a:t> </a:t>
            </a:r>
            <a:r>
              <a:rPr lang="en-US" dirty="0" smtClean="0"/>
              <a:t>process (</a:t>
            </a:r>
            <a:r>
              <a:rPr lang="en-US" dirty="0" err="1" smtClean="0"/>
              <a:t>pid</a:t>
            </a:r>
            <a:r>
              <a:rPr lang="en-US" dirty="0" smtClean="0"/>
              <a:t> == 1)</a:t>
            </a:r>
          </a:p>
          <a:p>
            <a:pPr lvl="1"/>
            <a:r>
              <a:rPr lang="en-US" dirty="0"/>
              <a:t>S</a:t>
            </a:r>
            <a:r>
              <a:rPr lang="en-US" dirty="0" smtClean="0"/>
              <a:t>o</a:t>
            </a:r>
            <a:r>
              <a:rPr lang="en-US" dirty="0"/>
              <a:t>, only need explicit reaping in long-running processes</a:t>
            </a:r>
          </a:p>
          <a:p>
            <a:pPr lvl="2"/>
            <a:r>
              <a:rPr lang="en-US" dirty="0"/>
              <a:t>e.g., shells and servers</a:t>
            </a:r>
          </a:p>
        </p:txBody>
      </p:sp>
    </p:spTree>
    <p:extLst>
      <p:ext uri="{BB962C8B-B14F-4D97-AF65-F5344CB8AC3E}">
        <p14:creationId xmlns:p14="http://schemas.microsoft.com/office/powerpoint/2010/main" val="402607951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6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6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6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6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6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6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64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64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152400" y="2438400"/>
            <a:ext cx="4940300" cy="4003675"/>
          </a:xfrm>
          <a:prstGeom prst="rect">
            <a:avLst/>
          </a:prstGeom>
          <a:solidFill>
            <a:srgbClr val="DDDDD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1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600">
                <a:latin typeface="Courier New" pitchFamily="49" charset="0"/>
              </a:rPr>
              <a:t>linux&gt; </a:t>
            </a:r>
            <a:r>
              <a:rPr lang="en-US" altLang="en-US" sz="1600" i="1">
                <a:latin typeface="Courier New" pitchFamily="49" charset="0"/>
              </a:rPr>
              <a:t>./forks 7 &amp;</a:t>
            </a:r>
          </a:p>
          <a:p>
            <a:pPr algn="l">
              <a:lnSpc>
                <a:spcPct val="100000"/>
              </a:lnSpc>
            </a:pPr>
            <a:r>
              <a:rPr lang="en-US" altLang="en-US" sz="1600">
                <a:latin typeface="Courier New" pitchFamily="49" charset="0"/>
              </a:rPr>
              <a:t>[1] 6639</a:t>
            </a:r>
          </a:p>
          <a:p>
            <a:pPr algn="l">
              <a:lnSpc>
                <a:spcPct val="100000"/>
              </a:lnSpc>
            </a:pPr>
            <a:r>
              <a:rPr lang="en-US" altLang="en-US" sz="1600">
                <a:latin typeface="Courier New" pitchFamily="49" charset="0"/>
              </a:rPr>
              <a:t>Running Parent, PID = 6639</a:t>
            </a:r>
          </a:p>
          <a:p>
            <a:pPr algn="l">
              <a:lnSpc>
                <a:spcPct val="100000"/>
              </a:lnSpc>
            </a:pPr>
            <a:r>
              <a:rPr lang="en-US" altLang="en-US" sz="1600">
                <a:latin typeface="Courier New" pitchFamily="49" charset="0"/>
              </a:rPr>
              <a:t>Terminating Child, PID = 6640</a:t>
            </a:r>
          </a:p>
          <a:p>
            <a:pPr algn="l">
              <a:lnSpc>
                <a:spcPct val="100000"/>
              </a:lnSpc>
            </a:pPr>
            <a:r>
              <a:rPr lang="en-US" altLang="en-US" sz="1600">
                <a:latin typeface="Courier New" pitchFamily="49" charset="0"/>
              </a:rPr>
              <a:t>linux&gt; </a:t>
            </a:r>
            <a:r>
              <a:rPr lang="en-US" altLang="en-US" sz="1600" i="1">
                <a:latin typeface="Courier New" pitchFamily="49" charset="0"/>
              </a:rPr>
              <a:t>ps</a:t>
            </a:r>
          </a:p>
          <a:p>
            <a:pPr algn="l">
              <a:lnSpc>
                <a:spcPct val="100000"/>
              </a:lnSpc>
            </a:pPr>
            <a:r>
              <a:rPr lang="en-US" altLang="en-US" sz="1600">
                <a:latin typeface="Courier New" pitchFamily="49" charset="0"/>
              </a:rPr>
              <a:t>  PID TTY          TIME CMD</a:t>
            </a:r>
          </a:p>
          <a:p>
            <a:pPr algn="l">
              <a:lnSpc>
                <a:spcPct val="100000"/>
              </a:lnSpc>
            </a:pPr>
            <a:r>
              <a:rPr lang="en-US" altLang="en-US" sz="1600">
                <a:latin typeface="Courier New" pitchFamily="49" charset="0"/>
              </a:rPr>
              <a:t> 6585 ttyp9    00:00:00 tcsh</a:t>
            </a:r>
          </a:p>
          <a:p>
            <a:pPr algn="l">
              <a:lnSpc>
                <a:spcPct val="100000"/>
              </a:lnSpc>
            </a:pPr>
            <a:r>
              <a:rPr lang="en-US" altLang="en-US" sz="1600">
                <a:latin typeface="Courier New" pitchFamily="49" charset="0"/>
              </a:rPr>
              <a:t> 6639 ttyp9    00:00:03 forks</a:t>
            </a:r>
          </a:p>
          <a:p>
            <a:pPr algn="l">
              <a:lnSpc>
                <a:spcPct val="100000"/>
              </a:lnSpc>
            </a:pPr>
            <a:r>
              <a:rPr lang="en-US" altLang="en-US" sz="1600">
                <a:latin typeface="Courier New" pitchFamily="49" charset="0"/>
              </a:rPr>
              <a:t> 6640 ttyp9    00:00:00 forks &lt;defunct&gt;</a:t>
            </a:r>
          </a:p>
          <a:p>
            <a:pPr algn="l">
              <a:lnSpc>
                <a:spcPct val="100000"/>
              </a:lnSpc>
            </a:pPr>
            <a:r>
              <a:rPr lang="en-US" altLang="en-US" sz="1600">
                <a:latin typeface="Courier New" pitchFamily="49" charset="0"/>
              </a:rPr>
              <a:t> 6641 ttyp9    00:00:00 ps</a:t>
            </a:r>
          </a:p>
          <a:p>
            <a:pPr algn="l">
              <a:lnSpc>
                <a:spcPct val="100000"/>
              </a:lnSpc>
            </a:pPr>
            <a:r>
              <a:rPr lang="en-US" altLang="en-US" sz="1600">
                <a:latin typeface="Courier New" pitchFamily="49" charset="0"/>
              </a:rPr>
              <a:t>linux&gt;</a:t>
            </a:r>
            <a:r>
              <a:rPr lang="en-US" altLang="en-US" sz="1600" i="1">
                <a:latin typeface="Courier New" pitchFamily="49" charset="0"/>
              </a:rPr>
              <a:t> kill 6639</a:t>
            </a:r>
          </a:p>
          <a:p>
            <a:pPr algn="l">
              <a:lnSpc>
                <a:spcPct val="100000"/>
              </a:lnSpc>
            </a:pPr>
            <a:r>
              <a:rPr lang="en-US" altLang="en-US" sz="1600">
                <a:latin typeface="Courier New" pitchFamily="49" charset="0"/>
              </a:rPr>
              <a:t>[1]    Terminated</a:t>
            </a:r>
          </a:p>
          <a:p>
            <a:pPr algn="l">
              <a:lnSpc>
                <a:spcPct val="100000"/>
              </a:lnSpc>
            </a:pPr>
            <a:r>
              <a:rPr lang="en-US" altLang="en-US" sz="1600">
                <a:latin typeface="Courier New" pitchFamily="49" charset="0"/>
              </a:rPr>
              <a:t>linux&gt; </a:t>
            </a:r>
            <a:r>
              <a:rPr lang="en-US" altLang="en-US" sz="1600" i="1">
                <a:latin typeface="Courier New" pitchFamily="49" charset="0"/>
              </a:rPr>
              <a:t>ps</a:t>
            </a:r>
          </a:p>
          <a:p>
            <a:pPr algn="l">
              <a:lnSpc>
                <a:spcPct val="100000"/>
              </a:lnSpc>
            </a:pPr>
            <a:r>
              <a:rPr lang="en-US" altLang="en-US" sz="1600">
                <a:latin typeface="Courier New" pitchFamily="49" charset="0"/>
              </a:rPr>
              <a:t>  PID TTY          TIME CMD</a:t>
            </a:r>
          </a:p>
          <a:p>
            <a:pPr algn="l">
              <a:lnSpc>
                <a:spcPct val="100000"/>
              </a:lnSpc>
            </a:pPr>
            <a:r>
              <a:rPr lang="en-US" altLang="en-US" sz="1600">
                <a:latin typeface="Courier New" pitchFamily="49" charset="0"/>
              </a:rPr>
              <a:t> 6585 ttyp9    00:00:00 tcsh</a:t>
            </a:r>
          </a:p>
          <a:p>
            <a:pPr algn="l">
              <a:lnSpc>
                <a:spcPct val="100000"/>
              </a:lnSpc>
            </a:pPr>
            <a:r>
              <a:rPr lang="en-US" altLang="en-US" sz="1600">
                <a:latin typeface="Courier New" pitchFamily="49" charset="0"/>
              </a:rPr>
              <a:t> 6642 ttyp9    00:00:00 ps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title"/>
          </p:nvPr>
        </p:nvSpPr>
        <p:spPr>
          <a:xfrm>
            <a:off x="838200" y="76200"/>
            <a:ext cx="4572000" cy="1095375"/>
          </a:xfrm>
        </p:spPr>
        <p:txBody>
          <a:bodyPr/>
          <a:lstStyle/>
          <a:p>
            <a:pPr eaLnBrk="1" hangingPunct="1"/>
            <a:r>
              <a:rPr lang="en-US" altLang="en-US" smtClean="0"/>
              <a:t>Zombie Example</a:t>
            </a:r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953000" y="4648200"/>
            <a:ext cx="3644900" cy="2635250"/>
          </a:xfrm>
        </p:spPr>
        <p:txBody>
          <a:bodyPr/>
          <a:lstStyle/>
          <a:p>
            <a:pPr lvl="1" eaLnBrk="1" hangingPunct="1"/>
            <a:r>
              <a:rPr lang="en-US" altLang="en-US" smtClean="0">
                <a:latin typeface="Courier New" pitchFamily="49" charset="0"/>
              </a:rPr>
              <a:t>ps</a:t>
            </a:r>
            <a:r>
              <a:rPr lang="en-US" altLang="en-US" smtClean="0"/>
              <a:t> shows child process as “defunct”</a:t>
            </a:r>
          </a:p>
          <a:p>
            <a:pPr lvl="1" eaLnBrk="1" hangingPunct="1"/>
            <a:r>
              <a:rPr lang="en-US" altLang="en-US" smtClean="0"/>
              <a:t>Killing parent allows child to be reaped</a:t>
            </a:r>
          </a:p>
        </p:txBody>
      </p:sp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3886200" y="990600"/>
            <a:ext cx="5257800" cy="3286125"/>
          </a:xfrm>
          <a:prstGeom prst="rect">
            <a:avLst/>
          </a:prstGeom>
          <a:solidFill>
            <a:srgbClr val="FFFF99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400">
                <a:latin typeface="Courier New" pitchFamily="49" charset="0"/>
              </a:rPr>
              <a:t>void fork7()</a:t>
            </a:r>
          </a:p>
          <a:p>
            <a:pPr algn="l">
              <a:lnSpc>
                <a:spcPct val="100000"/>
              </a:lnSpc>
            </a:pPr>
            <a:r>
              <a:rPr lang="en-US" altLang="en-US" sz="1400"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</a:pPr>
            <a:r>
              <a:rPr lang="en-US" altLang="en-US" sz="1400">
                <a:latin typeface="Courier New" pitchFamily="49" charset="0"/>
              </a:rPr>
              <a:t>    if (fork() == 0) {</a:t>
            </a:r>
          </a:p>
          <a:p>
            <a:pPr algn="l">
              <a:lnSpc>
                <a:spcPct val="100000"/>
              </a:lnSpc>
            </a:pPr>
            <a:r>
              <a:rPr lang="en-US" altLang="en-US" sz="1400">
                <a:latin typeface="Courier New" pitchFamily="49" charset="0"/>
              </a:rPr>
              <a:t>	/* Child */</a:t>
            </a:r>
          </a:p>
          <a:p>
            <a:pPr algn="l">
              <a:lnSpc>
                <a:spcPct val="100000"/>
              </a:lnSpc>
            </a:pPr>
            <a:r>
              <a:rPr lang="en-US" altLang="en-US" sz="1400">
                <a:latin typeface="Courier New" pitchFamily="49" charset="0"/>
              </a:rPr>
              <a:t>	printf("Terminating Child, PID = %d\n",</a:t>
            </a:r>
          </a:p>
          <a:p>
            <a:pPr algn="l">
              <a:lnSpc>
                <a:spcPct val="100000"/>
              </a:lnSpc>
            </a:pPr>
            <a:r>
              <a:rPr lang="en-US" altLang="en-US" sz="1400">
                <a:latin typeface="Courier New" pitchFamily="49" charset="0"/>
              </a:rPr>
              <a:t>	       getpid());</a:t>
            </a:r>
          </a:p>
          <a:p>
            <a:pPr algn="l">
              <a:lnSpc>
                <a:spcPct val="100000"/>
              </a:lnSpc>
            </a:pPr>
            <a:r>
              <a:rPr lang="en-US" altLang="en-US" sz="1400">
                <a:latin typeface="Courier New" pitchFamily="49" charset="0"/>
              </a:rPr>
              <a:t>	exit(0);</a:t>
            </a:r>
          </a:p>
          <a:p>
            <a:pPr algn="l">
              <a:lnSpc>
                <a:spcPct val="100000"/>
              </a:lnSpc>
            </a:pPr>
            <a:r>
              <a:rPr lang="en-US" altLang="en-US" sz="1400">
                <a:latin typeface="Courier New" pitchFamily="49" charset="0"/>
              </a:rPr>
              <a:t>    } else {</a:t>
            </a:r>
          </a:p>
          <a:p>
            <a:pPr algn="l">
              <a:lnSpc>
                <a:spcPct val="100000"/>
              </a:lnSpc>
            </a:pPr>
            <a:r>
              <a:rPr lang="en-US" altLang="en-US" sz="1400">
                <a:latin typeface="Courier New" pitchFamily="49" charset="0"/>
              </a:rPr>
              <a:t>	printf("Running Parent, PID = %d\n",</a:t>
            </a:r>
          </a:p>
          <a:p>
            <a:pPr algn="l">
              <a:lnSpc>
                <a:spcPct val="100000"/>
              </a:lnSpc>
            </a:pPr>
            <a:r>
              <a:rPr lang="en-US" altLang="en-US" sz="1400">
                <a:latin typeface="Courier New" pitchFamily="49" charset="0"/>
              </a:rPr>
              <a:t>	       getpid());</a:t>
            </a:r>
          </a:p>
          <a:p>
            <a:pPr algn="l">
              <a:lnSpc>
                <a:spcPct val="100000"/>
              </a:lnSpc>
            </a:pPr>
            <a:r>
              <a:rPr lang="en-US" altLang="en-US" sz="1400">
                <a:latin typeface="Courier New" pitchFamily="49" charset="0"/>
              </a:rPr>
              <a:t>	while (1)</a:t>
            </a:r>
          </a:p>
          <a:p>
            <a:pPr algn="l">
              <a:lnSpc>
                <a:spcPct val="100000"/>
              </a:lnSpc>
            </a:pPr>
            <a:r>
              <a:rPr lang="en-US" altLang="en-US" sz="1400">
                <a:latin typeface="Courier New" pitchFamily="49" charset="0"/>
              </a:rPr>
              <a:t>	    ; /* Infinite loop */</a:t>
            </a:r>
          </a:p>
          <a:p>
            <a:pPr algn="l">
              <a:lnSpc>
                <a:spcPct val="100000"/>
              </a:lnSpc>
            </a:pPr>
            <a:r>
              <a:rPr lang="en-US" altLang="en-US" sz="1400">
                <a:latin typeface="Courier New" pitchFamily="49" charset="0"/>
              </a:rPr>
              <a:t>    }</a:t>
            </a:r>
          </a:p>
          <a:p>
            <a:pPr algn="l">
              <a:lnSpc>
                <a:spcPct val="100000"/>
              </a:lnSpc>
            </a:pPr>
            <a:r>
              <a:rPr lang="en-US" altLang="en-US" sz="1400">
                <a:latin typeface="Courier New" pitchFamily="49" charset="0"/>
              </a:rPr>
              <a:t>}</a:t>
            </a:r>
          </a:p>
        </p:txBody>
      </p:sp>
      <p:cxnSp>
        <p:nvCxnSpPr>
          <p:cNvPr id="3" name="Straight Arrow Connector 2"/>
          <p:cNvCxnSpPr/>
          <p:nvPr/>
        </p:nvCxnSpPr>
        <p:spPr bwMode="auto">
          <a:xfrm flipH="1" flipV="1">
            <a:off x="4724400" y="4648200"/>
            <a:ext cx="685800" cy="228600"/>
          </a:xfrm>
          <a:prstGeom prst="straightConnector1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</p:cxnSp>
      <p:cxnSp>
        <p:nvCxnSpPr>
          <p:cNvPr id="5" name="Straight Arrow Connector 4"/>
          <p:cNvCxnSpPr/>
          <p:nvPr/>
        </p:nvCxnSpPr>
        <p:spPr bwMode="auto">
          <a:xfrm flipH="1">
            <a:off x="3810000" y="5562600"/>
            <a:ext cx="1600200" cy="152400"/>
          </a:xfrm>
          <a:prstGeom prst="straightConnector1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0" y="2667000"/>
            <a:ext cx="3841750" cy="3270250"/>
          </a:xfrm>
          <a:prstGeom prst="rect">
            <a:avLst/>
          </a:prstGeom>
          <a:solidFill>
            <a:srgbClr val="DDDDD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1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600">
                <a:latin typeface="Courier New" pitchFamily="49" charset="0"/>
              </a:rPr>
              <a:t>linux&gt; </a:t>
            </a:r>
            <a:r>
              <a:rPr lang="en-US" altLang="en-US" sz="1600" i="1">
                <a:latin typeface="Courier New" pitchFamily="49" charset="0"/>
              </a:rPr>
              <a:t>./forks 8</a:t>
            </a:r>
          </a:p>
          <a:p>
            <a:pPr algn="l">
              <a:lnSpc>
                <a:spcPct val="100000"/>
              </a:lnSpc>
            </a:pPr>
            <a:r>
              <a:rPr lang="en-US" altLang="en-US" sz="1600">
                <a:latin typeface="Courier New" pitchFamily="49" charset="0"/>
              </a:rPr>
              <a:t>Terminating Parent, PID = 6675</a:t>
            </a:r>
          </a:p>
          <a:p>
            <a:pPr algn="l">
              <a:lnSpc>
                <a:spcPct val="100000"/>
              </a:lnSpc>
            </a:pPr>
            <a:r>
              <a:rPr lang="en-US" altLang="en-US" sz="1600">
                <a:latin typeface="Courier New" pitchFamily="49" charset="0"/>
              </a:rPr>
              <a:t>Running Child, PID = 6676</a:t>
            </a:r>
          </a:p>
          <a:p>
            <a:pPr algn="l">
              <a:lnSpc>
                <a:spcPct val="100000"/>
              </a:lnSpc>
            </a:pPr>
            <a:r>
              <a:rPr lang="en-US" altLang="en-US" sz="1600">
                <a:latin typeface="Courier New" pitchFamily="49" charset="0"/>
              </a:rPr>
              <a:t>linux&gt; </a:t>
            </a:r>
            <a:r>
              <a:rPr lang="en-US" altLang="en-US" sz="1600" i="1">
                <a:latin typeface="Courier New" pitchFamily="49" charset="0"/>
              </a:rPr>
              <a:t>ps</a:t>
            </a:r>
          </a:p>
          <a:p>
            <a:pPr algn="l">
              <a:lnSpc>
                <a:spcPct val="100000"/>
              </a:lnSpc>
            </a:pPr>
            <a:r>
              <a:rPr lang="en-US" altLang="en-US" sz="1600">
                <a:latin typeface="Courier New" pitchFamily="49" charset="0"/>
              </a:rPr>
              <a:t>  PID TTY          TIME CMD</a:t>
            </a:r>
          </a:p>
          <a:p>
            <a:pPr algn="l">
              <a:lnSpc>
                <a:spcPct val="100000"/>
              </a:lnSpc>
            </a:pPr>
            <a:r>
              <a:rPr lang="en-US" altLang="en-US" sz="1600">
                <a:latin typeface="Courier New" pitchFamily="49" charset="0"/>
              </a:rPr>
              <a:t> 6585 ttyp9    00:00:00 tcsh</a:t>
            </a:r>
          </a:p>
          <a:p>
            <a:pPr algn="l">
              <a:lnSpc>
                <a:spcPct val="100000"/>
              </a:lnSpc>
            </a:pPr>
            <a:r>
              <a:rPr lang="en-US" altLang="en-US" sz="1600">
                <a:latin typeface="Courier New" pitchFamily="49" charset="0"/>
              </a:rPr>
              <a:t> 6676 ttyp9    00:00:06 forks</a:t>
            </a:r>
          </a:p>
          <a:p>
            <a:pPr algn="l">
              <a:lnSpc>
                <a:spcPct val="100000"/>
              </a:lnSpc>
            </a:pPr>
            <a:r>
              <a:rPr lang="en-US" altLang="en-US" sz="1600">
                <a:latin typeface="Courier New" pitchFamily="49" charset="0"/>
              </a:rPr>
              <a:t> 6677 ttyp9    00:00:00 ps</a:t>
            </a:r>
          </a:p>
          <a:p>
            <a:pPr algn="l">
              <a:lnSpc>
                <a:spcPct val="100000"/>
              </a:lnSpc>
            </a:pPr>
            <a:r>
              <a:rPr lang="en-US" altLang="en-US" sz="1600" i="1">
                <a:latin typeface="Courier New" pitchFamily="49" charset="0"/>
              </a:rPr>
              <a:t>linux&gt;</a:t>
            </a:r>
            <a:r>
              <a:rPr lang="en-US" altLang="en-US" sz="1600">
                <a:latin typeface="Courier New" pitchFamily="49" charset="0"/>
              </a:rPr>
              <a:t> kill 6676</a:t>
            </a:r>
          </a:p>
          <a:p>
            <a:pPr algn="l">
              <a:lnSpc>
                <a:spcPct val="100000"/>
              </a:lnSpc>
            </a:pPr>
            <a:r>
              <a:rPr lang="en-US" altLang="en-US" sz="1600" i="1">
                <a:latin typeface="Courier New" pitchFamily="49" charset="0"/>
              </a:rPr>
              <a:t>linux&gt;</a:t>
            </a:r>
            <a:r>
              <a:rPr lang="en-US" altLang="en-US" sz="1600">
                <a:latin typeface="Courier New" pitchFamily="49" charset="0"/>
              </a:rPr>
              <a:t> ps</a:t>
            </a:r>
          </a:p>
          <a:p>
            <a:pPr algn="l">
              <a:lnSpc>
                <a:spcPct val="100000"/>
              </a:lnSpc>
            </a:pPr>
            <a:r>
              <a:rPr lang="en-US" altLang="en-US" sz="1600">
                <a:latin typeface="Courier New" pitchFamily="49" charset="0"/>
              </a:rPr>
              <a:t>  PID TTY          TIME CMD</a:t>
            </a:r>
          </a:p>
          <a:p>
            <a:pPr algn="l">
              <a:lnSpc>
                <a:spcPct val="100000"/>
              </a:lnSpc>
            </a:pPr>
            <a:r>
              <a:rPr lang="en-US" altLang="en-US" sz="1600">
                <a:latin typeface="Courier New" pitchFamily="49" charset="0"/>
              </a:rPr>
              <a:t> 6585 ttyp9    00:00:00 tcsh</a:t>
            </a:r>
          </a:p>
          <a:p>
            <a:pPr algn="l">
              <a:lnSpc>
                <a:spcPct val="100000"/>
              </a:lnSpc>
            </a:pPr>
            <a:r>
              <a:rPr lang="en-US" altLang="en-US" sz="1600">
                <a:latin typeface="Courier New" pitchFamily="49" charset="0"/>
              </a:rPr>
              <a:t> 6678 ttyp9    00:00:00 ps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title"/>
          </p:nvPr>
        </p:nvSpPr>
        <p:spPr>
          <a:xfrm>
            <a:off x="152400" y="304800"/>
            <a:ext cx="3657600" cy="1617663"/>
          </a:xfrm>
        </p:spPr>
        <p:txBody>
          <a:bodyPr/>
          <a:lstStyle/>
          <a:p>
            <a:pPr eaLnBrk="1" hangingPunct="1"/>
            <a:r>
              <a:rPr lang="en-US" altLang="en-US" smtClean="0"/>
              <a:t>Nonterminating</a:t>
            </a:r>
            <a:br>
              <a:rPr lang="en-US" altLang="en-US" smtClean="0"/>
            </a:br>
            <a:r>
              <a:rPr lang="en-US" altLang="en-US" smtClean="0"/>
              <a:t>Child</a:t>
            </a:r>
            <a:br>
              <a:rPr lang="en-US" altLang="en-US" smtClean="0"/>
            </a:br>
            <a:r>
              <a:rPr lang="en-US" altLang="en-US" smtClean="0"/>
              <a:t>Example</a:t>
            </a:r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267200" y="3733800"/>
            <a:ext cx="4330700" cy="2711450"/>
          </a:xfrm>
        </p:spPr>
        <p:txBody>
          <a:bodyPr/>
          <a:lstStyle/>
          <a:p>
            <a:pPr lvl="1" eaLnBrk="1" hangingPunct="1">
              <a:buFont typeface="Wingdings" pitchFamily="2" charset="2"/>
              <a:buNone/>
            </a:pPr>
            <a:endParaRPr lang="en-US" altLang="en-US" smtClean="0"/>
          </a:p>
          <a:p>
            <a:pPr lvl="1" eaLnBrk="1" hangingPunct="1"/>
            <a:r>
              <a:rPr lang="en-US" altLang="en-US" smtClean="0"/>
              <a:t>Child process still active even though parent has terminated</a:t>
            </a:r>
          </a:p>
          <a:p>
            <a:pPr lvl="1" eaLnBrk="1" hangingPunct="1"/>
            <a:r>
              <a:rPr lang="en-US" altLang="en-US" smtClean="0"/>
              <a:t>Must kill explicitly, or else will keep running indefinitely</a:t>
            </a:r>
          </a:p>
        </p:txBody>
      </p:sp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3787775" y="381000"/>
            <a:ext cx="5368925" cy="3073400"/>
          </a:xfrm>
          <a:prstGeom prst="rect">
            <a:avLst/>
          </a:prstGeom>
          <a:solidFill>
            <a:srgbClr val="FFFF99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400">
                <a:latin typeface="Courier New" pitchFamily="49" charset="0"/>
              </a:rPr>
              <a:t>void fork8()</a:t>
            </a:r>
          </a:p>
          <a:p>
            <a:pPr algn="l">
              <a:lnSpc>
                <a:spcPct val="100000"/>
              </a:lnSpc>
            </a:pPr>
            <a:r>
              <a:rPr lang="en-US" altLang="en-US" sz="1400"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</a:pPr>
            <a:r>
              <a:rPr lang="en-US" altLang="en-US" sz="1400">
                <a:latin typeface="Courier New" pitchFamily="49" charset="0"/>
              </a:rPr>
              <a:t>    if (fork() == 0) {</a:t>
            </a:r>
          </a:p>
          <a:p>
            <a:pPr algn="l">
              <a:lnSpc>
                <a:spcPct val="100000"/>
              </a:lnSpc>
            </a:pPr>
            <a:r>
              <a:rPr lang="en-US" altLang="en-US" sz="1400">
                <a:latin typeface="Courier New" pitchFamily="49" charset="0"/>
              </a:rPr>
              <a:t>	/* Child */</a:t>
            </a:r>
          </a:p>
          <a:p>
            <a:pPr algn="l">
              <a:lnSpc>
                <a:spcPct val="100000"/>
              </a:lnSpc>
            </a:pPr>
            <a:r>
              <a:rPr lang="en-US" altLang="en-US" sz="1400">
                <a:latin typeface="Courier New" pitchFamily="49" charset="0"/>
              </a:rPr>
              <a:t>	printf("Running Child, PID = %d\n",</a:t>
            </a:r>
          </a:p>
          <a:p>
            <a:pPr algn="l">
              <a:lnSpc>
                <a:spcPct val="100000"/>
              </a:lnSpc>
            </a:pPr>
            <a:r>
              <a:rPr lang="en-US" altLang="en-US" sz="1400">
                <a:latin typeface="Courier New" pitchFamily="49" charset="0"/>
              </a:rPr>
              <a:t>	       getpid());</a:t>
            </a:r>
          </a:p>
          <a:p>
            <a:pPr algn="l">
              <a:lnSpc>
                <a:spcPct val="100000"/>
              </a:lnSpc>
            </a:pPr>
            <a:r>
              <a:rPr lang="en-US" altLang="en-US" sz="1400">
                <a:latin typeface="Courier New" pitchFamily="49" charset="0"/>
              </a:rPr>
              <a:t>	while (1)</a:t>
            </a:r>
          </a:p>
          <a:p>
            <a:pPr algn="l">
              <a:lnSpc>
                <a:spcPct val="100000"/>
              </a:lnSpc>
            </a:pPr>
            <a:r>
              <a:rPr lang="en-US" altLang="en-US" sz="1400">
                <a:latin typeface="Courier New" pitchFamily="49" charset="0"/>
              </a:rPr>
              <a:t>	    ; /* Infinite loop */</a:t>
            </a:r>
          </a:p>
          <a:p>
            <a:pPr algn="l">
              <a:lnSpc>
                <a:spcPct val="100000"/>
              </a:lnSpc>
            </a:pPr>
            <a:r>
              <a:rPr lang="en-US" altLang="en-US" sz="1400">
                <a:latin typeface="Courier New" pitchFamily="49" charset="0"/>
              </a:rPr>
              <a:t>    } else {</a:t>
            </a:r>
          </a:p>
          <a:p>
            <a:pPr algn="l">
              <a:lnSpc>
                <a:spcPct val="100000"/>
              </a:lnSpc>
            </a:pPr>
            <a:r>
              <a:rPr lang="en-US" altLang="en-US" sz="1400">
                <a:latin typeface="Courier New" pitchFamily="49" charset="0"/>
              </a:rPr>
              <a:t>	printf("Terminating Parent, PID = %d\n",</a:t>
            </a:r>
          </a:p>
          <a:p>
            <a:pPr algn="l">
              <a:lnSpc>
                <a:spcPct val="100000"/>
              </a:lnSpc>
            </a:pPr>
            <a:r>
              <a:rPr lang="en-US" altLang="en-US" sz="1400">
                <a:latin typeface="Courier New" pitchFamily="49" charset="0"/>
              </a:rPr>
              <a:t>	       getpid());</a:t>
            </a:r>
          </a:p>
          <a:p>
            <a:pPr algn="l">
              <a:lnSpc>
                <a:spcPct val="100000"/>
              </a:lnSpc>
            </a:pPr>
            <a:r>
              <a:rPr lang="en-US" altLang="en-US" sz="1400">
                <a:latin typeface="Courier New" pitchFamily="49" charset="0"/>
              </a:rPr>
              <a:t>	exit(0);</a:t>
            </a:r>
          </a:p>
          <a:p>
            <a:pPr algn="l">
              <a:lnSpc>
                <a:spcPct val="100000"/>
              </a:lnSpc>
            </a:pPr>
            <a:r>
              <a:rPr lang="en-US" altLang="en-US" sz="1400">
                <a:latin typeface="Courier New" pitchFamily="49" charset="0"/>
              </a:rPr>
              <a:t>    }</a:t>
            </a:r>
          </a:p>
          <a:p>
            <a:pPr algn="l">
              <a:lnSpc>
                <a:spcPct val="100000"/>
              </a:lnSpc>
            </a:pPr>
            <a:r>
              <a:rPr lang="en-US" altLang="en-US" sz="1400">
                <a:latin typeface="Courier New" pitchFamily="49" charset="0"/>
              </a:rPr>
              <a:t>}</a:t>
            </a:r>
          </a:p>
        </p:txBody>
      </p:sp>
      <p:cxnSp>
        <p:nvCxnSpPr>
          <p:cNvPr id="3" name="Straight Arrow Connector 2"/>
          <p:cNvCxnSpPr/>
          <p:nvPr/>
        </p:nvCxnSpPr>
        <p:spPr bwMode="auto">
          <a:xfrm flipH="1">
            <a:off x="3581400" y="4302125"/>
            <a:ext cx="1143000" cy="0"/>
          </a:xfrm>
          <a:prstGeom prst="straightConnector1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</p:cxnSp>
      <p:cxnSp>
        <p:nvCxnSpPr>
          <p:cNvPr id="5" name="Straight Arrow Connector 4"/>
          <p:cNvCxnSpPr/>
          <p:nvPr/>
        </p:nvCxnSpPr>
        <p:spPr bwMode="auto">
          <a:xfrm flipH="1" flipV="1">
            <a:off x="2209800" y="4800600"/>
            <a:ext cx="2590800" cy="533400"/>
          </a:xfrm>
          <a:prstGeom prst="straightConnector1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569913"/>
            <a:ext cx="6019800" cy="573087"/>
          </a:xfrm>
        </p:spPr>
        <p:txBody>
          <a:bodyPr/>
          <a:lstStyle/>
          <a:p>
            <a:pPr eaLnBrk="1" hangingPunct="1"/>
            <a:r>
              <a:rPr lang="en-US" altLang="en-US" smtClean="0"/>
              <a:t>Logical Control Flows</a:t>
            </a:r>
          </a:p>
        </p:txBody>
      </p:sp>
      <p:sp>
        <p:nvSpPr>
          <p:cNvPr id="5123" name="Line 3"/>
          <p:cNvSpPr>
            <a:spLocks noChangeShapeType="1"/>
          </p:cNvSpPr>
          <p:nvPr/>
        </p:nvSpPr>
        <p:spPr bwMode="auto">
          <a:xfrm>
            <a:off x="2133600" y="2743200"/>
            <a:ext cx="0" cy="1828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1508125" y="3276600"/>
            <a:ext cx="6588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600"/>
              <a:t>Time</a:t>
            </a:r>
          </a:p>
        </p:txBody>
      </p:sp>
      <p:sp>
        <p:nvSpPr>
          <p:cNvPr id="5125" name="Line 5"/>
          <p:cNvSpPr>
            <a:spLocks noChangeShapeType="1"/>
          </p:cNvSpPr>
          <p:nvPr/>
        </p:nvSpPr>
        <p:spPr bwMode="auto">
          <a:xfrm>
            <a:off x="3352800" y="2971800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2786063" y="2590800"/>
            <a:ext cx="1177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600"/>
              <a:t>Process A</a:t>
            </a: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4310063" y="2590800"/>
            <a:ext cx="1177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600"/>
              <a:t>Process B</a:t>
            </a: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5834063" y="2590800"/>
            <a:ext cx="1177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600"/>
              <a:t>Process C</a:t>
            </a:r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>
            <a:off x="4876800" y="3276600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>
            <a:off x="6400800" y="3581400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1" name="Line 11"/>
          <p:cNvSpPr>
            <a:spLocks noChangeShapeType="1"/>
          </p:cNvSpPr>
          <p:nvPr/>
        </p:nvSpPr>
        <p:spPr bwMode="auto">
          <a:xfrm>
            <a:off x="3352800" y="3886200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2" name="Line 12"/>
          <p:cNvSpPr>
            <a:spLocks noChangeShapeType="1"/>
          </p:cNvSpPr>
          <p:nvPr/>
        </p:nvSpPr>
        <p:spPr bwMode="auto">
          <a:xfrm>
            <a:off x="6400800" y="4191000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3" name="Line 13"/>
          <p:cNvSpPr>
            <a:spLocks noChangeShapeType="1"/>
          </p:cNvSpPr>
          <p:nvPr/>
        </p:nvSpPr>
        <p:spPr bwMode="auto">
          <a:xfrm>
            <a:off x="2895600" y="3276600"/>
            <a:ext cx="40386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4" name="Line 14"/>
          <p:cNvSpPr>
            <a:spLocks noChangeShapeType="1"/>
          </p:cNvSpPr>
          <p:nvPr/>
        </p:nvSpPr>
        <p:spPr bwMode="auto">
          <a:xfrm>
            <a:off x="2895600" y="3581400"/>
            <a:ext cx="40386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5" name="Line 15"/>
          <p:cNvSpPr>
            <a:spLocks noChangeShapeType="1"/>
          </p:cNvSpPr>
          <p:nvPr/>
        </p:nvSpPr>
        <p:spPr bwMode="auto">
          <a:xfrm>
            <a:off x="2895600" y="3886200"/>
            <a:ext cx="40386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6" name="Line 16"/>
          <p:cNvSpPr>
            <a:spLocks noChangeShapeType="1"/>
          </p:cNvSpPr>
          <p:nvPr/>
        </p:nvSpPr>
        <p:spPr bwMode="auto">
          <a:xfrm>
            <a:off x="2895600" y="4191000"/>
            <a:ext cx="40386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7" name="Line 17"/>
          <p:cNvSpPr>
            <a:spLocks noChangeShapeType="1"/>
          </p:cNvSpPr>
          <p:nvPr/>
        </p:nvSpPr>
        <p:spPr bwMode="auto">
          <a:xfrm>
            <a:off x="2895600" y="4495800"/>
            <a:ext cx="40386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8" name="Text Box 18"/>
          <p:cNvSpPr txBox="1">
            <a:spLocks noChangeArrowheads="1"/>
          </p:cNvSpPr>
          <p:nvPr/>
        </p:nvSpPr>
        <p:spPr bwMode="auto">
          <a:xfrm>
            <a:off x="838200" y="1524000"/>
            <a:ext cx="67722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2400"/>
              <a:t>Each process has its own logical control flow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971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493712"/>
            <a:ext cx="8305800" cy="573088"/>
          </a:xfrm>
        </p:spPr>
        <p:txBody>
          <a:bodyPr/>
          <a:lstStyle/>
          <a:p>
            <a:r>
              <a:rPr lang="en-US" dirty="0">
                <a:latin typeface="Courier New" pitchFamily="49" charset="0"/>
              </a:rPr>
              <a:t>wait</a:t>
            </a:r>
            <a:r>
              <a:rPr lang="en-US" dirty="0"/>
              <a:t>: Synchronizing with Children</a:t>
            </a:r>
          </a:p>
        </p:txBody>
      </p:sp>
      <p:sp>
        <p:nvSpPr>
          <p:cNvPr id="499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95400"/>
            <a:ext cx="8255000" cy="5105400"/>
          </a:xfrm>
        </p:spPr>
        <p:txBody>
          <a:bodyPr/>
          <a:lstStyle/>
          <a:p>
            <a:r>
              <a:rPr lang="en-US" dirty="0" smtClean="0">
                <a:latin typeface="Calibri"/>
                <a:cs typeface="Calibri"/>
              </a:rPr>
              <a:t>Parent reaps a child by calling the </a:t>
            </a:r>
            <a:r>
              <a:rPr lang="en-US" dirty="0" smtClean="0">
                <a:latin typeface="Courier New"/>
                <a:cs typeface="Courier New"/>
              </a:rPr>
              <a:t>wait </a:t>
            </a:r>
            <a:r>
              <a:rPr lang="en-US" dirty="0" smtClean="0">
                <a:latin typeface="Calibri"/>
                <a:cs typeface="Calibri"/>
              </a:rPr>
              <a:t>function</a:t>
            </a:r>
            <a:endParaRPr lang="en-US" dirty="0" smtClean="0">
              <a:latin typeface="Courier New" pitchFamily="49" charset="0"/>
            </a:endParaRPr>
          </a:p>
          <a:p>
            <a:r>
              <a:rPr lang="en-US" dirty="0" err="1" smtClean="0">
                <a:latin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</a:rPr>
              <a:t>wait(int</a:t>
            </a:r>
            <a:r>
              <a:rPr lang="en-US" dirty="0">
                <a:latin typeface="Courier New" pitchFamily="49" charset="0"/>
              </a:rPr>
              <a:t> *</a:t>
            </a:r>
            <a:r>
              <a:rPr lang="en-US" dirty="0" err="1">
                <a:latin typeface="Courier New" pitchFamily="49" charset="0"/>
              </a:rPr>
              <a:t>child_status</a:t>
            </a:r>
            <a:r>
              <a:rPr lang="en-US" dirty="0" smtClean="0">
                <a:latin typeface="Courier New" pitchFamily="49" charset="0"/>
              </a:rPr>
              <a:t>)</a:t>
            </a:r>
            <a:endParaRPr lang="en-US" dirty="0" smtClean="0"/>
          </a:p>
          <a:p>
            <a:pPr lvl="1"/>
            <a:r>
              <a:rPr lang="en-US" dirty="0"/>
              <a:t>S</a:t>
            </a:r>
            <a:r>
              <a:rPr lang="en-US" dirty="0" smtClean="0"/>
              <a:t>uspends </a:t>
            </a:r>
            <a:r>
              <a:rPr lang="en-US" dirty="0"/>
              <a:t>current process until one of its children terminates</a:t>
            </a:r>
          </a:p>
          <a:p>
            <a:pPr lvl="1"/>
            <a:r>
              <a:rPr lang="en-US" dirty="0"/>
              <a:t>R</a:t>
            </a:r>
            <a:r>
              <a:rPr lang="en-US" dirty="0" smtClean="0"/>
              <a:t>eturn </a:t>
            </a:r>
            <a:r>
              <a:rPr lang="en-US" dirty="0"/>
              <a:t>value is </a:t>
            </a:r>
            <a:r>
              <a:rPr lang="en-US" b="1" dirty="0" err="1" smtClean="0">
                <a:latin typeface="Courier New" pitchFamily="49" charset="0"/>
              </a:rPr>
              <a:t>pid</a:t>
            </a:r>
            <a:r>
              <a:rPr lang="en-US" dirty="0" smtClean="0"/>
              <a:t> </a:t>
            </a:r>
            <a:r>
              <a:rPr lang="en-US" dirty="0"/>
              <a:t>of </a:t>
            </a:r>
            <a:r>
              <a:rPr lang="en-US" dirty="0" smtClean="0"/>
              <a:t>child </a:t>
            </a:r>
            <a:r>
              <a:rPr lang="en-US" dirty="0"/>
              <a:t>process that terminated</a:t>
            </a:r>
          </a:p>
          <a:p>
            <a:pPr lvl="1"/>
            <a:r>
              <a:rPr lang="en-US" dirty="0"/>
              <a:t>I</a:t>
            </a:r>
            <a:r>
              <a:rPr lang="en-US" dirty="0" smtClean="0"/>
              <a:t>f </a:t>
            </a:r>
            <a:r>
              <a:rPr lang="en-US" b="1" dirty="0" err="1">
                <a:latin typeface="Courier New" pitchFamily="49" charset="0"/>
              </a:rPr>
              <a:t>child_status</a:t>
            </a:r>
            <a:r>
              <a:rPr lang="en-US" b="1" dirty="0"/>
              <a:t> </a:t>
            </a:r>
            <a:r>
              <a:rPr lang="en-US" b="1" dirty="0">
                <a:latin typeface="Courier New" pitchFamily="49" charset="0"/>
              </a:rPr>
              <a:t>!= NULL</a:t>
            </a:r>
            <a:r>
              <a:rPr lang="en-US" dirty="0"/>
              <a:t>, then </a:t>
            </a:r>
            <a:r>
              <a:rPr lang="en-US" dirty="0" smtClean="0"/>
              <a:t>integer it </a:t>
            </a:r>
            <a:r>
              <a:rPr lang="en-US" dirty="0"/>
              <a:t>points to will be set to </a:t>
            </a:r>
            <a:r>
              <a:rPr lang="en-US" dirty="0" smtClean="0"/>
              <a:t>value that tells why child terminated and gives its exit status:</a:t>
            </a:r>
          </a:p>
          <a:p>
            <a:pPr lvl="2"/>
            <a:r>
              <a:rPr lang="en-US" dirty="0" smtClean="0"/>
              <a:t>Checked using macros defined in </a:t>
            </a:r>
            <a:r>
              <a:rPr lang="en-US" dirty="0" err="1" smtClean="0">
                <a:latin typeface="Courier New"/>
                <a:cs typeface="Courier New"/>
              </a:rPr>
              <a:t>wait.h</a:t>
            </a:r>
            <a:endParaRPr lang="en-US" dirty="0" smtClean="0">
              <a:latin typeface="Courier New"/>
              <a:cs typeface="Courier New"/>
            </a:endParaRPr>
          </a:p>
          <a:p>
            <a:pPr lvl="3"/>
            <a:r>
              <a:rPr lang="en-US" dirty="0" smtClean="0">
                <a:latin typeface="Courier New"/>
                <a:cs typeface="Courier New"/>
              </a:rPr>
              <a:t>WIFEXITED, WEXITSTATIS, WIFSIGNALED, WTERMSIG, WIFSTOPPED, WSTOPSIG, WIFCONTINUED</a:t>
            </a:r>
          </a:p>
          <a:p>
            <a:pPr lvl="3"/>
            <a:r>
              <a:rPr lang="en-US" dirty="0" smtClean="0">
                <a:latin typeface="Calibri"/>
                <a:cs typeface="Calibri"/>
              </a:rPr>
              <a:t>See textbook for details</a:t>
            </a:r>
            <a:endParaRPr lang="en-US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5785005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6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ourier New" pitchFamily="49" charset="0"/>
              </a:rPr>
              <a:t>wait</a:t>
            </a:r>
            <a:r>
              <a:rPr lang="en-US"/>
              <a:t>: Synchronizing with Children</a:t>
            </a:r>
          </a:p>
        </p:txBody>
      </p:sp>
      <p:sp>
        <p:nvSpPr>
          <p:cNvPr id="506884" name="Text Box 4"/>
          <p:cNvSpPr txBox="1">
            <a:spLocks noChangeArrowheads="1"/>
          </p:cNvSpPr>
          <p:nvPr/>
        </p:nvSpPr>
        <p:spPr bwMode="auto">
          <a:xfrm>
            <a:off x="152400" y="1507391"/>
            <a:ext cx="5181600" cy="2973122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en-US" sz="1600" dirty="0">
                <a:solidFill>
                  <a:srgbClr val="2D961E"/>
                </a:solidFill>
                <a:latin typeface="Menlo-Regular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>
                <a:solidFill>
                  <a:srgbClr val="4A00FF"/>
                </a:solidFill>
                <a:latin typeface="Menlo-Regular"/>
              </a:rPr>
              <a:t>fork9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600" dirty="0" smtClean="0">
                <a:solidFill>
                  <a:srgbClr val="000000"/>
                </a:solidFill>
                <a:latin typeface="Menlo-Regular"/>
              </a:rPr>
              <a:t>) {</a:t>
            </a:r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pPr algn="l"/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Menlo-Regular"/>
              </a:rPr>
              <a:t>child_status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;</a:t>
            </a:r>
          </a:p>
          <a:p>
            <a:pPr algn="l"/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pPr algn="l"/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>
                <a:solidFill>
                  <a:srgbClr val="C200FF"/>
                </a:solidFill>
                <a:latin typeface="Menlo-Regular"/>
              </a:rPr>
              <a:t>if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(fork() == 0) {</a:t>
            </a:r>
          </a:p>
          <a:p>
            <a:pPr algn="l"/>
            <a:r>
              <a:rPr lang="en-US" sz="16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printf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600" dirty="0">
                <a:solidFill>
                  <a:srgbClr val="9D206F"/>
                </a:solidFill>
                <a:latin typeface="Menlo-Regular"/>
              </a:rPr>
              <a:t>"HC: hello from child\n"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pPr algn="l"/>
            <a:r>
              <a:rPr lang="en-US" sz="1600" dirty="0">
                <a:solidFill>
                  <a:srgbClr val="000000"/>
                </a:solidFill>
                <a:latin typeface="Menlo-Regular"/>
              </a:rPr>
              <a:t>	exit(0);</a:t>
            </a:r>
          </a:p>
          <a:p>
            <a:pPr algn="l"/>
            <a:r>
              <a:rPr lang="da-DK" sz="1600" dirty="0">
                <a:solidFill>
                  <a:srgbClr val="000000"/>
                </a:solidFill>
                <a:latin typeface="Menlo-Regular"/>
              </a:rPr>
              <a:t>    } </a:t>
            </a:r>
            <a:r>
              <a:rPr lang="da-DK" sz="1600" dirty="0" err="1">
                <a:solidFill>
                  <a:srgbClr val="C200FF"/>
                </a:solidFill>
                <a:latin typeface="Menlo-Regular"/>
              </a:rPr>
              <a:t>else</a:t>
            </a:r>
            <a:r>
              <a:rPr lang="da-DK" sz="1600" dirty="0">
                <a:solidFill>
                  <a:srgbClr val="000000"/>
                </a:solidFill>
                <a:latin typeface="Menlo-Regular"/>
              </a:rPr>
              <a:t> {</a:t>
            </a:r>
          </a:p>
          <a:p>
            <a:pPr algn="l"/>
            <a:r>
              <a:rPr lang="da-DK" sz="16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da-DK" sz="1600" dirty="0" err="1">
                <a:solidFill>
                  <a:srgbClr val="000000"/>
                </a:solidFill>
                <a:latin typeface="Menlo-Regular"/>
              </a:rPr>
              <a:t>printf</a:t>
            </a:r>
            <a:r>
              <a:rPr lang="da-DK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da-DK" sz="1600" dirty="0">
                <a:solidFill>
                  <a:srgbClr val="9D206F"/>
                </a:solidFill>
                <a:latin typeface="Menlo-Regular"/>
              </a:rPr>
              <a:t>"HP: </a:t>
            </a:r>
            <a:r>
              <a:rPr lang="da-DK" sz="1600" dirty="0" err="1">
                <a:solidFill>
                  <a:srgbClr val="9D206F"/>
                </a:solidFill>
                <a:latin typeface="Menlo-Regular"/>
              </a:rPr>
              <a:t>hello</a:t>
            </a:r>
            <a:r>
              <a:rPr lang="da-DK" sz="1600" dirty="0">
                <a:solidFill>
                  <a:srgbClr val="9D206F"/>
                </a:solidFill>
                <a:latin typeface="Menlo-Regular"/>
              </a:rPr>
              <a:t> from </a:t>
            </a:r>
            <a:r>
              <a:rPr lang="da-DK" sz="1600" dirty="0" err="1">
                <a:solidFill>
                  <a:srgbClr val="9D206F"/>
                </a:solidFill>
                <a:latin typeface="Menlo-Regular"/>
              </a:rPr>
              <a:t>parent</a:t>
            </a:r>
            <a:r>
              <a:rPr lang="da-DK" sz="1600" dirty="0">
                <a:solidFill>
                  <a:srgbClr val="9D206F"/>
                </a:solidFill>
                <a:latin typeface="Menlo-Regular"/>
              </a:rPr>
              <a:t>\n"</a:t>
            </a:r>
            <a:r>
              <a:rPr lang="da-DK" sz="16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pPr algn="l"/>
            <a:r>
              <a:rPr lang="da-DK" sz="16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da-DK" sz="1600" dirty="0" err="1">
                <a:solidFill>
                  <a:srgbClr val="000000"/>
                </a:solidFill>
                <a:latin typeface="Menlo-Regular"/>
              </a:rPr>
              <a:t>wait</a:t>
            </a:r>
            <a:r>
              <a:rPr lang="da-DK" sz="1600" dirty="0">
                <a:solidFill>
                  <a:srgbClr val="000000"/>
                </a:solidFill>
                <a:latin typeface="Menlo-Regular"/>
              </a:rPr>
              <a:t>(&amp;</a:t>
            </a:r>
            <a:r>
              <a:rPr lang="da-DK" sz="1600" dirty="0" err="1">
                <a:solidFill>
                  <a:srgbClr val="000000"/>
                </a:solidFill>
                <a:latin typeface="Menlo-Regular"/>
              </a:rPr>
              <a:t>child_status</a:t>
            </a:r>
            <a:r>
              <a:rPr lang="da-DK" sz="16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pPr algn="l"/>
            <a:r>
              <a:rPr lang="da-DK" sz="16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da-DK" sz="1600" dirty="0" err="1">
                <a:solidFill>
                  <a:srgbClr val="000000"/>
                </a:solidFill>
                <a:latin typeface="Menlo-Regular"/>
              </a:rPr>
              <a:t>printf</a:t>
            </a:r>
            <a:r>
              <a:rPr lang="da-DK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da-DK" sz="1600" dirty="0">
                <a:solidFill>
                  <a:srgbClr val="9D206F"/>
                </a:solidFill>
                <a:latin typeface="Menlo-Regular"/>
              </a:rPr>
              <a:t>"CT: </a:t>
            </a:r>
            <a:r>
              <a:rPr lang="da-DK" sz="1600" dirty="0" err="1">
                <a:solidFill>
                  <a:srgbClr val="9D206F"/>
                </a:solidFill>
                <a:latin typeface="Menlo-Regular"/>
              </a:rPr>
              <a:t>child</a:t>
            </a:r>
            <a:r>
              <a:rPr lang="da-DK" sz="1600" dirty="0">
                <a:solidFill>
                  <a:srgbClr val="9D206F"/>
                </a:solidFill>
                <a:latin typeface="Menlo-Regular"/>
              </a:rPr>
              <a:t> has </a:t>
            </a:r>
            <a:r>
              <a:rPr lang="da-DK" sz="1600" dirty="0" err="1">
                <a:solidFill>
                  <a:srgbClr val="9D206F"/>
                </a:solidFill>
                <a:latin typeface="Menlo-Regular"/>
              </a:rPr>
              <a:t>terminated</a:t>
            </a:r>
            <a:r>
              <a:rPr lang="da-DK" sz="1600" dirty="0">
                <a:solidFill>
                  <a:srgbClr val="9D206F"/>
                </a:solidFill>
                <a:latin typeface="Menlo-Regular"/>
              </a:rPr>
              <a:t>\n"</a:t>
            </a:r>
            <a:r>
              <a:rPr lang="da-DK" sz="16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pPr algn="l"/>
            <a:r>
              <a:rPr lang="da-DK" sz="1600" dirty="0">
                <a:solidFill>
                  <a:srgbClr val="000000"/>
                </a:solidFill>
                <a:latin typeface="Menlo-Regular"/>
              </a:rPr>
              <a:t>    }</a:t>
            </a:r>
          </a:p>
          <a:p>
            <a:pPr algn="l"/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printf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600" dirty="0">
                <a:solidFill>
                  <a:srgbClr val="9D206F"/>
                </a:solidFill>
                <a:latin typeface="Menlo-Regular"/>
              </a:rPr>
              <a:t>"Bye\n"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pPr algn="l"/>
            <a:r>
              <a:rPr lang="en-US" sz="1600" dirty="0" smtClean="0">
                <a:solidFill>
                  <a:srgbClr val="000000"/>
                </a:solidFill>
                <a:latin typeface="Menlo-Regular"/>
              </a:rPr>
              <a:t>}</a:t>
            </a:r>
            <a:endParaRPr lang="en-US" sz="1600" dirty="0">
              <a:solidFill>
                <a:srgbClr val="000000"/>
              </a:solidFill>
              <a:latin typeface="Menlo-Regular"/>
            </a:endParaRPr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5936076" y="1959174"/>
            <a:ext cx="3131724" cy="1850826"/>
            <a:chOff x="4592180" y="4635500"/>
            <a:chExt cx="3367445" cy="1990135"/>
          </a:xfrm>
        </p:grpSpPr>
        <p:sp>
          <p:nvSpPr>
            <p:cNvPr id="28" name="Oval 27"/>
            <p:cNvSpPr>
              <a:spLocks noChangeAspect="1"/>
            </p:cNvSpPr>
            <p:nvPr/>
          </p:nvSpPr>
          <p:spPr>
            <a:xfrm>
              <a:off x="5709180" y="6228089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/>
            </a:p>
          </p:txBody>
        </p:sp>
        <p:sp>
          <p:nvSpPr>
            <p:cNvPr id="29" name="Oval 28"/>
            <p:cNvSpPr>
              <a:spLocks noChangeAspect="1"/>
            </p:cNvSpPr>
            <p:nvPr/>
          </p:nvSpPr>
          <p:spPr>
            <a:xfrm>
              <a:off x="6639514" y="6231477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5259804" y="6265446"/>
              <a:ext cx="950256" cy="3474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b="1" dirty="0" err="1" smtClean="0">
                  <a:latin typeface="Courier New"/>
                  <a:cs typeface="Courier New"/>
                </a:rPr>
                <a:t>printf</a:t>
              </a:r>
              <a:endParaRPr lang="en-US" sz="1500" b="1" dirty="0">
                <a:latin typeface="Courier New"/>
                <a:cs typeface="Courier New"/>
              </a:endParaRPr>
            </a:p>
          </p:txBody>
        </p:sp>
        <p:cxnSp>
          <p:nvCxnSpPr>
            <p:cNvPr id="33" name="Straight Arrow Connector 32"/>
            <p:cNvCxnSpPr/>
            <p:nvPr/>
          </p:nvCxnSpPr>
          <p:spPr>
            <a:xfrm flipV="1">
              <a:off x="5800620" y="6270421"/>
              <a:ext cx="838894" cy="3388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TextBox 34"/>
            <p:cNvSpPr txBox="1"/>
            <p:nvPr/>
          </p:nvSpPr>
          <p:spPr>
            <a:xfrm>
              <a:off x="6210159" y="6265446"/>
              <a:ext cx="947223" cy="3474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b="1" dirty="0" smtClean="0">
                  <a:latin typeface="Courier New"/>
                  <a:cs typeface="Courier New"/>
                </a:rPr>
                <a:t>wait</a:t>
              </a:r>
              <a:endParaRPr lang="en-US" sz="1500" b="1" dirty="0">
                <a:latin typeface="Courier New"/>
                <a:cs typeface="Courier New"/>
              </a:endParaRPr>
            </a:p>
          </p:txBody>
        </p:sp>
        <p:cxnSp>
          <p:nvCxnSpPr>
            <p:cNvPr id="37" name="Straight Arrow Connector 36"/>
            <p:cNvCxnSpPr/>
            <p:nvPr/>
          </p:nvCxnSpPr>
          <p:spPr>
            <a:xfrm flipV="1">
              <a:off x="6725234" y="6263645"/>
              <a:ext cx="838894" cy="3388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Oval 37"/>
            <p:cNvSpPr>
              <a:spLocks noChangeAspect="1"/>
            </p:cNvSpPr>
            <p:nvPr/>
          </p:nvSpPr>
          <p:spPr>
            <a:xfrm>
              <a:off x="7564128" y="621157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7012402" y="6265446"/>
              <a:ext cx="947223" cy="3474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b="1" dirty="0" err="1" smtClean="0">
                  <a:latin typeface="Courier New"/>
                  <a:cs typeface="Courier New"/>
                </a:rPr>
                <a:t>printf</a:t>
              </a:r>
              <a:endParaRPr lang="en-US" sz="1500" b="1" dirty="0">
                <a:latin typeface="Courier New"/>
                <a:cs typeface="Courier New"/>
              </a:endParaRPr>
            </a:p>
          </p:txBody>
        </p:sp>
        <p:sp>
          <p:nvSpPr>
            <p:cNvPr id="40" name="Oval 39"/>
            <p:cNvSpPr>
              <a:spLocks noChangeAspect="1"/>
            </p:cNvSpPr>
            <p:nvPr/>
          </p:nvSpPr>
          <p:spPr>
            <a:xfrm>
              <a:off x="4782080" y="6240789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4592180" y="6278146"/>
              <a:ext cx="799809" cy="3474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b="1" dirty="0" smtClean="0">
                  <a:latin typeface="Courier New"/>
                  <a:cs typeface="Courier New"/>
                </a:rPr>
                <a:t>fork</a:t>
              </a:r>
              <a:endParaRPr lang="en-US" sz="1500" b="1" dirty="0">
                <a:latin typeface="Courier New"/>
                <a:cs typeface="Courier New"/>
              </a:endParaRPr>
            </a:p>
          </p:txBody>
        </p:sp>
        <p:cxnSp>
          <p:nvCxnSpPr>
            <p:cNvPr id="42" name="Straight Arrow Connector 41"/>
            <p:cNvCxnSpPr/>
            <p:nvPr/>
          </p:nvCxnSpPr>
          <p:spPr>
            <a:xfrm flipV="1">
              <a:off x="4873520" y="6272957"/>
              <a:ext cx="838894" cy="3388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Elbow Connector 35"/>
            <p:cNvCxnSpPr>
              <a:endCxn id="44" idx="2"/>
            </p:cNvCxnSpPr>
            <p:nvPr/>
          </p:nvCxnSpPr>
          <p:spPr>
            <a:xfrm rot="5400000" flipH="1" flipV="1">
              <a:off x="4638234" y="5169845"/>
              <a:ext cx="1262381" cy="879511"/>
            </a:xfrm>
            <a:prstGeom prst="bentConnector2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Oval 43"/>
            <p:cNvSpPr>
              <a:spLocks noChangeAspect="1"/>
            </p:cNvSpPr>
            <p:nvPr/>
          </p:nvSpPr>
          <p:spPr>
            <a:xfrm>
              <a:off x="5709180" y="4932689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/>
            </a:p>
          </p:txBody>
        </p:sp>
        <p:sp>
          <p:nvSpPr>
            <p:cNvPr id="45" name="Oval 44"/>
            <p:cNvSpPr>
              <a:spLocks noChangeAspect="1"/>
            </p:cNvSpPr>
            <p:nvPr/>
          </p:nvSpPr>
          <p:spPr>
            <a:xfrm>
              <a:off x="6639514" y="4936077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/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5222269" y="4940300"/>
              <a:ext cx="1017034" cy="3474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b="1" dirty="0" err="1" smtClean="0">
                  <a:latin typeface="Courier New"/>
                  <a:cs typeface="Courier New"/>
                </a:rPr>
                <a:t>printf</a:t>
              </a:r>
              <a:endParaRPr lang="en-US" sz="1500" b="1" dirty="0">
                <a:latin typeface="Courier New"/>
                <a:cs typeface="Courier New"/>
              </a:endParaRPr>
            </a:p>
          </p:txBody>
        </p:sp>
        <p:cxnSp>
          <p:nvCxnSpPr>
            <p:cNvPr id="49" name="Straight Arrow Connector 48"/>
            <p:cNvCxnSpPr/>
            <p:nvPr/>
          </p:nvCxnSpPr>
          <p:spPr>
            <a:xfrm flipV="1">
              <a:off x="5800620" y="4975021"/>
              <a:ext cx="838894" cy="3388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Arrow Connector 51"/>
            <p:cNvCxnSpPr>
              <a:endCxn id="29" idx="7"/>
            </p:cNvCxnSpPr>
            <p:nvPr/>
          </p:nvCxnSpPr>
          <p:spPr>
            <a:xfrm flipH="1">
              <a:off x="6717563" y="4971633"/>
              <a:ext cx="7671" cy="1273235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TextBox 53"/>
            <p:cNvSpPr txBox="1"/>
            <p:nvPr/>
          </p:nvSpPr>
          <p:spPr>
            <a:xfrm>
              <a:off x="6242981" y="4639856"/>
              <a:ext cx="947223" cy="3474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b="1" dirty="0" smtClean="0">
                  <a:latin typeface="Courier New"/>
                  <a:cs typeface="Courier New"/>
                </a:rPr>
                <a:t>exit</a:t>
              </a:r>
              <a:endParaRPr lang="en-US" sz="1500" b="1" dirty="0">
                <a:latin typeface="Courier New"/>
                <a:cs typeface="Courier New"/>
              </a:endParaRP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5543922" y="5940811"/>
              <a:ext cx="446813" cy="34748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500" b="1" dirty="0" smtClean="0">
                  <a:solidFill>
                    <a:srgbClr val="FF0000"/>
                  </a:solidFill>
                  <a:latin typeface="Courier New"/>
                  <a:cs typeface="Courier New"/>
                </a:rPr>
                <a:t>HP</a:t>
              </a:r>
              <a:endParaRPr lang="en-US" sz="1500" b="1" dirty="0">
                <a:solidFill>
                  <a:srgbClr val="FF0000"/>
                </a:solidFill>
                <a:latin typeface="Courier New"/>
                <a:cs typeface="Courier New"/>
              </a:endParaRPr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5543922" y="4635500"/>
              <a:ext cx="446813" cy="34748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500" b="1" dirty="0" smtClean="0">
                  <a:solidFill>
                    <a:srgbClr val="FF0000"/>
                  </a:solidFill>
                  <a:latin typeface="Courier New"/>
                  <a:cs typeface="Courier New"/>
                </a:rPr>
                <a:t>HC</a:t>
              </a:r>
              <a:endParaRPr lang="en-US" sz="1500" b="1" dirty="0">
                <a:solidFill>
                  <a:srgbClr val="FF0000"/>
                </a:solidFill>
                <a:latin typeface="Courier New"/>
                <a:cs typeface="Courier New"/>
              </a:endParaRP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7308765" y="5626100"/>
              <a:ext cx="570937" cy="5956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500" b="1" dirty="0" smtClean="0">
                  <a:solidFill>
                    <a:srgbClr val="FF0000"/>
                  </a:solidFill>
                  <a:latin typeface="Courier New"/>
                  <a:cs typeface="Courier New"/>
                </a:rPr>
                <a:t>CT</a:t>
              </a:r>
            </a:p>
            <a:p>
              <a:pPr algn="ctr"/>
              <a:r>
                <a:rPr lang="en-US" sz="1500" b="1" dirty="0" smtClean="0">
                  <a:solidFill>
                    <a:srgbClr val="FF0000"/>
                  </a:solidFill>
                  <a:latin typeface="Courier New"/>
                  <a:cs typeface="Courier New"/>
                </a:rPr>
                <a:t>Bye</a:t>
              </a:r>
              <a:endParaRPr lang="en-US" sz="1500" b="1" dirty="0">
                <a:solidFill>
                  <a:srgbClr val="FF0000"/>
                </a:solidFill>
                <a:latin typeface="Courier New"/>
                <a:cs typeface="Courier New"/>
              </a:endParaRPr>
            </a:p>
          </p:txBody>
        </p:sp>
      </p:grpSp>
      <p:sp>
        <p:nvSpPr>
          <p:cNvPr id="66" name="TextBox 65"/>
          <p:cNvSpPr txBox="1"/>
          <p:nvPr/>
        </p:nvSpPr>
        <p:spPr>
          <a:xfrm>
            <a:off x="4817296" y="4999672"/>
            <a:ext cx="1737938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Feasible output:</a:t>
            </a:r>
          </a:p>
          <a:p>
            <a:r>
              <a:rPr lang="en-US" sz="1800" dirty="0" smtClean="0">
                <a:solidFill>
                  <a:srgbClr val="FF0000"/>
                </a:solidFill>
                <a:latin typeface="Calibri" pitchFamily="34" charset="0"/>
              </a:rPr>
              <a:t>HC</a:t>
            </a:r>
          </a:p>
          <a:p>
            <a:r>
              <a:rPr lang="en-US" sz="1800" dirty="0" smtClean="0">
                <a:solidFill>
                  <a:srgbClr val="FF0000"/>
                </a:solidFill>
                <a:latin typeface="Calibri" pitchFamily="34" charset="0"/>
              </a:rPr>
              <a:t>HP</a:t>
            </a:r>
          </a:p>
          <a:p>
            <a:r>
              <a:rPr lang="en-US" sz="1800" dirty="0" smtClean="0">
                <a:solidFill>
                  <a:srgbClr val="FF0000"/>
                </a:solidFill>
                <a:latin typeface="Calibri" pitchFamily="34" charset="0"/>
              </a:rPr>
              <a:t>CT</a:t>
            </a:r>
          </a:p>
          <a:p>
            <a:r>
              <a:rPr lang="en-US" sz="1800" dirty="0" smtClean="0">
                <a:solidFill>
                  <a:srgbClr val="FF0000"/>
                </a:solidFill>
                <a:latin typeface="Calibri" pitchFamily="34" charset="0"/>
              </a:rPr>
              <a:t>Bye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7024964" y="4999672"/>
            <a:ext cx="1890436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Infeasible output:</a:t>
            </a:r>
          </a:p>
          <a:p>
            <a:r>
              <a:rPr lang="en-US" sz="1800" dirty="0" smtClean="0">
                <a:solidFill>
                  <a:srgbClr val="FF0000"/>
                </a:solidFill>
                <a:latin typeface="Calibri" pitchFamily="34" charset="0"/>
              </a:rPr>
              <a:t>HP</a:t>
            </a:r>
          </a:p>
          <a:p>
            <a:r>
              <a:rPr lang="en-US" sz="1800" dirty="0" smtClean="0">
                <a:solidFill>
                  <a:srgbClr val="FF0000"/>
                </a:solidFill>
                <a:latin typeface="Calibri" pitchFamily="34" charset="0"/>
              </a:rPr>
              <a:t>CT</a:t>
            </a:r>
          </a:p>
          <a:p>
            <a:r>
              <a:rPr lang="en-US" sz="1800" dirty="0" smtClean="0">
                <a:solidFill>
                  <a:srgbClr val="FF0000"/>
                </a:solidFill>
                <a:latin typeface="Calibri" pitchFamily="34" charset="0"/>
              </a:rPr>
              <a:t>Bye</a:t>
            </a:r>
          </a:p>
          <a:p>
            <a:r>
              <a:rPr lang="en-US" sz="1800" dirty="0" smtClean="0">
                <a:solidFill>
                  <a:srgbClr val="FF0000"/>
                </a:solidFill>
                <a:latin typeface="Calibri" pitchFamily="34" charset="0"/>
              </a:rPr>
              <a:t>HC</a:t>
            </a:r>
          </a:p>
        </p:txBody>
      </p:sp>
    </p:spTree>
    <p:extLst>
      <p:ext uri="{BB962C8B-B14F-4D97-AF65-F5344CB8AC3E}">
        <p14:creationId xmlns:p14="http://schemas.microsoft.com/office/powerpoint/2010/main" val="258260860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" grpId="0"/>
      <p:bldP spid="67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6934200" cy="573088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Another </a:t>
            </a:r>
            <a:r>
              <a:rPr lang="en-US" alt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Wait</a:t>
            </a:r>
            <a:r>
              <a:rPr lang="en-US" altLang="en-US" dirty="0" smtClean="0"/>
              <a:t> Example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838200"/>
            <a:ext cx="8307388" cy="914400"/>
          </a:xfrm>
        </p:spPr>
        <p:txBody>
          <a:bodyPr/>
          <a:lstStyle/>
          <a:p>
            <a:pPr lvl="1" eaLnBrk="1" hangingPunct="1"/>
            <a:r>
              <a:rPr lang="en-US" altLang="en-US" dirty="0" smtClean="0"/>
              <a:t>If multiple children completed, will take in arbitrary order</a:t>
            </a:r>
          </a:p>
          <a:p>
            <a:pPr lvl="1" eaLnBrk="1" hangingPunct="1"/>
            <a:r>
              <a:rPr lang="en-US" altLang="en-US" dirty="0" smtClean="0"/>
              <a:t>Can use </a:t>
            </a:r>
            <a:r>
              <a:rPr lang="en-US" altLang="en-US" dirty="0" err="1" smtClean="0"/>
              <a:t>WIFEXITED</a:t>
            </a:r>
            <a:r>
              <a:rPr lang="en-US" altLang="en-US" dirty="0" smtClean="0"/>
              <a:t> and </a:t>
            </a:r>
            <a:r>
              <a:rPr lang="en-US" altLang="en-US" dirty="0" err="1" smtClean="0"/>
              <a:t>WEXITSTATUS</a:t>
            </a:r>
            <a:r>
              <a:rPr lang="en-US" altLang="en-US" dirty="0" smtClean="0"/>
              <a:t> to probe status</a:t>
            </a:r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228600" y="1578888"/>
            <a:ext cx="8607425" cy="5062924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1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700" dirty="0">
                <a:latin typeface="Courier New" pitchFamily="49" charset="0"/>
              </a:rPr>
              <a:t>void fork10()</a:t>
            </a:r>
          </a:p>
          <a:p>
            <a:pPr algn="l">
              <a:lnSpc>
                <a:spcPct val="100000"/>
              </a:lnSpc>
            </a:pPr>
            <a:r>
              <a:rPr lang="en-US" altLang="en-US" sz="1700" dirty="0"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</a:pPr>
            <a:r>
              <a:rPr lang="en-US" altLang="en-US" sz="1700" dirty="0">
                <a:latin typeface="Courier New" pitchFamily="49" charset="0"/>
              </a:rPr>
              <a:t>    </a:t>
            </a:r>
            <a:r>
              <a:rPr lang="en-US" altLang="en-US" sz="1700" dirty="0" err="1">
                <a:latin typeface="Courier New" pitchFamily="49" charset="0"/>
              </a:rPr>
              <a:t>pid_t</a:t>
            </a:r>
            <a:r>
              <a:rPr lang="en-US" altLang="en-US" sz="1700" dirty="0">
                <a:latin typeface="Courier New" pitchFamily="49" charset="0"/>
              </a:rPr>
              <a:t> </a:t>
            </a:r>
            <a:r>
              <a:rPr lang="en-US" altLang="en-US" sz="1700" dirty="0" err="1">
                <a:latin typeface="Courier New" pitchFamily="49" charset="0"/>
              </a:rPr>
              <a:t>pid</a:t>
            </a:r>
            <a:r>
              <a:rPr lang="en-US" altLang="en-US" sz="1700" dirty="0">
                <a:latin typeface="Courier New" pitchFamily="49" charset="0"/>
              </a:rPr>
              <a:t>[N];</a:t>
            </a:r>
          </a:p>
          <a:p>
            <a:pPr algn="l">
              <a:lnSpc>
                <a:spcPct val="100000"/>
              </a:lnSpc>
            </a:pPr>
            <a:r>
              <a:rPr lang="en-US" altLang="en-US" sz="1700" dirty="0">
                <a:latin typeface="Courier New" pitchFamily="49" charset="0"/>
              </a:rPr>
              <a:t>    </a:t>
            </a:r>
            <a:r>
              <a:rPr lang="en-US" altLang="en-US" sz="1700" dirty="0" err="1">
                <a:latin typeface="Courier New" pitchFamily="49" charset="0"/>
              </a:rPr>
              <a:t>int</a:t>
            </a:r>
            <a:r>
              <a:rPr lang="en-US" altLang="en-US" sz="1700" dirty="0">
                <a:latin typeface="Courier New" pitchFamily="49" charset="0"/>
              </a:rPr>
              <a:t> </a:t>
            </a:r>
            <a:r>
              <a:rPr lang="en-US" altLang="en-US" sz="1700" dirty="0" err="1">
                <a:latin typeface="Courier New" pitchFamily="49" charset="0"/>
              </a:rPr>
              <a:t>i</a:t>
            </a:r>
            <a:r>
              <a:rPr lang="en-US" altLang="en-US" sz="1700" dirty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</a:pPr>
            <a:r>
              <a:rPr lang="en-US" altLang="en-US" sz="1700" dirty="0">
                <a:latin typeface="Courier New" pitchFamily="49" charset="0"/>
              </a:rPr>
              <a:t>    </a:t>
            </a:r>
            <a:r>
              <a:rPr lang="en-US" altLang="en-US" sz="1700" dirty="0" err="1">
                <a:latin typeface="Courier New" pitchFamily="49" charset="0"/>
              </a:rPr>
              <a:t>int</a:t>
            </a:r>
            <a:r>
              <a:rPr lang="en-US" altLang="en-US" sz="1700" dirty="0">
                <a:latin typeface="Courier New" pitchFamily="49" charset="0"/>
              </a:rPr>
              <a:t> </a:t>
            </a:r>
            <a:r>
              <a:rPr lang="en-US" altLang="en-US" sz="1700" dirty="0" err="1">
                <a:latin typeface="Courier New" pitchFamily="49" charset="0"/>
              </a:rPr>
              <a:t>child_status</a:t>
            </a:r>
            <a:r>
              <a:rPr lang="en-US" altLang="en-US" sz="1700" dirty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</a:pPr>
            <a:r>
              <a:rPr lang="en-US" altLang="en-US" sz="1700" dirty="0">
                <a:latin typeface="Courier New" pitchFamily="49" charset="0"/>
              </a:rPr>
              <a:t>    for (</a:t>
            </a:r>
            <a:r>
              <a:rPr lang="en-US" altLang="en-US" sz="1700" dirty="0" err="1">
                <a:latin typeface="Courier New" pitchFamily="49" charset="0"/>
              </a:rPr>
              <a:t>i</a:t>
            </a:r>
            <a:r>
              <a:rPr lang="en-US" altLang="en-US" sz="1700" dirty="0">
                <a:latin typeface="Courier New" pitchFamily="49" charset="0"/>
              </a:rPr>
              <a:t> = 0; </a:t>
            </a:r>
            <a:r>
              <a:rPr lang="en-US" altLang="en-US" sz="1700" dirty="0" err="1">
                <a:latin typeface="Courier New" pitchFamily="49" charset="0"/>
              </a:rPr>
              <a:t>i</a:t>
            </a:r>
            <a:r>
              <a:rPr lang="en-US" altLang="en-US" sz="1700" dirty="0">
                <a:latin typeface="Courier New" pitchFamily="49" charset="0"/>
              </a:rPr>
              <a:t> &lt; N; </a:t>
            </a:r>
            <a:r>
              <a:rPr lang="en-US" altLang="en-US" sz="1700" dirty="0" err="1">
                <a:latin typeface="Courier New" pitchFamily="49" charset="0"/>
              </a:rPr>
              <a:t>i</a:t>
            </a:r>
            <a:r>
              <a:rPr lang="en-US" altLang="en-US" sz="1700" dirty="0" smtClean="0">
                <a:latin typeface="Courier New" pitchFamily="49" charset="0"/>
              </a:rPr>
              <a:t>++) {</a:t>
            </a:r>
          </a:p>
          <a:p>
            <a:pPr algn="l">
              <a:lnSpc>
                <a:spcPct val="100000"/>
              </a:lnSpc>
            </a:pPr>
            <a:r>
              <a:rPr lang="en-US" altLang="en-US" sz="1700" dirty="0">
                <a:latin typeface="Courier New" pitchFamily="49" charset="0"/>
              </a:rPr>
              <a:t>	</a:t>
            </a:r>
            <a:r>
              <a:rPr lang="en-US" altLang="en-US" sz="1700" dirty="0" err="1" smtClean="0">
                <a:latin typeface="Courier New" pitchFamily="49" charset="0"/>
              </a:rPr>
              <a:t>pid</a:t>
            </a:r>
            <a:r>
              <a:rPr lang="en-US" altLang="en-US" sz="1700" dirty="0" smtClean="0">
                <a:latin typeface="Courier New" pitchFamily="49" charset="0"/>
              </a:rPr>
              <a:t>[</a:t>
            </a:r>
            <a:r>
              <a:rPr lang="en-US" altLang="en-US" sz="1700" dirty="0" err="1" smtClean="0">
                <a:latin typeface="Courier New" pitchFamily="49" charset="0"/>
              </a:rPr>
              <a:t>i</a:t>
            </a:r>
            <a:r>
              <a:rPr lang="en-US" altLang="en-US" sz="1700" dirty="0" smtClean="0">
                <a:latin typeface="Courier New" pitchFamily="49" charset="0"/>
              </a:rPr>
              <a:t>] = fork();</a:t>
            </a:r>
            <a:endParaRPr lang="en-US" altLang="en-US" sz="17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altLang="en-US" sz="1700" dirty="0">
                <a:latin typeface="Courier New" pitchFamily="49" charset="0"/>
              </a:rPr>
              <a:t>	if </a:t>
            </a:r>
            <a:r>
              <a:rPr lang="en-US" altLang="en-US" sz="1700" dirty="0" smtClean="0">
                <a:latin typeface="Courier New" pitchFamily="49" charset="0"/>
              </a:rPr>
              <a:t>(</a:t>
            </a:r>
            <a:r>
              <a:rPr lang="en-US" altLang="en-US" sz="1700" dirty="0" err="1" smtClean="0">
                <a:latin typeface="Courier New" pitchFamily="49" charset="0"/>
              </a:rPr>
              <a:t>pid</a:t>
            </a:r>
            <a:r>
              <a:rPr lang="en-US" altLang="en-US" sz="1700" dirty="0" smtClean="0">
                <a:latin typeface="Courier New" pitchFamily="49" charset="0"/>
              </a:rPr>
              <a:t>[</a:t>
            </a:r>
            <a:r>
              <a:rPr lang="en-US" altLang="en-US" sz="1700" dirty="0" err="1" smtClean="0">
                <a:latin typeface="Courier New" pitchFamily="49" charset="0"/>
              </a:rPr>
              <a:t>i</a:t>
            </a:r>
            <a:r>
              <a:rPr lang="en-US" altLang="en-US" sz="1700" dirty="0" smtClean="0">
                <a:latin typeface="Courier New" pitchFamily="49" charset="0"/>
              </a:rPr>
              <a:t>] </a:t>
            </a:r>
            <a:r>
              <a:rPr lang="en-US" altLang="en-US" sz="1700" dirty="0">
                <a:latin typeface="Courier New" pitchFamily="49" charset="0"/>
              </a:rPr>
              <a:t>== 0)</a:t>
            </a:r>
          </a:p>
          <a:p>
            <a:pPr algn="l">
              <a:lnSpc>
                <a:spcPct val="100000"/>
              </a:lnSpc>
            </a:pPr>
            <a:r>
              <a:rPr lang="en-US" altLang="en-US" sz="1700" dirty="0">
                <a:latin typeface="Courier New" pitchFamily="49" charset="0"/>
              </a:rPr>
              <a:t>	    exit(100+i); /* Child */</a:t>
            </a:r>
          </a:p>
          <a:p>
            <a:pPr algn="l">
              <a:lnSpc>
                <a:spcPct val="100000"/>
              </a:lnSpc>
            </a:pPr>
            <a:r>
              <a:rPr lang="en-US" altLang="en-US" sz="1700" dirty="0">
                <a:latin typeface="Courier New" pitchFamily="49" charset="0"/>
              </a:rPr>
              <a:t>    </a:t>
            </a:r>
            <a:r>
              <a:rPr lang="en-US" altLang="en-US" sz="1700" dirty="0" smtClean="0">
                <a:latin typeface="Courier New" pitchFamily="49" charset="0"/>
              </a:rPr>
              <a:t>}</a:t>
            </a:r>
          </a:p>
          <a:p>
            <a:pPr algn="l">
              <a:lnSpc>
                <a:spcPct val="100000"/>
              </a:lnSpc>
            </a:pPr>
            <a:r>
              <a:rPr lang="en-US" altLang="en-US" sz="1700" dirty="0" smtClean="0">
                <a:latin typeface="Courier New" pitchFamily="49" charset="0"/>
              </a:rPr>
              <a:t>for </a:t>
            </a:r>
            <a:r>
              <a:rPr lang="en-US" altLang="en-US" sz="1700" dirty="0">
                <a:latin typeface="Courier New" pitchFamily="49" charset="0"/>
              </a:rPr>
              <a:t>(</a:t>
            </a:r>
            <a:r>
              <a:rPr lang="en-US" altLang="en-US" sz="1700" dirty="0" err="1">
                <a:latin typeface="Courier New" pitchFamily="49" charset="0"/>
              </a:rPr>
              <a:t>i</a:t>
            </a:r>
            <a:r>
              <a:rPr lang="en-US" altLang="en-US" sz="1700" dirty="0">
                <a:latin typeface="Courier New" pitchFamily="49" charset="0"/>
              </a:rPr>
              <a:t> = 0; </a:t>
            </a:r>
            <a:r>
              <a:rPr lang="en-US" altLang="en-US" sz="1700" dirty="0" err="1">
                <a:latin typeface="Courier New" pitchFamily="49" charset="0"/>
              </a:rPr>
              <a:t>i</a:t>
            </a:r>
            <a:r>
              <a:rPr lang="en-US" altLang="en-US" sz="1700" dirty="0">
                <a:latin typeface="Courier New" pitchFamily="49" charset="0"/>
              </a:rPr>
              <a:t> &lt; N; </a:t>
            </a:r>
            <a:r>
              <a:rPr lang="en-US" altLang="en-US" sz="1700" dirty="0" err="1">
                <a:latin typeface="Courier New" pitchFamily="49" charset="0"/>
              </a:rPr>
              <a:t>i</a:t>
            </a:r>
            <a:r>
              <a:rPr lang="en-US" altLang="en-US" sz="1700" dirty="0">
                <a:latin typeface="Courier New" pitchFamily="49" charset="0"/>
              </a:rPr>
              <a:t>++) {</a:t>
            </a:r>
          </a:p>
          <a:p>
            <a:pPr algn="l">
              <a:lnSpc>
                <a:spcPct val="100000"/>
              </a:lnSpc>
            </a:pPr>
            <a:r>
              <a:rPr lang="en-US" altLang="en-US" sz="1700" dirty="0">
                <a:latin typeface="Courier New" pitchFamily="49" charset="0"/>
              </a:rPr>
              <a:t>	</a:t>
            </a:r>
            <a:r>
              <a:rPr lang="en-US" altLang="en-US" sz="1700" dirty="0" err="1">
                <a:latin typeface="Courier New" pitchFamily="49" charset="0"/>
              </a:rPr>
              <a:t>pid_t</a:t>
            </a:r>
            <a:r>
              <a:rPr lang="en-US" altLang="en-US" sz="1700" dirty="0">
                <a:latin typeface="Courier New" pitchFamily="49" charset="0"/>
              </a:rPr>
              <a:t> </a:t>
            </a:r>
            <a:r>
              <a:rPr lang="en-US" altLang="en-US" sz="1700" dirty="0" err="1">
                <a:latin typeface="Courier New" pitchFamily="49" charset="0"/>
              </a:rPr>
              <a:t>wpid</a:t>
            </a:r>
            <a:r>
              <a:rPr lang="en-US" altLang="en-US" sz="1700" dirty="0">
                <a:latin typeface="Courier New" pitchFamily="49" charset="0"/>
              </a:rPr>
              <a:t> = wait(&amp;</a:t>
            </a:r>
            <a:r>
              <a:rPr lang="en-US" altLang="en-US" sz="1700" dirty="0" err="1">
                <a:latin typeface="Courier New" pitchFamily="49" charset="0"/>
              </a:rPr>
              <a:t>child_status</a:t>
            </a:r>
            <a:r>
              <a:rPr lang="en-US" altLang="en-US" sz="1700" dirty="0">
                <a:latin typeface="Courier New" pitchFamily="49" charset="0"/>
              </a:rPr>
              <a:t>);</a:t>
            </a:r>
          </a:p>
          <a:p>
            <a:pPr algn="l">
              <a:lnSpc>
                <a:spcPct val="100000"/>
              </a:lnSpc>
            </a:pPr>
            <a:r>
              <a:rPr lang="en-US" altLang="en-US" sz="1700" dirty="0">
                <a:latin typeface="Courier New" pitchFamily="49" charset="0"/>
              </a:rPr>
              <a:t>	if (</a:t>
            </a:r>
            <a:r>
              <a:rPr lang="en-US" altLang="en-US" sz="1700" dirty="0" err="1">
                <a:latin typeface="Courier New" pitchFamily="49" charset="0"/>
              </a:rPr>
              <a:t>WIFEXITED</a:t>
            </a:r>
            <a:r>
              <a:rPr lang="en-US" altLang="en-US" sz="1700" dirty="0">
                <a:latin typeface="Courier New" pitchFamily="49" charset="0"/>
              </a:rPr>
              <a:t>(</a:t>
            </a:r>
            <a:r>
              <a:rPr lang="en-US" altLang="en-US" sz="1700" dirty="0" err="1">
                <a:latin typeface="Courier New" pitchFamily="49" charset="0"/>
              </a:rPr>
              <a:t>child_status</a:t>
            </a:r>
            <a:r>
              <a:rPr lang="en-US" altLang="en-US" sz="1700" dirty="0">
                <a:latin typeface="Courier New" pitchFamily="49" charset="0"/>
              </a:rPr>
              <a:t>))</a:t>
            </a:r>
          </a:p>
          <a:p>
            <a:pPr algn="l">
              <a:lnSpc>
                <a:spcPct val="100000"/>
              </a:lnSpc>
            </a:pPr>
            <a:r>
              <a:rPr lang="en-US" altLang="en-US" sz="1700" dirty="0">
                <a:latin typeface="Courier New" pitchFamily="49" charset="0"/>
              </a:rPr>
              <a:t>	    </a:t>
            </a:r>
            <a:r>
              <a:rPr lang="en-US" altLang="en-US" sz="1700" dirty="0" err="1">
                <a:latin typeface="Courier New" pitchFamily="49" charset="0"/>
              </a:rPr>
              <a:t>printf</a:t>
            </a:r>
            <a:r>
              <a:rPr lang="en-US" altLang="en-US" sz="1700" dirty="0">
                <a:latin typeface="Courier New" pitchFamily="49" charset="0"/>
              </a:rPr>
              <a:t>("Child %d terminated with exit status %d\n",</a:t>
            </a:r>
          </a:p>
          <a:p>
            <a:pPr algn="l">
              <a:lnSpc>
                <a:spcPct val="100000"/>
              </a:lnSpc>
            </a:pPr>
            <a:r>
              <a:rPr lang="en-US" altLang="en-US" sz="1700" dirty="0">
                <a:latin typeface="Courier New" pitchFamily="49" charset="0"/>
              </a:rPr>
              <a:t>		   </a:t>
            </a:r>
            <a:r>
              <a:rPr lang="en-US" altLang="en-US" sz="1700" dirty="0" err="1">
                <a:latin typeface="Courier New" pitchFamily="49" charset="0"/>
              </a:rPr>
              <a:t>wpid</a:t>
            </a:r>
            <a:r>
              <a:rPr lang="en-US" altLang="en-US" sz="1700" dirty="0">
                <a:latin typeface="Courier New" pitchFamily="49" charset="0"/>
              </a:rPr>
              <a:t>, </a:t>
            </a:r>
            <a:r>
              <a:rPr lang="en-US" altLang="en-US" sz="1700" dirty="0" err="1">
                <a:latin typeface="Courier New" pitchFamily="49" charset="0"/>
              </a:rPr>
              <a:t>WEXITSTATUS</a:t>
            </a:r>
            <a:r>
              <a:rPr lang="en-US" altLang="en-US" sz="1700" dirty="0">
                <a:latin typeface="Courier New" pitchFamily="49" charset="0"/>
              </a:rPr>
              <a:t>(</a:t>
            </a:r>
            <a:r>
              <a:rPr lang="en-US" altLang="en-US" sz="1700" dirty="0" err="1">
                <a:latin typeface="Courier New" pitchFamily="49" charset="0"/>
              </a:rPr>
              <a:t>child_status</a:t>
            </a:r>
            <a:r>
              <a:rPr lang="en-US" altLang="en-US" sz="1700" dirty="0">
                <a:latin typeface="Courier New" pitchFamily="49" charset="0"/>
              </a:rPr>
              <a:t>));</a:t>
            </a:r>
          </a:p>
          <a:p>
            <a:pPr algn="l">
              <a:lnSpc>
                <a:spcPct val="100000"/>
              </a:lnSpc>
            </a:pPr>
            <a:r>
              <a:rPr lang="en-US" altLang="en-US" sz="1700" dirty="0">
                <a:latin typeface="Courier New" pitchFamily="49" charset="0"/>
              </a:rPr>
              <a:t>	else</a:t>
            </a:r>
          </a:p>
          <a:p>
            <a:pPr algn="l">
              <a:lnSpc>
                <a:spcPct val="100000"/>
              </a:lnSpc>
            </a:pPr>
            <a:r>
              <a:rPr lang="en-US" altLang="en-US" sz="1700" dirty="0">
                <a:latin typeface="Courier New" pitchFamily="49" charset="0"/>
              </a:rPr>
              <a:t>	    </a:t>
            </a:r>
            <a:r>
              <a:rPr lang="en-US" altLang="en-US" sz="1700" dirty="0" err="1">
                <a:latin typeface="Courier New" pitchFamily="49" charset="0"/>
              </a:rPr>
              <a:t>printf</a:t>
            </a:r>
            <a:r>
              <a:rPr lang="en-US" altLang="en-US" sz="1700" dirty="0">
                <a:latin typeface="Courier New" pitchFamily="49" charset="0"/>
              </a:rPr>
              <a:t>("Child %d terminated abnormally\n", </a:t>
            </a:r>
            <a:r>
              <a:rPr lang="en-US" altLang="en-US" sz="1700" dirty="0" err="1">
                <a:latin typeface="Courier New" pitchFamily="49" charset="0"/>
              </a:rPr>
              <a:t>wpid</a:t>
            </a:r>
            <a:r>
              <a:rPr lang="en-US" altLang="en-US" sz="1700" dirty="0">
                <a:latin typeface="Courier New" pitchFamily="49" charset="0"/>
              </a:rPr>
              <a:t>);</a:t>
            </a:r>
          </a:p>
          <a:p>
            <a:pPr algn="l">
              <a:lnSpc>
                <a:spcPct val="100000"/>
              </a:lnSpc>
            </a:pPr>
            <a:r>
              <a:rPr lang="en-US" altLang="en-US" sz="1700" dirty="0">
                <a:latin typeface="Courier New" pitchFamily="49" charset="0"/>
              </a:rPr>
              <a:t>    }</a:t>
            </a:r>
          </a:p>
          <a:p>
            <a:pPr algn="l">
              <a:lnSpc>
                <a:spcPct val="100000"/>
              </a:lnSpc>
            </a:pPr>
            <a:r>
              <a:rPr lang="en-US" altLang="en-US" sz="1700" dirty="0">
                <a:latin typeface="Courier New" pitchFamily="49" charset="0"/>
              </a:rPr>
              <a:t>}</a:t>
            </a:r>
          </a:p>
        </p:txBody>
      </p:sp>
      <p:sp>
        <p:nvSpPr>
          <p:cNvPr id="23557" name="Oval 5"/>
          <p:cNvSpPr>
            <a:spLocks noChangeArrowheads="1"/>
          </p:cNvSpPr>
          <p:nvPr/>
        </p:nvSpPr>
        <p:spPr bwMode="auto">
          <a:xfrm>
            <a:off x="2819400" y="4466616"/>
            <a:ext cx="685800" cy="304800"/>
          </a:xfrm>
          <a:prstGeom prst="ellipse">
            <a:avLst/>
          </a:prstGeom>
          <a:noFill/>
          <a:ln w="19050">
            <a:solidFill>
              <a:srgbClr val="FF5050"/>
            </a:solidFill>
            <a:round/>
            <a:headEnd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20" rIns="45720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5232400" cy="573088"/>
          </a:xfrm>
        </p:spPr>
        <p:txBody>
          <a:bodyPr/>
          <a:lstStyle/>
          <a:p>
            <a:pPr eaLnBrk="1" hangingPunct="1"/>
            <a:r>
              <a:rPr lang="en-US" altLang="en-US" dirty="0" err="1" smtClean="0"/>
              <a:t>Waitpid</a:t>
            </a:r>
            <a:endParaRPr lang="en-US" altLang="en-US" dirty="0" smtClean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838200"/>
            <a:ext cx="8307387" cy="990600"/>
          </a:xfrm>
        </p:spPr>
        <p:txBody>
          <a:bodyPr/>
          <a:lstStyle/>
          <a:p>
            <a:pPr lvl="1" eaLnBrk="1" hangingPunct="1"/>
            <a:r>
              <a:rPr lang="en-US" altLang="en-US" dirty="0" err="1" smtClean="0">
                <a:latin typeface="Courier New" pitchFamily="49" charset="0"/>
              </a:rPr>
              <a:t>waitpid</a:t>
            </a:r>
            <a:r>
              <a:rPr lang="en-US" altLang="en-US" dirty="0" smtClean="0">
                <a:latin typeface="Courier New" pitchFamily="49" charset="0"/>
              </a:rPr>
              <a:t>(</a:t>
            </a:r>
            <a:r>
              <a:rPr lang="en-US" altLang="en-US" dirty="0" err="1" smtClean="0">
                <a:latin typeface="Courier New" pitchFamily="49" charset="0"/>
              </a:rPr>
              <a:t>pid</a:t>
            </a:r>
            <a:r>
              <a:rPr lang="en-US" altLang="en-US" dirty="0" smtClean="0">
                <a:latin typeface="Courier New" pitchFamily="49" charset="0"/>
              </a:rPr>
              <a:t>, &amp;status, options)</a:t>
            </a:r>
          </a:p>
          <a:p>
            <a:pPr lvl="2" eaLnBrk="1" hangingPunct="1"/>
            <a:r>
              <a:rPr lang="en-US" altLang="en-US" dirty="0" smtClean="0"/>
              <a:t>Can wait for specific process</a:t>
            </a:r>
          </a:p>
          <a:p>
            <a:pPr lvl="2" eaLnBrk="1" hangingPunct="1"/>
            <a:r>
              <a:rPr lang="en-US" altLang="en-US" dirty="0" smtClean="0"/>
              <a:t>Various options available (see man page)</a:t>
            </a:r>
          </a:p>
        </p:txBody>
      </p:sp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187213" y="1914525"/>
            <a:ext cx="8690199" cy="4801314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1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just">
              <a:lnSpc>
                <a:spcPct val="100000"/>
              </a:lnSpc>
            </a:pPr>
            <a:r>
              <a:rPr lang="en-US" altLang="en-US" dirty="0">
                <a:latin typeface="Courier New" pitchFamily="49" charset="0"/>
              </a:rPr>
              <a:t>void fork11()</a:t>
            </a:r>
          </a:p>
          <a:p>
            <a:pPr algn="just">
              <a:lnSpc>
                <a:spcPct val="100000"/>
              </a:lnSpc>
            </a:pPr>
            <a:r>
              <a:rPr lang="en-US" altLang="en-US" dirty="0">
                <a:latin typeface="Courier New" pitchFamily="49" charset="0"/>
              </a:rPr>
              <a:t>{</a:t>
            </a:r>
          </a:p>
          <a:p>
            <a:pPr algn="just">
              <a:lnSpc>
                <a:spcPct val="100000"/>
              </a:lnSpc>
            </a:pPr>
            <a:r>
              <a:rPr lang="en-US" altLang="en-US" dirty="0">
                <a:latin typeface="Courier New" pitchFamily="49" charset="0"/>
              </a:rPr>
              <a:t>    </a:t>
            </a:r>
            <a:r>
              <a:rPr lang="en-US" altLang="en-US" dirty="0" err="1">
                <a:latin typeface="Courier New" pitchFamily="49" charset="0"/>
              </a:rPr>
              <a:t>pid_t</a:t>
            </a:r>
            <a:r>
              <a:rPr lang="en-US" altLang="en-US" dirty="0">
                <a:latin typeface="Courier New" pitchFamily="49" charset="0"/>
              </a:rPr>
              <a:t> </a:t>
            </a:r>
            <a:r>
              <a:rPr lang="en-US" altLang="en-US" dirty="0" err="1">
                <a:latin typeface="Courier New" pitchFamily="49" charset="0"/>
              </a:rPr>
              <a:t>pid</a:t>
            </a:r>
            <a:r>
              <a:rPr lang="en-US" altLang="en-US" dirty="0">
                <a:latin typeface="Courier New" pitchFamily="49" charset="0"/>
              </a:rPr>
              <a:t>[N];</a:t>
            </a:r>
          </a:p>
          <a:p>
            <a:pPr algn="just">
              <a:lnSpc>
                <a:spcPct val="100000"/>
              </a:lnSpc>
            </a:pPr>
            <a:r>
              <a:rPr lang="en-US" altLang="en-US" dirty="0">
                <a:latin typeface="Courier New" pitchFamily="49" charset="0"/>
              </a:rPr>
              <a:t>    </a:t>
            </a:r>
            <a:r>
              <a:rPr lang="en-US" altLang="en-US" dirty="0" err="1">
                <a:latin typeface="Courier New" pitchFamily="49" charset="0"/>
              </a:rPr>
              <a:t>int</a:t>
            </a:r>
            <a:r>
              <a:rPr lang="en-US" altLang="en-US" dirty="0">
                <a:latin typeface="Courier New" pitchFamily="49" charset="0"/>
              </a:rPr>
              <a:t> </a:t>
            </a:r>
            <a:r>
              <a:rPr lang="en-US" altLang="en-US" dirty="0" err="1" smtClean="0">
                <a:latin typeface="Courier New" pitchFamily="49" charset="0"/>
              </a:rPr>
              <a:t>i</a:t>
            </a:r>
            <a:r>
              <a:rPr lang="en-US" altLang="en-US" dirty="0" smtClean="0">
                <a:latin typeface="Courier New" pitchFamily="49" charset="0"/>
              </a:rPr>
              <a:t>, </a:t>
            </a:r>
            <a:r>
              <a:rPr lang="en-US" altLang="en-US" dirty="0" err="1" smtClean="0">
                <a:latin typeface="Courier New" pitchFamily="49" charset="0"/>
              </a:rPr>
              <a:t>child_status</a:t>
            </a:r>
            <a:r>
              <a:rPr lang="en-US" altLang="en-US" dirty="0" smtClean="0">
                <a:latin typeface="Courier New" pitchFamily="49" charset="0"/>
              </a:rPr>
              <a:t>;</a:t>
            </a:r>
            <a:endParaRPr lang="en-US" altLang="en-US" dirty="0">
              <a:latin typeface="Courier New" pitchFamily="49" charset="0"/>
            </a:endParaRPr>
          </a:p>
          <a:p>
            <a:pPr algn="just">
              <a:lnSpc>
                <a:spcPct val="100000"/>
              </a:lnSpc>
            </a:pPr>
            <a:r>
              <a:rPr lang="en-US" altLang="en-US" dirty="0">
                <a:latin typeface="Courier New" pitchFamily="49" charset="0"/>
              </a:rPr>
              <a:t>    for (</a:t>
            </a:r>
            <a:r>
              <a:rPr lang="en-US" altLang="en-US" dirty="0" err="1">
                <a:latin typeface="Courier New" pitchFamily="49" charset="0"/>
              </a:rPr>
              <a:t>i</a:t>
            </a:r>
            <a:r>
              <a:rPr lang="en-US" altLang="en-US" dirty="0">
                <a:latin typeface="Courier New" pitchFamily="49" charset="0"/>
              </a:rPr>
              <a:t> = 0; </a:t>
            </a:r>
            <a:r>
              <a:rPr lang="en-US" altLang="en-US" dirty="0" err="1">
                <a:latin typeface="Courier New" pitchFamily="49" charset="0"/>
              </a:rPr>
              <a:t>i</a:t>
            </a:r>
            <a:r>
              <a:rPr lang="en-US" altLang="en-US" dirty="0">
                <a:latin typeface="Courier New" pitchFamily="49" charset="0"/>
              </a:rPr>
              <a:t> &lt; N; </a:t>
            </a:r>
            <a:r>
              <a:rPr lang="en-US" altLang="en-US" dirty="0" err="1">
                <a:latin typeface="Courier New" pitchFamily="49" charset="0"/>
              </a:rPr>
              <a:t>i</a:t>
            </a:r>
            <a:r>
              <a:rPr lang="en-US" altLang="en-US" dirty="0" smtClean="0">
                <a:latin typeface="Courier New" pitchFamily="49" charset="0"/>
              </a:rPr>
              <a:t>++) {</a:t>
            </a:r>
          </a:p>
          <a:p>
            <a:pPr algn="just">
              <a:lnSpc>
                <a:spcPct val="100000"/>
              </a:lnSpc>
            </a:pPr>
            <a:r>
              <a:rPr lang="en-US" altLang="en-US" dirty="0">
                <a:latin typeface="Courier New" pitchFamily="49" charset="0"/>
              </a:rPr>
              <a:t> </a:t>
            </a:r>
            <a:r>
              <a:rPr lang="en-US" altLang="en-US" dirty="0" smtClean="0">
                <a:latin typeface="Courier New" pitchFamily="49" charset="0"/>
              </a:rPr>
              <a:t>      </a:t>
            </a:r>
            <a:r>
              <a:rPr lang="en-US" altLang="en-US" dirty="0" err="1" smtClean="0">
                <a:latin typeface="Courier New" pitchFamily="49" charset="0"/>
              </a:rPr>
              <a:t>pid</a:t>
            </a:r>
            <a:r>
              <a:rPr lang="en-US" altLang="en-US" dirty="0" smtClean="0">
                <a:latin typeface="Courier New" pitchFamily="49" charset="0"/>
              </a:rPr>
              <a:t>[</a:t>
            </a:r>
            <a:r>
              <a:rPr lang="en-US" altLang="en-US" dirty="0" err="1" smtClean="0">
                <a:latin typeface="Courier New" pitchFamily="49" charset="0"/>
              </a:rPr>
              <a:t>i</a:t>
            </a:r>
            <a:r>
              <a:rPr lang="en-US" altLang="en-US" dirty="0" smtClean="0">
                <a:latin typeface="Courier New" pitchFamily="49" charset="0"/>
              </a:rPr>
              <a:t>] = fork();</a:t>
            </a:r>
            <a:endParaRPr lang="en-US" altLang="en-US" dirty="0">
              <a:latin typeface="Courier New" pitchFamily="49" charset="0"/>
            </a:endParaRPr>
          </a:p>
          <a:p>
            <a:pPr algn="just">
              <a:lnSpc>
                <a:spcPct val="100000"/>
              </a:lnSpc>
            </a:pPr>
            <a:r>
              <a:rPr lang="en-US" altLang="en-US" dirty="0">
                <a:latin typeface="Courier New" pitchFamily="49" charset="0"/>
              </a:rPr>
              <a:t>	if </a:t>
            </a:r>
            <a:r>
              <a:rPr lang="en-US" altLang="en-US" dirty="0" smtClean="0">
                <a:latin typeface="Courier New" pitchFamily="49" charset="0"/>
              </a:rPr>
              <a:t>(</a:t>
            </a:r>
            <a:r>
              <a:rPr lang="en-US" altLang="en-US" dirty="0" err="1" smtClean="0">
                <a:latin typeface="Courier New" pitchFamily="49" charset="0"/>
              </a:rPr>
              <a:t>pid</a:t>
            </a:r>
            <a:r>
              <a:rPr lang="en-US" altLang="en-US" dirty="0" smtClean="0">
                <a:latin typeface="Courier New" pitchFamily="49" charset="0"/>
              </a:rPr>
              <a:t>[</a:t>
            </a:r>
            <a:r>
              <a:rPr lang="en-US" altLang="en-US" dirty="0" err="1" smtClean="0">
                <a:latin typeface="Courier New" pitchFamily="49" charset="0"/>
              </a:rPr>
              <a:t>i</a:t>
            </a:r>
            <a:r>
              <a:rPr lang="en-US" altLang="en-US" dirty="0" smtClean="0">
                <a:latin typeface="Courier New" pitchFamily="49" charset="0"/>
              </a:rPr>
              <a:t>] </a:t>
            </a:r>
            <a:r>
              <a:rPr lang="en-US" altLang="en-US" dirty="0">
                <a:latin typeface="Courier New" pitchFamily="49" charset="0"/>
              </a:rPr>
              <a:t>== 0)</a:t>
            </a:r>
          </a:p>
          <a:p>
            <a:pPr algn="just">
              <a:lnSpc>
                <a:spcPct val="100000"/>
              </a:lnSpc>
            </a:pPr>
            <a:r>
              <a:rPr lang="en-US" altLang="en-US" dirty="0">
                <a:latin typeface="Courier New" pitchFamily="49" charset="0"/>
              </a:rPr>
              <a:t>	    exit(100+i); /* Child </a:t>
            </a:r>
            <a:r>
              <a:rPr lang="en-US" altLang="en-US" dirty="0" smtClean="0">
                <a:latin typeface="Courier New" pitchFamily="49" charset="0"/>
              </a:rPr>
              <a:t>*/</a:t>
            </a:r>
          </a:p>
          <a:p>
            <a:pPr algn="just">
              <a:lnSpc>
                <a:spcPct val="100000"/>
              </a:lnSpc>
            </a:pPr>
            <a:r>
              <a:rPr lang="en-US" altLang="en-US" dirty="0">
                <a:latin typeface="Courier New" pitchFamily="49" charset="0"/>
              </a:rPr>
              <a:t> </a:t>
            </a:r>
            <a:r>
              <a:rPr lang="en-US" altLang="en-US" dirty="0" smtClean="0">
                <a:latin typeface="Courier New" pitchFamily="49" charset="0"/>
              </a:rPr>
              <a:t>   }</a:t>
            </a:r>
            <a:endParaRPr lang="en-US" altLang="en-US" dirty="0">
              <a:latin typeface="Courier New" pitchFamily="49" charset="0"/>
            </a:endParaRPr>
          </a:p>
          <a:p>
            <a:pPr algn="just">
              <a:lnSpc>
                <a:spcPct val="100000"/>
              </a:lnSpc>
            </a:pPr>
            <a:r>
              <a:rPr lang="en-US" altLang="en-US" dirty="0">
                <a:latin typeface="Courier New" pitchFamily="49" charset="0"/>
              </a:rPr>
              <a:t>    for (</a:t>
            </a:r>
            <a:r>
              <a:rPr lang="en-US" altLang="en-US" dirty="0" err="1">
                <a:latin typeface="Courier New" pitchFamily="49" charset="0"/>
              </a:rPr>
              <a:t>i</a:t>
            </a:r>
            <a:r>
              <a:rPr lang="en-US" altLang="en-US" dirty="0">
                <a:latin typeface="Courier New" pitchFamily="49" charset="0"/>
              </a:rPr>
              <a:t> = 0; </a:t>
            </a:r>
            <a:r>
              <a:rPr lang="en-US" altLang="en-US" dirty="0" err="1">
                <a:latin typeface="Courier New" pitchFamily="49" charset="0"/>
              </a:rPr>
              <a:t>i</a:t>
            </a:r>
            <a:r>
              <a:rPr lang="en-US" altLang="en-US" dirty="0">
                <a:latin typeface="Courier New" pitchFamily="49" charset="0"/>
              </a:rPr>
              <a:t> &lt; N; </a:t>
            </a:r>
            <a:r>
              <a:rPr lang="en-US" altLang="en-US" dirty="0" err="1">
                <a:latin typeface="Courier New" pitchFamily="49" charset="0"/>
              </a:rPr>
              <a:t>i</a:t>
            </a:r>
            <a:r>
              <a:rPr lang="en-US" altLang="en-US" dirty="0">
                <a:latin typeface="Courier New" pitchFamily="49" charset="0"/>
              </a:rPr>
              <a:t>++) {</a:t>
            </a:r>
          </a:p>
          <a:p>
            <a:pPr algn="just">
              <a:lnSpc>
                <a:spcPct val="100000"/>
              </a:lnSpc>
            </a:pPr>
            <a:r>
              <a:rPr lang="en-US" altLang="en-US" dirty="0">
                <a:latin typeface="Courier New" pitchFamily="49" charset="0"/>
              </a:rPr>
              <a:t>	</a:t>
            </a:r>
            <a:r>
              <a:rPr lang="en-US" altLang="en-US" dirty="0" err="1">
                <a:latin typeface="Courier New" pitchFamily="49" charset="0"/>
              </a:rPr>
              <a:t>pid_t</a:t>
            </a:r>
            <a:r>
              <a:rPr lang="en-US" altLang="en-US" dirty="0">
                <a:latin typeface="Courier New" pitchFamily="49" charset="0"/>
              </a:rPr>
              <a:t> </a:t>
            </a:r>
            <a:r>
              <a:rPr lang="en-US" altLang="en-US" dirty="0" err="1">
                <a:latin typeface="Courier New" pitchFamily="49" charset="0"/>
              </a:rPr>
              <a:t>wpid</a:t>
            </a:r>
            <a:r>
              <a:rPr lang="en-US" altLang="en-US" dirty="0">
                <a:latin typeface="Courier New" pitchFamily="49" charset="0"/>
              </a:rPr>
              <a:t> = </a:t>
            </a:r>
            <a:r>
              <a:rPr lang="en-US" altLang="en-US" dirty="0" err="1">
                <a:latin typeface="Courier New" pitchFamily="49" charset="0"/>
              </a:rPr>
              <a:t>waitpid</a:t>
            </a:r>
            <a:r>
              <a:rPr lang="en-US" altLang="en-US" dirty="0">
                <a:latin typeface="Courier New" pitchFamily="49" charset="0"/>
              </a:rPr>
              <a:t>(</a:t>
            </a:r>
            <a:r>
              <a:rPr lang="en-US" altLang="en-US" dirty="0" err="1">
                <a:latin typeface="Courier New" pitchFamily="49" charset="0"/>
              </a:rPr>
              <a:t>pid</a:t>
            </a:r>
            <a:r>
              <a:rPr lang="en-US" altLang="en-US" dirty="0">
                <a:latin typeface="Courier New" pitchFamily="49" charset="0"/>
              </a:rPr>
              <a:t>[</a:t>
            </a:r>
            <a:r>
              <a:rPr lang="en-US" altLang="en-US" dirty="0" err="1">
                <a:latin typeface="Courier New" pitchFamily="49" charset="0"/>
              </a:rPr>
              <a:t>i</a:t>
            </a:r>
            <a:r>
              <a:rPr lang="en-US" altLang="en-US" dirty="0">
                <a:latin typeface="Courier New" pitchFamily="49" charset="0"/>
              </a:rPr>
              <a:t>], &amp;</a:t>
            </a:r>
            <a:r>
              <a:rPr lang="en-US" altLang="en-US" dirty="0" err="1">
                <a:latin typeface="Courier New" pitchFamily="49" charset="0"/>
              </a:rPr>
              <a:t>child_status</a:t>
            </a:r>
            <a:r>
              <a:rPr lang="en-US" altLang="en-US" dirty="0">
                <a:latin typeface="Courier New" pitchFamily="49" charset="0"/>
              </a:rPr>
              <a:t>, 0);</a:t>
            </a:r>
          </a:p>
          <a:p>
            <a:pPr algn="just">
              <a:lnSpc>
                <a:spcPct val="100000"/>
              </a:lnSpc>
            </a:pPr>
            <a:r>
              <a:rPr lang="en-US" altLang="en-US" dirty="0">
                <a:latin typeface="Courier New" pitchFamily="49" charset="0"/>
              </a:rPr>
              <a:t>	if (</a:t>
            </a:r>
            <a:r>
              <a:rPr lang="en-US" altLang="en-US" dirty="0" err="1">
                <a:latin typeface="Courier New" pitchFamily="49" charset="0"/>
              </a:rPr>
              <a:t>WIFEXITED</a:t>
            </a:r>
            <a:r>
              <a:rPr lang="en-US" altLang="en-US" dirty="0">
                <a:latin typeface="Courier New" pitchFamily="49" charset="0"/>
              </a:rPr>
              <a:t>(</a:t>
            </a:r>
            <a:r>
              <a:rPr lang="en-US" altLang="en-US" dirty="0" err="1">
                <a:latin typeface="Courier New" pitchFamily="49" charset="0"/>
              </a:rPr>
              <a:t>child_status</a:t>
            </a:r>
            <a:r>
              <a:rPr lang="en-US" altLang="en-US" dirty="0">
                <a:latin typeface="Courier New" pitchFamily="49" charset="0"/>
              </a:rPr>
              <a:t>))</a:t>
            </a:r>
          </a:p>
          <a:p>
            <a:pPr algn="just">
              <a:lnSpc>
                <a:spcPct val="100000"/>
              </a:lnSpc>
            </a:pPr>
            <a:r>
              <a:rPr lang="en-US" altLang="en-US" dirty="0">
                <a:latin typeface="Courier New" pitchFamily="49" charset="0"/>
              </a:rPr>
              <a:t>	    </a:t>
            </a:r>
            <a:r>
              <a:rPr lang="en-US" altLang="en-US" dirty="0" err="1">
                <a:latin typeface="Courier New" pitchFamily="49" charset="0"/>
              </a:rPr>
              <a:t>printf</a:t>
            </a:r>
            <a:r>
              <a:rPr lang="en-US" altLang="en-US" dirty="0">
                <a:latin typeface="Courier New" pitchFamily="49" charset="0"/>
              </a:rPr>
              <a:t>("Child %d terminated with exit status %d\n",</a:t>
            </a:r>
          </a:p>
          <a:p>
            <a:pPr algn="just">
              <a:lnSpc>
                <a:spcPct val="100000"/>
              </a:lnSpc>
            </a:pPr>
            <a:r>
              <a:rPr lang="en-US" altLang="en-US" dirty="0">
                <a:latin typeface="Courier New" pitchFamily="49" charset="0"/>
              </a:rPr>
              <a:t>		   </a:t>
            </a:r>
            <a:r>
              <a:rPr lang="en-US" altLang="en-US" dirty="0" err="1">
                <a:latin typeface="Courier New" pitchFamily="49" charset="0"/>
              </a:rPr>
              <a:t>wpid</a:t>
            </a:r>
            <a:r>
              <a:rPr lang="en-US" altLang="en-US" dirty="0">
                <a:latin typeface="Courier New" pitchFamily="49" charset="0"/>
              </a:rPr>
              <a:t>, </a:t>
            </a:r>
            <a:r>
              <a:rPr lang="en-US" altLang="en-US" dirty="0" err="1">
                <a:latin typeface="Courier New" pitchFamily="49" charset="0"/>
              </a:rPr>
              <a:t>WEXITSTATUS</a:t>
            </a:r>
            <a:r>
              <a:rPr lang="en-US" altLang="en-US" dirty="0">
                <a:latin typeface="Courier New" pitchFamily="49" charset="0"/>
              </a:rPr>
              <a:t>(</a:t>
            </a:r>
            <a:r>
              <a:rPr lang="en-US" altLang="en-US" dirty="0" err="1">
                <a:latin typeface="Courier New" pitchFamily="49" charset="0"/>
              </a:rPr>
              <a:t>child_status</a:t>
            </a:r>
            <a:r>
              <a:rPr lang="en-US" altLang="en-US" dirty="0">
                <a:latin typeface="Courier New" pitchFamily="49" charset="0"/>
              </a:rPr>
              <a:t>));</a:t>
            </a:r>
          </a:p>
          <a:p>
            <a:pPr algn="just">
              <a:lnSpc>
                <a:spcPct val="100000"/>
              </a:lnSpc>
            </a:pPr>
            <a:r>
              <a:rPr lang="en-US" altLang="en-US" dirty="0">
                <a:latin typeface="Courier New" pitchFamily="49" charset="0"/>
              </a:rPr>
              <a:t>	else</a:t>
            </a:r>
          </a:p>
          <a:p>
            <a:pPr algn="just">
              <a:lnSpc>
                <a:spcPct val="100000"/>
              </a:lnSpc>
            </a:pPr>
            <a:r>
              <a:rPr lang="en-US" altLang="en-US" dirty="0">
                <a:latin typeface="Courier New" pitchFamily="49" charset="0"/>
              </a:rPr>
              <a:t>	    </a:t>
            </a:r>
            <a:r>
              <a:rPr lang="en-US" altLang="en-US" dirty="0" err="1">
                <a:latin typeface="Courier New" pitchFamily="49" charset="0"/>
              </a:rPr>
              <a:t>printf</a:t>
            </a:r>
            <a:r>
              <a:rPr lang="en-US" altLang="en-US" dirty="0">
                <a:latin typeface="Courier New" pitchFamily="49" charset="0"/>
              </a:rPr>
              <a:t>("Child %d terminated abnormally\n", </a:t>
            </a:r>
            <a:r>
              <a:rPr lang="en-US" altLang="en-US" dirty="0" err="1">
                <a:latin typeface="Courier New" pitchFamily="49" charset="0"/>
              </a:rPr>
              <a:t>wpid</a:t>
            </a:r>
            <a:r>
              <a:rPr lang="en-US" altLang="en-US" dirty="0">
                <a:latin typeface="Courier New" pitchFamily="49" charset="0"/>
              </a:rPr>
              <a:t>);</a:t>
            </a:r>
          </a:p>
          <a:p>
            <a:pPr algn="just">
              <a:lnSpc>
                <a:spcPct val="100000"/>
              </a:lnSpc>
            </a:pPr>
            <a:r>
              <a:rPr lang="en-US" altLang="en-US" dirty="0">
                <a:latin typeface="Courier New" pitchFamily="49" charset="0"/>
              </a:rPr>
              <a:t>    }</a:t>
            </a:r>
          </a:p>
        </p:txBody>
      </p:sp>
      <p:sp>
        <p:nvSpPr>
          <p:cNvPr id="24581" name="Oval 5"/>
          <p:cNvSpPr>
            <a:spLocks noChangeArrowheads="1"/>
          </p:cNvSpPr>
          <p:nvPr/>
        </p:nvSpPr>
        <p:spPr bwMode="auto">
          <a:xfrm>
            <a:off x="2904313" y="4695216"/>
            <a:ext cx="1104900" cy="304800"/>
          </a:xfrm>
          <a:prstGeom prst="ellipse">
            <a:avLst/>
          </a:prstGeom>
          <a:noFill/>
          <a:ln w="19050">
            <a:solidFill>
              <a:srgbClr val="FF5050"/>
            </a:solidFill>
            <a:round/>
            <a:headEnd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lIns="45720" rIns="45720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28600"/>
            <a:ext cx="7115175" cy="573088"/>
          </a:xfrm>
        </p:spPr>
        <p:txBody>
          <a:bodyPr/>
          <a:lstStyle/>
          <a:p>
            <a:pPr eaLnBrk="1" hangingPunct="1"/>
            <a:r>
              <a:rPr lang="en-US" altLang="en-US" smtClean="0">
                <a:latin typeface="Courier New" pitchFamily="49" charset="0"/>
              </a:rPr>
              <a:t>exec</a:t>
            </a:r>
            <a:r>
              <a:rPr lang="en-US" altLang="en-US" smtClean="0"/>
              <a:t>: Running New Programs</a:t>
            </a:r>
          </a:p>
        </p:txBody>
      </p:sp>
      <p:sp>
        <p:nvSpPr>
          <p:cNvPr id="5038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4500" y="914400"/>
            <a:ext cx="8318500" cy="2636838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2000" dirty="0" err="1" smtClean="0">
                <a:latin typeface="Courier New" pitchFamily="49" charset="0"/>
              </a:rPr>
              <a:t>int</a:t>
            </a:r>
            <a:r>
              <a:rPr lang="en-US" altLang="en-US" sz="2000" dirty="0" smtClean="0">
                <a:latin typeface="Courier New" pitchFamily="49" charset="0"/>
              </a:rPr>
              <a:t> </a:t>
            </a:r>
            <a:r>
              <a:rPr lang="en-US" altLang="en-US" sz="2000" dirty="0" err="1" smtClean="0">
                <a:latin typeface="Courier New" pitchFamily="49" charset="0"/>
              </a:rPr>
              <a:t>execlp</a:t>
            </a:r>
            <a:r>
              <a:rPr lang="en-US" altLang="en-US" sz="2000" dirty="0" smtClean="0">
                <a:latin typeface="Courier New" pitchFamily="49" charset="0"/>
              </a:rPr>
              <a:t>(char *what, char *arg0, char *arg1, …, 0)</a:t>
            </a:r>
            <a:endParaRPr lang="en-US" altLang="en-US" dirty="0" smtClean="0"/>
          </a:p>
          <a:p>
            <a:pPr lvl="1" eaLnBrk="1" hangingPunct="1">
              <a:defRPr/>
            </a:pPr>
            <a:r>
              <a:rPr lang="en-US" altLang="en-US" dirty="0" smtClean="0"/>
              <a:t>Loads and runs executable at </a:t>
            </a:r>
            <a:r>
              <a:rPr lang="en-US" altLang="en-US" dirty="0" smtClean="0">
                <a:latin typeface="Courier New" pitchFamily="49" charset="0"/>
              </a:rPr>
              <a:t>what</a:t>
            </a:r>
            <a:r>
              <a:rPr lang="en-US" altLang="en-US" dirty="0" smtClean="0"/>
              <a:t> with </a:t>
            </a:r>
            <a:r>
              <a:rPr lang="en-US" altLang="en-US" dirty="0" err="1" smtClean="0"/>
              <a:t>args</a:t>
            </a:r>
            <a:r>
              <a:rPr lang="en-US" altLang="en-US" dirty="0" smtClean="0"/>
              <a:t> </a:t>
            </a:r>
            <a:r>
              <a:rPr lang="en-US" altLang="en-US" dirty="0" smtClean="0">
                <a:latin typeface="Courier New" pitchFamily="49" charset="0"/>
              </a:rPr>
              <a:t>arg0</a:t>
            </a:r>
            <a:r>
              <a:rPr lang="en-US" altLang="en-US" dirty="0" smtClean="0"/>
              <a:t>, </a:t>
            </a:r>
            <a:r>
              <a:rPr lang="en-US" altLang="en-US" dirty="0" smtClean="0">
                <a:latin typeface="Courier New" pitchFamily="49" charset="0"/>
              </a:rPr>
              <a:t>arg1</a:t>
            </a:r>
            <a:r>
              <a:rPr lang="en-US" altLang="en-US" dirty="0" smtClean="0"/>
              <a:t>, …</a:t>
            </a:r>
          </a:p>
          <a:p>
            <a:pPr lvl="2" eaLnBrk="1" hangingPunct="1">
              <a:defRPr/>
            </a:pPr>
            <a:r>
              <a:rPr lang="en-US" altLang="en-US" dirty="0" smtClean="0">
                <a:latin typeface="Courier New" pitchFamily="49" charset="0"/>
              </a:rPr>
              <a:t>what</a:t>
            </a:r>
            <a:r>
              <a:rPr lang="en-US" altLang="en-US" dirty="0" smtClean="0"/>
              <a:t> is name or complete path of an executable</a:t>
            </a:r>
          </a:p>
          <a:p>
            <a:pPr lvl="2" eaLnBrk="1" hangingPunct="1">
              <a:defRPr/>
            </a:pPr>
            <a:r>
              <a:rPr lang="en-US" altLang="en-US" dirty="0" smtClean="0">
                <a:latin typeface="Courier New" pitchFamily="49" charset="0"/>
              </a:rPr>
              <a:t>arg0</a:t>
            </a:r>
            <a:r>
              <a:rPr lang="en-US" altLang="en-US" dirty="0" smtClean="0"/>
              <a:t> becomes name of process</a:t>
            </a:r>
          </a:p>
          <a:p>
            <a:pPr lvl="3" eaLnBrk="1" hangingPunct="1">
              <a:defRPr/>
            </a:pPr>
            <a:r>
              <a:rPr lang="en-US" altLang="en-US" dirty="0" smtClean="0"/>
              <a:t>Typically </a:t>
            </a:r>
            <a:r>
              <a:rPr lang="en-US" altLang="en-US" dirty="0" smtClean="0">
                <a:latin typeface="Courier New" pitchFamily="49" charset="0"/>
              </a:rPr>
              <a:t>arg0</a:t>
            </a:r>
            <a:r>
              <a:rPr lang="en-US" altLang="en-US" dirty="0" smtClean="0"/>
              <a:t> is either identical to </a:t>
            </a:r>
            <a:r>
              <a:rPr lang="en-US" altLang="en-US" dirty="0" smtClean="0">
                <a:latin typeface="Courier New" pitchFamily="49" charset="0"/>
              </a:rPr>
              <a:t>what</a:t>
            </a:r>
            <a:r>
              <a:rPr lang="en-US" altLang="en-US" dirty="0" smtClean="0"/>
              <a:t>, or else contains only the executable filename from </a:t>
            </a:r>
            <a:r>
              <a:rPr lang="en-US" altLang="en-US" dirty="0" smtClean="0">
                <a:latin typeface="Courier New" pitchFamily="49" charset="0"/>
              </a:rPr>
              <a:t>what</a:t>
            </a:r>
          </a:p>
          <a:p>
            <a:pPr lvl="2" eaLnBrk="1" hangingPunct="1">
              <a:defRPr/>
            </a:pPr>
            <a:r>
              <a:rPr lang="en-US" altLang="en-US" dirty="0" smtClean="0"/>
              <a:t>“Real” arguments to the executable start with </a:t>
            </a:r>
            <a:r>
              <a:rPr lang="en-US" altLang="en-US" dirty="0" smtClean="0">
                <a:latin typeface="Courier New" pitchFamily="49" charset="0"/>
              </a:rPr>
              <a:t>arg1</a:t>
            </a:r>
            <a:r>
              <a:rPr lang="en-US" altLang="en-US" dirty="0" smtClean="0"/>
              <a:t>, etc.</a:t>
            </a:r>
          </a:p>
          <a:p>
            <a:pPr lvl="2" eaLnBrk="1" hangingPunct="1">
              <a:defRPr/>
            </a:pPr>
            <a:r>
              <a:rPr lang="en-US" altLang="en-US" dirty="0" smtClean="0"/>
              <a:t>List of </a:t>
            </a:r>
            <a:r>
              <a:rPr lang="en-US" altLang="en-US" dirty="0" err="1" smtClean="0"/>
              <a:t>args</a:t>
            </a:r>
            <a:r>
              <a:rPr lang="en-US" altLang="en-US" dirty="0" smtClean="0"/>
              <a:t> is terminated by a </a:t>
            </a:r>
            <a:r>
              <a:rPr lang="en-US" altLang="en-US" dirty="0" smtClean="0">
                <a:latin typeface="Courier New" pitchFamily="49" charset="0"/>
              </a:rPr>
              <a:t>(char *)0</a:t>
            </a:r>
            <a:r>
              <a:rPr lang="en-US" altLang="en-US" dirty="0" smtClean="0"/>
              <a:t> argument</a:t>
            </a:r>
          </a:p>
          <a:p>
            <a:pPr lvl="1" eaLnBrk="1" hangingPunct="1">
              <a:defRPr/>
            </a:pPr>
            <a:r>
              <a:rPr lang="en-US" altLang="en-US" dirty="0" smtClean="0"/>
              <a:t>Replaces code, data, and stack</a:t>
            </a:r>
          </a:p>
          <a:p>
            <a:pPr lvl="2" eaLnBrk="1" hangingPunct="1">
              <a:defRPr/>
            </a:pPr>
            <a:r>
              <a:rPr lang="en-US" altLang="en-US" dirty="0" smtClean="0"/>
              <a:t>Retains </a:t>
            </a:r>
            <a:r>
              <a:rPr lang="en-US" altLang="en-US" dirty="0" err="1" smtClean="0"/>
              <a:t>PID</a:t>
            </a:r>
            <a:r>
              <a:rPr lang="en-US" altLang="en-US" dirty="0" smtClean="0"/>
              <a:t>, open files, other system context like signal handlers</a:t>
            </a:r>
          </a:p>
          <a:p>
            <a:pPr lvl="1" eaLnBrk="1" hangingPunct="1">
              <a:defRPr/>
            </a:pPr>
            <a:r>
              <a:rPr lang="en-US" altLang="en-US" dirty="0" smtClean="0"/>
              <a:t>Called </a:t>
            </a:r>
            <a:r>
              <a:rPr lang="en-US" altLang="en-US" dirty="0" smtClean="0">
                <a:solidFill>
                  <a:srgbClr val="FF0000"/>
                </a:solidFill>
              </a:rPr>
              <a:t>once</a:t>
            </a:r>
            <a:r>
              <a:rPr lang="en-US" altLang="en-US" dirty="0" smtClean="0"/>
              <a:t> and </a:t>
            </a:r>
            <a:r>
              <a:rPr lang="en-US" altLang="en-US" dirty="0" smtClean="0">
                <a:solidFill>
                  <a:srgbClr val="FF0000"/>
                </a:solidFill>
              </a:rPr>
              <a:t>never</a:t>
            </a:r>
            <a:r>
              <a:rPr lang="en-US" altLang="en-US" dirty="0" smtClean="0"/>
              <a:t> returns (except if there is an error)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28600"/>
            <a:ext cx="7115175" cy="573088"/>
          </a:xfrm>
        </p:spPr>
        <p:txBody>
          <a:bodyPr/>
          <a:lstStyle/>
          <a:p>
            <a:pPr eaLnBrk="1" hangingPunct="1"/>
            <a:r>
              <a:rPr lang="en-US" altLang="en-US" dirty="0" err="1" smtClean="0">
                <a:latin typeface="Courier New" pitchFamily="49" charset="0"/>
              </a:rPr>
              <a:t>execlp</a:t>
            </a:r>
            <a:r>
              <a:rPr lang="en-US" altLang="en-US" dirty="0" smtClean="0"/>
              <a:t> Example</a:t>
            </a:r>
          </a:p>
        </p:txBody>
      </p:sp>
      <p:sp>
        <p:nvSpPr>
          <p:cNvPr id="5038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4500" y="914400"/>
            <a:ext cx="8318500" cy="685800"/>
          </a:xfrm>
        </p:spPr>
        <p:txBody>
          <a:bodyPr/>
          <a:lstStyle/>
          <a:p>
            <a:pPr lvl="1" eaLnBrk="1" hangingPunct="1">
              <a:defRPr/>
            </a:pPr>
            <a:r>
              <a:rPr lang="en-US" altLang="en-US" dirty="0" smtClean="0"/>
              <a:t>Runs “</a:t>
            </a:r>
            <a:r>
              <a:rPr lang="en-US" altLang="en-US" dirty="0" smtClean="0">
                <a:latin typeface="Courier New" pitchFamily="49" charset="0"/>
              </a:rPr>
              <a:t>ls –</a:t>
            </a:r>
            <a:r>
              <a:rPr lang="en-US" altLang="en-US" dirty="0" err="1" smtClean="0">
                <a:latin typeface="Courier New" pitchFamily="49" charset="0"/>
              </a:rPr>
              <a:t>lt</a:t>
            </a:r>
            <a:r>
              <a:rPr lang="en-US" altLang="en-US" dirty="0" smtClean="0">
                <a:latin typeface="Courier New" pitchFamily="49" charset="0"/>
              </a:rPr>
              <a:t> /</a:t>
            </a:r>
            <a:r>
              <a:rPr lang="en-US" altLang="en-US" dirty="0" err="1" smtClean="0">
                <a:latin typeface="Courier New" pitchFamily="49" charset="0"/>
              </a:rPr>
              <a:t>etc</a:t>
            </a:r>
            <a:r>
              <a:rPr lang="en-US" altLang="en-US" dirty="0" smtClean="0"/>
              <a:t>” in child process</a:t>
            </a:r>
          </a:p>
          <a:p>
            <a:pPr lvl="1" eaLnBrk="1" hangingPunct="1">
              <a:defRPr/>
            </a:pPr>
            <a:r>
              <a:rPr lang="en-US" altLang="en-US" dirty="0" smtClean="0"/>
              <a:t>Output is to </a:t>
            </a:r>
            <a:r>
              <a:rPr lang="en-US" alt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stdout</a:t>
            </a:r>
            <a:r>
              <a:rPr lang="en-US" altLang="en-US" dirty="0" smtClean="0"/>
              <a:t> (why?)</a:t>
            </a:r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685800" y="2070080"/>
            <a:ext cx="7620000" cy="4247317"/>
          </a:xfrm>
          <a:prstGeom prst="rect">
            <a:avLst/>
          </a:prstGeom>
          <a:solidFill>
            <a:srgbClr val="FFFF99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dirty="0">
                <a:latin typeface="Courier New" pitchFamily="49" charset="0"/>
              </a:rPr>
              <a:t>main() </a:t>
            </a:r>
            <a:r>
              <a:rPr lang="en-US" altLang="en-US" dirty="0" smtClean="0"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</a:pPr>
            <a:r>
              <a:rPr lang="en-US" altLang="en-US" dirty="0">
                <a:latin typeface="Courier New" pitchFamily="49" charset="0"/>
              </a:rPr>
              <a:t> </a:t>
            </a:r>
            <a:r>
              <a:rPr lang="en-US" altLang="en-US" dirty="0" smtClean="0">
                <a:latin typeface="Courier New" pitchFamily="49" charset="0"/>
              </a:rPr>
              <a:t>  </a:t>
            </a:r>
            <a:r>
              <a:rPr lang="en-US" altLang="en-US" dirty="0" err="1" smtClean="0">
                <a:latin typeface="Courier New" pitchFamily="49" charset="0"/>
              </a:rPr>
              <a:t>pid_t</a:t>
            </a:r>
            <a:r>
              <a:rPr lang="en-US" altLang="en-US" dirty="0" smtClean="0">
                <a:latin typeface="Courier New" pitchFamily="49" charset="0"/>
              </a:rPr>
              <a:t> </a:t>
            </a:r>
            <a:r>
              <a:rPr lang="en-US" altLang="en-US" dirty="0" err="1" smtClean="0">
                <a:latin typeface="Courier New" pitchFamily="49" charset="0"/>
              </a:rPr>
              <a:t>pid</a:t>
            </a:r>
            <a:r>
              <a:rPr lang="en-US" altLang="en-US" dirty="0" smtClean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</a:pPr>
            <a:r>
              <a:rPr lang="en-US" altLang="en-US" dirty="0">
                <a:latin typeface="Courier New" pitchFamily="49" charset="0"/>
              </a:rPr>
              <a:t> </a:t>
            </a:r>
            <a:r>
              <a:rPr lang="en-US" altLang="en-US" dirty="0" smtClean="0">
                <a:latin typeface="Courier New" pitchFamily="49" charset="0"/>
              </a:rPr>
              <a:t>  </a:t>
            </a:r>
            <a:r>
              <a:rPr lang="en-US" altLang="en-US" dirty="0" err="1" smtClean="0">
                <a:latin typeface="Courier New" pitchFamily="49" charset="0"/>
              </a:rPr>
              <a:t>int</a:t>
            </a:r>
            <a:r>
              <a:rPr lang="en-US" altLang="en-US" dirty="0" smtClean="0">
                <a:latin typeface="Courier New" pitchFamily="49" charset="0"/>
              </a:rPr>
              <a:t> status;</a:t>
            </a:r>
          </a:p>
          <a:p>
            <a:pPr algn="l">
              <a:lnSpc>
                <a:spcPct val="100000"/>
              </a:lnSpc>
            </a:pPr>
            <a:r>
              <a:rPr lang="en-US" altLang="en-US" dirty="0" smtClean="0">
                <a:latin typeface="Courier New" pitchFamily="49" charset="0"/>
              </a:rPr>
              <a:t>   </a:t>
            </a:r>
            <a:r>
              <a:rPr lang="en-US" altLang="en-US" dirty="0" err="1" smtClean="0">
                <a:latin typeface="Courier New" pitchFamily="49" charset="0"/>
              </a:rPr>
              <a:t>pid</a:t>
            </a:r>
            <a:r>
              <a:rPr lang="en-US" altLang="en-US" dirty="0" smtClean="0">
                <a:latin typeface="Courier New" pitchFamily="49" charset="0"/>
              </a:rPr>
              <a:t> = fork();</a:t>
            </a:r>
            <a:endParaRPr lang="en-US" altLang="en-US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altLang="en-US" dirty="0">
                <a:latin typeface="Courier New" pitchFamily="49" charset="0"/>
              </a:rPr>
              <a:t>   if (fork() == 0) {</a:t>
            </a:r>
          </a:p>
          <a:p>
            <a:pPr algn="l">
              <a:lnSpc>
                <a:spcPct val="100000"/>
              </a:lnSpc>
            </a:pPr>
            <a:r>
              <a:rPr lang="en-US" altLang="en-US" dirty="0">
                <a:latin typeface="Courier New" pitchFamily="49" charset="0"/>
              </a:rPr>
              <a:t>      </a:t>
            </a:r>
            <a:r>
              <a:rPr lang="en-US" altLang="en-US" dirty="0" smtClean="0">
                <a:latin typeface="Courier New" pitchFamily="49" charset="0"/>
              </a:rPr>
              <a:t>status = </a:t>
            </a:r>
            <a:r>
              <a:rPr lang="en-US" altLang="en-US" dirty="0" err="1" smtClean="0">
                <a:latin typeface="Courier New" pitchFamily="49" charset="0"/>
              </a:rPr>
              <a:t>execlp</a:t>
            </a:r>
            <a:r>
              <a:rPr lang="en-US" altLang="en-US" dirty="0" smtClean="0">
                <a:latin typeface="Courier New" pitchFamily="49" charset="0"/>
              </a:rPr>
              <a:t>("ls</a:t>
            </a:r>
            <a:r>
              <a:rPr lang="en-US" altLang="en-US" dirty="0" smtClean="0">
                <a:latin typeface="Courier New" pitchFamily="49" charset="0"/>
              </a:rPr>
              <a:t>",</a:t>
            </a:r>
          </a:p>
          <a:p>
            <a:pPr algn="l">
              <a:lnSpc>
                <a:spcPct val="100000"/>
              </a:lnSpc>
            </a:pPr>
            <a:r>
              <a:rPr lang="en-US" altLang="en-US" dirty="0" smtClean="0">
                <a:latin typeface="Courier New" pitchFamily="49" charset="0"/>
              </a:rPr>
              <a:t>        "ls", "-</a:t>
            </a:r>
            <a:r>
              <a:rPr lang="en-US" altLang="en-US" dirty="0" err="1" smtClean="0">
                <a:latin typeface="Courier New" pitchFamily="49" charset="0"/>
              </a:rPr>
              <a:t>lt</a:t>
            </a:r>
            <a:r>
              <a:rPr lang="en-US" altLang="en-US" dirty="0" smtClean="0">
                <a:latin typeface="Courier New" pitchFamily="49" charset="0"/>
              </a:rPr>
              <a:t>", "/</a:t>
            </a:r>
            <a:r>
              <a:rPr lang="en-US" altLang="en-US" dirty="0" err="1" smtClean="0">
                <a:latin typeface="Courier New" pitchFamily="49" charset="0"/>
              </a:rPr>
              <a:t>etc</a:t>
            </a:r>
            <a:r>
              <a:rPr lang="en-US" altLang="en-US" dirty="0" smtClean="0">
                <a:latin typeface="Courier New" pitchFamily="49" charset="0"/>
              </a:rPr>
              <a:t>", </a:t>
            </a:r>
            <a:r>
              <a:rPr lang="en-US" altLang="en-US" dirty="0">
                <a:latin typeface="Courier New" pitchFamily="49" charset="0"/>
              </a:rPr>
              <a:t>NULL</a:t>
            </a:r>
            <a:r>
              <a:rPr lang="en-US" altLang="en-US" dirty="0" smtClean="0">
                <a:latin typeface="Courier New" pitchFamily="49" charset="0"/>
              </a:rPr>
              <a:t>);</a:t>
            </a:r>
          </a:p>
          <a:p>
            <a:pPr algn="l">
              <a:lnSpc>
                <a:spcPct val="100000"/>
              </a:lnSpc>
            </a:pPr>
            <a:r>
              <a:rPr lang="en-US" altLang="en-US" dirty="0">
                <a:latin typeface="Courier New" pitchFamily="49" charset="0"/>
              </a:rPr>
              <a:t> </a:t>
            </a:r>
            <a:r>
              <a:rPr lang="en-US" altLang="en-US" dirty="0" smtClean="0">
                <a:latin typeface="Courier New" pitchFamily="49" charset="0"/>
              </a:rPr>
              <a:t>     if (status == -1) {</a:t>
            </a:r>
          </a:p>
          <a:p>
            <a:pPr algn="l">
              <a:lnSpc>
                <a:spcPct val="100000"/>
              </a:lnSpc>
            </a:pPr>
            <a:r>
              <a:rPr lang="en-US" altLang="en-US" dirty="0">
                <a:latin typeface="Courier New" pitchFamily="49" charset="0"/>
              </a:rPr>
              <a:t> </a:t>
            </a:r>
            <a:r>
              <a:rPr lang="en-US" altLang="en-US" dirty="0" smtClean="0">
                <a:latin typeface="Courier New" pitchFamily="49" charset="0"/>
              </a:rPr>
              <a:t>        </a:t>
            </a:r>
            <a:r>
              <a:rPr lang="en-US" altLang="en-US" dirty="0" err="1" smtClean="0">
                <a:latin typeface="Courier New" pitchFamily="49" charset="0"/>
              </a:rPr>
              <a:t>fprintf</a:t>
            </a:r>
            <a:r>
              <a:rPr lang="en-US" altLang="en-US" dirty="0" smtClean="0">
                <a:latin typeface="Courier New" pitchFamily="49" charset="0"/>
              </a:rPr>
              <a:t>(</a:t>
            </a:r>
            <a:r>
              <a:rPr lang="en-US" altLang="en-US" dirty="0" err="1" smtClean="0">
                <a:latin typeface="Courier New" pitchFamily="49" charset="0"/>
              </a:rPr>
              <a:t>stderr</a:t>
            </a:r>
            <a:r>
              <a:rPr lang="en-US" altLang="en-US" dirty="0" smtClean="0">
                <a:latin typeface="Courier New" pitchFamily="49" charset="0"/>
              </a:rPr>
              <a:t>, "ls: command not found\n");</a:t>
            </a:r>
          </a:p>
          <a:p>
            <a:pPr algn="l">
              <a:lnSpc>
                <a:spcPct val="100000"/>
              </a:lnSpc>
            </a:pPr>
            <a:r>
              <a:rPr lang="en-US" altLang="en-US" dirty="0">
                <a:latin typeface="Courier New" pitchFamily="49" charset="0"/>
              </a:rPr>
              <a:t> </a:t>
            </a:r>
            <a:r>
              <a:rPr lang="en-US" altLang="en-US" dirty="0" smtClean="0">
                <a:latin typeface="Courier New" pitchFamily="49" charset="0"/>
              </a:rPr>
              <a:t>        exit(1);</a:t>
            </a:r>
          </a:p>
          <a:p>
            <a:pPr algn="l">
              <a:lnSpc>
                <a:spcPct val="100000"/>
              </a:lnSpc>
            </a:pPr>
            <a:r>
              <a:rPr lang="en-US" altLang="en-US" dirty="0">
                <a:latin typeface="Courier New" pitchFamily="49" charset="0"/>
              </a:rPr>
              <a:t> </a:t>
            </a:r>
            <a:r>
              <a:rPr lang="en-US" altLang="en-US" dirty="0" smtClean="0">
                <a:latin typeface="Courier New" pitchFamily="49" charset="0"/>
              </a:rPr>
              <a:t>     }</a:t>
            </a:r>
            <a:endParaRPr lang="en-US" altLang="en-US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altLang="en-US" dirty="0">
                <a:latin typeface="Courier New" pitchFamily="49" charset="0"/>
              </a:rPr>
              <a:t>   }</a:t>
            </a:r>
          </a:p>
          <a:p>
            <a:pPr algn="l">
              <a:lnSpc>
                <a:spcPct val="100000"/>
              </a:lnSpc>
            </a:pPr>
            <a:r>
              <a:rPr lang="en-US" altLang="en-US" dirty="0">
                <a:latin typeface="Courier New" pitchFamily="49" charset="0"/>
              </a:rPr>
              <a:t>   wait(NULL</a:t>
            </a:r>
            <a:r>
              <a:rPr lang="en-US" altLang="en-US" dirty="0" smtClean="0">
                <a:latin typeface="Courier New" pitchFamily="49" charset="0"/>
              </a:rPr>
              <a:t>);</a:t>
            </a:r>
            <a:endParaRPr lang="en-US" altLang="en-US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altLang="en-US" dirty="0">
                <a:latin typeface="Courier New" pitchFamily="49" charset="0"/>
              </a:rPr>
              <a:t>   exit(0);</a:t>
            </a:r>
          </a:p>
          <a:p>
            <a:pPr algn="l">
              <a:lnSpc>
                <a:spcPct val="100000"/>
              </a:lnSpc>
            </a:pPr>
            <a:r>
              <a:rPr lang="en-US" altLang="en-US" dirty="0">
                <a:latin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020175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5384800" cy="573088"/>
          </a:xfrm>
        </p:spPr>
        <p:txBody>
          <a:bodyPr/>
          <a:lstStyle/>
          <a:p>
            <a:pPr eaLnBrk="1" hangingPunct="1"/>
            <a:r>
              <a:rPr lang="en-US" altLang="en-US" smtClean="0"/>
              <a:t>Summarizing</a:t>
            </a:r>
          </a:p>
        </p:txBody>
      </p:sp>
      <p:sp>
        <p:nvSpPr>
          <p:cNvPr id="504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990600"/>
            <a:ext cx="8839200" cy="5454650"/>
          </a:xfrm>
        </p:spPr>
        <p:txBody>
          <a:bodyPr/>
          <a:lstStyle/>
          <a:p>
            <a:pPr eaLnBrk="1" hangingPunct="1">
              <a:defRPr/>
            </a:pPr>
            <a:endParaRPr lang="en-US" altLang="en-US" smtClean="0"/>
          </a:p>
          <a:p>
            <a:pPr eaLnBrk="1" hangingPunct="1">
              <a:defRPr/>
            </a:pPr>
            <a:r>
              <a:rPr lang="en-US" altLang="en-US" smtClean="0"/>
              <a:t>Processes</a:t>
            </a:r>
          </a:p>
          <a:p>
            <a:pPr lvl="1" eaLnBrk="1" hangingPunct="1">
              <a:defRPr/>
            </a:pPr>
            <a:r>
              <a:rPr lang="en-US" altLang="en-US" smtClean="0"/>
              <a:t>At any given time, system has multiple active processes</a:t>
            </a:r>
          </a:p>
          <a:p>
            <a:pPr lvl="1" eaLnBrk="1" hangingPunct="1">
              <a:defRPr/>
            </a:pPr>
            <a:r>
              <a:rPr lang="en-US" altLang="en-US" smtClean="0"/>
              <a:t>But only one (per CPU core) can execute at a time</a:t>
            </a:r>
          </a:p>
          <a:p>
            <a:pPr lvl="1" eaLnBrk="1" hangingPunct="1">
              <a:defRPr/>
            </a:pPr>
            <a:r>
              <a:rPr lang="en-US" altLang="en-US" smtClean="0"/>
              <a:t>Each process appears to have total control of processor + private memory space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5384800" cy="573088"/>
          </a:xfrm>
        </p:spPr>
        <p:txBody>
          <a:bodyPr/>
          <a:lstStyle/>
          <a:p>
            <a:pPr eaLnBrk="1" hangingPunct="1"/>
            <a:r>
              <a:rPr lang="en-US" altLang="en-US" smtClean="0"/>
              <a:t>Summarizing (cont.)</a:t>
            </a:r>
          </a:p>
        </p:txBody>
      </p:sp>
      <p:sp>
        <p:nvSpPr>
          <p:cNvPr id="5089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990600"/>
            <a:ext cx="8839200" cy="545465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mtClean="0"/>
              <a:t>Spawning Processes</a:t>
            </a:r>
          </a:p>
          <a:p>
            <a:pPr lvl="1" eaLnBrk="1" hangingPunct="1">
              <a:defRPr/>
            </a:pPr>
            <a:r>
              <a:rPr lang="en-US" altLang="en-US" smtClean="0"/>
              <a:t>Call to </a:t>
            </a:r>
            <a:r>
              <a:rPr lang="en-US" altLang="en-US" smtClean="0">
                <a:latin typeface="Courier New" pitchFamily="49" charset="0"/>
              </a:rPr>
              <a:t>fork</a:t>
            </a:r>
          </a:p>
          <a:p>
            <a:pPr lvl="2" eaLnBrk="1" hangingPunct="1">
              <a:defRPr/>
            </a:pPr>
            <a:r>
              <a:rPr lang="en-US" altLang="en-US" smtClean="0"/>
              <a:t>One call, two returns</a:t>
            </a:r>
          </a:p>
          <a:p>
            <a:pPr eaLnBrk="1" hangingPunct="1">
              <a:defRPr/>
            </a:pPr>
            <a:r>
              <a:rPr lang="en-US" altLang="en-US" smtClean="0"/>
              <a:t>Terminating Processes</a:t>
            </a:r>
          </a:p>
          <a:p>
            <a:pPr lvl="1" eaLnBrk="1" hangingPunct="1">
              <a:defRPr/>
            </a:pPr>
            <a:r>
              <a:rPr lang="en-US" altLang="en-US" smtClean="0"/>
              <a:t>Call </a:t>
            </a:r>
            <a:r>
              <a:rPr lang="en-US" altLang="en-US" smtClean="0">
                <a:latin typeface="Courier New" pitchFamily="49" charset="0"/>
              </a:rPr>
              <a:t>exit</a:t>
            </a:r>
          </a:p>
          <a:p>
            <a:pPr lvl="2" eaLnBrk="1" hangingPunct="1">
              <a:defRPr/>
            </a:pPr>
            <a:r>
              <a:rPr lang="en-US" altLang="en-US" smtClean="0"/>
              <a:t>One call, no return</a:t>
            </a:r>
            <a:endParaRPr lang="en-US" altLang="en-US" smtClean="0">
              <a:latin typeface="Courier New" pitchFamily="49" charset="0"/>
            </a:endParaRPr>
          </a:p>
          <a:p>
            <a:pPr eaLnBrk="1" hangingPunct="1">
              <a:defRPr/>
            </a:pPr>
            <a:r>
              <a:rPr lang="en-US" altLang="en-US" smtClean="0"/>
              <a:t>Reaping Processes</a:t>
            </a:r>
          </a:p>
          <a:p>
            <a:pPr lvl="1" eaLnBrk="1" hangingPunct="1">
              <a:defRPr/>
            </a:pPr>
            <a:r>
              <a:rPr lang="en-US" altLang="en-US" smtClean="0"/>
              <a:t>Call </a:t>
            </a:r>
            <a:r>
              <a:rPr lang="en-US" altLang="en-US" smtClean="0">
                <a:latin typeface="Courier New" pitchFamily="49" charset="0"/>
              </a:rPr>
              <a:t>wait</a:t>
            </a:r>
            <a:r>
              <a:rPr lang="en-US" altLang="en-US" smtClean="0"/>
              <a:t> or </a:t>
            </a:r>
            <a:r>
              <a:rPr lang="en-US" altLang="en-US" smtClean="0">
                <a:latin typeface="Courier New" pitchFamily="49" charset="0"/>
              </a:rPr>
              <a:t>waitpid</a:t>
            </a:r>
          </a:p>
          <a:p>
            <a:pPr eaLnBrk="1" hangingPunct="1">
              <a:defRPr/>
            </a:pPr>
            <a:r>
              <a:rPr lang="en-US" altLang="en-US" smtClean="0"/>
              <a:t>Replacing Program Executed by Process</a:t>
            </a:r>
          </a:p>
          <a:p>
            <a:pPr lvl="1" eaLnBrk="1" hangingPunct="1">
              <a:defRPr/>
            </a:pPr>
            <a:r>
              <a:rPr lang="en-US" altLang="en-US" smtClean="0"/>
              <a:t>Call </a:t>
            </a:r>
            <a:r>
              <a:rPr lang="en-US" altLang="en-US" smtClean="0">
                <a:latin typeface="Courier New" pitchFamily="49" charset="0"/>
              </a:rPr>
              <a:t>execl </a:t>
            </a:r>
            <a:r>
              <a:rPr lang="en-US" altLang="en-US" smtClean="0"/>
              <a:t>(or variant)</a:t>
            </a:r>
          </a:p>
          <a:p>
            <a:pPr lvl="2" eaLnBrk="1" hangingPunct="1">
              <a:defRPr/>
            </a:pPr>
            <a:r>
              <a:rPr lang="en-US" altLang="en-US" smtClean="0"/>
              <a:t>One call, (normally) no return</a:t>
            </a:r>
            <a:endParaRPr lang="en-US" altLang="en-US" smtClean="0">
              <a:latin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Multiprocessing: The Illusion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idx="1"/>
          </p:nvPr>
        </p:nvSpPr>
        <p:spPr>
          <a:xfrm>
            <a:off x="396875" y="4501452"/>
            <a:ext cx="7896225" cy="1975548"/>
          </a:xfrm>
        </p:spPr>
        <p:txBody>
          <a:bodyPr/>
          <a:lstStyle/>
          <a:p>
            <a:r>
              <a:rPr lang="en-US" dirty="0" smtClean="0"/>
              <a:t>Computer runs many processes simultaneously</a:t>
            </a:r>
          </a:p>
          <a:p>
            <a:pPr lvl="1"/>
            <a:r>
              <a:rPr lang="en-US" dirty="0" smtClean="0"/>
              <a:t>Applications for one or more users</a:t>
            </a:r>
          </a:p>
          <a:p>
            <a:pPr lvl="2"/>
            <a:r>
              <a:rPr lang="en-US" dirty="0" smtClean="0"/>
              <a:t>Web browsers, email clients, editors, …</a:t>
            </a:r>
          </a:p>
          <a:p>
            <a:pPr lvl="1"/>
            <a:r>
              <a:rPr lang="en-US" dirty="0" smtClean="0"/>
              <a:t>Background tasks</a:t>
            </a:r>
          </a:p>
          <a:p>
            <a:pPr lvl="2"/>
            <a:r>
              <a:rPr lang="en-US" dirty="0" smtClean="0"/>
              <a:t>Monitoring network &amp; I/O devices</a:t>
            </a:r>
          </a:p>
          <a:p>
            <a:pPr lvl="2"/>
            <a:endParaRPr lang="en-US" dirty="0"/>
          </a:p>
        </p:txBody>
      </p:sp>
      <p:sp>
        <p:nvSpPr>
          <p:cNvPr id="23" name="Rectangle 22"/>
          <p:cNvSpPr/>
          <p:nvPr/>
        </p:nvSpPr>
        <p:spPr bwMode="auto">
          <a:xfrm>
            <a:off x="747916" y="3352628"/>
            <a:ext cx="1371600" cy="990600"/>
          </a:xfrm>
          <a:prstGeom prst="rect">
            <a:avLst/>
          </a:prstGeom>
          <a:solidFill>
            <a:srgbClr val="F6F5BD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t" anchorCtr="1"/>
          <a:lstStyle/>
          <a:p>
            <a:pPr algn="ctr"/>
            <a:r>
              <a:rPr lang="en-US" dirty="0" smtClean="0"/>
              <a:t>CPU</a:t>
            </a:r>
            <a:endParaRPr lang="en-US" dirty="0"/>
          </a:p>
        </p:txBody>
      </p:sp>
      <p:sp>
        <p:nvSpPr>
          <p:cNvPr id="24" name="Rectangle 23"/>
          <p:cNvSpPr/>
          <p:nvPr/>
        </p:nvSpPr>
        <p:spPr bwMode="auto">
          <a:xfrm>
            <a:off x="900316" y="3809828"/>
            <a:ext cx="1066800" cy="3048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500" dirty="0" smtClean="0"/>
              <a:t>Registers</a:t>
            </a:r>
            <a:endParaRPr lang="en-US" sz="1500" dirty="0"/>
          </a:p>
        </p:txBody>
      </p:sp>
      <p:sp>
        <p:nvSpPr>
          <p:cNvPr id="25" name="Rectangle 24"/>
          <p:cNvSpPr/>
          <p:nvPr/>
        </p:nvSpPr>
        <p:spPr bwMode="auto">
          <a:xfrm>
            <a:off x="751396" y="1379305"/>
            <a:ext cx="1371600" cy="1905000"/>
          </a:xfrm>
          <a:prstGeom prst="rect">
            <a:avLst/>
          </a:prstGeom>
          <a:solidFill>
            <a:srgbClr val="F1C7C7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t" anchorCtr="1"/>
          <a:lstStyle/>
          <a:p>
            <a:pPr algn="ctr"/>
            <a:r>
              <a:rPr lang="en-US" dirty="0" smtClean="0"/>
              <a:t>Memory</a:t>
            </a:r>
            <a:endParaRPr lang="en-US" dirty="0"/>
          </a:p>
        </p:txBody>
      </p:sp>
      <p:sp>
        <p:nvSpPr>
          <p:cNvPr id="26" name="Rectangle 25"/>
          <p:cNvSpPr/>
          <p:nvPr/>
        </p:nvSpPr>
        <p:spPr bwMode="auto">
          <a:xfrm>
            <a:off x="887986" y="1949690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 smtClean="0"/>
              <a:t>Stac</a:t>
            </a:r>
            <a:r>
              <a:rPr lang="en-US" sz="1800" dirty="0"/>
              <a:t>k</a:t>
            </a:r>
          </a:p>
        </p:txBody>
      </p:sp>
      <p:sp>
        <p:nvSpPr>
          <p:cNvPr id="27" name="Rectangle 26"/>
          <p:cNvSpPr/>
          <p:nvPr/>
        </p:nvSpPr>
        <p:spPr bwMode="auto">
          <a:xfrm>
            <a:off x="887986" y="2254491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 smtClean="0"/>
              <a:t>Heap</a:t>
            </a:r>
            <a:endParaRPr lang="en-US" sz="1800" dirty="0"/>
          </a:p>
        </p:txBody>
      </p:sp>
      <p:sp>
        <p:nvSpPr>
          <p:cNvPr id="28" name="Rectangle 27"/>
          <p:cNvSpPr/>
          <p:nvPr/>
        </p:nvSpPr>
        <p:spPr bwMode="auto">
          <a:xfrm>
            <a:off x="887986" y="2827276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 smtClean="0"/>
              <a:t>Code</a:t>
            </a:r>
            <a:endParaRPr lang="en-US" sz="1800" dirty="0"/>
          </a:p>
        </p:txBody>
      </p:sp>
      <p:sp>
        <p:nvSpPr>
          <p:cNvPr id="36" name="Rectangle 35"/>
          <p:cNvSpPr/>
          <p:nvPr/>
        </p:nvSpPr>
        <p:spPr bwMode="auto">
          <a:xfrm>
            <a:off x="887986" y="2543195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 smtClean="0"/>
              <a:t>Data</a:t>
            </a:r>
            <a:endParaRPr lang="en-US" sz="1800" dirty="0"/>
          </a:p>
        </p:txBody>
      </p:sp>
      <p:sp>
        <p:nvSpPr>
          <p:cNvPr id="37" name="Rectangle 36"/>
          <p:cNvSpPr/>
          <p:nvPr/>
        </p:nvSpPr>
        <p:spPr bwMode="auto">
          <a:xfrm>
            <a:off x="2527834" y="3352800"/>
            <a:ext cx="1371600" cy="990600"/>
          </a:xfrm>
          <a:prstGeom prst="rect">
            <a:avLst/>
          </a:prstGeom>
          <a:solidFill>
            <a:srgbClr val="F6F5BD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t" anchorCtr="1"/>
          <a:lstStyle/>
          <a:p>
            <a:pPr algn="ctr"/>
            <a:r>
              <a:rPr lang="en-US" dirty="0" smtClean="0"/>
              <a:t>CPU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 bwMode="auto">
          <a:xfrm>
            <a:off x="2680234" y="3810000"/>
            <a:ext cx="1066800" cy="3048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500" dirty="0" smtClean="0"/>
              <a:t>Registers</a:t>
            </a:r>
            <a:endParaRPr lang="en-US" sz="1500" dirty="0"/>
          </a:p>
        </p:txBody>
      </p:sp>
      <p:sp>
        <p:nvSpPr>
          <p:cNvPr id="39" name="Rectangle 38"/>
          <p:cNvSpPr/>
          <p:nvPr/>
        </p:nvSpPr>
        <p:spPr bwMode="auto">
          <a:xfrm>
            <a:off x="2531314" y="1379477"/>
            <a:ext cx="1371600" cy="1905000"/>
          </a:xfrm>
          <a:prstGeom prst="rect">
            <a:avLst/>
          </a:prstGeom>
          <a:solidFill>
            <a:srgbClr val="F1C7C7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t" anchorCtr="1"/>
          <a:lstStyle/>
          <a:p>
            <a:pPr algn="ctr"/>
            <a:r>
              <a:rPr lang="en-US" dirty="0" smtClean="0"/>
              <a:t>Memory</a:t>
            </a:r>
            <a:endParaRPr lang="en-US" dirty="0"/>
          </a:p>
        </p:txBody>
      </p:sp>
      <p:sp>
        <p:nvSpPr>
          <p:cNvPr id="40" name="Rectangle 39"/>
          <p:cNvSpPr/>
          <p:nvPr/>
        </p:nvSpPr>
        <p:spPr bwMode="auto">
          <a:xfrm>
            <a:off x="2667904" y="1949862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 smtClean="0"/>
              <a:t>Stac</a:t>
            </a:r>
            <a:r>
              <a:rPr lang="en-US" sz="1800" dirty="0"/>
              <a:t>k</a:t>
            </a:r>
          </a:p>
        </p:txBody>
      </p:sp>
      <p:sp>
        <p:nvSpPr>
          <p:cNvPr id="41" name="Rectangle 40"/>
          <p:cNvSpPr/>
          <p:nvPr/>
        </p:nvSpPr>
        <p:spPr bwMode="auto">
          <a:xfrm>
            <a:off x="2667904" y="2254663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 smtClean="0"/>
              <a:t>Heap</a:t>
            </a:r>
            <a:endParaRPr lang="en-US" sz="1800" dirty="0"/>
          </a:p>
        </p:txBody>
      </p:sp>
      <p:sp>
        <p:nvSpPr>
          <p:cNvPr id="42" name="Rectangle 41"/>
          <p:cNvSpPr/>
          <p:nvPr/>
        </p:nvSpPr>
        <p:spPr bwMode="auto">
          <a:xfrm>
            <a:off x="2667904" y="2827448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 smtClean="0"/>
              <a:t>Code</a:t>
            </a:r>
            <a:endParaRPr lang="en-US" sz="1800" dirty="0"/>
          </a:p>
        </p:txBody>
      </p:sp>
      <p:sp>
        <p:nvSpPr>
          <p:cNvPr id="43" name="Rectangle 42"/>
          <p:cNvSpPr/>
          <p:nvPr/>
        </p:nvSpPr>
        <p:spPr bwMode="auto">
          <a:xfrm>
            <a:off x="2667904" y="2543367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 smtClean="0"/>
              <a:t>Data</a:t>
            </a:r>
            <a:endParaRPr lang="en-US" sz="1800" dirty="0"/>
          </a:p>
        </p:txBody>
      </p:sp>
      <p:sp>
        <p:nvSpPr>
          <p:cNvPr id="3" name="TextBox 2"/>
          <p:cNvSpPr txBox="1"/>
          <p:nvPr/>
        </p:nvSpPr>
        <p:spPr>
          <a:xfrm>
            <a:off x="4267200" y="2254663"/>
            <a:ext cx="5131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latin typeface="Calibri" pitchFamily="34" charset="0"/>
              </a:rPr>
              <a:t>…</a:t>
            </a:r>
          </a:p>
        </p:txBody>
      </p:sp>
      <p:sp>
        <p:nvSpPr>
          <p:cNvPr id="44" name="Rectangle 43"/>
          <p:cNvSpPr/>
          <p:nvPr/>
        </p:nvSpPr>
        <p:spPr bwMode="auto">
          <a:xfrm>
            <a:off x="5104737" y="3352800"/>
            <a:ext cx="1371600" cy="990600"/>
          </a:xfrm>
          <a:prstGeom prst="rect">
            <a:avLst/>
          </a:prstGeom>
          <a:solidFill>
            <a:srgbClr val="F6F5BD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t" anchorCtr="1"/>
          <a:lstStyle/>
          <a:p>
            <a:pPr algn="ctr"/>
            <a:r>
              <a:rPr lang="en-US" dirty="0" smtClean="0"/>
              <a:t>CPU</a:t>
            </a:r>
            <a:endParaRPr lang="en-US" dirty="0"/>
          </a:p>
        </p:txBody>
      </p:sp>
      <p:sp>
        <p:nvSpPr>
          <p:cNvPr id="45" name="Rectangle 44"/>
          <p:cNvSpPr/>
          <p:nvPr/>
        </p:nvSpPr>
        <p:spPr bwMode="auto">
          <a:xfrm>
            <a:off x="5257137" y="3810000"/>
            <a:ext cx="1066800" cy="3048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500" dirty="0" smtClean="0"/>
              <a:t>Registers</a:t>
            </a:r>
            <a:endParaRPr lang="en-US" sz="1500" dirty="0"/>
          </a:p>
        </p:txBody>
      </p:sp>
      <p:sp>
        <p:nvSpPr>
          <p:cNvPr id="46" name="Rectangle 45"/>
          <p:cNvSpPr/>
          <p:nvPr/>
        </p:nvSpPr>
        <p:spPr bwMode="auto">
          <a:xfrm>
            <a:off x="5108217" y="1379477"/>
            <a:ext cx="1371600" cy="1905000"/>
          </a:xfrm>
          <a:prstGeom prst="rect">
            <a:avLst/>
          </a:prstGeom>
          <a:solidFill>
            <a:srgbClr val="F1C7C7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t" anchorCtr="1"/>
          <a:lstStyle/>
          <a:p>
            <a:pPr algn="ctr"/>
            <a:r>
              <a:rPr lang="en-US" dirty="0" smtClean="0"/>
              <a:t>Memory</a:t>
            </a:r>
            <a:endParaRPr lang="en-US" dirty="0"/>
          </a:p>
        </p:txBody>
      </p:sp>
      <p:sp>
        <p:nvSpPr>
          <p:cNvPr id="47" name="Rectangle 46"/>
          <p:cNvSpPr/>
          <p:nvPr/>
        </p:nvSpPr>
        <p:spPr bwMode="auto">
          <a:xfrm>
            <a:off x="5244807" y="1949862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 smtClean="0"/>
              <a:t>Stac</a:t>
            </a:r>
            <a:r>
              <a:rPr lang="en-US" sz="1800" dirty="0"/>
              <a:t>k</a:t>
            </a:r>
          </a:p>
        </p:txBody>
      </p:sp>
      <p:sp>
        <p:nvSpPr>
          <p:cNvPr id="48" name="Rectangle 47"/>
          <p:cNvSpPr/>
          <p:nvPr/>
        </p:nvSpPr>
        <p:spPr bwMode="auto">
          <a:xfrm>
            <a:off x="5244807" y="2254663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 smtClean="0"/>
              <a:t>Heap</a:t>
            </a:r>
            <a:endParaRPr lang="en-US" sz="1800" dirty="0"/>
          </a:p>
        </p:txBody>
      </p:sp>
      <p:sp>
        <p:nvSpPr>
          <p:cNvPr id="49" name="Rectangle 48"/>
          <p:cNvSpPr/>
          <p:nvPr/>
        </p:nvSpPr>
        <p:spPr bwMode="auto">
          <a:xfrm>
            <a:off x="5244807" y="2827448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 smtClean="0"/>
              <a:t>Code</a:t>
            </a:r>
            <a:endParaRPr lang="en-US" sz="1800" dirty="0"/>
          </a:p>
        </p:txBody>
      </p:sp>
      <p:sp>
        <p:nvSpPr>
          <p:cNvPr id="50" name="Rectangle 49"/>
          <p:cNvSpPr/>
          <p:nvPr/>
        </p:nvSpPr>
        <p:spPr bwMode="auto">
          <a:xfrm>
            <a:off x="5244807" y="2543367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 smtClean="0"/>
              <a:t>Data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28321630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228600"/>
            <a:ext cx="8482182" cy="762000"/>
          </a:xfrm>
        </p:spPr>
        <p:txBody>
          <a:bodyPr/>
          <a:lstStyle/>
          <a:p>
            <a:r>
              <a:rPr lang="en-US" dirty="0" smtClean="0"/>
              <a:t>Multiprocessing: The (Traditional) Reality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idx="1"/>
          </p:nvPr>
        </p:nvSpPr>
        <p:spPr>
          <a:xfrm>
            <a:off x="533400" y="5257800"/>
            <a:ext cx="8534400" cy="12954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Single processor executes multiple processes </a:t>
            </a:r>
            <a:r>
              <a:rPr lang="en-US" dirty="0"/>
              <a:t>c</a:t>
            </a:r>
            <a:r>
              <a:rPr lang="en-US" dirty="0" smtClean="0"/>
              <a:t>oncurrently</a:t>
            </a:r>
            <a:endParaRPr lang="en-US" dirty="0"/>
          </a:p>
          <a:p>
            <a:pPr lvl="1"/>
            <a:r>
              <a:rPr lang="en-US" dirty="0"/>
              <a:t>Process executions interleaved (multitasking) </a:t>
            </a:r>
            <a:endParaRPr lang="en-US" dirty="0" smtClean="0"/>
          </a:p>
          <a:p>
            <a:pPr lvl="1"/>
            <a:r>
              <a:rPr lang="en-US" dirty="0" smtClean="0"/>
              <a:t>Address </a:t>
            </a:r>
            <a:r>
              <a:rPr lang="en-US" dirty="0"/>
              <a:t>spaces managed by virtual memory </a:t>
            </a:r>
            <a:r>
              <a:rPr lang="en-US" dirty="0" smtClean="0"/>
              <a:t>system (later in course)</a:t>
            </a:r>
            <a:endParaRPr lang="en-US" dirty="0"/>
          </a:p>
          <a:p>
            <a:pPr lvl="1"/>
            <a:r>
              <a:rPr lang="en-US" dirty="0" err="1" smtClean="0"/>
              <a:t>Nonexecuting</a:t>
            </a:r>
            <a:r>
              <a:rPr lang="en-US" dirty="0" smtClean="0"/>
              <a:t> processes’ r</a:t>
            </a:r>
            <a:r>
              <a:rPr lang="en-US" dirty="0" smtClean="0"/>
              <a:t>eg. values saved </a:t>
            </a:r>
            <a:r>
              <a:rPr lang="en-US" dirty="0" smtClean="0"/>
              <a:t>in memory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 bwMode="auto">
          <a:xfrm>
            <a:off x="914400" y="4038600"/>
            <a:ext cx="1371600" cy="990600"/>
          </a:xfrm>
          <a:prstGeom prst="rect">
            <a:avLst/>
          </a:prstGeom>
          <a:solidFill>
            <a:srgbClr val="F6F5BD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t" anchorCtr="1"/>
          <a:lstStyle/>
          <a:p>
            <a:pPr algn="ctr"/>
            <a:r>
              <a:rPr lang="en-US" dirty="0" smtClean="0"/>
              <a:t>CPU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 bwMode="auto">
          <a:xfrm>
            <a:off x="1052716" y="4495800"/>
            <a:ext cx="1066800" cy="3048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500" dirty="0" smtClean="0"/>
              <a:t>Registers</a:t>
            </a:r>
            <a:endParaRPr lang="en-US" sz="1500" dirty="0"/>
          </a:p>
        </p:txBody>
      </p:sp>
      <p:sp>
        <p:nvSpPr>
          <p:cNvPr id="15" name="Rectangle 14"/>
          <p:cNvSpPr/>
          <p:nvPr/>
        </p:nvSpPr>
        <p:spPr bwMode="auto">
          <a:xfrm>
            <a:off x="751396" y="1219200"/>
            <a:ext cx="6030404" cy="2506896"/>
          </a:xfrm>
          <a:prstGeom prst="rect">
            <a:avLst/>
          </a:prstGeom>
          <a:solidFill>
            <a:srgbClr val="F1C7C7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t" anchorCtr="1"/>
          <a:lstStyle/>
          <a:p>
            <a:pPr algn="ctr"/>
            <a:r>
              <a:rPr lang="en-US" dirty="0" smtClean="0"/>
              <a:t>Memory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 bwMode="auto">
          <a:xfrm>
            <a:off x="1040386" y="1789587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 smtClean="0"/>
              <a:t>Stac</a:t>
            </a:r>
            <a:r>
              <a:rPr lang="en-US" sz="1800" dirty="0"/>
              <a:t>k</a:t>
            </a:r>
          </a:p>
        </p:txBody>
      </p:sp>
      <p:sp>
        <p:nvSpPr>
          <p:cNvPr id="17" name="Rectangle 16"/>
          <p:cNvSpPr/>
          <p:nvPr/>
        </p:nvSpPr>
        <p:spPr bwMode="auto">
          <a:xfrm>
            <a:off x="1040386" y="2094388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 smtClean="0"/>
              <a:t>Heap</a:t>
            </a:r>
            <a:endParaRPr lang="en-US" sz="1800" dirty="0"/>
          </a:p>
        </p:txBody>
      </p:sp>
      <p:sp>
        <p:nvSpPr>
          <p:cNvPr id="18" name="Rectangle 17"/>
          <p:cNvSpPr/>
          <p:nvPr/>
        </p:nvSpPr>
        <p:spPr bwMode="auto">
          <a:xfrm>
            <a:off x="1040386" y="2667173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 smtClean="0"/>
              <a:t>Code</a:t>
            </a:r>
            <a:endParaRPr lang="en-US" sz="1800" dirty="0"/>
          </a:p>
        </p:txBody>
      </p:sp>
      <p:sp>
        <p:nvSpPr>
          <p:cNvPr id="19" name="Rectangle 18"/>
          <p:cNvSpPr/>
          <p:nvPr/>
        </p:nvSpPr>
        <p:spPr bwMode="auto">
          <a:xfrm>
            <a:off x="1040386" y="2383092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 smtClean="0"/>
              <a:t>Data</a:t>
            </a:r>
            <a:endParaRPr lang="en-US" sz="1800" dirty="0"/>
          </a:p>
        </p:txBody>
      </p:sp>
      <p:sp>
        <p:nvSpPr>
          <p:cNvPr id="3" name="Rectangle 2"/>
          <p:cNvSpPr/>
          <p:nvPr/>
        </p:nvSpPr>
        <p:spPr bwMode="auto">
          <a:xfrm>
            <a:off x="838200" y="1668696"/>
            <a:ext cx="1538084" cy="343670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dot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>
              <a:ln>
                <a:solidFill>
                  <a:schemeClr val="tx1"/>
                </a:solidFill>
                <a:prstDash val="dash"/>
              </a:ln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1040386" y="3040297"/>
            <a:ext cx="1066800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 smtClean="0"/>
              <a:t>Saved registers</a:t>
            </a:r>
            <a:endParaRPr lang="en-US" sz="1600" dirty="0"/>
          </a:p>
        </p:txBody>
      </p:sp>
      <p:sp>
        <p:nvSpPr>
          <p:cNvPr id="30" name="Rectangle 29"/>
          <p:cNvSpPr/>
          <p:nvPr/>
        </p:nvSpPr>
        <p:spPr bwMode="auto">
          <a:xfrm>
            <a:off x="2730870" y="1789589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 smtClean="0"/>
              <a:t>Stac</a:t>
            </a:r>
            <a:r>
              <a:rPr lang="en-US" sz="1800" dirty="0"/>
              <a:t>k</a:t>
            </a:r>
          </a:p>
        </p:txBody>
      </p:sp>
      <p:sp>
        <p:nvSpPr>
          <p:cNvPr id="31" name="Rectangle 30"/>
          <p:cNvSpPr/>
          <p:nvPr/>
        </p:nvSpPr>
        <p:spPr bwMode="auto">
          <a:xfrm>
            <a:off x="2730870" y="2094390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 smtClean="0"/>
              <a:t>Heap</a:t>
            </a:r>
            <a:endParaRPr lang="en-US" sz="1800" dirty="0"/>
          </a:p>
        </p:txBody>
      </p:sp>
      <p:sp>
        <p:nvSpPr>
          <p:cNvPr id="32" name="Rectangle 31"/>
          <p:cNvSpPr/>
          <p:nvPr/>
        </p:nvSpPr>
        <p:spPr bwMode="auto">
          <a:xfrm>
            <a:off x="2730870" y="2667175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 smtClean="0"/>
              <a:t>Code</a:t>
            </a:r>
            <a:endParaRPr lang="en-US" sz="1800" dirty="0"/>
          </a:p>
        </p:txBody>
      </p:sp>
      <p:sp>
        <p:nvSpPr>
          <p:cNvPr id="33" name="Rectangle 32"/>
          <p:cNvSpPr/>
          <p:nvPr/>
        </p:nvSpPr>
        <p:spPr bwMode="auto">
          <a:xfrm>
            <a:off x="2730870" y="2383094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 smtClean="0"/>
              <a:t>Data</a:t>
            </a:r>
            <a:endParaRPr lang="en-US" sz="1800" dirty="0"/>
          </a:p>
        </p:txBody>
      </p:sp>
      <p:sp>
        <p:nvSpPr>
          <p:cNvPr id="35" name="Rectangle 34"/>
          <p:cNvSpPr/>
          <p:nvPr/>
        </p:nvSpPr>
        <p:spPr bwMode="auto">
          <a:xfrm>
            <a:off x="2730870" y="3040299"/>
            <a:ext cx="1066800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 smtClean="0"/>
              <a:t>Saved registers</a:t>
            </a:r>
            <a:endParaRPr lang="en-US" sz="1600" dirty="0"/>
          </a:p>
        </p:txBody>
      </p:sp>
      <p:sp>
        <p:nvSpPr>
          <p:cNvPr id="36" name="Rectangle 35"/>
          <p:cNvSpPr/>
          <p:nvPr/>
        </p:nvSpPr>
        <p:spPr bwMode="auto">
          <a:xfrm>
            <a:off x="5321670" y="1789588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 smtClean="0"/>
              <a:t>Stac</a:t>
            </a:r>
            <a:r>
              <a:rPr lang="en-US" sz="1800" dirty="0"/>
              <a:t>k</a:t>
            </a:r>
          </a:p>
        </p:txBody>
      </p:sp>
      <p:sp>
        <p:nvSpPr>
          <p:cNvPr id="39" name="Rectangle 38"/>
          <p:cNvSpPr/>
          <p:nvPr/>
        </p:nvSpPr>
        <p:spPr bwMode="auto">
          <a:xfrm>
            <a:off x="5321670" y="2094389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 smtClean="0"/>
              <a:t>Heap</a:t>
            </a:r>
            <a:endParaRPr lang="en-US" sz="1800" dirty="0"/>
          </a:p>
        </p:txBody>
      </p:sp>
      <p:sp>
        <p:nvSpPr>
          <p:cNvPr id="40" name="Rectangle 39"/>
          <p:cNvSpPr/>
          <p:nvPr/>
        </p:nvSpPr>
        <p:spPr bwMode="auto">
          <a:xfrm>
            <a:off x="5321670" y="2667174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 smtClean="0"/>
              <a:t>Code</a:t>
            </a:r>
            <a:endParaRPr lang="en-US" sz="1800" dirty="0"/>
          </a:p>
        </p:txBody>
      </p:sp>
      <p:sp>
        <p:nvSpPr>
          <p:cNvPr id="47" name="Rectangle 46"/>
          <p:cNvSpPr/>
          <p:nvPr/>
        </p:nvSpPr>
        <p:spPr bwMode="auto">
          <a:xfrm>
            <a:off x="5321670" y="2383093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 smtClean="0"/>
              <a:t>Data</a:t>
            </a:r>
            <a:endParaRPr lang="en-US" sz="1800" dirty="0"/>
          </a:p>
        </p:txBody>
      </p:sp>
      <p:sp>
        <p:nvSpPr>
          <p:cNvPr id="49" name="Rectangle 48"/>
          <p:cNvSpPr/>
          <p:nvPr/>
        </p:nvSpPr>
        <p:spPr bwMode="auto">
          <a:xfrm>
            <a:off x="5321670" y="3040298"/>
            <a:ext cx="1066800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 smtClean="0"/>
              <a:t>Saved registers</a:t>
            </a:r>
            <a:endParaRPr lang="en-US" sz="1600" dirty="0"/>
          </a:p>
        </p:txBody>
      </p:sp>
      <p:sp>
        <p:nvSpPr>
          <p:cNvPr id="50" name="TextBox 49"/>
          <p:cNvSpPr txBox="1"/>
          <p:nvPr/>
        </p:nvSpPr>
        <p:spPr>
          <a:xfrm>
            <a:off x="4343400" y="2165366"/>
            <a:ext cx="5131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latin typeface="Calibri" pitchFamily="34" charset="0"/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105227325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228600"/>
            <a:ext cx="8482182" cy="762000"/>
          </a:xfrm>
        </p:spPr>
        <p:txBody>
          <a:bodyPr/>
          <a:lstStyle/>
          <a:p>
            <a:r>
              <a:rPr lang="en-US" dirty="0" smtClean="0"/>
              <a:t>Multiprocessing: The (Traditional) Reality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idx="1"/>
          </p:nvPr>
        </p:nvSpPr>
        <p:spPr>
          <a:xfrm>
            <a:off x="533400" y="5257800"/>
            <a:ext cx="8534400" cy="533400"/>
          </a:xfrm>
        </p:spPr>
        <p:txBody>
          <a:bodyPr>
            <a:normAutofit/>
          </a:bodyPr>
          <a:lstStyle/>
          <a:p>
            <a:r>
              <a:rPr lang="en-US" dirty="0" smtClean="0"/>
              <a:t>Save current registers in memory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 bwMode="auto">
          <a:xfrm>
            <a:off x="914400" y="4038600"/>
            <a:ext cx="1371600" cy="990600"/>
          </a:xfrm>
          <a:prstGeom prst="rect">
            <a:avLst/>
          </a:prstGeom>
          <a:solidFill>
            <a:srgbClr val="F6F5BD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t" anchorCtr="1"/>
          <a:lstStyle/>
          <a:p>
            <a:pPr algn="ctr"/>
            <a:r>
              <a:rPr lang="en-US" dirty="0" smtClean="0"/>
              <a:t>CPU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 bwMode="auto">
          <a:xfrm>
            <a:off x="1052716" y="4495800"/>
            <a:ext cx="1066800" cy="3048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500" dirty="0" smtClean="0"/>
              <a:t>Registers</a:t>
            </a:r>
            <a:endParaRPr lang="en-US" sz="1500" dirty="0"/>
          </a:p>
        </p:txBody>
      </p:sp>
      <p:sp>
        <p:nvSpPr>
          <p:cNvPr id="15" name="Rectangle 14"/>
          <p:cNvSpPr/>
          <p:nvPr/>
        </p:nvSpPr>
        <p:spPr bwMode="auto">
          <a:xfrm>
            <a:off x="751396" y="1219200"/>
            <a:ext cx="6030404" cy="2506896"/>
          </a:xfrm>
          <a:prstGeom prst="rect">
            <a:avLst/>
          </a:prstGeom>
          <a:solidFill>
            <a:srgbClr val="F1C7C7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t" anchorCtr="1"/>
          <a:lstStyle/>
          <a:p>
            <a:pPr algn="ctr"/>
            <a:r>
              <a:rPr lang="en-US" dirty="0" smtClean="0"/>
              <a:t>Memory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 bwMode="auto">
          <a:xfrm>
            <a:off x="1040386" y="1789587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 smtClean="0"/>
              <a:t>Stac</a:t>
            </a:r>
            <a:r>
              <a:rPr lang="en-US" sz="1800" dirty="0"/>
              <a:t>k</a:t>
            </a:r>
          </a:p>
        </p:txBody>
      </p:sp>
      <p:sp>
        <p:nvSpPr>
          <p:cNvPr id="17" name="Rectangle 16"/>
          <p:cNvSpPr/>
          <p:nvPr/>
        </p:nvSpPr>
        <p:spPr bwMode="auto">
          <a:xfrm>
            <a:off x="1040386" y="2094388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 smtClean="0"/>
              <a:t>Heap</a:t>
            </a:r>
            <a:endParaRPr lang="en-US" sz="1800" dirty="0"/>
          </a:p>
        </p:txBody>
      </p:sp>
      <p:sp>
        <p:nvSpPr>
          <p:cNvPr id="18" name="Rectangle 17"/>
          <p:cNvSpPr/>
          <p:nvPr/>
        </p:nvSpPr>
        <p:spPr bwMode="auto">
          <a:xfrm>
            <a:off x="1040386" y="2667173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 smtClean="0"/>
              <a:t>Code</a:t>
            </a:r>
            <a:endParaRPr lang="en-US" sz="1800" dirty="0"/>
          </a:p>
        </p:txBody>
      </p:sp>
      <p:sp>
        <p:nvSpPr>
          <p:cNvPr id="19" name="Rectangle 18"/>
          <p:cNvSpPr/>
          <p:nvPr/>
        </p:nvSpPr>
        <p:spPr bwMode="auto">
          <a:xfrm>
            <a:off x="1040386" y="2383092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 smtClean="0"/>
              <a:t>Data</a:t>
            </a:r>
            <a:endParaRPr lang="en-US" sz="1800" dirty="0"/>
          </a:p>
        </p:txBody>
      </p:sp>
      <p:sp>
        <p:nvSpPr>
          <p:cNvPr id="3" name="Rectangle 2"/>
          <p:cNvSpPr/>
          <p:nvPr/>
        </p:nvSpPr>
        <p:spPr bwMode="auto">
          <a:xfrm>
            <a:off x="838200" y="1668696"/>
            <a:ext cx="1538084" cy="343670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dot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>
              <a:ln>
                <a:solidFill>
                  <a:schemeClr val="tx1"/>
                </a:solidFill>
                <a:prstDash val="dash"/>
              </a:ln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1040386" y="3040297"/>
            <a:ext cx="1066800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 smtClean="0"/>
              <a:t>Saved registers</a:t>
            </a:r>
            <a:endParaRPr lang="en-US" sz="1600" dirty="0"/>
          </a:p>
        </p:txBody>
      </p:sp>
      <p:sp>
        <p:nvSpPr>
          <p:cNvPr id="30" name="Rectangle 29"/>
          <p:cNvSpPr/>
          <p:nvPr/>
        </p:nvSpPr>
        <p:spPr bwMode="auto">
          <a:xfrm>
            <a:off x="2730870" y="1789589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 smtClean="0"/>
              <a:t>Stac</a:t>
            </a:r>
            <a:r>
              <a:rPr lang="en-US" sz="1800" dirty="0"/>
              <a:t>k</a:t>
            </a:r>
          </a:p>
        </p:txBody>
      </p:sp>
      <p:sp>
        <p:nvSpPr>
          <p:cNvPr id="31" name="Rectangle 30"/>
          <p:cNvSpPr/>
          <p:nvPr/>
        </p:nvSpPr>
        <p:spPr bwMode="auto">
          <a:xfrm>
            <a:off x="2730870" y="2094390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 smtClean="0"/>
              <a:t>Heap</a:t>
            </a:r>
            <a:endParaRPr lang="en-US" sz="1800" dirty="0"/>
          </a:p>
        </p:txBody>
      </p:sp>
      <p:sp>
        <p:nvSpPr>
          <p:cNvPr id="32" name="Rectangle 31"/>
          <p:cNvSpPr/>
          <p:nvPr/>
        </p:nvSpPr>
        <p:spPr bwMode="auto">
          <a:xfrm>
            <a:off x="2730870" y="2667175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 smtClean="0"/>
              <a:t>Code</a:t>
            </a:r>
            <a:endParaRPr lang="en-US" sz="1800" dirty="0"/>
          </a:p>
        </p:txBody>
      </p:sp>
      <p:sp>
        <p:nvSpPr>
          <p:cNvPr id="33" name="Rectangle 32"/>
          <p:cNvSpPr/>
          <p:nvPr/>
        </p:nvSpPr>
        <p:spPr bwMode="auto">
          <a:xfrm>
            <a:off x="2730870" y="2383094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 smtClean="0"/>
              <a:t>Data</a:t>
            </a:r>
            <a:endParaRPr lang="en-US" sz="1800" dirty="0"/>
          </a:p>
        </p:txBody>
      </p:sp>
      <p:sp>
        <p:nvSpPr>
          <p:cNvPr id="35" name="Rectangle 34"/>
          <p:cNvSpPr/>
          <p:nvPr/>
        </p:nvSpPr>
        <p:spPr bwMode="auto">
          <a:xfrm>
            <a:off x="2730870" y="3040299"/>
            <a:ext cx="1066800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 smtClean="0"/>
              <a:t>Saved registers</a:t>
            </a:r>
            <a:endParaRPr lang="en-US" sz="1600" dirty="0"/>
          </a:p>
        </p:txBody>
      </p:sp>
      <p:sp>
        <p:nvSpPr>
          <p:cNvPr id="36" name="Rectangle 35"/>
          <p:cNvSpPr/>
          <p:nvPr/>
        </p:nvSpPr>
        <p:spPr bwMode="auto">
          <a:xfrm>
            <a:off x="5321670" y="1789588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 smtClean="0"/>
              <a:t>Stac</a:t>
            </a:r>
            <a:r>
              <a:rPr lang="en-US" sz="1800" dirty="0"/>
              <a:t>k</a:t>
            </a:r>
          </a:p>
        </p:txBody>
      </p:sp>
      <p:sp>
        <p:nvSpPr>
          <p:cNvPr id="39" name="Rectangle 38"/>
          <p:cNvSpPr/>
          <p:nvPr/>
        </p:nvSpPr>
        <p:spPr bwMode="auto">
          <a:xfrm>
            <a:off x="5321670" y="2094389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 smtClean="0"/>
              <a:t>Heap</a:t>
            </a:r>
            <a:endParaRPr lang="en-US" sz="1800" dirty="0"/>
          </a:p>
        </p:txBody>
      </p:sp>
      <p:sp>
        <p:nvSpPr>
          <p:cNvPr id="40" name="Rectangle 39"/>
          <p:cNvSpPr/>
          <p:nvPr/>
        </p:nvSpPr>
        <p:spPr bwMode="auto">
          <a:xfrm>
            <a:off x="5321670" y="2667174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 smtClean="0"/>
              <a:t>Code</a:t>
            </a:r>
            <a:endParaRPr lang="en-US" sz="1800" dirty="0"/>
          </a:p>
        </p:txBody>
      </p:sp>
      <p:sp>
        <p:nvSpPr>
          <p:cNvPr id="47" name="Rectangle 46"/>
          <p:cNvSpPr/>
          <p:nvPr/>
        </p:nvSpPr>
        <p:spPr bwMode="auto">
          <a:xfrm>
            <a:off x="5321670" y="2383093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 smtClean="0"/>
              <a:t>Data</a:t>
            </a:r>
            <a:endParaRPr lang="en-US" sz="1800" dirty="0"/>
          </a:p>
        </p:txBody>
      </p:sp>
      <p:sp>
        <p:nvSpPr>
          <p:cNvPr id="49" name="Rectangle 48"/>
          <p:cNvSpPr/>
          <p:nvPr/>
        </p:nvSpPr>
        <p:spPr bwMode="auto">
          <a:xfrm>
            <a:off x="5321670" y="3040298"/>
            <a:ext cx="1066800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 smtClean="0"/>
              <a:t>Saved registers</a:t>
            </a:r>
            <a:endParaRPr lang="en-US" sz="1600" dirty="0"/>
          </a:p>
        </p:txBody>
      </p:sp>
      <p:sp>
        <p:nvSpPr>
          <p:cNvPr id="50" name="TextBox 49"/>
          <p:cNvSpPr txBox="1"/>
          <p:nvPr/>
        </p:nvSpPr>
        <p:spPr>
          <a:xfrm>
            <a:off x="4343400" y="2165366"/>
            <a:ext cx="5131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latin typeface="Calibri" pitchFamily="34" charset="0"/>
              </a:rPr>
              <a:t>…</a:t>
            </a:r>
          </a:p>
        </p:txBody>
      </p:sp>
      <p:sp>
        <p:nvSpPr>
          <p:cNvPr id="5" name="Up Arrow 4"/>
          <p:cNvSpPr/>
          <p:nvPr/>
        </p:nvSpPr>
        <p:spPr bwMode="auto">
          <a:xfrm>
            <a:off x="1447800" y="3573699"/>
            <a:ext cx="228600" cy="464901"/>
          </a:xfrm>
          <a:prstGeom prst="upArrow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78527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228600"/>
            <a:ext cx="8482182" cy="762000"/>
          </a:xfrm>
        </p:spPr>
        <p:txBody>
          <a:bodyPr/>
          <a:lstStyle/>
          <a:p>
            <a:r>
              <a:rPr lang="en-US" dirty="0" smtClean="0"/>
              <a:t>Multiprocessing: The (Traditional) Reality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idx="1"/>
          </p:nvPr>
        </p:nvSpPr>
        <p:spPr>
          <a:xfrm>
            <a:off x="533400" y="5257800"/>
            <a:ext cx="8534400" cy="533400"/>
          </a:xfrm>
        </p:spPr>
        <p:txBody>
          <a:bodyPr>
            <a:normAutofit/>
          </a:bodyPr>
          <a:lstStyle/>
          <a:p>
            <a:r>
              <a:rPr lang="en-US" dirty="0" smtClean="0"/>
              <a:t>Schedule next process for execution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 bwMode="auto">
          <a:xfrm>
            <a:off x="2590800" y="4038600"/>
            <a:ext cx="1371600" cy="990600"/>
          </a:xfrm>
          <a:prstGeom prst="rect">
            <a:avLst/>
          </a:prstGeom>
          <a:solidFill>
            <a:srgbClr val="F6F5BD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t" anchorCtr="1"/>
          <a:lstStyle/>
          <a:p>
            <a:pPr algn="ctr"/>
            <a:r>
              <a:rPr lang="en-US" dirty="0" smtClean="0"/>
              <a:t>CPU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 bwMode="auto">
          <a:xfrm>
            <a:off x="2729116" y="4495800"/>
            <a:ext cx="1066800" cy="3048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500" dirty="0" smtClean="0"/>
              <a:t>Registers</a:t>
            </a:r>
            <a:endParaRPr lang="en-US" sz="1500" dirty="0"/>
          </a:p>
        </p:txBody>
      </p:sp>
      <p:sp>
        <p:nvSpPr>
          <p:cNvPr id="15" name="Rectangle 14"/>
          <p:cNvSpPr/>
          <p:nvPr/>
        </p:nvSpPr>
        <p:spPr bwMode="auto">
          <a:xfrm>
            <a:off x="751396" y="1219200"/>
            <a:ext cx="6030404" cy="2506896"/>
          </a:xfrm>
          <a:prstGeom prst="rect">
            <a:avLst/>
          </a:prstGeom>
          <a:solidFill>
            <a:srgbClr val="F1C7C7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t" anchorCtr="1"/>
          <a:lstStyle/>
          <a:p>
            <a:pPr algn="ctr"/>
            <a:r>
              <a:rPr lang="en-US" dirty="0" smtClean="0"/>
              <a:t>Memory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 bwMode="auto">
          <a:xfrm>
            <a:off x="1040386" y="1789587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 smtClean="0"/>
              <a:t>Stac</a:t>
            </a:r>
            <a:r>
              <a:rPr lang="en-US" sz="1800" dirty="0"/>
              <a:t>k</a:t>
            </a:r>
          </a:p>
        </p:txBody>
      </p:sp>
      <p:sp>
        <p:nvSpPr>
          <p:cNvPr id="17" name="Rectangle 16"/>
          <p:cNvSpPr/>
          <p:nvPr/>
        </p:nvSpPr>
        <p:spPr bwMode="auto">
          <a:xfrm>
            <a:off x="1040386" y="2094388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 smtClean="0"/>
              <a:t>Heap</a:t>
            </a:r>
            <a:endParaRPr lang="en-US" sz="1800" dirty="0"/>
          </a:p>
        </p:txBody>
      </p:sp>
      <p:sp>
        <p:nvSpPr>
          <p:cNvPr id="18" name="Rectangle 17"/>
          <p:cNvSpPr/>
          <p:nvPr/>
        </p:nvSpPr>
        <p:spPr bwMode="auto">
          <a:xfrm>
            <a:off x="1040386" y="2667173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 smtClean="0"/>
              <a:t>Code</a:t>
            </a:r>
            <a:endParaRPr lang="en-US" sz="1800" dirty="0"/>
          </a:p>
        </p:txBody>
      </p:sp>
      <p:sp>
        <p:nvSpPr>
          <p:cNvPr id="19" name="Rectangle 18"/>
          <p:cNvSpPr/>
          <p:nvPr/>
        </p:nvSpPr>
        <p:spPr bwMode="auto">
          <a:xfrm>
            <a:off x="1040386" y="2383092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 smtClean="0"/>
              <a:t>Data</a:t>
            </a:r>
            <a:endParaRPr lang="en-US" sz="1800" dirty="0"/>
          </a:p>
        </p:txBody>
      </p:sp>
      <p:sp>
        <p:nvSpPr>
          <p:cNvPr id="3" name="Rectangle 2"/>
          <p:cNvSpPr/>
          <p:nvPr/>
        </p:nvSpPr>
        <p:spPr bwMode="auto">
          <a:xfrm>
            <a:off x="2514600" y="1668696"/>
            <a:ext cx="1538084" cy="343670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dot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>
              <a:ln>
                <a:solidFill>
                  <a:schemeClr val="tx1"/>
                </a:solidFill>
                <a:prstDash val="dash"/>
              </a:ln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1040386" y="3040297"/>
            <a:ext cx="1066800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 smtClean="0"/>
              <a:t>Saved registers</a:t>
            </a:r>
            <a:endParaRPr lang="en-US" sz="1600" dirty="0"/>
          </a:p>
        </p:txBody>
      </p:sp>
      <p:sp>
        <p:nvSpPr>
          <p:cNvPr id="30" name="Rectangle 29"/>
          <p:cNvSpPr/>
          <p:nvPr/>
        </p:nvSpPr>
        <p:spPr bwMode="auto">
          <a:xfrm>
            <a:off x="2730870" y="1789589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 smtClean="0"/>
              <a:t>Stac</a:t>
            </a:r>
            <a:r>
              <a:rPr lang="en-US" sz="1800" dirty="0"/>
              <a:t>k</a:t>
            </a:r>
          </a:p>
        </p:txBody>
      </p:sp>
      <p:sp>
        <p:nvSpPr>
          <p:cNvPr id="31" name="Rectangle 30"/>
          <p:cNvSpPr/>
          <p:nvPr/>
        </p:nvSpPr>
        <p:spPr bwMode="auto">
          <a:xfrm>
            <a:off x="2730870" y="2094390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 smtClean="0"/>
              <a:t>Heap</a:t>
            </a:r>
            <a:endParaRPr lang="en-US" sz="1800" dirty="0"/>
          </a:p>
        </p:txBody>
      </p:sp>
      <p:sp>
        <p:nvSpPr>
          <p:cNvPr id="32" name="Rectangle 31"/>
          <p:cNvSpPr/>
          <p:nvPr/>
        </p:nvSpPr>
        <p:spPr bwMode="auto">
          <a:xfrm>
            <a:off x="2730870" y="2667175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 smtClean="0"/>
              <a:t>Code</a:t>
            </a:r>
            <a:endParaRPr lang="en-US" sz="1800" dirty="0"/>
          </a:p>
        </p:txBody>
      </p:sp>
      <p:sp>
        <p:nvSpPr>
          <p:cNvPr id="33" name="Rectangle 32"/>
          <p:cNvSpPr/>
          <p:nvPr/>
        </p:nvSpPr>
        <p:spPr bwMode="auto">
          <a:xfrm>
            <a:off x="2730870" y="2383094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 smtClean="0"/>
              <a:t>Data</a:t>
            </a:r>
            <a:endParaRPr lang="en-US" sz="1800" dirty="0"/>
          </a:p>
        </p:txBody>
      </p:sp>
      <p:sp>
        <p:nvSpPr>
          <p:cNvPr id="35" name="Rectangle 34"/>
          <p:cNvSpPr/>
          <p:nvPr/>
        </p:nvSpPr>
        <p:spPr bwMode="auto">
          <a:xfrm>
            <a:off x="2730870" y="3040299"/>
            <a:ext cx="1066800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 smtClean="0"/>
              <a:t>Saved registers</a:t>
            </a:r>
            <a:endParaRPr lang="en-US" sz="1600" dirty="0"/>
          </a:p>
        </p:txBody>
      </p:sp>
      <p:sp>
        <p:nvSpPr>
          <p:cNvPr id="36" name="Rectangle 35"/>
          <p:cNvSpPr/>
          <p:nvPr/>
        </p:nvSpPr>
        <p:spPr bwMode="auto">
          <a:xfrm>
            <a:off x="5321670" y="1789588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 smtClean="0"/>
              <a:t>Stac</a:t>
            </a:r>
            <a:r>
              <a:rPr lang="en-US" sz="1800" dirty="0"/>
              <a:t>k</a:t>
            </a:r>
          </a:p>
        </p:txBody>
      </p:sp>
      <p:sp>
        <p:nvSpPr>
          <p:cNvPr id="39" name="Rectangle 38"/>
          <p:cNvSpPr/>
          <p:nvPr/>
        </p:nvSpPr>
        <p:spPr bwMode="auto">
          <a:xfrm>
            <a:off x="5321670" y="2094389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 smtClean="0"/>
              <a:t>Heap</a:t>
            </a:r>
            <a:endParaRPr lang="en-US" sz="1800" dirty="0"/>
          </a:p>
        </p:txBody>
      </p:sp>
      <p:sp>
        <p:nvSpPr>
          <p:cNvPr id="40" name="Rectangle 39"/>
          <p:cNvSpPr/>
          <p:nvPr/>
        </p:nvSpPr>
        <p:spPr bwMode="auto">
          <a:xfrm>
            <a:off x="5321670" y="2667174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 smtClean="0"/>
              <a:t>Code</a:t>
            </a:r>
            <a:endParaRPr lang="en-US" sz="1800" dirty="0"/>
          </a:p>
        </p:txBody>
      </p:sp>
      <p:sp>
        <p:nvSpPr>
          <p:cNvPr id="47" name="Rectangle 46"/>
          <p:cNvSpPr/>
          <p:nvPr/>
        </p:nvSpPr>
        <p:spPr bwMode="auto">
          <a:xfrm>
            <a:off x="5321670" y="2383093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 smtClean="0"/>
              <a:t>Data</a:t>
            </a:r>
            <a:endParaRPr lang="en-US" sz="1800" dirty="0"/>
          </a:p>
        </p:txBody>
      </p:sp>
      <p:sp>
        <p:nvSpPr>
          <p:cNvPr id="49" name="Rectangle 48"/>
          <p:cNvSpPr/>
          <p:nvPr/>
        </p:nvSpPr>
        <p:spPr bwMode="auto">
          <a:xfrm>
            <a:off x="5321670" y="3040298"/>
            <a:ext cx="1066800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 smtClean="0"/>
              <a:t>Saved registers</a:t>
            </a:r>
            <a:endParaRPr lang="en-US" sz="1600" dirty="0"/>
          </a:p>
        </p:txBody>
      </p:sp>
      <p:sp>
        <p:nvSpPr>
          <p:cNvPr id="50" name="TextBox 49"/>
          <p:cNvSpPr txBox="1"/>
          <p:nvPr/>
        </p:nvSpPr>
        <p:spPr>
          <a:xfrm>
            <a:off x="4343400" y="2165366"/>
            <a:ext cx="5131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latin typeface="Calibri" pitchFamily="34" charset="0"/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117228749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228600"/>
            <a:ext cx="8482182" cy="762000"/>
          </a:xfrm>
        </p:spPr>
        <p:txBody>
          <a:bodyPr/>
          <a:lstStyle/>
          <a:p>
            <a:r>
              <a:rPr lang="en-US" dirty="0" smtClean="0"/>
              <a:t>Multiprocessing: The (Traditional) Reality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idx="1"/>
          </p:nvPr>
        </p:nvSpPr>
        <p:spPr>
          <a:xfrm>
            <a:off x="533400" y="5257800"/>
            <a:ext cx="8534400" cy="533400"/>
          </a:xfrm>
        </p:spPr>
        <p:txBody>
          <a:bodyPr>
            <a:normAutofit/>
          </a:bodyPr>
          <a:lstStyle/>
          <a:p>
            <a:r>
              <a:rPr lang="en-US" dirty="0" smtClean="0"/>
              <a:t>Load saved registers and switch address space (context switch)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 bwMode="auto">
          <a:xfrm>
            <a:off x="2590800" y="4038600"/>
            <a:ext cx="1371600" cy="990600"/>
          </a:xfrm>
          <a:prstGeom prst="rect">
            <a:avLst/>
          </a:prstGeom>
          <a:solidFill>
            <a:srgbClr val="F6F5BD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t" anchorCtr="1"/>
          <a:lstStyle/>
          <a:p>
            <a:pPr algn="ctr"/>
            <a:r>
              <a:rPr lang="en-US" dirty="0" smtClean="0"/>
              <a:t>CPU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 bwMode="auto">
          <a:xfrm>
            <a:off x="2729116" y="4495800"/>
            <a:ext cx="1066800" cy="3048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500" dirty="0" smtClean="0"/>
              <a:t>Registers</a:t>
            </a:r>
            <a:endParaRPr lang="en-US" sz="1500" dirty="0"/>
          </a:p>
        </p:txBody>
      </p:sp>
      <p:sp>
        <p:nvSpPr>
          <p:cNvPr id="15" name="Rectangle 14"/>
          <p:cNvSpPr/>
          <p:nvPr/>
        </p:nvSpPr>
        <p:spPr bwMode="auto">
          <a:xfrm>
            <a:off x="751396" y="1219200"/>
            <a:ext cx="6030404" cy="2506896"/>
          </a:xfrm>
          <a:prstGeom prst="rect">
            <a:avLst/>
          </a:prstGeom>
          <a:solidFill>
            <a:srgbClr val="F1C7C7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t" anchorCtr="1"/>
          <a:lstStyle/>
          <a:p>
            <a:pPr algn="ctr"/>
            <a:r>
              <a:rPr lang="en-US" dirty="0" smtClean="0"/>
              <a:t>Memory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 bwMode="auto">
          <a:xfrm>
            <a:off x="1040386" y="1789587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 smtClean="0"/>
              <a:t>Stac</a:t>
            </a:r>
            <a:r>
              <a:rPr lang="en-US" sz="1800" dirty="0"/>
              <a:t>k</a:t>
            </a:r>
          </a:p>
        </p:txBody>
      </p:sp>
      <p:sp>
        <p:nvSpPr>
          <p:cNvPr id="17" name="Rectangle 16"/>
          <p:cNvSpPr/>
          <p:nvPr/>
        </p:nvSpPr>
        <p:spPr bwMode="auto">
          <a:xfrm>
            <a:off x="1040386" y="2094388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 smtClean="0"/>
              <a:t>Heap</a:t>
            </a:r>
            <a:endParaRPr lang="en-US" sz="1800" dirty="0"/>
          </a:p>
        </p:txBody>
      </p:sp>
      <p:sp>
        <p:nvSpPr>
          <p:cNvPr id="18" name="Rectangle 17"/>
          <p:cNvSpPr/>
          <p:nvPr/>
        </p:nvSpPr>
        <p:spPr bwMode="auto">
          <a:xfrm>
            <a:off x="1040386" y="2667173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 smtClean="0"/>
              <a:t>Code</a:t>
            </a:r>
            <a:endParaRPr lang="en-US" sz="1800" dirty="0"/>
          </a:p>
        </p:txBody>
      </p:sp>
      <p:sp>
        <p:nvSpPr>
          <p:cNvPr id="19" name="Rectangle 18"/>
          <p:cNvSpPr/>
          <p:nvPr/>
        </p:nvSpPr>
        <p:spPr bwMode="auto">
          <a:xfrm>
            <a:off x="1040386" y="2383092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 smtClean="0"/>
              <a:t>Data</a:t>
            </a:r>
            <a:endParaRPr lang="en-US" sz="1800" dirty="0"/>
          </a:p>
        </p:txBody>
      </p:sp>
      <p:sp>
        <p:nvSpPr>
          <p:cNvPr id="3" name="Rectangle 2"/>
          <p:cNvSpPr/>
          <p:nvPr/>
        </p:nvSpPr>
        <p:spPr bwMode="auto">
          <a:xfrm>
            <a:off x="2514600" y="1668696"/>
            <a:ext cx="1538084" cy="343670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dot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>
              <a:ln>
                <a:solidFill>
                  <a:schemeClr val="tx1"/>
                </a:solidFill>
                <a:prstDash val="dash"/>
              </a:ln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1040386" y="3040297"/>
            <a:ext cx="1066800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 smtClean="0"/>
              <a:t>Saved registers</a:t>
            </a:r>
            <a:endParaRPr lang="en-US" sz="1600" dirty="0"/>
          </a:p>
        </p:txBody>
      </p:sp>
      <p:sp>
        <p:nvSpPr>
          <p:cNvPr id="30" name="Rectangle 29"/>
          <p:cNvSpPr/>
          <p:nvPr/>
        </p:nvSpPr>
        <p:spPr bwMode="auto">
          <a:xfrm>
            <a:off x="2730870" y="1789589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 smtClean="0"/>
              <a:t>Stac</a:t>
            </a:r>
            <a:r>
              <a:rPr lang="en-US" sz="1800" dirty="0"/>
              <a:t>k</a:t>
            </a:r>
          </a:p>
        </p:txBody>
      </p:sp>
      <p:sp>
        <p:nvSpPr>
          <p:cNvPr id="31" name="Rectangle 30"/>
          <p:cNvSpPr/>
          <p:nvPr/>
        </p:nvSpPr>
        <p:spPr bwMode="auto">
          <a:xfrm>
            <a:off x="2730870" y="2094390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 smtClean="0"/>
              <a:t>Heap</a:t>
            </a:r>
            <a:endParaRPr lang="en-US" sz="1800" dirty="0"/>
          </a:p>
        </p:txBody>
      </p:sp>
      <p:sp>
        <p:nvSpPr>
          <p:cNvPr id="32" name="Rectangle 31"/>
          <p:cNvSpPr/>
          <p:nvPr/>
        </p:nvSpPr>
        <p:spPr bwMode="auto">
          <a:xfrm>
            <a:off x="2730870" y="2667175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 smtClean="0"/>
              <a:t>Code</a:t>
            </a:r>
            <a:endParaRPr lang="en-US" sz="1800" dirty="0"/>
          </a:p>
        </p:txBody>
      </p:sp>
      <p:sp>
        <p:nvSpPr>
          <p:cNvPr id="33" name="Rectangle 32"/>
          <p:cNvSpPr/>
          <p:nvPr/>
        </p:nvSpPr>
        <p:spPr bwMode="auto">
          <a:xfrm>
            <a:off x="2730870" y="2383094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 smtClean="0"/>
              <a:t>Data</a:t>
            </a:r>
            <a:endParaRPr lang="en-US" sz="1800" dirty="0"/>
          </a:p>
        </p:txBody>
      </p:sp>
      <p:sp>
        <p:nvSpPr>
          <p:cNvPr id="35" name="Rectangle 34"/>
          <p:cNvSpPr/>
          <p:nvPr/>
        </p:nvSpPr>
        <p:spPr bwMode="auto">
          <a:xfrm>
            <a:off x="2730870" y="3040299"/>
            <a:ext cx="1066800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 smtClean="0"/>
              <a:t>Saved registers</a:t>
            </a:r>
            <a:endParaRPr lang="en-US" sz="1600" dirty="0"/>
          </a:p>
        </p:txBody>
      </p:sp>
      <p:sp>
        <p:nvSpPr>
          <p:cNvPr id="36" name="Rectangle 35"/>
          <p:cNvSpPr/>
          <p:nvPr/>
        </p:nvSpPr>
        <p:spPr bwMode="auto">
          <a:xfrm>
            <a:off x="5321670" y="1789588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 smtClean="0"/>
              <a:t>Stac</a:t>
            </a:r>
            <a:r>
              <a:rPr lang="en-US" sz="1800" dirty="0"/>
              <a:t>k</a:t>
            </a:r>
          </a:p>
        </p:txBody>
      </p:sp>
      <p:sp>
        <p:nvSpPr>
          <p:cNvPr id="39" name="Rectangle 38"/>
          <p:cNvSpPr/>
          <p:nvPr/>
        </p:nvSpPr>
        <p:spPr bwMode="auto">
          <a:xfrm>
            <a:off x="5321670" y="2094389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 smtClean="0"/>
              <a:t>Heap</a:t>
            </a:r>
            <a:endParaRPr lang="en-US" sz="1800" dirty="0"/>
          </a:p>
        </p:txBody>
      </p:sp>
      <p:sp>
        <p:nvSpPr>
          <p:cNvPr id="40" name="Rectangle 39"/>
          <p:cNvSpPr/>
          <p:nvPr/>
        </p:nvSpPr>
        <p:spPr bwMode="auto">
          <a:xfrm>
            <a:off x="5321670" y="2667174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 smtClean="0"/>
              <a:t>Code</a:t>
            </a:r>
            <a:endParaRPr lang="en-US" sz="1800" dirty="0"/>
          </a:p>
        </p:txBody>
      </p:sp>
      <p:sp>
        <p:nvSpPr>
          <p:cNvPr id="47" name="Rectangle 46"/>
          <p:cNvSpPr/>
          <p:nvPr/>
        </p:nvSpPr>
        <p:spPr bwMode="auto">
          <a:xfrm>
            <a:off x="5321670" y="2383093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 smtClean="0"/>
              <a:t>Data</a:t>
            </a:r>
            <a:endParaRPr lang="en-US" sz="1800" dirty="0"/>
          </a:p>
        </p:txBody>
      </p:sp>
      <p:sp>
        <p:nvSpPr>
          <p:cNvPr id="49" name="Rectangle 48"/>
          <p:cNvSpPr/>
          <p:nvPr/>
        </p:nvSpPr>
        <p:spPr bwMode="auto">
          <a:xfrm>
            <a:off x="5321670" y="3040298"/>
            <a:ext cx="1066800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 smtClean="0"/>
              <a:t>Saved registers</a:t>
            </a:r>
            <a:endParaRPr lang="en-US" sz="1600" dirty="0"/>
          </a:p>
        </p:txBody>
      </p:sp>
      <p:sp>
        <p:nvSpPr>
          <p:cNvPr id="50" name="TextBox 49"/>
          <p:cNvSpPr txBox="1"/>
          <p:nvPr/>
        </p:nvSpPr>
        <p:spPr>
          <a:xfrm>
            <a:off x="4343400" y="2165366"/>
            <a:ext cx="5131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latin typeface="Calibri" pitchFamily="34" charset="0"/>
              </a:rPr>
              <a:t>…</a:t>
            </a:r>
          </a:p>
        </p:txBody>
      </p:sp>
      <p:sp>
        <p:nvSpPr>
          <p:cNvPr id="5" name="Up Arrow 4"/>
          <p:cNvSpPr/>
          <p:nvPr/>
        </p:nvSpPr>
        <p:spPr bwMode="auto">
          <a:xfrm flipV="1">
            <a:off x="3200400" y="3573699"/>
            <a:ext cx="228600" cy="464901"/>
          </a:xfrm>
          <a:prstGeom prst="upArrow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67825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228600"/>
            <a:ext cx="8482182" cy="762000"/>
          </a:xfrm>
        </p:spPr>
        <p:txBody>
          <a:bodyPr/>
          <a:lstStyle/>
          <a:p>
            <a:r>
              <a:rPr lang="en-US" dirty="0" smtClean="0"/>
              <a:t>Multiprocessing: The (Modern) Reality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idx="1"/>
          </p:nvPr>
        </p:nvSpPr>
        <p:spPr>
          <a:xfrm>
            <a:off x="4191001" y="3957638"/>
            <a:ext cx="4724400" cy="2671762"/>
          </a:xfrm>
        </p:spPr>
        <p:txBody>
          <a:bodyPr/>
          <a:lstStyle/>
          <a:p>
            <a:r>
              <a:rPr lang="en-US" dirty="0" smtClean="0"/>
              <a:t>Multicore processors</a:t>
            </a:r>
          </a:p>
          <a:p>
            <a:pPr lvl="1"/>
            <a:r>
              <a:rPr lang="en-US" dirty="0" smtClean="0"/>
              <a:t>Multiple CPUs on single chip</a:t>
            </a:r>
          </a:p>
          <a:p>
            <a:pPr lvl="1"/>
            <a:r>
              <a:rPr lang="en-US" dirty="0" smtClean="0"/>
              <a:t>Share main memory (and some of the caches)</a:t>
            </a:r>
          </a:p>
          <a:p>
            <a:pPr lvl="1"/>
            <a:r>
              <a:rPr lang="en-US" dirty="0" smtClean="0"/>
              <a:t>Each can execute a separate process</a:t>
            </a:r>
          </a:p>
          <a:p>
            <a:pPr lvl="2"/>
            <a:r>
              <a:rPr lang="en-US" dirty="0" smtClean="0"/>
              <a:t>Scheduling of processors onto cores done by kernel</a:t>
            </a:r>
          </a:p>
          <a:p>
            <a:endParaRPr lang="en-US" dirty="0"/>
          </a:p>
        </p:txBody>
      </p:sp>
      <p:sp>
        <p:nvSpPr>
          <p:cNvPr id="17" name="Rectangle 16"/>
          <p:cNvSpPr/>
          <p:nvPr/>
        </p:nvSpPr>
        <p:spPr bwMode="auto">
          <a:xfrm>
            <a:off x="2590800" y="4038600"/>
            <a:ext cx="1371600" cy="990600"/>
          </a:xfrm>
          <a:prstGeom prst="rect">
            <a:avLst/>
          </a:prstGeom>
          <a:solidFill>
            <a:srgbClr val="F6F5BD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t" anchorCtr="1"/>
          <a:lstStyle/>
          <a:p>
            <a:pPr algn="ctr"/>
            <a:r>
              <a:rPr lang="en-US" dirty="0" smtClean="0"/>
              <a:t>CPU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 bwMode="auto">
          <a:xfrm>
            <a:off x="2729116" y="4495800"/>
            <a:ext cx="1066800" cy="3048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500" dirty="0" smtClean="0"/>
              <a:t>Registers</a:t>
            </a:r>
            <a:endParaRPr lang="en-US" sz="1500" dirty="0"/>
          </a:p>
        </p:txBody>
      </p:sp>
      <p:sp>
        <p:nvSpPr>
          <p:cNvPr id="23" name="Rectangle 22"/>
          <p:cNvSpPr/>
          <p:nvPr/>
        </p:nvSpPr>
        <p:spPr bwMode="auto">
          <a:xfrm>
            <a:off x="751396" y="1219200"/>
            <a:ext cx="6030404" cy="2506896"/>
          </a:xfrm>
          <a:prstGeom prst="rect">
            <a:avLst/>
          </a:prstGeom>
          <a:solidFill>
            <a:srgbClr val="F1C7C7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t" anchorCtr="1"/>
          <a:lstStyle/>
          <a:p>
            <a:pPr algn="ctr"/>
            <a:r>
              <a:rPr lang="en-US" dirty="0" smtClean="0"/>
              <a:t>Memory</a:t>
            </a:r>
            <a:endParaRPr lang="en-US" dirty="0"/>
          </a:p>
        </p:txBody>
      </p:sp>
      <p:sp>
        <p:nvSpPr>
          <p:cNvPr id="28" name="Rectangle 27"/>
          <p:cNvSpPr/>
          <p:nvPr/>
        </p:nvSpPr>
        <p:spPr bwMode="auto">
          <a:xfrm>
            <a:off x="1040386" y="1789587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 smtClean="0"/>
              <a:t>Stac</a:t>
            </a:r>
            <a:r>
              <a:rPr lang="en-US" sz="1800" dirty="0"/>
              <a:t>k</a:t>
            </a:r>
          </a:p>
        </p:txBody>
      </p:sp>
      <p:sp>
        <p:nvSpPr>
          <p:cNvPr id="29" name="Rectangle 28"/>
          <p:cNvSpPr/>
          <p:nvPr/>
        </p:nvSpPr>
        <p:spPr bwMode="auto">
          <a:xfrm>
            <a:off x="1040386" y="2094388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 smtClean="0"/>
              <a:t>Heap</a:t>
            </a:r>
            <a:endParaRPr lang="en-US" sz="1800" dirty="0"/>
          </a:p>
        </p:txBody>
      </p:sp>
      <p:sp>
        <p:nvSpPr>
          <p:cNvPr id="30" name="Rectangle 29"/>
          <p:cNvSpPr/>
          <p:nvPr/>
        </p:nvSpPr>
        <p:spPr bwMode="auto">
          <a:xfrm>
            <a:off x="1040386" y="2667173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 smtClean="0"/>
              <a:t>Code</a:t>
            </a:r>
            <a:endParaRPr lang="en-US" sz="1800" dirty="0"/>
          </a:p>
        </p:txBody>
      </p:sp>
      <p:sp>
        <p:nvSpPr>
          <p:cNvPr id="31" name="Rectangle 30"/>
          <p:cNvSpPr/>
          <p:nvPr/>
        </p:nvSpPr>
        <p:spPr bwMode="auto">
          <a:xfrm>
            <a:off x="1040386" y="2383092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 smtClean="0"/>
              <a:t>Data</a:t>
            </a:r>
            <a:endParaRPr lang="en-US" sz="1800" dirty="0"/>
          </a:p>
        </p:txBody>
      </p:sp>
      <p:sp>
        <p:nvSpPr>
          <p:cNvPr id="32" name="Rectangle 31"/>
          <p:cNvSpPr/>
          <p:nvPr/>
        </p:nvSpPr>
        <p:spPr bwMode="auto">
          <a:xfrm>
            <a:off x="2514600" y="1668696"/>
            <a:ext cx="1538084" cy="343670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dot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>
              <a:ln>
                <a:solidFill>
                  <a:schemeClr val="tx1"/>
                </a:solidFill>
                <a:prstDash val="dash"/>
              </a:ln>
            </a:endParaRPr>
          </a:p>
        </p:txBody>
      </p:sp>
      <p:sp>
        <p:nvSpPr>
          <p:cNvPr id="33" name="Rectangle 32"/>
          <p:cNvSpPr/>
          <p:nvPr/>
        </p:nvSpPr>
        <p:spPr bwMode="auto">
          <a:xfrm>
            <a:off x="1040386" y="3040297"/>
            <a:ext cx="1066800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 smtClean="0"/>
              <a:t>Saved registers</a:t>
            </a:r>
            <a:endParaRPr lang="en-US" sz="1600" dirty="0"/>
          </a:p>
        </p:txBody>
      </p:sp>
      <p:sp>
        <p:nvSpPr>
          <p:cNvPr id="37" name="Rectangle 36"/>
          <p:cNvSpPr/>
          <p:nvPr/>
        </p:nvSpPr>
        <p:spPr bwMode="auto">
          <a:xfrm>
            <a:off x="2730870" y="1789589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 smtClean="0"/>
              <a:t>Stac</a:t>
            </a:r>
            <a:r>
              <a:rPr lang="en-US" sz="1800" dirty="0"/>
              <a:t>k</a:t>
            </a:r>
          </a:p>
        </p:txBody>
      </p:sp>
      <p:sp>
        <p:nvSpPr>
          <p:cNvPr id="38" name="Rectangle 37"/>
          <p:cNvSpPr/>
          <p:nvPr/>
        </p:nvSpPr>
        <p:spPr bwMode="auto">
          <a:xfrm>
            <a:off x="2730870" y="2094390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 smtClean="0"/>
              <a:t>Heap</a:t>
            </a:r>
            <a:endParaRPr lang="en-US" sz="1800" dirty="0"/>
          </a:p>
        </p:txBody>
      </p:sp>
      <p:sp>
        <p:nvSpPr>
          <p:cNvPr id="39" name="Rectangle 38"/>
          <p:cNvSpPr/>
          <p:nvPr/>
        </p:nvSpPr>
        <p:spPr bwMode="auto">
          <a:xfrm>
            <a:off x="2730870" y="2667175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 smtClean="0"/>
              <a:t>Code</a:t>
            </a:r>
            <a:endParaRPr lang="en-US" sz="1800" dirty="0"/>
          </a:p>
        </p:txBody>
      </p:sp>
      <p:sp>
        <p:nvSpPr>
          <p:cNvPr id="40" name="Rectangle 39"/>
          <p:cNvSpPr/>
          <p:nvPr/>
        </p:nvSpPr>
        <p:spPr bwMode="auto">
          <a:xfrm>
            <a:off x="2730870" y="2383094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 smtClean="0"/>
              <a:t>Data</a:t>
            </a:r>
            <a:endParaRPr lang="en-US" sz="1800" dirty="0"/>
          </a:p>
        </p:txBody>
      </p:sp>
      <p:sp>
        <p:nvSpPr>
          <p:cNvPr id="41" name="Rectangle 40"/>
          <p:cNvSpPr/>
          <p:nvPr/>
        </p:nvSpPr>
        <p:spPr bwMode="auto">
          <a:xfrm>
            <a:off x="2730870" y="3040299"/>
            <a:ext cx="1066800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 smtClean="0"/>
              <a:t>Saved registers</a:t>
            </a:r>
            <a:endParaRPr lang="en-US" sz="1600" dirty="0"/>
          </a:p>
        </p:txBody>
      </p:sp>
      <p:sp>
        <p:nvSpPr>
          <p:cNvPr id="42" name="Rectangle 41"/>
          <p:cNvSpPr/>
          <p:nvPr/>
        </p:nvSpPr>
        <p:spPr bwMode="auto">
          <a:xfrm>
            <a:off x="5321670" y="1789588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 smtClean="0"/>
              <a:t>Stac</a:t>
            </a:r>
            <a:r>
              <a:rPr lang="en-US" sz="1800" dirty="0"/>
              <a:t>k</a:t>
            </a:r>
          </a:p>
        </p:txBody>
      </p:sp>
      <p:sp>
        <p:nvSpPr>
          <p:cNvPr id="43" name="Rectangle 42"/>
          <p:cNvSpPr/>
          <p:nvPr/>
        </p:nvSpPr>
        <p:spPr bwMode="auto">
          <a:xfrm>
            <a:off x="5321670" y="2094389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 smtClean="0"/>
              <a:t>Heap</a:t>
            </a:r>
            <a:endParaRPr lang="en-US" sz="1800" dirty="0"/>
          </a:p>
        </p:txBody>
      </p:sp>
      <p:sp>
        <p:nvSpPr>
          <p:cNvPr id="44" name="Rectangle 43"/>
          <p:cNvSpPr/>
          <p:nvPr/>
        </p:nvSpPr>
        <p:spPr bwMode="auto">
          <a:xfrm>
            <a:off x="5321670" y="2667174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 smtClean="0"/>
              <a:t>Code</a:t>
            </a:r>
            <a:endParaRPr lang="en-US" sz="1800" dirty="0"/>
          </a:p>
        </p:txBody>
      </p:sp>
      <p:sp>
        <p:nvSpPr>
          <p:cNvPr id="45" name="Rectangle 44"/>
          <p:cNvSpPr/>
          <p:nvPr/>
        </p:nvSpPr>
        <p:spPr bwMode="auto">
          <a:xfrm>
            <a:off x="5321670" y="2383093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 smtClean="0"/>
              <a:t>Data</a:t>
            </a:r>
            <a:endParaRPr lang="en-US" sz="1800" dirty="0"/>
          </a:p>
        </p:txBody>
      </p:sp>
      <p:sp>
        <p:nvSpPr>
          <p:cNvPr id="46" name="Rectangle 45"/>
          <p:cNvSpPr/>
          <p:nvPr/>
        </p:nvSpPr>
        <p:spPr bwMode="auto">
          <a:xfrm>
            <a:off x="5321670" y="3040298"/>
            <a:ext cx="1066800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 smtClean="0"/>
              <a:t>Saved registers</a:t>
            </a:r>
            <a:endParaRPr lang="en-US" sz="1600" dirty="0"/>
          </a:p>
        </p:txBody>
      </p:sp>
      <p:sp>
        <p:nvSpPr>
          <p:cNvPr id="47" name="TextBox 46"/>
          <p:cNvSpPr txBox="1"/>
          <p:nvPr/>
        </p:nvSpPr>
        <p:spPr>
          <a:xfrm>
            <a:off x="4343400" y="2165366"/>
            <a:ext cx="5131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latin typeface="Calibri" pitchFamily="34" charset="0"/>
              </a:rPr>
              <a:t>…</a:t>
            </a:r>
          </a:p>
        </p:txBody>
      </p:sp>
      <p:sp>
        <p:nvSpPr>
          <p:cNvPr id="49" name="Rectangle 48"/>
          <p:cNvSpPr/>
          <p:nvPr/>
        </p:nvSpPr>
        <p:spPr bwMode="auto">
          <a:xfrm>
            <a:off x="914400" y="4046304"/>
            <a:ext cx="1371600" cy="990600"/>
          </a:xfrm>
          <a:prstGeom prst="rect">
            <a:avLst/>
          </a:prstGeom>
          <a:solidFill>
            <a:srgbClr val="F6F5BD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t" anchorCtr="1"/>
          <a:lstStyle/>
          <a:p>
            <a:pPr algn="ctr"/>
            <a:r>
              <a:rPr lang="en-US" dirty="0" smtClean="0"/>
              <a:t>CPU</a:t>
            </a:r>
            <a:endParaRPr lang="en-US" dirty="0"/>
          </a:p>
        </p:txBody>
      </p:sp>
      <p:sp>
        <p:nvSpPr>
          <p:cNvPr id="50" name="Rectangle 49"/>
          <p:cNvSpPr/>
          <p:nvPr/>
        </p:nvSpPr>
        <p:spPr bwMode="auto">
          <a:xfrm>
            <a:off x="1052716" y="4503504"/>
            <a:ext cx="1066800" cy="3048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500" dirty="0" smtClean="0"/>
              <a:t>Registers</a:t>
            </a:r>
            <a:endParaRPr lang="en-US" sz="1500" dirty="0"/>
          </a:p>
        </p:txBody>
      </p:sp>
      <p:sp>
        <p:nvSpPr>
          <p:cNvPr id="51" name="Rectangle 50"/>
          <p:cNvSpPr/>
          <p:nvPr/>
        </p:nvSpPr>
        <p:spPr bwMode="auto">
          <a:xfrm>
            <a:off x="838200" y="1676400"/>
            <a:ext cx="1538084" cy="343670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dot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>
              <a:ln>
                <a:solidFill>
                  <a:schemeClr val="tx1"/>
                </a:solidFill>
                <a:prstDash val="dash"/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108794182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lass02">
  <a:themeElements>
    <a:clrScheme name="">
      <a:dk1>
        <a:srgbClr val="000066"/>
      </a:dk1>
      <a:lt1>
        <a:srgbClr val="FFFFFF"/>
      </a:lt1>
      <a:dk2>
        <a:srgbClr val="003300"/>
      </a:dk2>
      <a:lt2>
        <a:srgbClr val="00FF99"/>
      </a:lt2>
      <a:accent1>
        <a:srgbClr val="800000"/>
      </a:accent1>
      <a:accent2>
        <a:srgbClr val="33CCCC"/>
      </a:accent2>
      <a:accent3>
        <a:srgbClr val="FFFFFF"/>
      </a:accent3>
      <a:accent4>
        <a:srgbClr val="000056"/>
      </a:accent4>
      <a:accent5>
        <a:srgbClr val="C0AAAA"/>
      </a:accent5>
      <a:accent6>
        <a:srgbClr val="2DB9B9"/>
      </a:accent6>
      <a:hlink>
        <a:srgbClr val="660033"/>
      </a:hlink>
      <a:folHlink>
        <a:srgbClr val="000099"/>
      </a:folHlink>
    </a:clrScheme>
    <a:fontScheme name="class02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2"/>
          </a:solidFill>
          <a:prstDash val="solid"/>
          <a:round/>
          <a:headEnd type="none" w="med" len="med"/>
          <a:tailEnd type="none" w="sm" len="sm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17961" dir="2700000" algn="ctr" rotWithShape="0">
                  <a:schemeClr val="tx2"/>
                </a:outerShdw>
              </a:effectLst>
            </a14:hiddenEffects>
          </a:ext>
        </a:extLst>
      </a:spPr>
      <a:bodyPr vert="horz" wrap="none" lIns="45720" tIns="45720" rIns="4572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2"/>
          </a:solidFill>
          <a:prstDash val="solid"/>
          <a:round/>
          <a:headEnd type="none" w="med" len="med"/>
          <a:tailEnd type="none" w="sm" len="sm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17961" dir="2700000" algn="ctr" rotWithShape="0">
                  <a:schemeClr val="tx2"/>
                </a:outerShdw>
              </a:effectLst>
            </a14:hiddenEffects>
          </a:ext>
        </a:extLst>
      </a:spPr>
      <a:bodyPr vert="horz" wrap="none" lIns="45720" tIns="45720" rIns="4572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lnDef>
  </a:objectDefaults>
  <a:extraClrSchemeLst>
    <a:extraClrScheme>
      <a:clrScheme name="class0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02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8">
        <a:dk1>
          <a:srgbClr val="000000"/>
        </a:dk1>
        <a:lt1>
          <a:srgbClr val="FFFFFF"/>
        </a:lt1>
        <a:dk2>
          <a:srgbClr val="002396"/>
        </a:dk2>
        <a:lt2>
          <a:srgbClr val="00FF64"/>
        </a:lt2>
        <a:accent1>
          <a:srgbClr val="DC0A00"/>
        </a:accent1>
        <a:accent2>
          <a:srgbClr val="00FFFF"/>
        </a:accent2>
        <a:accent3>
          <a:srgbClr val="AAACC9"/>
        </a:accent3>
        <a:accent4>
          <a:srgbClr val="DADADA"/>
        </a:accent4>
        <a:accent5>
          <a:srgbClr val="EBAAAA"/>
        </a:accent5>
        <a:accent6>
          <a:srgbClr val="00E7E7"/>
        </a:accent6>
        <a:hlink>
          <a:srgbClr val="E1E100"/>
        </a:hlink>
        <a:folHlink>
          <a:srgbClr val="FF963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C:\Shared Files\Classes\CS 213 F'02\Lectures\class02.ppt</Template>
  <TotalTime>27414</TotalTime>
  <Pages>35</Pages>
  <Words>2470</Words>
  <Application>Microsoft Office PowerPoint</Application>
  <PresentationFormat>Letter Paper (8.5x11 in)</PresentationFormat>
  <Paragraphs>722</Paragraphs>
  <Slides>37</Slides>
  <Notes>10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  <vt:variant>
        <vt:lpstr>Custom Shows</vt:lpstr>
      </vt:variant>
      <vt:variant>
        <vt:i4>2</vt:i4>
      </vt:variant>
    </vt:vector>
  </HeadingPairs>
  <TitlesOfParts>
    <vt:vector size="40" baseType="lpstr">
      <vt:lpstr>class02</vt:lpstr>
      <vt:lpstr>Processes</vt:lpstr>
      <vt:lpstr>Processes</vt:lpstr>
      <vt:lpstr>Logical Control Flows</vt:lpstr>
      <vt:lpstr>Multiprocessing: The Illusion</vt:lpstr>
      <vt:lpstr>Multiprocessing: The (Traditional) Reality</vt:lpstr>
      <vt:lpstr>Multiprocessing: The (Traditional) Reality</vt:lpstr>
      <vt:lpstr>Multiprocessing: The (Traditional) Reality</vt:lpstr>
      <vt:lpstr>Multiprocessing: The (Traditional) Reality</vt:lpstr>
      <vt:lpstr>Multiprocessing: The (Modern) Reality</vt:lpstr>
      <vt:lpstr>Context Switching</vt:lpstr>
      <vt:lpstr>Private Address Spaces</vt:lpstr>
      <vt:lpstr>System Call Error Handling</vt:lpstr>
      <vt:lpstr>Error-Reporting functions </vt:lpstr>
      <vt:lpstr>Error-Handling Wrappers </vt:lpstr>
      <vt:lpstr>Obtaining Process IDs</vt:lpstr>
      <vt:lpstr>Creating and Terminating Processes</vt:lpstr>
      <vt:lpstr>Terminating Processes </vt:lpstr>
      <vt:lpstr>Creating Processes: fork()</vt:lpstr>
      <vt:lpstr>Creating Processes: fork()</vt:lpstr>
      <vt:lpstr>fork Example</vt:lpstr>
      <vt:lpstr>Modeling fork with Process Graphs</vt:lpstr>
      <vt:lpstr>Process Graph Example</vt:lpstr>
      <vt:lpstr>Interpreting Process Graphs</vt:lpstr>
      <vt:lpstr>fork Example: Two consecutive forks</vt:lpstr>
      <vt:lpstr>fork Example: Nested forks in parent</vt:lpstr>
      <vt:lpstr>fork Example: Nested forks in children</vt:lpstr>
      <vt:lpstr>Reaping Child Processes</vt:lpstr>
      <vt:lpstr>Zombie Example</vt:lpstr>
      <vt:lpstr>Nonterminating Child Example</vt:lpstr>
      <vt:lpstr>wait: Synchronizing with Children</vt:lpstr>
      <vt:lpstr>wait: Synchronizing with Children</vt:lpstr>
      <vt:lpstr>Another Wait Example</vt:lpstr>
      <vt:lpstr>Waitpid</vt:lpstr>
      <vt:lpstr>exec: Running New Programs</vt:lpstr>
      <vt:lpstr>execlp Example</vt:lpstr>
      <vt:lpstr>Summarizing</vt:lpstr>
      <vt:lpstr>Summarizing (cont.)</vt:lpstr>
      <vt:lpstr>For screen</vt:lpstr>
      <vt:lpstr>For printing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Exceptional Control Flow I</dc:title>
  <dc:subject/>
  <dc:creator>Randal E. Bryant and David R. O'Hallaron</dc:creator>
  <cp:keywords/>
  <dc:description/>
  <cp:lastModifiedBy>Geoff Kuenning</cp:lastModifiedBy>
  <cp:revision>168</cp:revision>
  <cp:lastPrinted>2015-02-25T19:56:03Z</cp:lastPrinted>
  <dcterms:created xsi:type="dcterms:W3CDTF">1998-08-11T09:19:24Z</dcterms:created>
  <dcterms:modified xsi:type="dcterms:W3CDTF">2015-10-20T07:26:01Z</dcterms:modified>
</cp:coreProperties>
</file>