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0"/>
  </p:notesMasterIdLst>
  <p:handoutMasterIdLst>
    <p:handoutMasterId r:id="rId51"/>
  </p:handoutMasterIdLst>
  <p:sldIdLst>
    <p:sldId id="343" r:id="rId2"/>
    <p:sldId id="379" r:id="rId3"/>
    <p:sldId id="380" r:id="rId4"/>
    <p:sldId id="381" r:id="rId5"/>
    <p:sldId id="382" r:id="rId6"/>
    <p:sldId id="386" r:id="rId7"/>
    <p:sldId id="387" r:id="rId8"/>
    <p:sldId id="388" r:id="rId9"/>
    <p:sldId id="389" r:id="rId10"/>
    <p:sldId id="390" r:id="rId11"/>
    <p:sldId id="394" r:id="rId12"/>
    <p:sldId id="395" r:id="rId13"/>
    <p:sldId id="345" r:id="rId14"/>
    <p:sldId id="346" r:id="rId15"/>
    <p:sldId id="397" r:id="rId16"/>
    <p:sldId id="347" r:id="rId17"/>
    <p:sldId id="348" r:id="rId18"/>
    <p:sldId id="398" r:id="rId19"/>
    <p:sldId id="349" r:id="rId20"/>
    <p:sldId id="399" r:id="rId21"/>
    <p:sldId id="396" r:id="rId22"/>
    <p:sldId id="400" r:id="rId23"/>
    <p:sldId id="401" r:id="rId24"/>
    <p:sldId id="402" r:id="rId25"/>
    <p:sldId id="354" r:id="rId26"/>
    <p:sldId id="355" r:id="rId27"/>
    <p:sldId id="356" r:id="rId28"/>
    <p:sldId id="357" r:id="rId29"/>
    <p:sldId id="375" r:id="rId30"/>
    <p:sldId id="403" r:id="rId31"/>
    <p:sldId id="404" r:id="rId32"/>
    <p:sldId id="405" r:id="rId33"/>
    <p:sldId id="378" r:id="rId34"/>
    <p:sldId id="359" r:id="rId35"/>
    <p:sldId id="376" r:id="rId36"/>
    <p:sldId id="360" r:id="rId37"/>
    <p:sldId id="361" r:id="rId38"/>
    <p:sldId id="362" r:id="rId39"/>
    <p:sldId id="363" r:id="rId40"/>
    <p:sldId id="364" r:id="rId41"/>
    <p:sldId id="368" r:id="rId42"/>
    <p:sldId id="369" r:id="rId43"/>
    <p:sldId id="370" r:id="rId44"/>
    <p:sldId id="371" r:id="rId45"/>
    <p:sldId id="372" r:id="rId46"/>
    <p:sldId id="373" r:id="rId47"/>
    <p:sldId id="374" r:id="rId48"/>
    <p:sldId id="377" r:id="rId49"/>
  </p:sldIdLst>
  <p:sldSz cx="9144000" cy="6858000" type="letter"/>
  <p:notesSz cx="9271000" cy="6985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0000"/>
    <a:srgbClr val="00FFFF"/>
    <a:srgbClr val="9966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 snapToGrid="0">
      <p:cViewPr varScale="1">
        <p:scale>
          <a:sx n="93" d="100"/>
          <a:sy n="93" d="100"/>
        </p:scale>
        <p:origin x="-426" y="-90"/>
      </p:cViewPr>
      <p:guideLst>
        <p:guide orient="horz" pos="553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2"/>
    </p:cViewPr>
  </p:sorterViewPr>
  <p:notesViewPr>
    <p:cSldViewPr snapToGrid="0"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200" b="0" smtClean="0"/>
              <a:t>Page </a:t>
            </a:r>
            <a:fld id="{039D1243-7994-4AF5-9B0C-B5337BB23BB7}" type="slidenum">
              <a:rPr lang="en-US" altLang="en-US" sz="1200" b="0" smtClean="0"/>
              <a:pPr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443128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A5F5D154-69B8-4A8D-BF9F-C7518DAF13D1}" type="slidenum">
              <a:rPr lang="en-US" altLang="en-US" sz="1200" b="0" smtClean="0">
                <a:latin typeface="Century Gothic" pitchFamily="34" charset="0"/>
              </a:rPr>
              <a:pPr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201655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Class09_threads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64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214684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6595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0500" y="247650"/>
            <a:ext cx="2076450" cy="6130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9563" y="247650"/>
            <a:ext cx="6078537" cy="6130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59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106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8972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9563" y="1154113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8663" y="1154113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0646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356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4160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5189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899948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841832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9563" y="1154113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145337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400" b="0" smtClean="0">
                <a:solidFill>
                  <a:schemeClr val="hlink"/>
                </a:solidFill>
              </a:rPr>
              <a:t>– </a:t>
            </a:r>
            <a:fld id="{A9BDFFC1-EBD7-4686-AB99-7F998D5EE0DA}" type="slidenum">
              <a:rPr lang="en-US" sz="1400" b="0" smtClean="0">
                <a:solidFill>
                  <a:schemeClr val="hlink"/>
                </a:solidFill>
              </a:rPr>
              <a:pPr>
                <a:lnSpc>
                  <a:spcPct val="90000"/>
                </a:lnSpc>
                <a:defRPr/>
              </a:pPr>
              <a:t>‹#›</a:t>
            </a:fld>
            <a:r>
              <a:rPr lang="en-US" sz="1400" b="0" smtClean="0">
                <a:solidFill>
                  <a:schemeClr val="hlink"/>
                </a:solidFill>
              </a:rPr>
              <a:t> –</a:t>
            </a:r>
            <a:endParaRPr 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1288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025" y="100013"/>
            <a:ext cx="7381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Programming with Threads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5450" y="3667125"/>
            <a:ext cx="6175375" cy="2514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/>
              <a:t>Topics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Threads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Shared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need for synchronization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Synchronizing with semaphores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Thread safety and reentrancy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Races and deadlocks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66863" y="762000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Execution of Threaded “hello, world”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162175" y="1358900"/>
            <a:ext cx="1504950" cy="392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dirty="0"/>
              <a:t>main thread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172200" y="2590800"/>
            <a:ext cx="1454150" cy="392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peer thread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2894013" y="2081213"/>
            <a:ext cx="0" cy="1119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6724650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800850" y="3551238"/>
            <a:ext cx="1830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>
                <a:latin typeface="Courier New" pitchFamily="49" charset="0"/>
              </a:rPr>
              <a:t>return NULL;</a:t>
            </a:r>
            <a:endParaRPr lang="en-US" altLang="en-US" sz="1800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2895600" y="24384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0" y="3505200"/>
            <a:ext cx="2863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main thread waits for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peer  thread to terminate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2914650" y="38703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838200" y="5029200"/>
            <a:ext cx="2012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dirty="0">
                <a:latin typeface="Courier New" pitchFamily="49" charset="0"/>
              </a:rPr>
              <a:t>exit()</a:t>
            </a:r>
            <a:r>
              <a:rPr lang="en-US" altLang="en-US" sz="1800" dirty="0"/>
              <a:t>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terminates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main thread and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any peer thread</a:t>
            </a:r>
            <a:r>
              <a:rPr lang="en-US" altLang="en-US" sz="1800" dirty="0"/>
              <a:t>s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12763" y="2209800"/>
            <a:ext cx="2306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call Pthread_create()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792163" y="2971800"/>
            <a:ext cx="2027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call Pthread_join()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Pthread_join() returns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781800" y="3200400"/>
            <a:ext cx="1281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>
                <a:latin typeface="Courier New" pitchFamily="49" charset="0"/>
              </a:rPr>
              <a:t>printf()</a:t>
            </a:r>
            <a:endParaRPr lang="en-US" altLang="en-US" sz="1800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6800850" y="3810000"/>
            <a:ext cx="1428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b="0"/>
              <a:t>(peer thread</a:t>
            </a:r>
          </a:p>
          <a:p>
            <a:pPr algn="l"/>
            <a:r>
              <a:rPr lang="en-US" altLang="en-US" sz="1800" b="0"/>
              <a:t>terminates)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44463" y="2514600"/>
            <a:ext cx="2674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Pthread_create() returns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2894013" y="4559300"/>
            <a:ext cx="0" cy="1030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2886075" y="3282950"/>
            <a:ext cx="7938" cy="1154113"/>
          </a:xfrm>
          <a:prstGeom prst="line">
            <a:avLst/>
          </a:prstGeom>
          <a:noFill/>
          <a:ln w="25400">
            <a:solidFill>
              <a:srgbClr val="6699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Pros and Cons</a:t>
            </a:r>
            <a:br>
              <a:rPr lang="en-US" altLang="en-US" smtClean="0"/>
            </a:br>
            <a:r>
              <a:rPr lang="en-US" altLang="en-US" smtClean="0"/>
              <a:t>of Thread-Based Designs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497013"/>
            <a:ext cx="8307387" cy="52244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+ Threads take advantage of multicore/multi-CPU H/W</a:t>
            </a:r>
          </a:p>
          <a:p>
            <a:pPr eaLnBrk="1" hangingPunct="1"/>
            <a:r>
              <a:rPr lang="en-US" altLang="en-US" dirty="0" smtClean="0"/>
              <a:t>+ Easy to share data structures between threads</a:t>
            </a:r>
          </a:p>
          <a:p>
            <a:pPr lvl="1" eaLnBrk="1" hangingPunct="1"/>
            <a:r>
              <a:rPr lang="en-US" altLang="en-US" dirty="0" smtClean="0"/>
              <a:t>E.g., logging information, file cache</a:t>
            </a:r>
          </a:p>
          <a:p>
            <a:pPr eaLnBrk="1" hangingPunct="1"/>
            <a:r>
              <a:rPr lang="en-US" altLang="en-US" dirty="0" smtClean="0"/>
              <a:t>+ Threads are more efficient than processes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– Unintentional sharing can introduce subtle and hard-to-reproduce errors!</a:t>
            </a:r>
          </a:p>
          <a:p>
            <a:pPr lvl="1" eaLnBrk="1" hangingPunct="1"/>
            <a:r>
              <a:rPr lang="en-US" altLang="en-US" dirty="0" smtClean="0"/>
              <a:t>Ease of data sharing is greatest strength of threads, but also greatest weakness</a:t>
            </a:r>
          </a:p>
          <a:p>
            <a:pPr lvl="1" eaLnBrk="1" hangingPunct="1"/>
            <a:r>
              <a:rPr lang="en-US" altLang="en-US" dirty="0" smtClean="0"/>
              <a:t>Hard to know what’s shared, what’s private</a:t>
            </a:r>
          </a:p>
          <a:p>
            <a:pPr lvl="1" eaLnBrk="1" hangingPunct="1"/>
            <a:r>
              <a:rPr lang="en-US" altLang="en-US" dirty="0" smtClean="0"/>
              <a:t>Hard to detect errors by testing (low-probability failures)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Shared Variables in Threaded C Programs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563" y="1325563"/>
            <a:ext cx="8307387" cy="42291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Question: Which variables in a threaded C program are shared variables?</a:t>
            </a:r>
          </a:p>
          <a:p>
            <a:pPr lvl="1" eaLnBrk="1" hangingPunct="1"/>
            <a:r>
              <a:rPr lang="en-US" altLang="en-US" dirty="0" smtClean="0"/>
              <a:t>Answer not as simple as “global variables are shared” and “stack variables are private”</a:t>
            </a:r>
          </a:p>
          <a:p>
            <a:pPr eaLnBrk="1" hangingPunct="1"/>
            <a:r>
              <a:rPr lang="en-US" altLang="en-US" i="1" dirty="0" smtClean="0"/>
              <a:t>Definition:</a:t>
            </a:r>
            <a:r>
              <a:rPr lang="en-US" altLang="en-US" dirty="0" smtClean="0"/>
              <a:t> A variable x is </a:t>
            </a:r>
            <a:r>
              <a:rPr lang="en-US" altLang="en-US" i="1" dirty="0" smtClean="0"/>
              <a:t>shared</a:t>
            </a:r>
            <a:r>
              <a:rPr lang="en-US" altLang="en-US" dirty="0" smtClean="0"/>
              <a:t> if and only if multiple threads reference some instance of x.</a:t>
            </a:r>
            <a:endParaRPr lang="en-US" altLang="en-US" i="1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Requires answers to the following questions:</a:t>
            </a:r>
          </a:p>
          <a:p>
            <a:pPr lvl="1" eaLnBrk="1" hangingPunct="1"/>
            <a:r>
              <a:rPr lang="en-US" altLang="en-US" dirty="0" smtClean="0"/>
              <a:t>What is the memory model for threads?</a:t>
            </a:r>
          </a:p>
          <a:p>
            <a:pPr lvl="1" eaLnBrk="1" hangingPunct="1"/>
            <a:r>
              <a:rPr lang="en-US" altLang="en-US" dirty="0" smtClean="0"/>
              <a:t>How are variables mapped to memory instances?</a:t>
            </a:r>
          </a:p>
          <a:p>
            <a:pPr lvl="1" eaLnBrk="1" hangingPunct="1"/>
            <a:r>
              <a:rPr lang="en-US" altLang="en-US" dirty="0" smtClean="0"/>
              <a:t>How many threads reference each of these instances?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Threads Memory Model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 smtClean="0"/>
              <a:t>Conceptual model:</a:t>
            </a:r>
          </a:p>
          <a:p>
            <a:pPr lvl="1" eaLnBrk="1" hangingPunct="1"/>
            <a:r>
              <a:rPr lang="en-US" altLang="en-US" sz="1800" dirty="0" smtClean="0"/>
              <a:t>Each thread runs in larger context of a process</a:t>
            </a:r>
          </a:p>
          <a:p>
            <a:pPr lvl="1" eaLnBrk="1" hangingPunct="1"/>
            <a:r>
              <a:rPr lang="en-US" altLang="en-US" sz="1800" dirty="0" smtClean="0"/>
              <a:t>Each thread has its own separate thread context</a:t>
            </a:r>
          </a:p>
          <a:p>
            <a:pPr lvl="2" eaLnBrk="1" hangingPunct="1"/>
            <a:r>
              <a:rPr lang="en-US" altLang="en-US" sz="1600" dirty="0" smtClean="0"/>
              <a:t>Thread ID, stack, stack pointer, program counter, condition codes, and general purpose registers</a:t>
            </a:r>
          </a:p>
          <a:p>
            <a:pPr lvl="1" eaLnBrk="1" hangingPunct="1"/>
            <a:r>
              <a:rPr lang="en-US" altLang="en-US" sz="1800" dirty="0" smtClean="0"/>
              <a:t>All threads share remaining process context</a:t>
            </a:r>
          </a:p>
          <a:p>
            <a:pPr lvl="2" eaLnBrk="1" hangingPunct="1"/>
            <a:r>
              <a:rPr lang="en-US" altLang="en-US" sz="1600" dirty="0" smtClean="0"/>
              <a:t>Code, </a:t>
            </a:r>
            <a:r>
              <a:rPr lang="en-US" altLang="en-US" sz="1600" dirty="0" smtClean="0">
                <a:solidFill>
                  <a:srgbClr val="FF0000"/>
                </a:solidFill>
              </a:rPr>
              <a:t>data, heap</a:t>
            </a:r>
            <a:r>
              <a:rPr lang="en-US" altLang="en-US" sz="1600" dirty="0" smtClean="0"/>
              <a:t>, and shared library segments of process virtual address space</a:t>
            </a:r>
          </a:p>
          <a:p>
            <a:pPr lvl="2" eaLnBrk="1" hangingPunct="1"/>
            <a:r>
              <a:rPr lang="en-US" altLang="en-US" sz="1600" dirty="0" smtClean="0"/>
              <a:t>Open files and installed handlers</a:t>
            </a:r>
          </a:p>
          <a:p>
            <a:pPr eaLnBrk="1" hangingPunct="1"/>
            <a:r>
              <a:rPr lang="en-US" altLang="en-US" sz="2000" dirty="0" smtClean="0"/>
              <a:t>Operationally, this model is not strictly enforced:</a:t>
            </a:r>
          </a:p>
          <a:p>
            <a:pPr lvl="1" eaLnBrk="1" hangingPunct="1"/>
            <a:r>
              <a:rPr lang="en-US" altLang="en-US" sz="1800" dirty="0" smtClean="0"/>
              <a:t>Register values are truly separate and protected</a:t>
            </a:r>
          </a:p>
          <a:p>
            <a:pPr lvl="1" eaLnBrk="1" hangingPunct="1"/>
            <a:r>
              <a:rPr lang="en-US" altLang="en-US" sz="1800" dirty="0" smtClean="0"/>
              <a:t>But any thread can read and write the stack of any other thread </a:t>
            </a:r>
          </a:p>
          <a:p>
            <a:pPr eaLnBrk="1" hangingPunct="1"/>
            <a:endParaRPr lang="en-US" altLang="en-US" sz="2000" dirty="0" smtClean="0"/>
          </a:p>
          <a:p>
            <a:pPr eaLnBrk="1" hangingPunct="1"/>
            <a:r>
              <a:rPr lang="en-US" altLang="en-US" sz="2000" i="1" dirty="0" smtClean="0">
                <a:solidFill>
                  <a:srgbClr val="FF0000"/>
                </a:solidFill>
              </a:rPr>
              <a:t>Mismatch between conceptual and operational model is a source of confusion and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7494587" cy="7556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 Program</a:t>
            </a:r>
            <a:br>
              <a:rPr lang="en-US" altLang="en-US" dirty="0" smtClean="0"/>
            </a:br>
            <a:r>
              <a:rPr lang="en-US" altLang="en-US" dirty="0" smtClean="0"/>
              <a:t>to Illustrate Sharing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50825" y="1502648"/>
            <a:ext cx="3764172" cy="467820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char **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;  /* global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char *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[N] =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foo",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bar"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2;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thread,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(void *)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 smtClean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// </a:t>
            </a:r>
            <a:r>
              <a:rPr lang="en-US" altLang="en-US" dirty="0" err="1" smtClean="0">
                <a:latin typeface="Courier New" pitchFamily="49" charset="0"/>
              </a:rPr>
              <a:t>Pthread_join</a:t>
            </a:r>
            <a:r>
              <a:rPr lang="en-US" altLang="en-US" dirty="0" smtClean="0">
                <a:latin typeface="Courier New" pitchFamily="49" charset="0"/>
              </a:rPr>
              <a:t> omitted</a:t>
            </a:r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Pthread_exit</a:t>
            </a:r>
            <a:r>
              <a:rPr lang="en-US" altLang="en-US" dirty="0">
                <a:latin typeface="Courier New" pitchFamily="49" charset="0"/>
              </a:rPr>
              <a:t>(NULL);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359275" y="1634543"/>
            <a:ext cx="4504759" cy="2462213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static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 =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("[%d]: %s (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=%d)\n",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], ++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 smtClean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return 0;</a:t>
            </a:r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079519" y="4309289"/>
            <a:ext cx="489973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 dirty="0"/>
              <a:t>Peer threads </a:t>
            </a:r>
            <a:r>
              <a:rPr lang="en-US" altLang="en-US" sz="1800" i="1" dirty="0" smtClean="0"/>
              <a:t>reference main </a:t>
            </a:r>
            <a:r>
              <a:rPr lang="en-US" altLang="en-US" sz="1800" i="1" dirty="0"/>
              <a:t>thread’s stack</a:t>
            </a:r>
          </a:p>
          <a:p>
            <a:r>
              <a:rPr lang="en-US" altLang="en-US" sz="1800" i="1" dirty="0"/>
              <a:t>indirectly through global </a:t>
            </a:r>
            <a:r>
              <a:rPr lang="en-US" altLang="en-US" sz="1800" i="1" dirty="0" err="1"/>
              <a:t>ptr</a:t>
            </a:r>
            <a:r>
              <a:rPr lang="en-US" altLang="en-US" sz="1800" i="1" dirty="0"/>
              <a:t> variable</a:t>
            </a:r>
            <a:endParaRPr lang="en-US" altLang="en-US" sz="1800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5930900" y="3606800"/>
            <a:ext cx="520700" cy="673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Mapping Variable Instances to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Global variables</a:t>
            </a:r>
          </a:p>
          <a:p>
            <a:pPr lvl="1"/>
            <a:r>
              <a:rPr lang="en-US" i="1" dirty="0" smtClean="0"/>
              <a:t>Def:</a:t>
            </a:r>
            <a:r>
              <a:rPr lang="en-US" dirty="0" smtClean="0"/>
              <a:t>  Variable declared outside of a function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Virtual memory contains exactly one instance of any global variable</a:t>
            </a:r>
            <a:endParaRPr lang="en-US" dirty="0" smtClean="0"/>
          </a:p>
          <a:p>
            <a:r>
              <a:rPr lang="en-US" dirty="0" smtClean="0"/>
              <a:t>Local variables</a:t>
            </a:r>
          </a:p>
          <a:p>
            <a:pPr lvl="1"/>
            <a:r>
              <a:rPr lang="en-US" i="1" dirty="0" smtClean="0"/>
              <a:t>Def:</a:t>
            </a:r>
            <a:r>
              <a:rPr lang="en-US" dirty="0" smtClean="0"/>
              <a:t> Variable declared inside function without 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attribute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Each thread stack contains one instance of each local variable</a:t>
            </a:r>
            <a:endParaRPr lang="en-US" dirty="0" smtClean="0"/>
          </a:p>
          <a:p>
            <a:r>
              <a:rPr lang="en-US" dirty="0" smtClean="0"/>
              <a:t>Local static variables</a:t>
            </a:r>
          </a:p>
          <a:p>
            <a:pPr lvl="1"/>
            <a:r>
              <a:rPr lang="en-US" i="1" dirty="0" smtClean="0"/>
              <a:t>Def: </a:t>
            </a:r>
            <a:r>
              <a:rPr lang="en-US" dirty="0" smtClean="0"/>
              <a:t> Variable declared inside  function with the </a:t>
            </a:r>
            <a:r>
              <a:rPr lang="en-US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attribute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076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title"/>
          </p:nvPr>
        </p:nvSpPr>
        <p:spPr>
          <a:xfrm>
            <a:off x="339725" y="266700"/>
            <a:ext cx="8972550" cy="781050"/>
          </a:xfrm>
        </p:spPr>
        <p:txBody>
          <a:bodyPr/>
          <a:lstStyle/>
          <a:p>
            <a:pPr eaLnBrk="1" hangingPunct="1"/>
            <a:r>
              <a:rPr lang="en-US" altLang="en-US" smtClean="0"/>
              <a:t>Mapping Vars to Mem. Instances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50825" y="1971675"/>
            <a:ext cx="3746500" cy="44259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char **ptr;  /* global */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int main()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i;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pthread_t tid;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char *msgs[2] =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"Hello from foo",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"Hello from bar"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};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ptr = msgs;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for (i = 0; i &lt; 2; i++)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Pthread_create(&amp;tid,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NULL,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thread,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(void *)i);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Pthread_exit(NULL);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486275" y="3371850"/>
            <a:ext cx="4476750" cy="22256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*thread(void *vargp)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myid = (int)vargp;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static int svar = 0;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printf("[%d]: %s (svar=%d)\n",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myid, ptr[myid], ++svar);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4138" y="987425"/>
            <a:ext cx="3946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/>
              <a:t>Global var</a:t>
            </a:r>
            <a:r>
              <a:rPr lang="en-US" altLang="en-US" sz="1800"/>
              <a:t>: 1 instance (</a:t>
            </a:r>
            <a:r>
              <a:rPr lang="en-US" altLang="en-US" sz="1800">
                <a:latin typeface="Courier New" pitchFamily="49" charset="0"/>
              </a:rPr>
              <a:t>ptr </a:t>
            </a:r>
            <a:r>
              <a:rPr lang="en-US" altLang="en-US" sz="1800"/>
              <a:t>[data])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>
            <a:off x="1397000" y="1244600"/>
            <a:ext cx="381000" cy="78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341813" y="5984875"/>
            <a:ext cx="4549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/>
              <a:t>Local static var</a:t>
            </a:r>
            <a:r>
              <a:rPr lang="en-US" altLang="en-US" sz="1800"/>
              <a:t>: 1 instance: </a:t>
            </a:r>
            <a:r>
              <a:rPr lang="en-US" altLang="en-US" sz="1800">
                <a:latin typeface="Courier New" pitchFamily="49" charset="0"/>
              </a:rPr>
              <a:t>svar </a:t>
            </a:r>
            <a:r>
              <a:rPr lang="en-US" altLang="en-US" sz="1800"/>
              <a:t>[data]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V="1">
            <a:off x="6286500" y="4584700"/>
            <a:ext cx="30480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657475" y="1450975"/>
            <a:ext cx="535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/>
              <a:t>Local automatic vars</a:t>
            </a:r>
            <a:r>
              <a:rPr lang="en-US" altLang="en-US" sz="1800"/>
              <a:t>: 1 instance: </a:t>
            </a:r>
            <a:r>
              <a:rPr lang="en-US" altLang="en-US" sz="1800">
                <a:latin typeface="Courier New" pitchFamily="49" charset="0"/>
              </a:rPr>
              <a:t>i.m, msgs.m</a:t>
            </a:r>
            <a:endParaRPr lang="en-US" altLang="en-US" sz="1800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2641600" y="1752600"/>
            <a:ext cx="1701800" cy="165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175125" y="2041525"/>
            <a:ext cx="40100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/>
              <a:t>Local automatic var:</a:t>
            </a:r>
            <a:r>
              <a:rPr lang="en-US" altLang="en-US" sz="1800"/>
              <a:t>  2 instances:</a:t>
            </a:r>
          </a:p>
          <a:p>
            <a:pPr algn="l"/>
            <a:r>
              <a:rPr lang="en-US" altLang="en-US" sz="1800"/>
              <a:t>      </a:t>
            </a:r>
            <a:r>
              <a:rPr lang="en-US" altLang="en-US" sz="1800">
                <a:latin typeface="Courier New" pitchFamily="49" charset="0"/>
              </a:rPr>
              <a:t>myid.p0</a:t>
            </a:r>
            <a:r>
              <a:rPr lang="en-US" altLang="en-US" sz="1800"/>
              <a:t>[peer thread 0’s stack],</a:t>
            </a:r>
          </a:p>
          <a:p>
            <a:pPr algn="l"/>
            <a:r>
              <a:rPr lang="en-US" altLang="en-US" sz="1800"/>
              <a:t>      </a:t>
            </a:r>
            <a:r>
              <a:rPr lang="en-US" altLang="en-US" sz="1800">
                <a:latin typeface="Courier New" pitchFamily="49" charset="0"/>
              </a:rPr>
              <a:t>myid.p1</a:t>
            </a:r>
            <a:r>
              <a:rPr lang="en-US" altLang="en-US" sz="1800"/>
              <a:t>[peer thread 1’s stack]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5905500" y="2882900"/>
            <a:ext cx="533400" cy="1320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Shared Variable Analysis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Which variables are shared?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85813" y="1730375"/>
            <a:ext cx="7272337" cy="24971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Variable 	Referenced by	Referenced by 	Referenced by</a:t>
            </a:r>
          </a:p>
          <a:p>
            <a:pPr algn="l"/>
            <a:r>
              <a:rPr lang="en-US" altLang="en-US" sz="1800"/>
              <a:t>instance	main thread?	peer thread 0?	peer thread 1?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>
                <a:latin typeface="Courier New" pitchFamily="49" charset="0"/>
              </a:rPr>
              <a:t>ptr		yes		yes		yes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svar		no		yes		yes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i.m		yes		no		no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msgs.m		yes		yes		yes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myid.p0	no		yes		no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myid.p1	no		no		yes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44500" y="4610100"/>
            <a:ext cx="82550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85763" indent="-385763"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algn="l">
              <a:spcBef>
                <a:spcPct val="20000"/>
              </a:spcBef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/>
              <a:t>Answer: A variable x is shared iff multiple threads reference at least one  instance of x. Thus:</a:t>
            </a:r>
          </a:p>
          <a:p>
            <a:pPr lvl="1" eaLnBrk="1" hangingPunct="1"/>
            <a:r>
              <a:rPr lang="en-US" altLang="en-US">
                <a:latin typeface="Courier New" pitchFamily="49" charset="0"/>
              </a:rPr>
              <a:t>ptr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svar</a:t>
            </a:r>
            <a:r>
              <a:rPr lang="en-US" altLang="en-US"/>
              <a:t>, and </a:t>
            </a:r>
            <a:r>
              <a:rPr lang="en-US" altLang="en-US">
                <a:latin typeface="Courier New" pitchFamily="49" charset="0"/>
              </a:rPr>
              <a:t>msgs</a:t>
            </a:r>
            <a:r>
              <a:rPr lang="en-US" altLang="en-US"/>
              <a:t> are shared.</a:t>
            </a:r>
          </a:p>
          <a:p>
            <a:pPr lvl="1" eaLnBrk="1" hangingPunct="1"/>
            <a:r>
              <a:rPr lang="en-US" altLang="en-US">
                <a:latin typeface="Courier New" pitchFamily="49" charset="0"/>
              </a:rPr>
              <a:t>i</a:t>
            </a:r>
            <a:r>
              <a:rPr lang="en-US" altLang="en-US"/>
              <a:t> and </a:t>
            </a:r>
            <a:r>
              <a:rPr lang="en-US" altLang="en-US">
                <a:latin typeface="Courier New" pitchFamily="49" charset="0"/>
              </a:rPr>
              <a:t>myid</a:t>
            </a:r>
            <a:r>
              <a:rPr lang="en-US" altLang="en-US"/>
              <a:t> are </a:t>
            </a:r>
            <a:r>
              <a:rPr lang="en-US" altLang="en-US">
                <a:solidFill>
                  <a:srgbClr val="FF0000"/>
                </a:solidFill>
              </a:rPr>
              <a:t>NOT</a:t>
            </a:r>
            <a:r>
              <a:rPr lang="en-US" altLang="en-US"/>
              <a:t> shared.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Threads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variables are handy...</a:t>
            </a:r>
          </a:p>
          <a:p>
            <a:endParaRPr lang="en-US" dirty="0"/>
          </a:p>
          <a:p>
            <a:r>
              <a:rPr lang="en-US" dirty="0" smtClean="0"/>
              <a:t>…but introduce the possibility of nasty </a:t>
            </a:r>
            <a:r>
              <a:rPr lang="en-US" i="1" dirty="0" smtClean="0"/>
              <a:t>synchronization</a:t>
            </a:r>
            <a:r>
              <a:rPr lang="en-US" dirty="0" smtClean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7242718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200025"/>
            <a:ext cx="8775700" cy="1095375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ourier New" pitchFamily="49" charset="0"/>
              </a:rPr>
              <a:t>badcnt.c</a:t>
            </a:r>
            <a:r>
              <a:rPr lang="en-US" altLang="en-US" smtClean="0"/>
              <a:t>: An Improperly Synchronized Threaded Program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28625" y="1280364"/>
            <a:ext cx="4381328" cy="517064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unsigned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 0; /* shared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</a:t>
            </a:r>
            <a:r>
              <a:rPr lang="en-US" altLang="en-US" dirty="0" smtClean="0">
                <a:latin typeface="Courier New" pitchFamily="49" charset="0"/>
              </a:rPr>
              <a:t>()</a:t>
            </a:r>
          </a:p>
          <a:p>
            <a:pPr algn="l"/>
            <a:r>
              <a:rPr lang="en-US" altLang="en-US" dirty="0" smtClean="0">
                <a:latin typeface="Courier New" pitchFamily="49" charset="0"/>
              </a:rPr>
              <a:t>{</a:t>
            </a:r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tid1, tid2;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(&amp;tid1,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   count,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(&amp;tid2,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   count, NULL);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(tid1,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(tid2, NULL);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if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== </a:t>
            </a:r>
            <a:r>
              <a:rPr lang="en-US" altLang="en-US" dirty="0">
                <a:latin typeface="Courier New" pitchFamily="49" charset="0"/>
              </a:rPr>
              <a:t>(unsigned)NITERS*2)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("OK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else</a:t>
            </a:r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("BOOM!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 smtClean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return 0;</a:t>
            </a:r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smtClean="0">
                <a:latin typeface="Courier New" pitchFamily="49" charset="0"/>
              </a:rPr>
              <a:t>}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965700" y="1363663"/>
            <a:ext cx="3624263" cy="17367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*count(void *arg)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i;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for (i=0; i&lt;NITERS; i++)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cnt++;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832517" name="Text Box 5"/>
          <p:cNvSpPr txBox="1">
            <a:spLocks noChangeArrowheads="1"/>
          </p:cNvSpPr>
          <p:nvPr/>
        </p:nvSpPr>
        <p:spPr bwMode="auto">
          <a:xfrm>
            <a:off x="5562600" y="3222625"/>
            <a:ext cx="2525713" cy="207327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cnt=198841183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cnt=198261801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cnt=198269672</a:t>
            </a: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5316538" y="5286375"/>
            <a:ext cx="29940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2400">
                <a:latin typeface="Courier New" pitchFamily="49" charset="0"/>
              </a:rPr>
              <a:t>cnt</a:t>
            </a:r>
            <a:r>
              <a:rPr lang="en-US" altLang="en-US" sz="2400"/>
              <a:t> should be</a:t>
            </a:r>
          </a:p>
          <a:p>
            <a:r>
              <a:rPr lang="en-US" altLang="en-US" sz="2400"/>
              <a:t>200,000,000. </a:t>
            </a:r>
          </a:p>
          <a:p>
            <a:r>
              <a:rPr lang="en-US" altLang="en-US" sz="2400"/>
              <a:t>What went wrong?!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7" grpId="0" animBg="1"/>
      <p:bldP spid="8325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Traditional View of a Process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= process context + code, data, and stack</a:t>
            </a:r>
          </a:p>
        </p:txBody>
      </p:sp>
      <p:sp>
        <p:nvSpPr>
          <p:cNvPr id="4100" name="Rectangle 4"/>
          <p:cNvSpPr>
            <a:spLocks noChangeAspect="1" noChangeArrowheads="1"/>
          </p:cNvSpPr>
          <p:nvPr/>
        </p:nvSpPr>
        <p:spPr bwMode="auto">
          <a:xfrm>
            <a:off x="5095875" y="3287713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4101" name="Rectangle 5"/>
          <p:cNvSpPr>
            <a:spLocks noChangeAspect="1" noChangeArrowheads="1"/>
          </p:cNvSpPr>
          <p:nvPr/>
        </p:nvSpPr>
        <p:spPr bwMode="auto">
          <a:xfrm>
            <a:off x="5095875" y="3606800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ChangeAspect="1" noChangeArrowheads="1"/>
          </p:cNvSpPr>
          <p:nvPr/>
        </p:nvSpPr>
        <p:spPr bwMode="auto">
          <a:xfrm>
            <a:off x="5095875" y="3860800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4103" name="Text Box 7"/>
          <p:cNvSpPr txBox="1">
            <a:spLocks noChangeAspect="1" noChangeArrowheads="1"/>
          </p:cNvSpPr>
          <p:nvPr/>
        </p:nvSpPr>
        <p:spPr bwMode="auto">
          <a:xfrm>
            <a:off x="4867275" y="492760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4104" name="Rectangle 8"/>
          <p:cNvSpPr>
            <a:spLocks noChangeAspect="1" noChangeArrowheads="1"/>
          </p:cNvSpPr>
          <p:nvPr/>
        </p:nvSpPr>
        <p:spPr bwMode="auto">
          <a:xfrm>
            <a:off x="5095875" y="4149725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209675" y="2790825"/>
            <a:ext cx="2549525" cy="24082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Program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Stack pointer (SP)</a:t>
            </a:r>
          </a:p>
          <a:p>
            <a:pPr algn="l"/>
            <a:r>
              <a:rPr lang="en-US" altLang="en-US"/>
              <a:t>    Program counter (PC)</a:t>
            </a:r>
          </a:p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 File descriptor table</a:t>
            </a:r>
          </a:p>
          <a:p>
            <a:pPr algn="l"/>
            <a:r>
              <a:rPr lang="en-US" altLang="en-US"/>
              <a:t>    brk pointer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4921250" y="2209800"/>
            <a:ext cx="253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Code, data, and stack</a:t>
            </a:r>
          </a:p>
        </p:txBody>
      </p:sp>
      <p:sp>
        <p:nvSpPr>
          <p:cNvPr id="4107" name="Rectangle 11"/>
          <p:cNvSpPr>
            <a:spLocks noChangeAspect="1" noChangeArrowheads="1"/>
          </p:cNvSpPr>
          <p:nvPr/>
        </p:nvSpPr>
        <p:spPr bwMode="auto">
          <a:xfrm>
            <a:off x="5095875" y="4470400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4108" name="Rectangle 12"/>
          <p:cNvSpPr>
            <a:spLocks noChangeAspect="1" noChangeArrowheads="1"/>
          </p:cNvSpPr>
          <p:nvPr/>
        </p:nvSpPr>
        <p:spPr bwMode="auto">
          <a:xfrm>
            <a:off x="5095875" y="4775200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09" name="Rectangle 13"/>
          <p:cNvSpPr>
            <a:spLocks noChangeAspect="1" noChangeArrowheads="1"/>
          </p:cNvSpPr>
          <p:nvPr/>
        </p:nvSpPr>
        <p:spPr bwMode="auto">
          <a:xfrm>
            <a:off x="5095875" y="2973388"/>
            <a:ext cx="2230438" cy="319087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10" name="Rectangle 14"/>
          <p:cNvSpPr>
            <a:spLocks noChangeAspect="1" noChangeArrowheads="1"/>
          </p:cNvSpPr>
          <p:nvPr/>
        </p:nvSpPr>
        <p:spPr bwMode="auto">
          <a:xfrm>
            <a:off x="5095875" y="2659063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4295775" y="2803525"/>
            <a:ext cx="455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4737100" y="29845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4276725" y="4441825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PC</a:t>
            </a:r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4724400" y="4622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4259263" y="3692525"/>
            <a:ext cx="50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brk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4737100" y="3860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497013" y="2209800"/>
            <a:ext cx="194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Process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 algn="l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 algn="l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</a:t>
            </a:r>
            <a:r>
              <a:rPr lang="en-US" dirty="0" smtClean="0">
                <a:latin typeface="Calibri" pitchFamily="34" charset="0"/>
              </a:rPr>
              <a:t>loop in thread </a:t>
            </a:r>
            <a:r>
              <a:rPr lang="en-US" dirty="0" err="1" smtClean="0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1212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 smtClean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movq</a:t>
            </a:r>
            <a:r>
              <a:rPr lang="en-US" sz="1800" dirty="0" smtClean="0">
                <a:latin typeface="Courier New"/>
                <a:cs typeface="Courier New"/>
              </a:rPr>
              <a:t>  (</a:t>
            </a:r>
            <a:r>
              <a:rPr lang="en-US" sz="1800" dirty="0">
                <a:latin typeface="Courier New"/>
                <a:cs typeface="Courier New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 smtClean="0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smtClean="0">
                <a:latin typeface="Courier New"/>
                <a:cs typeface="Courier New"/>
              </a:rPr>
              <a:t>   </a:t>
            </a:r>
            <a:r>
              <a:rPr lang="en-US" sz="1800" dirty="0" err="1" smtClean="0">
                <a:latin typeface="Courier New"/>
                <a:cs typeface="Courier New"/>
              </a:rPr>
              <a:t>testq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 smtClean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jle</a:t>
            </a:r>
            <a:r>
              <a:rPr lang="en-US" sz="1800" dirty="0" smtClean="0">
                <a:latin typeface="Courier New"/>
                <a:cs typeface="Courier New"/>
              </a:rPr>
              <a:t>   .</a:t>
            </a:r>
            <a:r>
              <a:rPr lang="en-US" sz="1800" dirty="0">
                <a:latin typeface="Courier New"/>
                <a:cs typeface="Courier New"/>
              </a:rPr>
              <a:t>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</a:t>
            </a:r>
            <a:r>
              <a:rPr lang="cs-CZ" sz="1800" dirty="0" smtClean="0">
                <a:latin typeface="Courier New"/>
                <a:cs typeface="Courier New"/>
              </a:rPr>
              <a:t>  </a:t>
            </a:r>
            <a:r>
              <a:rPr lang="cs-CZ" sz="1800" dirty="0" err="1" smtClean="0">
                <a:latin typeface="Courier New"/>
                <a:cs typeface="Courier New"/>
              </a:rPr>
              <a:t>movl</a:t>
            </a:r>
            <a:r>
              <a:rPr lang="cs-CZ" sz="1800" dirty="0" smtClean="0">
                <a:latin typeface="Courier New"/>
                <a:cs typeface="Courier New"/>
              </a:rPr>
              <a:t>  $</a:t>
            </a:r>
            <a:r>
              <a:rPr lang="cs-CZ" sz="1800" dirty="0">
                <a:latin typeface="Courier New"/>
                <a:cs typeface="Courier New"/>
              </a:rPr>
              <a:t>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movq</a:t>
            </a: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  <a:r>
              <a:rPr lang="en-US" sz="1800" dirty="0">
                <a:latin typeface="Courier New"/>
                <a:cs typeface="Courier New"/>
              </a:rPr>
              <a:t>,</a:t>
            </a:r>
            <a:r>
              <a:rPr lang="en-US" sz="1800" dirty="0" smtClean="0">
                <a:latin typeface="Courier New"/>
                <a:cs typeface="Courier New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addq</a:t>
            </a:r>
            <a:r>
              <a:rPr lang="en-US" sz="1800" dirty="0" smtClean="0">
                <a:latin typeface="Courier New"/>
                <a:cs typeface="Courier New"/>
              </a:rPr>
              <a:t>  $</a:t>
            </a:r>
            <a:r>
              <a:rPr lang="en-US" sz="1800" dirty="0">
                <a:latin typeface="Courier New"/>
                <a:cs typeface="Courier New"/>
              </a:rPr>
              <a:t>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movq</a:t>
            </a:r>
            <a:r>
              <a:rPr lang="en-US" sz="1800" dirty="0" smtClean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addq</a:t>
            </a:r>
            <a:r>
              <a:rPr lang="en-US" sz="1800" dirty="0" smtClean="0">
                <a:latin typeface="Courier New"/>
                <a:cs typeface="Courier New"/>
              </a:rPr>
              <a:t>  $</a:t>
            </a:r>
            <a:r>
              <a:rPr lang="en-US" sz="1800" dirty="0">
                <a:latin typeface="Courier New"/>
                <a:cs typeface="Courier New"/>
              </a:rPr>
              <a:t>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cmpq</a:t>
            </a:r>
            <a:r>
              <a:rPr lang="en-US" sz="1800" dirty="0" smtClean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 smtClean="0">
                <a:latin typeface="Courier New"/>
                <a:cs typeface="Courier New"/>
              </a:rPr>
              <a:t>jne</a:t>
            </a:r>
            <a:r>
              <a:rPr lang="pl-PL" sz="1800" dirty="0" smtClean="0">
                <a:latin typeface="Courier New"/>
                <a:cs typeface="Courier New"/>
              </a:rPr>
              <a:t>   .</a:t>
            </a:r>
            <a:r>
              <a:rPr lang="pl-PL" sz="1800" dirty="0">
                <a:latin typeface="Courier New"/>
                <a:cs typeface="Courier New"/>
              </a:rPr>
              <a:t>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5922650" y="3148057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5969322" y="3507004"/>
            <a:ext cx="11641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H</a:t>
            </a:r>
            <a:r>
              <a:rPr lang="en-US" sz="1800" i="1" baseline="-25000" dirty="0"/>
              <a:t>i</a:t>
            </a:r>
            <a:r>
              <a:rPr lang="en-US" sz="1800" i="1" dirty="0"/>
              <a:t> </a:t>
            </a:r>
            <a:r>
              <a:rPr lang="en-US" sz="1800" dirty="0"/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5969322" y="5739385"/>
            <a:ext cx="759003" cy="33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i="1" dirty="0"/>
              <a:t>T</a:t>
            </a:r>
            <a:r>
              <a:rPr lang="en-US" sz="1600" i="1" baseline="-25000" dirty="0"/>
              <a:t>i</a:t>
            </a:r>
            <a:r>
              <a:rPr lang="en-US" sz="1600" dirty="0"/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2902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3908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5969322" y="4443985"/>
            <a:ext cx="16507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L</a:t>
            </a:r>
            <a:r>
              <a:rPr lang="en-US" sz="1800" i="1" baseline="-25000" dirty="0"/>
              <a:t>i  </a:t>
            </a:r>
            <a:r>
              <a:rPr lang="en-US" sz="1800" dirty="0"/>
              <a:t>: Load </a:t>
            </a:r>
            <a:r>
              <a:rPr lang="en-US" sz="1800" dirty="0" err="1" smtClean="0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 err="1"/>
              <a:t>U</a:t>
            </a:r>
            <a:r>
              <a:rPr lang="en-US" sz="1800" i="1" baseline="-25000" dirty="0" err="1"/>
              <a:t>i</a:t>
            </a:r>
            <a:r>
              <a:rPr lang="en-US" sz="1800" dirty="0"/>
              <a:t> : Update </a:t>
            </a:r>
            <a:r>
              <a:rPr lang="en-US" sz="1800" dirty="0" err="1" smtClean="0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/>
              <a:t>S</a:t>
            </a:r>
            <a:r>
              <a:rPr lang="en-US" sz="1800" i="1" baseline="-25000" dirty="0"/>
              <a:t>i</a:t>
            </a:r>
            <a:r>
              <a:rPr lang="en-US" sz="1800" dirty="0"/>
              <a:t> : Store </a:t>
            </a:r>
            <a:r>
              <a:rPr lang="en-US" sz="1800" dirty="0" err="1" smtClean="0">
                <a:latin typeface="Courier New" charset="0"/>
              </a:rPr>
              <a:t>cnt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6882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5922650" y="4295623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5922650" y="5432466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660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7723187" cy="747713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is</a:t>
            </a:r>
            <a:br>
              <a:rPr lang="en-US" altLang="en-US" smtClean="0"/>
            </a:br>
            <a:r>
              <a:rPr lang="en-US" altLang="en-US" smtClean="0"/>
              <a:t>“Sequential Consistency?”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en-US" smtClean="0"/>
              <a:t>Two (or more) parallel executions are </a:t>
            </a:r>
            <a:r>
              <a:rPr lang="en-US" altLang="en-US" smtClean="0">
                <a:solidFill>
                  <a:schemeClr val="accent2"/>
                </a:solidFill>
              </a:rPr>
              <a:t>sequentially consistent</a:t>
            </a:r>
            <a:r>
              <a:rPr lang="en-US" altLang="en-US" smtClean="0"/>
              <a:t> iff instructions of each thread (or process) are executed in sequential order</a:t>
            </a:r>
          </a:p>
          <a:p>
            <a:pPr marL="879475" lvl="1" indent="-381000" eaLnBrk="1" hangingPunct="1"/>
            <a:r>
              <a:rPr lang="en-US" altLang="en-US" smtClean="0"/>
              <a:t>No restrictions on how threads relate to each other</a:t>
            </a:r>
          </a:p>
          <a:p>
            <a:pPr marL="879475" lvl="1" indent="-381000" eaLnBrk="1" hangingPunct="1"/>
            <a:r>
              <a:rPr lang="en-US" altLang="en-US" smtClean="0"/>
              <a:t>Each thread runs at arbitrary speed</a:t>
            </a:r>
          </a:p>
          <a:p>
            <a:pPr marL="879475" lvl="1" indent="-381000" eaLnBrk="1" hangingPunct="1"/>
            <a:r>
              <a:rPr lang="en-US" altLang="en-US" smtClean="0"/>
              <a:t>Any interleaving is legitimate</a:t>
            </a:r>
          </a:p>
          <a:p>
            <a:pPr marL="1250950" lvl="2" indent="-342900" eaLnBrk="1" hangingPunct="1"/>
            <a:r>
              <a:rPr lang="en-US" altLang="en-US" smtClean="0"/>
              <a:t>Any (or all) instructions of B can run between any two instructions of 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</a:t>
            </a:r>
            <a:r>
              <a:rPr lang="en-US" dirty="0" smtClean="0"/>
              <a:t>some give an unexpected result!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%</a:t>
            </a:r>
            <a:r>
              <a:rPr lang="en-US" dirty="0" err="1" smtClean="0"/>
              <a:t>rdx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/>
              <a:t>is the </a:t>
            </a:r>
            <a:r>
              <a:rPr lang="en-US" dirty="0" smtClean="0"/>
              <a:t>content </a:t>
            </a:r>
            <a:r>
              <a:rPr lang="en-US" dirty="0"/>
              <a:t>of </a:t>
            </a:r>
            <a:r>
              <a:rPr lang="en-US" dirty="0" smtClean="0"/>
              <a:t>%</a:t>
            </a:r>
            <a:r>
              <a:rPr lang="en-US" dirty="0" err="1" smtClean="0"/>
              <a:t>rdx</a:t>
            </a:r>
            <a:r>
              <a:rPr lang="en-US" dirty="0" smtClean="0"/>
              <a:t> </a:t>
            </a:r>
            <a:r>
              <a:rPr lang="en-US" dirty="0"/>
              <a:t>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 2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1916611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98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57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8922448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marL="344488" indent="-344488" algn="ctr">
              <a:buNone/>
            </a:pPr>
            <a:endParaRPr lang="en-US" dirty="0" smtClean="0"/>
          </a:p>
          <a:p>
            <a:r>
              <a:rPr lang="en-US" dirty="0" smtClean="0"/>
              <a:t>We can analyze the behavior using a </a:t>
            </a:r>
            <a:r>
              <a:rPr lang="en-US" i="1" dirty="0" smtClean="0">
                <a:solidFill>
                  <a:srgbClr val="C00000"/>
                </a:solidFill>
              </a:rPr>
              <a:t>progress graph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16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75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%rdx</a:t>
            </a:r>
            <a:r>
              <a:rPr lang="en-US" sz="1800" baseline="-25000" dirty="0" smtClean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29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38514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Progress Graphs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930900" y="1082675"/>
            <a:ext cx="307975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>
                <a:solidFill>
                  <a:srgbClr val="FF0000"/>
                </a:solidFill>
              </a:rPr>
              <a:t>Progress graph</a:t>
            </a:r>
            <a:r>
              <a:rPr lang="en-US" altLang="en-US" sz="1800"/>
              <a:t> depicts</a:t>
            </a:r>
          </a:p>
          <a:p>
            <a:pPr algn="l"/>
            <a:r>
              <a:rPr lang="en-US" altLang="en-US" sz="1800"/>
              <a:t>discrete </a:t>
            </a:r>
            <a:r>
              <a:rPr lang="en-US" altLang="en-US" sz="1800" i="1"/>
              <a:t>execution </a:t>
            </a:r>
          </a:p>
          <a:p>
            <a:pPr algn="l"/>
            <a:r>
              <a:rPr lang="en-US" altLang="en-US" sz="1800" i="1"/>
              <a:t>state space</a:t>
            </a:r>
            <a:r>
              <a:rPr lang="en-US" altLang="en-US" sz="1800"/>
              <a:t> of concurrent</a:t>
            </a:r>
          </a:p>
          <a:p>
            <a:pPr algn="l"/>
            <a:r>
              <a:rPr lang="en-US" altLang="en-US" sz="1800"/>
              <a:t>threads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/>
              <a:t>Each axis corresponds to</a:t>
            </a:r>
          </a:p>
          <a:p>
            <a:pPr algn="l"/>
            <a:r>
              <a:rPr lang="en-US" altLang="en-US" sz="1800"/>
              <a:t>sequential order of</a:t>
            </a:r>
          </a:p>
          <a:p>
            <a:pPr algn="l"/>
            <a:r>
              <a:rPr lang="en-US" altLang="en-US" sz="1800"/>
              <a:t>instructions in a thread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/>
              <a:t>Each point corresponds to</a:t>
            </a:r>
          </a:p>
          <a:p>
            <a:pPr algn="l"/>
            <a:r>
              <a:rPr lang="en-US" altLang="en-US" sz="1800"/>
              <a:t>a possible </a:t>
            </a:r>
            <a:r>
              <a:rPr lang="en-US" altLang="en-US" sz="1800" i="1">
                <a:solidFill>
                  <a:srgbClr val="FF0000"/>
                </a:solidFill>
              </a:rPr>
              <a:t>execution state</a:t>
            </a:r>
            <a:endParaRPr lang="en-US" altLang="en-US" sz="1800">
              <a:solidFill>
                <a:srgbClr val="FF0000"/>
              </a:solidFill>
            </a:endParaRPr>
          </a:p>
          <a:p>
            <a:pPr algn="l"/>
            <a:r>
              <a:rPr lang="en-US" altLang="en-US" sz="1800"/>
              <a:t>(Inst</a:t>
            </a:r>
            <a:r>
              <a:rPr lang="en-US" altLang="en-US" sz="1800" baseline="-25000"/>
              <a:t>1</a:t>
            </a:r>
            <a:r>
              <a:rPr lang="en-US" altLang="en-US" sz="1800"/>
              <a:t>, Inst</a:t>
            </a:r>
            <a:r>
              <a:rPr lang="en-US" altLang="en-US" sz="1800" baseline="-25000"/>
              <a:t>2</a:t>
            </a:r>
            <a:r>
              <a:rPr lang="en-US" altLang="en-US" sz="1800"/>
              <a:t>)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/>
              <a:t>E.g., </a:t>
            </a:r>
            <a:r>
              <a:rPr lang="en-US" altLang="en-US" sz="1800">
                <a:solidFill>
                  <a:srgbClr val="FF0000"/>
                </a:solidFill>
              </a:rPr>
              <a:t>(L</a:t>
            </a:r>
            <a:r>
              <a:rPr lang="en-US" altLang="en-US" sz="1800" baseline="-25000">
                <a:solidFill>
                  <a:srgbClr val="FF0000"/>
                </a:solidFill>
              </a:rPr>
              <a:t>1</a:t>
            </a:r>
            <a:r>
              <a:rPr lang="en-US" altLang="en-US" sz="1800">
                <a:solidFill>
                  <a:srgbClr val="FF0000"/>
                </a:solidFill>
              </a:rPr>
              <a:t>, S</a:t>
            </a:r>
            <a:r>
              <a:rPr lang="en-US" altLang="en-US" sz="1800" baseline="-25000">
                <a:solidFill>
                  <a:srgbClr val="FF0000"/>
                </a:solidFill>
              </a:rPr>
              <a:t>2</a:t>
            </a:r>
            <a:r>
              <a:rPr lang="en-US" altLang="en-US" sz="1800">
                <a:solidFill>
                  <a:srgbClr val="FF0000"/>
                </a:solidFill>
              </a:rPr>
              <a:t>)</a:t>
            </a:r>
            <a:r>
              <a:rPr lang="en-US" altLang="en-US" sz="1800"/>
              <a:t>  denotes state</a:t>
            </a:r>
          </a:p>
          <a:p>
            <a:pPr algn="l"/>
            <a:r>
              <a:rPr lang="en-US" altLang="en-US" sz="1800"/>
              <a:t>where  thread 1 has</a:t>
            </a:r>
          </a:p>
          <a:p>
            <a:pPr algn="l"/>
            <a:r>
              <a:rPr lang="en-US" altLang="en-US" sz="1800"/>
              <a:t>completed L</a:t>
            </a:r>
            <a:r>
              <a:rPr lang="en-US" altLang="en-US" sz="1800" baseline="-25000"/>
              <a:t>1</a:t>
            </a:r>
            <a:r>
              <a:rPr lang="en-US" altLang="en-US" sz="1800"/>
              <a:t> and thread</a:t>
            </a:r>
          </a:p>
          <a:p>
            <a:pPr algn="l"/>
            <a:r>
              <a:rPr lang="en-US" altLang="en-US" sz="1800"/>
              <a:t>2 has completed S</a:t>
            </a:r>
            <a:r>
              <a:rPr lang="en-US" altLang="en-US" sz="1800" baseline="-25000"/>
              <a:t>2</a:t>
            </a:r>
            <a:endParaRPr lang="en-US" altLang="en-US" sz="1800"/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811213" y="537527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811213" y="1535113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965200" y="53784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H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1662113" y="53784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2362200" y="53784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3079750" y="537845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3805238" y="53784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430213" y="481965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H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458788" y="4124325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430213" y="340360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441325" y="2722563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452438" y="2003425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1420813" y="46577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2185988" y="464502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2884488" y="46450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3589338" y="46450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4286250" y="4645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1420813" y="39576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2185988" y="39449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2884488" y="3944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3589338" y="3944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4286250" y="39449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1420813" y="324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2185988" y="324167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2884488" y="324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3589338" y="324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4286250" y="324167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1420813" y="253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2" name="Oval 33"/>
          <p:cNvSpPr>
            <a:spLocks noChangeAspect="1" noChangeArrowheads="1"/>
          </p:cNvSpPr>
          <p:nvPr/>
        </p:nvSpPr>
        <p:spPr bwMode="auto">
          <a:xfrm>
            <a:off x="2100263" y="2322513"/>
            <a:ext cx="209550" cy="46355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2884488" y="253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3589338" y="253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4286250" y="25368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1420813" y="18494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2185988" y="18367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2884488" y="18367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3589338" y="18367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4286250" y="18367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4600575" y="520700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263525" y="121920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3" name="Text Box 44"/>
          <p:cNvSpPr txBox="1">
            <a:spLocks noChangeAspect="1" noChangeArrowheads="1"/>
          </p:cNvSpPr>
          <p:nvPr/>
        </p:nvSpPr>
        <p:spPr bwMode="auto">
          <a:xfrm>
            <a:off x="1785938" y="2193925"/>
            <a:ext cx="847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(L</a:t>
            </a:r>
            <a:r>
              <a:rPr lang="en-US" altLang="en-US" baseline="-25000">
                <a:solidFill>
                  <a:srgbClr val="FF0000"/>
                </a:solidFill>
              </a:rPr>
              <a:t>1</a:t>
            </a:r>
            <a:r>
              <a:rPr lang="en-US" altLang="en-US">
                <a:solidFill>
                  <a:srgbClr val="FF0000"/>
                </a:solidFill>
              </a:rPr>
              <a:t>, S</a:t>
            </a:r>
            <a:r>
              <a:rPr lang="en-US" altLang="en-US" baseline="-25000">
                <a:solidFill>
                  <a:srgbClr val="FF0000"/>
                </a:solidFill>
              </a:rPr>
              <a:t>2</a:t>
            </a:r>
            <a:r>
              <a:rPr lang="en-US" altLang="en-US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1435100" y="53530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2173288" y="53498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2887663" y="53498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3592513" y="53498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4289425" y="53498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796925" y="4645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790575" y="39449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790575" y="32448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790575" y="252730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796925" y="183038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790575" y="5349875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Trajectories in Progress Graphs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822950" y="1409700"/>
            <a:ext cx="3259138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>
                <a:solidFill>
                  <a:srgbClr val="FF0000"/>
                </a:solidFill>
              </a:rPr>
              <a:t>Trajectory</a:t>
            </a:r>
            <a:r>
              <a:rPr lang="en-US" altLang="en-US" sz="1800"/>
              <a:t> is sequence </a:t>
            </a:r>
          </a:p>
          <a:p>
            <a:pPr algn="l"/>
            <a:r>
              <a:rPr lang="en-US" altLang="en-US" sz="1800"/>
              <a:t>of legal state transitions </a:t>
            </a:r>
          </a:p>
          <a:p>
            <a:pPr algn="l"/>
            <a:r>
              <a:rPr lang="en-US" altLang="en-US" sz="1800"/>
              <a:t>that describes one possible </a:t>
            </a:r>
          </a:p>
          <a:p>
            <a:pPr algn="l"/>
            <a:r>
              <a:rPr lang="en-US" altLang="en-US" sz="1800"/>
              <a:t>concurrent execution of</a:t>
            </a:r>
          </a:p>
          <a:p>
            <a:pPr algn="l"/>
            <a:r>
              <a:rPr lang="en-US" altLang="en-US" sz="1800"/>
              <a:t>the threads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/>
              <a:t>Example: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/>
              <a:t>H1, L1, U1, H2, L2, </a:t>
            </a:r>
          </a:p>
          <a:p>
            <a:pPr algn="l"/>
            <a:r>
              <a:rPr lang="en-US" altLang="en-US" sz="1800"/>
              <a:t>S1, T1, U2, S2, T2</a:t>
            </a:r>
          </a:p>
        </p:txBody>
      </p:sp>
      <p:sp>
        <p:nvSpPr>
          <p:cNvPr id="26628" name="Line 4"/>
          <p:cNvSpPr>
            <a:spLocks noChangeAspect="1" noChangeShapeType="1"/>
          </p:cNvSpPr>
          <p:nvPr/>
        </p:nvSpPr>
        <p:spPr bwMode="auto">
          <a:xfrm flipV="1">
            <a:off x="849313" y="532447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Line 5"/>
          <p:cNvSpPr>
            <a:spLocks noChangeAspect="1" noChangeShapeType="1"/>
          </p:cNvSpPr>
          <p:nvPr/>
        </p:nvSpPr>
        <p:spPr bwMode="auto">
          <a:xfrm flipH="1" flipV="1">
            <a:off x="849313" y="1484313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0" name="Text Box 6"/>
          <p:cNvSpPr txBox="1">
            <a:spLocks noChangeAspect="1" noChangeArrowheads="1"/>
          </p:cNvSpPr>
          <p:nvPr/>
        </p:nvSpPr>
        <p:spPr bwMode="auto">
          <a:xfrm>
            <a:off x="1003300" y="53276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H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6631" name="Text Box 7"/>
          <p:cNvSpPr txBox="1">
            <a:spLocks noChangeAspect="1" noChangeArrowheads="1"/>
          </p:cNvSpPr>
          <p:nvPr/>
        </p:nvSpPr>
        <p:spPr bwMode="auto">
          <a:xfrm>
            <a:off x="1789113" y="53276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6632" name="Text Box 8"/>
          <p:cNvSpPr txBox="1">
            <a:spLocks noChangeAspect="1" noChangeArrowheads="1"/>
          </p:cNvSpPr>
          <p:nvPr/>
        </p:nvSpPr>
        <p:spPr bwMode="auto">
          <a:xfrm>
            <a:off x="2425700" y="53276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6633" name="Text Box 9"/>
          <p:cNvSpPr txBox="1">
            <a:spLocks noChangeAspect="1" noChangeArrowheads="1"/>
          </p:cNvSpPr>
          <p:nvPr/>
        </p:nvSpPr>
        <p:spPr bwMode="auto">
          <a:xfrm>
            <a:off x="3143250" y="532765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6634" name="Text Box 10"/>
          <p:cNvSpPr txBox="1">
            <a:spLocks noChangeAspect="1" noChangeArrowheads="1"/>
          </p:cNvSpPr>
          <p:nvPr/>
        </p:nvSpPr>
        <p:spPr bwMode="auto">
          <a:xfrm>
            <a:off x="3868738" y="53276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6635" name="Text Box 11"/>
          <p:cNvSpPr txBox="1">
            <a:spLocks noChangeAspect="1" noChangeArrowheads="1"/>
          </p:cNvSpPr>
          <p:nvPr/>
        </p:nvSpPr>
        <p:spPr bwMode="auto">
          <a:xfrm>
            <a:off x="468313" y="480695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H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6636" name="Text Box 12"/>
          <p:cNvSpPr txBox="1">
            <a:spLocks noChangeAspect="1" noChangeArrowheads="1"/>
          </p:cNvSpPr>
          <p:nvPr/>
        </p:nvSpPr>
        <p:spPr bwMode="auto">
          <a:xfrm>
            <a:off x="496888" y="4111625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6637" name="Text Box 13"/>
          <p:cNvSpPr txBox="1">
            <a:spLocks noChangeAspect="1" noChangeArrowheads="1"/>
          </p:cNvSpPr>
          <p:nvPr/>
        </p:nvSpPr>
        <p:spPr bwMode="auto">
          <a:xfrm>
            <a:off x="468313" y="340360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6638" name="Text Box 14"/>
          <p:cNvSpPr txBox="1">
            <a:spLocks noChangeAspect="1" noChangeArrowheads="1"/>
          </p:cNvSpPr>
          <p:nvPr/>
        </p:nvSpPr>
        <p:spPr bwMode="auto">
          <a:xfrm>
            <a:off x="479425" y="2671763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6639" name="Text Box 15"/>
          <p:cNvSpPr txBox="1">
            <a:spLocks noChangeAspect="1" noChangeArrowheads="1"/>
          </p:cNvSpPr>
          <p:nvPr/>
        </p:nvSpPr>
        <p:spPr bwMode="auto">
          <a:xfrm>
            <a:off x="490538" y="2003425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6640" name="Oval 16"/>
          <p:cNvSpPr>
            <a:spLocks noChangeAspect="1" noChangeArrowheads="1"/>
          </p:cNvSpPr>
          <p:nvPr/>
        </p:nvSpPr>
        <p:spPr bwMode="auto">
          <a:xfrm>
            <a:off x="1458913" y="46069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41" name="Oval 17"/>
          <p:cNvSpPr>
            <a:spLocks noChangeAspect="1" noChangeArrowheads="1"/>
          </p:cNvSpPr>
          <p:nvPr/>
        </p:nvSpPr>
        <p:spPr bwMode="auto">
          <a:xfrm>
            <a:off x="2224088" y="459422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42" name="Oval 18"/>
          <p:cNvSpPr>
            <a:spLocks noChangeAspect="1" noChangeArrowheads="1"/>
          </p:cNvSpPr>
          <p:nvPr/>
        </p:nvSpPr>
        <p:spPr bwMode="auto">
          <a:xfrm>
            <a:off x="2927350" y="45942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43" name="Oval 19"/>
          <p:cNvSpPr>
            <a:spLocks noChangeAspect="1" noChangeArrowheads="1"/>
          </p:cNvSpPr>
          <p:nvPr/>
        </p:nvSpPr>
        <p:spPr bwMode="auto">
          <a:xfrm>
            <a:off x="3627438" y="45942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44" name="Oval 20"/>
          <p:cNvSpPr>
            <a:spLocks noChangeAspect="1" noChangeArrowheads="1"/>
          </p:cNvSpPr>
          <p:nvPr/>
        </p:nvSpPr>
        <p:spPr bwMode="auto">
          <a:xfrm>
            <a:off x="4324350" y="45942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45" name="Oval 21"/>
          <p:cNvSpPr>
            <a:spLocks noChangeAspect="1" noChangeArrowheads="1"/>
          </p:cNvSpPr>
          <p:nvPr/>
        </p:nvSpPr>
        <p:spPr bwMode="auto">
          <a:xfrm>
            <a:off x="1458913" y="39068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46" name="Oval 22"/>
          <p:cNvSpPr>
            <a:spLocks noChangeAspect="1" noChangeArrowheads="1"/>
          </p:cNvSpPr>
          <p:nvPr/>
        </p:nvSpPr>
        <p:spPr bwMode="auto">
          <a:xfrm>
            <a:off x="2224088" y="38941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47" name="Oval 23"/>
          <p:cNvSpPr>
            <a:spLocks noChangeAspect="1" noChangeArrowheads="1"/>
          </p:cNvSpPr>
          <p:nvPr/>
        </p:nvSpPr>
        <p:spPr bwMode="auto">
          <a:xfrm>
            <a:off x="2922588" y="38941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48" name="Oval 24"/>
          <p:cNvSpPr>
            <a:spLocks noChangeAspect="1" noChangeArrowheads="1"/>
          </p:cNvSpPr>
          <p:nvPr/>
        </p:nvSpPr>
        <p:spPr bwMode="auto">
          <a:xfrm>
            <a:off x="3627438" y="38941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49" name="Oval 25"/>
          <p:cNvSpPr>
            <a:spLocks noChangeAspect="1" noChangeArrowheads="1"/>
          </p:cNvSpPr>
          <p:nvPr/>
        </p:nvSpPr>
        <p:spPr bwMode="auto">
          <a:xfrm>
            <a:off x="4324350" y="38941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50" name="Oval 26"/>
          <p:cNvSpPr>
            <a:spLocks noChangeAspect="1" noChangeArrowheads="1"/>
          </p:cNvSpPr>
          <p:nvPr/>
        </p:nvSpPr>
        <p:spPr bwMode="auto">
          <a:xfrm>
            <a:off x="1458913" y="31908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51" name="Oval 27"/>
          <p:cNvSpPr>
            <a:spLocks noChangeAspect="1" noChangeArrowheads="1"/>
          </p:cNvSpPr>
          <p:nvPr/>
        </p:nvSpPr>
        <p:spPr bwMode="auto">
          <a:xfrm>
            <a:off x="2224088" y="319087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52" name="Oval 28"/>
          <p:cNvSpPr>
            <a:spLocks noChangeAspect="1" noChangeArrowheads="1"/>
          </p:cNvSpPr>
          <p:nvPr/>
        </p:nvSpPr>
        <p:spPr bwMode="auto">
          <a:xfrm>
            <a:off x="2922588" y="31908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53" name="Oval 29"/>
          <p:cNvSpPr>
            <a:spLocks noChangeAspect="1" noChangeArrowheads="1"/>
          </p:cNvSpPr>
          <p:nvPr/>
        </p:nvSpPr>
        <p:spPr bwMode="auto">
          <a:xfrm>
            <a:off x="3627438" y="31908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54" name="Oval 30"/>
          <p:cNvSpPr>
            <a:spLocks noChangeAspect="1" noChangeArrowheads="1"/>
          </p:cNvSpPr>
          <p:nvPr/>
        </p:nvSpPr>
        <p:spPr bwMode="auto">
          <a:xfrm>
            <a:off x="4324350" y="319087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55" name="Oval 31"/>
          <p:cNvSpPr>
            <a:spLocks noChangeAspect="1" noChangeArrowheads="1"/>
          </p:cNvSpPr>
          <p:nvPr/>
        </p:nvSpPr>
        <p:spPr bwMode="auto">
          <a:xfrm>
            <a:off x="1458913" y="24860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56" name="Oval 32"/>
          <p:cNvSpPr>
            <a:spLocks noChangeAspect="1" noChangeArrowheads="1"/>
          </p:cNvSpPr>
          <p:nvPr/>
        </p:nvSpPr>
        <p:spPr bwMode="auto">
          <a:xfrm>
            <a:off x="2224088" y="248602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57" name="Oval 33"/>
          <p:cNvSpPr>
            <a:spLocks noChangeAspect="1" noChangeArrowheads="1"/>
          </p:cNvSpPr>
          <p:nvPr/>
        </p:nvSpPr>
        <p:spPr bwMode="auto">
          <a:xfrm>
            <a:off x="2922588" y="24860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58" name="Oval 34"/>
          <p:cNvSpPr>
            <a:spLocks noChangeAspect="1" noChangeArrowheads="1"/>
          </p:cNvSpPr>
          <p:nvPr/>
        </p:nvSpPr>
        <p:spPr bwMode="auto">
          <a:xfrm>
            <a:off x="3627438" y="24860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59" name="Oval 35"/>
          <p:cNvSpPr>
            <a:spLocks noChangeAspect="1" noChangeArrowheads="1"/>
          </p:cNvSpPr>
          <p:nvPr/>
        </p:nvSpPr>
        <p:spPr bwMode="auto">
          <a:xfrm>
            <a:off x="4324350" y="2486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60" name="Oval 36"/>
          <p:cNvSpPr>
            <a:spLocks noChangeAspect="1" noChangeArrowheads="1"/>
          </p:cNvSpPr>
          <p:nvPr/>
        </p:nvSpPr>
        <p:spPr bwMode="auto">
          <a:xfrm>
            <a:off x="1458913" y="17986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61" name="Oval 37"/>
          <p:cNvSpPr>
            <a:spLocks noChangeAspect="1" noChangeArrowheads="1"/>
          </p:cNvSpPr>
          <p:nvPr/>
        </p:nvSpPr>
        <p:spPr bwMode="auto">
          <a:xfrm>
            <a:off x="2224088" y="17859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62" name="Oval 38"/>
          <p:cNvSpPr>
            <a:spLocks noChangeAspect="1" noChangeArrowheads="1"/>
          </p:cNvSpPr>
          <p:nvPr/>
        </p:nvSpPr>
        <p:spPr bwMode="auto">
          <a:xfrm>
            <a:off x="2922588" y="1785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63" name="Oval 39"/>
          <p:cNvSpPr>
            <a:spLocks noChangeAspect="1" noChangeArrowheads="1"/>
          </p:cNvSpPr>
          <p:nvPr/>
        </p:nvSpPr>
        <p:spPr bwMode="auto">
          <a:xfrm>
            <a:off x="3627438" y="1785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64" name="Oval 40"/>
          <p:cNvSpPr>
            <a:spLocks noChangeAspect="1" noChangeArrowheads="1"/>
          </p:cNvSpPr>
          <p:nvPr/>
        </p:nvSpPr>
        <p:spPr bwMode="auto">
          <a:xfrm>
            <a:off x="4324350" y="17859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65" name="Text Box 41"/>
          <p:cNvSpPr txBox="1">
            <a:spLocks noChangeAspect="1" noChangeArrowheads="1"/>
          </p:cNvSpPr>
          <p:nvPr/>
        </p:nvSpPr>
        <p:spPr bwMode="auto">
          <a:xfrm>
            <a:off x="4638675" y="515620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1</a:t>
            </a:r>
          </a:p>
        </p:txBody>
      </p:sp>
      <p:sp>
        <p:nvSpPr>
          <p:cNvPr id="26666" name="Text Box 42"/>
          <p:cNvSpPr txBox="1">
            <a:spLocks noChangeAspect="1" noChangeArrowheads="1"/>
          </p:cNvSpPr>
          <p:nvPr/>
        </p:nvSpPr>
        <p:spPr bwMode="auto">
          <a:xfrm>
            <a:off x="301625" y="116840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6667" name="Oval 43"/>
          <p:cNvSpPr>
            <a:spLocks noChangeAspect="1" noChangeArrowheads="1"/>
          </p:cNvSpPr>
          <p:nvPr/>
        </p:nvSpPr>
        <p:spPr bwMode="auto">
          <a:xfrm>
            <a:off x="1460500" y="53022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68" name="Oval 44"/>
          <p:cNvSpPr>
            <a:spLocks noChangeAspect="1" noChangeArrowheads="1"/>
          </p:cNvSpPr>
          <p:nvPr/>
        </p:nvSpPr>
        <p:spPr bwMode="auto">
          <a:xfrm>
            <a:off x="2236788" y="52990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69" name="Oval 45"/>
          <p:cNvSpPr>
            <a:spLocks noChangeAspect="1" noChangeArrowheads="1"/>
          </p:cNvSpPr>
          <p:nvPr/>
        </p:nvSpPr>
        <p:spPr bwMode="auto">
          <a:xfrm>
            <a:off x="2938463" y="52990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70" name="Oval 46"/>
          <p:cNvSpPr>
            <a:spLocks noChangeAspect="1" noChangeArrowheads="1"/>
          </p:cNvSpPr>
          <p:nvPr/>
        </p:nvSpPr>
        <p:spPr bwMode="auto">
          <a:xfrm>
            <a:off x="3643313" y="52990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71" name="Oval 47"/>
          <p:cNvSpPr>
            <a:spLocks noChangeAspect="1" noChangeArrowheads="1"/>
          </p:cNvSpPr>
          <p:nvPr/>
        </p:nvSpPr>
        <p:spPr bwMode="auto">
          <a:xfrm>
            <a:off x="4314825" y="52990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72" name="Oval 48"/>
          <p:cNvSpPr>
            <a:spLocks noChangeAspect="1" noChangeArrowheads="1"/>
          </p:cNvSpPr>
          <p:nvPr/>
        </p:nvSpPr>
        <p:spPr bwMode="auto">
          <a:xfrm>
            <a:off x="835025" y="45942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73" name="Oval 49"/>
          <p:cNvSpPr>
            <a:spLocks noChangeAspect="1" noChangeArrowheads="1"/>
          </p:cNvSpPr>
          <p:nvPr/>
        </p:nvSpPr>
        <p:spPr bwMode="auto">
          <a:xfrm>
            <a:off x="828675" y="38941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74" name="Oval 50"/>
          <p:cNvSpPr>
            <a:spLocks noChangeAspect="1" noChangeArrowheads="1"/>
          </p:cNvSpPr>
          <p:nvPr/>
        </p:nvSpPr>
        <p:spPr bwMode="auto">
          <a:xfrm>
            <a:off x="828675" y="31940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75" name="Oval 51"/>
          <p:cNvSpPr>
            <a:spLocks noChangeAspect="1" noChangeArrowheads="1"/>
          </p:cNvSpPr>
          <p:nvPr/>
        </p:nvSpPr>
        <p:spPr bwMode="auto">
          <a:xfrm>
            <a:off x="828675" y="247650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76" name="Oval 52"/>
          <p:cNvSpPr>
            <a:spLocks noChangeAspect="1" noChangeArrowheads="1"/>
          </p:cNvSpPr>
          <p:nvPr/>
        </p:nvSpPr>
        <p:spPr bwMode="auto">
          <a:xfrm>
            <a:off x="835025" y="177958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77" name="Oval 53"/>
          <p:cNvSpPr>
            <a:spLocks noChangeAspect="1" noChangeArrowheads="1"/>
          </p:cNvSpPr>
          <p:nvPr/>
        </p:nvSpPr>
        <p:spPr bwMode="auto">
          <a:xfrm>
            <a:off x="828675" y="5299075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6678" name="Line 54"/>
          <p:cNvSpPr>
            <a:spLocks noChangeShapeType="1"/>
          </p:cNvSpPr>
          <p:nvPr/>
        </p:nvSpPr>
        <p:spPr bwMode="auto">
          <a:xfrm>
            <a:off x="868363" y="5326063"/>
            <a:ext cx="611187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9" name="Line 55"/>
          <p:cNvSpPr>
            <a:spLocks noChangeShapeType="1"/>
          </p:cNvSpPr>
          <p:nvPr/>
        </p:nvSpPr>
        <p:spPr bwMode="auto">
          <a:xfrm>
            <a:off x="1489075" y="5326063"/>
            <a:ext cx="7397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0" name="Line 56"/>
          <p:cNvSpPr>
            <a:spLocks noChangeShapeType="1"/>
          </p:cNvSpPr>
          <p:nvPr/>
        </p:nvSpPr>
        <p:spPr bwMode="auto">
          <a:xfrm>
            <a:off x="2282825" y="5326063"/>
            <a:ext cx="6556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1" name="Line 57"/>
          <p:cNvSpPr>
            <a:spLocks noChangeShapeType="1"/>
          </p:cNvSpPr>
          <p:nvPr/>
        </p:nvSpPr>
        <p:spPr bwMode="auto">
          <a:xfrm flipV="1">
            <a:off x="2954338" y="4643438"/>
            <a:ext cx="0" cy="6334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2" name="Line 58"/>
          <p:cNvSpPr>
            <a:spLocks noChangeShapeType="1"/>
          </p:cNvSpPr>
          <p:nvPr/>
        </p:nvSpPr>
        <p:spPr bwMode="auto">
          <a:xfrm flipV="1">
            <a:off x="2944813" y="3933825"/>
            <a:ext cx="0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3" name="Line 59"/>
          <p:cNvSpPr>
            <a:spLocks noChangeShapeType="1"/>
          </p:cNvSpPr>
          <p:nvPr/>
        </p:nvSpPr>
        <p:spPr bwMode="auto">
          <a:xfrm>
            <a:off x="2973388" y="3911600"/>
            <a:ext cx="6556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4" name="Line 60"/>
          <p:cNvSpPr>
            <a:spLocks noChangeShapeType="1"/>
          </p:cNvSpPr>
          <p:nvPr/>
        </p:nvSpPr>
        <p:spPr bwMode="auto">
          <a:xfrm>
            <a:off x="3663950" y="3911600"/>
            <a:ext cx="6556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5" name="Line 61"/>
          <p:cNvSpPr>
            <a:spLocks noChangeShapeType="1"/>
          </p:cNvSpPr>
          <p:nvPr/>
        </p:nvSpPr>
        <p:spPr bwMode="auto">
          <a:xfrm flipV="1">
            <a:off x="4344988" y="3233738"/>
            <a:ext cx="0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6" name="Line 62"/>
          <p:cNvSpPr>
            <a:spLocks noChangeShapeType="1"/>
          </p:cNvSpPr>
          <p:nvPr/>
        </p:nvSpPr>
        <p:spPr bwMode="auto">
          <a:xfrm flipV="1">
            <a:off x="4344988" y="2519363"/>
            <a:ext cx="0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7" name="Line 63"/>
          <p:cNvSpPr>
            <a:spLocks noChangeShapeType="1"/>
          </p:cNvSpPr>
          <p:nvPr/>
        </p:nvSpPr>
        <p:spPr bwMode="auto">
          <a:xfrm flipV="1">
            <a:off x="4344988" y="1819275"/>
            <a:ext cx="0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Critical Sections and Unsafe Regions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997575" y="1244600"/>
            <a:ext cx="2990850" cy="392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L, U, and S form a </a:t>
            </a:r>
          </a:p>
          <a:p>
            <a:pPr algn="l"/>
            <a:r>
              <a:rPr lang="en-US" altLang="en-US" sz="1800" i="1">
                <a:solidFill>
                  <a:srgbClr val="FF0000"/>
                </a:solidFill>
              </a:rPr>
              <a:t>critical section</a:t>
            </a:r>
            <a:r>
              <a:rPr lang="en-US" altLang="en-US" sz="1800" i="1"/>
              <a:t> </a:t>
            </a:r>
            <a:r>
              <a:rPr lang="en-US" altLang="en-US" sz="1800"/>
              <a:t>with</a:t>
            </a:r>
          </a:p>
          <a:p>
            <a:pPr algn="l"/>
            <a:r>
              <a:rPr lang="en-US" altLang="en-US" sz="1800"/>
              <a:t>respect to the shared</a:t>
            </a:r>
          </a:p>
          <a:p>
            <a:pPr algn="l"/>
            <a:r>
              <a:rPr lang="en-US" altLang="en-US" sz="1800"/>
              <a:t>variable </a:t>
            </a:r>
            <a:r>
              <a:rPr lang="en-US" altLang="en-US" sz="1800">
                <a:latin typeface="Courier New" pitchFamily="49" charset="0"/>
              </a:rPr>
              <a:t>cnt</a:t>
            </a:r>
            <a:endParaRPr lang="en-US" altLang="en-US" sz="1800" i="1"/>
          </a:p>
          <a:p>
            <a:pPr algn="l"/>
            <a:endParaRPr lang="en-US" altLang="en-US" sz="1800"/>
          </a:p>
          <a:p>
            <a:pPr algn="l"/>
            <a:r>
              <a:rPr lang="en-US" altLang="en-US" sz="1800"/>
              <a:t>Instructions in critical</a:t>
            </a:r>
          </a:p>
          <a:p>
            <a:pPr algn="l"/>
            <a:r>
              <a:rPr lang="en-US" altLang="en-US" sz="1800"/>
              <a:t>sections (w.r.t. to some</a:t>
            </a:r>
          </a:p>
          <a:p>
            <a:pPr algn="l"/>
            <a:r>
              <a:rPr lang="en-US" altLang="en-US" sz="1800"/>
              <a:t>shared variable) should </a:t>
            </a:r>
          </a:p>
          <a:p>
            <a:pPr algn="l"/>
            <a:r>
              <a:rPr lang="en-US" altLang="en-US" sz="1800"/>
              <a:t>not be interleaved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/>
              <a:t>Sets of states where such</a:t>
            </a:r>
          </a:p>
          <a:p>
            <a:pPr algn="l"/>
            <a:r>
              <a:rPr lang="en-US" altLang="en-US" sz="1800"/>
              <a:t>interleaving occurs</a:t>
            </a:r>
          </a:p>
          <a:p>
            <a:pPr algn="l"/>
            <a:r>
              <a:rPr lang="en-US" altLang="en-US" sz="1800"/>
              <a:t>form </a:t>
            </a:r>
            <a:r>
              <a:rPr lang="en-US" altLang="en-US" sz="1800" i="1">
                <a:solidFill>
                  <a:srgbClr val="FF0000"/>
                </a:solidFill>
              </a:rPr>
              <a:t>unsafe regions</a:t>
            </a:r>
            <a:endParaRPr lang="en-US" altLang="en-US" sz="1800"/>
          </a:p>
          <a:p>
            <a:pPr algn="l"/>
            <a:endParaRPr lang="en-US" altLang="en-US" sz="180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019300" y="2603500"/>
            <a:ext cx="2095500" cy="20193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53" name="Line 5"/>
          <p:cNvSpPr>
            <a:spLocks noChangeAspect="1" noChangeShapeType="1"/>
          </p:cNvSpPr>
          <p:nvPr/>
        </p:nvSpPr>
        <p:spPr bwMode="auto">
          <a:xfrm flipV="1">
            <a:off x="1357313" y="537527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4" name="Line 6"/>
          <p:cNvSpPr>
            <a:spLocks noChangeAspect="1" noChangeShapeType="1"/>
          </p:cNvSpPr>
          <p:nvPr/>
        </p:nvSpPr>
        <p:spPr bwMode="auto">
          <a:xfrm flipH="1" flipV="1">
            <a:off x="1357313" y="1535113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5" name="Text Box 7"/>
          <p:cNvSpPr txBox="1">
            <a:spLocks noChangeAspect="1" noChangeArrowheads="1"/>
          </p:cNvSpPr>
          <p:nvPr/>
        </p:nvSpPr>
        <p:spPr bwMode="auto">
          <a:xfrm>
            <a:off x="1485900" y="53784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H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7656" name="Text Box 8"/>
          <p:cNvSpPr txBox="1">
            <a:spLocks noChangeAspect="1" noChangeArrowheads="1"/>
          </p:cNvSpPr>
          <p:nvPr/>
        </p:nvSpPr>
        <p:spPr bwMode="auto">
          <a:xfrm>
            <a:off x="2271713" y="53784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7657" name="Text Box 9"/>
          <p:cNvSpPr txBox="1">
            <a:spLocks noChangeAspect="1" noChangeArrowheads="1"/>
          </p:cNvSpPr>
          <p:nvPr/>
        </p:nvSpPr>
        <p:spPr bwMode="auto">
          <a:xfrm>
            <a:off x="2908300" y="53784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7658" name="Text Box 10"/>
          <p:cNvSpPr txBox="1">
            <a:spLocks noChangeAspect="1" noChangeArrowheads="1"/>
          </p:cNvSpPr>
          <p:nvPr/>
        </p:nvSpPr>
        <p:spPr bwMode="auto">
          <a:xfrm>
            <a:off x="3625850" y="537845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7659" name="Text Box 11"/>
          <p:cNvSpPr txBox="1">
            <a:spLocks noChangeAspect="1" noChangeArrowheads="1"/>
          </p:cNvSpPr>
          <p:nvPr/>
        </p:nvSpPr>
        <p:spPr bwMode="auto">
          <a:xfrm>
            <a:off x="4351338" y="53784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7660" name="Text Box 12"/>
          <p:cNvSpPr txBox="1">
            <a:spLocks noChangeAspect="1" noChangeArrowheads="1"/>
          </p:cNvSpPr>
          <p:nvPr/>
        </p:nvSpPr>
        <p:spPr bwMode="auto">
          <a:xfrm>
            <a:off x="976313" y="483235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H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7661" name="Text Box 13"/>
          <p:cNvSpPr txBox="1">
            <a:spLocks noChangeAspect="1" noChangeArrowheads="1"/>
          </p:cNvSpPr>
          <p:nvPr/>
        </p:nvSpPr>
        <p:spPr bwMode="auto">
          <a:xfrm>
            <a:off x="1004888" y="4137025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7662" name="Text Box 14"/>
          <p:cNvSpPr txBox="1">
            <a:spLocks noChangeAspect="1" noChangeArrowheads="1"/>
          </p:cNvSpPr>
          <p:nvPr/>
        </p:nvSpPr>
        <p:spPr bwMode="auto">
          <a:xfrm>
            <a:off x="976313" y="342900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7663" name="Text Box 15"/>
          <p:cNvSpPr txBox="1">
            <a:spLocks noChangeAspect="1" noChangeArrowheads="1"/>
          </p:cNvSpPr>
          <p:nvPr/>
        </p:nvSpPr>
        <p:spPr bwMode="auto">
          <a:xfrm>
            <a:off x="987425" y="2697163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7664" name="Text Box 16"/>
          <p:cNvSpPr txBox="1">
            <a:spLocks noChangeAspect="1" noChangeArrowheads="1"/>
          </p:cNvSpPr>
          <p:nvPr/>
        </p:nvSpPr>
        <p:spPr bwMode="auto">
          <a:xfrm>
            <a:off x="998538" y="2028825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7665" name="Oval 17"/>
          <p:cNvSpPr>
            <a:spLocks noChangeAspect="1" noChangeArrowheads="1"/>
          </p:cNvSpPr>
          <p:nvPr/>
        </p:nvSpPr>
        <p:spPr bwMode="auto">
          <a:xfrm>
            <a:off x="1966913" y="4635500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66" name="Oval 18"/>
          <p:cNvSpPr>
            <a:spLocks noChangeAspect="1" noChangeArrowheads="1"/>
          </p:cNvSpPr>
          <p:nvPr/>
        </p:nvSpPr>
        <p:spPr bwMode="auto">
          <a:xfrm>
            <a:off x="2732088" y="4635500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67" name="Oval 19"/>
          <p:cNvSpPr>
            <a:spLocks noChangeAspect="1" noChangeArrowheads="1"/>
          </p:cNvSpPr>
          <p:nvPr/>
        </p:nvSpPr>
        <p:spPr bwMode="auto">
          <a:xfrm>
            <a:off x="3430588" y="4635500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68" name="Oval 20"/>
          <p:cNvSpPr>
            <a:spLocks noChangeAspect="1" noChangeArrowheads="1"/>
          </p:cNvSpPr>
          <p:nvPr/>
        </p:nvSpPr>
        <p:spPr bwMode="auto">
          <a:xfrm>
            <a:off x="4135438" y="4635500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69" name="Oval 21"/>
          <p:cNvSpPr>
            <a:spLocks noChangeAspect="1" noChangeArrowheads="1"/>
          </p:cNvSpPr>
          <p:nvPr/>
        </p:nvSpPr>
        <p:spPr bwMode="auto">
          <a:xfrm>
            <a:off x="4832350" y="4645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70" name="Oval 22"/>
          <p:cNvSpPr>
            <a:spLocks noChangeAspect="1" noChangeArrowheads="1"/>
          </p:cNvSpPr>
          <p:nvPr/>
        </p:nvSpPr>
        <p:spPr bwMode="auto">
          <a:xfrm>
            <a:off x="1966913" y="39576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71" name="Oval 23"/>
          <p:cNvSpPr>
            <a:spLocks noChangeAspect="1" noChangeArrowheads="1"/>
          </p:cNvSpPr>
          <p:nvPr/>
        </p:nvSpPr>
        <p:spPr bwMode="auto">
          <a:xfrm>
            <a:off x="2732088" y="39449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72" name="Oval 24"/>
          <p:cNvSpPr>
            <a:spLocks noChangeAspect="1" noChangeArrowheads="1"/>
          </p:cNvSpPr>
          <p:nvPr/>
        </p:nvSpPr>
        <p:spPr bwMode="auto">
          <a:xfrm>
            <a:off x="3430588" y="3944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73" name="Oval 25"/>
          <p:cNvSpPr>
            <a:spLocks noChangeAspect="1" noChangeArrowheads="1"/>
          </p:cNvSpPr>
          <p:nvPr/>
        </p:nvSpPr>
        <p:spPr bwMode="auto">
          <a:xfrm>
            <a:off x="4135438" y="3944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74" name="Oval 26"/>
          <p:cNvSpPr>
            <a:spLocks noChangeAspect="1" noChangeArrowheads="1"/>
          </p:cNvSpPr>
          <p:nvPr/>
        </p:nvSpPr>
        <p:spPr bwMode="auto">
          <a:xfrm>
            <a:off x="4832350" y="39449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75" name="Oval 27"/>
          <p:cNvSpPr>
            <a:spLocks noChangeAspect="1" noChangeArrowheads="1"/>
          </p:cNvSpPr>
          <p:nvPr/>
        </p:nvSpPr>
        <p:spPr bwMode="auto">
          <a:xfrm>
            <a:off x="1966913" y="324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76" name="Oval 28"/>
          <p:cNvSpPr>
            <a:spLocks noChangeAspect="1" noChangeArrowheads="1"/>
          </p:cNvSpPr>
          <p:nvPr/>
        </p:nvSpPr>
        <p:spPr bwMode="auto">
          <a:xfrm>
            <a:off x="2732088" y="324167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77" name="Oval 29"/>
          <p:cNvSpPr>
            <a:spLocks noChangeAspect="1" noChangeArrowheads="1"/>
          </p:cNvSpPr>
          <p:nvPr/>
        </p:nvSpPr>
        <p:spPr bwMode="auto">
          <a:xfrm>
            <a:off x="3430588" y="324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78" name="Oval 30"/>
          <p:cNvSpPr>
            <a:spLocks noChangeAspect="1" noChangeArrowheads="1"/>
          </p:cNvSpPr>
          <p:nvPr/>
        </p:nvSpPr>
        <p:spPr bwMode="auto">
          <a:xfrm>
            <a:off x="4135438" y="3241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79" name="Oval 31"/>
          <p:cNvSpPr>
            <a:spLocks noChangeAspect="1" noChangeArrowheads="1"/>
          </p:cNvSpPr>
          <p:nvPr/>
        </p:nvSpPr>
        <p:spPr bwMode="auto">
          <a:xfrm>
            <a:off x="4832350" y="324167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80" name="Oval 32"/>
          <p:cNvSpPr>
            <a:spLocks noChangeAspect="1" noChangeArrowheads="1"/>
          </p:cNvSpPr>
          <p:nvPr/>
        </p:nvSpPr>
        <p:spPr bwMode="auto">
          <a:xfrm>
            <a:off x="1966913" y="253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81" name="Oval 33"/>
          <p:cNvSpPr>
            <a:spLocks noChangeAspect="1" noChangeArrowheads="1"/>
          </p:cNvSpPr>
          <p:nvPr/>
        </p:nvSpPr>
        <p:spPr bwMode="auto">
          <a:xfrm>
            <a:off x="2732088" y="253682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82" name="Oval 34"/>
          <p:cNvSpPr>
            <a:spLocks noChangeAspect="1" noChangeArrowheads="1"/>
          </p:cNvSpPr>
          <p:nvPr/>
        </p:nvSpPr>
        <p:spPr bwMode="auto">
          <a:xfrm>
            <a:off x="3430588" y="253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83" name="Oval 35"/>
          <p:cNvSpPr>
            <a:spLocks noChangeAspect="1" noChangeArrowheads="1"/>
          </p:cNvSpPr>
          <p:nvPr/>
        </p:nvSpPr>
        <p:spPr bwMode="auto">
          <a:xfrm>
            <a:off x="4135438" y="2536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84" name="Oval 36"/>
          <p:cNvSpPr>
            <a:spLocks noChangeAspect="1" noChangeArrowheads="1"/>
          </p:cNvSpPr>
          <p:nvPr/>
        </p:nvSpPr>
        <p:spPr bwMode="auto">
          <a:xfrm>
            <a:off x="4832350" y="25368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85" name="Oval 37"/>
          <p:cNvSpPr>
            <a:spLocks noChangeAspect="1" noChangeArrowheads="1"/>
          </p:cNvSpPr>
          <p:nvPr/>
        </p:nvSpPr>
        <p:spPr bwMode="auto">
          <a:xfrm>
            <a:off x="1966913" y="18494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86" name="Oval 38"/>
          <p:cNvSpPr>
            <a:spLocks noChangeAspect="1" noChangeArrowheads="1"/>
          </p:cNvSpPr>
          <p:nvPr/>
        </p:nvSpPr>
        <p:spPr bwMode="auto">
          <a:xfrm>
            <a:off x="2732088" y="18367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87" name="Oval 39"/>
          <p:cNvSpPr>
            <a:spLocks noChangeAspect="1" noChangeArrowheads="1"/>
          </p:cNvSpPr>
          <p:nvPr/>
        </p:nvSpPr>
        <p:spPr bwMode="auto">
          <a:xfrm>
            <a:off x="3430588" y="18367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88" name="Oval 40"/>
          <p:cNvSpPr>
            <a:spLocks noChangeAspect="1" noChangeArrowheads="1"/>
          </p:cNvSpPr>
          <p:nvPr/>
        </p:nvSpPr>
        <p:spPr bwMode="auto">
          <a:xfrm>
            <a:off x="4135438" y="18367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89" name="Oval 41"/>
          <p:cNvSpPr>
            <a:spLocks noChangeAspect="1" noChangeArrowheads="1"/>
          </p:cNvSpPr>
          <p:nvPr/>
        </p:nvSpPr>
        <p:spPr bwMode="auto">
          <a:xfrm>
            <a:off x="4832350" y="18367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90" name="Text Box 42"/>
          <p:cNvSpPr txBox="1">
            <a:spLocks noChangeAspect="1" noChangeArrowheads="1"/>
          </p:cNvSpPr>
          <p:nvPr/>
        </p:nvSpPr>
        <p:spPr bwMode="auto">
          <a:xfrm>
            <a:off x="5146675" y="520700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1</a:t>
            </a:r>
          </a:p>
        </p:txBody>
      </p:sp>
      <p:sp>
        <p:nvSpPr>
          <p:cNvPr id="27691" name="Text Box 43"/>
          <p:cNvSpPr txBox="1">
            <a:spLocks noChangeAspect="1" noChangeArrowheads="1"/>
          </p:cNvSpPr>
          <p:nvPr/>
        </p:nvSpPr>
        <p:spPr bwMode="auto">
          <a:xfrm>
            <a:off x="809625" y="121920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7692" name="Oval 44"/>
          <p:cNvSpPr>
            <a:spLocks noChangeAspect="1" noChangeArrowheads="1"/>
          </p:cNvSpPr>
          <p:nvPr/>
        </p:nvSpPr>
        <p:spPr bwMode="auto">
          <a:xfrm>
            <a:off x="1968500" y="53530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93" name="Oval 45"/>
          <p:cNvSpPr>
            <a:spLocks noChangeAspect="1" noChangeArrowheads="1"/>
          </p:cNvSpPr>
          <p:nvPr/>
        </p:nvSpPr>
        <p:spPr bwMode="auto">
          <a:xfrm>
            <a:off x="2744788" y="53498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94" name="Oval 46"/>
          <p:cNvSpPr>
            <a:spLocks noChangeAspect="1" noChangeArrowheads="1"/>
          </p:cNvSpPr>
          <p:nvPr/>
        </p:nvSpPr>
        <p:spPr bwMode="auto">
          <a:xfrm>
            <a:off x="3427413" y="53498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95" name="Oval 47"/>
          <p:cNvSpPr>
            <a:spLocks noChangeAspect="1" noChangeArrowheads="1"/>
          </p:cNvSpPr>
          <p:nvPr/>
        </p:nvSpPr>
        <p:spPr bwMode="auto">
          <a:xfrm>
            <a:off x="4151313" y="53498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96" name="Oval 48"/>
          <p:cNvSpPr>
            <a:spLocks noChangeAspect="1" noChangeArrowheads="1"/>
          </p:cNvSpPr>
          <p:nvPr/>
        </p:nvSpPr>
        <p:spPr bwMode="auto">
          <a:xfrm>
            <a:off x="4832350" y="53498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97" name="Oval 49"/>
          <p:cNvSpPr>
            <a:spLocks noChangeAspect="1" noChangeArrowheads="1"/>
          </p:cNvSpPr>
          <p:nvPr/>
        </p:nvSpPr>
        <p:spPr bwMode="auto">
          <a:xfrm>
            <a:off x="1343025" y="4645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98" name="Oval 50"/>
          <p:cNvSpPr>
            <a:spLocks noChangeAspect="1" noChangeArrowheads="1"/>
          </p:cNvSpPr>
          <p:nvPr/>
        </p:nvSpPr>
        <p:spPr bwMode="auto">
          <a:xfrm>
            <a:off x="1336675" y="39449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699" name="Oval 51"/>
          <p:cNvSpPr>
            <a:spLocks noChangeAspect="1" noChangeArrowheads="1"/>
          </p:cNvSpPr>
          <p:nvPr/>
        </p:nvSpPr>
        <p:spPr bwMode="auto">
          <a:xfrm>
            <a:off x="1336675" y="32448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700" name="Oval 52"/>
          <p:cNvSpPr>
            <a:spLocks noChangeAspect="1" noChangeArrowheads="1"/>
          </p:cNvSpPr>
          <p:nvPr/>
        </p:nvSpPr>
        <p:spPr bwMode="auto">
          <a:xfrm>
            <a:off x="1336675" y="252730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701" name="Oval 53"/>
          <p:cNvSpPr>
            <a:spLocks noChangeAspect="1" noChangeArrowheads="1"/>
          </p:cNvSpPr>
          <p:nvPr/>
        </p:nvSpPr>
        <p:spPr bwMode="auto">
          <a:xfrm>
            <a:off x="1343025" y="183038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702" name="Oval 54"/>
          <p:cNvSpPr>
            <a:spLocks noChangeAspect="1" noChangeArrowheads="1"/>
          </p:cNvSpPr>
          <p:nvPr/>
        </p:nvSpPr>
        <p:spPr bwMode="auto">
          <a:xfrm>
            <a:off x="1336675" y="5349875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703" name="Text Box 55"/>
          <p:cNvSpPr txBox="1">
            <a:spLocks noChangeArrowheads="1"/>
          </p:cNvSpPr>
          <p:nvPr/>
        </p:nvSpPr>
        <p:spPr bwMode="auto">
          <a:xfrm>
            <a:off x="2305050" y="3425825"/>
            <a:ext cx="153987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Unsafe region</a:t>
            </a:r>
          </a:p>
        </p:txBody>
      </p:sp>
      <p:sp>
        <p:nvSpPr>
          <p:cNvPr id="27704" name="AutoShape 56"/>
          <p:cNvSpPr>
            <a:spLocks/>
          </p:cNvSpPr>
          <p:nvPr/>
        </p:nvSpPr>
        <p:spPr bwMode="auto">
          <a:xfrm>
            <a:off x="876300" y="25781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705" name="AutoShape 57"/>
          <p:cNvSpPr>
            <a:spLocks/>
          </p:cNvSpPr>
          <p:nvPr/>
        </p:nvSpPr>
        <p:spPr bwMode="auto">
          <a:xfrm rot="-5400000">
            <a:off x="2971800" y="47498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7706" name="Text Box 58"/>
          <p:cNvSpPr txBox="1">
            <a:spLocks noChangeArrowheads="1"/>
          </p:cNvSpPr>
          <p:nvPr/>
        </p:nvSpPr>
        <p:spPr bwMode="auto">
          <a:xfrm>
            <a:off x="1905000" y="5876925"/>
            <a:ext cx="2390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critical section wrt </a:t>
            </a:r>
            <a:r>
              <a:rPr lang="en-US" altLang="en-US">
                <a:latin typeface="Courier New" pitchFamily="49" charset="0"/>
              </a:rPr>
              <a:t>cnt</a:t>
            </a:r>
            <a:endParaRPr lang="en-US" altLang="en-US"/>
          </a:p>
        </p:txBody>
      </p:sp>
      <p:sp>
        <p:nvSpPr>
          <p:cNvPr id="27707" name="Text Box 59"/>
          <p:cNvSpPr txBox="1">
            <a:spLocks noChangeArrowheads="1"/>
          </p:cNvSpPr>
          <p:nvPr/>
        </p:nvSpPr>
        <p:spPr bwMode="auto">
          <a:xfrm>
            <a:off x="0" y="3206750"/>
            <a:ext cx="9413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critical section wrt </a:t>
            </a:r>
            <a:r>
              <a:rPr lang="en-US" altLang="en-US">
                <a:latin typeface="Courier New" pitchFamily="49" charset="0"/>
              </a:rPr>
              <a:t>cnt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Safe and Unsafe Trajectories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048375" y="1473200"/>
            <a:ext cx="2990850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/>
              <a:t>Def: </a:t>
            </a:r>
            <a:r>
              <a:rPr lang="en-US" altLang="en-US" sz="1800"/>
              <a:t>A trajectory is </a:t>
            </a:r>
            <a:r>
              <a:rPr lang="en-US" altLang="en-US" sz="1800" i="1">
                <a:solidFill>
                  <a:srgbClr val="FF0000"/>
                </a:solidFill>
              </a:rPr>
              <a:t>safe</a:t>
            </a:r>
            <a:r>
              <a:rPr lang="en-US" altLang="en-US" sz="1800" i="1"/>
              <a:t>  </a:t>
            </a:r>
          </a:p>
          <a:p>
            <a:pPr algn="l"/>
            <a:r>
              <a:rPr lang="en-US" altLang="en-US" sz="1800"/>
              <a:t>iff it doesn’t  enter any </a:t>
            </a:r>
          </a:p>
          <a:p>
            <a:pPr algn="l"/>
            <a:r>
              <a:rPr lang="en-US" altLang="en-US" sz="1800"/>
              <a:t>part of an unsafe region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 i="1"/>
              <a:t>Claim: </a:t>
            </a:r>
            <a:r>
              <a:rPr lang="en-US" altLang="en-US" sz="1800"/>
              <a:t>A trajectory is </a:t>
            </a:r>
          </a:p>
          <a:p>
            <a:pPr algn="l"/>
            <a:r>
              <a:rPr lang="en-US" altLang="en-US" sz="1800"/>
              <a:t>correct (wrt </a:t>
            </a:r>
            <a:r>
              <a:rPr lang="en-US" altLang="en-US" sz="1800">
                <a:latin typeface="Courier New" pitchFamily="49" charset="0"/>
              </a:rPr>
              <a:t>cnt</a:t>
            </a:r>
            <a:r>
              <a:rPr lang="en-US" altLang="en-US" sz="1800"/>
              <a:t>)  iff it is</a:t>
            </a:r>
          </a:p>
          <a:p>
            <a:pPr algn="l"/>
            <a:r>
              <a:rPr lang="en-US" altLang="en-US" sz="1800"/>
              <a:t>safe</a:t>
            </a:r>
          </a:p>
          <a:p>
            <a:pPr algn="l"/>
            <a:endParaRPr lang="en-US" altLang="en-US" sz="180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057400" y="2476500"/>
            <a:ext cx="2095500" cy="20193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Line 5"/>
          <p:cNvSpPr>
            <a:spLocks noChangeAspect="1" noChangeShapeType="1"/>
          </p:cNvSpPr>
          <p:nvPr/>
        </p:nvSpPr>
        <p:spPr bwMode="auto">
          <a:xfrm flipV="1">
            <a:off x="1395413" y="524827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8" name="Line 6"/>
          <p:cNvSpPr>
            <a:spLocks noChangeAspect="1" noChangeShapeType="1"/>
          </p:cNvSpPr>
          <p:nvPr/>
        </p:nvSpPr>
        <p:spPr bwMode="auto">
          <a:xfrm flipH="1" flipV="1">
            <a:off x="1395413" y="1408113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9" name="Text Box 7"/>
          <p:cNvSpPr txBox="1">
            <a:spLocks noChangeAspect="1" noChangeArrowheads="1"/>
          </p:cNvSpPr>
          <p:nvPr/>
        </p:nvSpPr>
        <p:spPr bwMode="auto">
          <a:xfrm>
            <a:off x="1524000" y="52514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H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8680" name="Text Box 8"/>
          <p:cNvSpPr txBox="1">
            <a:spLocks noChangeAspect="1" noChangeArrowheads="1"/>
          </p:cNvSpPr>
          <p:nvPr/>
        </p:nvSpPr>
        <p:spPr bwMode="auto">
          <a:xfrm>
            <a:off x="2309813" y="52514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8681" name="Text Box 9"/>
          <p:cNvSpPr txBox="1">
            <a:spLocks noChangeAspect="1" noChangeArrowheads="1"/>
          </p:cNvSpPr>
          <p:nvPr/>
        </p:nvSpPr>
        <p:spPr bwMode="auto">
          <a:xfrm>
            <a:off x="2946400" y="52514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8682" name="Text Box 10"/>
          <p:cNvSpPr txBox="1">
            <a:spLocks noChangeAspect="1" noChangeArrowheads="1"/>
          </p:cNvSpPr>
          <p:nvPr/>
        </p:nvSpPr>
        <p:spPr bwMode="auto">
          <a:xfrm>
            <a:off x="3663950" y="525145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8683" name="Text Box 11"/>
          <p:cNvSpPr txBox="1">
            <a:spLocks noChangeAspect="1" noChangeArrowheads="1"/>
          </p:cNvSpPr>
          <p:nvPr/>
        </p:nvSpPr>
        <p:spPr bwMode="auto">
          <a:xfrm>
            <a:off x="4389438" y="52514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8684" name="Text Box 12"/>
          <p:cNvSpPr txBox="1">
            <a:spLocks noChangeAspect="1" noChangeArrowheads="1"/>
          </p:cNvSpPr>
          <p:nvPr/>
        </p:nvSpPr>
        <p:spPr bwMode="auto">
          <a:xfrm>
            <a:off x="1014413" y="470535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H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8685" name="Text Box 13"/>
          <p:cNvSpPr txBox="1">
            <a:spLocks noChangeAspect="1" noChangeArrowheads="1"/>
          </p:cNvSpPr>
          <p:nvPr/>
        </p:nvSpPr>
        <p:spPr bwMode="auto">
          <a:xfrm>
            <a:off x="1042988" y="4010025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8686" name="Text Box 14"/>
          <p:cNvSpPr txBox="1">
            <a:spLocks noChangeAspect="1" noChangeArrowheads="1"/>
          </p:cNvSpPr>
          <p:nvPr/>
        </p:nvSpPr>
        <p:spPr bwMode="auto">
          <a:xfrm>
            <a:off x="1014413" y="330200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8687" name="Text Box 15"/>
          <p:cNvSpPr txBox="1">
            <a:spLocks noChangeAspect="1" noChangeArrowheads="1"/>
          </p:cNvSpPr>
          <p:nvPr/>
        </p:nvSpPr>
        <p:spPr bwMode="auto">
          <a:xfrm>
            <a:off x="1025525" y="2570163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8688" name="Text Box 16"/>
          <p:cNvSpPr txBox="1">
            <a:spLocks noChangeAspect="1" noChangeArrowheads="1"/>
          </p:cNvSpPr>
          <p:nvPr/>
        </p:nvSpPr>
        <p:spPr bwMode="auto">
          <a:xfrm>
            <a:off x="1036638" y="1901825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8689" name="Oval 17"/>
          <p:cNvSpPr>
            <a:spLocks noChangeAspect="1" noChangeArrowheads="1"/>
          </p:cNvSpPr>
          <p:nvPr/>
        </p:nvSpPr>
        <p:spPr bwMode="auto">
          <a:xfrm>
            <a:off x="2005013" y="4508500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690" name="Oval 18"/>
          <p:cNvSpPr>
            <a:spLocks noChangeAspect="1" noChangeArrowheads="1"/>
          </p:cNvSpPr>
          <p:nvPr/>
        </p:nvSpPr>
        <p:spPr bwMode="auto">
          <a:xfrm>
            <a:off x="2770188" y="4508500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691" name="Oval 19"/>
          <p:cNvSpPr>
            <a:spLocks noChangeAspect="1" noChangeArrowheads="1"/>
          </p:cNvSpPr>
          <p:nvPr/>
        </p:nvSpPr>
        <p:spPr bwMode="auto">
          <a:xfrm>
            <a:off x="3468688" y="4508500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692" name="Oval 20"/>
          <p:cNvSpPr>
            <a:spLocks noChangeAspect="1" noChangeArrowheads="1"/>
          </p:cNvSpPr>
          <p:nvPr/>
        </p:nvSpPr>
        <p:spPr bwMode="auto">
          <a:xfrm>
            <a:off x="4173538" y="4508500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693" name="Oval 21"/>
          <p:cNvSpPr>
            <a:spLocks noChangeAspect="1" noChangeArrowheads="1"/>
          </p:cNvSpPr>
          <p:nvPr/>
        </p:nvSpPr>
        <p:spPr bwMode="auto">
          <a:xfrm>
            <a:off x="4870450" y="4518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Oval 22"/>
          <p:cNvSpPr>
            <a:spLocks noChangeAspect="1" noChangeArrowheads="1"/>
          </p:cNvSpPr>
          <p:nvPr/>
        </p:nvSpPr>
        <p:spPr bwMode="auto">
          <a:xfrm>
            <a:off x="2005013" y="38306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695" name="Oval 23"/>
          <p:cNvSpPr>
            <a:spLocks noChangeAspect="1" noChangeArrowheads="1"/>
          </p:cNvSpPr>
          <p:nvPr/>
        </p:nvSpPr>
        <p:spPr bwMode="auto">
          <a:xfrm>
            <a:off x="2770188" y="38179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Oval 24"/>
          <p:cNvSpPr>
            <a:spLocks noChangeAspect="1" noChangeArrowheads="1"/>
          </p:cNvSpPr>
          <p:nvPr/>
        </p:nvSpPr>
        <p:spPr bwMode="auto">
          <a:xfrm>
            <a:off x="3468688" y="3817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Oval 25"/>
          <p:cNvSpPr>
            <a:spLocks noChangeAspect="1" noChangeArrowheads="1"/>
          </p:cNvSpPr>
          <p:nvPr/>
        </p:nvSpPr>
        <p:spPr bwMode="auto">
          <a:xfrm>
            <a:off x="4173538" y="3817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698" name="Oval 26"/>
          <p:cNvSpPr>
            <a:spLocks noChangeAspect="1" noChangeArrowheads="1"/>
          </p:cNvSpPr>
          <p:nvPr/>
        </p:nvSpPr>
        <p:spPr bwMode="auto">
          <a:xfrm>
            <a:off x="4870450" y="38179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699" name="Oval 27"/>
          <p:cNvSpPr>
            <a:spLocks noChangeAspect="1" noChangeArrowheads="1"/>
          </p:cNvSpPr>
          <p:nvPr/>
        </p:nvSpPr>
        <p:spPr bwMode="auto">
          <a:xfrm>
            <a:off x="2005013" y="3114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00" name="Oval 28"/>
          <p:cNvSpPr>
            <a:spLocks noChangeAspect="1" noChangeArrowheads="1"/>
          </p:cNvSpPr>
          <p:nvPr/>
        </p:nvSpPr>
        <p:spPr bwMode="auto">
          <a:xfrm>
            <a:off x="2770188" y="311467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01" name="Oval 29"/>
          <p:cNvSpPr>
            <a:spLocks noChangeAspect="1" noChangeArrowheads="1"/>
          </p:cNvSpPr>
          <p:nvPr/>
        </p:nvSpPr>
        <p:spPr bwMode="auto">
          <a:xfrm>
            <a:off x="3468688" y="3114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02" name="Oval 30"/>
          <p:cNvSpPr>
            <a:spLocks noChangeAspect="1" noChangeArrowheads="1"/>
          </p:cNvSpPr>
          <p:nvPr/>
        </p:nvSpPr>
        <p:spPr bwMode="auto">
          <a:xfrm>
            <a:off x="4173538" y="31146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03" name="Oval 31"/>
          <p:cNvSpPr>
            <a:spLocks noChangeAspect="1" noChangeArrowheads="1"/>
          </p:cNvSpPr>
          <p:nvPr/>
        </p:nvSpPr>
        <p:spPr bwMode="auto">
          <a:xfrm>
            <a:off x="4870450" y="311467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04" name="Oval 32"/>
          <p:cNvSpPr>
            <a:spLocks noChangeAspect="1" noChangeArrowheads="1"/>
          </p:cNvSpPr>
          <p:nvPr/>
        </p:nvSpPr>
        <p:spPr bwMode="auto">
          <a:xfrm>
            <a:off x="2005013" y="2409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05" name="Oval 33"/>
          <p:cNvSpPr>
            <a:spLocks noChangeAspect="1" noChangeArrowheads="1"/>
          </p:cNvSpPr>
          <p:nvPr/>
        </p:nvSpPr>
        <p:spPr bwMode="auto">
          <a:xfrm>
            <a:off x="2770188" y="240982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06" name="Oval 34"/>
          <p:cNvSpPr>
            <a:spLocks noChangeAspect="1" noChangeArrowheads="1"/>
          </p:cNvSpPr>
          <p:nvPr/>
        </p:nvSpPr>
        <p:spPr bwMode="auto">
          <a:xfrm>
            <a:off x="3468688" y="2409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07" name="Oval 35"/>
          <p:cNvSpPr>
            <a:spLocks noChangeAspect="1" noChangeArrowheads="1"/>
          </p:cNvSpPr>
          <p:nvPr/>
        </p:nvSpPr>
        <p:spPr bwMode="auto">
          <a:xfrm>
            <a:off x="4173538" y="24098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08" name="Oval 36"/>
          <p:cNvSpPr>
            <a:spLocks noChangeAspect="1" noChangeArrowheads="1"/>
          </p:cNvSpPr>
          <p:nvPr/>
        </p:nvSpPr>
        <p:spPr bwMode="auto">
          <a:xfrm>
            <a:off x="4870450" y="24098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09" name="Oval 37"/>
          <p:cNvSpPr>
            <a:spLocks noChangeAspect="1" noChangeArrowheads="1"/>
          </p:cNvSpPr>
          <p:nvPr/>
        </p:nvSpPr>
        <p:spPr bwMode="auto">
          <a:xfrm>
            <a:off x="2005013" y="17224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10" name="Oval 38"/>
          <p:cNvSpPr>
            <a:spLocks noChangeAspect="1" noChangeArrowheads="1"/>
          </p:cNvSpPr>
          <p:nvPr/>
        </p:nvSpPr>
        <p:spPr bwMode="auto">
          <a:xfrm>
            <a:off x="2770188" y="17097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11" name="Oval 39"/>
          <p:cNvSpPr>
            <a:spLocks noChangeAspect="1" noChangeArrowheads="1"/>
          </p:cNvSpPr>
          <p:nvPr/>
        </p:nvSpPr>
        <p:spPr bwMode="auto">
          <a:xfrm>
            <a:off x="3468688" y="17097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12" name="Oval 40"/>
          <p:cNvSpPr>
            <a:spLocks noChangeAspect="1" noChangeArrowheads="1"/>
          </p:cNvSpPr>
          <p:nvPr/>
        </p:nvSpPr>
        <p:spPr bwMode="auto">
          <a:xfrm>
            <a:off x="4173538" y="17097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13" name="Oval 41"/>
          <p:cNvSpPr>
            <a:spLocks noChangeAspect="1" noChangeArrowheads="1"/>
          </p:cNvSpPr>
          <p:nvPr/>
        </p:nvSpPr>
        <p:spPr bwMode="auto">
          <a:xfrm>
            <a:off x="4870450" y="17097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14" name="Text Box 42"/>
          <p:cNvSpPr txBox="1">
            <a:spLocks noChangeAspect="1" noChangeArrowheads="1"/>
          </p:cNvSpPr>
          <p:nvPr/>
        </p:nvSpPr>
        <p:spPr bwMode="auto">
          <a:xfrm>
            <a:off x="5184775" y="508000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1</a:t>
            </a:r>
          </a:p>
        </p:txBody>
      </p:sp>
      <p:sp>
        <p:nvSpPr>
          <p:cNvPr id="28715" name="Text Box 43"/>
          <p:cNvSpPr txBox="1">
            <a:spLocks noChangeAspect="1" noChangeArrowheads="1"/>
          </p:cNvSpPr>
          <p:nvPr/>
        </p:nvSpPr>
        <p:spPr bwMode="auto">
          <a:xfrm>
            <a:off x="847725" y="109220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8716" name="Oval 44"/>
          <p:cNvSpPr>
            <a:spLocks noChangeAspect="1" noChangeArrowheads="1"/>
          </p:cNvSpPr>
          <p:nvPr/>
        </p:nvSpPr>
        <p:spPr bwMode="auto">
          <a:xfrm>
            <a:off x="2006600" y="52260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17" name="Oval 45"/>
          <p:cNvSpPr>
            <a:spLocks noChangeAspect="1" noChangeArrowheads="1"/>
          </p:cNvSpPr>
          <p:nvPr/>
        </p:nvSpPr>
        <p:spPr bwMode="auto">
          <a:xfrm>
            <a:off x="2782888" y="52228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18" name="Oval 46"/>
          <p:cNvSpPr>
            <a:spLocks noChangeAspect="1" noChangeArrowheads="1"/>
          </p:cNvSpPr>
          <p:nvPr/>
        </p:nvSpPr>
        <p:spPr bwMode="auto">
          <a:xfrm>
            <a:off x="3465513" y="52228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19" name="Oval 47"/>
          <p:cNvSpPr>
            <a:spLocks noChangeAspect="1" noChangeArrowheads="1"/>
          </p:cNvSpPr>
          <p:nvPr/>
        </p:nvSpPr>
        <p:spPr bwMode="auto">
          <a:xfrm>
            <a:off x="4189413" y="52228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20" name="Oval 48"/>
          <p:cNvSpPr>
            <a:spLocks noChangeAspect="1" noChangeArrowheads="1"/>
          </p:cNvSpPr>
          <p:nvPr/>
        </p:nvSpPr>
        <p:spPr bwMode="auto">
          <a:xfrm>
            <a:off x="4870450" y="52228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21" name="Oval 49"/>
          <p:cNvSpPr>
            <a:spLocks noChangeAspect="1" noChangeArrowheads="1"/>
          </p:cNvSpPr>
          <p:nvPr/>
        </p:nvSpPr>
        <p:spPr bwMode="auto">
          <a:xfrm>
            <a:off x="1381125" y="4518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22" name="Oval 50"/>
          <p:cNvSpPr>
            <a:spLocks noChangeAspect="1" noChangeArrowheads="1"/>
          </p:cNvSpPr>
          <p:nvPr/>
        </p:nvSpPr>
        <p:spPr bwMode="auto">
          <a:xfrm>
            <a:off x="1374775" y="38179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23" name="Oval 51"/>
          <p:cNvSpPr>
            <a:spLocks noChangeAspect="1" noChangeArrowheads="1"/>
          </p:cNvSpPr>
          <p:nvPr/>
        </p:nvSpPr>
        <p:spPr bwMode="auto">
          <a:xfrm>
            <a:off x="1374775" y="31178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24" name="Oval 52"/>
          <p:cNvSpPr>
            <a:spLocks noChangeAspect="1" noChangeArrowheads="1"/>
          </p:cNvSpPr>
          <p:nvPr/>
        </p:nvSpPr>
        <p:spPr bwMode="auto">
          <a:xfrm>
            <a:off x="1374775" y="240030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25" name="Oval 53"/>
          <p:cNvSpPr>
            <a:spLocks noChangeAspect="1" noChangeArrowheads="1"/>
          </p:cNvSpPr>
          <p:nvPr/>
        </p:nvSpPr>
        <p:spPr bwMode="auto">
          <a:xfrm>
            <a:off x="1381125" y="170338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26" name="Oval 54"/>
          <p:cNvSpPr>
            <a:spLocks noChangeAspect="1" noChangeArrowheads="1"/>
          </p:cNvSpPr>
          <p:nvPr/>
        </p:nvSpPr>
        <p:spPr bwMode="auto">
          <a:xfrm>
            <a:off x="1374775" y="5222875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27" name="Text Box 55"/>
          <p:cNvSpPr txBox="1">
            <a:spLocks noChangeArrowheads="1"/>
          </p:cNvSpPr>
          <p:nvPr/>
        </p:nvSpPr>
        <p:spPr bwMode="auto">
          <a:xfrm>
            <a:off x="2427288" y="2590800"/>
            <a:ext cx="137001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400"/>
              <a:t>Unsafe region</a:t>
            </a:r>
          </a:p>
        </p:txBody>
      </p:sp>
      <p:sp>
        <p:nvSpPr>
          <p:cNvPr id="28728" name="Line 56"/>
          <p:cNvSpPr>
            <a:spLocks noChangeShapeType="1"/>
          </p:cNvSpPr>
          <p:nvPr/>
        </p:nvSpPr>
        <p:spPr bwMode="auto">
          <a:xfrm>
            <a:off x="1414463" y="5237163"/>
            <a:ext cx="588962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9" name="Line 57"/>
          <p:cNvSpPr>
            <a:spLocks noChangeShapeType="1"/>
          </p:cNvSpPr>
          <p:nvPr/>
        </p:nvSpPr>
        <p:spPr bwMode="auto">
          <a:xfrm>
            <a:off x="2062163" y="5237163"/>
            <a:ext cx="712787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0" name="Line 58"/>
          <p:cNvSpPr>
            <a:spLocks noChangeShapeType="1"/>
          </p:cNvSpPr>
          <p:nvPr/>
        </p:nvSpPr>
        <p:spPr bwMode="auto">
          <a:xfrm>
            <a:off x="2803525" y="5237163"/>
            <a:ext cx="649288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1" name="Line 59"/>
          <p:cNvSpPr>
            <a:spLocks noChangeShapeType="1"/>
          </p:cNvSpPr>
          <p:nvPr/>
        </p:nvSpPr>
        <p:spPr bwMode="auto">
          <a:xfrm flipV="1">
            <a:off x="3487738" y="4548188"/>
            <a:ext cx="0" cy="684212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2" name="Line 60"/>
          <p:cNvSpPr>
            <a:spLocks noChangeShapeType="1"/>
          </p:cNvSpPr>
          <p:nvPr/>
        </p:nvSpPr>
        <p:spPr bwMode="auto">
          <a:xfrm flipV="1">
            <a:off x="3487738" y="3879850"/>
            <a:ext cx="1587" cy="62865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3" name="Line 61"/>
          <p:cNvSpPr>
            <a:spLocks noChangeShapeType="1"/>
          </p:cNvSpPr>
          <p:nvPr/>
        </p:nvSpPr>
        <p:spPr bwMode="auto">
          <a:xfrm flipV="1">
            <a:off x="4891088" y="2436813"/>
            <a:ext cx="0" cy="6858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4" name="Line 62"/>
          <p:cNvSpPr>
            <a:spLocks noChangeShapeType="1"/>
          </p:cNvSpPr>
          <p:nvPr/>
        </p:nvSpPr>
        <p:spPr bwMode="auto">
          <a:xfrm flipH="1" flipV="1">
            <a:off x="4891088" y="1730375"/>
            <a:ext cx="0" cy="69215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5" name="Line 63"/>
          <p:cNvSpPr>
            <a:spLocks noChangeShapeType="1"/>
          </p:cNvSpPr>
          <p:nvPr/>
        </p:nvSpPr>
        <p:spPr bwMode="auto">
          <a:xfrm flipV="1">
            <a:off x="1397000" y="4575175"/>
            <a:ext cx="0" cy="652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6" name="Line 64"/>
          <p:cNvSpPr>
            <a:spLocks noChangeShapeType="1"/>
          </p:cNvSpPr>
          <p:nvPr/>
        </p:nvSpPr>
        <p:spPr bwMode="auto">
          <a:xfrm flipV="1">
            <a:off x="1397000" y="3859213"/>
            <a:ext cx="0" cy="6635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7" name="Line 65"/>
          <p:cNvSpPr>
            <a:spLocks noChangeShapeType="1"/>
          </p:cNvSpPr>
          <p:nvPr/>
        </p:nvSpPr>
        <p:spPr bwMode="auto">
          <a:xfrm flipH="1" flipV="1">
            <a:off x="2017713" y="2441575"/>
            <a:ext cx="6350" cy="7064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8" name="Line 66"/>
          <p:cNvSpPr>
            <a:spLocks noChangeShapeType="1"/>
          </p:cNvSpPr>
          <p:nvPr/>
        </p:nvSpPr>
        <p:spPr bwMode="auto">
          <a:xfrm flipV="1">
            <a:off x="2052638" y="2438400"/>
            <a:ext cx="709612" cy="47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9" name="Line 67"/>
          <p:cNvSpPr>
            <a:spLocks noChangeShapeType="1"/>
          </p:cNvSpPr>
          <p:nvPr/>
        </p:nvSpPr>
        <p:spPr bwMode="auto">
          <a:xfrm>
            <a:off x="3519488" y="1727200"/>
            <a:ext cx="641350" cy="47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0" name="Line 68"/>
          <p:cNvSpPr>
            <a:spLocks noChangeShapeType="1"/>
          </p:cNvSpPr>
          <p:nvPr/>
        </p:nvSpPr>
        <p:spPr bwMode="auto">
          <a:xfrm>
            <a:off x="4233863" y="1727200"/>
            <a:ext cx="641350" cy="47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1" name="Line 69"/>
          <p:cNvSpPr>
            <a:spLocks noChangeShapeType="1"/>
          </p:cNvSpPr>
          <p:nvPr/>
        </p:nvSpPr>
        <p:spPr bwMode="auto">
          <a:xfrm flipH="1" flipV="1">
            <a:off x="1390650" y="3173413"/>
            <a:ext cx="0" cy="644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2" name="Text Box 70"/>
          <p:cNvSpPr txBox="1">
            <a:spLocks noChangeArrowheads="1"/>
          </p:cNvSpPr>
          <p:nvPr/>
        </p:nvSpPr>
        <p:spPr bwMode="auto">
          <a:xfrm>
            <a:off x="4921250" y="2579688"/>
            <a:ext cx="11096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Unsafe</a:t>
            </a:r>
          </a:p>
          <a:p>
            <a:pPr algn="l"/>
            <a:r>
              <a:rPr lang="en-US" altLang="en-US"/>
              <a:t>trajectory</a:t>
            </a:r>
          </a:p>
        </p:txBody>
      </p:sp>
      <p:sp>
        <p:nvSpPr>
          <p:cNvPr id="28743" name="Text Box 71"/>
          <p:cNvSpPr txBox="1">
            <a:spLocks noChangeArrowheads="1"/>
          </p:cNvSpPr>
          <p:nvPr/>
        </p:nvSpPr>
        <p:spPr bwMode="auto">
          <a:xfrm>
            <a:off x="1600200" y="1825625"/>
            <a:ext cx="1595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Safe trajectory</a:t>
            </a:r>
          </a:p>
        </p:txBody>
      </p:sp>
      <p:sp>
        <p:nvSpPr>
          <p:cNvPr id="28744" name="AutoShape 72"/>
          <p:cNvSpPr>
            <a:spLocks/>
          </p:cNvSpPr>
          <p:nvPr/>
        </p:nvSpPr>
        <p:spPr bwMode="auto">
          <a:xfrm>
            <a:off x="876300" y="24638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45" name="AutoShape 73"/>
          <p:cNvSpPr>
            <a:spLocks/>
          </p:cNvSpPr>
          <p:nvPr/>
        </p:nvSpPr>
        <p:spPr bwMode="auto">
          <a:xfrm rot="-5400000">
            <a:off x="2971800" y="4635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8746" name="Text Box 74"/>
          <p:cNvSpPr txBox="1">
            <a:spLocks noChangeArrowheads="1"/>
          </p:cNvSpPr>
          <p:nvPr/>
        </p:nvSpPr>
        <p:spPr bwMode="auto">
          <a:xfrm>
            <a:off x="1905000" y="5762625"/>
            <a:ext cx="2390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critical section wrt </a:t>
            </a:r>
            <a:r>
              <a:rPr lang="en-US" altLang="en-US">
                <a:latin typeface="Courier New" pitchFamily="49" charset="0"/>
              </a:rPr>
              <a:t>cnt</a:t>
            </a:r>
            <a:endParaRPr lang="en-US" altLang="en-US"/>
          </a:p>
        </p:txBody>
      </p:sp>
      <p:sp>
        <p:nvSpPr>
          <p:cNvPr id="28747" name="Text Box 75"/>
          <p:cNvSpPr txBox="1">
            <a:spLocks noChangeArrowheads="1"/>
          </p:cNvSpPr>
          <p:nvPr/>
        </p:nvSpPr>
        <p:spPr bwMode="auto">
          <a:xfrm>
            <a:off x="0" y="3092450"/>
            <a:ext cx="9413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critical section wrt </a:t>
            </a:r>
            <a:r>
              <a:rPr lang="en-US" altLang="en-US">
                <a:latin typeface="Courier New" pitchFamily="49" charset="0"/>
              </a:rPr>
              <a:t>cnt</a:t>
            </a:r>
            <a:endParaRPr lang="en-US" altLang="en-US"/>
          </a:p>
        </p:txBody>
      </p:sp>
      <p:sp>
        <p:nvSpPr>
          <p:cNvPr id="28748" name="Line 76"/>
          <p:cNvSpPr>
            <a:spLocks noChangeShapeType="1"/>
          </p:cNvSpPr>
          <p:nvPr/>
        </p:nvSpPr>
        <p:spPr bwMode="auto">
          <a:xfrm>
            <a:off x="3517900" y="3835400"/>
            <a:ext cx="6350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49" name="Line 77"/>
          <p:cNvSpPr>
            <a:spLocks noChangeShapeType="1"/>
          </p:cNvSpPr>
          <p:nvPr/>
        </p:nvSpPr>
        <p:spPr bwMode="auto">
          <a:xfrm>
            <a:off x="1374775" y="3128963"/>
            <a:ext cx="6492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50" name="Line 78"/>
          <p:cNvSpPr>
            <a:spLocks noChangeShapeType="1"/>
          </p:cNvSpPr>
          <p:nvPr/>
        </p:nvSpPr>
        <p:spPr bwMode="auto">
          <a:xfrm>
            <a:off x="4216400" y="3829050"/>
            <a:ext cx="6350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51" name="Line 79"/>
          <p:cNvSpPr>
            <a:spLocks noChangeShapeType="1"/>
          </p:cNvSpPr>
          <p:nvPr/>
        </p:nvSpPr>
        <p:spPr bwMode="auto">
          <a:xfrm flipV="1">
            <a:off x="4891088" y="3162300"/>
            <a:ext cx="1587" cy="62865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52" name="Line 80"/>
          <p:cNvSpPr>
            <a:spLocks noChangeShapeType="1"/>
          </p:cNvSpPr>
          <p:nvPr/>
        </p:nvSpPr>
        <p:spPr bwMode="auto">
          <a:xfrm flipV="1">
            <a:off x="2795588" y="2438400"/>
            <a:ext cx="709612" cy="47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53" name="Line 81"/>
          <p:cNvSpPr>
            <a:spLocks noChangeShapeType="1"/>
          </p:cNvSpPr>
          <p:nvPr/>
        </p:nvSpPr>
        <p:spPr bwMode="auto">
          <a:xfrm flipH="1" flipV="1">
            <a:off x="3484563" y="1708150"/>
            <a:ext cx="6350" cy="7064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Races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pPr eaLnBrk="1" hangingPunct="1"/>
            <a:r>
              <a:rPr lang="en-US" altLang="en-US" i="1" smtClean="0">
                <a:solidFill>
                  <a:srgbClr val="FF0000"/>
                </a:solidFill>
              </a:rPr>
              <a:t>Race </a:t>
            </a:r>
            <a:r>
              <a:rPr lang="en-US" altLang="en-US" smtClean="0"/>
              <a:t>happens when program correctness depends on one thread reaching point </a:t>
            </a:r>
            <a:r>
              <a:rPr lang="en-US" altLang="en-US" i="1" smtClean="0"/>
              <a:t>x</a:t>
            </a:r>
            <a:r>
              <a:rPr lang="en-US" altLang="en-US" smtClean="0"/>
              <a:t> before another thread reaches point </a:t>
            </a:r>
            <a:r>
              <a:rPr lang="en-US" altLang="en-US" i="1" smtClean="0"/>
              <a:t>y</a:t>
            </a:r>
            <a:endParaRPr lang="en-US" altLang="en-US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111250" y="2436813"/>
            <a:ext cx="6342063" cy="41814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a threaded program with a race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int main()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pthread_t tid[N];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i;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for (i = 0; i &lt; N; i++)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Pthread_create(&amp;tid[i], NULL, thread, &amp;i);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for (i = 0; i &lt; N; i++)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Pthread_join(tid[i],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exit(0);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*thread(void *vargp)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myid = *((int *)vargp);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printf("Hello from thread %d\n", myid);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Alternate View of a Process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= thread + code, data, and kernel context</a:t>
            </a:r>
          </a:p>
        </p:txBody>
      </p:sp>
      <p:sp>
        <p:nvSpPr>
          <p:cNvPr id="5124" name="Rectangle 4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5125" name="Rectangle 5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5127" name="Text Box 7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73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5128" name="Rectangle 8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28775" y="3582988"/>
            <a:ext cx="2546350" cy="137001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Stack pointer (SP)</a:t>
            </a:r>
          </a:p>
          <a:p>
            <a:pPr algn="l"/>
            <a:r>
              <a:rPr lang="en-US" altLang="en-US"/>
              <a:t>    Program counter (PC)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708650" y="2133600"/>
            <a:ext cx="184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 Code and Data</a:t>
            </a:r>
          </a:p>
        </p:txBody>
      </p:sp>
      <p:sp>
        <p:nvSpPr>
          <p:cNvPr id="5131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5132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133" name="Rectangle 13"/>
          <p:cNvSpPr>
            <a:spLocks noChangeAspect="1" noChangeArrowheads="1"/>
          </p:cNvSpPr>
          <p:nvPr/>
        </p:nvSpPr>
        <p:spPr bwMode="auto">
          <a:xfrm>
            <a:off x="1795463" y="2971800"/>
            <a:ext cx="2230437" cy="319088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995363" y="3092450"/>
            <a:ext cx="455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1436688" y="32766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4721225" y="38211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PC</a:t>
            </a: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703763" y="3071813"/>
            <a:ext cx="50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brk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517650" y="2133600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(main thread)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5562600" y="4784725"/>
            <a:ext cx="2371725" cy="1155700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 File descriptor table</a:t>
            </a:r>
          </a:p>
          <a:p>
            <a:pPr algn="l"/>
            <a:r>
              <a:rPr lang="en-US" altLang="en-US"/>
              <a:t>    brk pointer</a:t>
            </a: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 smtClean="0"/>
              <a:t>Enforcing Mutual Exclusion</a:t>
            </a:r>
            <a:endParaRPr lang="en-US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Answer: We </a:t>
            </a:r>
            <a:r>
              <a:rPr lang="en-US" dirty="0"/>
              <a:t>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</a:t>
            </a:r>
            <a:r>
              <a:rPr lang="en-US" dirty="0" smtClean="0"/>
              <a:t> execution of the threads </a:t>
            </a:r>
            <a:r>
              <a:rPr lang="en-US" dirty="0"/>
              <a:t>so that they </a:t>
            </a:r>
            <a:r>
              <a:rPr lang="en-US" dirty="0" smtClean="0"/>
              <a:t>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i.e., need to guarantee </a:t>
            </a:r>
            <a:r>
              <a:rPr lang="en-US" b="1" i="1" dirty="0" smtClean="0">
                <a:solidFill>
                  <a:srgbClr val="FF0000"/>
                </a:solidFill>
              </a:rPr>
              <a:t>mutually exclusive access </a:t>
            </a:r>
            <a:r>
              <a:rPr lang="en-US" dirty="0" smtClean="0"/>
              <a:t>to critical regions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Semaphores (</a:t>
            </a:r>
            <a:r>
              <a:rPr lang="en-US" dirty="0" err="1" smtClean="0"/>
              <a:t>Edsger</a:t>
            </a:r>
            <a:r>
              <a:rPr lang="en-US" dirty="0" smtClean="0"/>
              <a:t> Dijkstra)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Other approaches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Mutex and condition variables (</a:t>
            </a:r>
            <a:r>
              <a:rPr lang="en-US" dirty="0" err="1" smtClean="0"/>
              <a:t>Pthreads</a:t>
            </a:r>
            <a:r>
              <a:rPr lang="en-US" dirty="0" smtClean="0"/>
              <a:t>—</a:t>
            </a:r>
            <a:r>
              <a:rPr lang="en-US" dirty="0" err="1" smtClean="0"/>
              <a:t>ringbuf</a:t>
            </a:r>
            <a:r>
              <a:rPr lang="en-US" dirty="0" smtClean="0"/>
              <a:t> lab)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91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645359" cy="5429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Semaphore</a:t>
            </a:r>
            <a:r>
              <a:rPr lang="en-US" b="1" i="1" dirty="0">
                <a:solidFill>
                  <a:srgbClr val="C00000"/>
                </a:solidFill>
              </a:rPr>
              <a:t>:</a:t>
            </a:r>
            <a:r>
              <a:rPr lang="en-US" i="1" dirty="0"/>
              <a:t> </a:t>
            </a:r>
            <a:r>
              <a:rPr lang="en-US" dirty="0"/>
              <a:t> non-negative </a:t>
            </a:r>
            <a:r>
              <a:rPr lang="en-US" dirty="0" smtClean="0"/>
              <a:t>global integer </a:t>
            </a:r>
            <a:r>
              <a:rPr lang="en-US" dirty="0"/>
              <a:t>synchronization </a:t>
            </a:r>
            <a:r>
              <a:rPr lang="en-US" dirty="0" smtClean="0"/>
              <a:t>variable, manipulated by </a:t>
            </a:r>
            <a:r>
              <a:rPr lang="en-US" i="1" dirty="0" smtClean="0"/>
              <a:t>P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s</a:t>
            </a:r>
            <a:r>
              <a:rPr lang="en-US" dirty="0" smtClean="0"/>
              <a:t> is nonzero, then decrement </a:t>
            </a:r>
            <a:r>
              <a:rPr lang="en-US" i="1" dirty="0" smtClean="0"/>
              <a:t>s</a:t>
            </a:r>
            <a:r>
              <a:rPr lang="en-US" dirty="0" smtClean="0"/>
              <a:t> by 1 and return immediately</a:t>
            </a:r>
          </a:p>
          <a:p>
            <a:pPr lvl="2">
              <a:lnSpc>
                <a:spcPct val="97000"/>
              </a:lnSpc>
            </a:pPr>
            <a:r>
              <a:rPr lang="en-US" dirty="0" smtClean="0"/>
              <a:t>Test and decrement operations occur atomically (indivisibly)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s</a:t>
            </a:r>
            <a:r>
              <a:rPr lang="en-US" dirty="0" smtClean="0"/>
              <a:t> is zero, then suspend thread until </a:t>
            </a:r>
            <a:r>
              <a:rPr lang="en-US" i="1" dirty="0" smtClean="0"/>
              <a:t>s</a:t>
            </a:r>
            <a:r>
              <a:rPr lang="en-US" dirty="0" smtClean="0"/>
              <a:t> becomes nonzero and thread is restarted by a V operation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After restarting, the P operation decrements </a:t>
            </a:r>
            <a:r>
              <a:rPr lang="en-US" i="1" dirty="0" smtClean="0"/>
              <a:t>s</a:t>
            </a:r>
            <a:r>
              <a:rPr lang="en-US" dirty="0" smtClean="0"/>
              <a:t> and returns control to the caller</a:t>
            </a:r>
          </a:p>
          <a:p>
            <a:pPr>
              <a:lnSpc>
                <a:spcPct val="97000"/>
              </a:lnSpc>
            </a:pPr>
            <a:r>
              <a:rPr lang="en-US" b="1" i="1" dirty="0" smtClean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Increment </a:t>
            </a:r>
            <a:r>
              <a:rPr lang="en-US" i="1" dirty="0" smtClean="0"/>
              <a:t>s</a:t>
            </a:r>
            <a:r>
              <a:rPr lang="en-US" dirty="0" smtClean="0"/>
              <a:t> by 1</a:t>
            </a:r>
          </a:p>
          <a:p>
            <a:pPr lvl="2">
              <a:lnSpc>
                <a:spcPct val="97000"/>
              </a:lnSpc>
            </a:pPr>
            <a:r>
              <a:rPr lang="en-US" dirty="0" smtClean="0"/>
              <a:t>Increment operation occurs atomically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any threads are blocked in a P operation waiting for </a:t>
            </a:r>
            <a:r>
              <a:rPr lang="en-US" i="1" dirty="0" smtClean="0"/>
              <a:t>s</a:t>
            </a:r>
            <a:r>
              <a:rPr lang="en-US" dirty="0" smtClean="0"/>
              <a:t> to become non-zero, then restart exactly one of those threads, which then completes its P operation by decrementing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endParaRPr lang="en-US" b="1" i="1" dirty="0" smtClean="0"/>
          </a:p>
          <a:p>
            <a:pPr marL="457200" lvl="1" indent="0">
              <a:lnSpc>
                <a:spcPct val="97000"/>
              </a:lnSpc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C00000"/>
                </a:solidFill>
              </a:rPr>
              <a:t>Semaphore </a:t>
            </a:r>
            <a:r>
              <a:rPr lang="en-US" dirty="0">
                <a:solidFill>
                  <a:srgbClr val="C00000"/>
                </a:solidFill>
              </a:rPr>
              <a:t>invariant: </a:t>
            </a:r>
            <a:r>
              <a:rPr lang="en-US" i="1" dirty="0">
                <a:solidFill>
                  <a:srgbClr val="C00000"/>
                </a:solidFill>
              </a:rPr>
              <a:t>(s &gt;= 0</a:t>
            </a:r>
            <a:r>
              <a:rPr lang="en-US" i="1" dirty="0" smtClean="0">
                <a:solidFill>
                  <a:srgbClr val="C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043338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 smtClean="0"/>
              <a:t>Using Semaphores</a:t>
            </a:r>
            <a:br>
              <a:rPr lang="en-US" dirty="0" smtClean="0"/>
            </a:br>
            <a:r>
              <a:rPr lang="en-US" dirty="0" smtClean="0"/>
              <a:t>for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 smtClean="0"/>
              <a:t>Terminology: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Binary semaphore</a:t>
            </a:r>
            <a:r>
              <a:rPr lang="en-US" dirty="0" smtClean="0"/>
              <a:t>: one whose value is always 0 or 1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Mutex: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binary semaphore used for mutual exclusion</a:t>
            </a:r>
          </a:p>
          <a:p>
            <a:pPr lvl="2"/>
            <a:r>
              <a:rPr lang="en-US" dirty="0" smtClean="0"/>
              <a:t>P operation: </a:t>
            </a:r>
            <a:r>
              <a:rPr lang="en-US" dirty="0" smtClean="0">
                <a:solidFill>
                  <a:srgbClr val="FF0000"/>
                </a:solidFill>
              </a:rPr>
              <a:t>“locking” </a:t>
            </a:r>
            <a:r>
              <a:rPr lang="en-US" dirty="0" smtClean="0"/>
              <a:t>the mutex</a:t>
            </a:r>
          </a:p>
          <a:p>
            <a:pPr lvl="2"/>
            <a:r>
              <a:rPr lang="en-US" dirty="0" smtClean="0"/>
              <a:t>V operation: </a:t>
            </a:r>
            <a:r>
              <a:rPr lang="en-US" dirty="0" smtClean="0">
                <a:solidFill>
                  <a:srgbClr val="FF0000"/>
                </a:solidFill>
              </a:rPr>
              <a:t>“unlocking”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“releasing” </a:t>
            </a:r>
            <a:r>
              <a:rPr lang="en-US" dirty="0" smtClean="0"/>
              <a:t>the mutex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“Holding” </a:t>
            </a:r>
            <a:r>
              <a:rPr lang="en-US" dirty="0" smtClean="0"/>
              <a:t>a mutex: locked and not yet unlocked. 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Counting semaphore</a:t>
            </a:r>
            <a:r>
              <a:rPr lang="en-US" dirty="0" smtClean="0"/>
              <a:t>: used as a counter for set of available resources.</a:t>
            </a:r>
            <a:endParaRPr lang="en-US" dirty="0"/>
          </a:p>
          <a:p>
            <a:r>
              <a:rPr lang="en-US" dirty="0"/>
              <a:t>Basic idea:</a:t>
            </a:r>
          </a:p>
          <a:p>
            <a:pPr lvl="1"/>
            <a:r>
              <a:rPr lang="en-US" dirty="0"/>
              <a:t>Associate a unique semaphore </a:t>
            </a:r>
            <a:r>
              <a:rPr lang="en-US" i="1" dirty="0" err="1"/>
              <a:t>mutex</a:t>
            </a:r>
            <a:r>
              <a:rPr lang="en-US" dirty="0"/>
              <a:t>, initially 1, with each shared variable (or related set of shared variables).</a:t>
            </a:r>
          </a:p>
          <a:p>
            <a:pPr lvl="1"/>
            <a:r>
              <a:rPr lang="en-US" dirty="0"/>
              <a:t>Surround corresponding critical sections with </a:t>
            </a:r>
            <a:r>
              <a:rPr lang="en-US" i="1" dirty="0"/>
              <a:t>P(</a:t>
            </a:r>
            <a:r>
              <a:rPr lang="en-US" i="1" dirty="0" err="1"/>
              <a:t>mutex</a:t>
            </a:r>
            <a:r>
              <a:rPr lang="en-US" i="1" dirty="0"/>
              <a:t>)</a:t>
            </a:r>
            <a:r>
              <a:rPr lang="en-US" dirty="0"/>
              <a:t> and </a:t>
            </a:r>
            <a:r>
              <a:rPr lang="en-US" i="1" dirty="0"/>
              <a:t>V(</a:t>
            </a:r>
            <a:r>
              <a:rPr lang="en-US" i="1" dirty="0" err="1"/>
              <a:t>mutex</a:t>
            </a:r>
            <a:r>
              <a:rPr lang="en-US" i="1" dirty="0"/>
              <a:t>)</a:t>
            </a:r>
            <a:r>
              <a:rPr lang="en-US" dirty="0"/>
              <a:t> operations.</a:t>
            </a:r>
          </a:p>
          <a:p>
            <a:pPr marL="498475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30311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Safe Sharing with Semaphores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01738"/>
            <a:ext cx="8307388" cy="922337"/>
          </a:xfrm>
        </p:spPr>
        <p:txBody>
          <a:bodyPr/>
          <a:lstStyle/>
          <a:p>
            <a:pPr eaLnBrk="1" hangingPunct="1"/>
            <a:r>
              <a:rPr lang="en-US" altLang="en-US" smtClean="0"/>
              <a:t>Here is how we would  use P and V operations to synchronize the threads that update </a:t>
            </a:r>
            <a:r>
              <a:rPr lang="en-US" altLang="en-US" smtClean="0">
                <a:latin typeface="Courier New" pitchFamily="49" charset="0"/>
              </a:rPr>
              <a:t>cnt</a:t>
            </a:r>
            <a:endParaRPr lang="en-US" altLang="en-US" smtClean="0"/>
          </a:p>
        </p:txBody>
      </p:sp>
      <p:sp>
        <p:nvSpPr>
          <p:cNvPr id="31748" name="Rectangle 7"/>
          <p:cNvSpPr>
            <a:spLocks noChangeArrowheads="1"/>
          </p:cNvSpPr>
          <p:nvPr/>
        </p:nvSpPr>
        <p:spPr bwMode="auto">
          <a:xfrm>
            <a:off x="2438400" y="2635250"/>
            <a:ext cx="4111625" cy="34480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Semaphore s is initially 1 */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*count(void *arg)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i;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  for (i=0; i&lt;NITERS; i++)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P(s);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cnt++;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V(s);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6953250" y="3233738"/>
            <a:ext cx="1997075" cy="954087"/>
          </a:xfrm>
          <a:prstGeom prst="wedgeRectCallout">
            <a:avLst>
              <a:gd name="adj1" fmla="val -239981"/>
              <a:gd name="adj2" fmla="val 59881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en-US" dirty="0">
                <a:latin typeface="Helvetica" pitchFamily="34" charset="0"/>
              </a:rPr>
              <a:t>Why not just put P/V around the whole loop?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8"/>
          <p:cNvSpPr>
            <a:spLocks noChangeAspect="1" noChangeArrowheads="1"/>
          </p:cNvSpPr>
          <p:nvPr/>
        </p:nvSpPr>
        <p:spPr bwMode="auto">
          <a:xfrm>
            <a:off x="1831975" y="2557463"/>
            <a:ext cx="1900238" cy="1855787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159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7675562" cy="74771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Why </a:t>
            </a:r>
            <a:r>
              <a:rPr lang="en-US" altLang="en-US" dirty="0" err="1" smtClean="0"/>
              <a:t>Mutexes</a:t>
            </a:r>
            <a:r>
              <a:rPr lang="en-US" altLang="en-US" dirty="0" smtClean="0"/>
              <a:t> Work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5788025" y="1381125"/>
            <a:ext cx="3105150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Provide mutually exclusive access to shared variable by surrounding critical section with  P and V operations on semaphore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s</a:t>
            </a:r>
            <a:r>
              <a:rPr lang="en-US" altLang="en-US" sz="1800"/>
              <a:t> (initially set to 1)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/>
              <a:t>Semaphore invariant </a:t>
            </a:r>
          </a:p>
          <a:p>
            <a:pPr algn="l"/>
            <a:r>
              <a:rPr lang="en-US" altLang="en-US" sz="1800"/>
              <a:t>creates </a:t>
            </a:r>
            <a:r>
              <a:rPr lang="en-US" altLang="en-US" sz="1800" i="1">
                <a:solidFill>
                  <a:srgbClr val="FF0000"/>
                </a:solidFill>
              </a:rPr>
              <a:t>forbidden </a:t>
            </a:r>
            <a:r>
              <a:rPr lang="en-US" altLang="en-US" sz="1800" i="1"/>
              <a:t>region</a:t>
            </a:r>
          </a:p>
          <a:p>
            <a:pPr algn="l"/>
            <a:r>
              <a:rPr lang="en-US" altLang="en-US" sz="1800"/>
              <a:t>that encloses unsafe region and is never </a:t>
            </a:r>
          </a:p>
          <a:p>
            <a:pPr algn="l"/>
            <a:r>
              <a:rPr lang="en-US" altLang="en-US" sz="1800"/>
              <a:t>touched by any trajectory</a:t>
            </a:r>
          </a:p>
          <a:p>
            <a:pPr algn="l"/>
            <a:endParaRPr lang="en-US" altLang="en-US" sz="1800"/>
          </a:p>
        </p:txBody>
      </p:sp>
      <p:sp>
        <p:nvSpPr>
          <p:cNvPr id="32773" name="Rectangle 4"/>
          <p:cNvSpPr>
            <a:spLocks noChangeAspect="1" noChangeArrowheads="1"/>
          </p:cNvSpPr>
          <p:nvPr/>
        </p:nvSpPr>
        <p:spPr bwMode="auto">
          <a:xfrm>
            <a:off x="1922463" y="2638425"/>
            <a:ext cx="1728787" cy="1682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Line 5"/>
          <p:cNvSpPr>
            <a:spLocks noChangeAspect="1" noChangeShapeType="1"/>
          </p:cNvSpPr>
          <p:nvPr/>
        </p:nvSpPr>
        <p:spPr bwMode="auto">
          <a:xfrm flipV="1">
            <a:off x="661988" y="55578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5" name="Line 6"/>
          <p:cNvSpPr>
            <a:spLocks noChangeAspect="1" noChangeShapeType="1"/>
          </p:cNvSpPr>
          <p:nvPr/>
        </p:nvSpPr>
        <p:spPr bwMode="auto">
          <a:xfrm flipH="1" flipV="1">
            <a:off x="671513" y="12033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6" name="Text Box 7"/>
          <p:cNvSpPr txBox="1">
            <a:spLocks noChangeAspect="1" noChangeArrowheads="1"/>
          </p:cNvSpPr>
          <p:nvPr/>
        </p:nvSpPr>
        <p:spPr bwMode="auto">
          <a:xfrm>
            <a:off x="758825" y="5535613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H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32777" name="Text Box 8"/>
          <p:cNvSpPr txBox="1">
            <a:spLocks noChangeAspect="1" noChangeArrowheads="1"/>
          </p:cNvSpPr>
          <p:nvPr/>
        </p:nvSpPr>
        <p:spPr bwMode="auto">
          <a:xfrm>
            <a:off x="1274763" y="5535613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P(s)</a:t>
            </a:r>
          </a:p>
        </p:txBody>
      </p:sp>
      <p:sp>
        <p:nvSpPr>
          <p:cNvPr id="32778" name="Text Box 9"/>
          <p:cNvSpPr txBox="1">
            <a:spLocks noChangeAspect="1" noChangeArrowheads="1"/>
          </p:cNvSpPr>
          <p:nvPr/>
        </p:nvSpPr>
        <p:spPr bwMode="auto">
          <a:xfrm>
            <a:off x="3725863" y="5535613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V(s)</a:t>
            </a:r>
          </a:p>
        </p:txBody>
      </p:sp>
      <p:sp>
        <p:nvSpPr>
          <p:cNvPr id="32779" name="Text Box 10"/>
          <p:cNvSpPr txBox="1">
            <a:spLocks noChangeAspect="1" noChangeArrowheads="1"/>
          </p:cNvSpPr>
          <p:nvPr/>
        </p:nvSpPr>
        <p:spPr bwMode="auto">
          <a:xfrm>
            <a:off x="4406900" y="5535613"/>
            <a:ext cx="385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32780" name="Text Box 11"/>
          <p:cNvSpPr txBox="1">
            <a:spLocks noChangeAspect="1" noChangeArrowheads="1"/>
          </p:cNvSpPr>
          <p:nvPr/>
        </p:nvSpPr>
        <p:spPr bwMode="auto">
          <a:xfrm>
            <a:off x="4951413" y="5838825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1</a:t>
            </a:r>
          </a:p>
        </p:txBody>
      </p:sp>
      <p:sp>
        <p:nvSpPr>
          <p:cNvPr id="32781" name="Text Box 12"/>
          <p:cNvSpPr txBox="1">
            <a:spLocks noChangeAspect="1" noChangeArrowheads="1"/>
          </p:cNvSpPr>
          <p:nvPr/>
        </p:nvSpPr>
        <p:spPr bwMode="auto">
          <a:xfrm>
            <a:off x="173038" y="882650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32782" name="Oval 13"/>
          <p:cNvSpPr>
            <a:spLocks noChangeAspect="1" noChangeArrowheads="1"/>
          </p:cNvSpPr>
          <p:nvPr/>
        </p:nvSpPr>
        <p:spPr bwMode="auto">
          <a:xfrm>
            <a:off x="1265238" y="49434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3" name="Oval 14"/>
          <p:cNvSpPr>
            <a:spLocks noChangeAspect="1" noChangeArrowheads="1"/>
          </p:cNvSpPr>
          <p:nvPr/>
        </p:nvSpPr>
        <p:spPr bwMode="auto">
          <a:xfrm>
            <a:off x="1868488" y="49434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4" name="Oval 15"/>
          <p:cNvSpPr>
            <a:spLocks noChangeAspect="1" noChangeArrowheads="1"/>
          </p:cNvSpPr>
          <p:nvPr/>
        </p:nvSpPr>
        <p:spPr bwMode="auto">
          <a:xfrm>
            <a:off x="2474913" y="49434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Oval 16"/>
          <p:cNvSpPr>
            <a:spLocks noChangeAspect="1" noChangeArrowheads="1"/>
          </p:cNvSpPr>
          <p:nvPr/>
        </p:nvSpPr>
        <p:spPr bwMode="auto">
          <a:xfrm>
            <a:off x="3079750" y="49434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6" name="Oval 17"/>
          <p:cNvSpPr>
            <a:spLocks noChangeAspect="1" noChangeArrowheads="1"/>
          </p:cNvSpPr>
          <p:nvPr/>
        </p:nvSpPr>
        <p:spPr bwMode="auto">
          <a:xfrm>
            <a:off x="3684588" y="49434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Oval 18"/>
          <p:cNvSpPr>
            <a:spLocks noChangeAspect="1" noChangeArrowheads="1"/>
          </p:cNvSpPr>
          <p:nvPr/>
        </p:nvSpPr>
        <p:spPr bwMode="auto">
          <a:xfrm>
            <a:off x="661988" y="49434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8" name="Oval 19"/>
          <p:cNvSpPr>
            <a:spLocks noChangeAspect="1" noChangeArrowheads="1"/>
          </p:cNvSpPr>
          <p:nvPr/>
        </p:nvSpPr>
        <p:spPr bwMode="auto">
          <a:xfrm>
            <a:off x="4287838" y="49434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9" name="Oval 20"/>
          <p:cNvSpPr>
            <a:spLocks noChangeAspect="1" noChangeArrowheads="1"/>
          </p:cNvSpPr>
          <p:nvPr/>
        </p:nvSpPr>
        <p:spPr bwMode="auto">
          <a:xfrm>
            <a:off x="4894263" y="49434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Oval 21"/>
          <p:cNvSpPr>
            <a:spLocks noChangeAspect="1" noChangeArrowheads="1"/>
          </p:cNvSpPr>
          <p:nvPr/>
        </p:nvSpPr>
        <p:spPr bwMode="auto">
          <a:xfrm>
            <a:off x="1265238" y="43545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1" name="Oval 22"/>
          <p:cNvSpPr>
            <a:spLocks noChangeAspect="1" noChangeArrowheads="1"/>
          </p:cNvSpPr>
          <p:nvPr/>
        </p:nvSpPr>
        <p:spPr bwMode="auto">
          <a:xfrm>
            <a:off x="1868488" y="4354513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2" name="Oval 23"/>
          <p:cNvSpPr>
            <a:spLocks noChangeAspect="1" noChangeArrowheads="1"/>
          </p:cNvSpPr>
          <p:nvPr/>
        </p:nvSpPr>
        <p:spPr bwMode="auto">
          <a:xfrm>
            <a:off x="2474913" y="43545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3" name="Oval 24"/>
          <p:cNvSpPr>
            <a:spLocks noChangeAspect="1" noChangeArrowheads="1"/>
          </p:cNvSpPr>
          <p:nvPr/>
        </p:nvSpPr>
        <p:spPr bwMode="auto">
          <a:xfrm>
            <a:off x="3079750" y="43545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4" name="Oval 25"/>
          <p:cNvSpPr>
            <a:spLocks noChangeAspect="1" noChangeArrowheads="1"/>
          </p:cNvSpPr>
          <p:nvPr/>
        </p:nvSpPr>
        <p:spPr bwMode="auto">
          <a:xfrm>
            <a:off x="3684588" y="43545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5" name="Oval 26"/>
          <p:cNvSpPr>
            <a:spLocks noChangeAspect="1" noChangeArrowheads="1"/>
          </p:cNvSpPr>
          <p:nvPr/>
        </p:nvSpPr>
        <p:spPr bwMode="auto">
          <a:xfrm>
            <a:off x="661988" y="43545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6" name="Oval 27"/>
          <p:cNvSpPr>
            <a:spLocks noChangeAspect="1" noChangeArrowheads="1"/>
          </p:cNvSpPr>
          <p:nvPr/>
        </p:nvSpPr>
        <p:spPr bwMode="auto">
          <a:xfrm>
            <a:off x="4287838" y="43545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7" name="Oval 28"/>
          <p:cNvSpPr>
            <a:spLocks noChangeAspect="1" noChangeArrowheads="1"/>
          </p:cNvSpPr>
          <p:nvPr/>
        </p:nvSpPr>
        <p:spPr bwMode="auto">
          <a:xfrm>
            <a:off x="4894263" y="43545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8" name="Oval 29"/>
          <p:cNvSpPr>
            <a:spLocks noChangeAspect="1" noChangeArrowheads="1"/>
          </p:cNvSpPr>
          <p:nvPr/>
        </p:nvSpPr>
        <p:spPr bwMode="auto">
          <a:xfrm>
            <a:off x="1265238" y="37639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9" name="Oval 30"/>
          <p:cNvSpPr>
            <a:spLocks noChangeAspect="1" noChangeArrowheads="1"/>
          </p:cNvSpPr>
          <p:nvPr/>
        </p:nvSpPr>
        <p:spPr bwMode="auto">
          <a:xfrm>
            <a:off x="1868488" y="37639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00" name="Oval 31"/>
          <p:cNvSpPr>
            <a:spLocks noChangeAspect="1" noChangeArrowheads="1"/>
          </p:cNvSpPr>
          <p:nvPr/>
        </p:nvSpPr>
        <p:spPr bwMode="auto">
          <a:xfrm>
            <a:off x="2474913" y="37639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01" name="Oval 32"/>
          <p:cNvSpPr>
            <a:spLocks noChangeAspect="1" noChangeArrowheads="1"/>
          </p:cNvSpPr>
          <p:nvPr/>
        </p:nvSpPr>
        <p:spPr bwMode="auto">
          <a:xfrm>
            <a:off x="3079750" y="37639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02" name="Oval 33"/>
          <p:cNvSpPr>
            <a:spLocks noChangeAspect="1" noChangeArrowheads="1"/>
          </p:cNvSpPr>
          <p:nvPr/>
        </p:nvSpPr>
        <p:spPr bwMode="auto">
          <a:xfrm>
            <a:off x="3684588" y="37639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03" name="Oval 34"/>
          <p:cNvSpPr>
            <a:spLocks noChangeAspect="1" noChangeArrowheads="1"/>
          </p:cNvSpPr>
          <p:nvPr/>
        </p:nvSpPr>
        <p:spPr bwMode="auto">
          <a:xfrm>
            <a:off x="661988" y="37639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04" name="Oval 35"/>
          <p:cNvSpPr>
            <a:spLocks noChangeAspect="1" noChangeArrowheads="1"/>
          </p:cNvSpPr>
          <p:nvPr/>
        </p:nvSpPr>
        <p:spPr bwMode="auto">
          <a:xfrm>
            <a:off x="4287838" y="37639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05" name="Oval 36"/>
          <p:cNvSpPr>
            <a:spLocks noChangeAspect="1" noChangeArrowheads="1"/>
          </p:cNvSpPr>
          <p:nvPr/>
        </p:nvSpPr>
        <p:spPr bwMode="auto">
          <a:xfrm>
            <a:off x="4894263" y="37639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06" name="Oval 37"/>
          <p:cNvSpPr>
            <a:spLocks noChangeAspect="1" noChangeArrowheads="1"/>
          </p:cNvSpPr>
          <p:nvPr/>
        </p:nvSpPr>
        <p:spPr bwMode="auto">
          <a:xfrm>
            <a:off x="1265238" y="31750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07" name="Oval 38"/>
          <p:cNvSpPr>
            <a:spLocks noChangeAspect="1" noChangeArrowheads="1"/>
          </p:cNvSpPr>
          <p:nvPr/>
        </p:nvSpPr>
        <p:spPr bwMode="auto">
          <a:xfrm>
            <a:off x="1868488" y="31750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08" name="Oval 39"/>
          <p:cNvSpPr>
            <a:spLocks noChangeAspect="1" noChangeArrowheads="1"/>
          </p:cNvSpPr>
          <p:nvPr/>
        </p:nvSpPr>
        <p:spPr bwMode="auto">
          <a:xfrm>
            <a:off x="2474913" y="31750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09" name="Oval 40"/>
          <p:cNvSpPr>
            <a:spLocks noChangeAspect="1" noChangeArrowheads="1"/>
          </p:cNvSpPr>
          <p:nvPr/>
        </p:nvSpPr>
        <p:spPr bwMode="auto">
          <a:xfrm>
            <a:off x="3079750" y="31750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10" name="Oval 41"/>
          <p:cNvSpPr>
            <a:spLocks noChangeAspect="1" noChangeArrowheads="1"/>
          </p:cNvSpPr>
          <p:nvPr/>
        </p:nvSpPr>
        <p:spPr bwMode="auto">
          <a:xfrm>
            <a:off x="3684588" y="31750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11" name="Oval 42"/>
          <p:cNvSpPr>
            <a:spLocks noChangeAspect="1" noChangeArrowheads="1"/>
          </p:cNvSpPr>
          <p:nvPr/>
        </p:nvSpPr>
        <p:spPr bwMode="auto">
          <a:xfrm>
            <a:off x="661988" y="31750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12" name="Oval 43"/>
          <p:cNvSpPr>
            <a:spLocks noChangeAspect="1" noChangeArrowheads="1"/>
          </p:cNvSpPr>
          <p:nvPr/>
        </p:nvSpPr>
        <p:spPr bwMode="auto">
          <a:xfrm>
            <a:off x="4287838" y="31750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13" name="Oval 44"/>
          <p:cNvSpPr>
            <a:spLocks noChangeAspect="1" noChangeArrowheads="1"/>
          </p:cNvSpPr>
          <p:nvPr/>
        </p:nvSpPr>
        <p:spPr bwMode="auto">
          <a:xfrm>
            <a:off x="4894263" y="31750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14" name="Oval 45"/>
          <p:cNvSpPr>
            <a:spLocks noChangeAspect="1" noChangeArrowheads="1"/>
          </p:cNvSpPr>
          <p:nvPr/>
        </p:nvSpPr>
        <p:spPr bwMode="auto">
          <a:xfrm>
            <a:off x="1265238" y="25860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15" name="Oval 46"/>
          <p:cNvSpPr>
            <a:spLocks noChangeAspect="1" noChangeArrowheads="1"/>
          </p:cNvSpPr>
          <p:nvPr/>
        </p:nvSpPr>
        <p:spPr bwMode="auto">
          <a:xfrm>
            <a:off x="1868488" y="25860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16" name="Oval 47"/>
          <p:cNvSpPr>
            <a:spLocks noChangeAspect="1" noChangeArrowheads="1"/>
          </p:cNvSpPr>
          <p:nvPr/>
        </p:nvSpPr>
        <p:spPr bwMode="auto">
          <a:xfrm>
            <a:off x="2474913" y="25860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17" name="Oval 48"/>
          <p:cNvSpPr>
            <a:spLocks noChangeAspect="1" noChangeArrowheads="1"/>
          </p:cNvSpPr>
          <p:nvPr/>
        </p:nvSpPr>
        <p:spPr bwMode="auto">
          <a:xfrm>
            <a:off x="3079750" y="25860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18" name="Oval 49"/>
          <p:cNvSpPr>
            <a:spLocks noChangeAspect="1" noChangeArrowheads="1"/>
          </p:cNvSpPr>
          <p:nvPr/>
        </p:nvSpPr>
        <p:spPr bwMode="auto">
          <a:xfrm>
            <a:off x="3684588" y="25860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19" name="Oval 50"/>
          <p:cNvSpPr>
            <a:spLocks noChangeAspect="1" noChangeArrowheads="1"/>
          </p:cNvSpPr>
          <p:nvPr/>
        </p:nvSpPr>
        <p:spPr bwMode="auto">
          <a:xfrm>
            <a:off x="661988" y="25860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20" name="Oval 51"/>
          <p:cNvSpPr>
            <a:spLocks noChangeAspect="1" noChangeArrowheads="1"/>
          </p:cNvSpPr>
          <p:nvPr/>
        </p:nvSpPr>
        <p:spPr bwMode="auto">
          <a:xfrm>
            <a:off x="4287838" y="25860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21" name="Oval 52"/>
          <p:cNvSpPr>
            <a:spLocks noChangeAspect="1" noChangeArrowheads="1"/>
          </p:cNvSpPr>
          <p:nvPr/>
        </p:nvSpPr>
        <p:spPr bwMode="auto">
          <a:xfrm>
            <a:off x="4894263" y="25860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22" name="Oval 53"/>
          <p:cNvSpPr>
            <a:spLocks noChangeAspect="1" noChangeArrowheads="1"/>
          </p:cNvSpPr>
          <p:nvPr/>
        </p:nvSpPr>
        <p:spPr bwMode="auto">
          <a:xfrm>
            <a:off x="1265238" y="55356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23" name="Oval 54"/>
          <p:cNvSpPr>
            <a:spLocks noChangeAspect="1" noChangeArrowheads="1"/>
          </p:cNvSpPr>
          <p:nvPr/>
        </p:nvSpPr>
        <p:spPr bwMode="auto">
          <a:xfrm>
            <a:off x="1868488" y="55340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24" name="Oval 55"/>
          <p:cNvSpPr>
            <a:spLocks noChangeAspect="1" noChangeArrowheads="1"/>
          </p:cNvSpPr>
          <p:nvPr/>
        </p:nvSpPr>
        <p:spPr bwMode="auto">
          <a:xfrm>
            <a:off x="2473325" y="55340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25" name="Oval 56"/>
          <p:cNvSpPr>
            <a:spLocks noChangeAspect="1" noChangeArrowheads="1"/>
          </p:cNvSpPr>
          <p:nvPr/>
        </p:nvSpPr>
        <p:spPr bwMode="auto">
          <a:xfrm>
            <a:off x="3078163" y="55340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26" name="Oval 57"/>
          <p:cNvSpPr>
            <a:spLocks noChangeAspect="1" noChangeArrowheads="1"/>
          </p:cNvSpPr>
          <p:nvPr/>
        </p:nvSpPr>
        <p:spPr bwMode="auto">
          <a:xfrm>
            <a:off x="3681413" y="55340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27" name="Oval 58"/>
          <p:cNvSpPr>
            <a:spLocks noChangeAspect="1" noChangeArrowheads="1"/>
          </p:cNvSpPr>
          <p:nvPr/>
        </p:nvSpPr>
        <p:spPr bwMode="auto">
          <a:xfrm>
            <a:off x="661988" y="55340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28" name="Oval 59"/>
          <p:cNvSpPr>
            <a:spLocks noChangeAspect="1" noChangeArrowheads="1"/>
          </p:cNvSpPr>
          <p:nvPr/>
        </p:nvSpPr>
        <p:spPr bwMode="auto">
          <a:xfrm>
            <a:off x="4286250" y="55340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29" name="Oval 60"/>
          <p:cNvSpPr>
            <a:spLocks noChangeAspect="1" noChangeArrowheads="1"/>
          </p:cNvSpPr>
          <p:nvPr/>
        </p:nvSpPr>
        <p:spPr bwMode="auto">
          <a:xfrm>
            <a:off x="4892675" y="55340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30" name="Oval 61"/>
          <p:cNvSpPr>
            <a:spLocks noChangeAspect="1" noChangeArrowheads="1"/>
          </p:cNvSpPr>
          <p:nvPr/>
        </p:nvSpPr>
        <p:spPr bwMode="auto">
          <a:xfrm>
            <a:off x="1265238" y="19954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31" name="Oval 62"/>
          <p:cNvSpPr>
            <a:spLocks noChangeAspect="1" noChangeArrowheads="1"/>
          </p:cNvSpPr>
          <p:nvPr/>
        </p:nvSpPr>
        <p:spPr bwMode="auto">
          <a:xfrm>
            <a:off x="1868488" y="19954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32" name="Oval 63"/>
          <p:cNvSpPr>
            <a:spLocks noChangeAspect="1" noChangeArrowheads="1"/>
          </p:cNvSpPr>
          <p:nvPr/>
        </p:nvSpPr>
        <p:spPr bwMode="auto">
          <a:xfrm>
            <a:off x="2473325" y="19954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33" name="Oval 64"/>
          <p:cNvSpPr>
            <a:spLocks noChangeAspect="1" noChangeArrowheads="1"/>
          </p:cNvSpPr>
          <p:nvPr/>
        </p:nvSpPr>
        <p:spPr bwMode="auto">
          <a:xfrm>
            <a:off x="3079750" y="19954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34" name="Oval 65"/>
          <p:cNvSpPr>
            <a:spLocks noChangeAspect="1" noChangeArrowheads="1"/>
          </p:cNvSpPr>
          <p:nvPr/>
        </p:nvSpPr>
        <p:spPr bwMode="auto">
          <a:xfrm>
            <a:off x="3683000" y="19954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35" name="Oval 66"/>
          <p:cNvSpPr>
            <a:spLocks noChangeAspect="1" noChangeArrowheads="1"/>
          </p:cNvSpPr>
          <p:nvPr/>
        </p:nvSpPr>
        <p:spPr bwMode="auto">
          <a:xfrm>
            <a:off x="661988" y="19954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36" name="Oval 67"/>
          <p:cNvSpPr>
            <a:spLocks noChangeAspect="1" noChangeArrowheads="1"/>
          </p:cNvSpPr>
          <p:nvPr/>
        </p:nvSpPr>
        <p:spPr bwMode="auto">
          <a:xfrm>
            <a:off x="4286250" y="19954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37" name="Oval 68"/>
          <p:cNvSpPr>
            <a:spLocks noChangeAspect="1" noChangeArrowheads="1"/>
          </p:cNvSpPr>
          <p:nvPr/>
        </p:nvSpPr>
        <p:spPr bwMode="auto">
          <a:xfrm>
            <a:off x="4892675" y="19954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38" name="Oval 69"/>
          <p:cNvSpPr>
            <a:spLocks noChangeAspect="1" noChangeArrowheads="1"/>
          </p:cNvSpPr>
          <p:nvPr/>
        </p:nvSpPr>
        <p:spPr bwMode="auto">
          <a:xfrm>
            <a:off x="1265238" y="14065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39" name="Oval 70"/>
          <p:cNvSpPr>
            <a:spLocks noChangeAspect="1" noChangeArrowheads="1"/>
          </p:cNvSpPr>
          <p:nvPr/>
        </p:nvSpPr>
        <p:spPr bwMode="auto">
          <a:xfrm>
            <a:off x="1868488" y="14065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40" name="Oval 71"/>
          <p:cNvSpPr>
            <a:spLocks noChangeAspect="1" noChangeArrowheads="1"/>
          </p:cNvSpPr>
          <p:nvPr/>
        </p:nvSpPr>
        <p:spPr bwMode="auto">
          <a:xfrm>
            <a:off x="2473325" y="14065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41" name="Oval 72"/>
          <p:cNvSpPr>
            <a:spLocks noChangeAspect="1" noChangeArrowheads="1"/>
          </p:cNvSpPr>
          <p:nvPr/>
        </p:nvSpPr>
        <p:spPr bwMode="auto">
          <a:xfrm>
            <a:off x="3079750" y="14065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42" name="Oval 73"/>
          <p:cNvSpPr>
            <a:spLocks noChangeAspect="1" noChangeArrowheads="1"/>
          </p:cNvSpPr>
          <p:nvPr/>
        </p:nvSpPr>
        <p:spPr bwMode="auto">
          <a:xfrm>
            <a:off x="3683000" y="14065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43" name="Oval 74"/>
          <p:cNvSpPr>
            <a:spLocks noChangeAspect="1" noChangeArrowheads="1"/>
          </p:cNvSpPr>
          <p:nvPr/>
        </p:nvSpPr>
        <p:spPr bwMode="auto">
          <a:xfrm>
            <a:off x="661988" y="14065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44" name="Oval 75"/>
          <p:cNvSpPr>
            <a:spLocks noChangeAspect="1" noChangeArrowheads="1"/>
          </p:cNvSpPr>
          <p:nvPr/>
        </p:nvSpPr>
        <p:spPr bwMode="auto">
          <a:xfrm>
            <a:off x="4286250" y="14065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45" name="Oval 76"/>
          <p:cNvSpPr>
            <a:spLocks noChangeAspect="1" noChangeArrowheads="1"/>
          </p:cNvSpPr>
          <p:nvPr/>
        </p:nvSpPr>
        <p:spPr bwMode="auto">
          <a:xfrm>
            <a:off x="4892675" y="14065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846" name="Text Box 77"/>
          <p:cNvSpPr txBox="1">
            <a:spLocks noChangeAspect="1" noChangeArrowheads="1"/>
          </p:cNvSpPr>
          <p:nvPr/>
        </p:nvSpPr>
        <p:spPr bwMode="auto">
          <a:xfrm>
            <a:off x="1993900" y="5535613"/>
            <a:ext cx="385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32847" name="Text Box 78"/>
          <p:cNvSpPr txBox="1">
            <a:spLocks noChangeAspect="1" noChangeArrowheads="1"/>
          </p:cNvSpPr>
          <p:nvPr/>
        </p:nvSpPr>
        <p:spPr bwMode="auto">
          <a:xfrm>
            <a:off x="2578100" y="5535613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32848" name="Text Box 79"/>
          <p:cNvSpPr txBox="1">
            <a:spLocks noChangeAspect="1" noChangeArrowheads="1"/>
          </p:cNvSpPr>
          <p:nvPr/>
        </p:nvSpPr>
        <p:spPr bwMode="auto">
          <a:xfrm>
            <a:off x="3190875" y="5535613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32849" name="Text Box 80"/>
          <p:cNvSpPr txBox="1">
            <a:spLocks noChangeAspect="1" noChangeArrowheads="1"/>
          </p:cNvSpPr>
          <p:nvPr/>
        </p:nvSpPr>
        <p:spPr bwMode="auto">
          <a:xfrm>
            <a:off x="288925" y="505460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H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32850" name="Text Box 81"/>
          <p:cNvSpPr txBox="1">
            <a:spLocks noChangeAspect="1" noChangeArrowheads="1"/>
          </p:cNvSpPr>
          <p:nvPr/>
        </p:nvSpPr>
        <p:spPr bwMode="auto">
          <a:xfrm>
            <a:off x="142875" y="4483100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P(s)</a:t>
            </a:r>
          </a:p>
        </p:txBody>
      </p:sp>
      <p:sp>
        <p:nvSpPr>
          <p:cNvPr id="32851" name="Text Box 82"/>
          <p:cNvSpPr txBox="1">
            <a:spLocks noChangeAspect="1" noChangeArrowheads="1"/>
          </p:cNvSpPr>
          <p:nvPr/>
        </p:nvSpPr>
        <p:spPr bwMode="auto">
          <a:xfrm>
            <a:off x="142875" y="2136775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V(s)</a:t>
            </a:r>
          </a:p>
        </p:txBody>
      </p:sp>
      <p:sp>
        <p:nvSpPr>
          <p:cNvPr id="32852" name="Text Box 83"/>
          <p:cNvSpPr txBox="1">
            <a:spLocks noChangeAspect="1" noChangeArrowheads="1"/>
          </p:cNvSpPr>
          <p:nvPr/>
        </p:nvSpPr>
        <p:spPr bwMode="auto">
          <a:xfrm>
            <a:off x="309563" y="15176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32853" name="Text Box 84"/>
          <p:cNvSpPr txBox="1">
            <a:spLocks noChangeAspect="1" noChangeArrowheads="1"/>
          </p:cNvSpPr>
          <p:nvPr/>
        </p:nvSpPr>
        <p:spPr bwMode="auto">
          <a:xfrm>
            <a:off x="315913" y="3887788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32854" name="Text Box 85"/>
          <p:cNvSpPr txBox="1">
            <a:spLocks noChangeAspect="1" noChangeArrowheads="1"/>
          </p:cNvSpPr>
          <p:nvPr/>
        </p:nvSpPr>
        <p:spPr bwMode="auto">
          <a:xfrm>
            <a:off x="288925" y="3325813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32855" name="Text Box 86"/>
          <p:cNvSpPr txBox="1">
            <a:spLocks noChangeAspect="1" noChangeArrowheads="1"/>
          </p:cNvSpPr>
          <p:nvPr/>
        </p:nvSpPr>
        <p:spPr bwMode="auto">
          <a:xfrm>
            <a:off x="300038" y="2719388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32856" name="Text Box 87"/>
          <p:cNvSpPr txBox="1">
            <a:spLocks noChangeAspect="1" noChangeArrowheads="1"/>
          </p:cNvSpPr>
          <p:nvPr/>
        </p:nvSpPr>
        <p:spPr bwMode="auto">
          <a:xfrm>
            <a:off x="2070100" y="3328988"/>
            <a:ext cx="153987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Unsafe region</a:t>
            </a:r>
          </a:p>
        </p:txBody>
      </p:sp>
      <p:sp>
        <p:nvSpPr>
          <p:cNvPr id="32857" name="Text Box 89"/>
          <p:cNvSpPr txBox="1">
            <a:spLocks noChangeAspect="1" noChangeArrowheads="1"/>
          </p:cNvSpPr>
          <p:nvPr/>
        </p:nvSpPr>
        <p:spPr bwMode="auto">
          <a:xfrm>
            <a:off x="1870075" y="2241550"/>
            <a:ext cx="1854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Forbidden region</a:t>
            </a:r>
          </a:p>
        </p:txBody>
      </p:sp>
      <p:grpSp>
        <p:nvGrpSpPr>
          <p:cNvPr id="32858" name="Group 90"/>
          <p:cNvGrpSpPr>
            <a:grpSpLocks noChangeAspect="1"/>
          </p:cNvGrpSpPr>
          <p:nvPr/>
        </p:nvGrpSpPr>
        <p:grpSpPr bwMode="auto">
          <a:xfrm>
            <a:off x="636588" y="5308600"/>
            <a:ext cx="4567237" cy="274638"/>
            <a:chOff x="637" y="3130"/>
            <a:chExt cx="3192" cy="192"/>
          </a:xfrm>
        </p:grpSpPr>
        <p:sp>
          <p:nvSpPr>
            <p:cNvPr id="32919" name="Text Box 91"/>
            <p:cNvSpPr txBox="1">
              <a:spLocks noChangeAspect="1" noChangeArrowheads="1"/>
            </p:cNvSpPr>
            <p:nvPr/>
          </p:nvSpPr>
          <p:spPr bwMode="auto">
            <a:xfrm>
              <a:off x="637" y="3130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920" name="Text Box 92"/>
            <p:cNvSpPr txBox="1">
              <a:spLocks noChangeAspect="1" noChangeArrowheads="1"/>
            </p:cNvSpPr>
            <p:nvPr/>
          </p:nvSpPr>
          <p:spPr bwMode="auto">
            <a:xfrm>
              <a:off x="1094" y="3130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921" name="Text Box 93"/>
            <p:cNvSpPr txBox="1">
              <a:spLocks noChangeAspect="1" noChangeArrowheads="1"/>
            </p:cNvSpPr>
            <p:nvPr/>
          </p:nvSpPr>
          <p:spPr bwMode="auto">
            <a:xfrm>
              <a:off x="1526" y="3130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22" name="Text Box 94"/>
            <p:cNvSpPr txBox="1">
              <a:spLocks noChangeAspect="1" noChangeArrowheads="1"/>
            </p:cNvSpPr>
            <p:nvPr/>
          </p:nvSpPr>
          <p:spPr bwMode="auto">
            <a:xfrm>
              <a:off x="1911" y="3130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23" name="Text Box 95"/>
            <p:cNvSpPr txBox="1">
              <a:spLocks noChangeAspect="1" noChangeArrowheads="1"/>
            </p:cNvSpPr>
            <p:nvPr/>
          </p:nvSpPr>
          <p:spPr bwMode="auto">
            <a:xfrm>
              <a:off x="2342" y="3130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24" name="Text Box 96"/>
            <p:cNvSpPr txBox="1">
              <a:spLocks noChangeAspect="1" noChangeArrowheads="1"/>
            </p:cNvSpPr>
            <p:nvPr/>
          </p:nvSpPr>
          <p:spPr bwMode="auto">
            <a:xfrm>
              <a:off x="2774" y="3130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25" name="Text Box 97"/>
            <p:cNvSpPr txBox="1">
              <a:spLocks noChangeAspect="1" noChangeArrowheads="1"/>
            </p:cNvSpPr>
            <p:nvPr/>
          </p:nvSpPr>
          <p:spPr bwMode="auto">
            <a:xfrm>
              <a:off x="3206" y="3130"/>
              <a:ext cx="1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926" name="Text Box 98"/>
            <p:cNvSpPr txBox="1">
              <a:spLocks noChangeAspect="1" noChangeArrowheads="1"/>
            </p:cNvSpPr>
            <p:nvPr/>
          </p:nvSpPr>
          <p:spPr bwMode="auto">
            <a:xfrm>
              <a:off x="3638" y="3130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</p:grpSp>
      <p:grpSp>
        <p:nvGrpSpPr>
          <p:cNvPr id="32859" name="Group 99"/>
          <p:cNvGrpSpPr>
            <a:grpSpLocks noChangeAspect="1"/>
          </p:cNvGrpSpPr>
          <p:nvPr/>
        </p:nvGrpSpPr>
        <p:grpSpPr bwMode="auto">
          <a:xfrm>
            <a:off x="669925" y="4662488"/>
            <a:ext cx="4567238" cy="274637"/>
            <a:chOff x="614" y="2679"/>
            <a:chExt cx="3192" cy="192"/>
          </a:xfrm>
        </p:grpSpPr>
        <p:sp>
          <p:nvSpPr>
            <p:cNvPr id="32911" name="Text Box 100"/>
            <p:cNvSpPr txBox="1">
              <a:spLocks noChangeAspect="1" noChangeArrowheads="1"/>
            </p:cNvSpPr>
            <p:nvPr/>
          </p:nvSpPr>
          <p:spPr bwMode="auto">
            <a:xfrm>
              <a:off x="614" y="2679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912" name="Text Box 101"/>
            <p:cNvSpPr txBox="1">
              <a:spLocks noChangeAspect="1" noChangeArrowheads="1"/>
            </p:cNvSpPr>
            <p:nvPr/>
          </p:nvSpPr>
          <p:spPr bwMode="auto">
            <a:xfrm>
              <a:off x="1071" y="2679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913" name="Text Box 102"/>
            <p:cNvSpPr txBox="1">
              <a:spLocks noChangeAspect="1" noChangeArrowheads="1"/>
            </p:cNvSpPr>
            <p:nvPr/>
          </p:nvSpPr>
          <p:spPr bwMode="auto">
            <a:xfrm>
              <a:off x="1503" y="2679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14" name="Text Box 103"/>
            <p:cNvSpPr txBox="1">
              <a:spLocks noChangeAspect="1" noChangeArrowheads="1"/>
            </p:cNvSpPr>
            <p:nvPr/>
          </p:nvSpPr>
          <p:spPr bwMode="auto">
            <a:xfrm>
              <a:off x="1888" y="2679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15" name="Text Box 104"/>
            <p:cNvSpPr txBox="1">
              <a:spLocks noChangeAspect="1" noChangeArrowheads="1"/>
            </p:cNvSpPr>
            <p:nvPr/>
          </p:nvSpPr>
          <p:spPr bwMode="auto">
            <a:xfrm>
              <a:off x="2319" y="2679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16" name="Text Box 105"/>
            <p:cNvSpPr txBox="1">
              <a:spLocks noChangeAspect="1" noChangeArrowheads="1"/>
            </p:cNvSpPr>
            <p:nvPr/>
          </p:nvSpPr>
          <p:spPr bwMode="auto">
            <a:xfrm>
              <a:off x="2751" y="2679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17" name="Text Box 106"/>
            <p:cNvSpPr txBox="1">
              <a:spLocks noChangeAspect="1" noChangeArrowheads="1"/>
            </p:cNvSpPr>
            <p:nvPr/>
          </p:nvSpPr>
          <p:spPr bwMode="auto">
            <a:xfrm>
              <a:off x="3183" y="2679"/>
              <a:ext cx="1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918" name="Text Box 107"/>
            <p:cNvSpPr txBox="1">
              <a:spLocks noChangeAspect="1" noChangeArrowheads="1"/>
            </p:cNvSpPr>
            <p:nvPr/>
          </p:nvSpPr>
          <p:spPr bwMode="auto">
            <a:xfrm>
              <a:off x="3615" y="2679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</p:grpSp>
      <p:sp>
        <p:nvSpPr>
          <p:cNvPr id="32860" name="Text Box 108"/>
          <p:cNvSpPr txBox="1">
            <a:spLocks noChangeAspect="1" noChangeArrowheads="1"/>
          </p:cNvSpPr>
          <p:nvPr/>
        </p:nvSpPr>
        <p:spPr bwMode="auto">
          <a:xfrm>
            <a:off x="669925" y="4113213"/>
            <a:ext cx="273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61" name="Text Box 109"/>
          <p:cNvSpPr txBox="1">
            <a:spLocks noChangeAspect="1" noChangeArrowheads="1"/>
          </p:cNvSpPr>
          <p:nvPr/>
        </p:nvSpPr>
        <p:spPr bwMode="auto">
          <a:xfrm>
            <a:off x="1323975" y="4113213"/>
            <a:ext cx="273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62" name="Text Box 110"/>
          <p:cNvSpPr txBox="1">
            <a:spLocks noChangeAspect="1" noChangeArrowheads="1"/>
          </p:cNvSpPr>
          <p:nvPr/>
        </p:nvSpPr>
        <p:spPr bwMode="auto">
          <a:xfrm>
            <a:off x="1916113" y="4071938"/>
            <a:ext cx="323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63" name="Text Box 111"/>
          <p:cNvSpPr txBox="1">
            <a:spLocks noChangeAspect="1" noChangeArrowheads="1"/>
          </p:cNvSpPr>
          <p:nvPr/>
        </p:nvSpPr>
        <p:spPr bwMode="auto">
          <a:xfrm>
            <a:off x="2457450" y="4071938"/>
            <a:ext cx="323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64" name="Text Box 112"/>
          <p:cNvSpPr txBox="1">
            <a:spLocks noChangeAspect="1" noChangeArrowheads="1"/>
          </p:cNvSpPr>
          <p:nvPr/>
        </p:nvSpPr>
        <p:spPr bwMode="auto">
          <a:xfrm>
            <a:off x="2992438" y="4071938"/>
            <a:ext cx="323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65" name="Text Box 113"/>
          <p:cNvSpPr txBox="1">
            <a:spLocks noChangeAspect="1" noChangeArrowheads="1"/>
          </p:cNvSpPr>
          <p:nvPr/>
        </p:nvSpPr>
        <p:spPr bwMode="auto">
          <a:xfrm>
            <a:off x="3403600" y="4071938"/>
            <a:ext cx="323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66" name="Text Box 114"/>
          <p:cNvSpPr txBox="1">
            <a:spLocks noChangeAspect="1" noChangeArrowheads="1"/>
          </p:cNvSpPr>
          <p:nvPr/>
        </p:nvSpPr>
        <p:spPr bwMode="auto">
          <a:xfrm>
            <a:off x="4344988" y="4113213"/>
            <a:ext cx="273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67" name="Text Box 115"/>
          <p:cNvSpPr txBox="1">
            <a:spLocks noChangeAspect="1" noChangeArrowheads="1"/>
          </p:cNvSpPr>
          <p:nvPr/>
        </p:nvSpPr>
        <p:spPr bwMode="auto">
          <a:xfrm>
            <a:off x="4964113" y="4113213"/>
            <a:ext cx="273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68" name="Text Box 116"/>
          <p:cNvSpPr txBox="1">
            <a:spLocks noChangeAspect="1" noChangeArrowheads="1"/>
          </p:cNvSpPr>
          <p:nvPr/>
        </p:nvSpPr>
        <p:spPr bwMode="auto">
          <a:xfrm>
            <a:off x="674688" y="3495675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69" name="Text Box 117"/>
          <p:cNvSpPr txBox="1">
            <a:spLocks noChangeAspect="1" noChangeArrowheads="1"/>
          </p:cNvSpPr>
          <p:nvPr/>
        </p:nvSpPr>
        <p:spPr bwMode="auto">
          <a:xfrm>
            <a:off x="1327150" y="3495675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70" name="Text Box 118"/>
          <p:cNvSpPr txBox="1">
            <a:spLocks noChangeAspect="1" noChangeArrowheads="1"/>
          </p:cNvSpPr>
          <p:nvPr/>
        </p:nvSpPr>
        <p:spPr bwMode="auto">
          <a:xfrm>
            <a:off x="1920875" y="3632200"/>
            <a:ext cx="3238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71" name="Text Box 119"/>
          <p:cNvSpPr txBox="1">
            <a:spLocks noChangeAspect="1" noChangeArrowheads="1"/>
          </p:cNvSpPr>
          <p:nvPr/>
        </p:nvSpPr>
        <p:spPr bwMode="auto">
          <a:xfrm>
            <a:off x="2468563" y="3632200"/>
            <a:ext cx="3238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72" name="Text Box 120"/>
          <p:cNvSpPr txBox="1">
            <a:spLocks noChangeAspect="1" noChangeArrowheads="1"/>
          </p:cNvSpPr>
          <p:nvPr/>
        </p:nvSpPr>
        <p:spPr bwMode="auto">
          <a:xfrm>
            <a:off x="3086100" y="3632200"/>
            <a:ext cx="3238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73" name="Text Box 121"/>
          <p:cNvSpPr txBox="1">
            <a:spLocks noChangeAspect="1" noChangeArrowheads="1"/>
          </p:cNvSpPr>
          <p:nvPr/>
        </p:nvSpPr>
        <p:spPr bwMode="auto">
          <a:xfrm>
            <a:off x="3403600" y="3632200"/>
            <a:ext cx="3238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74" name="Text Box 122"/>
          <p:cNvSpPr txBox="1">
            <a:spLocks noChangeAspect="1" noChangeArrowheads="1"/>
          </p:cNvSpPr>
          <p:nvPr/>
        </p:nvSpPr>
        <p:spPr bwMode="auto">
          <a:xfrm>
            <a:off x="4348163" y="3495675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75" name="Text Box 123"/>
          <p:cNvSpPr txBox="1">
            <a:spLocks noChangeAspect="1" noChangeArrowheads="1"/>
          </p:cNvSpPr>
          <p:nvPr/>
        </p:nvSpPr>
        <p:spPr bwMode="auto">
          <a:xfrm>
            <a:off x="4965700" y="3495675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76" name="Text Box 124"/>
          <p:cNvSpPr txBox="1">
            <a:spLocks noChangeAspect="1" noChangeArrowheads="1"/>
          </p:cNvSpPr>
          <p:nvPr/>
        </p:nvSpPr>
        <p:spPr bwMode="auto">
          <a:xfrm>
            <a:off x="674688" y="294640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77" name="Text Box 125"/>
          <p:cNvSpPr txBox="1">
            <a:spLocks noChangeAspect="1" noChangeArrowheads="1"/>
          </p:cNvSpPr>
          <p:nvPr/>
        </p:nvSpPr>
        <p:spPr bwMode="auto">
          <a:xfrm>
            <a:off x="1327150" y="294640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78" name="Text Box 126"/>
          <p:cNvSpPr txBox="1">
            <a:spLocks noChangeAspect="1" noChangeArrowheads="1"/>
          </p:cNvSpPr>
          <p:nvPr/>
        </p:nvSpPr>
        <p:spPr bwMode="auto">
          <a:xfrm>
            <a:off x="1882775" y="3041650"/>
            <a:ext cx="3238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79" name="Text Box 127"/>
          <p:cNvSpPr txBox="1">
            <a:spLocks noChangeAspect="1" noChangeArrowheads="1"/>
          </p:cNvSpPr>
          <p:nvPr/>
        </p:nvSpPr>
        <p:spPr bwMode="auto">
          <a:xfrm>
            <a:off x="2465388" y="3041650"/>
            <a:ext cx="3238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80" name="Text Box 128"/>
          <p:cNvSpPr txBox="1">
            <a:spLocks noChangeAspect="1" noChangeArrowheads="1"/>
          </p:cNvSpPr>
          <p:nvPr/>
        </p:nvSpPr>
        <p:spPr bwMode="auto">
          <a:xfrm>
            <a:off x="3082925" y="3041650"/>
            <a:ext cx="3238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81" name="Text Box 129"/>
          <p:cNvSpPr txBox="1">
            <a:spLocks noChangeAspect="1" noChangeArrowheads="1"/>
          </p:cNvSpPr>
          <p:nvPr/>
        </p:nvSpPr>
        <p:spPr bwMode="auto">
          <a:xfrm>
            <a:off x="3403600" y="3041650"/>
            <a:ext cx="3238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82" name="Text Box 130"/>
          <p:cNvSpPr txBox="1">
            <a:spLocks noChangeAspect="1" noChangeArrowheads="1"/>
          </p:cNvSpPr>
          <p:nvPr/>
        </p:nvSpPr>
        <p:spPr bwMode="auto">
          <a:xfrm>
            <a:off x="4348163" y="294640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83" name="Text Box 131"/>
          <p:cNvSpPr txBox="1">
            <a:spLocks noChangeAspect="1" noChangeArrowheads="1"/>
          </p:cNvSpPr>
          <p:nvPr/>
        </p:nvSpPr>
        <p:spPr bwMode="auto">
          <a:xfrm>
            <a:off x="4965700" y="294640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84" name="Text Box 132"/>
          <p:cNvSpPr txBox="1">
            <a:spLocks noChangeAspect="1" noChangeArrowheads="1"/>
          </p:cNvSpPr>
          <p:nvPr/>
        </p:nvSpPr>
        <p:spPr bwMode="auto">
          <a:xfrm>
            <a:off x="669925" y="235585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85" name="Text Box 133"/>
          <p:cNvSpPr txBox="1">
            <a:spLocks noChangeAspect="1" noChangeArrowheads="1"/>
          </p:cNvSpPr>
          <p:nvPr/>
        </p:nvSpPr>
        <p:spPr bwMode="auto">
          <a:xfrm>
            <a:off x="1323975" y="235585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86" name="Text Box 134"/>
          <p:cNvSpPr txBox="1">
            <a:spLocks noChangeAspect="1" noChangeArrowheads="1"/>
          </p:cNvSpPr>
          <p:nvPr/>
        </p:nvSpPr>
        <p:spPr bwMode="auto">
          <a:xfrm>
            <a:off x="1892300" y="2601913"/>
            <a:ext cx="323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87" name="Text Box 135"/>
          <p:cNvSpPr txBox="1">
            <a:spLocks noChangeAspect="1" noChangeArrowheads="1"/>
          </p:cNvSpPr>
          <p:nvPr/>
        </p:nvSpPr>
        <p:spPr bwMode="auto">
          <a:xfrm>
            <a:off x="2317750" y="2601913"/>
            <a:ext cx="323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88" name="Text Box 136"/>
          <p:cNvSpPr txBox="1">
            <a:spLocks noChangeAspect="1" noChangeArrowheads="1"/>
          </p:cNvSpPr>
          <p:nvPr/>
        </p:nvSpPr>
        <p:spPr bwMode="auto">
          <a:xfrm>
            <a:off x="2935288" y="2601913"/>
            <a:ext cx="323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89" name="Text Box 137"/>
          <p:cNvSpPr txBox="1">
            <a:spLocks noChangeAspect="1" noChangeArrowheads="1"/>
          </p:cNvSpPr>
          <p:nvPr/>
        </p:nvSpPr>
        <p:spPr bwMode="auto">
          <a:xfrm>
            <a:off x="3403600" y="2601913"/>
            <a:ext cx="323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-1</a:t>
            </a:r>
          </a:p>
        </p:txBody>
      </p:sp>
      <p:sp>
        <p:nvSpPr>
          <p:cNvPr id="32890" name="Text Box 138"/>
          <p:cNvSpPr txBox="1">
            <a:spLocks noChangeAspect="1" noChangeArrowheads="1"/>
          </p:cNvSpPr>
          <p:nvPr/>
        </p:nvSpPr>
        <p:spPr bwMode="auto">
          <a:xfrm>
            <a:off x="4344988" y="235585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sp>
        <p:nvSpPr>
          <p:cNvPr id="32891" name="Text Box 139"/>
          <p:cNvSpPr txBox="1">
            <a:spLocks noChangeAspect="1" noChangeArrowheads="1"/>
          </p:cNvSpPr>
          <p:nvPr/>
        </p:nvSpPr>
        <p:spPr bwMode="auto">
          <a:xfrm>
            <a:off x="4964113" y="235585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200"/>
              <a:t>0</a:t>
            </a:r>
          </a:p>
        </p:txBody>
      </p:sp>
      <p:grpSp>
        <p:nvGrpSpPr>
          <p:cNvPr id="32892" name="Group 140"/>
          <p:cNvGrpSpPr>
            <a:grpSpLocks noChangeAspect="1"/>
          </p:cNvGrpSpPr>
          <p:nvPr/>
        </p:nvGrpSpPr>
        <p:grpSpPr bwMode="auto">
          <a:xfrm>
            <a:off x="669925" y="1778000"/>
            <a:ext cx="4567238" cy="274638"/>
            <a:chOff x="660" y="663"/>
            <a:chExt cx="3192" cy="192"/>
          </a:xfrm>
        </p:grpSpPr>
        <p:sp>
          <p:nvSpPr>
            <p:cNvPr id="32903" name="Text Box 141"/>
            <p:cNvSpPr txBox="1">
              <a:spLocks noChangeAspect="1" noChangeArrowheads="1"/>
            </p:cNvSpPr>
            <p:nvPr/>
          </p:nvSpPr>
          <p:spPr bwMode="auto">
            <a:xfrm>
              <a:off x="660" y="66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904" name="Text Box 142"/>
            <p:cNvSpPr txBox="1">
              <a:spLocks noChangeAspect="1" noChangeArrowheads="1"/>
            </p:cNvSpPr>
            <p:nvPr/>
          </p:nvSpPr>
          <p:spPr bwMode="auto">
            <a:xfrm>
              <a:off x="1117" y="66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905" name="Text Box 143"/>
            <p:cNvSpPr txBox="1">
              <a:spLocks noChangeAspect="1" noChangeArrowheads="1"/>
            </p:cNvSpPr>
            <p:nvPr/>
          </p:nvSpPr>
          <p:spPr bwMode="auto">
            <a:xfrm>
              <a:off x="1549" y="66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06" name="Text Box 144"/>
            <p:cNvSpPr txBox="1">
              <a:spLocks noChangeAspect="1" noChangeArrowheads="1"/>
            </p:cNvSpPr>
            <p:nvPr/>
          </p:nvSpPr>
          <p:spPr bwMode="auto">
            <a:xfrm>
              <a:off x="1934" y="66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07" name="Text Box 145"/>
            <p:cNvSpPr txBox="1">
              <a:spLocks noChangeAspect="1" noChangeArrowheads="1"/>
            </p:cNvSpPr>
            <p:nvPr/>
          </p:nvSpPr>
          <p:spPr bwMode="auto">
            <a:xfrm>
              <a:off x="2365" y="66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08" name="Text Box 146"/>
            <p:cNvSpPr txBox="1">
              <a:spLocks noChangeAspect="1" noChangeArrowheads="1"/>
            </p:cNvSpPr>
            <p:nvPr/>
          </p:nvSpPr>
          <p:spPr bwMode="auto">
            <a:xfrm>
              <a:off x="2797" y="66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09" name="Text Box 147"/>
            <p:cNvSpPr txBox="1">
              <a:spLocks noChangeAspect="1" noChangeArrowheads="1"/>
            </p:cNvSpPr>
            <p:nvPr/>
          </p:nvSpPr>
          <p:spPr bwMode="auto">
            <a:xfrm>
              <a:off x="3229" y="663"/>
              <a:ext cx="1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910" name="Text Box 148"/>
            <p:cNvSpPr txBox="1">
              <a:spLocks noChangeAspect="1" noChangeArrowheads="1"/>
            </p:cNvSpPr>
            <p:nvPr/>
          </p:nvSpPr>
          <p:spPr bwMode="auto">
            <a:xfrm>
              <a:off x="3661" y="66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</p:grpSp>
      <p:grpSp>
        <p:nvGrpSpPr>
          <p:cNvPr id="32893" name="Group 149"/>
          <p:cNvGrpSpPr>
            <a:grpSpLocks noChangeAspect="1"/>
          </p:cNvGrpSpPr>
          <p:nvPr/>
        </p:nvGrpSpPr>
        <p:grpSpPr bwMode="auto">
          <a:xfrm>
            <a:off x="669925" y="1160463"/>
            <a:ext cx="4567238" cy="274637"/>
            <a:chOff x="660" y="231"/>
            <a:chExt cx="3192" cy="192"/>
          </a:xfrm>
        </p:grpSpPr>
        <p:sp>
          <p:nvSpPr>
            <p:cNvPr id="32895" name="Text Box 150"/>
            <p:cNvSpPr txBox="1">
              <a:spLocks noChangeAspect="1" noChangeArrowheads="1"/>
            </p:cNvSpPr>
            <p:nvPr/>
          </p:nvSpPr>
          <p:spPr bwMode="auto">
            <a:xfrm>
              <a:off x="660" y="231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896" name="Text Box 151"/>
            <p:cNvSpPr txBox="1">
              <a:spLocks noChangeAspect="1" noChangeArrowheads="1"/>
            </p:cNvSpPr>
            <p:nvPr/>
          </p:nvSpPr>
          <p:spPr bwMode="auto">
            <a:xfrm>
              <a:off x="1117" y="231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897" name="Text Box 152"/>
            <p:cNvSpPr txBox="1">
              <a:spLocks noChangeAspect="1" noChangeArrowheads="1"/>
            </p:cNvSpPr>
            <p:nvPr/>
          </p:nvSpPr>
          <p:spPr bwMode="auto">
            <a:xfrm>
              <a:off x="1549" y="231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898" name="Text Box 153"/>
            <p:cNvSpPr txBox="1">
              <a:spLocks noChangeAspect="1" noChangeArrowheads="1"/>
            </p:cNvSpPr>
            <p:nvPr/>
          </p:nvSpPr>
          <p:spPr bwMode="auto">
            <a:xfrm>
              <a:off x="1934" y="231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899" name="Text Box 154"/>
            <p:cNvSpPr txBox="1">
              <a:spLocks noChangeAspect="1" noChangeArrowheads="1"/>
            </p:cNvSpPr>
            <p:nvPr/>
          </p:nvSpPr>
          <p:spPr bwMode="auto">
            <a:xfrm>
              <a:off x="2365" y="231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00" name="Text Box 155"/>
            <p:cNvSpPr txBox="1">
              <a:spLocks noChangeAspect="1" noChangeArrowheads="1"/>
            </p:cNvSpPr>
            <p:nvPr/>
          </p:nvSpPr>
          <p:spPr bwMode="auto">
            <a:xfrm>
              <a:off x="2797" y="231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0</a:t>
              </a:r>
            </a:p>
          </p:txBody>
        </p:sp>
        <p:sp>
          <p:nvSpPr>
            <p:cNvPr id="32901" name="Text Box 156"/>
            <p:cNvSpPr txBox="1">
              <a:spLocks noChangeAspect="1" noChangeArrowheads="1"/>
            </p:cNvSpPr>
            <p:nvPr/>
          </p:nvSpPr>
          <p:spPr bwMode="auto">
            <a:xfrm>
              <a:off x="3229" y="231"/>
              <a:ext cx="1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  <p:sp>
          <p:nvSpPr>
            <p:cNvPr id="32902" name="Text Box 157"/>
            <p:cNvSpPr txBox="1">
              <a:spLocks noChangeAspect="1" noChangeArrowheads="1"/>
            </p:cNvSpPr>
            <p:nvPr/>
          </p:nvSpPr>
          <p:spPr bwMode="auto">
            <a:xfrm>
              <a:off x="3661" y="231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/>
                <a:t>1</a:t>
              </a:r>
            </a:p>
          </p:txBody>
        </p:sp>
      </p:grpSp>
      <p:sp>
        <p:nvSpPr>
          <p:cNvPr id="32894" name="Text Box 158"/>
          <p:cNvSpPr txBox="1">
            <a:spLocks noChangeArrowheads="1"/>
          </p:cNvSpPr>
          <p:nvPr/>
        </p:nvSpPr>
        <p:spPr bwMode="auto">
          <a:xfrm>
            <a:off x="41275" y="5835650"/>
            <a:ext cx="896938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Initially</a:t>
            </a:r>
          </a:p>
          <a:p>
            <a:r>
              <a:rPr lang="en-US" altLang="en-US"/>
              <a:t>s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498600" y="3733800"/>
            <a:ext cx="914400" cy="838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deadlock</a:t>
            </a:r>
          </a:p>
          <a:p>
            <a:r>
              <a:rPr lang="en-US" altLang="en-US">
                <a:solidFill>
                  <a:srgbClr val="FF0000"/>
                </a:solidFill>
              </a:rPr>
              <a:t>region</a:t>
            </a:r>
          </a:p>
        </p:txBody>
      </p:sp>
      <p:sp>
        <p:nvSpPr>
          <p:cNvPr id="33795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Deadlock</a:t>
            </a:r>
          </a:p>
        </p:txBody>
      </p:sp>
      <p:sp>
        <p:nvSpPr>
          <p:cNvPr id="33796" name="Line 4"/>
          <p:cNvSpPr>
            <a:spLocks noChangeAspect="1" noChangeShapeType="1"/>
          </p:cNvSpPr>
          <p:nvPr/>
        </p:nvSpPr>
        <p:spPr bwMode="auto">
          <a:xfrm flipH="1" flipV="1">
            <a:off x="785813" y="1654175"/>
            <a:ext cx="0" cy="3840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7" name="Line 5"/>
          <p:cNvSpPr>
            <a:spLocks noChangeAspect="1" noChangeShapeType="1"/>
          </p:cNvSpPr>
          <p:nvPr/>
        </p:nvSpPr>
        <p:spPr bwMode="auto">
          <a:xfrm flipV="1">
            <a:off x="785813" y="5494338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8" name="Line 6"/>
          <p:cNvSpPr>
            <a:spLocks noChangeAspect="1" noChangeShapeType="1"/>
          </p:cNvSpPr>
          <p:nvPr/>
        </p:nvSpPr>
        <p:spPr bwMode="auto">
          <a:xfrm>
            <a:off x="1482725" y="5443538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9" name="Line 7"/>
          <p:cNvSpPr>
            <a:spLocks noChangeAspect="1" noChangeShapeType="1"/>
          </p:cNvSpPr>
          <p:nvPr/>
        </p:nvSpPr>
        <p:spPr bwMode="auto">
          <a:xfrm>
            <a:off x="3373438" y="54435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spect="1" noChangeArrowheads="1"/>
          </p:cNvSpPr>
          <p:nvPr/>
        </p:nvSpPr>
        <p:spPr bwMode="auto">
          <a:xfrm>
            <a:off x="1217613" y="5561013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P(s)</a:t>
            </a:r>
          </a:p>
        </p:txBody>
      </p:sp>
      <p:sp>
        <p:nvSpPr>
          <p:cNvPr id="33801" name="Text Box 9"/>
          <p:cNvSpPr txBox="1">
            <a:spLocks noChangeAspect="1" noChangeArrowheads="1"/>
          </p:cNvSpPr>
          <p:nvPr/>
        </p:nvSpPr>
        <p:spPr bwMode="auto">
          <a:xfrm>
            <a:off x="3084513" y="5561013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V(s)</a:t>
            </a:r>
          </a:p>
        </p:txBody>
      </p:sp>
      <p:sp>
        <p:nvSpPr>
          <p:cNvPr id="33802" name="Line 10"/>
          <p:cNvSpPr>
            <a:spLocks noChangeAspect="1" noChangeShapeType="1"/>
          </p:cNvSpPr>
          <p:nvPr/>
        </p:nvSpPr>
        <p:spPr bwMode="auto">
          <a:xfrm rot="-5400000">
            <a:off x="786607" y="4495006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3" name="Line 11"/>
          <p:cNvSpPr>
            <a:spLocks noChangeAspect="1" noChangeShapeType="1"/>
          </p:cNvSpPr>
          <p:nvPr/>
        </p:nvSpPr>
        <p:spPr bwMode="auto">
          <a:xfrm rot="-5400000">
            <a:off x="786606" y="2790032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spect="1" noChangeArrowheads="1"/>
          </p:cNvSpPr>
          <p:nvPr/>
        </p:nvSpPr>
        <p:spPr bwMode="auto">
          <a:xfrm>
            <a:off x="198438" y="2651125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V(t)</a:t>
            </a:r>
          </a:p>
        </p:txBody>
      </p:sp>
      <p:sp>
        <p:nvSpPr>
          <p:cNvPr id="33805" name="Text Box 13"/>
          <p:cNvSpPr txBox="1">
            <a:spLocks noChangeAspect="1" noChangeArrowheads="1"/>
          </p:cNvSpPr>
          <p:nvPr/>
        </p:nvSpPr>
        <p:spPr bwMode="auto">
          <a:xfrm>
            <a:off x="4460875" y="56308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1</a:t>
            </a:r>
          </a:p>
        </p:txBody>
      </p:sp>
      <p:sp>
        <p:nvSpPr>
          <p:cNvPr id="33806" name="Text Box 14"/>
          <p:cNvSpPr txBox="1">
            <a:spLocks noChangeAspect="1" noChangeArrowheads="1"/>
          </p:cNvSpPr>
          <p:nvPr/>
        </p:nvSpPr>
        <p:spPr bwMode="auto">
          <a:xfrm>
            <a:off x="238125" y="13382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497013" y="2032000"/>
            <a:ext cx="1868487" cy="17018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41275" y="5984875"/>
            <a:ext cx="1695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Initially, s=t=1</a:t>
            </a:r>
          </a:p>
        </p:txBody>
      </p:sp>
      <p:sp>
        <p:nvSpPr>
          <p:cNvPr id="33809" name="Text Box 17"/>
          <p:cNvSpPr txBox="1">
            <a:spLocks noChangeAspect="1" noChangeArrowheads="1"/>
          </p:cNvSpPr>
          <p:nvPr/>
        </p:nvSpPr>
        <p:spPr bwMode="auto">
          <a:xfrm>
            <a:off x="220663" y="4352925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P(t)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411413" y="2870200"/>
            <a:ext cx="1868487" cy="17018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33811" name="Line 19"/>
          <p:cNvSpPr>
            <a:spLocks noChangeAspect="1" noChangeShapeType="1"/>
          </p:cNvSpPr>
          <p:nvPr/>
        </p:nvSpPr>
        <p:spPr bwMode="auto">
          <a:xfrm>
            <a:off x="2420938" y="54816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12" name="Text Box 20"/>
          <p:cNvSpPr txBox="1">
            <a:spLocks noChangeAspect="1" noChangeArrowheads="1"/>
          </p:cNvSpPr>
          <p:nvPr/>
        </p:nvSpPr>
        <p:spPr bwMode="auto">
          <a:xfrm>
            <a:off x="2154238" y="5561013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P(t)</a:t>
            </a:r>
          </a:p>
        </p:txBody>
      </p:sp>
      <p:sp>
        <p:nvSpPr>
          <p:cNvPr id="33813" name="Line 21"/>
          <p:cNvSpPr>
            <a:spLocks noChangeAspect="1" noChangeShapeType="1"/>
          </p:cNvSpPr>
          <p:nvPr/>
        </p:nvSpPr>
        <p:spPr bwMode="auto">
          <a:xfrm>
            <a:off x="4287838" y="55070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spect="1" noChangeArrowheads="1"/>
          </p:cNvSpPr>
          <p:nvPr/>
        </p:nvSpPr>
        <p:spPr bwMode="auto">
          <a:xfrm>
            <a:off x="4021138" y="5561013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V(t)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1785938" y="2119313"/>
            <a:ext cx="13017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forbidden</a:t>
            </a:r>
          </a:p>
          <a:p>
            <a:r>
              <a:rPr lang="en-US" altLang="en-US"/>
              <a:t>region for s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2697163" y="3897313"/>
            <a:ext cx="1257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forbidden</a:t>
            </a:r>
          </a:p>
          <a:p>
            <a:r>
              <a:rPr lang="en-US" altLang="en-US"/>
              <a:t>region for t</a:t>
            </a:r>
          </a:p>
        </p:txBody>
      </p:sp>
      <p:sp>
        <p:nvSpPr>
          <p:cNvPr id="33817" name="Line 25"/>
          <p:cNvSpPr>
            <a:spLocks noChangeAspect="1" noChangeShapeType="1"/>
          </p:cNvSpPr>
          <p:nvPr/>
        </p:nvSpPr>
        <p:spPr bwMode="auto">
          <a:xfrm rot="-5400000">
            <a:off x="786607" y="3656806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spect="1" noChangeArrowheads="1"/>
          </p:cNvSpPr>
          <p:nvPr/>
        </p:nvSpPr>
        <p:spPr bwMode="auto">
          <a:xfrm>
            <a:off x="198438" y="3514725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P(s)</a:t>
            </a:r>
          </a:p>
        </p:txBody>
      </p:sp>
      <p:sp>
        <p:nvSpPr>
          <p:cNvPr id="33819" name="Line 27"/>
          <p:cNvSpPr>
            <a:spLocks noChangeAspect="1" noChangeShapeType="1"/>
          </p:cNvSpPr>
          <p:nvPr/>
        </p:nvSpPr>
        <p:spPr bwMode="auto">
          <a:xfrm rot="-5400000">
            <a:off x="786606" y="1939132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20" name="Text Box 28"/>
          <p:cNvSpPr txBox="1">
            <a:spLocks noChangeAspect="1" noChangeArrowheads="1"/>
          </p:cNvSpPr>
          <p:nvPr/>
        </p:nvSpPr>
        <p:spPr bwMode="auto">
          <a:xfrm>
            <a:off x="176213" y="1800225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V(s)</a:t>
            </a:r>
          </a:p>
        </p:txBody>
      </p:sp>
      <p:sp>
        <p:nvSpPr>
          <p:cNvPr id="33821" name="Oval 29"/>
          <p:cNvSpPr>
            <a:spLocks noChangeArrowheads="1"/>
          </p:cNvSpPr>
          <p:nvPr/>
        </p:nvSpPr>
        <p:spPr bwMode="auto">
          <a:xfrm>
            <a:off x="2311400" y="3746500"/>
            <a:ext cx="88900" cy="88900"/>
          </a:xfrm>
          <a:prstGeom prst="ellipse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95725" y="1797050"/>
            <a:ext cx="11747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deadlock</a:t>
            </a:r>
          </a:p>
          <a:p>
            <a:r>
              <a:rPr lang="en-US" altLang="en-US" sz="1800">
                <a:solidFill>
                  <a:srgbClr val="FF0000"/>
                </a:solidFill>
              </a:rPr>
              <a:t>state</a:t>
            </a:r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 flipH="1">
            <a:off x="2451100" y="2286000"/>
            <a:ext cx="16256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5737225" y="1177925"/>
            <a:ext cx="3105150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Locking introduces</a:t>
            </a:r>
          </a:p>
          <a:p>
            <a:pPr algn="l"/>
            <a:r>
              <a:rPr lang="en-US" altLang="en-US" sz="1800"/>
              <a:t>potential for </a:t>
            </a:r>
            <a:r>
              <a:rPr lang="en-US" altLang="en-US" sz="1800" i="1">
                <a:solidFill>
                  <a:srgbClr val="FF0000"/>
                </a:solidFill>
              </a:rPr>
              <a:t>deadlock:</a:t>
            </a:r>
            <a:r>
              <a:rPr lang="en-US" altLang="en-US" sz="1800" i="1"/>
              <a:t> </a:t>
            </a:r>
            <a:endParaRPr lang="en-US" altLang="en-US" sz="1800"/>
          </a:p>
          <a:p>
            <a:pPr algn="l"/>
            <a:r>
              <a:rPr lang="en-US" altLang="en-US" sz="1800"/>
              <a:t>waiting for a condition that will never be true.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/>
              <a:t>Any trajectory that enters</a:t>
            </a:r>
          </a:p>
          <a:p>
            <a:pPr algn="l"/>
            <a:r>
              <a:rPr lang="en-US" altLang="en-US" sz="1800" i="1">
                <a:solidFill>
                  <a:srgbClr val="FF0000"/>
                </a:solidFill>
              </a:rPr>
              <a:t>deadlock region</a:t>
            </a:r>
            <a:r>
              <a:rPr lang="en-US" altLang="en-US" sz="1800" i="1"/>
              <a:t> </a:t>
            </a:r>
            <a:r>
              <a:rPr lang="en-US" altLang="en-US" sz="1800"/>
              <a:t>will</a:t>
            </a:r>
          </a:p>
          <a:p>
            <a:pPr algn="l"/>
            <a:r>
              <a:rPr lang="en-US" altLang="en-US" sz="1800"/>
              <a:t>eventually reach</a:t>
            </a:r>
          </a:p>
          <a:p>
            <a:pPr algn="l"/>
            <a:r>
              <a:rPr lang="en-US" altLang="en-US" sz="1800" i="1">
                <a:solidFill>
                  <a:srgbClr val="FF0000"/>
                </a:solidFill>
              </a:rPr>
              <a:t>deadlock state</a:t>
            </a:r>
            <a:r>
              <a:rPr lang="en-US" altLang="en-US" sz="1800"/>
              <a:t>, waiting for either </a:t>
            </a:r>
            <a:r>
              <a:rPr lang="en-US" altLang="en-US" sz="1800">
                <a:latin typeface="Courier New" pitchFamily="49" charset="0"/>
              </a:rPr>
              <a:t>s</a:t>
            </a:r>
            <a:r>
              <a:rPr lang="en-US" altLang="en-US" sz="1800"/>
              <a:t> or </a:t>
            </a:r>
            <a:r>
              <a:rPr lang="en-US" altLang="en-US" sz="1800">
                <a:latin typeface="Courier New" pitchFamily="49" charset="0"/>
              </a:rPr>
              <a:t>t</a:t>
            </a:r>
            <a:r>
              <a:rPr lang="en-US" altLang="en-US" sz="1800"/>
              <a:t> to become nonzero.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/>
              <a:t>Other trajectories luck out and skirt deadlock region.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/>
              <a:t>Unfortunate fact: deadlock is often non-deterministic (thus hard to detect).</a:t>
            </a:r>
            <a:endParaRPr lang="en-US" altLang="en-US" sz="18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POSIX Semaphores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42938" y="1319213"/>
            <a:ext cx="7543800" cy="46704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i="1">
                <a:latin typeface="Courier New" pitchFamily="49" charset="0"/>
              </a:rPr>
              <a:t>/* Initialize semaphore sem to value */</a:t>
            </a:r>
          </a:p>
          <a:p>
            <a:pPr algn="l"/>
            <a:r>
              <a:rPr lang="en-US" altLang="en-US" i="1">
                <a:latin typeface="Courier New" pitchFamily="49" charset="0"/>
              </a:rPr>
              <a:t>/* pshared=0 if thread, pshared=1 if process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Sem_init(sem_t *sem, int pshared, unsigned int value)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if (sem_init(sem, pshared, value) == -1)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unix_error("Sem_init");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 i="1">
                <a:latin typeface="Courier New" pitchFamily="49" charset="0"/>
              </a:rPr>
              <a:t>/* P operation on semaphore sem */</a:t>
            </a:r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void P(sem_t *sem)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if (sem_wait(sem) == -1)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unix_error("P");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 i="1">
                <a:latin typeface="Courier New" pitchFamily="49" charset="0"/>
              </a:rPr>
              <a:t>/* V operation on semaphore sem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V(sem_t *sem)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if (sem_post(sem) == -1)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unix_error("V");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  <a:p>
            <a:pPr algn="l"/>
            <a:endParaRPr lang="en-US" altLang="en-US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7659687" cy="728663"/>
          </a:xfrm>
        </p:spPr>
        <p:txBody>
          <a:bodyPr/>
          <a:lstStyle/>
          <a:p>
            <a:pPr eaLnBrk="1" hangingPunct="1"/>
            <a:r>
              <a:rPr lang="en-US" altLang="en-US" smtClean="0"/>
              <a:t>Sharing With POSIX Semaphores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04788" y="945222"/>
            <a:ext cx="4773612" cy="547612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</a:t>
            </a:r>
            <a:r>
              <a:rPr lang="en-US" altLang="en-US" dirty="0" err="1">
                <a:latin typeface="Courier New" pitchFamily="49" charset="0"/>
              </a:rPr>
              <a:t>goodcnt.c</a:t>
            </a:r>
            <a:r>
              <a:rPr lang="en-US" altLang="en-US" dirty="0">
                <a:latin typeface="Courier New" pitchFamily="49" charset="0"/>
              </a:rPr>
              <a:t> - properly sync’d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counter program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#include "</a:t>
            </a:r>
            <a:r>
              <a:rPr lang="en-US" altLang="en-US" dirty="0" err="1">
                <a:latin typeface="Courier New" pitchFamily="49" charset="0"/>
              </a:rPr>
              <a:t>csapp.h</a:t>
            </a:r>
            <a:r>
              <a:rPr lang="en-US" altLang="en-US" dirty="0">
                <a:latin typeface="Courier New" pitchFamily="49" charset="0"/>
              </a:rPr>
              <a:t>"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#define NITERS 10000000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unsigned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; /* counter */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sem_t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sem</a:t>
            </a:r>
            <a:r>
              <a:rPr lang="en-US" altLang="en-US" dirty="0">
                <a:latin typeface="Courier New" pitchFamily="49" charset="0"/>
              </a:rPr>
              <a:t>;        /* semaphore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</a:t>
            </a:r>
            <a:r>
              <a:rPr lang="en-US" altLang="en-US" dirty="0" smtClean="0">
                <a:latin typeface="Courier New" pitchFamily="49" charset="0"/>
              </a:rPr>
              <a:t>()</a:t>
            </a:r>
          </a:p>
          <a:p>
            <a:pPr algn="l"/>
            <a:r>
              <a:rPr lang="en-US" altLang="en-US" dirty="0" smtClean="0">
                <a:latin typeface="Courier New" pitchFamily="49" charset="0"/>
              </a:rPr>
              <a:t>{</a:t>
            </a:r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tid1, tid2;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Sem_init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sem</a:t>
            </a:r>
            <a:r>
              <a:rPr lang="en-US" altLang="en-US" dirty="0">
                <a:latin typeface="Courier New" pitchFamily="49" charset="0"/>
              </a:rPr>
              <a:t>, 0, 1); /* </a:t>
            </a:r>
            <a:r>
              <a:rPr lang="en-US" altLang="en-US" dirty="0" err="1">
                <a:latin typeface="Courier New" pitchFamily="49" charset="0"/>
              </a:rPr>
              <a:t>sem</a:t>
            </a:r>
            <a:r>
              <a:rPr lang="en-US" altLang="en-US" dirty="0">
                <a:latin typeface="Courier New" pitchFamily="49" charset="0"/>
              </a:rPr>
              <a:t>=1 */</a:t>
            </a:r>
          </a:p>
          <a:p>
            <a:pPr algn="l"/>
            <a:r>
              <a:rPr lang="en-US" altLang="en-US" dirty="0" smtClean="0">
                <a:latin typeface="Courier New" pitchFamily="49" charset="0"/>
              </a:rPr>
              <a:t>    </a:t>
            </a:r>
            <a:r>
              <a:rPr lang="en-US" altLang="en-US" dirty="0">
                <a:latin typeface="Courier New" pitchFamily="49" charset="0"/>
              </a:rPr>
              <a:t>/* create 2 threads and wait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...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smtClean="0">
                <a:latin typeface="Courier New" pitchFamily="49" charset="0"/>
              </a:rPr>
              <a:t> if 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== </a:t>
            </a:r>
            <a:r>
              <a:rPr lang="en-US" altLang="en-US" dirty="0">
                <a:latin typeface="Courier New" pitchFamily="49" charset="0"/>
              </a:rPr>
              <a:t>(unsigned)NITERS*2)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    </a:t>
            </a:r>
            <a:r>
              <a:rPr lang="en-US" altLang="en-US" dirty="0" err="1" smtClean="0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("OK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else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       </a:t>
            </a:r>
            <a:r>
              <a:rPr lang="en-US" altLang="en-US" dirty="0" err="1" smtClean="0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("BOOM!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smtClean="0">
                <a:latin typeface="Courier New" pitchFamily="49" charset="0"/>
              </a:rPr>
              <a:t>return 0;</a:t>
            </a:r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5086350" y="1035050"/>
            <a:ext cx="3867150" cy="29591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*count(void *arg)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i;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  for (i=0; i&lt;NITERS; i++)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P(&amp;sem);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cnt++;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V(&amp;sem);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14325"/>
            <a:ext cx="72136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Signaling With Semaphores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557463"/>
            <a:ext cx="8729663" cy="4352925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Common synchronization pattern:</a:t>
            </a:r>
          </a:p>
          <a:p>
            <a:pPr lvl="1" eaLnBrk="1" hangingPunct="1"/>
            <a:r>
              <a:rPr lang="en-US" altLang="en-US" sz="1800" smtClean="0"/>
              <a:t>Producer waits for slot, inserts item in buffer, and “</a:t>
            </a:r>
            <a:r>
              <a:rPr lang="en-US" altLang="en-US" sz="1800" i="1" smtClean="0"/>
              <a:t>signals”</a:t>
            </a:r>
            <a:r>
              <a:rPr lang="en-US" altLang="en-US" sz="1800" smtClean="0"/>
              <a:t> consumer</a:t>
            </a:r>
          </a:p>
          <a:p>
            <a:pPr lvl="1" eaLnBrk="1" hangingPunct="1"/>
            <a:r>
              <a:rPr lang="en-US" altLang="en-US" sz="1800" smtClean="0"/>
              <a:t>Consumer waits for item, removes it from buffer, and “signals” producer</a:t>
            </a:r>
          </a:p>
          <a:p>
            <a:pPr lvl="2" eaLnBrk="1" hangingPunct="1"/>
            <a:r>
              <a:rPr lang="en-US" altLang="en-US" sz="1600" smtClean="0"/>
              <a:t>“Signals” in this context has nothing to do with Unix signals</a:t>
            </a:r>
          </a:p>
          <a:p>
            <a:pPr eaLnBrk="1" hangingPunct="1"/>
            <a:r>
              <a:rPr lang="en-US" altLang="en-US" sz="2000" smtClean="0"/>
              <a:t>Examples</a:t>
            </a:r>
          </a:p>
          <a:p>
            <a:pPr lvl="1" eaLnBrk="1" hangingPunct="1"/>
            <a:r>
              <a:rPr lang="en-US" altLang="en-US" sz="1800" smtClean="0"/>
              <a:t>Multimedia processing:</a:t>
            </a:r>
          </a:p>
          <a:p>
            <a:pPr lvl="2" eaLnBrk="1" hangingPunct="1"/>
            <a:r>
              <a:rPr lang="en-US" altLang="en-US" sz="1600" smtClean="0"/>
              <a:t>Producer creates MPEG video frames, consumer renders the frames </a:t>
            </a:r>
          </a:p>
          <a:p>
            <a:pPr lvl="1" eaLnBrk="1" hangingPunct="1"/>
            <a:r>
              <a:rPr lang="en-US" altLang="en-US" sz="1800" smtClean="0"/>
              <a:t> Event-driven graphical user interfaces</a:t>
            </a:r>
          </a:p>
          <a:p>
            <a:pPr lvl="2" eaLnBrk="1" hangingPunct="1"/>
            <a:r>
              <a:rPr lang="en-US" altLang="en-US" sz="1600" smtClean="0"/>
              <a:t>Producer detects mouse clicks, mouse movements, and keystrokes and inserts corresponding events in buffer</a:t>
            </a:r>
          </a:p>
          <a:p>
            <a:pPr lvl="2" eaLnBrk="1" hangingPunct="1"/>
            <a:r>
              <a:rPr lang="en-US" altLang="en-US" sz="1600" smtClean="0"/>
              <a:t> Consumer retrieves events from buffer and paints display</a:t>
            </a:r>
          </a:p>
        </p:txBody>
      </p:sp>
      <p:sp>
        <p:nvSpPr>
          <p:cNvPr id="36868" name="Oval 5"/>
          <p:cNvSpPr>
            <a:spLocks noChangeArrowheads="1"/>
          </p:cNvSpPr>
          <p:nvPr/>
        </p:nvSpPr>
        <p:spPr bwMode="auto">
          <a:xfrm>
            <a:off x="1552575" y="1146175"/>
            <a:ext cx="1219200" cy="110807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producer</a:t>
            </a:r>
          </a:p>
          <a:p>
            <a:r>
              <a:rPr lang="en-US" altLang="en-US" sz="1800"/>
              <a:t>thread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3686175" y="1419225"/>
            <a:ext cx="1219200" cy="533400"/>
          </a:xfrm>
          <a:prstGeom prst="rect">
            <a:avLst/>
          </a:prstGeom>
          <a:solidFill>
            <a:srgbClr val="66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shared</a:t>
            </a:r>
          </a:p>
          <a:p>
            <a:r>
              <a:rPr lang="en-US" altLang="en-US" sz="1800"/>
              <a:t>buffer</a:t>
            </a:r>
          </a:p>
        </p:txBody>
      </p:sp>
      <p:sp>
        <p:nvSpPr>
          <p:cNvPr id="36870" name="Line 7"/>
          <p:cNvSpPr>
            <a:spLocks noChangeShapeType="1"/>
          </p:cNvSpPr>
          <p:nvPr/>
        </p:nvSpPr>
        <p:spPr bwMode="auto">
          <a:xfrm flipV="1">
            <a:off x="2771775" y="1647825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36871" name="Line 8"/>
          <p:cNvSpPr>
            <a:spLocks noChangeShapeType="1"/>
          </p:cNvSpPr>
          <p:nvPr/>
        </p:nvSpPr>
        <p:spPr bwMode="auto">
          <a:xfrm flipV="1">
            <a:off x="4905375" y="1647825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36872" name="Oval 9"/>
          <p:cNvSpPr>
            <a:spLocks noChangeArrowheads="1"/>
          </p:cNvSpPr>
          <p:nvPr/>
        </p:nvSpPr>
        <p:spPr bwMode="auto">
          <a:xfrm>
            <a:off x="5819775" y="1149350"/>
            <a:ext cx="1219200" cy="110807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consumer</a:t>
            </a:r>
          </a:p>
          <a:p>
            <a:r>
              <a:rPr lang="en-US" altLang="en-US" sz="1800"/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71475"/>
            <a:ext cx="74930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Producer-Consumer on Buffer That Holds One Item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31763" y="1495425"/>
            <a:ext cx="3746500" cy="3692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i="1">
                <a:latin typeface="Courier New" pitchFamily="49" charset="0"/>
              </a:rPr>
              <a:t>/* buf1.c - producer-consumer</a:t>
            </a:r>
          </a:p>
          <a:p>
            <a:pPr algn="l"/>
            <a:r>
              <a:rPr lang="en-US" altLang="en-US" i="1">
                <a:latin typeface="Courier New" pitchFamily="49" charset="0"/>
              </a:rPr>
              <a:t>on 1-element buffer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#include “csapp.h”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#define NITERS 5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void *producer(void *arg);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</a:t>
            </a:r>
            <a:r>
              <a:rPr lang="en-US" altLang="en-US" b="0">
                <a:latin typeface="Courier New" pitchFamily="49" charset="0"/>
              </a:rPr>
              <a:t> </a:t>
            </a:r>
            <a:r>
              <a:rPr lang="en-US" altLang="en-US">
                <a:latin typeface="Courier New" pitchFamily="49" charset="0"/>
              </a:rPr>
              <a:t>*consumer(void *arg);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struct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int buf; /* shared var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sem_t full; /* sems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sem_t empty;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 shared;</a:t>
            </a:r>
          </a:p>
          <a:p>
            <a:pPr algn="l"/>
            <a:endParaRPr lang="en-US" altLang="en-US">
              <a:latin typeface="Courier New" pitchFamily="49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191000" y="1473200"/>
            <a:ext cx="4843463" cy="46704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int main()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pthread_t tid_producer;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pthread_t tid_consumer;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</a:t>
            </a:r>
            <a:r>
              <a:rPr lang="en-US" altLang="en-US" i="1">
                <a:latin typeface="Courier New" pitchFamily="49" charset="0"/>
              </a:rPr>
              <a:t>/* initialize the semaphores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Sem_init(&amp;shared.empty, 0, 1);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Sem_init(&amp;shared.full,  0, 0);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</a:t>
            </a:r>
            <a:r>
              <a:rPr lang="en-US" altLang="en-US" i="1">
                <a:latin typeface="Courier New" pitchFamily="49" charset="0"/>
              </a:rPr>
              <a:t>/* create threads and wait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Pthread_create(&amp;tid_producer, NULL,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     producer,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Pthread_create(&amp;tid_consumer, NULL,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     consumer,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Pthread_join(tid_producer,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Pthread_join(tid_consumer,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exit(0);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  <a:p>
            <a:pPr algn="l"/>
            <a:endParaRPr lang="en-US" altLang="en-US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7639050" cy="781050"/>
          </a:xfrm>
        </p:spPr>
        <p:txBody>
          <a:bodyPr/>
          <a:lstStyle/>
          <a:p>
            <a:pPr eaLnBrk="1" hangingPunct="1"/>
            <a:r>
              <a:rPr lang="en-US" altLang="en-US" smtClean="0"/>
              <a:t>A Process With Multiple Threads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39813"/>
            <a:ext cx="8307387" cy="5475287"/>
          </a:xfrm>
        </p:spPr>
        <p:txBody>
          <a:bodyPr/>
          <a:lstStyle/>
          <a:p>
            <a:pPr eaLnBrk="1" hangingPunct="1"/>
            <a:r>
              <a:rPr lang="en-US" altLang="en-US" smtClean="0"/>
              <a:t>Multiple threads can be associated with a process</a:t>
            </a:r>
          </a:p>
          <a:p>
            <a:pPr lvl="1" eaLnBrk="1" hangingPunct="1"/>
            <a:r>
              <a:rPr lang="en-US" altLang="en-US" smtClean="0"/>
              <a:t>Each thread has its </a:t>
            </a:r>
            <a:r>
              <a:rPr lang="en-US" altLang="en-US" i="1" smtClean="0">
                <a:solidFill>
                  <a:srgbClr val="FF0000"/>
                </a:solidFill>
              </a:rPr>
              <a:t>own</a:t>
            </a:r>
            <a:r>
              <a:rPr lang="en-US" altLang="en-US" smtClean="0"/>
              <a:t> logical control flow (sequence of PC values)</a:t>
            </a:r>
          </a:p>
          <a:p>
            <a:pPr lvl="1" eaLnBrk="1" hangingPunct="1"/>
            <a:r>
              <a:rPr lang="en-US" altLang="en-US" smtClean="0"/>
              <a:t>Each thread </a:t>
            </a:r>
            <a:r>
              <a:rPr lang="en-US" altLang="en-US" i="1" smtClean="0">
                <a:solidFill>
                  <a:srgbClr val="FF0000"/>
                </a:solidFill>
              </a:rPr>
              <a:t>shares</a:t>
            </a:r>
            <a:r>
              <a:rPr lang="en-US" altLang="en-US" smtClean="0"/>
              <a:t> the same code, data, and kernel context</a:t>
            </a:r>
          </a:p>
          <a:p>
            <a:pPr lvl="1" eaLnBrk="1" hangingPunct="1"/>
            <a:r>
              <a:rPr lang="en-US" altLang="en-US" smtClean="0"/>
              <a:t>Each thread has its own thread id (TID)</a:t>
            </a:r>
          </a:p>
        </p:txBody>
      </p:sp>
      <p:sp>
        <p:nvSpPr>
          <p:cNvPr id="6148" name="Rectangle 4"/>
          <p:cNvSpPr>
            <a:spLocks noChangeAspect="1" noChangeArrowheads="1"/>
          </p:cNvSpPr>
          <p:nvPr/>
        </p:nvSpPr>
        <p:spPr bwMode="auto">
          <a:xfrm>
            <a:off x="3432175" y="3433763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6149" name="Rectangle 5"/>
          <p:cNvSpPr>
            <a:spLocks noChangeAspect="1" noChangeArrowheads="1"/>
          </p:cNvSpPr>
          <p:nvPr/>
        </p:nvSpPr>
        <p:spPr bwMode="auto">
          <a:xfrm>
            <a:off x="3432175" y="3752850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6150" name="Rectangle 6"/>
          <p:cNvSpPr>
            <a:spLocks noChangeAspect="1" noChangeArrowheads="1"/>
          </p:cNvSpPr>
          <p:nvPr/>
        </p:nvSpPr>
        <p:spPr bwMode="auto">
          <a:xfrm>
            <a:off x="3432175" y="4006850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6151" name="Text Box 7"/>
          <p:cNvSpPr txBox="1">
            <a:spLocks noChangeAspect="1" noChangeArrowheads="1"/>
          </p:cNvSpPr>
          <p:nvPr/>
        </p:nvSpPr>
        <p:spPr bwMode="auto">
          <a:xfrm>
            <a:off x="3200400" y="507365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6152" name="Rectangle 8"/>
          <p:cNvSpPr>
            <a:spLocks noChangeAspect="1" noChangeArrowheads="1"/>
          </p:cNvSpPr>
          <p:nvPr/>
        </p:nvSpPr>
        <p:spPr bwMode="auto">
          <a:xfrm>
            <a:off x="3432175" y="4295775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84175" y="4349750"/>
            <a:ext cx="2114550" cy="13700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1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SP1</a:t>
            </a:r>
          </a:p>
          <a:p>
            <a:pPr algn="l"/>
            <a:r>
              <a:rPr lang="en-US" altLang="en-US"/>
              <a:t>    PC1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213100" y="2943225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 Shared code and data</a:t>
            </a:r>
          </a:p>
        </p:txBody>
      </p:sp>
      <p:sp>
        <p:nvSpPr>
          <p:cNvPr id="6155" name="Rectangle 11"/>
          <p:cNvSpPr>
            <a:spLocks noChangeAspect="1" noChangeArrowheads="1"/>
          </p:cNvSpPr>
          <p:nvPr/>
        </p:nvSpPr>
        <p:spPr bwMode="auto">
          <a:xfrm>
            <a:off x="3432175" y="4616450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6156" name="Rectangle 12"/>
          <p:cNvSpPr>
            <a:spLocks noChangeAspect="1" noChangeArrowheads="1"/>
          </p:cNvSpPr>
          <p:nvPr/>
        </p:nvSpPr>
        <p:spPr bwMode="auto">
          <a:xfrm>
            <a:off x="3432175" y="4921250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6157" name="Rectangle 13"/>
          <p:cNvSpPr>
            <a:spLocks noChangeAspect="1" noChangeArrowheads="1"/>
          </p:cNvSpPr>
          <p:nvPr/>
        </p:nvSpPr>
        <p:spPr bwMode="auto">
          <a:xfrm>
            <a:off x="531813" y="3738563"/>
            <a:ext cx="1885950" cy="3190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 1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77800" y="2943225"/>
            <a:ext cx="2647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1 (main thread)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429000" y="5465763"/>
            <a:ext cx="2314575" cy="1155700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File descriptor table</a:t>
            </a:r>
          </a:p>
          <a:p>
            <a:pPr algn="l"/>
            <a:r>
              <a:rPr lang="en-US" altLang="en-US"/>
              <a:t>   brk pointer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575425" y="4349750"/>
            <a:ext cx="2114550" cy="13700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2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SP2</a:t>
            </a:r>
          </a:p>
          <a:p>
            <a:pPr algn="l"/>
            <a:r>
              <a:rPr lang="en-US" altLang="en-US"/>
              <a:t>    PC2</a:t>
            </a:r>
          </a:p>
        </p:txBody>
      </p:sp>
      <p:sp>
        <p:nvSpPr>
          <p:cNvPr id="6161" name="Rectangle 17"/>
          <p:cNvSpPr>
            <a:spLocks noChangeAspect="1" noChangeArrowheads="1"/>
          </p:cNvSpPr>
          <p:nvPr/>
        </p:nvSpPr>
        <p:spPr bwMode="auto">
          <a:xfrm>
            <a:off x="6673850" y="3738563"/>
            <a:ext cx="1885950" cy="3190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 2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6394450" y="2943225"/>
            <a:ext cx="259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2 (peer thread)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Producer-Consumer (cont)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3624263" cy="41814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i="1">
                <a:latin typeface="Courier New" pitchFamily="49" charset="0"/>
              </a:rPr>
              <a:t>/* producer thread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*producer(void *arg)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int i, item;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for (i=0; i&lt;NITERS; i++)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</a:t>
            </a:r>
            <a:r>
              <a:rPr lang="en-US" altLang="en-US" i="1">
                <a:latin typeface="Courier New" pitchFamily="49" charset="0"/>
              </a:rPr>
              <a:t>/* produce item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item = i;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printf("produced %d\n",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item);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  </a:t>
            </a:r>
            <a:r>
              <a:rPr lang="en-US" altLang="en-US" i="1">
                <a:latin typeface="Courier New" pitchFamily="49" charset="0"/>
              </a:rPr>
              <a:t>/* write item to buf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P(&amp;shared.empty);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shared.buf = item;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V(&amp;shared.full);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}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NULL;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029200" y="1905000"/>
            <a:ext cx="3624263" cy="3937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i="1">
                <a:latin typeface="Courier New" pitchFamily="49" charset="0"/>
              </a:rPr>
              <a:t>/* consumer thread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*consumer(void *arg)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int i, item;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for (i=0; i&lt;NITERS; i++)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</a:t>
            </a:r>
            <a:r>
              <a:rPr lang="en-US" altLang="en-US" i="1">
                <a:latin typeface="Courier New" pitchFamily="49" charset="0"/>
              </a:rPr>
              <a:t>/* read item from buf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P(&amp;shared.full);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item = shared.buf;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V(&amp;shared.empty);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  </a:t>
            </a:r>
            <a:r>
              <a:rPr lang="en-US" altLang="en-US" i="1">
                <a:latin typeface="Courier New" pitchFamily="49" charset="0"/>
              </a:rPr>
              <a:t>/* consume item */</a:t>
            </a:r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  printf("consumed %d\n",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item);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}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NULL;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730250" y="1143000"/>
            <a:ext cx="31575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Initially:  empty = 1, full = 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 Safety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Functions called from a thread must be </a:t>
            </a:r>
            <a:r>
              <a:rPr lang="en-US" altLang="en-US" i="1" smtClean="0">
                <a:solidFill>
                  <a:srgbClr val="FF0000"/>
                </a:solidFill>
              </a:rPr>
              <a:t>thread-safe</a:t>
            </a: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We identify four (non-disjoint) classes of thread-unsafe functions:</a:t>
            </a:r>
          </a:p>
          <a:p>
            <a:pPr lvl="1" eaLnBrk="1" hangingPunct="1"/>
            <a:r>
              <a:rPr lang="en-US" altLang="en-US" smtClean="0"/>
              <a:t>Class 1: Failing to protect shared variables</a:t>
            </a:r>
          </a:p>
          <a:p>
            <a:pPr lvl="1" eaLnBrk="1" hangingPunct="1"/>
            <a:r>
              <a:rPr lang="en-US" altLang="en-US" smtClean="0"/>
              <a:t>Class 2: Relying on persistent state across invocations</a:t>
            </a:r>
          </a:p>
          <a:p>
            <a:pPr lvl="1" eaLnBrk="1" hangingPunct="1"/>
            <a:r>
              <a:rPr lang="en-US" altLang="en-US" smtClean="0"/>
              <a:t>Class 3: Returning pointer to static variable</a:t>
            </a:r>
          </a:p>
          <a:p>
            <a:pPr lvl="1" eaLnBrk="1" hangingPunct="1"/>
            <a:r>
              <a:rPr lang="en-US" altLang="en-US" smtClean="0"/>
              <a:t>Class 4: Calling thread-unsafe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61950"/>
            <a:ext cx="69215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Thread-Unsafe Functions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 1: Failing to protect shared variables</a:t>
            </a:r>
          </a:p>
          <a:p>
            <a:pPr lvl="1" eaLnBrk="1" hangingPunct="1"/>
            <a:r>
              <a:rPr lang="en-US" altLang="en-US" smtClean="0"/>
              <a:t>Fix: Use P and V semaphore operations</a:t>
            </a:r>
          </a:p>
          <a:p>
            <a:pPr lvl="1" eaLnBrk="1" hangingPunct="1"/>
            <a:r>
              <a:rPr lang="en-US" altLang="en-US" smtClean="0"/>
              <a:t>Issue: Synchronization operations will slow down code</a:t>
            </a:r>
          </a:p>
          <a:p>
            <a:pPr lvl="1" eaLnBrk="1" hangingPunct="1"/>
            <a:r>
              <a:rPr lang="en-US" altLang="en-US" smtClean="0"/>
              <a:t>Example: </a:t>
            </a:r>
            <a:r>
              <a:rPr lang="en-US" altLang="en-US" smtClean="0">
                <a:latin typeface="Courier New" pitchFamily="49" charset="0"/>
              </a:rPr>
              <a:t>goodcnt.c</a:t>
            </a:r>
            <a:endParaRPr lang="en-US" altLang="en-US" smtClean="0"/>
          </a:p>
          <a:p>
            <a:pPr eaLnBrk="1" hangingPunct="1"/>
            <a:endParaRPr lang="en-US" altLang="en-US" i="1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52425"/>
            <a:ext cx="73406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Thread-Unsafe Functions (cont)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2188"/>
            <a:ext cx="8548688" cy="1979612"/>
          </a:xfrm>
        </p:spPr>
        <p:txBody>
          <a:bodyPr/>
          <a:lstStyle/>
          <a:p>
            <a:pPr eaLnBrk="1" hangingPunct="1"/>
            <a:r>
              <a:rPr lang="en-US" altLang="en-US" smtClean="0"/>
              <a:t>Class 2:  Relying on persistent state across multiple function invocations</a:t>
            </a:r>
          </a:p>
          <a:p>
            <a:pPr lvl="1" eaLnBrk="1" hangingPunct="1"/>
            <a:r>
              <a:rPr lang="en-US" altLang="en-US" smtClean="0"/>
              <a:t>Random number generator relies on static state </a:t>
            </a:r>
          </a:p>
          <a:p>
            <a:pPr lvl="1" eaLnBrk="1" hangingPunct="1"/>
            <a:r>
              <a:rPr lang="en-US" altLang="en-US" smtClean="0"/>
              <a:t>Fix: Rewrite function so that caller passes in all necessary state</a:t>
            </a:r>
            <a:endParaRPr lang="en-US" altLang="en-US" smtClean="0">
              <a:latin typeface="Courier New" pitchFamily="49" charset="0"/>
            </a:endParaRP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896938" y="3021013"/>
            <a:ext cx="7302500" cy="3292475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/* rand - return bad pseudo-random integer on 0..32767 */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int rand(void)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    static unsigned int next = 1;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    next = next*1103515245 + 12345;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    return (unsigned int)(next/65536) % 32768;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/* srand - set seed for rand() */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void srand(unsigned int seed)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    next = seed; </a:t>
            </a:r>
          </a:p>
          <a:p>
            <a:pPr algn="l"/>
            <a:r>
              <a:rPr lang="en-US" altLang="en-US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3406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Thread-Unsafe Functions (cont)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" y="914400"/>
            <a:ext cx="4089400" cy="5549900"/>
          </a:xfrm>
        </p:spPr>
        <p:txBody>
          <a:bodyPr/>
          <a:lstStyle/>
          <a:p>
            <a:pPr eaLnBrk="1" hangingPunct="1"/>
            <a:r>
              <a:rPr lang="en-US" altLang="en-US" smtClean="0"/>
              <a:t>Class 3: Returning pointer to </a:t>
            </a:r>
            <a:r>
              <a:rPr lang="en-US" altLang="en-US" smtClean="0">
                <a:latin typeface="Courier New" pitchFamily="49" charset="0"/>
              </a:rPr>
              <a:t>static </a:t>
            </a:r>
            <a:r>
              <a:rPr lang="en-US" altLang="en-US" smtClean="0"/>
              <a:t>variable</a:t>
            </a:r>
          </a:p>
          <a:p>
            <a:pPr eaLnBrk="1" hangingPunct="1"/>
            <a:r>
              <a:rPr lang="en-US" altLang="en-US" smtClean="0"/>
              <a:t>Fixes: </a:t>
            </a:r>
          </a:p>
          <a:p>
            <a:pPr lvl="1" eaLnBrk="1" hangingPunct="1"/>
            <a:r>
              <a:rPr lang="en-US" altLang="en-US" smtClean="0"/>
              <a:t>1. Rewrite code so caller passes pointer to </a:t>
            </a:r>
            <a:r>
              <a:rPr lang="en-US" altLang="en-US" smtClean="0">
                <a:latin typeface="Courier New" pitchFamily="49" charset="0"/>
              </a:rPr>
              <a:t>struct</a:t>
            </a:r>
            <a:endParaRPr lang="en-US" altLang="en-US" smtClean="0"/>
          </a:p>
          <a:p>
            <a:pPr lvl="3" eaLnBrk="1" hangingPunct="1"/>
            <a:r>
              <a:rPr lang="en-US" altLang="en-US" smtClean="0"/>
              <a:t>Issue: Requires changes in caller and callee</a:t>
            </a:r>
          </a:p>
          <a:p>
            <a:pPr lvl="1" eaLnBrk="1" hangingPunct="1"/>
            <a:r>
              <a:rPr lang="en-US" altLang="en-US" smtClean="0"/>
              <a:t>2. </a:t>
            </a:r>
            <a:r>
              <a:rPr lang="en-US" altLang="en-US" i="1" smtClean="0">
                <a:solidFill>
                  <a:srgbClr val="FF0000"/>
                </a:solidFill>
              </a:rPr>
              <a:t>Lock-and-copy</a:t>
            </a:r>
            <a:endParaRPr lang="en-US" altLang="en-US" smtClean="0"/>
          </a:p>
          <a:p>
            <a:pPr lvl="3" eaLnBrk="1" hangingPunct="1"/>
            <a:r>
              <a:rPr lang="en-US" altLang="en-US" smtClean="0"/>
              <a:t>Issue: Requires only simple changes in caller (and none in  callee)</a:t>
            </a:r>
          </a:p>
          <a:p>
            <a:pPr lvl="3" eaLnBrk="1" hangingPunct="1"/>
            <a:r>
              <a:rPr lang="en-US" altLang="en-US" smtClean="0"/>
              <a:t>However, caller must free memory</a:t>
            </a:r>
          </a:p>
          <a:p>
            <a:pPr lvl="1" eaLnBrk="1" hangingPunct="1"/>
            <a:endParaRPr lang="en-US" altLang="en-US" smtClean="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4478338" y="3035142"/>
            <a:ext cx="3764172" cy="492443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 err="1">
                <a:latin typeface="Courier New" pitchFamily="49" charset="0"/>
              </a:rPr>
              <a:t>hostp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Malloc</a:t>
            </a:r>
            <a:r>
              <a:rPr lang="en-US" altLang="en-US" dirty="0" smtClean="0">
                <a:latin typeface="Courier New" pitchFamily="49" charset="0"/>
              </a:rPr>
              <a:t>(...);</a:t>
            </a:r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gethostbyname_r</a:t>
            </a:r>
            <a:r>
              <a:rPr lang="en-US" altLang="en-US" dirty="0">
                <a:latin typeface="Courier New" pitchFamily="49" charset="0"/>
              </a:rPr>
              <a:t>(name, </a:t>
            </a:r>
            <a:r>
              <a:rPr lang="en-US" altLang="en-US" dirty="0" err="1">
                <a:latin typeface="Courier New" pitchFamily="49" charset="0"/>
              </a:rPr>
              <a:t>hostp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452938" y="992188"/>
            <a:ext cx="3754437" cy="17367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struct hostent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*gethostbyname(char* name)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static struct hostent h;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&lt;contact DNS and fill in h&gt;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&amp;h;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4491038" y="4076700"/>
            <a:ext cx="4356100" cy="2470150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struct hostent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*gethostbyname_ts(char *p)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struct hostent *q = Malloc(...);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P(&amp;mutex); /* lock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 = gethostbyname(name);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*q = *p;   /* copy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V(&amp;mutex);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q;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43015" name="Line 10"/>
          <p:cNvSpPr>
            <a:spLocks noChangeShapeType="1"/>
          </p:cNvSpPr>
          <p:nvPr/>
        </p:nvSpPr>
        <p:spPr bwMode="auto">
          <a:xfrm>
            <a:off x="3881438" y="2832100"/>
            <a:ext cx="574675" cy="3048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016" name="Line 11"/>
          <p:cNvSpPr>
            <a:spLocks noChangeShapeType="1"/>
          </p:cNvSpPr>
          <p:nvPr/>
        </p:nvSpPr>
        <p:spPr bwMode="auto">
          <a:xfrm>
            <a:off x="3416300" y="3944938"/>
            <a:ext cx="931863" cy="214312"/>
          </a:xfrm>
          <a:prstGeom prst="line">
            <a:avLst/>
          </a:prstGeom>
          <a:noFill/>
          <a:ln w="38100">
            <a:solidFill>
              <a:srgbClr val="FF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Line Callout 1 1"/>
          <p:cNvSpPr/>
          <p:nvPr/>
        </p:nvSpPr>
        <p:spPr bwMode="auto">
          <a:xfrm>
            <a:off x="6296025" y="3636963"/>
            <a:ext cx="2089150" cy="338137"/>
          </a:xfrm>
          <a:prstGeom prst="borderCallout1">
            <a:avLst>
              <a:gd name="adj1" fmla="val 91355"/>
              <a:gd name="adj2" fmla="val 87211"/>
              <a:gd name="adj3" fmla="val 339029"/>
              <a:gd name="adj4" fmla="val 6850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  <a:ex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dirty="0">
                <a:latin typeface="Helvetica" pitchFamily="34" charset="0"/>
              </a:rPr>
              <a:t>Why outside the 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52425"/>
            <a:ext cx="66421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Thread-Unsafe Functions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 4: Calling thread-unsafe functions</a:t>
            </a:r>
          </a:p>
          <a:p>
            <a:pPr lvl="1" eaLnBrk="1" hangingPunct="1"/>
            <a:r>
              <a:rPr lang="en-US" altLang="en-US" smtClean="0"/>
              <a:t>Calling one thread-unsafe function makes an entire function thread-unsafe</a:t>
            </a:r>
          </a:p>
          <a:p>
            <a:pPr lvl="2" eaLnBrk="1" hangingPunct="1">
              <a:buFont typeface="Wingdings" pitchFamily="2" charset="2"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Fix: Modify the function so it calls only thread-safe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ChangeArrowheads="1"/>
          </p:cNvSpPr>
          <p:nvPr/>
        </p:nvSpPr>
        <p:spPr bwMode="auto">
          <a:xfrm>
            <a:off x="1878013" y="2832100"/>
            <a:ext cx="2514600" cy="1905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2900"/>
            <a:ext cx="64135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Reentrant Functions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563" y="1154113"/>
            <a:ext cx="8307387" cy="19621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n-US" sz="2000" smtClean="0"/>
              <a:t>A function is </a:t>
            </a:r>
            <a:r>
              <a:rPr lang="en-US" altLang="en-US" sz="2000" i="1" smtClean="0">
                <a:solidFill>
                  <a:srgbClr val="FF0000"/>
                </a:solidFill>
              </a:rPr>
              <a:t>reentrant</a:t>
            </a:r>
            <a:r>
              <a:rPr lang="en-US" altLang="en-US" sz="2000" smtClean="0"/>
              <a:t> iff it accesses NO shared variables when called from multiple threads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Reentrant functions are a proper subset of the set of thread-safe functions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NOTE: The fixes to Class 2 and 3 thread-unsafe functions require modifying the function to make it reentrant (only first fix for Class 3 is reentrant)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2335213" y="3517900"/>
            <a:ext cx="1524000" cy="1143000"/>
          </a:xfrm>
          <a:prstGeom prst="ellipse">
            <a:avLst/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Reentrant</a:t>
            </a:r>
          </a:p>
          <a:p>
            <a:r>
              <a:rPr lang="en-US" altLang="en-US"/>
              <a:t>functions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1733550" y="2527300"/>
            <a:ext cx="1414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All functions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4392613" y="2832100"/>
            <a:ext cx="2514600" cy="1905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4887913" y="3441700"/>
            <a:ext cx="1584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Thread-unsafe</a:t>
            </a:r>
          </a:p>
          <a:p>
            <a:r>
              <a:rPr lang="en-US" altLang="en-US"/>
              <a:t>functions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2422525" y="2832100"/>
            <a:ext cx="1336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Thread-safe</a:t>
            </a:r>
          </a:p>
          <a:p>
            <a:r>
              <a:rPr lang="en-US" altLang="en-US"/>
              <a:t>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Thread-Safe Library Functions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Most functions in the Standard C Library (at the back of your K&amp;R text) are thread-safe</a:t>
            </a:r>
          </a:p>
          <a:p>
            <a:pPr lvl="1" eaLnBrk="1" hangingPunct="1"/>
            <a:r>
              <a:rPr lang="en-US" altLang="en-US" smtClean="0"/>
              <a:t>Examples: </a:t>
            </a:r>
            <a:r>
              <a:rPr lang="en-US" altLang="en-US" smtClean="0">
                <a:latin typeface="Courier New" pitchFamily="49" charset="0"/>
              </a:rPr>
              <a:t>malloc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itchFamily="49" charset="0"/>
              </a:rPr>
              <a:t>free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itchFamily="49" charset="0"/>
              </a:rPr>
              <a:t>printf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itchFamily="49" charset="0"/>
              </a:rPr>
              <a:t>scanf</a:t>
            </a:r>
          </a:p>
          <a:p>
            <a:pPr eaLnBrk="1" hangingPunct="1"/>
            <a:r>
              <a:rPr lang="en-US" altLang="en-US" smtClean="0"/>
              <a:t>All Unix system calls are thread-safe</a:t>
            </a:r>
          </a:p>
          <a:p>
            <a:pPr eaLnBrk="1" hangingPunct="1"/>
            <a:r>
              <a:rPr lang="en-US" altLang="en-US" smtClean="0"/>
              <a:t>Library calls that aren’t thread-safe: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114425" y="3606800"/>
            <a:ext cx="6750050" cy="24971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Thread-unsafe function	Class	Reentrant version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asctime		 3	asctime_r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ctime			 3	ctime_r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gethostbyaddr		 3	gethostbyaddr_r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gethostbyname		 3	gethostbyname_r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inet_ntoa		 3	(none)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localtime		 3	localtime_r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rand			 2	rand_r</a:t>
            </a:r>
          </a:p>
          <a:p>
            <a:pPr algn="l"/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Threads Summary</a:t>
            </a:r>
          </a:p>
        </p:txBody>
      </p:sp>
      <p:sp>
        <p:nvSpPr>
          <p:cNvPr id="4710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Threads provide another mechanism for writing concurrent programs</a:t>
            </a:r>
          </a:p>
          <a:p>
            <a:pPr eaLnBrk="1" hangingPunct="1"/>
            <a:r>
              <a:rPr lang="en-US" altLang="en-US" smtClean="0"/>
              <a:t>Threads are growing in popularity</a:t>
            </a:r>
          </a:p>
          <a:p>
            <a:pPr lvl="1" eaLnBrk="1" hangingPunct="1"/>
            <a:r>
              <a:rPr lang="en-US" altLang="en-US" smtClean="0"/>
              <a:t>Somewhat cheaper than processes</a:t>
            </a:r>
          </a:p>
          <a:p>
            <a:pPr lvl="1" eaLnBrk="1" hangingPunct="1"/>
            <a:r>
              <a:rPr lang="en-US" altLang="en-US" smtClean="0"/>
              <a:t>Easy to share data between threads</a:t>
            </a:r>
          </a:p>
          <a:p>
            <a:pPr eaLnBrk="1" hangingPunct="1"/>
            <a:r>
              <a:rPr lang="en-US" altLang="en-US" smtClean="0"/>
              <a:t>However, the ease of sharing has a cost:</a:t>
            </a:r>
          </a:p>
          <a:p>
            <a:pPr lvl="1" eaLnBrk="1" hangingPunct="1"/>
            <a:r>
              <a:rPr lang="en-US" altLang="en-US" smtClean="0"/>
              <a:t>Easy to introduce subtle synchronization errors</a:t>
            </a:r>
          </a:p>
          <a:p>
            <a:pPr lvl="1" eaLnBrk="1" hangingPunct="1"/>
            <a:r>
              <a:rPr lang="en-US" altLang="en-US" smtClean="0"/>
              <a:t>Tread carefully with threads!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For more info:</a:t>
            </a:r>
          </a:p>
          <a:p>
            <a:pPr lvl="1" eaLnBrk="1" hangingPunct="1"/>
            <a:r>
              <a:rPr lang="en-US" altLang="en-US" smtClean="0"/>
              <a:t>D. Butenhof, “Programming with Posix Threads”, Addison-Wesley, 1997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Logical View of Threads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Threads associated with a process form pool of peers</a:t>
            </a:r>
          </a:p>
          <a:p>
            <a:pPr lvl="1" eaLnBrk="1" hangingPunct="1"/>
            <a:r>
              <a:rPr lang="en-US" altLang="en-US" smtClean="0"/>
              <a:t>Unlike processes, which form tree hierarchy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6400800" y="30337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P0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6400800" y="3871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P1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57150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6629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6096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64008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70866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6629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6781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6400800" y="5395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foo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6629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6400800" y="6157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bar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6629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1066800" y="36433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T1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540375" y="2606675"/>
            <a:ext cx="2166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Process hierarchy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914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92150" y="2562225"/>
            <a:ext cx="4198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Threads associated with process foo</a:t>
            </a:r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2209800" y="3109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T2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4038600" y="33385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T4</a:t>
            </a:r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1600200" y="52435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T5</a:t>
            </a:r>
          </a:p>
        </p:txBody>
      </p:sp>
      <p:sp>
        <p:nvSpPr>
          <p:cNvPr id="7192" name="Oval 24"/>
          <p:cNvSpPr>
            <a:spLocks noChangeArrowheads="1"/>
          </p:cNvSpPr>
          <p:nvPr/>
        </p:nvSpPr>
        <p:spPr bwMode="auto">
          <a:xfrm>
            <a:off x="3429000" y="51673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T3</a:t>
            </a: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1981200" y="4100513"/>
            <a:ext cx="1905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code, data</a:t>
            </a:r>
          </a:p>
          <a:p>
            <a:r>
              <a:rPr lang="en-US" altLang="en-US"/>
              <a:t>and kernel context</a:t>
            </a: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V="1">
            <a:off x="1905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 flipH="1" flipV="1">
            <a:off x="3352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 flipH="1" flipV="1">
            <a:off x="1524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 flipH="1" flipV="1">
            <a:off x="2438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 flipV="1">
            <a:off x="3657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Concurrent Thread Execution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 threads run concurrently (are concurrent) if their logical flows overlap in time</a:t>
            </a:r>
          </a:p>
          <a:p>
            <a:pPr eaLnBrk="1" hangingPunct="1"/>
            <a:r>
              <a:rPr lang="en-US" altLang="en-US" smtClean="0"/>
              <a:t>Otherwise, they are sequential  (same rule as for processes)</a:t>
            </a:r>
          </a:p>
          <a:p>
            <a:pPr eaLnBrk="1" hangingPunct="1"/>
            <a:r>
              <a:rPr lang="en-US" altLang="en-US" smtClean="0"/>
              <a:t>Examples:</a:t>
            </a:r>
          </a:p>
          <a:p>
            <a:pPr lvl="1" eaLnBrk="1" hangingPunct="1"/>
            <a:r>
              <a:rPr lang="en-US" altLang="en-US" smtClean="0"/>
              <a:t>Concurrent: A &amp; B, A&amp;C</a:t>
            </a:r>
          </a:p>
          <a:p>
            <a:pPr lvl="1" eaLnBrk="1" hangingPunct="1"/>
            <a:r>
              <a:rPr lang="en-US" altLang="en-US" smtClean="0"/>
              <a:t>Sequential: B &amp; C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451802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756025" y="4513263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Time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5200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633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A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157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B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7681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C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6708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8232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5184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232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4743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727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4727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4727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4727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727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Threads vs. Processes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3514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How threads and processes are similar</a:t>
            </a:r>
          </a:p>
          <a:p>
            <a:pPr lvl="1" eaLnBrk="1" hangingPunct="1"/>
            <a:r>
              <a:rPr lang="en-US" altLang="en-US" dirty="0" smtClean="0"/>
              <a:t>Each has its own logical control flow</a:t>
            </a:r>
          </a:p>
          <a:p>
            <a:pPr lvl="1" eaLnBrk="1" hangingPunct="1"/>
            <a:r>
              <a:rPr lang="en-US" altLang="en-US" dirty="0" smtClean="0"/>
              <a:t>Each can run concurrently (maybe on different cores)</a:t>
            </a:r>
          </a:p>
          <a:p>
            <a:pPr lvl="1" eaLnBrk="1" hangingPunct="1"/>
            <a:r>
              <a:rPr lang="en-US" altLang="en-US" dirty="0" smtClean="0"/>
              <a:t>Each is context-switched</a:t>
            </a:r>
          </a:p>
          <a:p>
            <a:pPr eaLnBrk="1" hangingPunct="1"/>
            <a:r>
              <a:rPr lang="en-US" altLang="en-US" dirty="0" smtClean="0"/>
              <a:t>How threads and processes are different</a:t>
            </a:r>
          </a:p>
          <a:p>
            <a:pPr lvl="1" eaLnBrk="1" hangingPunct="1"/>
            <a:r>
              <a:rPr lang="en-US" altLang="en-US" dirty="0" smtClean="0"/>
              <a:t>Threads share code and data, processes (typically) do not</a:t>
            </a:r>
          </a:p>
          <a:p>
            <a:pPr lvl="1" eaLnBrk="1" hangingPunct="1"/>
            <a:r>
              <a:rPr lang="en-US" altLang="en-US" dirty="0" smtClean="0"/>
              <a:t>Threads are somewhat cheaper than processes</a:t>
            </a:r>
          </a:p>
          <a:p>
            <a:pPr lvl="2" eaLnBrk="1" hangingPunct="1"/>
            <a:r>
              <a:rPr lang="en-US" altLang="en-US" dirty="0" smtClean="0"/>
              <a:t>Process control (creating and reaping) is twice as expensive as thread control </a:t>
            </a:r>
          </a:p>
          <a:p>
            <a:pPr lvl="2" eaLnBrk="1" hangingPunct="1"/>
            <a:r>
              <a:rPr lang="en-US" altLang="en-US" dirty="0" smtClean="0"/>
              <a:t>Linux/Pentium III numbers:</a:t>
            </a:r>
          </a:p>
          <a:p>
            <a:pPr lvl="3" eaLnBrk="1" hangingPunct="1"/>
            <a:r>
              <a:rPr lang="en-US" altLang="en-US" dirty="0" smtClean="0"/>
              <a:t>~20K cycles to create and reap a process</a:t>
            </a:r>
          </a:p>
          <a:p>
            <a:pPr lvl="3" eaLnBrk="1" hangingPunct="1"/>
            <a:r>
              <a:rPr lang="en-US" altLang="en-US" dirty="0" smtClean="0"/>
              <a:t>~10K cycles to create and reap a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Posix Threads (Pthreads) Interface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Pthreads:</a:t>
            </a:r>
            <a:r>
              <a:rPr lang="en-US" altLang="en-US" smtClean="0"/>
              <a:t> Standard interface for ~60 (!) functions that manipulate threads from C programs</a:t>
            </a:r>
          </a:p>
          <a:p>
            <a:pPr lvl="1" eaLnBrk="1" hangingPunct="1"/>
            <a:r>
              <a:rPr lang="en-US" altLang="en-US" smtClean="0"/>
              <a:t>Creating and reaping threads</a:t>
            </a:r>
          </a:p>
          <a:p>
            <a:pPr lvl="2" eaLnBrk="1" hangingPunct="1"/>
            <a:r>
              <a:rPr lang="en-US" altLang="en-US" smtClean="0">
                <a:latin typeface="Courier New" pitchFamily="49" charset="0"/>
              </a:rPr>
              <a:t>pthread_create, pthread_join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Determining your thread ID</a:t>
            </a:r>
          </a:p>
          <a:p>
            <a:pPr lvl="2" eaLnBrk="1" hangingPunct="1"/>
            <a:r>
              <a:rPr lang="en-US" altLang="en-US" smtClean="0">
                <a:latin typeface="Courier New" pitchFamily="49" charset="0"/>
              </a:rPr>
              <a:t>pthread_self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Terminating threads</a:t>
            </a:r>
          </a:p>
          <a:p>
            <a:pPr lvl="2" eaLnBrk="1" hangingPunct="1"/>
            <a:r>
              <a:rPr lang="en-US" altLang="en-US" smtClean="0">
                <a:latin typeface="Courier New" pitchFamily="49" charset="0"/>
              </a:rPr>
              <a:t>pthread_cancel, pthread_exit</a:t>
            </a:r>
            <a:endParaRPr lang="en-US" altLang="en-US" smtClean="0"/>
          </a:p>
          <a:p>
            <a:pPr lvl="2" eaLnBrk="1" hangingPunct="1"/>
            <a:r>
              <a:rPr lang="en-US" altLang="en-US" smtClean="0">
                <a:latin typeface="Courier New" pitchFamily="49" charset="0"/>
              </a:rPr>
              <a:t>exit</a:t>
            </a:r>
            <a:r>
              <a:rPr lang="en-US" altLang="en-US" smtClean="0"/>
              <a:t>  [terminates all threads], </a:t>
            </a:r>
            <a:r>
              <a:rPr lang="en-US" altLang="en-US" smtClean="0">
                <a:latin typeface="Courier New" pitchFamily="49" charset="0"/>
              </a:rPr>
              <a:t>return </a:t>
            </a:r>
            <a:r>
              <a:rPr lang="en-US" altLang="en-US" smtClean="0"/>
              <a:t>[terminates current thread]</a:t>
            </a:r>
          </a:p>
          <a:p>
            <a:pPr lvl="1" eaLnBrk="1" hangingPunct="1"/>
            <a:r>
              <a:rPr lang="en-US" altLang="en-US" smtClean="0"/>
              <a:t>Synchronizing access to shared variables</a:t>
            </a:r>
          </a:p>
          <a:p>
            <a:pPr lvl="2" eaLnBrk="1" hangingPunct="1"/>
            <a:r>
              <a:rPr lang="en-US" altLang="en-US" smtClean="0">
                <a:latin typeface="Courier New" pitchFamily="49" charset="0"/>
              </a:rPr>
              <a:t>pthread_mutex_init, pthread_mutex_[un]lock</a:t>
            </a:r>
          </a:p>
          <a:p>
            <a:pPr lvl="2" eaLnBrk="1" hangingPunct="1"/>
            <a:r>
              <a:rPr lang="en-US" altLang="en-US" smtClean="0">
                <a:latin typeface="Courier New" pitchFamily="49" charset="0"/>
              </a:rPr>
              <a:t>pthread_cond_init, pthread_cond_[timed]wait</a:t>
            </a:r>
            <a:endParaRPr lang="en-US" alt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Pthreads "hello, world" Program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838200" y="1165225"/>
            <a:ext cx="5710238" cy="50069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* hello.c - Pthreads "hello, world" program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#include "csapp.h"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void *howdy(void *vargp);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int main()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pthread_t tid;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Pthread_create(&amp;tid, NULL, howdy,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Pthread_join(tid,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exit(0);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*howdy(void *vargp)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printf("Hello, world!\n");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NULL;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58000" y="1863725"/>
            <a:ext cx="1925638" cy="60642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/>
              <a:t>Thread attributes </a:t>
            </a:r>
          </a:p>
          <a:p>
            <a:r>
              <a:rPr lang="en-US" altLang="en-US" i="1"/>
              <a:t>(usually NULL)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0" y="2854325"/>
            <a:ext cx="1982788" cy="60642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/>
              <a:t>Thread arguments</a:t>
            </a:r>
          </a:p>
          <a:p>
            <a:r>
              <a:rPr lang="en-US" altLang="en-US" i="1"/>
              <a:t>(void *p)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632025" y="5251094"/>
            <a:ext cx="2100255" cy="58477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 smtClean="0"/>
              <a:t>Thread return </a:t>
            </a:r>
            <a:r>
              <a:rPr lang="en-US" altLang="en-US" i="1" dirty="0"/>
              <a:t>value</a:t>
            </a:r>
          </a:p>
          <a:p>
            <a:r>
              <a:rPr lang="en-US" altLang="en-US" i="1" dirty="0"/>
              <a:t>(void **p)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4038600" y="2244725"/>
            <a:ext cx="28194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5791200" y="3159125"/>
            <a:ext cx="10668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 flipV="1">
            <a:off x="3733800" y="4149725"/>
            <a:ext cx="2814638" cy="139375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871675" y="4441857"/>
            <a:ext cx="1620958" cy="338554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 smtClean="0"/>
              <a:t>Thread routine</a:t>
            </a:r>
            <a:endParaRPr lang="en-US" altLang="en-US" i="1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883079" y="1997660"/>
            <a:ext cx="1130439" cy="338554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 smtClean="0"/>
              <a:t>Thread ID</a:t>
            </a:r>
            <a:endParaRPr lang="en-US" altLang="en-US" i="1" dirty="0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3338245" y="2244725"/>
            <a:ext cx="1544834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 flipV="1">
            <a:off x="4982966" y="3935002"/>
            <a:ext cx="1873446" cy="64490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29497</TotalTime>
  <Pages>35</Pages>
  <Words>4201</Words>
  <Application>Microsoft Office PowerPoint</Application>
  <PresentationFormat>Letter Paper (8.5x11 in)</PresentationFormat>
  <Paragraphs>1093</Paragraphs>
  <Slides>48</Slides>
  <Notes>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class02</vt:lpstr>
      <vt:lpstr>Programming with Threads </vt:lpstr>
      <vt:lpstr>Traditional View of a Process</vt:lpstr>
      <vt:lpstr>Alternate View of a Process</vt:lpstr>
      <vt:lpstr>A Process With Multiple Threads</vt:lpstr>
      <vt:lpstr>Logical View of Threads</vt:lpstr>
      <vt:lpstr>Concurrent Thread Execution</vt:lpstr>
      <vt:lpstr>Threads vs. Processes</vt:lpstr>
      <vt:lpstr>Posix Threads (Pthreads) Interface</vt:lpstr>
      <vt:lpstr>The Pthreads "hello, world" Program</vt:lpstr>
      <vt:lpstr>Execution of Threaded “hello, world”</vt:lpstr>
      <vt:lpstr>Pros and Cons of Thread-Based Designs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Vars to Mem. Instances</vt:lpstr>
      <vt:lpstr>Shared Variable Analysis</vt:lpstr>
      <vt:lpstr>Synchronizing Threads  </vt:lpstr>
      <vt:lpstr>badcnt.c: An Improperly Synchronized Threaded Program</vt:lpstr>
      <vt:lpstr>Assembly Code for Counter Loop</vt:lpstr>
      <vt:lpstr>What is “Sequential Consistency?”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Safe and Unsafe Trajectories</vt:lpstr>
      <vt:lpstr>Races</vt:lpstr>
      <vt:lpstr>Enforcing Mutual Exclusion</vt:lpstr>
      <vt:lpstr>Semaphores</vt:lpstr>
      <vt:lpstr>Using Semaphores for Mutual Exclusion</vt:lpstr>
      <vt:lpstr>Safe Sharing with Semaphores</vt:lpstr>
      <vt:lpstr>Why Mutexes Work</vt:lpstr>
      <vt:lpstr>Deadlock</vt:lpstr>
      <vt:lpstr>POSIX Semaphores</vt:lpstr>
      <vt:lpstr>Sharing With POSIX Semaphores</vt:lpstr>
      <vt:lpstr>Signaling With Semaphores</vt:lpstr>
      <vt:lpstr>Producer-Consumer on Buffer That Holds One Item</vt:lpstr>
      <vt:lpstr>Producer-Consumer (cont)</vt:lpstr>
      <vt:lpstr>Thread Safety</vt:lpstr>
      <vt:lpstr>Thread-Unsafe Functions</vt:lpstr>
      <vt:lpstr>Thread-Unsafe Functions (cont)</vt:lpstr>
      <vt:lpstr>Thread-Unsafe Functions (cont)</vt:lpstr>
      <vt:lpstr>Thread-Unsafe Functions</vt:lpstr>
      <vt:lpstr>Reentrant Functions</vt:lpstr>
      <vt:lpstr>Thread-Safe Library Functions</vt:lpstr>
      <vt:lpstr>Threads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with Threads</dc:title>
  <dc:subject/>
  <dc:creator>Randal E. Bryant and David R. O'Hallaron</dc:creator>
  <cp:keywords/>
  <dc:description/>
  <cp:lastModifiedBy>Geoff Kuenning</cp:lastModifiedBy>
  <cp:revision>650</cp:revision>
  <cp:lastPrinted>2015-10-13T05:47:18Z</cp:lastPrinted>
  <dcterms:created xsi:type="dcterms:W3CDTF">1998-08-11T09:19:24Z</dcterms:created>
  <dcterms:modified xsi:type="dcterms:W3CDTF">2017-06-12T23:31:33Z</dcterms:modified>
</cp:coreProperties>
</file>