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354" r:id="rId26"/>
    <p:sldId id="355" r:id="rId27"/>
    <p:sldId id="356" r:id="rId28"/>
    <p:sldId id="357" r:id="rId29"/>
    <p:sldId id="375" r:id="rId30"/>
    <p:sldId id="403" r:id="rId31"/>
    <p:sldId id="404" r:id="rId32"/>
    <p:sldId id="405" r:id="rId33"/>
    <p:sldId id="378" r:id="rId34"/>
    <p:sldId id="359" r:id="rId35"/>
    <p:sldId id="376" r:id="rId36"/>
    <p:sldId id="360" r:id="rId37"/>
    <p:sldId id="361" r:id="rId38"/>
    <p:sldId id="362" r:id="rId39"/>
    <p:sldId id="363" r:id="rId40"/>
    <p:sldId id="364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7" r:id="rId49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napToGrid="0">
      <p:cViewPr varScale="1">
        <p:scale>
          <a:sx n="93" d="100"/>
          <a:sy n="93" d="100"/>
        </p:scale>
        <p:origin x="-426" y="-90"/>
      </p:cViewPr>
      <p:guideLst>
        <p:guide orient="horz" pos="553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Class09_threads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0500" y="247650"/>
            <a:ext cx="207645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563" y="247650"/>
            <a:ext cx="6078537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154113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54113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154113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45337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100013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Programming with Threads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6863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62175" y="1358900"/>
            <a:ext cx="1504950" cy="392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72200" y="2590800"/>
            <a:ext cx="1454150" cy="392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894013" y="2081213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38200" y="5029200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</a:t>
            </a:r>
            <a:r>
              <a:rPr lang="en-US" altLang="en-US" sz="1800" dirty="0"/>
              <a:t>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12763" y="2209800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2163" y="2971800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44463" y="2514600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2894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886075" y="3282950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Pros and Cons</a:t>
            </a:r>
            <a:br>
              <a:rPr lang="en-US" altLang="en-US" smtClean="0"/>
            </a:br>
            <a:r>
              <a:rPr lang="en-US" altLang="en-US" smtClean="0"/>
              <a:t>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+ Threads take advantage of multicore/multi-CPU H/W</a:t>
            </a:r>
          </a:p>
          <a:p>
            <a:pPr eaLnBrk="1" hangingPunct="1"/>
            <a:r>
              <a:rPr lang="en-US" altLang="en-US" dirty="0" smtClean="0"/>
              <a:t>+ Easy to share data structures between threads</a:t>
            </a:r>
          </a:p>
          <a:p>
            <a:pPr lvl="1" eaLnBrk="1" hangingPunct="1"/>
            <a:r>
              <a:rPr lang="en-US" altLang="en-US" dirty="0" smtClean="0"/>
              <a:t>E.g., logging information, file cache</a:t>
            </a:r>
          </a:p>
          <a:p>
            <a:pPr eaLnBrk="1" hangingPunct="1"/>
            <a:r>
              <a:rPr lang="en-US" altLang="en-US" dirty="0" smtClean="0"/>
              <a:t>+ Threads are more efficient than processes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 smtClean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 smtClean="0"/>
              <a:t>Hard to know what’s shared, what’s private</a:t>
            </a:r>
          </a:p>
          <a:p>
            <a:pPr lvl="1" eaLnBrk="1" hangingPunct="1"/>
            <a:r>
              <a:rPr lang="en-US" altLang="en-US" dirty="0" smtClean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25563"/>
            <a:ext cx="8307387" cy="42291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 smtClean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 smtClean="0"/>
              <a:t>Definition:</a:t>
            </a:r>
            <a:r>
              <a:rPr lang="en-US" altLang="en-US" dirty="0" smtClean="0"/>
              <a:t> A variable x is </a:t>
            </a:r>
            <a:r>
              <a:rPr lang="en-US" altLang="en-US" i="1" dirty="0" smtClean="0"/>
              <a:t>shared</a:t>
            </a:r>
            <a:r>
              <a:rPr lang="en-US" altLang="en-US" dirty="0" smtClean="0"/>
              <a:t> if and only if multiple threads reference some instance of x.</a:t>
            </a:r>
            <a:endParaRPr lang="en-US" altLang="en-US" i="1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Requires answers to the following questions:</a:t>
            </a:r>
          </a:p>
          <a:p>
            <a:pPr lvl="1" eaLnBrk="1" hangingPunct="1"/>
            <a:r>
              <a:rPr lang="en-US" altLang="en-US" dirty="0" smtClean="0"/>
              <a:t>What is the memory model for threads?</a:t>
            </a:r>
          </a:p>
          <a:p>
            <a:pPr lvl="1" eaLnBrk="1" hangingPunct="1"/>
            <a:r>
              <a:rPr lang="en-US" altLang="en-US" dirty="0" smtClean="0"/>
              <a:t>How are variables mapped to memory instances?</a:t>
            </a:r>
          </a:p>
          <a:p>
            <a:pPr lvl="1" eaLnBrk="1" hangingPunct="1"/>
            <a:r>
              <a:rPr lang="en-US" altLang="en-US" dirty="0" smtClean="0"/>
              <a:t>How many threads reference each of these instances?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Conceptual model:</a:t>
            </a:r>
          </a:p>
          <a:p>
            <a:pPr lvl="1" eaLnBrk="1" hangingPunct="1"/>
            <a:r>
              <a:rPr lang="en-US" altLang="en-US" sz="1800" dirty="0" smtClean="0"/>
              <a:t>Each thread runs in larger context of a process</a:t>
            </a:r>
          </a:p>
          <a:p>
            <a:pPr lvl="1" eaLnBrk="1" hangingPunct="1"/>
            <a:r>
              <a:rPr lang="en-US" altLang="en-US" sz="1800" dirty="0" smtClean="0"/>
              <a:t>Each thread has its own separate thread context</a:t>
            </a:r>
          </a:p>
          <a:p>
            <a:pPr lvl="2" eaLnBrk="1" hangingPunct="1"/>
            <a:r>
              <a:rPr lang="en-US" altLang="en-US" sz="1600" dirty="0" smtClean="0"/>
              <a:t>Thread ID, stack, stack pointer, program counter, condition codes, and general purpose registers</a:t>
            </a:r>
          </a:p>
          <a:p>
            <a:pPr lvl="1" eaLnBrk="1" hangingPunct="1"/>
            <a:r>
              <a:rPr lang="en-US" altLang="en-US" sz="1800" dirty="0" smtClean="0"/>
              <a:t>All threads share remaining process context</a:t>
            </a:r>
          </a:p>
          <a:p>
            <a:pPr lvl="2" eaLnBrk="1" hangingPunct="1"/>
            <a:r>
              <a:rPr lang="en-US" altLang="en-US" sz="1600" dirty="0" smtClean="0"/>
              <a:t>Code, </a:t>
            </a:r>
            <a:r>
              <a:rPr lang="en-US" altLang="en-US" sz="1600" dirty="0" smtClean="0">
                <a:solidFill>
                  <a:srgbClr val="FF0000"/>
                </a:solidFill>
              </a:rPr>
              <a:t>data, heap</a:t>
            </a:r>
            <a:r>
              <a:rPr lang="en-US" altLang="en-US" sz="1600" dirty="0" smtClean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 smtClean="0"/>
              <a:t>Open files and installed handlers</a:t>
            </a:r>
          </a:p>
          <a:p>
            <a:pPr eaLnBrk="1" hangingPunct="1"/>
            <a:r>
              <a:rPr lang="en-US" altLang="en-US" sz="2000" dirty="0" smtClean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 smtClean="0"/>
              <a:t>Register values are truly separate and protected</a:t>
            </a:r>
          </a:p>
          <a:p>
            <a:pPr lvl="1" eaLnBrk="1" hangingPunct="1"/>
            <a:r>
              <a:rPr lang="en-US" altLang="en-US" sz="1800" dirty="0" smtClean="0"/>
              <a:t>But any thread can read and write the stack of any other thread 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i="1" dirty="0" smtClean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494587" cy="7556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Program</a:t>
            </a:r>
            <a:br>
              <a:rPr lang="en-US" altLang="en-US" dirty="0" smtClean="0"/>
            </a:br>
            <a:r>
              <a:rPr lang="en-US" altLang="en-US" dirty="0" smtClean="0"/>
              <a:t>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[N]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// </a:t>
            </a:r>
            <a:r>
              <a:rPr lang="en-US" altLang="en-US" dirty="0" err="1" smtClean="0">
                <a:latin typeface="Courier New" pitchFamily="49" charset="0"/>
              </a:rPr>
              <a:t>Pthread_join</a:t>
            </a:r>
            <a:r>
              <a:rPr lang="en-US" altLang="en-US" dirty="0" smtClean="0">
                <a:latin typeface="Courier New" pitchFamily="49" charset="0"/>
              </a:rPr>
              <a:t> omitted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359275" y="1634543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79519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</a:t>
            </a:r>
            <a:r>
              <a:rPr lang="en-US" altLang="en-US" sz="1800" i="1" dirty="0" smtClean="0"/>
              <a:t>reference main </a:t>
            </a:r>
            <a:r>
              <a:rPr lang="en-US" altLang="en-US" sz="1800" i="1" dirty="0"/>
              <a:t>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930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Mapping Variable Instances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 Variable declared outside of a function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Variable declared inside function without 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Each thread stack contains one instance of each local variable</a:t>
            </a:r>
            <a:endParaRPr lang="en-US" dirty="0" smtClean="0"/>
          </a:p>
          <a:p>
            <a:r>
              <a:rPr lang="en-US" dirty="0" smtClean="0"/>
              <a:t>Local static variables</a:t>
            </a:r>
          </a:p>
          <a:p>
            <a:pPr lvl="1"/>
            <a:r>
              <a:rPr lang="en-US" i="1" dirty="0" smtClean="0"/>
              <a:t>Def: </a:t>
            </a:r>
            <a:r>
              <a:rPr lang="en-US" dirty="0" smtClean="0"/>
              <a:t> Variable declared inside  function with the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>
          <a:xfrm>
            <a:off x="339725" y="266700"/>
            <a:ext cx="8972550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Mapping Vars to Mem.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1971675"/>
            <a:ext cx="3746500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char **ptr;  /* global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char *msgs[2] =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ptr = msgs;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2;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(void *)i);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Pthread_exit(NULL);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486275" y="3371850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4138" y="987425"/>
            <a:ext cx="394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Global var</a:t>
            </a:r>
            <a:r>
              <a:rPr lang="en-US" altLang="en-US" sz="1800"/>
              <a:t>: 1 instance (</a:t>
            </a:r>
            <a:r>
              <a:rPr lang="en-US" altLang="en-US" sz="1800">
                <a:latin typeface="Courier New" pitchFamily="49" charset="0"/>
              </a:rPr>
              <a:t>ptr </a:t>
            </a:r>
            <a:r>
              <a:rPr lang="en-US" altLang="en-US" sz="180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1397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341813" y="5984875"/>
            <a:ext cx="4549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static var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svar </a:t>
            </a:r>
            <a:r>
              <a:rPr lang="en-US" altLang="en-US" sz="180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6286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657475" y="1450975"/>
            <a:ext cx="535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automatic vars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i.m, msgs.m</a:t>
            </a:r>
            <a:endParaRPr lang="en-US" altLang="en-US" sz="18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641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175125" y="2041525"/>
            <a:ext cx="4010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Local automatic var:</a:t>
            </a:r>
            <a:r>
              <a:rPr lang="en-US" altLang="en-US" sz="1800"/>
              <a:t>  2 instances: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myid.p0</a:t>
            </a:r>
            <a:r>
              <a:rPr lang="en-US" altLang="en-US" sz="1800"/>
              <a:t>[peer thread 0’s stack],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myid.p1</a:t>
            </a:r>
            <a:r>
              <a:rPr lang="en-US" altLang="en-US" sz="180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5905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85813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4500" y="4610100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/>
              <a:t>Answer: A variable x is shared iff multiple threads reference at least one  instance of x. Thus: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ptr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svar</a:t>
            </a:r>
            <a:r>
              <a:rPr lang="en-US" altLang="en-US"/>
              <a:t>, and </a:t>
            </a:r>
            <a:r>
              <a:rPr lang="en-US" altLang="en-US">
                <a:latin typeface="Courier New" pitchFamily="49" charset="0"/>
              </a:rPr>
              <a:t>msgs</a:t>
            </a:r>
            <a:r>
              <a:rPr lang="en-US" altLang="en-US"/>
              <a:t> are shared.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itchFamily="49" charset="0"/>
              </a:rPr>
              <a:t>myid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shared.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Threads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variables are handy...</a:t>
            </a:r>
          </a:p>
          <a:p>
            <a:endParaRPr lang="en-US" dirty="0"/>
          </a:p>
          <a:p>
            <a:r>
              <a:rPr lang="en-US" dirty="0" smtClean="0"/>
              <a:t>…but introduce the possibility of nasty </a:t>
            </a:r>
            <a:r>
              <a:rPr lang="en-US" i="1" dirty="0" smtClean="0"/>
              <a:t>synchronization</a:t>
            </a:r>
            <a:r>
              <a:rPr lang="en-US" dirty="0" smtClean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00025"/>
            <a:ext cx="8775700" cy="109537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urier New" pitchFamily="49" charset="0"/>
              </a:rPr>
              <a:t>badcnt.c</a:t>
            </a:r>
            <a:r>
              <a:rPr lang="en-US" altLang="en-US" smtClean="0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{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== </a:t>
            </a:r>
            <a:r>
              <a:rPr lang="en-US" altLang="en-US" dirty="0">
                <a:latin typeface="Courier New" pitchFamily="49" charset="0"/>
              </a:rPr>
              <a:t>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else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smtClean="0">
                <a:latin typeface="Courier New" pitchFamily="49" charset="0"/>
              </a:rPr>
              <a:t>}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65700" y="1363663"/>
            <a:ext cx="3624263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5562600" y="3222625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5316538" y="5286375"/>
            <a:ext cx="2994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09675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921250" y="2209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5095875" y="265906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497013" y="2209800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</a:t>
            </a:r>
            <a:r>
              <a:rPr lang="en-US" dirty="0" smtClean="0">
                <a:latin typeface="Calibri" pitchFamily="34" charset="0"/>
              </a:rPr>
              <a:t>loop in thread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(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 smtClean="0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err="1" smtClean="0">
                <a:latin typeface="Courier New"/>
                <a:cs typeface="Courier New"/>
              </a:rPr>
              <a:t>testq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 smtClean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jle</a:t>
            </a:r>
            <a:r>
              <a:rPr lang="en-US" sz="1800" dirty="0" smtClean="0">
                <a:latin typeface="Courier New"/>
                <a:cs typeface="Courier New"/>
              </a:rPr>
              <a:t>   .</a:t>
            </a:r>
            <a:r>
              <a:rPr lang="en-US" sz="1800" dirty="0">
                <a:latin typeface="Courier New"/>
                <a:cs typeface="Courier New"/>
              </a:rPr>
              <a:t>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</a:t>
            </a:r>
            <a:r>
              <a:rPr lang="cs-CZ" sz="1800" dirty="0" smtClean="0">
                <a:latin typeface="Courier New"/>
                <a:cs typeface="Courier New"/>
              </a:rPr>
              <a:t>  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$</a:t>
            </a:r>
            <a:r>
              <a:rPr lang="cs-CZ" sz="1800" dirty="0">
                <a:latin typeface="Courier New"/>
                <a:cs typeface="Courier New"/>
              </a:rPr>
              <a:t>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,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cmpq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 smtClean="0">
                <a:latin typeface="Courier New"/>
                <a:cs typeface="Courier New"/>
              </a:rPr>
              <a:t>jne</a:t>
            </a:r>
            <a:r>
              <a:rPr lang="pl-PL" sz="1800" dirty="0" smtClean="0">
                <a:latin typeface="Courier New"/>
                <a:cs typeface="Courier New"/>
              </a:rPr>
              <a:t>   .</a:t>
            </a:r>
            <a:r>
              <a:rPr lang="pl-PL" sz="1800" dirty="0">
                <a:latin typeface="Courier New"/>
                <a:cs typeface="Courier New"/>
              </a:rPr>
              <a:t>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148057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69322" y="350700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69322" y="5739385"/>
            <a:ext cx="759003" cy="3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69322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922650" y="4295623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432466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723187" cy="74771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</a:t>
            </a:r>
            <a:br>
              <a:rPr lang="en-US" altLang="en-US" smtClean="0"/>
            </a:br>
            <a:r>
              <a:rPr lang="en-US" altLang="en-US" smtClean="0"/>
              <a:t>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smtClean="0"/>
              <a:t>Two (or more) parallel executions are </a:t>
            </a:r>
            <a:r>
              <a:rPr lang="en-US" altLang="en-US" smtClean="0">
                <a:solidFill>
                  <a:schemeClr val="accent2"/>
                </a:solidFill>
              </a:rPr>
              <a:t>sequentially consistent</a:t>
            </a:r>
            <a:r>
              <a:rPr lang="en-US" altLang="en-US" smtClean="0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 smtClean="0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 smtClean="0"/>
              <a:t>Each thread runs at arbitrary speed</a:t>
            </a:r>
          </a:p>
          <a:p>
            <a:pPr marL="879475" lvl="1" indent="-381000" eaLnBrk="1" hangingPunct="1"/>
            <a:r>
              <a:rPr lang="en-US" altLang="en-US" smtClean="0"/>
              <a:t>Any interleaving is legitimate</a:t>
            </a:r>
          </a:p>
          <a:p>
            <a:pPr marL="1250950" lvl="2" indent="-342900" eaLnBrk="1" hangingPunct="1"/>
            <a:r>
              <a:rPr lang="en-US" altLang="en-US" smtClean="0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</a:t>
            </a:r>
            <a:r>
              <a:rPr lang="en-US" dirty="0" smtClean="0"/>
              <a:t>some give an unexpected result!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content </a:t>
            </a:r>
            <a:r>
              <a:rPr lang="en-US" dirty="0"/>
              <a:t>of </a:t>
            </a: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dirty="0" smtClean="0"/>
              <a:t> </a:t>
            </a:r>
            <a:r>
              <a:rPr lang="en-US" dirty="0"/>
              <a:t>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344488" indent="-344488" algn="ctr">
              <a:buNone/>
            </a:pPr>
            <a:endParaRPr lang="en-US" dirty="0" smtClean="0"/>
          </a:p>
          <a:p>
            <a:r>
              <a:rPr lang="en-US" dirty="0" smtClean="0"/>
              <a:t>We can analyze the behavior using a </a:t>
            </a:r>
            <a:r>
              <a:rPr lang="en-US" i="1" dirty="0" smtClean="0">
                <a:solidFill>
                  <a:srgbClr val="C00000"/>
                </a:solidFill>
              </a:rPr>
              <a:t>progress graph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Progress Graphs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930900" y="1082675"/>
            <a:ext cx="30797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Progress graph</a:t>
            </a:r>
            <a:r>
              <a:rPr lang="en-US" altLang="en-US" sz="1800"/>
              <a:t> depicts</a:t>
            </a:r>
          </a:p>
          <a:p>
            <a:pPr algn="l"/>
            <a:r>
              <a:rPr lang="en-US" altLang="en-US" sz="1800"/>
              <a:t>discrete </a:t>
            </a:r>
            <a:r>
              <a:rPr lang="en-US" altLang="en-US" sz="1800" i="1"/>
              <a:t>execution </a:t>
            </a:r>
          </a:p>
          <a:p>
            <a:pPr algn="l"/>
            <a:r>
              <a:rPr lang="en-US" altLang="en-US" sz="1800" i="1"/>
              <a:t>state space</a:t>
            </a:r>
            <a:r>
              <a:rPr lang="en-US" altLang="en-US" sz="1800"/>
              <a:t> of concurrent</a:t>
            </a:r>
          </a:p>
          <a:p>
            <a:pPr algn="l"/>
            <a:r>
              <a:rPr lang="en-US" altLang="en-US" sz="1800"/>
              <a:t>threads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Each axis corresponds to</a:t>
            </a:r>
          </a:p>
          <a:p>
            <a:pPr algn="l"/>
            <a:r>
              <a:rPr lang="en-US" altLang="en-US" sz="1800"/>
              <a:t>sequential order of</a:t>
            </a:r>
          </a:p>
          <a:p>
            <a:pPr algn="l"/>
            <a:r>
              <a:rPr lang="en-US" altLang="en-US" sz="1800"/>
              <a:t>instructions in a thread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Each point corresponds to</a:t>
            </a:r>
          </a:p>
          <a:p>
            <a:pPr algn="l"/>
            <a:r>
              <a:rPr lang="en-US" altLang="en-US" sz="1800"/>
              <a:t>a possible </a:t>
            </a:r>
            <a:r>
              <a:rPr lang="en-US" altLang="en-US" sz="1800" i="1">
                <a:solidFill>
                  <a:srgbClr val="FF0000"/>
                </a:solidFill>
              </a:rPr>
              <a:t>execution state</a:t>
            </a:r>
            <a:endParaRPr lang="en-US" altLang="en-US" sz="1800">
              <a:solidFill>
                <a:srgbClr val="FF0000"/>
              </a:solidFill>
            </a:endParaRPr>
          </a:p>
          <a:p>
            <a:pPr algn="l"/>
            <a:r>
              <a:rPr lang="en-US" altLang="en-US" sz="1800"/>
              <a:t>(Inst</a:t>
            </a:r>
            <a:r>
              <a:rPr lang="en-US" altLang="en-US" sz="1800" baseline="-25000"/>
              <a:t>1</a:t>
            </a:r>
            <a:r>
              <a:rPr lang="en-US" altLang="en-US" sz="1800"/>
              <a:t>, Inst</a:t>
            </a:r>
            <a:r>
              <a:rPr lang="en-US" altLang="en-US" sz="1800" baseline="-25000"/>
              <a:t>2</a:t>
            </a:r>
            <a:r>
              <a:rPr lang="en-US" altLang="en-US" sz="1800"/>
              <a:t>)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E.g., </a:t>
            </a:r>
            <a:r>
              <a:rPr lang="en-US" altLang="en-US" sz="1800">
                <a:solidFill>
                  <a:srgbClr val="FF0000"/>
                </a:solidFill>
              </a:rPr>
              <a:t>(L</a:t>
            </a:r>
            <a:r>
              <a:rPr lang="en-US" altLang="en-US" sz="1800" baseline="-25000">
                <a:solidFill>
                  <a:srgbClr val="FF0000"/>
                </a:solidFill>
              </a:rPr>
              <a:t>1</a:t>
            </a:r>
            <a:r>
              <a:rPr lang="en-US" altLang="en-US" sz="1800">
                <a:solidFill>
                  <a:srgbClr val="FF0000"/>
                </a:solidFill>
              </a:rPr>
              <a:t>, S</a:t>
            </a:r>
            <a:r>
              <a:rPr lang="en-US" altLang="en-US" sz="1800" baseline="-25000">
                <a:solidFill>
                  <a:srgbClr val="FF0000"/>
                </a:solidFill>
              </a:rPr>
              <a:t>2</a:t>
            </a:r>
            <a:r>
              <a:rPr lang="en-US" altLang="en-US" sz="1800">
                <a:solidFill>
                  <a:srgbClr val="FF0000"/>
                </a:solidFill>
              </a:rPr>
              <a:t>)</a:t>
            </a:r>
            <a:r>
              <a:rPr lang="en-US" altLang="en-US" sz="1800"/>
              <a:t>  denotes state</a:t>
            </a:r>
          </a:p>
          <a:p>
            <a:pPr algn="l"/>
            <a:r>
              <a:rPr lang="en-US" altLang="en-US" sz="1800"/>
              <a:t>where  thread 1 has</a:t>
            </a:r>
          </a:p>
          <a:p>
            <a:pPr algn="l"/>
            <a:r>
              <a:rPr lang="en-US" altLang="en-US" sz="1800"/>
              <a:t>completed L</a:t>
            </a:r>
            <a:r>
              <a:rPr lang="en-US" altLang="en-US" sz="1800" baseline="-25000"/>
              <a:t>1</a:t>
            </a:r>
            <a:r>
              <a:rPr lang="en-US" altLang="en-US" sz="1800"/>
              <a:t> and thread</a:t>
            </a:r>
          </a:p>
          <a:p>
            <a:pPr algn="l"/>
            <a:r>
              <a:rPr lang="en-US" altLang="en-US" sz="1800"/>
              <a:t>2 has completed S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811213" y="537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811213" y="153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9652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1662113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23622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3079750" y="537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3805238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430213" y="48196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458788" y="41243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430213" y="34036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441325" y="27225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452438" y="20034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1420813" y="46577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2185988" y="4645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2884488" y="464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3589338" y="464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4286250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1420813" y="395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2185988" y="394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288448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358933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4286250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1420813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2185988" y="324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288448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358933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4286250" y="324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1420813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2" name="Oval 33"/>
          <p:cNvSpPr>
            <a:spLocks noChangeAspect="1" noChangeArrowheads="1"/>
          </p:cNvSpPr>
          <p:nvPr/>
        </p:nvSpPr>
        <p:spPr bwMode="auto">
          <a:xfrm>
            <a:off x="2100263" y="2322513"/>
            <a:ext cx="209550" cy="4635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288448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358933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4286250" y="253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1420813" y="184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2185988" y="183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288448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358933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4286250" y="183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4600575" y="5207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263525" y="1219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3" name="Text Box 44"/>
          <p:cNvSpPr txBox="1">
            <a:spLocks noChangeAspect="1" noChangeArrowheads="1"/>
          </p:cNvSpPr>
          <p:nvPr/>
        </p:nvSpPr>
        <p:spPr bwMode="auto">
          <a:xfrm>
            <a:off x="1785938" y="2193925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(L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, S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1435100" y="535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2173288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288766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35925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4289425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796925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790575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790575" y="324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790575" y="252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796925" y="183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790575" y="534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Trajectories in Progress Graphs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822950" y="1409700"/>
            <a:ext cx="325913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Trajectory</a:t>
            </a:r>
            <a:r>
              <a:rPr lang="en-US" altLang="en-US" sz="1800"/>
              <a:t> is sequence </a:t>
            </a:r>
          </a:p>
          <a:p>
            <a:pPr algn="l"/>
            <a:r>
              <a:rPr lang="en-US" altLang="en-US" sz="1800"/>
              <a:t>of legal state transitions </a:t>
            </a:r>
          </a:p>
          <a:p>
            <a:pPr algn="l"/>
            <a:r>
              <a:rPr lang="en-US" altLang="en-US" sz="1800"/>
              <a:t>that describes one possible </a:t>
            </a:r>
          </a:p>
          <a:p>
            <a:pPr algn="l"/>
            <a:r>
              <a:rPr lang="en-US" altLang="en-US" sz="1800"/>
              <a:t>concurrent execution of</a:t>
            </a:r>
          </a:p>
          <a:p>
            <a:pPr algn="l"/>
            <a:r>
              <a:rPr lang="en-US" altLang="en-US" sz="1800"/>
              <a:t>the threads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Example: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H1, L1, U1, H2, L2, </a:t>
            </a:r>
          </a:p>
          <a:p>
            <a:pPr algn="l"/>
            <a:r>
              <a:rPr lang="en-US" altLang="en-US" sz="1800"/>
              <a:t>S1, T1, U2, S2, T2</a:t>
            </a:r>
          </a:p>
        </p:txBody>
      </p:sp>
      <p:sp>
        <p:nvSpPr>
          <p:cNvPr id="26628" name="Line 4"/>
          <p:cNvSpPr>
            <a:spLocks noChangeAspect="1" noChangeShapeType="1"/>
          </p:cNvSpPr>
          <p:nvPr/>
        </p:nvSpPr>
        <p:spPr bwMode="auto">
          <a:xfrm flipV="1">
            <a:off x="849313" y="53244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Line 5"/>
          <p:cNvSpPr>
            <a:spLocks noChangeAspect="1" noChangeShapeType="1"/>
          </p:cNvSpPr>
          <p:nvPr/>
        </p:nvSpPr>
        <p:spPr bwMode="auto">
          <a:xfrm flipH="1" flipV="1">
            <a:off x="849313" y="14843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spect="1" noChangeArrowheads="1"/>
          </p:cNvSpPr>
          <p:nvPr/>
        </p:nvSpPr>
        <p:spPr bwMode="auto">
          <a:xfrm>
            <a:off x="1003300" y="53276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1" name="Text Box 7"/>
          <p:cNvSpPr txBox="1">
            <a:spLocks noChangeAspect="1" noChangeArrowheads="1"/>
          </p:cNvSpPr>
          <p:nvPr/>
        </p:nvSpPr>
        <p:spPr bwMode="auto">
          <a:xfrm>
            <a:off x="1789113" y="532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2" name="Text Box 8"/>
          <p:cNvSpPr txBox="1">
            <a:spLocks noChangeAspect="1" noChangeArrowheads="1"/>
          </p:cNvSpPr>
          <p:nvPr/>
        </p:nvSpPr>
        <p:spPr bwMode="auto">
          <a:xfrm>
            <a:off x="2425700" y="53276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3" name="Text Box 9"/>
          <p:cNvSpPr txBox="1">
            <a:spLocks noChangeAspect="1" noChangeArrowheads="1"/>
          </p:cNvSpPr>
          <p:nvPr/>
        </p:nvSpPr>
        <p:spPr bwMode="auto">
          <a:xfrm>
            <a:off x="3143250" y="53276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4" name="Text Box 10"/>
          <p:cNvSpPr txBox="1">
            <a:spLocks noChangeAspect="1" noChangeArrowheads="1"/>
          </p:cNvSpPr>
          <p:nvPr/>
        </p:nvSpPr>
        <p:spPr bwMode="auto">
          <a:xfrm>
            <a:off x="3868738" y="532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5" name="Text Box 11"/>
          <p:cNvSpPr txBox="1">
            <a:spLocks noChangeAspect="1" noChangeArrowheads="1"/>
          </p:cNvSpPr>
          <p:nvPr/>
        </p:nvSpPr>
        <p:spPr bwMode="auto">
          <a:xfrm>
            <a:off x="468313" y="48069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6" name="Text Box 12"/>
          <p:cNvSpPr txBox="1">
            <a:spLocks noChangeAspect="1" noChangeArrowheads="1"/>
          </p:cNvSpPr>
          <p:nvPr/>
        </p:nvSpPr>
        <p:spPr bwMode="auto">
          <a:xfrm>
            <a:off x="496888" y="41116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7" name="Text Box 13"/>
          <p:cNvSpPr txBox="1">
            <a:spLocks noChangeAspect="1" noChangeArrowheads="1"/>
          </p:cNvSpPr>
          <p:nvPr/>
        </p:nvSpPr>
        <p:spPr bwMode="auto">
          <a:xfrm>
            <a:off x="468313" y="34036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8" name="Text Box 14"/>
          <p:cNvSpPr txBox="1">
            <a:spLocks noChangeAspect="1" noChangeArrowheads="1"/>
          </p:cNvSpPr>
          <p:nvPr/>
        </p:nvSpPr>
        <p:spPr bwMode="auto">
          <a:xfrm>
            <a:off x="479425" y="26717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9" name="Text Box 15"/>
          <p:cNvSpPr txBox="1">
            <a:spLocks noChangeAspect="1" noChangeArrowheads="1"/>
          </p:cNvSpPr>
          <p:nvPr/>
        </p:nvSpPr>
        <p:spPr bwMode="auto">
          <a:xfrm>
            <a:off x="490538" y="20034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1458913" y="46069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Oval 17"/>
          <p:cNvSpPr>
            <a:spLocks noChangeAspect="1" noChangeArrowheads="1"/>
          </p:cNvSpPr>
          <p:nvPr/>
        </p:nvSpPr>
        <p:spPr bwMode="auto">
          <a:xfrm>
            <a:off x="2224088" y="45942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Oval 18"/>
          <p:cNvSpPr>
            <a:spLocks noChangeAspect="1" noChangeArrowheads="1"/>
          </p:cNvSpPr>
          <p:nvPr/>
        </p:nvSpPr>
        <p:spPr bwMode="auto">
          <a:xfrm>
            <a:off x="2927350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3" name="Oval 19"/>
          <p:cNvSpPr>
            <a:spLocks noChangeAspect="1" noChangeArrowheads="1"/>
          </p:cNvSpPr>
          <p:nvPr/>
        </p:nvSpPr>
        <p:spPr bwMode="auto">
          <a:xfrm>
            <a:off x="3627438" y="45942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Oval 20"/>
          <p:cNvSpPr>
            <a:spLocks noChangeAspect="1" noChangeArrowheads="1"/>
          </p:cNvSpPr>
          <p:nvPr/>
        </p:nvSpPr>
        <p:spPr bwMode="auto">
          <a:xfrm>
            <a:off x="4324350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Oval 21"/>
          <p:cNvSpPr>
            <a:spLocks noChangeAspect="1" noChangeArrowheads="1"/>
          </p:cNvSpPr>
          <p:nvPr/>
        </p:nvSpPr>
        <p:spPr bwMode="auto">
          <a:xfrm>
            <a:off x="1458913" y="39068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6" name="Oval 22"/>
          <p:cNvSpPr>
            <a:spLocks noChangeAspect="1" noChangeArrowheads="1"/>
          </p:cNvSpPr>
          <p:nvPr/>
        </p:nvSpPr>
        <p:spPr bwMode="auto">
          <a:xfrm>
            <a:off x="2224088" y="38941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7" name="Oval 23"/>
          <p:cNvSpPr>
            <a:spLocks noChangeAspect="1" noChangeArrowheads="1"/>
          </p:cNvSpPr>
          <p:nvPr/>
        </p:nvSpPr>
        <p:spPr bwMode="auto">
          <a:xfrm>
            <a:off x="2922588" y="38941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8" name="Oval 24"/>
          <p:cNvSpPr>
            <a:spLocks noChangeAspect="1" noChangeArrowheads="1"/>
          </p:cNvSpPr>
          <p:nvPr/>
        </p:nvSpPr>
        <p:spPr bwMode="auto">
          <a:xfrm>
            <a:off x="3627438" y="38941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Oval 25"/>
          <p:cNvSpPr>
            <a:spLocks noChangeAspect="1" noChangeArrowheads="1"/>
          </p:cNvSpPr>
          <p:nvPr/>
        </p:nvSpPr>
        <p:spPr bwMode="auto">
          <a:xfrm>
            <a:off x="4324350" y="38941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1458913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1" name="Oval 27"/>
          <p:cNvSpPr>
            <a:spLocks noChangeAspect="1" noChangeArrowheads="1"/>
          </p:cNvSpPr>
          <p:nvPr/>
        </p:nvSpPr>
        <p:spPr bwMode="auto">
          <a:xfrm>
            <a:off x="2224088" y="31908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2" name="Oval 28"/>
          <p:cNvSpPr>
            <a:spLocks noChangeAspect="1" noChangeArrowheads="1"/>
          </p:cNvSpPr>
          <p:nvPr/>
        </p:nvSpPr>
        <p:spPr bwMode="auto">
          <a:xfrm>
            <a:off x="2922588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3" name="Oval 29"/>
          <p:cNvSpPr>
            <a:spLocks noChangeAspect="1" noChangeArrowheads="1"/>
          </p:cNvSpPr>
          <p:nvPr/>
        </p:nvSpPr>
        <p:spPr bwMode="auto">
          <a:xfrm>
            <a:off x="3627438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4" name="Oval 30"/>
          <p:cNvSpPr>
            <a:spLocks noChangeAspect="1" noChangeArrowheads="1"/>
          </p:cNvSpPr>
          <p:nvPr/>
        </p:nvSpPr>
        <p:spPr bwMode="auto">
          <a:xfrm>
            <a:off x="4324350" y="31908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5" name="Oval 31"/>
          <p:cNvSpPr>
            <a:spLocks noChangeAspect="1" noChangeArrowheads="1"/>
          </p:cNvSpPr>
          <p:nvPr/>
        </p:nvSpPr>
        <p:spPr bwMode="auto">
          <a:xfrm>
            <a:off x="1458913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6" name="Oval 32"/>
          <p:cNvSpPr>
            <a:spLocks noChangeAspect="1" noChangeArrowheads="1"/>
          </p:cNvSpPr>
          <p:nvPr/>
        </p:nvSpPr>
        <p:spPr bwMode="auto">
          <a:xfrm>
            <a:off x="2224088" y="2486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7" name="Oval 33"/>
          <p:cNvSpPr>
            <a:spLocks noChangeAspect="1" noChangeArrowheads="1"/>
          </p:cNvSpPr>
          <p:nvPr/>
        </p:nvSpPr>
        <p:spPr bwMode="auto">
          <a:xfrm>
            <a:off x="2922588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8" name="Oval 34"/>
          <p:cNvSpPr>
            <a:spLocks noChangeAspect="1" noChangeArrowheads="1"/>
          </p:cNvSpPr>
          <p:nvPr/>
        </p:nvSpPr>
        <p:spPr bwMode="auto">
          <a:xfrm>
            <a:off x="3627438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9" name="Oval 35"/>
          <p:cNvSpPr>
            <a:spLocks noChangeAspect="1" noChangeArrowheads="1"/>
          </p:cNvSpPr>
          <p:nvPr/>
        </p:nvSpPr>
        <p:spPr bwMode="auto">
          <a:xfrm>
            <a:off x="4324350" y="248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0" name="Oval 36"/>
          <p:cNvSpPr>
            <a:spLocks noChangeAspect="1" noChangeArrowheads="1"/>
          </p:cNvSpPr>
          <p:nvPr/>
        </p:nvSpPr>
        <p:spPr bwMode="auto">
          <a:xfrm>
            <a:off x="1458913" y="1798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1" name="Oval 37"/>
          <p:cNvSpPr>
            <a:spLocks noChangeAspect="1" noChangeArrowheads="1"/>
          </p:cNvSpPr>
          <p:nvPr/>
        </p:nvSpPr>
        <p:spPr bwMode="auto">
          <a:xfrm>
            <a:off x="2224088" y="1785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2" name="Oval 38"/>
          <p:cNvSpPr>
            <a:spLocks noChangeAspect="1" noChangeArrowheads="1"/>
          </p:cNvSpPr>
          <p:nvPr/>
        </p:nvSpPr>
        <p:spPr bwMode="auto">
          <a:xfrm>
            <a:off x="2922588" y="178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3" name="Oval 39"/>
          <p:cNvSpPr>
            <a:spLocks noChangeAspect="1" noChangeArrowheads="1"/>
          </p:cNvSpPr>
          <p:nvPr/>
        </p:nvSpPr>
        <p:spPr bwMode="auto">
          <a:xfrm>
            <a:off x="3627438" y="178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4" name="Oval 40"/>
          <p:cNvSpPr>
            <a:spLocks noChangeAspect="1" noChangeArrowheads="1"/>
          </p:cNvSpPr>
          <p:nvPr/>
        </p:nvSpPr>
        <p:spPr bwMode="auto">
          <a:xfrm>
            <a:off x="4324350" y="1785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41"/>
          <p:cNvSpPr txBox="1">
            <a:spLocks noChangeAspect="1" noChangeArrowheads="1"/>
          </p:cNvSpPr>
          <p:nvPr/>
        </p:nvSpPr>
        <p:spPr bwMode="auto">
          <a:xfrm>
            <a:off x="4638675" y="515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6666" name="Text Box 42"/>
          <p:cNvSpPr txBox="1">
            <a:spLocks noChangeAspect="1" noChangeArrowheads="1"/>
          </p:cNvSpPr>
          <p:nvPr/>
        </p:nvSpPr>
        <p:spPr bwMode="auto">
          <a:xfrm>
            <a:off x="301625" y="11684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6667" name="Oval 43"/>
          <p:cNvSpPr>
            <a:spLocks noChangeAspect="1" noChangeArrowheads="1"/>
          </p:cNvSpPr>
          <p:nvPr/>
        </p:nvSpPr>
        <p:spPr bwMode="auto">
          <a:xfrm>
            <a:off x="1460500" y="53022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8" name="Oval 44"/>
          <p:cNvSpPr>
            <a:spLocks noChangeAspect="1" noChangeArrowheads="1"/>
          </p:cNvSpPr>
          <p:nvPr/>
        </p:nvSpPr>
        <p:spPr bwMode="auto">
          <a:xfrm>
            <a:off x="2236788" y="52990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9" name="Oval 45"/>
          <p:cNvSpPr>
            <a:spLocks noChangeAspect="1" noChangeArrowheads="1"/>
          </p:cNvSpPr>
          <p:nvPr/>
        </p:nvSpPr>
        <p:spPr bwMode="auto">
          <a:xfrm>
            <a:off x="2938463" y="52990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Oval 46"/>
          <p:cNvSpPr>
            <a:spLocks noChangeAspect="1" noChangeArrowheads="1"/>
          </p:cNvSpPr>
          <p:nvPr/>
        </p:nvSpPr>
        <p:spPr bwMode="auto">
          <a:xfrm>
            <a:off x="3643313" y="52990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Oval 47"/>
          <p:cNvSpPr>
            <a:spLocks noChangeAspect="1" noChangeArrowheads="1"/>
          </p:cNvSpPr>
          <p:nvPr/>
        </p:nvSpPr>
        <p:spPr bwMode="auto">
          <a:xfrm>
            <a:off x="4314825" y="52990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Oval 48"/>
          <p:cNvSpPr>
            <a:spLocks noChangeAspect="1" noChangeArrowheads="1"/>
          </p:cNvSpPr>
          <p:nvPr/>
        </p:nvSpPr>
        <p:spPr bwMode="auto">
          <a:xfrm>
            <a:off x="835025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Oval 49"/>
          <p:cNvSpPr>
            <a:spLocks noChangeAspect="1" noChangeArrowheads="1"/>
          </p:cNvSpPr>
          <p:nvPr/>
        </p:nvSpPr>
        <p:spPr bwMode="auto">
          <a:xfrm>
            <a:off x="828675" y="38941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4" name="Oval 50"/>
          <p:cNvSpPr>
            <a:spLocks noChangeAspect="1" noChangeArrowheads="1"/>
          </p:cNvSpPr>
          <p:nvPr/>
        </p:nvSpPr>
        <p:spPr bwMode="auto">
          <a:xfrm>
            <a:off x="828675" y="3194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5" name="Oval 51"/>
          <p:cNvSpPr>
            <a:spLocks noChangeAspect="1" noChangeArrowheads="1"/>
          </p:cNvSpPr>
          <p:nvPr/>
        </p:nvSpPr>
        <p:spPr bwMode="auto">
          <a:xfrm>
            <a:off x="828675" y="24765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6" name="Oval 52"/>
          <p:cNvSpPr>
            <a:spLocks noChangeAspect="1" noChangeArrowheads="1"/>
          </p:cNvSpPr>
          <p:nvPr/>
        </p:nvSpPr>
        <p:spPr bwMode="auto">
          <a:xfrm>
            <a:off x="835025" y="17795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7" name="Oval 53"/>
          <p:cNvSpPr>
            <a:spLocks noChangeAspect="1" noChangeArrowheads="1"/>
          </p:cNvSpPr>
          <p:nvPr/>
        </p:nvSpPr>
        <p:spPr bwMode="auto">
          <a:xfrm>
            <a:off x="828675" y="52990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868363" y="5326063"/>
            <a:ext cx="611187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1489075" y="5326063"/>
            <a:ext cx="739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2282825" y="5326063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 flipV="1">
            <a:off x="2954338" y="4643438"/>
            <a:ext cx="0" cy="633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 flipV="1">
            <a:off x="2944813" y="393382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2973388" y="3911600"/>
            <a:ext cx="6556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663950" y="3911600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 flipV="1">
            <a:off x="4344988" y="3233738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 flipV="1">
            <a:off x="4344988" y="251936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 flipV="1">
            <a:off x="4344988" y="181927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Sections and Unsafe Regions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997575" y="1244600"/>
            <a:ext cx="2990850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L, U, and S form a 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critical section</a:t>
            </a:r>
            <a:r>
              <a:rPr lang="en-US" altLang="en-US" sz="1800" i="1"/>
              <a:t> </a:t>
            </a:r>
            <a:r>
              <a:rPr lang="en-US" altLang="en-US" sz="1800"/>
              <a:t>with</a:t>
            </a:r>
          </a:p>
          <a:p>
            <a:pPr algn="l"/>
            <a:r>
              <a:rPr lang="en-US" altLang="en-US" sz="1800"/>
              <a:t>respect to the shared</a:t>
            </a:r>
          </a:p>
          <a:p>
            <a:pPr algn="l"/>
            <a:r>
              <a:rPr lang="en-US" altLang="en-US" sz="1800"/>
              <a:t>variable </a:t>
            </a:r>
            <a:r>
              <a:rPr lang="en-US" altLang="en-US" sz="1800">
                <a:latin typeface="Courier New" pitchFamily="49" charset="0"/>
              </a:rPr>
              <a:t>cnt</a:t>
            </a:r>
            <a:endParaRPr lang="en-US" altLang="en-US" sz="1800" i="1"/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Instructions in critical</a:t>
            </a:r>
          </a:p>
          <a:p>
            <a:pPr algn="l"/>
            <a:r>
              <a:rPr lang="en-US" altLang="en-US" sz="1800"/>
              <a:t>sections (w.r.t. to some</a:t>
            </a:r>
          </a:p>
          <a:p>
            <a:pPr algn="l"/>
            <a:r>
              <a:rPr lang="en-US" altLang="en-US" sz="1800"/>
              <a:t>shared variable) should </a:t>
            </a:r>
          </a:p>
          <a:p>
            <a:pPr algn="l"/>
            <a:r>
              <a:rPr lang="en-US" altLang="en-US" sz="1800"/>
              <a:t>not be interleaved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Sets of states where such</a:t>
            </a:r>
          </a:p>
          <a:p>
            <a:pPr algn="l"/>
            <a:r>
              <a:rPr lang="en-US" altLang="en-US" sz="1800"/>
              <a:t>interleaving occurs</a:t>
            </a:r>
          </a:p>
          <a:p>
            <a:pPr algn="l"/>
            <a:r>
              <a:rPr lang="en-US" altLang="en-US" sz="1800"/>
              <a:t>form </a:t>
            </a:r>
            <a:r>
              <a:rPr lang="en-US" altLang="en-US" sz="1800" i="1">
                <a:solidFill>
                  <a:srgbClr val="FF0000"/>
                </a:solidFill>
              </a:rPr>
              <a:t>unsafe regions</a:t>
            </a:r>
            <a:endParaRPr lang="en-US" altLang="en-US" sz="1800"/>
          </a:p>
          <a:p>
            <a:pPr algn="l"/>
            <a:endParaRPr lang="en-US" altLang="en-US" sz="18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19300" y="2603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Line 5"/>
          <p:cNvSpPr>
            <a:spLocks noChangeAspect="1" noChangeShapeType="1"/>
          </p:cNvSpPr>
          <p:nvPr/>
        </p:nvSpPr>
        <p:spPr bwMode="auto">
          <a:xfrm flipV="1">
            <a:off x="1357313" y="537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4" name="Line 6"/>
          <p:cNvSpPr>
            <a:spLocks noChangeAspect="1" noChangeShapeType="1"/>
          </p:cNvSpPr>
          <p:nvPr/>
        </p:nvSpPr>
        <p:spPr bwMode="auto">
          <a:xfrm flipH="1" flipV="1">
            <a:off x="1357313" y="153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spect="1" noChangeArrowheads="1"/>
          </p:cNvSpPr>
          <p:nvPr/>
        </p:nvSpPr>
        <p:spPr bwMode="auto">
          <a:xfrm>
            <a:off x="14859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6" name="Text Box 8"/>
          <p:cNvSpPr txBox="1">
            <a:spLocks noChangeAspect="1" noChangeArrowheads="1"/>
          </p:cNvSpPr>
          <p:nvPr/>
        </p:nvSpPr>
        <p:spPr bwMode="auto">
          <a:xfrm>
            <a:off x="2271713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7" name="Text Box 9"/>
          <p:cNvSpPr txBox="1">
            <a:spLocks noChangeAspect="1" noChangeArrowheads="1"/>
          </p:cNvSpPr>
          <p:nvPr/>
        </p:nvSpPr>
        <p:spPr bwMode="auto">
          <a:xfrm>
            <a:off x="29083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8" name="Text Box 10"/>
          <p:cNvSpPr txBox="1">
            <a:spLocks noChangeAspect="1" noChangeArrowheads="1"/>
          </p:cNvSpPr>
          <p:nvPr/>
        </p:nvSpPr>
        <p:spPr bwMode="auto">
          <a:xfrm>
            <a:off x="3625850" y="537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9" name="Text Box 11"/>
          <p:cNvSpPr txBox="1">
            <a:spLocks noChangeAspect="1" noChangeArrowheads="1"/>
          </p:cNvSpPr>
          <p:nvPr/>
        </p:nvSpPr>
        <p:spPr bwMode="auto">
          <a:xfrm>
            <a:off x="4351338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60" name="Text Box 12"/>
          <p:cNvSpPr txBox="1">
            <a:spLocks noChangeAspect="1" noChangeArrowheads="1"/>
          </p:cNvSpPr>
          <p:nvPr/>
        </p:nvSpPr>
        <p:spPr bwMode="auto">
          <a:xfrm>
            <a:off x="976313" y="48323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1" name="Text Box 13"/>
          <p:cNvSpPr txBox="1">
            <a:spLocks noChangeAspect="1" noChangeArrowheads="1"/>
          </p:cNvSpPr>
          <p:nvPr/>
        </p:nvSpPr>
        <p:spPr bwMode="auto">
          <a:xfrm>
            <a:off x="1004888" y="41370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976313" y="34290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3" name="Text Box 15"/>
          <p:cNvSpPr txBox="1">
            <a:spLocks noChangeAspect="1" noChangeArrowheads="1"/>
          </p:cNvSpPr>
          <p:nvPr/>
        </p:nvSpPr>
        <p:spPr bwMode="auto">
          <a:xfrm>
            <a:off x="987425" y="26971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4" name="Text Box 16"/>
          <p:cNvSpPr txBox="1">
            <a:spLocks noChangeAspect="1" noChangeArrowheads="1"/>
          </p:cNvSpPr>
          <p:nvPr/>
        </p:nvSpPr>
        <p:spPr bwMode="auto">
          <a:xfrm>
            <a:off x="998538" y="20288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5" name="Oval 17"/>
          <p:cNvSpPr>
            <a:spLocks noChangeAspect="1" noChangeArrowheads="1"/>
          </p:cNvSpPr>
          <p:nvPr/>
        </p:nvSpPr>
        <p:spPr bwMode="auto">
          <a:xfrm>
            <a:off x="1966913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6" name="Oval 18"/>
          <p:cNvSpPr>
            <a:spLocks noChangeAspect="1" noChangeArrowheads="1"/>
          </p:cNvSpPr>
          <p:nvPr/>
        </p:nvSpPr>
        <p:spPr bwMode="auto">
          <a:xfrm>
            <a:off x="2732088" y="4635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7" name="Oval 19"/>
          <p:cNvSpPr>
            <a:spLocks noChangeAspect="1" noChangeArrowheads="1"/>
          </p:cNvSpPr>
          <p:nvPr/>
        </p:nvSpPr>
        <p:spPr bwMode="auto">
          <a:xfrm>
            <a:off x="343058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8" name="Oval 20"/>
          <p:cNvSpPr>
            <a:spLocks noChangeAspect="1" noChangeArrowheads="1"/>
          </p:cNvSpPr>
          <p:nvPr/>
        </p:nvSpPr>
        <p:spPr bwMode="auto">
          <a:xfrm>
            <a:off x="413543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9" name="Oval 21"/>
          <p:cNvSpPr>
            <a:spLocks noChangeAspect="1" noChangeArrowheads="1"/>
          </p:cNvSpPr>
          <p:nvPr/>
        </p:nvSpPr>
        <p:spPr bwMode="auto">
          <a:xfrm>
            <a:off x="4832350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Oval 22"/>
          <p:cNvSpPr>
            <a:spLocks noChangeAspect="1" noChangeArrowheads="1"/>
          </p:cNvSpPr>
          <p:nvPr/>
        </p:nvSpPr>
        <p:spPr bwMode="auto">
          <a:xfrm>
            <a:off x="1966913" y="395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Oval 23"/>
          <p:cNvSpPr>
            <a:spLocks noChangeAspect="1" noChangeArrowheads="1"/>
          </p:cNvSpPr>
          <p:nvPr/>
        </p:nvSpPr>
        <p:spPr bwMode="auto">
          <a:xfrm>
            <a:off x="2732088" y="394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2" name="Oval 24"/>
          <p:cNvSpPr>
            <a:spLocks noChangeAspect="1" noChangeArrowheads="1"/>
          </p:cNvSpPr>
          <p:nvPr/>
        </p:nvSpPr>
        <p:spPr bwMode="auto">
          <a:xfrm>
            <a:off x="343058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3" name="Oval 25"/>
          <p:cNvSpPr>
            <a:spLocks noChangeAspect="1" noChangeArrowheads="1"/>
          </p:cNvSpPr>
          <p:nvPr/>
        </p:nvSpPr>
        <p:spPr bwMode="auto">
          <a:xfrm>
            <a:off x="413543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4" name="Oval 26"/>
          <p:cNvSpPr>
            <a:spLocks noChangeAspect="1" noChangeArrowheads="1"/>
          </p:cNvSpPr>
          <p:nvPr/>
        </p:nvSpPr>
        <p:spPr bwMode="auto">
          <a:xfrm>
            <a:off x="4832350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5" name="Oval 27"/>
          <p:cNvSpPr>
            <a:spLocks noChangeAspect="1" noChangeArrowheads="1"/>
          </p:cNvSpPr>
          <p:nvPr/>
        </p:nvSpPr>
        <p:spPr bwMode="auto">
          <a:xfrm>
            <a:off x="1966913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6" name="Oval 28"/>
          <p:cNvSpPr>
            <a:spLocks noChangeAspect="1" noChangeArrowheads="1"/>
          </p:cNvSpPr>
          <p:nvPr/>
        </p:nvSpPr>
        <p:spPr bwMode="auto">
          <a:xfrm>
            <a:off x="2732088" y="324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7" name="Oval 29"/>
          <p:cNvSpPr>
            <a:spLocks noChangeAspect="1" noChangeArrowheads="1"/>
          </p:cNvSpPr>
          <p:nvPr/>
        </p:nvSpPr>
        <p:spPr bwMode="auto">
          <a:xfrm>
            <a:off x="343058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8" name="Oval 30"/>
          <p:cNvSpPr>
            <a:spLocks noChangeAspect="1" noChangeArrowheads="1"/>
          </p:cNvSpPr>
          <p:nvPr/>
        </p:nvSpPr>
        <p:spPr bwMode="auto">
          <a:xfrm>
            <a:off x="413543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9" name="Oval 31"/>
          <p:cNvSpPr>
            <a:spLocks noChangeAspect="1" noChangeArrowheads="1"/>
          </p:cNvSpPr>
          <p:nvPr/>
        </p:nvSpPr>
        <p:spPr bwMode="auto">
          <a:xfrm>
            <a:off x="4832350" y="324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0" name="Oval 32"/>
          <p:cNvSpPr>
            <a:spLocks noChangeAspect="1" noChangeArrowheads="1"/>
          </p:cNvSpPr>
          <p:nvPr/>
        </p:nvSpPr>
        <p:spPr bwMode="auto">
          <a:xfrm>
            <a:off x="1966913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1" name="Oval 33"/>
          <p:cNvSpPr>
            <a:spLocks noChangeAspect="1" noChangeArrowheads="1"/>
          </p:cNvSpPr>
          <p:nvPr/>
        </p:nvSpPr>
        <p:spPr bwMode="auto">
          <a:xfrm>
            <a:off x="2732088" y="2536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2" name="Oval 34"/>
          <p:cNvSpPr>
            <a:spLocks noChangeAspect="1" noChangeArrowheads="1"/>
          </p:cNvSpPr>
          <p:nvPr/>
        </p:nvSpPr>
        <p:spPr bwMode="auto">
          <a:xfrm>
            <a:off x="343058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3" name="Oval 35"/>
          <p:cNvSpPr>
            <a:spLocks noChangeAspect="1" noChangeArrowheads="1"/>
          </p:cNvSpPr>
          <p:nvPr/>
        </p:nvSpPr>
        <p:spPr bwMode="auto">
          <a:xfrm>
            <a:off x="413543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4" name="Oval 36"/>
          <p:cNvSpPr>
            <a:spLocks noChangeAspect="1" noChangeArrowheads="1"/>
          </p:cNvSpPr>
          <p:nvPr/>
        </p:nvSpPr>
        <p:spPr bwMode="auto">
          <a:xfrm>
            <a:off x="4832350" y="253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5" name="Oval 37"/>
          <p:cNvSpPr>
            <a:spLocks noChangeAspect="1" noChangeArrowheads="1"/>
          </p:cNvSpPr>
          <p:nvPr/>
        </p:nvSpPr>
        <p:spPr bwMode="auto">
          <a:xfrm>
            <a:off x="1966913" y="184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6" name="Oval 38"/>
          <p:cNvSpPr>
            <a:spLocks noChangeAspect="1" noChangeArrowheads="1"/>
          </p:cNvSpPr>
          <p:nvPr/>
        </p:nvSpPr>
        <p:spPr bwMode="auto">
          <a:xfrm>
            <a:off x="2732088" y="183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7" name="Oval 39"/>
          <p:cNvSpPr>
            <a:spLocks noChangeAspect="1" noChangeArrowheads="1"/>
          </p:cNvSpPr>
          <p:nvPr/>
        </p:nvSpPr>
        <p:spPr bwMode="auto">
          <a:xfrm>
            <a:off x="343058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8" name="Oval 40"/>
          <p:cNvSpPr>
            <a:spLocks noChangeAspect="1" noChangeArrowheads="1"/>
          </p:cNvSpPr>
          <p:nvPr/>
        </p:nvSpPr>
        <p:spPr bwMode="auto">
          <a:xfrm>
            <a:off x="413543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Oval 41"/>
          <p:cNvSpPr>
            <a:spLocks noChangeAspect="1" noChangeArrowheads="1"/>
          </p:cNvSpPr>
          <p:nvPr/>
        </p:nvSpPr>
        <p:spPr bwMode="auto">
          <a:xfrm>
            <a:off x="4832350" y="183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0" name="Text Box 42"/>
          <p:cNvSpPr txBox="1">
            <a:spLocks noChangeAspect="1" noChangeArrowheads="1"/>
          </p:cNvSpPr>
          <p:nvPr/>
        </p:nvSpPr>
        <p:spPr bwMode="auto">
          <a:xfrm>
            <a:off x="5146675" y="5207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7691" name="Text Box 43"/>
          <p:cNvSpPr txBox="1">
            <a:spLocks noChangeAspect="1" noChangeArrowheads="1"/>
          </p:cNvSpPr>
          <p:nvPr/>
        </p:nvSpPr>
        <p:spPr bwMode="auto">
          <a:xfrm>
            <a:off x="809625" y="1219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7692" name="Oval 44"/>
          <p:cNvSpPr>
            <a:spLocks noChangeAspect="1" noChangeArrowheads="1"/>
          </p:cNvSpPr>
          <p:nvPr/>
        </p:nvSpPr>
        <p:spPr bwMode="auto">
          <a:xfrm>
            <a:off x="1968500" y="535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3" name="Oval 45"/>
          <p:cNvSpPr>
            <a:spLocks noChangeAspect="1" noChangeArrowheads="1"/>
          </p:cNvSpPr>
          <p:nvPr/>
        </p:nvSpPr>
        <p:spPr bwMode="auto">
          <a:xfrm>
            <a:off x="2744788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Oval 46"/>
          <p:cNvSpPr>
            <a:spLocks noChangeAspect="1" noChangeArrowheads="1"/>
          </p:cNvSpPr>
          <p:nvPr/>
        </p:nvSpPr>
        <p:spPr bwMode="auto">
          <a:xfrm>
            <a:off x="34274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Oval 47"/>
          <p:cNvSpPr>
            <a:spLocks noChangeAspect="1" noChangeArrowheads="1"/>
          </p:cNvSpPr>
          <p:nvPr/>
        </p:nvSpPr>
        <p:spPr bwMode="auto">
          <a:xfrm>
            <a:off x="41513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6" name="Oval 48"/>
          <p:cNvSpPr>
            <a:spLocks noChangeAspect="1" noChangeArrowheads="1"/>
          </p:cNvSpPr>
          <p:nvPr/>
        </p:nvSpPr>
        <p:spPr bwMode="auto">
          <a:xfrm>
            <a:off x="4832350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7" name="Oval 49"/>
          <p:cNvSpPr>
            <a:spLocks noChangeAspect="1" noChangeArrowheads="1"/>
          </p:cNvSpPr>
          <p:nvPr/>
        </p:nvSpPr>
        <p:spPr bwMode="auto">
          <a:xfrm>
            <a:off x="1343025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8" name="Oval 50"/>
          <p:cNvSpPr>
            <a:spLocks noChangeAspect="1" noChangeArrowheads="1"/>
          </p:cNvSpPr>
          <p:nvPr/>
        </p:nvSpPr>
        <p:spPr bwMode="auto">
          <a:xfrm>
            <a:off x="1336675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9" name="Oval 51"/>
          <p:cNvSpPr>
            <a:spLocks noChangeAspect="1" noChangeArrowheads="1"/>
          </p:cNvSpPr>
          <p:nvPr/>
        </p:nvSpPr>
        <p:spPr bwMode="auto">
          <a:xfrm>
            <a:off x="1336675" y="324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0" name="Oval 52"/>
          <p:cNvSpPr>
            <a:spLocks noChangeAspect="1" noChangeArrowheads="1"/>
          </p:cNvSpPr>
          <p:nvPr/>
        </p:nvSpPr>
        <p:spPr bwMode="auto">
          <a:xfrm>
            <a:off x="1336675" y="252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1" name="Oval 53"/>
          <p:cNvSpPr>
            <a:spLocks noChangeAspect="1" noChangeArrowheads="1"/>
          </p:cNvSpPr>
          <p:nvPr/>
        </p:nvSpPr>
        <p:spPr bwMode="auto">
          <a:xfrm>
            <a:off x="1343025" y="183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2" name="Oval 54"/>
          <p:cNvSpPr>
            <a:spLocks noChangeAspect="1" noChangeArrowheads="1"/>
          </p:cNvSpPr>
          <p:nvPr/>
        </p:nvSpPr>
        <p:spPr bwMode="auto">
          <a:xfrm>
            <a:off x="1336675" y="534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305050" y="3425825"/>
            <a:ext cx="1539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Unsafe region</a:t>
            </a:r>
          </a:p>
        </p:txBody>
      </p:sp>
      <p:sp>
        <p:nvSpPr>
          <p:cNvPr id="27704" name="AutoShape 56"/>
          <p:cNvSpPr>
            <a:spLocks/>
          </p:cNvSpPr>
          <p:nvPr/>
        </p:nvSpPr>
        <p:spPr bwMode="auto">
          <a:xfrm>
            <a:off x="876300" y="25781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5" name="AutoShape 57"/>
          <p:cNvSpPr>
            <a:spLocks/>
          </p:cNvSpPr>
          <p:nvPr/>
        </p:nvSpPr>
        <p:spPr bwMode="auto">
          <a:xfrm rot="-5400000">
            <a:off x="2971800" y="4749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1905000" y="5876925"/>
            <a:ext cx="239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0" y="3206750"/>
            <a:ext cx="941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Safe and Unsafe Trajectories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48375" y="1473200"/>
            <a:ext cx="299085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Def: </a:t>
            </a:r>
            <a:r>
              <a:rPr lang="en-US" altLang="en-US" sz="1800"/>
              <a:t>A trajectory is </a:t>
            </a:r>
            <a:r>
              <a:rPr lang="en-US" altLang="en-US" sz="1800" i="1">
                <a:solidFill>
                  <a:srgbClr val="FF0000"/>
                </a:solidFill>
              </a:rPr>
              <a:t>safe</a:t>
            </a:r>
            <a:r>
              <a:rPr lang="en-US" altLang="en-US" sz="1800" i="1"/>
              <a:t>  </a:t>
            </a:r>
          </a:p>
          <a:p>
            <a:pPr algn="l"/>
            <a:r>
              <a:rPr lang="en-US" altLang="en-US" sz="1800"/>
              <a:t>iff it doesn’t  enter any </a:t>
            </a:r>
          </a:p>
          <a:p>
            <a:pPr algn="l"/>
            <a:r>
              <a:rPr lang="en-US" altLang="en-US" sz="1800"/>
              <a:t>part of an unsafe region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 i="1"/>
              <a:t>Claim: </a:t>
            </a:r>
            <a:r>
              <a:rPr lang="en-US" altLang="en-US" sz="1800"/>
              <a:t>A trajectory is </a:t>
            </a:r>
          </a:p>
          <a:p>
            <a:pPr algn="l"/>
            <a:r>
              <a:rPr lang="en-US" altLang="en-US" sz="1800"/>
              <a:t>correct (wrt </a:t>
            </a:r>
            <a:r>
              <a:rPr lang="en-US" altLang="en-US" sz="1800">
                <a:latin typeface="Courier New" pitchFamily="49" charset="0"/>
              </a:rPr>
              <a:t>cnt</a:t>
            </a:r>
            <a:r>
              <a:rPr lang="en-US" altLang="en-US" sz="1800"/>
              <a:t>)  iff it is</a:t>
            </a:r>
          </a:p>
          <a:p>
            <a:pPr algn="l"/>
            <a:r>
              <a:rPr lang="en-US" altLang="en-US" sz="1800"/>
              <a:t>safe</a:t>
            </a:r>
          </a:p>
          <a:p>
            <a:pPr algn="l"/>
            <a:endParaRPr lang="en-US" altLang="en-US" sz="18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0" y="2476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Line 5"/>
          <p:cNvSpPr>
            <a:spLocks noChangeAspect="1" noChangeShapeType="1"/>
          </p:cNvSpPr>
          <p:nvPr/>
        </p:nvSpPr>
        <p:spPr bwMode="auto">
          <a:xfrm flipV="1">
            <a:off x="1395413" y="5248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8" name="Line 6"/>
          <p:cNvSpPr>
            <a:spLocks noChangeAspect="1" noChangeShapeType="1"/>
          </p:cNvSpPr>
          <p:nvPr/>
        </p:nvSpPr>
        <p:spPr bwMode="auto">
          <a:xfrm flipH="1" flipV="1">
            <a:off x="1395413" y="1408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spect="1" noChangeArrowheads="1"/>
          </p:cNvSpPr>
          <p:nvPr/>
        </p:nvSpPr>
        <p:spPr bwMode="auto">
          <a:xfrm>
            <a:off x="1524000" y="5251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0" name="Text Box 8"/>
          <p:cNvSpPr txBox="1">
            <a:spLocks noChangeAspect="1" noChangeArrowheads="1"/>
          </p:cNvSpPr>
          <p:nvPr/>
        </p:nvSpPr>
        <p:spPr bwMode="auto">
          <a:xfrm>
            <a:off x="2309813" y="5251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1" name="Text Box 9"/>
          <p:cNvSpPr txBox="1">
            <a:spLocks noChangeAspect="1" noChangeArrowheads="1"/>
          </p:cNvSpPr>
          <p:nvPr/>
        </p:nvSpPr>
        <p:spPr bwMode="auto">
          <a:xfrm>
            <a:off x="2946400" y="5251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2" name="Text Box 10"/>
          <p:cNvSpPr txBox="1">
            <a:spLocks noChangeAspect="1" noChangeArrowheads="1"/>
          </p:cNvSpPr>
          <p:nvPr/>
        </p:nvSpPr>
        <p:spPr bwMode="auto">
          <a:xfrm>
            <a:off x="3663950" y="5251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3" name="Text Box 11"/>
          <p:cNvSpPr txBox="1">
            <a:spLocks noChangeAspect="1" noChangeArrowheads="1"/>
          </p:cNvSpPr>
          <p:nvPr/>
        </p:nvSpPr>
        <p:spPr bwMode="auto">
          <a:xfrm>
            <a:off x="4389438" y="5251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4" name="Text Box 12"/>
          <p:cNvSpPr txBox="1">
            <a:spLocks noChangeAspect="1" noChangeArrowheads="1"/>
          </p:cNvSpPr>
          <p:nvPr/>
        </p:nvSpPr>
        <p:spPr bwMode="auto">
          <a:xfrm>
            <a:off x="1014413" y="47053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5" name="Text Box 13"/>
          <p:cNvSpPr txBox="1">
            <a:spLocks noChangeAspect="1" noChangeArrowheads="1"/>
          </p:cNvSpPr>
          <p:nvPr/>
        </p:nvSpPr>
        <p:spPr bwMode="auto">
          <a:xfrm>
            <a:off x="1042988" y="40100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6" name="Text Box 14"/>
          <p:cNvSpPr txBox="1">
            <a:spLocks noChangeAspect="1" noChangeArrowheads="1"/>
          </p:cNvSpPr>
          <p:nvPr/>
        </p:nvSpPr>
        <p:spPr bwMode="auto">
          <a:xfrm>
            <a:off x="1014413" y="33020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7" name="Text Box 15"/>
          <p:cNvSpPr txBox="1">
            <a:spLocks noChangeAspect="1" noChangeArrowheads="1"/>
          </p:cNvSpPr>
          <p:nvPr/>
        </p:nvSpPr>
        <p:spPr bwMode="auto">
          <a:xfrm>
            <a:off x="1025525" y="25701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8" name="Text Box 16"/>
          <p:cNvSpPr txBox="1">
            <a:spLocks noChangeAspect="1" noChangeArrowheads="1"/>
          </p:cNvSpPr>
          <p:nvPr/>
        </p:nvSpPr>
        <p:spPr bwMode="auto">
          <a:xfrm>
            <a:off x="1036638" y="19018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9" name="Oval 17"/>
          <p:cNvSpPr>
            <a:spLocks noChangeAspect="1" noChangeArrowheads="1"/>
          </p:cNvSpPr>
          <p:nvPr/>
        </p:nvSpPr>
        <p:spPr bwMode="auto">
          <a:xfrm>
            <a:off x="2005013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Oval 18"/>
          <p:cNvSpPr>
            <a:spLocks noChangeAspect="1" noChangeArrowheads="1"/>
          </p:cNvSpPr>
          <p:nvPr/>
        </p:nvSpPr>
        <p:spPr bwMode="auto">
          <a:xfrm>
            <a:off x="2770188" y="4508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346868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2" name="Oval 20"/>
          <p:cNvSpPr>
            <a:spLocks noChangeAspect="1" noChangeArrowheads="1"/>
          </p:cNvSpPr>
          <p:nvPr/>
        </p:nvSpPr>
        <p:spPr bwMode="auto">
          <a:xfrm>
            <a:off x="417353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Oval 21"/>
          <p:cNvSpPr>
            <a:spLocks noChangeAspect="1" noChangeArrowheads="1"/>
          </p:cNvSpPr>
          <p:nvPr/>
        </p:nvSpPr>
        <p:spPr bwMode="auto">
          <a:xfrm>
            <a:off x="4870450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Oval 22"/>
          <p:cNvSpPr>
            <a:spLocks noChangeAspect="1" noChangeArrowheads="1"/>
          </p:cNvSpPr>
          <p:nvPr/>
        </p:nvSpPr>
        <p:spPr bwMode="auto">
          <a:xfrm>
            <a:off x="2005013" y="3830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2770188" y="3817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Oval 24"/>
          <p:cNvSpPr>
            <a:spLocks noChangeAspect="1" noChangeArrowheads="1"/>
          </p:cNvSpPr>
          <p:nvPr/>
        </p:nvSpPr>
        <p:spPr bwMode="auto">
          <a:xfrm>
            <a:off x="346868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Oval 25"/>
          <p:cNvSpPr>
            <a:spLocks noChangeAspect="1" noChangeArrowheads="1"/>
          </p:cNvSpPr>
          <p:nvPr/>
        </p:nvSpPr>
        <p:spPr bwMode="auto">
          <a:xfrm>
            <a:off x="417353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Oval 26"/>
          <p:cNvSpPr>
            <a:spLocks noChangeAspect="1" noChangeArrowheads="1"/>
          </p:cNvSpPr>
          <p:nvPr/>
        </p:nvSpPr>
        <p:spPr bwMode="auto">
          <a:xfrm>
            <a:off x="4870450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9" name="Oval 27"/>
          <p:cNvSpPr>
            <a:spLocks noChangeAspect="1" noChangeArrowheads="1"/>
          </p:cNvSpPr>
          <p:nvPr/>
        </p:nvSpPr>
        <p:spPr bwMode="auto">
          <a:xfrm>
            <a:off x="2005013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0" name="Oval 28"/>
          <p:cNvSpPr>
            <a:spLocks noChangeAspect="1" noChangeArrowheads="1"/>
          </p:cNvSpPr>
          <p:nvPr/>
        </p:nvSpPr>
        <p:spPr bwMode="auto">
          <a:xfrm>
            <a:off x="2770188" y="3114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1" name="Oval 29"/>
          <p:cNvSpPr>
            <a:spLocks noChangeAspect="1" noChangeArrowheads="1"/>
          </p:cNvSpPr>
          <p:nvPr/>
        </p:nvSpPr>
        <p:spPr bwMode="auto">
          <a:xfrm>
            <a:off x="346868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2" name="Oval 30"/>
          <p:cNvSpPr>
            <a:spLocks noChangeAspect="1" noChangeArrowheads="1"/>
          </p:cNvSpPr>
          <p:nvPr/>
        </p:nvSpPr>
        <p:spPr bwMode="auto">
          <a:xfrm>
            <a:off x="417353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3" name="Oval 31"/>
          <p:cNvSpPr>
            <a:spLocks noChangeAspect="1" noChangeArrowheads="1"/>
          </p:cNvSpPr>
          <p:nvPr/>
        </p:nvSpPr>
        <p:spPr bwMode="auto">
          <a:xfrm>
            <a:off x="4870450" y="3114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Oval 32"/>
          <p:cNvSpPr>
            <a:spLocks noChangeAspect="1" noChangeArrowheads="1"/>
          </p:cNvSpPr>
          <p:nvPr/>
        </p:nvSpPr>
        <p:spPr bwMode="auto">
          <a:xfrm>
            <a:off x="2005013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5" name="Oval 33"/>
          <p:cNvSpPr>
            <a:spLocks noChangeAspect="1" noChangeArrowheads="1"/>
          </p:cNvSpPr>
          <p:nvPr/>
        </p:nvSpPr>
        <p:spPr bwMode="auto">
          <a:xfrm>
            <a:off x="2770188" y="2409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6" name="Oval 34"/>
          <p:cNvSpPr>
            <a:spLocks noChangeAspect="1" noChangeArrowheads="1"/>
          </p:cNvSpPr>
          <p:nvPr/>
        </p:nvSpPr>
        <p:spPr bwMode="auto">
          <a:xfrm>
            <a:off x="346868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7" name="Oval 35"/>
          <p:cNvSpPr>
            <a:spLocks noChangeAspect="1" noChangeArrowheads="1"/>
          </p:cNvSpPr>
          <p:nvPr/>
        </p:nvSpPr>
        <p:spPr bwMode="auto">
          <a:xfrm>
            <a:off x="417353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Oval 36"/>
          <p:cNvSpPr>
            <a:spLocks noChangeAspect="1" noChangeArrowheads="1"/>
          </p:cNvSpPr>
          <p:nvPr/>
        </p:nvSpPr>
        <p:spPr bwMode="auto">
          <a:xfrm>
            <a:off x="4870450" y="2409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9" name="Oval 37"/>
          <p:cNvSpPr>
            <a:spLocks noChangeAspect="1" noChangeArrowheads="1"/>
          </p:cNvSpPr>
          <p:nvPr/>
        </p:nvSpPr>
        <p:spPr bwMode="auto">
          <a:xfrm>
            <a:off x="2005013" y="1722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0" name="Oval 38"/>
          <p:cNvSpPr>
            <a:spLocks noChangeAspect="1" noChangeArrowheads="1"/>
          </p:cNvSpPr>
          <p:nvPr/>
        </p:nvSpPr>
        <p:spPr bwMode="auto">
          <a:xfrm>
            <a:off x="2770188" y="1709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1" name="Oval 39"/>
          <p:cNvSpPr>
            <a:spLocks noChangeAspect="1" noChangeArrowheads="1"/>
          </p:cNvSpPr>
          <p:nvPr/>
        </p:nvSpPr>
        <p:spPr bwMode="auto">
          <a:xfrm>
            <a:off x="346868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Oval 40"/>
          <p:cNvSpPr>
            <a:spLocks noChangeAspect="1" noChangeArrowheads="1"/>
          </p:cNvSpPr>
          <p:nvPr/>
        </p:nvSpPr>
        <p:spPr bwMode="auto">
          <a:xfrm>
            <a:off x="417353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Oval 41"/>
          <p:cNvSpPr>
            <a:spLocks noChangeAspect="1" noChangeArrowheads="1"/>
          </p:cNvSpPr>
          <p:nvPr/>
        </p:nvSpPr>
        <p:spPr bwMode="auto">
          <a:xfrm>
            <a:off x="4870450" y="1709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4" name="Text Box 42"/>
          <p:cNvSpPr txBox="1">
            <a:spLocks noChangeAspect="1" noChangeArrowheads="1"/>
          </p:cNvSpPr>
          <p:nvPr/>
        </p:nvSpPr>
        <p:spPr bwMode="auto">
          <a:xfrm>
            <a:off x="5184775" y="5080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8715" name="Text Box 43"/>
          <p:cNvSpPr txBox="1">
            <a:spLocks noChangeAspect="1" noChangeArrowheads="1"/>
          </p:cNvSpPr>
          <p:nvPr/>
        </p:nvSpPr>
        <p:spPr bwMode="auto">
          <a:xfrm>
            <a:off x="847725" y="1092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8716" name="Oval 44"/>
          <p:cNvSpPr>
            <a:spLocks noChangeAspect="1" noChangeArrowheads="1"/>
          </p:cNvSpPr>
          <p:nvPr/>
        </p:nvSpPr>
        <p:spPr bwMode="auto">
          <a:xfrm>
            <a:off x="2006600" y="5226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7" name="Oval 45"/>
          <p:cNvSpPr>
            <a:spLocks noChangeAspect="1" noChangeArrowheads="1"/>
          </p:cNvSpPr>
          <p:nvPr/>
        </p:nvSpPr>
        <p:spPr bwMode="auto">
          <a:xfrm>
            <a:off x="2782888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8" name="Oval 46"/>
          <p:cNvSpPr>
            <a:spLocks noChangeAspect="1" noChangeArrowheads="1"/>
          </p:cNvSpPr>
          <p:nvPr/>
        </p:nvSpPr>
        <p:spPr bwMode="auto">
          <a:xfrm>
            <a:off x="34655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9" name="Oval 47"/>
          <p:cNvSpPr>
            <a:spLocks noChangeAspect="1" noChangeArrowheads="1"/>
          </p:cNvSpPr>
          <p:nvPr/>
        </p:nvSpPr>
        <p:spPr bwMode="auto">
          <a:xfrm>
            <a:off x="41894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0" name="Oval 48"/>
          <p:cNvSpPr>
            <a:spLocks noChangeAspect="1" noChangeArrowheads="1"/>
          </p:cNvSpPr>
          <p:nvPr/>
        </p:nvSpPr>
        <p:spPr bwMode="auto">
          <a:xfrm>
            <a:off x="4870450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1" name="Oval 49"/>
          <p:cNvSpPr>
            <a:spLocks noChangeAspect="1" noChangeArrowheads="1"/>
          </p:cNvSpPr>
          <p:nvPr/>
        </p:nvSpPr>
        <p:spPr bwMode="auto">
          <a:xfrm>
            <a:off x="1381125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2" name="Oval 50"/>
          <p:cNvSpPr>
            <a:spLocks noChangeAspect="1" noChangeArrowheads="1"/>
          </p:cNvSpPr>
          <p:nvPr/>
        </p:nvSpPr>
        <p:spPr bwMode="auto">
          <a:xfrm>
            <a:off x="1374775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3" name="Oval 51"/>
          <p:cNvSpPr>
            <a:spLocks noChangeAspect="1" noChangeArrowheads="1"/>
          </p:cNvSpPr>
          <p:nvPr/>
        </p:nvSpPr>
        <p:spPr bwMode="auto">
          <a:xfrm>
            <a:off x="1374775" y="3117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4" name="Oval 52"/>
          <p:cNvSpPr>
            <a:spLocks noChangeAspect="1" noChangeArrowheads="1"/>
          </p:cNvSpPr>
          <p:nvPr/>
        </p:nvSpPr>
        <p:spPr bwMode="auto">
          <a:xfrm>
            <a:off x="1374775" y="2400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5" name="Oval 53"/>
          <p:cNvSpPr>
            <a:spLocks noChangeAspect="1" noChangeArrowheads="1"/>
          </p:cNvSpPr>
          <p:nvPr/>
        </p:nvSpPr>
        <p:spPr bwMode="auto">
          <a:xfrm>
            <a:off x="1381125" y="1703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6" name="Oval 54"/>
          <p:cNvSpPr>
            <a:spLocks noChangeAspect="1" noChangeArrowheads="1"/>
          </p:cNvSpPr>
          <p:nvPr/>
        </p:nvSpPr>
        <p:spPr bwMode="auto">
          <a:xfrm>
            <a:off x="1374775" y="5222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2427288" y="2590800"/>
            <a:ext cx="137001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400"/>
              <a:t>Unsafe region</a:t>
            </a: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1414463" y="5237163"/>
            <a:ext cx="588962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>
            <a:off x="2062163" y="5237163"/>
            <a:ext cx="712787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2803525" y="5237163"/>
            <a:ext cx="649288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V="1">
            <a:off x="3487738" y="4548188"/>
            <a:ext cx="0" cy="684212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V="1">
            <a:off x="3487738" y="387985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 flipV="1">
            <a:off x="4891088" y="2436813"/>
            <a:ext cx="0" cy="685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 flipH="1" flipV="1">
            <a:off x="4891088" y="1730375"/>
            <a:ext cx="0" cy="6921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V="1">
            <a:off x="1397000" y="4575175"/>
            <a:ext cx="0" cy="652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flipV="1">
            <a:off x="1397000" y="3859213"/>
            <a:ext cx="0" cy="663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flipH="1" flipV="1">
            <a:off x="2017713" y="2441575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 flipV="1">
            <a:off x="205263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3519488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>
            <a:off x="4233863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 flipH="1" flipV="1">
            <a:off x="1390650" y="3173413"/>
            <a:ext cx="0" cy="644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4921250" y="2579688"/>
            <a:ext cx="1109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Unsafe</a:t>
            </a:r>
          </a:p>
          <a:p>
            <a:pPr algn="l"/>
            <a:r>
              <a:rPr lang="en-US" altLang="en-US"/>
              <a:t>trajectory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1600200" y="1825625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Safe trajectory</a:t>
            </a:r>
          </a:p>
        </p:txBody>
      </p:sp>
      <p:sp>
        <p:nvSpPr>
          <p:cNvPr id="28744" name="AutoShape 72"/>
          <p:cNvSpPr>
            <a:spLocks/>
          </p:cNvSpPr>
          <p:nvPr/>
        </p:nvSpPr>
        <p:spPr bwMode="auto">
          <a:xfrm>
            <a:off x="876300" y="2463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45" name="AutoShape 73"/>
          <p:cNvSpPr>
            <a:spLocks/>
          </p:cNvSpPr>
          <p:nvPr/>
        </p:nvSpPr>
        <p:spPr bwMode="auto">
          <a:xfrm rot="-5400000">
            <a:off x="2971800" y="4635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1905000" y="5762625"/>
            <a:ext cx="239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0" y="3092450"/>
            <a:ext cx="941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>
            <a:off x="3517900" y="383540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>
            <a:off x="1374775" y="3128963"/>
            <a:ext cx="649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0" name="Line 78"/>
          <p:cNvSpPr>
            <a:spLocks noChangeShapeType="1"/>
          </p:cNvSpPr>
          <p:nvPr/>
        </p:nvSpPr>
        <p:spPr bwMode="auto">
          <a:xfrm>
            <a:off x="4216400" y="382905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 flipV="1">
            <a:off x="4891088" y="316230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 flipV="1">
            <a:off x="279558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 flipH="1" flipV="1">
            <a:off x="3484563" y="1708150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FF0000"/>
                </a:solidFill>
              </a:rPr>
              <a:t>Race </a:t>
            </a:r>
            <a:r>
              <a:rPr lang="en-US" altLang="en-US" smtClean="0"/>
              <a:t>happens when program correctness depends on one thread reaching point </a:t>
            </a:r>
            <a:r>
              <a:rPr lang="en-US" altLang="en-US" i="1" smtClean="0"/>
              <a:t>x</a:t>
            </a:r>
            <a:r>
              <a:rPr lang="en-US" altLang="en-US" smtClean="0"/>
              <a:t> before another thread reaches point </a:t>
            </a:r>
            <a:r>
              <a:rPr lang="en-US" altLang="en-US" i="1" smtClean="0"/>
              <a:t>y</a:t>
            </a:r>
            <a:endParaRPr lang="en-US" altLang="en-US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11250" y="2436813"/>
            <a:ext cx="6342063" cy="41814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tid[N];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N;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Pthread_create(&amp;tid[i], NULL, thread, &amp;i);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N;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Pthread_join(tid[i],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*((int *)vargp);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printf("Hello from thread %d\n", myid);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28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708650" y="2133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1795463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436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17650" y="2133600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562600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Enforcing Mutual Exclusion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Answer: We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 smtClean="0"/>
              <a:t> execution of the threads </a:t>
            </a:r>
            <a:r>
              <a:rPr lang="en-US" dirty="0"/>
              <a:t>so that they </a:t>
            </a:r>
            <a:r>
              <a:rPr lang="en-US" dirty="0" smtClean="0"/>
              <a:t>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need to guarantee </a:t>
            </a:r>
            <a:r>
              <a:rPr lang="en-US" b="1" i="1" dirty="0" smtClean="0">
                <a:solidFill>
                  <a:srgbClr val="FF0000"/>
                </a:solidFill>
              </a:rPr>
              <a:t>mutually exclusive access </a:t>
            </a:r>
            <a:r>
              <a:rPr lang="en-US" dirty="0" smtClean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Semaphores (</a:t>
            </a:r>
            <a:r>
              <a:rPr lang="en-US" dirty="0" err="1" smtClean="0"/>
              <a:t>Edsger</a:t>
            </a:r>
            <a:r>
              <a:rPr lang="en-US" dirty="0" smtClean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Mutex and condition variables (</a:t>
            </a:r>
            <a:r>
              <a:rPr lang="en-US" dirty="0" err="1" smtClean="0"/>
              <a:t>Pthreads</a:t>
            </a:r>
            <a:r>
              <a:rPr lang="en-US" dirty="0" smtClean="0"/>
              <a:t>—</a:t>
            </a:r>
            <a:r>
              <a:rPr lang="en-US" dirty="0" err="1" smtClean="0"/>
              <a:t>ringbuf</a:t>
            </a:r>
            <a:r>
              <a:rPr lang="en-US" dirty="0" smtClean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variable, manipulated by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nonzero, then decrement </a:t>
            </a:r>
            <a:r>
              <a:rPr lang="en-US" i="1" dirty="0" smtClean="0"/>
              <a:t>s</a:t>
            </a:r>
            <a:r>
              <a:rPr lang="en-US" dirty="0" smtClean="0"/>
              <a:t> by 1 and return immediately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zero, then suspend thread until </a:t>
            </a:r>
            <a:r>
              <a:rPr lang="en-US" i="1" dirty="0" smtClean="0"/>
              <a:t>s</a:t>
            </a:r>
            <a:r>
              <a:rPr lang="en-US" dirty="0" smtClean="0"/>
              <a:t> becomes nonzero and thread is restarted by a V operation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After restarting, the P operation decrements </a:t>
            </a:r>
            <a:r>
              <a:rPr lang="en-US" i="1" dirty="0" smtClean="0"/>
              <a:t>s</a:t>
            </a:r>
            <a:r>
              <a:rPr lang="en-US" dirty="0" smtClean="0"/>
              <a:t> and returns control to the caller</a:t>
            </a:r>
          </a:p>
          <a:p>
            <a:pPr>
              <a:lnSpc>
                <a:spcPct val="97000"/>
              </a:lnSpc>
            </a:pPr>
            <a:r>
              <a:rPr lang="en-US" b="1" i="1" dirty="0" smtClean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Increment </a:t>
            </a:r>
            <a:r>
              <a:rPr lang="en-US" i="1" dirty="0" smtClean="0"/>
              <a:t>s</a:t>
            </a:r>
            <a:r>
              <a:rPr lang="en-US" dirty="0" smtClean="0"/>
              <a:t> by 1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any threads are blocked in a P operation waiting for </a:t>
            </a:r>
            <a:r>
              <a:rPr lang="en-US" i="1" dirty="0" smtClean="0"/>
              <a:t>s</a:t>
            </a:r>
            <a:r>
              <a:rPr lang="en-US" dirty="0" smtClean="0"/>
              <a:t> to become non-zero, then restart exactly one of those threads, which then completes its P operation by decrementing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endParaRPr lang="en-US" b="1" i="1" dirty="0" smtClean="0"/>
          </a:p>
          <a:p>
            <a:pPr marL="457200" lvl="1" indent="0">
              <a:lnSpc>
                <a:spcPct val="97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4333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smtClean="0"/>
              <a:t>Using Semaphores</a:t>
            </a:r>
            <a:br>
              <a:rPr lang="en-US" dirty="0" smtClean="0"/>
            </a:br>
            <a:r>
              <a:rPr lang="en-US" dirty="0" smtClean="0"/>
              <a:t>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one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unlocked.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resources.</a:t>
            </a:r>
            <a:endParaRPr lang="en-US" dirty="0"/>
          </a:p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 err="1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  <a:r>
              <a:rPr lang="en-US" i="1" dirty="0"/>
              <a:t>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pPr marL="4984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031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Safe Sharing with Semaphores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01738"/>
            <a:ext cx="8307388" cy="922337"/>
          </a:xfrm>
        </p:spPr>
        <p:txBody>
          <a:bodyPr/>
          <a:lstStyle/>
          <a:p>
            <a:pPr eaLnBrk="1" hangingPunct="1"/>
            <a:r>
              <a:rPr lang="en-US" altLang="en-US" smtClean="0"/>
              <a:t>Here is how we would  use P and V operations to synchronize the threads that update </a:t>
            </a:r>
            <a:r>
              <a:rPr lang="en-US" altLang="en-US" smtClean="0">
                <a:latin typeface="Courier New" pitchFamily="49" charset="0"/>
              </a:rPr>
              <a:t>cnt</a:t>
            </a:r>
            <a:endParaRPr lang="en-US" altLang="en-US" smtClean="0"/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2438400" y="2635250"/>
            <a:ext cx="4111625" cy="34480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Semaphore s is initially 1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P(s);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V(s);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6953250" y="3233738"/>
            <a:ext cx="1997075" cy="954087"/>
          </a:xfrm>
          <a:prstGeom prst="wedgeRectCallout">
            <a:avLst>
              <a:gd name="adj1" fmla="val -239981"/>
              <a:gd name="adj2" fmla="val 5988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P/V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8"/>
          <p:cNvSpPr>
            <a:spLocks noChangeAspect="1" noChangeArrowheads="1"/>
          </p:cNvSpPr>
          <p:nvPr/>
        </p:nvSpPr>
        <p:spPr bwMode="auto">
          <a:xfrm>
            <a:off x="1831975" y="2557463"/>
            <a:ext cx="1900238" cy="185578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159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75562" cy="7477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</a:t>
            </a:r>
            <a:r>
              <a:rPr lang="en-US" altLang="en-US" dirty="0" err="1" smtClean="0"/>
              <a:t>Mutexes</a:t>
            </a:r>
            <a:r>
              <a:rPr lang="en-US" altLang="en-US" dirty="0" smtClean="0"/>
              <a:t> Work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788025" y="1381125"/>
            <a:ext cx="310515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Provide mutually exclusive access to shared variable by surrounding critical section with  P and V operations on semaphore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</a:t>
            </a:r>
            <a:r>
              <a:rPr lang="en-US" altLang="en-US" sz="1800"/>
              <a:t> (initially set to 1)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Semaphore invariant </a:t>
            </a:r>
          </a:p>
          <a:p>
            <a:pPr algn="l"/>
            <a:r>
              <a:rPr lang="en-US" altLang="en-US" sz="1800"/>
              <a:t>creates </a:t>
            </a:r>
            <a:r>
              <a:rPr lang="en-US" altLang="en-US" sz="1800" i="1">
                <a:solidFill>
                  <a:srgbClr val="FF0000"/>
                </a:solidFill>
              </a:rPr>
              <a:t>forbidden </a:t>
            </a:r>
            <a:r>
              <a:rPr lang="en-US" altLang="en-US" sz="1800" i="1"/>
              <a:t>region</a:t>
            </a:r>
          </a:p>
          <a:p>
            <a:pPr algn="l"/>
            <a:r>
              <a:rPr lang="en-US" altLang="en-US" sz="1800"/>
              <a:t>that encloses unsafe region and is never </a:t>
            </a:r>
          </a:p>
          <a:p>
            <a:pPr algn="l"/>
            <a:r>
              <a:rPr lang="en-US" altLang="en-US" sz="1800"/>
              <a:t>touched by any trajectory</a:t>
            </a:r>
          </a:p>
          <a:p>
            <a:pPr algn="l"/>
            <a:endParaRPr lang="en-US" altLang="en-US" sz="1800"/>
          </a:p>
        </p:txBody>
      </p:sp>
      <p:sp>
        <p:nvSpPr>
          <p:cNvPr id="32773" name="Rectangle 4"/>
          <p:cNvSpPr>
            <a:spLocks noChangeAspect="1" noChangeArrowheads="1"/>
          </p:cNvSpPr>
          <p:nvPr/>
        </p:nvSpPr>
        <p:spPr bwMode="auto">
          <a:xfrm>
            <a:off x="1922463" y="2638425"/>
            <a:ext cx="1728787" cy="1682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Line 5"/>
          <p:cNvSpPr>
            <a:spLocks noChangeAspect="1" noChangeShapeType="1"/>
          </p:cNvSpPr>
          <p:nvPr/>
        </p:nvSpPr>
        <p:spPr bwMode="auto">
          <a:xfrm flipV="1">
            <a:off x="661988" y="55578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5" name="Line 6"/>
          <p:cNvSpPr>
            <a:spLocks noChangeAspect="1" noChangeShapeType="1"/>
          </p:cNvSpPr>
          <p:nvPr/>
        </p:nvSpPr>
        <p:spPr bwMode="auto">
          <a:xfrm flipH="1" flipV="1">
            <a:off x="671513" y="12033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6" name="Text Box 7"/>
          <p:cNvSpPr txBox="1">
            <a:spLocks noChangeAspect="1" noChangeArrowheads="1"/>
          </p:cNvSpPr>
          <p:nvPr/>
        </p:nvSpPr>
        <p:spPr bwMode="auto">
          <a:xfrm>
            <a:off x="758825" y="55356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777" name="Text Box 8"/>
          <p:cNvSpPr txBox="1">
            <a:spLocks noChangeAspect="1" noChangeArrowheads="1"/>
          </p:cNvSpPr>
          <p:nvPr/>
        </p:nvSpPr>
        <p:spPr bwMode="auto">
          <a:xfrm>
            <a:off x="1274763" y="55356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2778" name="Text Box 9"/>
          <p:cNvSpPr txBox="1">
            <a:spLocks noChangeAspect="1" noChangeArrowheads="1"/>
          </p:cNvSpPr>
          <p:nvPr/>
        </p:nvSpPr>
        <p:spPr bwMode="auto">
          <a:xfrm>
            <a:off x="3725863" y="55356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2779" name="Text Box 10"/>
          <p:cNvSpPr txBox="1">
            <a:spLocks noChangeAspect="1" noChangeArrowheads="1"/>
          </p:cNvSpPr>
          <p:nvPr/>
        </p:nvSpPr>
        <p:spPr bwMode="auto">
          <a:xfrm>
            <a:off x="4406900" y="5535613"/>
            <a:ext cx="38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780" name="Text Box 11"/>
          <p:cNvSpPr txBox="1">
            <a:spLocks noChangeAspect="1" noChangeArrowheads="1"/>
          </p:cNvSpPr>
          <p:nvPr/>
        </p:nvSpPr>
        <p:spPr bwMode="auto">
          <a:xfrm>
            <a:off x="4951413" y="58388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32781" name="Text Box 12"/>
          <p:cNvSpPr txBox="1">
            <a:spLocks noChangeAspect="1" noChangeArrowheads="1"/>
          </p:cNvSpPr>
          <p:nvPr/>
        </p:nvSpPr>
        <p:spPr bwMode="auto">
          <a:xfrm>
            <a:off x="173038" y="8826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2782" name="Oval 13"/>
          <p:cNvSpPr>
            <a:spLocks noChangeAspect="1" noChangeArrowheads="1"/>
          </p:cNvSpPr>
          <p:nvPr/>
        </p:nvSpPr>
        <p:spPr bwMode="auto">
          <a:xfrm>
            <a:off x="126523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Oval 14"/>
          <p:cNvSpPr>
            <a:spLocks noChangeAspect="1" noChangeArrowheads="1"/>
          </p:cNvSpPr>
          <p:nvPr/>
        </p:nvSpPr>
        <p:spPr bwMode="auto">
          <a:xfrm>
            <a:off x="1868488" y="49434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Oval 15"/>
          <p:cNvSpPr>
            <a:spLocks noChangeAspect="1" noChangeArrowheads="1"/>
          </p:cNvSpPr>
          <p:nvPr/>
        </p:nvSpPr>
        <p:spPr bwMode="auto">
          <a:xfrm>
            <a:off x="2474913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Oval 16"/>
          <p:cNvSpPr>
            <a:spLocks noChangeAspect="1" noChangeArrowheads="1"/>
          </p:cNvSpPr>
          <p:nvPr/>
        </p:nvSpPr>
        <p:spPr bwMode="auto">
          <a:xfrm>
            <a:off x="3079750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6" name="Oval 17"/>
          <p:cNvSpPr>
            <a:spLocks noChangeAspect="1" noChangeArrowheads="1"/>
          </p:cNvSpPr>
          <p:nvPr/>
        </p:nvSpPr>
        <p:spPr bwMode="auto">
          <a:xfrm>
            <a:off x="368458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18"/>
          <p:cNvSpPr>
            <a:spLocks noChangeAspect="1" noChangeArrowheads="1"/>
          </p:cNvSpPr>
          <p:nvPr/>
        </p:nvSpPr>
        <p:spPr bwMode="auto">
          <a:xfrm>
            <a:off x="661988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19"/>
          <p:cNvSpPr>
            <a:spLocks noChangeAspect="1" noChangeArrowheads="1"/>
          </p:cNvSpPr>
          <p:nvPr/>
        </p:nvSpPr>
        <p:spPr bwMode="auto">
          <a:xfrm>
            <a:off x="428783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0"/>
          <p:cNvSpPr>
            <a:spLocks noChangeAspect="1" noChangeArrowheads="1"/>
          </p:cNvSpPr>
          <p:nvPr/>
        </p:nvSpPr>
        <p:spPr bwMode="auto">
          <a:xfrm>
            <a:off x="4894263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1"/>
          <p:cNvSpPr>
            <a:spLocks noChangeAspect="1" noChangeArrowheads="1"/>
          </p:cNvSpPr>
          <p:nvPr/>
        </p:nvSpPr>
        <p:spPr bwMode="auto">
          <a:xfrm>
            <a:off x="126523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Oval 22"/>
          <p:cNvSpPr>
            <a:spLocks noChangeAspect="1" noChangeArrowheads="1"/>
          </p:cNvSpPr>
          <p:nvPr/>
        </p:nvSpPr>
        <p:spPr bwMode="auto">
          <a:xfrm>
            <a:off x="1868488" y="43545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2" name="Oval 23"/>
          <p:cNvSpPr>
            <a:spLocks noChangeAspect="1" noChangeArrowheads="1"/>
          </p:cNvSpPr>
          <p:nvPr/>
        </p:nvSpPr>
        <p:spPr bwMode="auto">
          <a:xfrm>
            <a:off x="2474913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3" name="Oval 24"/>
          <p:cNvSpPr>
            <a:spLocks noChangeAspect="1" noChangeArrowheads="1"/>
          </p:cNvSpPr>
          <p:nvPr/>
        </p:nvSpPr>
        <p:spPr bwMode="auto">
          <a:xfrm>
            <a:off x="3079750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4" name="Oval 25"/>
          <p:cNvSpPr>
            <a:spLocks noChangeAspect="1" noChangeArrowheads="1"/>
          </p:cNvSpPr>
          <p:nvPr/>
        </p:nvSpPr>
        <p:spPr bwMode="auto">
          <a:xfrm>
            <a:off x="368458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5" name="Oval 26"/>
          <p:cNvSpPr>
            <a:spLocks noChangeAspect="1" noChangeArrowheads="1"/>
          </p:cNvSpPr>
          <p:nvPr/>
        </p:nvSpPr>
        <p:spPr bwMode="auto">
          <a:xfrm>
            <a:off x="661988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6" name="Oval 27"/>
          <p:cNvSpPr>
            <a:spLocks noChangeAspect="1" noChangeArrowheads="1"/>
          </p:cNvSpPr>
          <p:nvPr/>
        </p:nvSpPr>
        <p:spPr bwMode="auto">
          <a:xfrm>
            <a:off x="428783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7" name="Oval 28"/>
          <p:cNvSpPr>
            <a:spLocks noChangeAspect="1" noChangeArrowheads="1"/>
          </p:cNvSpPr>
          <p:nvPr/>
        </p:nvSpPr>
        <p:spPr bwMode="auto">
          <a:xfrm>
            <a:off x="4894263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8" name="Oval 29"/>
          <p:cNvSpPr>
            <a:spLocks noChangeAspect="1" noChangeArrowheads="1"/>
          </p:cNvSpPr>
          <p:nvPr/>
        </p:nvSpPr>
        <p:spPr bwMode="auto">
          <a:xfrm>
            <a:off x="126523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9" name="Oval 30"/>
          <p:cNvSpPr>
            <a:spLocks noChangeAspect="1" noChangeArrowheads="1"/>
          </p:cNvSpPr>
          <p:nvPr/>
        </p:nvSpPr>
        <p:spPr bwMode="auto">
          <a:xfrm>
            <a:off x="1868488" y="37639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0" name="Oval 31"/>
          <p:cNvSpPr>
            <a:spLocks noChangeAspect="1" noChangeArrowheads="1"/>
          </p:cNvSpPr>
          <p:nvPr/>
        </p:nvSpPr>
        <p:spPr bwMode="auto">
          <a:xfrm>
            <a:off x="2474913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1" name="Oval 32"/>
          <p:cNvSpPr>
            <a:spLocks noChangeAspect="1" noChangeArrowheads="1"/>
          </p:cNvSpPr>
          <p:nvPr/>
        </p:nvSpPr>
        <p:spPr bwMode="auto">
          <a:xfrm>
            <a:off x="3079750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2" name="Oval 33"/>
          <p:cNvSpPr>
            <a:spLocks noChangeAspect="1" noChangeArrowheads="1"/>
          </p:cNvSpPr>
          <p:nvPr/>
        </p:nvSpPr>
        <p:spPr bwMode="auto">
          <a:xfrm>
            <a:off x="368458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3" name="Oval 34"/>
          <p:cNvSpPr>
            <a:spLocks noChangeAspect="1" noChangeArrowheads="1"/>
          </p:cNvSpPr>
          <p:nvPr/>
        </p:nvSpPr>
        <p:spPr bwMode="auto">
          <a:xfrm>
            <a:off x="661988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4" name="Oval 35"/>
          <p:cNvSpPr>
            <a:spLocks noChangeAspect="1" noChangeArrowheads="1"/>
          </p:cNvSpPr>
          <p:nvPr/>
        </p:nvSpPr>
        <p:spPr bwMode="auto">
          <a:xfrm>
            <a:off x="428783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5" name="Oval 36"/>
          <p:cNvSpPr>
            <a:spLocks noChangeAspect="1" noChangeArrowheads="1"/>
          </p:cNvSpPr>
          <p:nvPr/>
        </p:nvSpPr>
        <p:spPr bwMode="auto">
          <a:xfrm>
            <a:off x="4894263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6" name="Oval 37"/>
          <p:cNvSpPr>
            <a:spLocks noChangeAspect="1" noChangeArrowheads="1"/>
          </p:cNvSpPr>
          <p:nvPr/>
        </p:nvSpPr>
        <p:spPr bwMode="auto">
          <a:xfrm>
            <a:off x="126523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7" name="Oval 38"/>
          <p:cNvSpPr>
            <a:spLocks noChangeAspect="1" noChangeArrowheads="1"/>
          </p:cNvSpPr>
          <p:nvPr/>
        </p:nvSpPr>
        <p:spPr bwMode="auto">
          <a:xfrm>
            <a:off x="1868488" y="31750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8" name="Oval 39"/>
          <p:cNvSpPr>
            <a:spLocks noChangeAspect="1" noChangeArrowheads="1"/>
          </p:cNvSpPr>
          <p:nvPr/>
        </p:nvSpPr>
        <p:spPr bwMode="auto">
          <a:xfrm>
            <a:off x="2474913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Oval 40"/>
          <p:cNvSpPr>
            <a:spLocks noChangeAspect="1" noChangeArrowheads="1"/>
          </p:cNvSpPr>
          <p:nvPr/>
        </p:nvSpPr>
        <p:spPr bwMode="auto">
          <a:xfrm>
            <a:off x="3079750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0" name="Oval 41"/>
          <p:cNvSpPr>
            <a:spLocks noChangeAspect="1" noChangeArrowheads="1"/>
          </p:cNvSpPr>
          <p:nvPr/>
        </p:nvSpPr>
        <p:spPr bwMode="auto">
          <a:xfrm>
            <a:off x="368458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1" name="Oval 42"/>
          <p:cNvSpPr>
            <a:spLocks noChangeAspect="1" noChangeArrowheads="1"/>
          </p:cNvSpPr>
          <p:nvPr/>
        </p:nvSpPr>
        <p:spPr bwMode="auto">
          <a:xfrm>
            <a:off x="661988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2" name="Oval 43"/>
          <p:cNvSpPr>
            <a:spLocks noChangeAspect="1" noChangeArrowheads="1"/>
          </p:cNvSpPr>
          <p:nvPr/>
        </p:nvSpPr>
        <p:spPr bwMode="auto">
          <a:xfrm>
            <a:off x="428783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3" name="Oval 44"/>
          <p:cNvSpPr>
            <a:spLocks noChangeAspect="1" noChangeArrowheads="1"/>
          </p:cNvSpPr>
          <p:nvPr/>
        </p:nvSpPr>
        <p:spPr bwMode="auto">
          <a:xfrm>
            <a:off x="4894263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4" name="Oval 45"/>
          <p:cNvSpPr>
            <a:spLocks noChangeAspect="1" noChangeArrowheads="1"/>
          </p:cNvSpPr>
          <p:nvPr/>
        </p:nvSpPr>
        <p:spPr bwMode="auto">
          <a:xfrm>
            <a:off x="126523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5" name="Oval 46"/>
          <p:cNvSpPr>
            <a:spLocks noChangeAspect="1" noChangeArrowheads="1"/>
          </p:cNvSpPr>
          <p:nvPr/>
        </p:nvSpPr>
        <p:spPr bwMode="auto">
          <a:xfrm>
            <a:off x="1868488" y="25860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6" name="Oval 47"/>
          <p:cNvSpPr>
            <a:spLocks noChangeAspect="1" noChangeArrowheads="1"/>
          </p:cNvSpPr>
          <p:nvPr/>
        </p:nvSpPr>
        <p:spPr bwMode="auto">
          <a:xfrm>
            <a:off x="2474913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7" name="Oval 48"/>
          <p:cNvSpPr>
            <a:spLocks noChangeAspect="1" noChangeArrowheads="1"/>
          </p:cNvSpPr>
          <p:nvPr/>
        </p:nvSpPr>
        <p:spPr bwMode="auto">
          <a:xfrm>
            <a:off x="3079750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8" name="Oval 49"/>
          <p:cNvSpPr>
            <a:spLocks noChangeAspect="1" noChangeArrowheads="1"/>
          </p:cNvSpPr>
          <p:nvPr/>
        </p:nvSpPr>
        <p:spPr bwMode="auto">
          <a:xfrm>
            <a:off x="368458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9" name="Oval 50"/>
          <p:cNvSpPr>
            <a:spLocks noChangeAspect="1" noChangeArrowheads="1"/>
          </p:cNvSpPr>
          <p:nvPr/>
        </p:nvSpPr>
        <p:spPr bwMode="auto">
          <a:xfrm>
            <a:off x="661988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0" name="Oval 51"/>
          <p:cNvSpPr>
            <a:spLocks noChangeAspect="1" noChangeArrowheads="1"/>
          </p:cNvSpPr>
          <p:nvPr/>
        </p:nvSpPr>
        <p:spPr bwMode="auto">
          <a:xfrm>
            <a:off x="428783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1" name="Oval 52"/>
          <p:cNvSpPr>
            <a:spLocks noChangeAspect="1" noChangeArrowheads="1"/>
          </p:cNvSpPr>
          <p:nvPr/>
        </p:nvSpPr>
        <p:spPr bwMode="auto">
          <a:xfrm>
            <a:off x="4894263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2" name="Oval 53"/>
          <p:cNvSpPr>
            <a:spLocks noChangeAspect="1" noChangeArrowheads="1"/>
          </p:cNvSpPr>
          <p:nvPr/>
        </p:nvSpPr>
        <p:spPr bwMode="auto">
          <a:xfrm>
            <a:off x="1265238" y="55356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3" name="Oval 54"/>
          <p:cNvSpPr>
            <a:spLocks noChangeAspect="1" noChangeArrowheads="1"/>
          </p:cNvSpPr>
          <p:nvPr/>
        </p:nvSpPr>
        <p:spPr bwMode="auto">
          <a:xfrm>
            <a:off x="1868488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4" name="Oval 55"/>
          <p:cNvSpPr>
            <a:spLocks noChangeAspect="1" noChangeArrowheads="1"/>
          </p:cNvSpPr>
          <p:nvPr/>
        </p:nvSpPr>
        <p:spPr bwMode="auto">
          <a:xfrm>
            <a:off x="2473325" y="55340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5" name="Oval 56"/>
          <p:cNvSpPr>
            <a:spLocks noChangeAspect="1" noChangeArrowheads="1"/>
          </p:cNvSpPr>
          <p:nvPr/>
        </p:nvSpPr>
        <p:spPr bwMode="auto">
          <a:xfrm>
            <a:off x="3078163" y="55340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6" name="Oval 57"/>
          <p:cNvSpPr>
            <a:spLocks noChangeAspect="1" noChangeArrowheads="1"/>
          </p:cNvSpPr>
          <p:nvPr/>
        </p:nvSpPr>
        <p:spPr bwMode="auto">
          <a:xfrm>
            <a:off x="3681413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7" name="Oval 58"/>
          <p:cNvSpPr>
            <a:spLocks noChangeAspect="1" noChangeArrowheads="1"/>
          </p:cNvSpPr>
          <p:nvPr/>
        </p:nvSpPr>
        <p:spPr bwMode="auto">
          <a:xfrm>
            <a:off x="661988" y="55340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8" name="Oval 59"/>
          <p:cNvSpPr>
            <a:spLocks noChangeAspect="1" noChangeArrowheads="1"/>
          </p:cNvSpPr>
          <p:nvPr/>
        </p:nvSpPr>
        <p:spPr bwMode="auto">
          <a:xfrm>
            <a:off x="4286250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9" name="Oval 60"/>
          <p:cNvSpPr>
            <a:spLocks noChangeAspect="1" noChangeArrowheads="1"/>
          </p:cNvSpPr>
          <p:nvPr/>
        </p:nvSpPr>
        <p:spPr bwMode="auto">
          <a:xfrm>
            <a:off x="4892675" y="55340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0" name="Oval 61"/>
          <p:cNvSpPr>
            <a:spLocks noChangeAspect="1" noChangeArrowheads="1"/>
          </p:cNvSpPr>
          <p:nvPr/>
        </p:nvSpPr>
        <p:spPr bwMode="auto">
          <a:xfrm>
            <a:off x="1265238" y="19954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1" name="Oval 62"/>
          <p:cNvSpPr>
            <a:spLocks noChangeAspect="1" noChangeArrowheads="1"/>
          </p:cNvSpPr>
          <p:nvPr/>
        </p:nvSpPr>
        <p:spPr bwMode="auto">
          <a:xfrm>
            <a:off x="1868488" y="19954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2" name="Oval 63"/>
          <p:cNvSpPr>
            <a:spLocks noChangeAspect="1" noChangeArrowheads="1"/>
          </p:cNvSpPr>
          <p:nvPr/>
        </p:nvSpPr>
        <p:spPr bwMode="auto">
          <a:xfrm>
            <a:off x="2473325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3" name="Oval 64"/>
          <p:cNvSpPr>
            <a:spLocks noChangeAspect="1" noChangeArrowheads="1"/>
          </p:cNvSpPr>
          <p:nvPr/>
        </p:nvSpPr>
        <p:spPr bwMode="auto">
          <a:xfrm>
            <a:off x="3079750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4" name="Oval 65"/>
          <p:cNvSpPr>
            <a:spLocks noChangeAspect="1" noChangeArrowheads="1"/>
          </p:cNvSpPr>
          <p:nvPr/>
        </p:nvSpPr>
        <p:spPr bwMode="auto">
          <a:xfrm>
            <a:off x="3683000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5" name="Oval 66"/>
          <p:cNvSpPr>
            <a:spLocks noChangeAspect="1" noChangeArrowheads="1"/>
          </p:cNvSpPr>
          <p:nvPr/>
        </p:nvSpPr>
        <p:spPr bwMode="auto">
          <a:xfrm>
            <a:off x="661988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6" name="Oval 67"/>
          <p:cNvSpPr>
            <a:spLocks noChangeAspect="1" noChangeArrowheads="1"/>
          </p:cNvSpPr>
          <p:nvPr/>
        </p:nvSpPr>
        <p:spPr bwMode="auto">
          <a:xfrm>
            <a:off x="4286250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7" name="Oval 68"/>
          <p:cNvSpPr>
            <a:spLocks noChangeAspect="1" noChangeArrowheads="1"/>
          </p:cNvSpPr>
          <p:nvPr/>
        </p:nvSpPr>
        <p:spPr bwMode="auto">
          <a:xfrm>
            <a:off x="4892675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8" name="Oval 69"/>
          <p:cNvSpPr>
            <a:spLocks noChangeAspect="1" noChangeArrowheads="1"/>
          </p:cNvSpPr>
          <p:nvPr/>
        </p:nvSpPr>
        <p:spPr bwMode="auto">
          <a:xfrm>
            <a:off x="1265238" y="14065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9" name="Oval 70"/>
          <p:cNvSpPr>
            <a:spLocks noChangeAspect="1" noChangeArrowheads="1"/>
          </p:cNvSpPr>
          <p:nvPr/>
        </p:nvSpPr>
        <p:spPr bwMode="auto">
          <a:xfrm>
            <a:off x="1868488" y="14065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0" name="Oval 71"/>
          <p:cNvSpPr>
            <a:spLocks noChangeAspect="1" noChangeArrowheads="1"/>
          </p:cNvSpPr>
          <p:nvPr/>
        </p:nvSpPr>
        <p:spPr bwMode="auto">
          <a:xfrm>
            <a:off x="2473325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1" name="Oval 72"/>
          <p:cNvSpPr>
            <a:spLocks noChangeAspect="1" noChangeArrowheads="1"/>
          </p:cNvSpPr>
          <p:nvPr/>
        </p:nvSpPr>
        <p:spPr bwMode="auto">
          <a:xfrm>
            <a:off x="3079750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2" name="Oval 73"/>
          <p:cNvSpPr>
            <a:spLocks noChangeAspect="1" noChangeArrowheads="1"/>
          </p:cNvSpPr>
          <p:nvPr/>
        </p:nvSpPr>
        <p:spPr bwMode="auto">
          <a:xfrm>
            <a:off x="3683000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3" name="Oval 74"/>
          <p:cNvSpPr>
            <a:spLocks noChangeAspect="1" noChangeArrowheads="1"/>
          </p:cNvSpPr>
          <p:nvPr/>
        </p:nvSpPr>
        <p:spPr bwMode="auto">
          <a:xfrm>
            <a:off x="661988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4" name="Oval 75"/>
          <p:cNvSpPr>
            <a:spLocks noChangeAspect="1" noChangeArrowheads="1"/>
          </p:cNvSpPr>
          <p:nvPr/>
        </p:nvSpPr>
        <p:spPr bwMode="auto">
          <a:xfrm>
            <a:off x="4286250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5" name="Oval 76"/>
          <p:cNvSpPr>
            <a:spLocks noChangeAspect="1" noChangeArrowheads="1"/>
          </p:cNvSpPr>
          <p:nvPr/>
        </p:nvSpPr>
        <p:spPr bwMode="auto">
          <a:xfrm>
            <a:off x="4892675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6" name="Text Box 77"/>
          <p:cNvSpPr txBox="1">
            <a:spLocks noChangeAspect="1" noChangeArrowheads="1"/>
          </p:cNvSpPr>
          <p:nvPr/>
        </p:nvSpPr>
        <p:spPr bwMode="auto">
          <a:xfrm>
            <a:off x="1993900" y="5535613"/>
            <a:ext cx="38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7" name="Text Box 78"/>
          <p:cNvSpPr txBox="1">
            <a:spLocks noChangeAspect="1" noChangeArrowheads="1"/>
          </p:cNvSpPr>
          <p:nvPr/>
        </p:nvSpPr>
        <p:spPr bwMode="auto">
          <a:xfrm>
            <a:off x="2578100" y="55356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8" name="Text Box 79"/>
          <p:cNvSpPr txBox="1">
            <a:spLocks noChangeAspect="1" noChangeArrowheads="1"/>
          </p:cNvSpPr>
          <p:nvPr/>
        </p:nvSpPr>
        <p:spPr bwMode="auto">
          <a:xfrm>
            <a:off x="3190875" y="553561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9" name="Text Box 80"/>
          <p:cNvSpPr txBox="1">
            <a:spLocks noChangeAspect="1" noChangeArrowheads="1"/>
          </p:cNvSpPr>
          <p:nvPr/>
        </p:nvSpPr>
        <p:spPr bwMode="auto">
          <a:xfrm>
            <a:off x="288925" y="505460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0" name="Text Box 81"/>
          <p:cNvSpPr txBox="1">
            <a:spLocks noChangeAspect="1" noChangeArrowheads="1"/>
          </p:cNvSpPr>
          <p:nvPr/>
        </p:nvSpPr>
        <p:spPr bwMode="auto">
          <a:xfrm>
            <a:off x="142875" y="4483100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2851" name="Text Box 82"/>
          <p:cNvSpPr txBox="1">
            <a:spLocks noChangeAspect="1" noChangeArrowheads="1"/>
          </p:cNvSpPr>
          <p:nvPr/>
        </p:nvSpPr>
        <p:spPr bwMode="auto">
          <a:xfrm>
            <a:off x="142875" y="213677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2852" name="Text Box 83"/>
          <p:cNvSpPr txBox="1">
            <a:spLocks noChangeAspect="1" noChangeArrowheads="1"/>
          </p:cNvSpPr>
          <p:nvPr/>
        </p:nvSpPr>
        <p:spPr bwMode="auto">
          <a:xfrm>
            <a:off x="309563" y="151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3" name="Text Box 84"/>
          <p:cNvSpPr txBox="1">
            <a:spLocks noChangeAspect="1" noChangeArrowheads="1"/>
          </p:cNvSpPr>
          <p:nvPr/>
        </p:nvSpPr>
        <p:spPr bwMode="auto">
          <a:xfrm>
            <a:off x="315913" y="3887788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4" name="Text Box 85"/>
          <p:cNvSpPr txBox="1">
            <a:spLocks noChangeAspect="1" noChangeArrowheads="1"/>
          </p:cNvSpPr>
          <p:nvPr/>
        </p:nvSpPr>
        <p:spPr bwMode="auto">
          <a:xfrm>
            <a:off x="288925" y="33258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5" name="Text Box 86"/>
          <p:cNvSpPr txBox="1">
            <a:spLocks noChangeAspect="1" noChangeArrowheads="1"/>
          </p:cNvSpPr>
          <p:nvPr/>
        </p:nvSpPr>
        <p:spPr bwMode="auto">
          <a:xfrm>
            <a:off x="300038" y="2719388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6" name="Text Box 87"/>
          <p:cNvSpPr txBox="1">
            <a:spLocks noChangeAspect="1" noChangeArrowheads="1"/>
          </p:cNvSpPr>
          <p:nvPr/>
        </p:nvSpPr>
        <p:spPr bwMode="auto">
          <a:xfrm>
            <a:off x="2070100" y="3328988"/>
            <a:ext cx="1539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Unsafe region</a:t>
            </a:r>
          </a:p>
        </p:txBody>
      </p:sp>
      <p:sp>
        <p:nvSpPr>
          <p:cNvPr id="32857" name="Text Box 89"/>
          <p:cNvSpPr txBox="1">
            <a:spLocks noChangeAspect="1" noChangeArrowheads="1"/>
          </p:cNvSpPr>
          <p:nvPr/>
        </p:nvSpPr>
        <p:spPr bwMode="auto">
          <a:xfrm>
            <a:off x="1870075" y="2241550"/>
            <a:ext cx="185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 region</a:t>
            </a:r>
          </a:p>
        </p:txBody>
      </p:sp>
      <p:grpSp>
        <p:nvGrpSpPr>
          <p:cNvPr id="32858" name="Group 90"/>
          <p:cNvGrpSpPr>
            <a:grpSpLocks noChangeAspect="1"/>
          </p:cNvGrpSpPr>
          <p:nvPr/>
        </p:nvGrpSpPr>
        <p:grpSpPr bwMode="auto">
          <a:xfrm>
            <a:off x="636588" y="5308600"/>
            <a:ext cx="4567237" cy="274638"/>
            <a:chOff x="637" y="3130"/>
            <a:chExt cx="3192" cy="192"/>
          </a:xfrm>
        </p:grpSpPr>
        <p:sp>
          <p:nvSpPr>
            <p:cNvPr id="32919" name="Text Box 91"/>
            <p:cNvSpPr txBox="1">
              <a:spLocks noChangeAspect="1" noChangeArrowheads="1"/>
            </p:cNvSpPr>
            <p:nvPr/>
          </p:nvSpPr>
          <p:spPr bwMode="auto">
            <a:xfrm>
              <a:off x="637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0" name="Text Box 92"/>
            <p:cNvSpPr txBox="1">
              <a:spLocks noChangeAspect="1" noChangeArrowheads="1"/>
            </p:cNvSpPr>
            <p:nvPr/>
          </p:nvSpPr>
          <p:spPr bwMode="auto">
            <a:xfrm>
              <a:off x="1094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1" name="Text Box 93"/>
            <p:cNvSpPr txBox="1">
              <a:spLocks noChangeAspect="1" noChangeArrowheads="1"/>
            </p:cNvSpPr>
            <p:nvPr/>
          </p:nvSpPr>
          <p:spPr bwMode="auto">
            <a:xfrm>
              <a:off x="1526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2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3" name="Text Box 95"/>
            <p:cNvSpPr txBox="1">
              <a:spLocks noChangeAspect="1" noChangeArrowheads="1"/>
            </p:cNvSpPr>
            <p:nvPr/>
          </p:nvSpPr>
          <p:spPr bwMode="auto">
            <a:xfrm>
              <a:off x="2342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4" name="Text Box 96"/>
            <p:cNvSpPr txBox="1">
              <a:spLocks noChangeAspect="1" noChangeArrowheads="1"/>
            </p:cNvSpPr>
            <p:nvPr/>
          </p:nvSpPr>
          <p:spPr bwMode="auto">
            <a:xfrm>
              <a:off x="2774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5" name="Text Box 97"/>
            <p:cNvSpPr txBox="1">
              <a:spLocks noChangeAspect="1" noChangeArrowheads="1"/>
            </p:cNvSpPr>
            <p:nvPr/>
          </p:nvSpPr>
          <p:spPr bwMode="auto">
            <a:xfrm>
              <a:off x="3206" y="3130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6" name="Text Box 98"/>
            <p:cNvSpPr txBox="1">
              <a:spLocks noChangeAspect="1" noChangeArrowheads="1"/>
            </p:cNvSpPr>
            <p:nvPr/>
          </p:nvSpPr>
          <p:spPr bwMode="auto">
            <a:xfrm>
              <a:off x="3638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grpSp>
        <p:nvGrpSpPr>
          <p:cNvPr id="32859" name="Group 99"/>
          <p:cNvGrpSpPr>
            <a:grpSpLocks noChangeAspect="1"/>
          </p:cNvGrpSpPr>
          <p:nvPr/>
        </p:nvGrpSpPr>
        <p:grpSpPr bwMode="auto">
          <a:xfrm>
            <a:off x="669925" y="4662488"/>
            <a:ext cx="4567238" cy="274637"/>
            <a:chOff x="614" y="2679"/>
            <a:chExt cx="3192" cy="192"/>
          </a:xfrm>
        </p:grpSpPr>
        <p:sp>
          <p:nvSpPr>
            <p:cNvPr id="32911" name="Text Box 100"/>
            <p:cNvSpPr txBox="1">
              <a:spLocks noChangeAspect="1" noChangeArrowheads="1"/>
            </p:cNvSpPr>
            <p:nvPr/>
          </p:nvSpPr>
          <p:spPr bwMode="auto">
            <a:xfrm>
              <a:off x="614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2" name="Text Box 101"/>
            <p:cNvSpPr txBox="1">
              <a:spLocks noChangeAspect="1" noChangeArrowheads="1"/>
            </p:cNvSpPr>
            <p:nvPr/>
          </p:nvSpPr>
          <p:spPr bwMode="auto">
            <a:xfrm>
              <a:off x="1071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3" name="Text Box 102"/>
            <p:cNvSpPr txBox="1">
              <a:spLocks noChangeAspect="1" noChangeArrowheads="1"/>
            </p:cNvSpPr>
            <p:nvPr/>
          </p:nvSpPr>
          <p:spPr bwMode="auto">
            <a:xfrm>
              <a:off x="1503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4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5" name="Text Box 104"/>
            <p:cNvSpPr txBox="1">
              <a:spLocks noChangeAspect="1" noChangeArrowheads="1"/>
            </p:cNvSpPr>
            <p:nvPr/>
          </p:nvSpPr>
          <p:spPr bwMode="auto">
            <a:xfrm>
              <a:off x="2319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6" name="Text Box 105"/>
            <p:cNvSpPr txBox="1">
              <a:spLocks noChangeAspect="1" noChangeArrowheads="1"/>
            </p:cNvSpPr>
            <p:nvPr/>
          </p:nvSpPr>
          <p:spPr bwMode="auto">
            <a:xfrm>
              <a:off x="2751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7" name="Text Box 106"/>
            <p:cNvSpPr txBox="1">
              <a:spLocks noChangeAspect="1" noChangeArrowheads="1"/>
            </p:cNvSpPr>
            <p:nvPr/>
          </p:nvSpPr>
          <p:spPr bwMode="auto">
            <a:xfrm>
              <a:off x="3183" y="2679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8" name="Text Box 107"/>
            <p:cNvSpPr txBox="1">
              <a:spLocks noChangeAspect="1" noChangeArrowheads="1"/>
            </p:cNvSpPr>
            <p:nvPr/>
          </p:nvSpPr>
          <p:spPr bwMode="auto">
            <a:xfrm>
              <a:off x="3615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sp>
        <p:nvSpPr>
          <p:cNvPr id="32860" name="Text Box 108"/>
          <p:cNvSpPr txBox="1">
            <a:spLocks noChangeAspect="1" noChangeArrowheads="1"/>
          </p:cNvSpPr>
          <p:nvPr/>
        </p:nvSpPr>
        <p:spPr bwMode="auto">
          <a:xfrm>
            <a:off x="669925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1" name="Text Box 109"/>
          <p:cNvSpPr txBox="1">
            <a:spLocks noChangeAspect="1" noChangeArrowheads="1"/>
          </p:cNvSpPr>
          <p:nvPr/>
        </p:nvSpPr>
        <p:spPr bwMode="auto">
          <a:xfrm>
            <a:off x="1323975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2" name="Text Box 110"/>
          <p:cNvSpPr txBox="1">
            <a:spLocks noChangeAspect="1" noChangeArrowheads="1"/>
          </p:cNvSpPr>
          <p:nvPr/>
        </p:nvSpPr>
        <p:spPr bwMode="auto">
          <a:xfrm>
            <a:off x="1916113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3" name="Text Box 111"/>
          <p:cNvSpPr txBox="1">
            <a:spLocks noChangeAspect="1" noChangeArrowheads="1"/>
          </p:cNvSpPr>
          <p:nvPr/>
        </p:nvSpPr>
        <p:spPr bwMode="auto">
          <a:xfrm>
            <a:off x="2457450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4" name="Text Box 112"/>
          <p:cNvSpPr txBox="1">
            <a:spLocks noChangeAspect="1" noChangeArrowheads="1"/>
          </p:cNvSpPr>
          <p:nvPr/>
        </p:nvSpPr>
        <p:spPr bwMode="auto">
          <a:xfrm>
            <a:off x="2992438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5" name="Text Box 113"/>
          <p:cNvSpPr txBox="1">
            <a:spLocks noChangeAspect="1" noChangeArrowheads="1"/>
          </p:cNvSpPr>
          <p:nvPr/>
        </p:nvSpPr>
        <p:spPr bwMode="auto">
          <a:xfrm>
            <a:off x="3403600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6" name="Text Box 114"/>
          <p:cNvSpPr txBox="1">
            <a:spLocks noChangeAspect="1" noChangeArrowheads="1"/>
          </p:cNvSpPr>
          <p:nvPr/>
        </p:nvSpPr>
        <p:spPr bwMode="auto">
          <a:xfrm>
            <a:off x="4344988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7" name="Text Box 115"/>
          <p:cNvSpPr txBox="1">
            <a:spLocks noChangeAspect="1" noChangeArrowheads="1"/>
          </p:cNvSpPr>
          <p:nvPr/>
        </p:nvSpPr>
        <p:spPr bwMode="auto">
          <a:xfrm>
            <a:off x="4964113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8" name="Text Box 116"/>
          <p:cNvSpPr txBox="1">
            <a:spLocks noChangeAspect="1" noChangeArrowheads="1"/>
          </p:cNvSpPr>
          <p:nvPr/>
        </p:nvSpPr>
        <p:spPr bwMode="auto">
          <a:xfrm>
            <a:off x="674688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9" name="Text Box 117"/>
          <p:cNvSpPr txBox="1">
            <a:spLocks noChangeAspect="1" noChangeArrowheads="1"/>
          </p:cNvSpPr>
          <p:nvPr/>
        </p:nvSpPr>
        <p:spPr bwMode="auto">
          <a:xfrm>
            <a:off x="1327150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0" name="Text Box 118"/>
          <p:cNvSpPr txBox="1">
            <a:spLocks noChangeAspect="1" noChangeArrowheads="1"/>
          </p:cNvSpPr>
          <p:nvPr/>
        </p:nvSpPr>
        <p:spPr bwMode="auto">
          <a:xfrm>
            <a:off x="1920875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1" name="Text Box 119"/>
          <p:cNvSpPr txBox="1">
            <a:spLocks noChangeAspect="1" noChangeArrowheads="1"/>
          </p:cNvSpPr>
          <p:nvPr/>
        </p:nvSpPr>
        <p:spPr bwMode="auto">
          <a:xfrm>
            <a:off x="2468563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2" name="Text Box 120"/>
          <p:cNvSpPr txBox="1">
            <a:spLocks noChangeAspect="1" noChangeArrowheads="1"/>
          </p:cNvSpPr>
          <p:nvPr/>
        </p:nvSpPr>
        <p:spPr bwMode="auto">
          <a:xfrm>
            <a:off x="3086100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3" name="Text Box 121"/>
          <p:cNvSpPr txBox="1">
            <a:spLocks noChangeAspect="1" noChangeArrowheads="1"/>
          </p:cNvSpPr>
          <p:nvPr/>
        </p:nvSpPr>
        <p:spPr bwMode="auto">
          <a:xfrm>
            <a:off x="3403600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4" name="Text Box 122"/>
          <p:cNvSpPr txBox="1">
            <a:spLocks noChangeAspect="1" noChangeArrowheads="1"/>
          </p:cNvSpPr>
          <p:nvPr/>
        </p:nvSpPr>
        <p:spPr bwMode="auto">
          <a:xfrm>
            <a:off x="4348163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5" name="Text Box 123"/>
          <p:cNvSpPr txBox="1">
            <a:spLocks noChangeAspect="1" noChangeArrowheads="1"/>
          </p:cNvSpPr>
          <p:nvPr/>
        </p:nvSpPr>
        <p:spPr bwMode="auto">
          <a:xfrm>
            <a:off x="4965700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6" name="Text Box 124"/>
          <p:cNvSpPr txBox="1">
            <a:spLocks noChangeAspect="1" noChangeArrowheads="1"/>
          </p:cNvSpPr>
          <p:nvPr/>
        </p:nvSpPr>
        <p:spPr bwMode="auto">
          <a:xfrm>
            <a:off x="674688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7" name="Text Box 125"/>
          <p:cNvSpPr txBox="1">
            <a:spLocks noChangeAspect="1" noChangeArrowheads="1"/>
          </p:cNvSpPr>
          <p:nvPr/>
        </p:nvSpPr>
        <p:spPr bwMode="auto">
          <a:xfrm>
            <a:off x="1327150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8" name="Text Box 126"/>
          <p:cNvSpPr txBox="1">
            <a:spLocks noChangeAspect="1" noChangeArrowheads="1"/>
          </p:cNvSpPr>
          <p:nvPr/>
        </p:nvSpPr>
        <p:spPr bwMode="auto">
          <a:xfrm>
            <a:off x="1882775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9" name="Text Box 127"/>
          <p:cNvSpPr txBox="1">
            <a:spLocks noChangeAspect="1" noChangeArrowheads="1"/>
          </p:cNvSpPr>
          <p:nvPr/>
        </p:nvSpPr>
        <p:spPr bwMode="auto">
          <a:xfrm>
            <a:off x="2465388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0" name="Text Box 128"/>
          <p:cNvSpPr txBox="1">
            <a:spLocks noChangeAspect="1" noChangeArrowheads="1"/>
          </p:cNvSpPr>
          <p:nvPr/>
        </p:nvSpPr>
        <p:spPr bwMode="auto">
          <a:xfrm>
            <a:off x="3082925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1" name="Text Box 129"/>
          <p:cNvSpPr txBox="1">
            <a:spLocks noChangeAspect="1" noChangeArrowheads="1"/>
          </p:cNvSpPr>
          <p:nvPr/>
        </p:nvSpPr>
        <p:spPr bwMode="auto">
          <a:xfrm>
            <a:off x="3403600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2" name="Text Box 130"/>
          <p:cNvSpPr txBox="1">
            <a:spLocks noChangeAspect="1" noChangeArrowheads="1"/>
          </p:cNvSpPr>
          <p:nvPr/>
        </p:nvSpPr>
        <p:spPr bwMode="auto">
          <a:xfrm>
            <a:off x="4348163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3" name="Text Box 131"/>
          <p:cNvSpPr txBox="1">
            <a:spLocks noChangeAspect="1" noChangeArrowheads="1"/>
          </p:cNvSpPr>
          <p:nvPr/>
        </p:nvSpPr>
        <p:spPr bwMode="auto">
          <a:xfrm>
            <a:off x="4965700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4" name="Text Box 132"/>
          <p:cNvSpPr txBox="1">
            <a:spLocks noChangeAspect="1" noChangeArrowheads="1"/>
          </p:cNvSpPr>
          <p:nvPr/>
        </p:nvSpPr>
        <p:spPr bwMode="auto">
          <a:xfrm>
            <a:off x="669925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5" name="Text Box 133"/>
          <p:cNvSpPr txBox="1">
            <a:spLocks noChangeAspect="1" noChangeArrowheads="1"/>
          </p:cNvSpPr>
          <p:nvPr/>
        </p:nvSpPr>
        <p:spPr bwMode="auto">
          <a:xfrm>
            <a:off x="1323975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6" name="Text Box 134"/>
          <p:cNvSpPr txBox="1">
            <a:spLocks noChangeAspect="1" noChangeArrowheads="1"/>
          </p:cNvSpPr>
          <p:nvPr/>
        </p:nvSpPr>
        <p:spPr bwMode="auto">
          <a:xfrm>
            <a:off x="189230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7" name="Text Box 135"/>
          <p:cNvSpPr txBox="1">
            <a:spLocks noChangeAspect="1" noChangeArrowheads="1"/>
          </p:cNvSpPr>
          <p:nvPr/>
        </p:nvSpPr>
        <p:spPr bwMode="auto">
          <a:xfrm>
            <a:off x="231775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8" name="Text Box 136"/>
          <p:cNvSpPr txBox="1">
            <a:spLocks noChangeAspect="1" noChangeArrowheads="1"/>
          </p:cNvSpPr>
          <p:nvPr/>
        </p:nvSpPr>
        <p:spPr bwMode="auto">
          <a:xfrm>
            <a:off x="2935288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9" name="Text Box 137"/>
          <p:cNvSpPr txBox="1">
            <a:spLocks noChangeAspect="1" noChangeArrowheads="1"/>
          </p:cNvSpPr>
          <p:nvPr/>
        </p:nvSpPr>
        <p:spPr bwMode="auto">
          <a:xfrm>
            <a:off x="340360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90" name="Text Box 138"/>
          <p:cNvSpPr txBox="1">
            <a:spLocks noChangeAspect="1" noChangeArrowheads="1"/>
          </p:cNvSpPr>
          <p:nvPr/>
        </p:nvSpPr>
        <p:spPr bwMode="auto">
          <a:xfrm>
            <a:off x="4344988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91" name="Text Box 139"/>
          <p:cNvSpPr txBox="1">
            <a:spLocks noChangeAspect="1" noChangeArrowheads="1"/>
          </p:cNvSpPr>
          <p:nvPr/>
        </p:nvSpPr>
        <p:spPr bwMode="auto">
          <a:xfrm>
            <a:off x="4964113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grpSp>
        <p:nvGrpSpPr>
          <p:cNvPr id="32892" name="Group 140"/>
          <p:cNvGrpSpPr>
            <a:grpSpLocks noChangeAspect="1"/>
          </p:cNvGrpSpPr>
          <p:nvPr/>
        </p:nvGrpSpPr>
        <p:grpSpPr bwMode="auto">
          <a:xfrm>
            <a:off x="669925" y="1778000"/>
            <a:ext cx="4567238" cy="274638"/>
            <a:chOff x="660" y="663"/>
            <a:chExt cx="3192" cy="192"/>
          </a:xfrm>
        </p:grpSpPr>
        <p:sp>
          <p:nvSpPr>
            <p:cNvPr id="32903" name="Text Box 141"/>
            <p:cNvSpPr txBox="1">
              <a:spLocks noChangeAspect="1" noChangeArrowheads="1"/>
            </p:cNvSpPr>
            <p:nvPr/>
          </p:nvSpPr>
          <p:spPr bwMode="auto">
            <a:xfrm>
              <a:off x="660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4" name="Text Box 142"/>
            <p:cNvSpPr txBox="1">
              <a:spLocks noChangeAspect="1" noChangeArrowheads="1"/>
            </p:cNvSpPr>
            <p:nvPr/>
          </p:nvSpPr>
          <p:spPr bwMode="auto">
            <a:xfrm>
              <a:off x="1117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5" name="Text Box 143"/>
            <p:cNvSpPr txBox="1">
              <a:spLocks noChangeAspect="1" noChangeArrowheads="1"/>
            </p:cNvSpPr>
            <p:nvPr/>
          </p:nvSpPr>
          <p:spPr bwMode="auto">
            <a:xfrm>
              <a:off x="1549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6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7" name="Text Box 145"/>
            <p:cNvSpPr txBox="1">
              <a:spLocks noChangeAspect="1" noChangeArrowheads="1"/>
            </p:cNvSpPr>
            <p:nvPr/>
          </p:nvSpPr>
          <p:spPr bwMode="auto">
            <a:xfrm>
              <a:off x="2365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8" name="Text Box 146"/>
            <p:cNvSpPr txBox="1">
              <a:spLocks noChangeAspect="1" noChangeArrowheads="1"/>
            </p:cNvSpPr>
            <p:nvPr/>
          </p:nvSpPr>
          <p:spPr bwMode="auto">
            <a:xfrm>
              <a:off x="2797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9" name="Text Box 147"/>
            <p:cNvSpPr txBox="1">
              <a:spLocks noChangeAspect="1" noChangeArrowheads="1"/>
            </p:cNvSpPr>
            <p:nvPr/>
          </p:nvSpPr>
          <p:spPr bwMode="auto">
            <a:xfrm>
              <a:off x="3229" y="663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0" name="Text Box 148"/>
            <p:cNvSpPr txBox="1">
              <a:spLocks noChangeAspect="1" noChangeArrowheads="1"/>
            </p:cNvSpPr>
            <p:nvPr/>
          </p:nvSpPr>
          <p:spPr bwMode="auto">
            <a:xfrm>
              <a:off x="3661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grpSp>
        <p:nvGrpSpPr>
          <p:cNvPr id="32893" name="Group 149"/>
          <p:cNvGrpSpPr>
            <a:grpSpLocks noChangeAspect="1"/>
          </p:cNvGrpSpPr>
          <p:nvPr/>
        </p:nvGrpSpPr>
        <p:grpSpPr bwMode="auto">
          <a:xfrm>
            <a:off x="669925" y="1160463"/>
            <a:ext cx="4567238" cy="274637"/>
            <a:chOff x="660" y="231"/>
            <a:chExt cx="3192" cy="192"/>
          </a:xfrm>
        </p:grpSpPr>
        <p:sp>
          <p:nvSpPr>
            <p:cNvPr id="32895" name="Text Box 150"/>
            <p:cNvSpPr txBox="1">
              <a:spLocks noChangeAspect="1" noChangeArrowheads="1"/>
            </p:cNvSpPr>
            <p:nvPr/>
          </p:nvSpPr>
          <p:spPr bwMode="auto">
            <a:xfrm>
              <a:off x="660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896" name="Text Box 151"/>
            <p:cNvSpPr txBox="1">
              <a:spLocks noChangeAspect="1" noChangeArrowheads="1"/>
            </p:cNvSpPr>
            <p:nvPr/>
          </p:nvSpPr>
          <p:spPr bwMode="auto">
            <a:xfrm>
              <a:off x="1117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897" name="Text Box 152"/>
            <p:cNvSpPr txBox="1">
              <a:spLocks noChangeAspect="1" noChangeArrowheads="1"/>
            </p:cNvSpPr>
            <p:nvPr/>
          </p:nvSpPr>
          <p:spPr bwMode="auto">
            <a:xfrm>
              <a:off x="1549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898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899" name="Text Box 154"/>
            <p:cNvSpPr txBox="1">
              <a:spLocks noChangeAspect="1" noChangeArrowheads="1"/>
            </p:cNvSpPr>
            <p:nvPr/>
          </p:nvSpPr>
          <p:spPr bwMode="auto">
            <a:xfrm>
              <a:off x="2365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0" name="Text Box 155"/>
            <p:cNvSpPr txBox="1">
              <a:spLocks noChangeAspect="1" noChangeArrowheads="1"/>
            </p:cNvSpPr>
            <p:nvPr/>
          </p:nvSpPr>
          <p:spPr bwMode="auto">
            <a:xfrm>
              <a:off x="2797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1" name="Text Box 156"/>
            <p:cNvSpPr txBox="1">
              <a:spLocks noChangeAspect="1" noChangeArrowheads="1"/>
            </p:cNvSpPr>
            <p:nvPr/>
          </p:nvSpPr>
          <p:spPr bwMode="auto">
            <a:xfrm>
              <a:off x="3229" y="231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2" name="Text Box 157"/>
            <p:cNvSpPr txBox="1">
              <a:spLocks noChangeAspect="1" noChangeArrowheads="1"/>
            </p:cNvSpPr>
            <p:nvPr/>
          </p:nvSpPr>
          <p:spPr bwMode="auto">
            <a:xfrm>
              <a:off x="3661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sp>
        <p:nvSpPr>
          <p:cNvPr id="32894" name="Text Box 158"/>
          <p:cNvSpPr txBox="1">
            <a:spLocks noChangeArrowheads="1"/>
          </p:cNvSpPr>
          <p:nvPr/>
        </p:nvSpPr>
        <p:spPr bwMode="auto">
          <a:xfrm>
            <a:off x="41275" y="5835650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Initially</a:t>
            </a:r>
          </a:p>
          <a:p>
            <a:r>
              <a:rPr lang="en-US" altLang="en-US"/>
              <a:t>s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98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785813" y="1654175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785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1482725" y="5443538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3373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1217613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3084513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786607" y="4495006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786606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98438" y="26511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4460875" y="5630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238125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497013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1275" y="5984875"/>
            <a:ext cx="1695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Initially, s=t=1</a:t>
            </a:r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220663" y="43529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411413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2420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2154238" y="556101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4287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4021138" y="556101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785938" y="2119313"/>
            <a:ext cx="13017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s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697163" y="3897313"/>
            <a:ext cx="1257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t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786607" y="3656806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98438" y="35147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786606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76213" y="18002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2311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95725" y="1797050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2451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5737225" y="1177925"/>
            <a:ext cx="310515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Locking introduces</a:t>
            </a:r>
          </a:p>
          <a:p>
            <a:pPr algn="l"/>
            <a:r>
              <a:rPr lang="en-US" altLang="en-US" sz="1800"/>
              <a:t>potential for </a:t>
            </a:r>
            <a:r>
              <a:rPr lang="en-US" altLang="en-US" sz="1800" i="1">
                <a:solidFill>
                  <a:srgbClr val="FF0000"/>
                </a:solidFill>
              </a:rPr>
              <a:t>deadlock:</a:t>
            </a:r>
            <a:r>
              <a:rPr lang="en-US" altLang="en-US" sz="1800" i="1"/>
              <a:t> </a:t>
            </a:r>
            <a:endParaRPr lang="en-US" altLang="en-US" sz="1800"/>
          </a:p>
          <a:p>
            <a:pPr algn="l"/>
            <a:r>
              <a:rPr lang="en-US" altLang="en-US" sz="1800"/>
              <a:t>waiting for a condition that will never be true.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Any trajectory that enters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deadlock region</a:t>
            </a:r>
            <a:r>
              <a:rPr lang="en-US" altLang="en-US" sz="1800" i="1"/>
              <a:t> </a:t>
            </a:r>
            <a:r>
              <a:rPr lang="en-US" altLang="en-US" sz="1800"/>
              <a:t>will</a:t>
            </a:r>
          </a:p>
          <a:p>
            <a:pPr algn="l"/>
            <a:r>
              <a:rPr lang="en-US" altLang="en-US" sz="1800"/>
              <a:t>eventually reach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deadlock state</a:t>
            </a:r>
            <a:r>
              <a:rPr lang="en-US" altLang="en-US" sz="1800"/>
              <a:t>, waiting for either </a:t>
            </a:r>
            <a:r>
              <a:rPr lang="en-US" altLang="en-US" sz="1800">
                <a:latin typeface="Courier New" pitchFamily="49" charset="0"/>
              </a:rPr>
              <a:t>s</a:t>
            </a:r>
            <a:r>
              <a:rPr lang="en-US" altLang="en-US" sz="1800"/>
              <a:t> or </a:t>
            </a:r>
            <a:r>
              <a:rPr lang="en-US" altLang="en-US" sz="1800">
                <a:latin typeface="Courier New" pitchFamily="49" charset="0"/>
              </a:rPr>
              <a:t>t</a:t>
            </a:r>
            <a:r>
              <a:rPr lang="en-US" altLang="en-US" sz="1800"/>
              <a:t> to become nonzero.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Other trajectories luck out and skirt deadlock region.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Unfortunate fact: deadlock is often non-deterministic (thus hard to detect).</a:t>
            </a:r>
            <a:endParaRPr lang="en-US" altLang="en-US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POSIX Semaphores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42938" y="1319213"/>
            <a:ext cx="7543800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Initialize semaphore sem to value */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/* pshared=0 if thread, pshared=1 if process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Sem_init(sem_t *sem, int pshared, unsigned int value)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(sem_init(sem, pshared, value)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unix_error("Sem_init");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P operation on semaphore sem */</a:t>
            </a:r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P(sem_t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(sem_wait(sem)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unix_error("P");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V operation on semaphore sem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V(sem_t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(sem_post(sem)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unix_error("V");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59687" cy="728663"/>
          </a:xfrm>
        </p:spPr>
        <p:txBody>
          <a:bodyPr/>
          <a:lstStyle/>
          <a:p>
            <a:pPr eaLnBrk="1" hangingPunct="1"/>
            <a:r>
              <a:rPr lang="en-US" altLang="en-US" smtClean="0"/>
              <a:t>Sharing With POSIX Semaphores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04788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"</a:t>
            </a:r>
            <a:r>
              <a:rPr lang="en-US" altLang="en-US" dirty="0" err="1">
                <a:latin typeface="Courier New" pitchFamily="49" charset="0"/>
              </a:rPr>
              <a:t>csapp.h</a:t>
            </a:r>
            <a:r>
              <a:rPr lang="en-US" altLang="en-US" dirty="0">
                <a:latin typeface="Courier New" pitchFamily="49" charset="0"/>
              </a:rPr>
              <a:t>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sem_t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;        /* semaphore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{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Sem_init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, 0, 1); /*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=1 */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    </a:t>
            </a:r>
            <a:r>
              <a:rPr lang="en-US" altLang="en-US" dirty="0">
                <a:latin typeface="Courier New" pitchFamily="49" charset="0"/>
              </a:rPr>
              <a:t>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smtClean="0">
                <a:latin typeface="Courier New" pitchFamily="49" charset="0"/>
              </a:rPr>
              <a:t> if 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== </a:t>
            </a:r>
            <a:r>
              <a:rPr lang="en-US" altLang="en-US" dirty="0">
                <a:latin typeface="Courier New" pitchFamily="49" charset="0"/>
              </a:rPr>
              <a:t>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</a:t>
            </a:r>
            <a:r>
              <a:rPr lang="en-US" altLang="en-US" dirty="0" err="1" smtClean="0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</a:t>
            </a:r>
            <a:r>
              <a:rPr lang="en-US" altLang="en-US" dirty="0" err="1" smtClean="0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smtClean="0">
                <a:latin typeface="Courier New" pitchFamily="49" charset="0"/>
              </a:rPr>
              <a:t>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86350" y="1035050"/>
            <a:ext cx="3867150" cy="29591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P(&amp;sem);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V(&amp;sem);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14325"/>
            <a:ext cx="7213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Signaling With Semaphores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557463"/>
            <a:ext cx="8729663" cy="43529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Common synchronization pattern:</a:t>
            </a:r>
          </a:p>
          <a:p>
            <a:pPr lvl="1" eaLnBrk="1" hangingPunct="1"/>
            <a:r>
              <a:rPr lang="en-US" altLang="en-US" sz="1800" smtClean="0"/>
              <a:t>Producer waits for slot, inserts item in buffer, and “</a:t>
            </a:r>
            <a:r>
              <a:rPr lang="en-US" altLang="en-US" sz="1800" i="1" smtClean="0"/>
              <a:t>signals”</a:t>
            </a:r>
            <a:r>
              <a:rPr lang="en-US" altLang="en-US" sz="1800" smtClean="0"/>
              <a:t> consumer</a:t>
            </a:r>
          </a:p>
          <a:p>
            <a:pPr lvl="1" eaLnBrk="1" hangingPunct="1"/>
            <a:r>
              <a:rPr lang="en-US" altLang="en-US" sz="1800" smtClean="0"/>
              <a:t>Consumer waits for item, removes it from buffer, and “signals” producer</a:t>
            </a:r>
          </a:p>
          <a:p>
            <a:pPr lvl="2" eaLnBrk="1" hangingPunct="1"/>
            <a:r>
              <a:rPr lang="en-US" altLang="en-US" sz="1600" smtClean="0"/>
              <a:t>“Signals” in this context has nothing to do with Unix signals</a:t>
            </a:r>
          </a:p>
          <a:p>
            <a:pPr eaLnBrk="1" hangingPunct="1"/>
            <a:r>
              <a:rPr lang="en-US" altLang="en-US" sz="2000" smtClean="0"/>
              <a:t>Examples</a:t>
            </a:r>
          </a:p>
          <a:p>
            <a:pPr lvl="1" eaLnBrk="1" hangingPunct="1"/>
            <a:r>
              <a:rPr lang="en-US" altLang="en-US" sz="1800" smtClean="0"/>
              <a:t>Multimedia processing:</a:t>
            </a:r>
          </a:p>
          <a:p>
            <a:pPr lvl="2" eaLnBrk="1" hangingPunct="1"/>
            <a:r>
              <a:rPr lang="en-US" altLang="en-US" sz="1600" smtClean="0"/>
              <a:t>Producer creates MPEG video frames, consumer renders the frames </a:t>
            </a:r>
          </a:p>
          <a:p>
            <a:pPr lvl="1" eaLnBrk="1" hangingPunct="1"/>
            <a:r>
              <a:rPr lang="en-US" altLang="en-US" sz="1800" smtClean="0"/>
              <a:t> Event-driven graphical user interfaces</a:t>
            </a:r>
          </a:p>
          <a:p>
            <a:pPr lvl="2" eaLnBrk="1" hangingPunct="1"/>
            <a:r>
              <a:rPr lang="en-US" altLang="en-US" sz="1600" smtClean="0"/>
              <a:t>Producer detects mouse clicks, mouse movements, and keystrokes and inserts corresponding events in buffer</a:t>
            </a:r>
          </a:p>
          <a:p>
            <a:pPr lvl="2" eaLnBrk="1" hangingPunct="1"/>
            <a:r>
              <a:rPr lang="en-US" altLang="en-US" sz="1600" smtClean="0"/>
              <a:t> Consumer retrieves events from buffer and paints display</a:t>
            </a: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1552575" y="1146175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producer</a:t>
            </a:r>
          </a:p>
          <a:p>
            <a:r>
              <a:rPr lang="en-US" altLang="en-US" sz="1800"/>
              <a:t>thread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686175" y="1419225"/>
            <a:ext cx="1219200" cy="533400"/>
          </a:xfrm>
          <a:prstGeom prst="rect">
            <a:avLst/>
          </a:prstGeom>
          <a:solidFill>
            <a:srgbClr val="66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shared</a:t>
            </a:r>
          </a:p>
          <a:p>
            <a:r>
              <a:rPr lang="en-US" altLang="en-US" sz="1800"/>
              <a:t>buffer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 flipV="1">
            <a:off x="27717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V="1">
            <a:off x="49053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5819775" y="1149350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consumer</a:t>
            </a:r>
          </a:p>
          <a:p>
            <a:r>
              <a:rPr lang="en-US" altLang="en-US" sz="1800"/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1475"/>
            <a:ext cx="7493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Producer-Consumer on Buffer That Holds One Item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1763" y="1495425"/>
            <a:ext cx="3746500" cy="3692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buf1.c - producer-consumer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on 1-element buffer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“csapp.h”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#define NITERS 5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*producer(void *arg);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</a:t>
            </a:r>
            <a:r>
              <a:rPr lang="en-US" altLang="en-US" b="0">
                <a:latin typeface="Courier New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*consumer(void *arg);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struct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buf; /* shared var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full; /* sems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empty;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 shared;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91000" y="1473200"/>
            <a:ext cx="4843463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tid_producer;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tid_consumer;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initialize the semaphores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Sem_init(&amp;shared.empty, 0, 1);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Sem_init(&amp;shared.full,  0, 0);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create threads and wait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Pthread_create(&amp;tid_producer,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Pthread_create(&amp;tid_consumer,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39050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39813"/>
            <a:ext cx="8307387" cy="5475287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threads can be associated with a process</a:t>
            </a:r>
          </a:p>
          <a:p>
            <a:pPr lvl="1" eaLnBrk="1" hangingPunct="1"/>
            <a:r>
              <a:rPr lang="en-US" altLang="en-US" smtClean="0"/>
              <a:t>Each thread has its </a:t>
            </a:r>
            <a:r>
              <a:rPr lang="en-US" altLang="en-US" i="1" smtClean="0">
                <a:solidFill>
                  <a:srgbClr val="FF0000"/>
                </a:solidFill>
              </a:rPr>
              <a:t>own</a:t>
            </a:r>
            <a:r>
              <a:rPr lang="en-US" altLang="en-US" smtClean="0"/>
              <a:t> logical control flow (sequence of PC values)</a:t>
            </a:r>
          </a:p>
          <a:p>
            <a:pPr lvl="1" eaLnBrk="1" hangingPunct="1"/>
            <a:r>
              <a:rPr lang="en-US" altLang="en-US" smtClean="0"/>
              <a:t>Each thread </a:t>
            </a:r>
            <a:r>
              <a:rPr lang="en-US" altLang="en-US" i="1" smtClean="0">
                <a:solidFill>
                  <a:srgbClr val="FF0000"/>
                </a:solidFill>
              </a:rPr>
              <a:t>shares</a:t>
            </a:r>
            <a:r>
              <a:rPr lang="en-US" altLang="en-US" smtClean="0"/>
              <a:t> the same code, data, and kernel context</a:t>
            </a:r>
          </a:p>
          <a:p>
            <a:pPr lvl="1" eaLnBrk="1" hangingPunct="1"/>
            <a:r>
              <a:rPr lang="en-US" altLang="en-US" smtClean="0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3432175" y="343376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3432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3432175" y="400685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3200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3432175" y="429577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4175" y="4349750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13100" y="29432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3432175" y="461645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3432175" y="4921250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531813" y="3738563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7800" y="2943225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429000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575425" y="4349750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6673850" y="3738563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394450" y="2943225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Producer-Consumer (cont)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3624263" cy="41814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producer thread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*producer(void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i, item;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produce item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item =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printf("produced %d\n",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item);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write item to buf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P(&amp;shared.empty);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shared.buf = item;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V(&amp;shared.full);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1905000"/>
            <a:ext cx="3624263" cy="3937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consumer thread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*consumer(void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i, item;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read item from buf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P(&amp;shared.full);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item = shared.buf;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V(&amp;shared.empty);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consume item */</a:t>
            </a:r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printf("consumed %d\n",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item);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30250" y="1143000"/>
            <a:ext cx="31575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Initially:  empty = 1, full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called from a thread must be </a:t>
            </a:r>
            <a:r>
              <a:rPr lang="en-US" altLang="en-US" i="1" smtClean="0">
                <a:solidFill>
                  <a:srgbClr val="FF0000"/>
                </a:solidFill>
              </a:rPr>
              <a:t>thread-safe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identify four (non-disjoint) classes of thread-unsafe functions:</a:t>
            </a:r>
          </a:p>
          <a:p>
            <a:pPr lvl="1" eaLnBrk="1" hangingPunct="1"/>
            <a:r>
              <a:rPr lang="en-US" altLang="en-US" smtClean="0"/>
              <a:t>Class 1: Failing to protect shared variables</a:t>
            </a:r>
          </a:p>
          <a:p>
            <a:pPr lvl="1" eaLnBrk="1" hangingPunct="1"/>
            <a:r>
              <a:rPr lang="en-US" altLang="en-US" smtClean="0"/>
              <a:t>Class 2: Relying on persistent state across invocations</a:t>
            </a:r>
          </a:p>
          <a:p>
            <a:pPr lvl="1" eaLnBrk="1" hangingPunct="1"/>
            <a:r>
              <a:rPr lang="en-US" altLang="en-US" smtClean="0"/>
              <a:t>Class 3: Returning pointer to static variable</a:t>
            </a:r>
          </a:p>
          <a:p>
            <a:pPr lvl="1" eaLnBrk="1" hangingPunct="1"/>
            <a:r>
              <a:rPr lang="en-US" altLang="en-US" smtClean="0"/>
              <a:t>Class 4: Calling thread-unsafe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1950"/>
            <a:ext cx="6921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1: Failing to protect shared variables</a:t>
            </a:r>
          </a:p>
          <a:p>
            <a:pPr lvl="1" eaLnBrk="1" hangingPunct="1"/>
            <a:r>
              <a:rPr lang="en-US" altLang="en-US" smtClean="0"/>
              <a:t>Fix: Use P and V semaphore operations</a:t>
            </a:r>
          </a:p>
          <a:p>
            <a:pPr lvl="1" eaLnBrk="1" hangingPunct="1"/>
            <a:r>
              <a:rPr lang="en-US" altLang="en-US" smtClean="0"/>
              <a:t>Issue: Synchronization operations will slow down code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itchFamily="49" charset="0"/>
              </a:rPr>
              <a:t>goodcnt.c</a:t>
            </a:r>
            <a:endParaRPr lang="en-US" altLang="en-US" smtClean="0"/>
          </a:p>
          <a:p>
            <a:pPr eaLnBrk="1" hangingPunct="1"/>
            <a:endParaRPr lang="en-US" altLang="en-US" i="1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7340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2188"/>
            <a:ext cx="8548688" cy="1979612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2:  Relying on persistent state across multiple function invocations</a:t>
            </a:r>
          </a:p>
          <a:p>
            <a:pPr lvl="1" eaLnBrk="1" hangingPunct="1"/>
            <a:r>
              <a:rPr lang="en-US" altLang="en-US" smtClean="0"/>
              <a:t>Random number generator relies on static state </a:t>
            </a:r>
          </a:p>
          <a:p>
            <a:pPr lvl="1" eaLnBrk="1" hangingPunct="1"/>
            <a:r>
              <a:rPr lang="en-US" altLang="en-US" smtClean="0"/>
              <a:t>Fix: Rewrite function so that caller passes in all necessary state</a:t>
            </a:r>
            <a:endParaRPr lang="en-US" altLang="en-US" smtClean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896938" y="3021013"/>
            <a:ext cx="7302500" cy="32924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int rand(void)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    static unsigned int next = 1;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    return (unsigned int)(next/65536) % 32768;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/* srand - set seed for rand() */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void srand(unsigned int seed)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40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914400"/>
            <a:ext cx="4089400" cy="55499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3: Returning pointer to </a:t>
            </a:r>
            <a:r>
              <a:rPr lang="en-US" altLang="en-US" smtClean="0">
                <a:latin typeface="Courier New" pitchFamily="49" charset="0"/>
              </a:rPr>
              <a:t>static </a:t>
            </a:r>
            <a:r>
              <a:rPr lang="en-US" altLang="en-US" smtClean="0"/>
              <a:t>variable</a:t>
            </a:r>
          </a:p>
          <a:p>
            <a:pPr eaLnBrk="1" hangingPunct="1"/>
            <a:r>
              <a:rPr lang="en-US" altLang="en-US" smtClean="0"/>
              <a:t>Fixes: </a:t>
            </a:r>
          </a:p>
          <a:p>
            <a:pPr lvl="1" eaLnBrk="1" hangingPunct="1"/>
            <a:r>
              <a:rPr lang="en-US" altLang="en-US" smtClean="0"/>
              <a:t>1. Rewrite code so caller passes pointer to </a:t>
            </a:r>
            <a:r>
              <a:rPr lang="en-US" altLang="en-US" smtClean="0">
                <a:latin typeface="Courier New" pitchFamily="49" charset="0"/>
              </a:rPr>
              <a:t>struct</a:t>
            </a:r>
            <a:endParaRPr lang="en-US" altLang="en-US" smtClean="0"/>
          </a:p>
          <a:p>
            <a:pPr lvl="3" eaLnBrk="1" hangingPunct="1"/>
            <a:r>
              <a:rPr lang="en-US" altLang="en-US" smtClean="0"/>
              <a:t>Issue: Requires changes in caller and callee</a:t>
            </a:r>
          </a:p>
          <a:p>
            <a:pPr lvl="1" eaLnBrk="1" hangingPunct="1"/>
            <a:r>
              <a:rPr lang="en-US" altLang="en-US" smtClean="0"/>
              <a:t>2. </a:t>
            </a:r>
            <a:r>
              <a:rPr lang="en-US" altLang="en-US" i="1" smtClean="0">
                <a:solidFill>
                  <a:srgbClr val="FF0000"/>
                </a:solidFill>
              </a:rPr>
              <a:t>Lock-and-copy</a:t>
            </a:r>
            <a:endParaRPr lang="en-US" altLang="en-US" smtClean="0"/>
          </a:p>
          <a:p>
            <a:pPr lvl="3" eaLnBrk="1" hangingPunct="1"/>
            <a:r>
              <a:rPr lang="en-US" altLang="en-US" smtClean="0"/>
              <a:t>Issue: Requires only simple changes in caller (and none in  callee)</a:t>
            </a:r>
          </a:p>
          <a:p>
            <a:pPr lvl="3" eaLnBrk="1" hangingPunct="1"/>
            <a:r>
              <a:rPr lang="en-US" altLang="en-US" smtClean="0"/>
              <a:t>However, caller must free memory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478338" y="3035142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 smtClean="0">
                <a:latin typeface="Courier New" pitchFamily="49" charset="0"/>
              </a:rPr>
              <a:t>(...);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452938" y="992188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491038" y="4076700"/>
            <a:ext cx="4356100" cy="247015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*gethostbyname_ts(char *p)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struct hostent *q = Malloc(...);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P(&amp;mutex); /* lock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 = gethostbyname(name);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V(&amp;mutex);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3881438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3416300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6296025" y="3636963"/>
            <a:ext cx="2089150" cy="338137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6642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4: Calling thread-unsafe functions</a:t>
            </a:r>
          </a:p>
          <a:p>
            <a:pPr lvl="1" eaLnBrk="1" hangingPunct="1"/>
            <a:r>
              <a:rPr lang="en-US" altLang="en-US" smtClean="0"/>
              <a:t>Calling one thread-unsafe function makes an entire function thread-unsafe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Fix: Modify the function so it calls only thread-safe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1878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641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154113"/>
            <a:ext cx="8307387" cy="19621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smtClean="0"/>
              <a:t>A function is </a:t>
            </a:r>
            <a:r>
              <a:rPr lang="en-US" altLang="en-US" sz="2000" i="1" smtClean="0">
                <a:solidFill>
                  <a:srgbClr val="FF0000"/>
                </a:solidFill>
              </a:rPr>
              <a:t>reentrant</a:t>
            </a:r>
            <a:r>
              <a:rPr lang="en-US" altLang="en-US" sz="2000" smtClean="0"/>
              <a:t> iff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2335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1733550" y="2527300"/>
            <a:ext cx="1414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392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887913" y="3441700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22525" y="2832100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 smtClean="0"/>
              <a:t>Examples: </a:t>
            </a:r>
            <a:r>
              <a:rPr lang="en-US" altLang="en-US" smtClean="0">
                <a:latin typeface="Courier New" pitchFamily="49" charset="0"/>
              </a:rPr>
              <a:t>malloc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free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printf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 smtClean="0"/>
              <a:t>All Unix system calls are thread-safe</a:t>
            </a:r>
          </a:p>
          <a:p>
            <a:pPr eaLnBrk="1" hangingPunct="1"/>
            <a:r>
              <a:rPr lang="en-US" altLang="en-US" smtClean="0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provide another mechanism for writing concurrent programs</a:t>
            </a:r>
          </a:p>
          <a:p>
            <a:pPr eaLnBrk="1" hangingPunct="1"/>
            <a:r>
              <a:rPr lang="en-US" altLang="en-US" smtClean="0"/>
              <a:t>Threads are growing in popularity</a:t>
            </a:r>
          </a:p>
          <a:p>
            <a:pPr lvl="1" eaLnBrk="1" hangingPunct="1"/>
            <a:r>
              <a:rPr lang="en-US" altLang="en-US" smtClean="0"/>
              <a:t>Somewhat cheaper than processes</a:t>
            </a:r>
          </a:p>
          <a:p>
            <a:pPr lvl="1" eaLnBrk="1" hangingPunct="1"/>
            <a:r>
              <a:rPr lang="en-US" altLang="en-US" smtClean="0"/>
              <a:t>Easy to share data between threads</a:t>
            </a:r>
          </a:p>
          <a:p>
            <a:pPr eaLnBrk="1" hangingPunct="1"/>
            <a:r>
              <a:rPr lang="en-US" altLang="en-US" smtClean="0"/>
              <a:t>However, the ease of sharing has a cost:</a:t>
            </a:r>
          </a:p>
          <a:p>
            <a:pPr lvl="1" eaLnBrk="1" hangingPunct="1"/>
            <a:r>
              <a:rPr lang="en-US" altLang="en-US" smtClean="0"/>
              <a:t>Easy to introduce subtle synchronization errors</a:t>
            </a:r>
          </a:p>
          <a:p>
            <a:pPr lvl="1" eaLnBrk="1" hangingPunct="1"/>
            <a:r>
              <a:rPr lang="en-US" altLang="en-US" smtClean="0"/>
              <a:t>Tread carefully with threads!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more info:</a:t>
            </a:r>
          </a:p>
          <a:p>
            <a:pPr lvl="1" eaLnBrk="1" hangingPunct="1"/>
            <a:r>
              <a:rPr lang="en-US" altLang="en-US" smtClean="0"/>
              <a:t>D. Butenhof, “Programming with Posix Threads”, Addison-Wesley,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associated with a process form pool of peers</a:t>
            </a:r>
          </a:p>
          <a:p>
            <a:pPr lvl="1" eaLnBrk="1" hangingPunct="1"/>
            <a:r>
              <a:rPr lang="en-US" altLang="en-US" smtClean="0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92150" y="2562225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 smtClean="0"/>
              <a:t>Otherwise, they are sequential  (same rule as for processes)</a:t>
            </a:r>
          </a:p>
          <a:p>
            <a:pPr eaLnBrk="1" hangingPunct="1"/>
            <a:r>
              <a:rPr lang="en-US" altLang="en-US" smtClean="0"/>
              <a:t>Examples:</a:t>
            </a:r>
          </a:p>
          <a:p>
            <a:pPr lvl="1" eaLnBrk="1" hangingPunct="1"/>
            <a:r>
              <a:rPr lang="en-US" altLang="en-US" smtClean="0"/>
              <a:t>Concurrent: A &amp; B, A&amp;C</a:t>
            </a:r>
          </a:p>
          <a:p>
            <a:pPr lvl="1" eaLnBrk="1" hangingPunct="1"/>
            <a:r>
              <a:rPr lang="en-US" altLang="en-US" smtClean="0"/>
              <a:t>Sequential: B &amp; 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4518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756025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3514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threads and processes are similar</a:t>
            </a:r>
          </a:p>
          <a:p>
            <a:pPr lvl="1" eaLnBrk="1" hangingPunct="1"/>
            <a:r>
              <a:rPr lang="en-US" altLang="en-US" dirty="0" smtClean="0"/>
              <a:t>Each has its own logical control flow</a:t>
            </a:r>
          </a:p>
          <a:p>
            <a:pPr lvl="1" eaLnBrk="1" hangingPunct="1"/>
            <a:r>
              <a:rPr lang="en-US" altLang="en-US" dirty="0" smtClean="0"/>
              <a:t>Each can run concurrently (maybe on different cores)</a:t>
            </a:r>
          </a:p>
          <a:p>
            <a:pPr lvl="1" eaLnBrk="1" hangingPunct="1"/>
            <a:r>
              <a:rPr lang="en-US" altLang="en-US" dirty="0" smtClean="0"/>
              <a:t>Each is context-switched</a:t>
            </a:r>
          </a:p>
          <a:p>
            <a:pPr eaLnBrk="1" hangingPunct="1"/>
            <a:r>
              <a:rPr lang="en-US" altLang="en-US" dirty="0" smtClean="0"/>
              <a:t>How threads and processes are different</a:t>
            </a:r>
          </a:p>
          <a:p>
            <a:pPr lvl="1" eaLnBrk="1" hangingPunct="1"/>
            <a:r>
              <a:rPr lang="en-US" altLang="en-US" dirty="0" smtClean="0"/>
              <a:t>Threads share code and data, processes (typically) do not</a:t>
            </a:r>
          </a:p>
          <a:p>
            <a:pPr lvl="1" eaLnBrk="1" hangingPunct="1"/>
            <a:r>
              <a:rPr lang="en-US" altLang="en-US" dirty="0" smtClean="0"/>
              <a:t>Threads are somewhat cheaper than processes</a:t>
            </a:r>
          </a:p>
          <a:p>
            <a:pPr lvl="2" eaLnBrk="1" hangingPunct="1"/>
            <a:r>
              <a:rPr lang="en-US" altLang="en-US" dirty="0" smtClean="0"/>
              <a:t>Process control (creating and reaping) is twice as expensive as thread control </a:t>
            </a:r>
          </a:p>
          <a:p>
            <a:pPr lvl="2" eaLnBrk="1" hangingPunct="1"/>
            <a:r>
              <a:rPr lang="en-US" altLang="en-US" dirty="0" smtClean="0"/>
              <a:t>Linux/Pentium III numbers:</a:t>
            </a:r>
          </a:p>
          <a:p>
            <a:pPr lvl="3" eaLnBrk="1" hangingPunct="1"/>
            <a:r>
              <a:rPr lang="en-US" altLang="en-US" dirty="0" smtClean="0"/>
              <a:t>~20K cycles to create and reap a process</a:t>
            </a:r>
          </a:p>
          <a:p>
            <a:pPr lvl="3" eaLnBrk="1" hangingPunct="1"/>
            <a:r>
              <a:rPr lang="en-US" altLang="en-US" dirty="0" smtClean="0"/>
              <a:t>~10K cycles to create and reap a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Pthreads:</a:t>
            </a:r>
            <a:r>
              <a:rPr lang="en-US" altLang="en-US" smtClean="0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 smtClean="0"/>
              <a:t>Creating and reaping threads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pthread_create, pthread_join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Determining your thread ID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pthread_self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pthread_cancel, pthread_exit</a:t>
            </a:r>
            <a:endParaRPr lang="en-US" altLang="en-US" smtClean="0"/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exit</a:t>
            </a:r>
            <a:r>
              <a:rPr lang="en-US" altLang="en-US" smtClean="0"/>
              <a:t>  [terminates all threads], </a:t>
            </a:r>
            <a:r>
              <a:rPr lang="en-US" altLang="en-US" smtClean="0">
                <a:latin typeface="Courier New" pitchFamily="49" charset="0"/>
              </a:rPr>
              <a:t>return </a:t>
            </a:r>
            <a:r>
              <a:rPr lang="en-US" altLang="en-US" smtClean="0"/>
              <a:t>[terminates current thread]</a:t>
            </a:r>
          </a:p>
          <a:p>
            <a:pPr lvl="1" eaLnBrk="1" hangingPunct="1"/>
            <a:r>
              <a:rPr lang="en-US" altLang="en-US" smtClean="0"/>
              <a:t>Synchronizing access to shared variables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pthread_mutex_init, pthread_mutex_[un]lock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pthread_cond_init, pthread_cond_[timed]wait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Pthreads "hello,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1165225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0" y="1863725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0" y="2854325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32025" y="5251094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return </a:t>
            </a:r>
            <a:r>
              <a:rPr lang="en-US" altLang="en-US" i="1" dirty="0"/>
              <a:t>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4038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5791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3733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71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routine</a:t>
            </a:r>
            <a:endParaRPr lang="en-US" altLang="en-US" i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83079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ID</a:t>
            </a:r>
            <a:endParaRPr lang="en-US" altLang="en-US" i="1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3338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4982966" y="3935002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29497</TotalTime>
  <Pages>35</Pages>
  <Words>4201</Words>
  <Application>Microsoft Office PowerPoint</Application>
  <PresentationFormat>Letter Paper (8.5x11 in)</PresentationFormat>
  <Paragraphs>1093</Paragraphs>
  <Slides>48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Mem.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Races</vt:lpstr>
      <vt:lpstr>Enforcing Mutual Exclusion</vt:lpstr>
      <vt:lpstr>Semaphores</vt:lpstr>
      <vt:lpstr>Using Semaphores for Mutual Exclusion</vt:lpstr>
      <vt:lpstr>Safe Sharing with Semaphores</vt:lpstr>
      <vt:lpstr>Why Mutexes Work</vt:lpstr>
      <vt:lpstr>Deadlock</vt:lpstr>
      <vt:lpstr>POSIX Semaphores</vt:lpstr>
      <vt:lpstr>Sharing With POSIX Semaphores</vt:lpstr>
      <vt:lpstr>Signaling With Semaphores</vt:lpstr>
      <vt:lpstr>Producer-Consumer on Buffer That Holds One Item</vt:lpstr>
      <vt:lpstr>Producer-Consumer (cont)</vt:lpstr>
      <vt:lpstr>Thread Safety</vt:lpstr>
      <vt:lpstr>Thread-Unsafe Functions</vt:lpstr>
      <vt:lpstr>Thread-Unsafe Functions (cont)</vt:lpstr>
      <vt:lpstr>Thread-Unsafe Functions (cont)</vt:lpstr>
      <vt:lpstr>Thread-Unsafe Functions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Geoff Kuenning</cp:lastModifiedBy>
  <cp:revision>650</cp:revision>
  <cp:lastPrinted>2015-10-13T05:47:18Z</cp:lastPrinted>
  <dcterms:created xsi:type="dcterms:W3CDTF">1998-08-11T09:19:24Z</dcterms:created>
  <dcterms:modified xsi:type="dcterms:W3CDTF">2017-06-12T23:31:33Z</dcterms:modified>
</cp:coreProperties>
</file>