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343" r:id="rId2"/>
    <p:sldId id="397" r:id="rId3"/>
    <p:sldId id="374" r:id="rId4"/>
    <p:sldId id="396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4" r:id="rId13"/>
    <p:sldId id="385" r:id="rId14"/>
    <p:sldId id="398" r:id="rId15"/>
    <p:sldId id="399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93" r:id="rId24"/>
    <p:sldId id="394" r:id="rId25"/>
  </p:sldIdLst>
  <p:sldSz cx="9144000" cy="6858000" type="letter"/>
  <p:notesSz cx="6985000" cy="9271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93" d="100"/>
          <a:sy n="93" d="100"/>
        </p:scale>
        <p:origin x="-426" y="-90"/>
      </p:cViewPr>
      <p:guideLst>
        <p:guide orient="horz" pos="624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108325" y="8829675"/>
            <a:ext cx="771525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sz="2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2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2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2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2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BBD483A0-6A3F-4254-A1DB-6EEC3A48140C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94685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405313"/>
            <a:ext cx="5124450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084513" y="8829675"/>
            <a:ext cx="8159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sz="2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2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2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2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2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B52CEA4C-79CB-4E7E-B4D7-3663FC41C232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1675"/>
            <a:ext cx="4616450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433849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Class10_synchronization</a:t>
            </a:r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Note that this wait/signal model is very similar to what the Posix thread model provides, although Posix doesn't provide the encapsulation.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Note that since you're polling, this is very close to using Test and Set.  Also, this version suffers from starvation (while you’re in “wait_a_while” somebody else can grab the write lock).  It’s also unfair in that a late-arriving writer can keep out an earlier reader, and vice versa.  It has neither reader nor writer priority.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Drawbacks: (1) the polling wastes resources; (2) potential starvation of writers if new readers arrive while a writer is waiting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Charles Anthony Richard Hoare, 1980 Turing Award winner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613835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756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28600"/>
            <a:ext cx="2076450" cy="6216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28600"/>
            <a:ext cx="6078537" cy="6216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4696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8239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366261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8361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655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4827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100027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344115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499482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74676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– </a:t>
            </a:r>
            <a:fld id="{5E765B4E-FAA7-4E60-81AB-1CDDEB0D5072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 smtClean="0">
                <a:solidFill>
                  <a:schemeClr val="hlink"/>
                </a:solidFill>
              </a:rPr>
              <a:t> –</a:t>
            </a:r>
            <a:endParaRPr lang="en-US" alt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4463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8318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Synchronization Methods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733800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Topics</a:t>
            </a:r>
          </a:p>
          <a:p>
            <a:pPr lvl="1" eaLnBrk="1" hangingPunct="1">
              <a:defRPr/>
            </a:pPr>
            <a:r>
              <a:rPr lang="en-US" dirty="0" smtClean="0"/>
              <a:t>Mutual-exclusion methods</a:t>
            </a:r>
          </a:p>
          <a:p>
            <a:pPr lvl="1" eaLnBrk="1" hangingPunct="1">
              <a:defRPr/>
            </a:pPr>
            <a:r>
              <a:rPr lang="en-US" dirty="0" smtClean="0"/>
              <a:t>Producer/consumer problem</a:t>
            </a:r>
          </a:p>
          <a:p>
            <a:pPr lvl="1" eaLnBrk="1" hangingPunct="1">
              <a:defRPr/>
            </a:pPr>
            <a:r>
              <a:rPr lang="en-US" dirty="0" smtClean="0"/>
              <a:t>Readers/writers problem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27188" y="762000"/>
            <a:ext cx="61436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Problems in Synchronization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Many standard problems in concurrent programming</a:t>
            </a:r>
          </a:p>
          <a:p>
            <a:pPr lvl="1" eaLnBrk="1" hangingPunct="1">
              <a:defRPr/>
            </a:pPr>
            <a:r>
              <a:rPr lang="en-US" smtClean="0"/>
              <a:t>Producer/consumer</a:t>
            </a:r>
          </a:p>
          <a:p>
            <a:pPr lvl="1" eaLnBrk="1" hangingPunct="1">
              <a:defRPr/>
            </a:pPr>
            <a:r>
              <a:rPr lang="en-US" smtClean="0"/>
              <a:t>Readers/writers</a:t>
            </a:r>
          </a:p>
          <a:p>
            <a:pPr lvl="1" eaLnBrk="1" hangingPunct="1">
              <a:defRPr/>
            </a:pPr>
            <a:r>
              <a:rPr lang="en-US" smtClean="0"/>
              <a:t>Dining philosophers</a:t>
            </a:r>
          </a:p>
          <a:p>
            <a:pPr lvl="1" eaLnBrk="1" hangingPunct="1">
              <a:defRPr/>
            </a:pPr>
            <a:r>
              <a:rPr lang="en-US" smtClean="0"/>
              <a:t>Drinking philosophers</a:t>
            </a:r>
          </a:p>
          <a:p>
            <a:pPr lvl="1" eaLnBrk="1" hangingPunct="1">
              <a:defRPr/>
            </a:pPr>
            <a:r>
              <a:rPr lang="en-US" smtClean="0"/>
              <a:t>Etc.</a:t>
            </a:r>
          </a:p>
          <a:p>
            <a:pPr eaLnBrk="1" hangingPunct="1">
              <a:defRPr/>
            </a:pPr>
            <a:r>
              <a:rPr lang="en-US" smtClean="0"/>
              <a:t>Standard problems capture common situations</a:t>
            </a:r>
          </a:p>
          <a:p>
            <a:pPr eaLnBrk="1" hangingPunct="1">
              <a:defRPr/>
            </a:pPr>
            <a:r>
              <a:rPr lang="en-US" smtClean="0"/>
              <a:t>Also give way to evaluate proposed synchronization mechanisms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Producer/Consumer Problem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Two processes communicate</a:t>
            </a:r>
          </a:p>
          <a:p>
            <a:pPr lvl="1" eaLnBrk="1" hangingPunct="1">
              <a:defRPr/>
            </a:pPr>
            <a:r>
              <a:rPr lang="en-US" i="1" dirty="0" smtClean="0"/>
              <a:t>Producer</a:t>
            </a:r>
            <a:r>
              <a:rPr lang="en-US" dirty="0" smtClean="0"/>
              <a:t> generates things (e.g., messages) into a </a:t>
            </a:r>
            <a:r>
              <a:rPr lang="en-US" i="1" dirty="0" smtClean="0"/>
              <a:t>buffer</a:t>
            </a:r>
            <a:endParaRPr lang="en-US" dirty="0" smtClean="0"/>
          </a:p>
          <a:p>
            <a:pPr lvl="1" eaLnBrk="1" hangingPunct="1">
              <a:defRPr/>
            </a:pPr>
            <a:r>
              <a:rPr lang="en-US" i="1" dirty="0" smtClean="0"/>
              <a:t>Consumer</a:t>
            </a:r>
            <a:r>
              <a:rPr lang="en-US" dirty="0" smtClean="0"/>
              <a:t> takes those things and uses them</a:t>
            </a:r>
          </a:p>
          <a:p>
            <a:pPr eaLnBrk="1" hangingPunct="1">
              <a:defRPr/>
            </a:pPr>
            <a:r>
              <a:rPr lang="en-US" dirty="0" smtClean="0"/>
              <a:t>Correctness requirements</a:t>
            </a:r>
          </a:p>
          <a:p>
            <a:pPr lvl="1" eaLnBrk="1" hangingPunct="1">
              <a:defRPr/>
            </a:pPr>
            <a:r>
              <a:rPr lang="en-US" dirty="0" smtClean="0"/>
              <a:t>Producer must wait if buffer is full</a:t>
            </a:r>
          </a:p>
          <a:p>
            <a:pPr lvl="1" eaLnBrk="1" hangingPunct="1">
              <a:defRPr/>
            </a:pPr>
            <a:r>
              <a:rPr lang="en-US" dirty="0" smtClean="0"/>
              <a:t>Consumer must not extract things from empty buffer</a:t>
            </a:r>
          </a:p>
          <a:p>
            <a:pPr lvl="1" eaLnBrk="1" hangingPunct="1">
              <a:defRPr/>
            </a:pPr>
            <a:r>
              <a:rPr lang="en-US" dirty="0" smtClean="0"/>
              <a:t>Order must be maintained</a:t>
            </a:r>
          </a:p>
          <a:p>
            <a:pPr eaLnBrk="1" hangingPunct="1">
              <a:defRPr/>
            </a:pPr>
            <a:r>
              <a:rPr lang="en-US" dirty="0" smtClean="0"/>
              <a:t>Solutions</a:t>
            </a:r>
          </a:p>
          <a:p>
            <a:pPr lvl="1" eaLnBrk="1" hangingPunct="1">
              <a:defRPr/>
            </a:pPr>
            <a:r>
              <a:rPr lang="en-US" dirty="0" smtClean="0"/>
              <a:t>Can be done with just load/store (but tricky)</a:t>
            </a:r>
          </a:p>
          <a:p>
            <a:pPr lvl="1" eaLnBrk="1" hangingPunct="1">
              <a:defRPr/>
            </a:pPr>
            <a:r>
              <a:rPr lang="en-US" dirty="0" smtClean="0"/>
              <a:t>We have seen simple semaphore-based solution for one-element buffer</a:t>
            </a:r>
          </a:p>
          <a:p>
            <a:pPr lvl="1" eaLnBrk="1" hangingPunct="1">
              <a:defRPr/>
            </a:pPr>
            <a:r>
              <a:rPr lang="en-US" dirty="0" smtClean="0"/>
              <a:t>Perfect application for monitors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Producer/Consumer with Monitors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50000"/>
              </a:lnSpc>
              <a:defRPr/>
            </a:pPr>
            <a:endParaRPr lang="en-US" b="0" dirty="0" smtClean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defRPr/>
            </a:pPr>
            <a:r>
              <a:rPr lang="en-US" dirty="0" smtClean="0">
                <a:latin typeface="Courier New" pitchFamily="49" charset="0"/>
              </a:rPr>
              <a:t>monitor</a:t>
            </a:r>
            <a:r>
              <a:rPr lang="en-US" b="0" dirty="0" smtClean="0">
                <a:latin typeface="Courier New" pitchFamily="49" charset="0"/>
              </a:rPr>
              <a:t> </a:t>
            </a:r>
            <a:r>
              <a:rPr lang="en-US" b="0" dirty="0" err="1" smtClean="0">
                <a:latin typeface="Courier New" pitchFamily="49" charset="0"/>
              </a:rPr>
              <a:t>producerconsumermonitor</a:t>
            </a:r>
            <a:r>
              <a:rPr lang="en-US" b="0" dirty="0" smtClean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dirty="0" err="1" smtClean="0">
                <a:latin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b="0" dirty="0" smtClean="0">
                <a:latin typeface="Courier New" pitchFamily="49" charset="0"/>
              </a:rPr>
              <a:t>buffer[0..slots-1] </a:t>
            </a:r>
            <a:r>
              <a:rPr lang="en-US" dirty="0" smtClean="0">
                <a:latin typeface="Courier New" pitchFamily="49" charset="0"/>
              </a:rPr>
              <a:t>of</a:t>
            </a:r>
            <a:r>
              <a:rPr lang="en-US" b="0" dirty="0" smtClean="0">
                <a:latin typeface="Courier New" pitchFamily="49" charset="0"/>
              </a:rPr>
              <a:t> message;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</a:t>
            </a:r>
            <a:r>
              <a:rPr lang="en-US" b="0" dirty="0" err="1" smtClean="0">
                <a:latin typeface="Courier New" pitchFamily="49" charset="0"/>
              </a:rPr>
              <a:t>slotsinuse</a:t>
            </a:r>
            <a:r>
              <a:rPr lang="en-US" b="0" dirty="0" smtClean="0">
                <a:latin typeface="Courier New" pitchFamily="49" charset="0"/>
              </a:rPr>
              <a:t>: 0..slots;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</a:t>
            </a:r>
            <a:r>
              <a:rPr lang="en-US" b="0" dirty="0" err="1" smtClean="0">
                <a:latin typeface="Courier New" pitchFamily="49" charset="0"/>
              </a:rPr>
              <a:t>nexttofill</a:t>
            </a:r>
            <a:r>
              <a:rPr lang="en-US" b="0" dirty="0" smtClean="0">
                <a:latin typeface="Courier New" pitchFamily="49" charset="0"/>
              </a:rPr>
              <a:t>, </a:t>
            </a:r>
            <a:r>
              <a:rPr lang="en-US" b="0" dirty="0" err="1" smtClean="0">
                <a:latin typeface="Courier New" pitchFamily="49" charset="0"/>
              </a:rPr>
              <a:t>nexttoempty</a:t>
            </a:r>
            <a:r>
              <a:rPr lang="en-US" b="0" dirty="0" smtClean="0">
                <a:latin typeface="Courier New" pitchFamily="49" charset="0"/>
              </a:rPr>
              <a:t>: 0..slots-1;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</a:t>
            </a:r>
            <a:r>
              <a:rPr lang="en-US" b="0" dirty="0" err="1" smtClean="0">
                <a:latin typeface="Courier New" pitchFamily="49" charset="0"/>
              </a:rPr>
              <a:t>bufferhasdata</a:t>
            </a:r>
            <a:r>
              <a:rPr lang="en-US" b="0" dirty="0" smtClean="0">
                <a:latin typeface="Courier New" pitchFamily="49" charset="0"/>
              </a:rPr>
              <a:t>, </a:t>
            </a:r>
            <a:r>
              <a:rPr lang="en-US" b="0" dirty="0" err="1" smtClean="0">
                <a:latin typeface="Courier New" pitchFamily="49" charset="0"/>
              </a:rPr>
              <a:t>bufferhasspace</a:t>
            </a:r>
            <a:r>
              <a:rPr lang="en-US" b="0" dirty="0" smtClean="0">
                <a:latin typeface="Courier New" pitchFamily="49" charset="0"/>
              </a:rPr>
              <a:t>: condition;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dirty="0" smtClean="0">
                <a:latin typeface="Courier New" pitchFamily="49" charset="0"/>
              </a:rPr>
              <a:t>procedure</a:t>
            </a:r>
            <a:r>
              <a:rPr lang="en-US" b="0" dirty="0" smtClean="0">
                <a:latin typeface="Courier New" pitchFamily="49" charset="0"/>
              </a:rPr>
              <a:t> </a:t>
            </a:r>
            <a:r>
              <a:rPr lang="en-US" b="0" dirty="0" err="1" smtClean="0">
                <a:latin typeface="Courier New" pitchFamily="49" charset="0"/>
              </a:rPr>
              <a:t>fillslot</a:t>
            </a:r>
            <a:r>
              <a:rPr lang="en-US" b="0" dirty="0" smtClean="0">
                <a:latin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b="0" dirty="0" smtClean="0">
                <a:latin typeface="Courier New" pitchFamily="49" charset="0"/>
              </a:rPr>
              <a:t>data: message) </a:t>
            </a:r>
            <a:r>
              <a:rPr lang="en-US" dirty="0" smtClean="0">
                <a:latin typeface="Courier New" pitchFamily="49" charset="0"/>
              </a:rPr>
              <a:t>begin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dirty="0" smtClean="0">
                <a:latin typeface="Courier New" pitchFamily="49" charset="0"/>
              </a:rPr>
              <a:t>	if </a:t>
            </a:r>
            <a:r>
              <a:rPr lang="en-US" b="0" dirty="0" err="1" smtClean="0">
                <a:latin typeface="Courier New" pitchFamily="49" charset="0"/>
              </a:rPr>
              <a:t>slotsinuse</a:t>
            </a:r>
            <a:r>
              <a:rPr lang="en-US" b="0" dirty="0" smtClean="0">
                <a:latin typeface="Courier New" pitchFamily="49" charset="0"/>
              </a:rPr>
              <a:t> = slots;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</a:rPr>
              <a:t>then </a:t>
            </a:r>
            <a:r>
              <a:rPr lang="en-US" b="0" dirty="0" smtClean="0">
                <a:latin typeface="Courier New" pitchFamily="49" charset="0"/>
              </a:rPr>
              <a:t>wait(</a:t>
            </a:r>
            <a:r>
              <a:rPr lang="en-US" b="0" dirty="0" err="1" smtClean="0">
                <a:latin typeface="Courier New" pitchFamily="49" charset="0"/>
              </a:rPr>
              <a:t>bufferhasspace</a:t>
            </a:r>
            <a:r>
              <a:rPr lang="en-US" b="0" dirty="0" smtClean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buffer[</a:t>
            </a:r>
            <a:r>
              <a:rPr lang="en-US" b="0" dirty="0" err="1" smtClean="0">
                <a:latin typeface="Courier New" pitchFamily="49" charset="0"/>
              </a:rPr>
              <a:t>nexttofill</a:t>
            </a:r>
            <a:r>
              <a:rPr lang="en-US" b="0" dirty="0" smtClean="0">
                <a:latin typeface="Courier New" pitchFamily="49" charset="0"/>
              </a:rPr>
              <a:t>] := data;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</a:t>
            </a:r>
            <a:r>
              <a:rPr lang="en-US" b="0" dirty="0" err="1" smtClean="0">
                <a:latin typeface="Courier New" pitchFamily="49" charset="0"/>
              </a:rPr>
              <a:t>nexttofill</a:t>
            </a:r>
            <a:r>
              <a:rPr lang="en-US" b="0" dirty="0" smtClean="0">
                <a:latin typeface="Courier New" pitchFamily="49" charset="0"/>
              </a:rPr>
              <a:t> := (</a:t>
            </a:r>
            <a:r>
              <a:rPr lang="en-US" b="0" dirty="0" err="1" smtClean="0">
                <a:latin typeface="Courier New" pitchFamily="49" charset="0"/>
              </a:rPr>
              <a:t>nexttofill</a:t>
            </a:r>
            <a:r>
              <a:rPr lang="en-US" b="0" dirty="0" smtClean="0">
                <a:latin typeface="Courier New" pitchFamily="49" charset="0"/>
              </a:rPr>
              <a:t> + 1) </a:t>
            </a:r>
            <a:r>
              <a:rPr lang="en-US" dirty="0" smtClean="0">
                <a:latin typeface="Courier New" pitchFamily="49" charset="0"/>
              </a:rPr>
              <a:t>mod</a:t>
            </a:r>
            <a:r>
              <a:rPr lang="en-US" b="0" dirty="0" smtClean="0">
                <a:latin typeface="Courier New" pitchFamily="49" charset="0"/>
              </a:rPr>
              <a:t> slots;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  </a:t>
            </a:r>
            <a:r>
              <a:rPr lang="en-US" b="0" dirty="0" err="1" smtClean="0">
                <a:latin typeface="Courier New" pitchFamily="49" charset="0"/>
              </a:rPr>
              <a:t>slotsinuse</a:t>
            </a:r>
            <a:r>
              <a:rPr lang="en-US" b="0" dirty="0" smtClean="0">
                <a:latin typeface="Courier New" pitchFamily="49" charset="0"/>
              </a:rPr>
              <a:t> := </a:t>
            </a:r>
            <a:r>
              <a:rPr lang="en-US" b="0" dirty="0" err="1" smtClean="0">
                <a:latin typeface="Courier New" pitchFamily="49" charset="0"/>
              </a:rPr>
              <a:t>slotsinuse</a:t>
            </a:r>
            <a:r>
              <a:rPr lang="en-US" b="0" dirty="0" smtClean="0">
                <a:latin typeface="Courier New" pitchFamily="49" charset="0"/>
              </a:rPr>
              <a:t> + 1;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signal(</a:t>
            </a:r>
            <a:r>
              <a:rPr lang="en-US" b="0" dirty="0" err="1" smtClean="0">
                <a:latin typeface="Courier New" pitchFamily="49" charset="0"/>
              </a:rPr>
              <a:t>bufferhasdata</a:t>
            </a:r>
            <a:r>
              <a:rPr lang="en-US" b="0" dirty="0" smtClean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dirty="0" smtClean="0">
                <a:latin typeface="Courier New" pitchFamily="49" charset="0"/>
              </a:rPr>
              <a:t>end;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Producer/Consumer with Monitors (continued)</a:t>
            </a: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50000"/>
              </a:lnSpc>
              <a:defRPr/>
            </a:pPr>
            <a:endParaRPr lang="en-US" b="0" smtClean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defRPr/>
            </a:pPr>
            <a:r>
              <a:rPr lang="en-US" smtClean="0">
                <a:latin typeface="Courier New" pitchFamily="49" charset="0"/>
              </a:rPr>
              <a:t>procedure</a:t>
            </a:r>
            <a:r>
              <a:rPr lang="en-US" b="0" smtClean="0">
                <a:latin typeface="Courier New" pitchFamily="49" charset="0"/>
              </a:rPr>
              <a:t> emptyslot(</a:t>
            </a:r>
            <a:r>
              <a:rPr lang="en-US" smtClean="0">
                <a:latin typeface="Courier New" pitchFamily="49" charset="0"/>
              </a:rPr>
              <a:t>var</a:t>
            </a:r>
            <a:r>
              <a:rPr lang="en-US" b="0" smtClean="0">
                <a:latin typeface="Courier New" pitchFamily="49" charset="0"/>
              </a:rPr>
              <a:t> data: message) </a:t>
            </a:r>
            <a:r>
              <a:rPr lang="en-US" smtClean="0">
                <a:latin typeface="Courier New" pitchFamily="49" charset="0"/>
              </a:rPr>
              <a:t>begin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smtClean="0">
                <a:latin typeface="Courier New" pitchFamily="49" charset="0"/>
              </a:rPr>
              <a:t>	if </a:t>
            </a:r>
            <a:r>
              <a:rPr lang="en-US" b="0" smtClean="0">
                <a:latin typeface="Courier New" pitchFamily="49" charset="0"/>
              </a:rPr>
              <a:t>slotsinuse = 0;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smtClean="0">
                <a:latin typeface="Courier New" pitchFamily="49" charset="0"/>
              </a:rPr>
              <a:t>		</a:t>
            </a:r>
            <a:r>
              <a:rPr lang="en-US" smtClean="0">
                <a:latin typeface="Courier New" pitchFamily="49" charset="0"/>
              </a:rPr>
              <a:t>then </a:t>
            </a:r>
            <a:r>
              <a:rPr lang="en-US" b="0" smtClean="0">
                <a:latin typeface="Courier New" pitchFamily="49" charset="0"/>
              </a:rPr>
              <a:t>wait(bufferhasdata);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smtClean="0">
                <a:latin typeface="Courier New" pitchFamily="49" charset="0"/>
              </a:rPr>
              <a:t>	data := buffer[nexttoempty];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smtClean="0">
                <a:latin typeface="Courier New" pitchFamily="49" charset="0"/>
              </a:rPr>
              <a:t>	nexttoempty = (nexttoempty + 1) </a:t>
            </a:r>
            <a:r>
              <a:rPr lang="en-US" smtClean="0">
                <a:latin typeface="Courier New" pitchFamily="49" charset="0"/>
              </a:rPr>
              <a:t>mod</a:t>
            </a:r>
            <a:r>
              <a:rPr lang="en-US" b="0" smtClean="0">
                <a:latin typeface="Courier New" pitchFamily="49" charset="0"/>
              </a:rPr>
              <a:t> slots;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smtClean="0">
                <a:latin typeface="Courier New" pitchFamily="49" charset="0"/>
              </a:rPr>
              <a:t>  slotsinuse := slotsinuse – 1;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smtClean="0">
                <a:latin typeface="Courier New" pitchFamily="49" charset="0"/>
              </a:rPr>
              <a:t>	signal(bufferhasspace);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smtClean="0">
                <a:latin typeface="Courier New" pitchFamily="49" charset="0"/>
              </a:rPr>
              <a:t>end;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smtClean="0">
                <a:latin typeface="Courier New" pitchFamily="49" charset="0"/>
              </a:rPr>
              <a:t>begin</a:t>
            </a:r>
            <a:endParaRPr lang="en-US" b="0" smtClean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defRPr/>
            </a:pPr>
            <a:r>
              <a:rPr lang="en-US" b="0" smtClean="0">
                <a:latin typeface="Courier New" pitchFamily="49" charset="0"/>
              </a:rPr>
              <a:t>	slotsinuse := 0;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smtClean="0">
                <a:latin typeface="Courier New" pitchFamily="49" charset="0"/>
              </a:rPr>
              <a:t>	nexttofill := 0;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smtClean="0">
                <a:latin typeface="Courier New" pitchFamily="49" charset="0"/>
              </a:rPr>
              <a:t>	nexttoempty := 0;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smtClean="0">
                <a:latin typeface="Courier New" pitchFamily="49" charset="0"/>
              </a:rPr>
              <a:t>end</a:t>
            </a:r>
            <a:r>
              <a:rPr lang="en-US" b="0" smtClean="0">
                <a:latin typeface="Courier New" pitchFamily="49" charset="0"/>
              </a:rPr>
              <a:t>;</a:t>
            </a:r>
            <a:endParaRPr lang="en-US" smtClean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Exercise: P/C with Semaphores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Form a small team (2-4 people)</a:t>
            </a:r>
          </a:p>
          <a:p>
            <a:pPr eaLnBrk="1" hangingPunct="1">
              <a:defRPr/>
            </a:pPr>
            <a:r>
              <a:rPr lang="en-US" dirty="0" smtClean="0"/>
              <a:t>Sketch out a producer/consumer solution</a:t>
            </a:r>
          </a:p>
          <a:p>
            <a:pPr lvl="1" eaLnBrk="1" hangingPunct="1">
              <a:defRPr/>
            </a:pPr>
            <a:r>
              <a:rPr lang="en-US" dirty="0" smtClean="0"/>
              <a:t>Multiple slots in buffer</a:t>
            </a:r>
          </a:p>
          <a:p>
            <a:pPr lvl="1" eaLnBrk="1" hangingPunct="1">
              <a:defRPr/>
            </a:pPr>
            <a:r>
              <a:rPr lang="en-US" dirty="0" smtClean="0"/>
              <a:t>Buffer used circularly (“ring” buffer)</a:t>
            </a:r>
          </a:p>
          <a:p>
            <a:pPr lvl="1" eaLnBrk="1" hangingPunct="1">
              <a:defRPr/>
            </a:pPr>
            <a:r>
              <a:rPr lang="en-US" dirty="0" smtClean="0"/>
              <a:t>Use only two semaphores</a:t>
            </a:r>
          </a:p>
          <a:p>
            <a:pPr lvl="2" eaLnBrk="1" hangingPunct="1">
              <a:defRPr/>
            </a:pPr>
            <a:r>
              <a:rPr lang="en-US" dirty="0" smtClean="0"/>
              <a:t>Find a way to count with them!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Solution: P/C with Semaphores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semaphore </a:t>
            </a: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empty_slots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semaphore </a:t>
            </a: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full_slots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sz="1800" b="0" dirty="0" smtClean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 produce(</a:t>
            </a: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data)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P(</a:t>
            </a: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empty_slots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buffer[</a:t>
            </a: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next_empty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= data;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next_empty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next_empty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+ 1) % N;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V(</a:t>
            </a: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full_slots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sz="1800" b="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void consume()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P(</a:t>
            </a: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full_slots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data = buffer[</a:t>
            </a: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next_full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next_full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next_full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+ 1) % N;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V(</a:t>
            </a:r>
            <a:r>
              <a:rPr lang="en-US" sz="1800" b="0" dirty="0" err="1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empty_slots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0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data;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1800" b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0" dirty="0" smtClean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0364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Readers/Writers Problem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More complex than producer/consumer</a:t>
            </a:r>
          </a:p>
          <a:p>
            <a:pPr lvl="1" eaLnBrk="1" hangingPunct="1">
              <a:defRPr/>
            </a:pPr>
            <a:r>
              <a:rPr lang="en-US" smtClean="0"/>
              <a:t>Many processes accessing single resource</a:t>
            </a:r>
          </a:p>
          <a:p>
            <a:pPr lvl="1" eaLnBrk="1" hangingPunct="1">
              <a:defRPr/>
            </a:pPr>
            <a:r>
              <a:rPr lang="en-US" smtClean="0"/>
              <a:t>Some read, some write (some could do both)</a:t>
            </a:r>
          </a:p>
          <a:p>
            <a:pPr lvl="1" eaLnBrk="1" hangingPunct="1">
              <a:defRPr/>
            </a:pPr>
            <a:r>
              <a:rPr lang="en-US" smtClean="0"/>
              <a:t>OK for many to read at once</a:t>
            </a:r>
          </a:p>
          <a:p>
            <a:pPr lvl="2" eaLnBrk="1" hangingPunct="1">
              <a:defRPr/>
            </a:pPr>
            <a:r>
              <a:rPr lang="en-US" smtClean="0"/>
              <a:t>No danger of stepping on each others’ feet</a:t>
            </a:r>
          </a:p>
          <a:p>
            <a:pPr lvl="1" eaLnBrk="1" hangingPunct="1">
              <a:defRPr/>
            </a:pPr>
            <a:r>
              <a:rPr lang="en-US" smtClean="0"/>
              <a:t>Only one writer allowed at a time</a:t>
            </a:r>
          </a:p>
          <a:p>
            <a:pPr eaLnBrk="1" hangingPunct="1">
              <a:defRPr/>
            </a:pPr>
            <a:r>
              <a:rPr lang="en-US" smtClean="0"/>
              <a:t>Examples:</a:t>
            </a:r>
          </a:p>
          <a:p>
            <a:pPr lvl="1" eaLnBrk="1" hangingPunct="1">
              <a:defRPr/>
            </a:pPr>
            <a:r>
              <a:rPr lang="en-US" smtClean="0"/>
              <a:t>Shared access to file</a:t>
            </a:r>
          </a:p>
          <a:p>
            <a:pPr lvl="1" eaLnBrk="1" hangingPunct="1">
              <a:defRPr/>
            </a:pPr>
            <a:r>
              <a:rPr lang="en-US" smtClean="0"/>
              <a:t>ATMs displaying or updating bank balance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Readers/Writers with Semaphores (Polling Version)</a:t>
            </a:r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20000"/>
              </a:lnSpc>
              <a:defRPr/>
            </a:pPr>
            <a:endParaRPr lang="en-US" b="0" dirty="0" smtClean="0">
              <a:latin typeface="Courier New" pitchFamily="49" charset="0"/>
            </a:endParaRP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semaphore </a:t>
            </a:r>
            <a:r>
              <a:rPr lang="en-US" b="0" dirty="0" err="1" smtClean="0">
                <a:latin typeface="Courier New" pitchFamily="49" charset="0"/>
              </a:rPr>
              <a:t>mutex</a:t>
            </a:r>
            <a:r>
              <a:rPr lang="en-US" b="0" dirty="0" smtClean="0">
                <a:latin typeface="Courier New" pitchFamily="49" charset="0"/>
              </a:rPr>
              <a:t> = 1;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err="1" smtClean="0">
                <a:latin typeface="Courier New" pitchFamily="49" charset="0"/>
              </a:rPr>
              <a:t>int</a:t>
            </a:r>
            <a:r>
              <a:rPr lang="en-US" b="0" dirty="0" smtClean="0">
                <a:latin typeface="Courier New" pitchFamily="49" charset="0"/>
              </a:rPr>
              <a:t> </a:t>
            </a:r>
            <a:r>
              <a:rPr lang="en-US" b="0" dirty="0" err="1" smtClean="0">
                <a:latin typeface="Courier New" pitchFamily="49" charset="0"/>
              </a:rPr>
              <a:t>nreaders</a:t>
            </a:r>
            <a:r>
              <a:rPr lang="en-US" b="0" dirty="0" smtClean="0">
                <a:latin typeface="Courier New" pitchFamily="49" charset="0"/>
              </a:rPr>
              <a:t> = 0, </a:t>
            </a:r>
            <a:r>
              <a:rPr lang="en-US" b="0" dirty="0" err="1" smtClean="0">
                <a:latin typeface="Courier New" pitchFamily="49" charset="0"/>
              </a:rPr>
              <a:t>nwriters</a:t>
            </a:r>
            <a:r>
              <a:rPr lang="en-US" b="0" dirty="0" smtClean="0">
                <a:latin typeface="Courier New" pitchFamily="49" charset="0"/>
              </a:rPr>
              <a:t> = 0;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void reader()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while (1) {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P(</a:t>
            </a:r>
            <a:r>
              <a:rPr lang="en-US" b="0" dirty="0" err="1" smtClean="0">
                <a:latin typeface="Courier New" pitchFamily="49" charset="0"/>
              </a:rPr>
              <a:t>mutex</a:t>
            </a:r>
            <a:r>
              <a:rPr lang="en-US" b="0" dirty="0" smtClean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while (</a:t>
            </a:r>
            <a:r>
              <a:rPr lang="en-US" b="0" dirty="0" err="1" smtClean="0">
                <a:latin typeface="Courier New" pitchFamily="49" charset="0"/>
              </a:rPr>
              <a:t>nwriters</a:t>
            </a:r>
            <a:r>
              <a:rPr lang="en-US" b="0" dirty="0" smtClean="0">
                <a:latin typeface="Courier New" pitchFamily="49" charset="0"/>
              </a:rPr>
              <a:t> != 0) {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	V(</a:t>
            </a:r>
            <a:r>
              <a:rPr lang="en-US" b="0" dirty="0" err="1" smtClean="0">
                <a:latin typeface="Courier New" pitchFamily="49" charset="0"/>
              </a:rPr>
              <a:t>mutex</a:t>
            </a:r>
            <a:r>
              <a:rPr lang="en-US" b="0" dirty="0" smtClean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	</a:t>
            </a:r>
            <a:r>
              <a:rPr lang="en-US" b="0" dirty="0" err="1" smtClean="0">
                <a:latin typeface="Courier New" pitchFamily="49" charset="0"/>
              </a:rPr>
              <a:t>wait_a_while</a:t>
            </a:r>
            <a:r>
              <a:rPr lang="en-US" b="0" dirty="0" smtClean="0">
                <a:latin typeface="Courier New" pitchFamily="49" charset="0"/>
              </a:rPr>
              <a:t>();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	P(</a:t>
            </a:r>
            <a:r>
              <a:rPr lang="en-US" b="0" dirty="0" err="1" smtClean="0">
                <a:latin typeface="Courier New" pitchFamily="49" charset="0"/>
              </a:rPr>
              <a:t>mutex</a:t>
            </a:r>
            <a:r>
              <a:rPr lang="en-US" b="0" dirty="0" smtClean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}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</a:t>
            </a:r>
            <a:r>
              <a:rPr lang="en-US" b="0" dirty="0" err="1" smtClean="0">
                <a:latin typeface="Courier New" pitchFamily="49" charset="0"/>
              </a:rPr>
              <a:t>nreaders</a:t>
            </a:r>
            <a:r>
              <a:rPr lang="en-US" b="0" dirty="0" smtClean="0">
                <a:latin typeface="Courier New" pitchFamily="49" charset="0"/>
              </a:rPr>
              <a:t>++;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V(</a:t>
            </a:r>
            <a:r>
              <a:rPr lang="en-US" b="0" dirty="0" err="1" smtClean="0">
                <a:latin typeface="Courier New" pitchFamily="49" charset="0"/>
              </a:rPr>
              <a:t>mutex</a:t>
            </a:r>
            <a:r>
              <a:rPr lang="en-US" b="0" dirty="0" smtClean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read();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P(</a:t>
            </a:r>
            <a:r>
              <a:rPr lang="en-US" b="0" dirty="0" err="1" smtClean="0">
                <a:latin typeface="Courier New" pitchFamily="49" charset="0"/>
              </a:rPr>
              <a:t>mutex</a:t>
            </a:r>
            <a:r>
              <a:rPr lang="en-US" b="0" dirty="0" smtClean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</a:t>
            </a:r>
            <a:r>
              <a:rPr lang="en-US" b="0" dirty="0" err="1" smtClean="0">
                <a:latin typeface="Courier New" pitchFamily="49" charset="0"/>
              </a:rPr>
              <a:t>nreaders</a:t>
            </a:r>
            <a:r>
              <a:rPr lang="en-US" b="0" dirty="0" smtClean="0">
                <a:latin typeface="Courier New" pitchFamily="49" charset="0"/>
              </a:rPr>
              <a:t>--;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V(</a:t>
            </a:r>
            <a:r>
              <a:rPr lang="en-US" b="0" dirty="0" err="1" smtClean="0">
                <a:latin typeface="Courier New" pitchFamily="49" charset="0"/>
              </a:rPr>
              <a:t>mutex</a:t>
            </a:r>
            <a:r>
              <a:rPr lang="en-US" b="0" dirty="0" smtClean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Readers/Writers with Semaphores (Polling continued)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472487" cy="5224462"/>
          </a:xfrm>
        </p:spPr>
        <p:txBody>
          <a:bodyPr/>
          <a:lstStyle/>
          <a:p>
            <a:pPr eaLnBrk="1" hangingPunct="1">
              <a:lnSpc>
                <a:spcPct val="20000"/>
              </a:lnSpc>
              <a:defRPr/>
            </a:pPr>
            <a:endParaRPr lang="en-US" b="0" dirty="0" smtClean="0">
              <a:latin typeface="Courier New" pitchFamily="49" charset="0"/>
            </a:endParaRP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void writer()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while (1) {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P(</a:t>
            </a:r>
            <a:r>
              <a:rPr lang="en-US" b="0" dirty="0" err="1" smtClean="0">
                <a:latin typeface="Courier New" pitchFamily="49" charset="0"/>
              </a:rPr>
              <a:t>mutex</a:t>
            </a:r>
            <a:r>
              <a:rPr lang="en-US" b="0" dirty="0" smtClean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while (</a:t>
            </a:r>
            <a:r>
              <a:rPr lang="en-US" b="0" dirty="0" err="1" smtClean="0">
                <a:latin typeface="Courier New" pitchFamily="49" charset="0"/>
              </a:rPr>
              <a:t>nreaders</a:t>
            </a:r>
            <a:r>
              <a:rPr lang="en-US" b="0" dirty="0" smtClean="0">
                <a:latin typeface="Courier New" pitchFamily="49" charset="0"/>
              </a:rPr>
              <a:t> + </a:t>
            </a:r>
            <a:r>
              <a:rPr lang="en-US" b="0" dirty="0" err="1" smtClean="0">
                <a:latin typeface="Courier New" pitchFamily="49" charset="0"/>
              </a:rPr>
              <a:t>nwriters</a:t>
            </a:r>
            <a:r>
              <a:rPr lang="en-US" b="0" dirty="0" smtClean="0">
                <a:latin typeface="Courier New" pitchFamily="49" charset="0"/>
              </a:rPr>
              <a:t> != 0) {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	V(</a:t>
            </a:r>
            <a:r>
              <a:rPr lang="en-US" b="0" dirty="0" err="1" smtClean="0">
                <a:latin typeface="Courier New" pitchFamily="49" charset="0"/>
              </a:rPr>
              <a:t>mutex</a:t>
            </a:r>
            <a:r>
              <a:rPr lang="en-US" b="0" dirty="0" smtClean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	</a:t>
            </a:r>
            <a:r>
              <a:rPr lang="en-US" b="0" dirty="0" err="1" smtClean="0">
                <a:latin typeface="Courier New" pitchFamily="49" charset="0"/>
              </a:rPr>
              <a:t>wait_a_while</a:t>
            </a:r>
            <a:r>
              <a:rPr lang="en-US" b="0" dirty="0" smtClean="0">
                <a:latin typeface="Courier New" pitchFamily="49" charset="0"/>
              </a:rPr>
              <a:t>();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	P(</a:t>
            </a:r>
            <a:r>
              <a:rPr lang="en-US" b="0" dirty="0" err="1" smtClean="0">
                <a:latin typeface="Courier New" pitchFamily="49" charset="0"/>
              </a:rPr>
              <a:t>mutex</a:t>
            </a:r>
            <a:r>
              <a:rPr lang="en-US" b="0" dirty="0" smtClean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}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</a:t>
            </a:r>
            <a:r>
              <a:rPr lang="en-US" b="0" dirty="0" err="1" smtClean="0">
                <a:latin typeface="Courier New" pitchFamily="49" charset="0"/>
              </a:rPr>
              <a:t>nwriters</a:t>
            </a:r>
            <a:r>
              <a:rPr lang="en-US" b="0" dirty="0" smtClean="0">
                <a:latin typeface="Courier New" pitchFamily="49" charset="0"/>
              </a:rPr>
              <a:t>++;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V(</a:t>
            </a:r>
            <a:r>
              <a:rPr lang="en-US" b="0" dirty="0" err="1" smtClean="0">
                <a:latin typeface="Courier New" pitchFamily="49" charset="0"/>
              </a:rPr>
              <a:t>mutex</a:t>
            </a:r>
            <a:r>
              <a:rPr lang="en-US" b="0" dirty="0" smtClean="0">
                <a:latin typeface="Courier New" pitchFamily="49" charset="0"/>
              </a:rPr>
              <a:t>);	/* not really needed – why? */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write();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P(</a:t>
            </a:r>
            <a:r>
              <a:rPr lang="en-US" b="0" dirty="0" err="1" smtClean="0">
                <a:latin typeface="Courier New" pitchFamily="49" charset="0"/>
              </a:rPr>
              <a:t>mutex</a:t>
            </a:r>
            <a:r>
              <a:rPr lang="en-US" b="0" dirty="0" smtClean="0">
                <a:latin typeface="Courier New" pitchFamily="49" charset="0"/>
              </a:rPr>
              <a:t>);	/* not really needed */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</a:t>
            </a:r>
            <a:r>
              <a:rPr lang="en-US" b="0" dirty="0" err="1" smtClean="0">
                <a:latin typeface="Courier New" pitchFamily="49" charset="0"/>
              </a:rPr>
              <a:t>nwriters</a:t>
            </a:r>
            <a:r>
              <a:rPr lang="en-US" b="0" dirty="0" smtClean="0">
                <a:latin typeface="Courier New" pitchFamily="49" charset="0"/>
              </a:rPr>
              <a:t>--;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V(</a:t>
            </a:r>
            <a:r>
              <a:rPr lang="en-US" b="0" dirty="0" err="1" smtClean="0">
                <a:latin typeface="Courier New" pitchFamily="49" charset="0"/>
              </a:rPr>
              <a:t>mutex</a:t>
            </a:r>
            <a:r>
              <a:rPr lang="en-US" b="0" dirty="0" smtClean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2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Readers/Writers with Semaphores (Polling continued)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are the drawbacks of this approach?</a:t>
            </a:r>
          </a:p>
          <a:p>
            <a:pPr eaLnBrk="1" hangingPunct="1">
              <a:defRPr/>
            </a:pPr>
            <a:r>
              <a:rPr lang="en-US" smtClean="0"/>
              <a:t>How can we write a non-polling version?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Deadlock and Starvation</a:t>
            </a:r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Three bad things can happen in concurrency</a:t>
            </a:r>
          </a:p>
          <a:p>
            <a:pPr eaLnBrk="1" hangingPunct="1">
              <a:defRPr/>
            </a:pPr>
            <a:r>
              <a:rPr lang="en-US" i="1" smtClean="0">
                <a:solidFill>
                  <a:schemeClr val="folHlink"/>
                </a:solidFill>
              </a:rPr>
              <a:t>Inconsistency:</a:t>
            </a:r>
            <a:r>
              <a:rPr lang="en-US" smtClean="0"/>
              <a:t> incorrect results, e.g. from races</a:t>
            </a:r>
          </a:p>
          <a:p>
            <a:pPr eaLnBrk="1" hangingPunct="1">
              <a:defRPr/>
            </a:pPr>
            <a:r>
              <a:rPr lang="en-US" i="1" smtClean="0">
                <a:solidFill>
                  <a:schemeClr val="folHlink"/>
                </a:solidFill>
              </a:rPr>
              <a:t>Deadlock:</a:t>
            </a:r>
            <a:r>
              <a:rPr lang="en-US" smtClean="0"/>
              <a:t> Nobody can make progress</a:t>
            </a:r>
          </a:p>
          <a:p>
            <a:pPr eaLnBrk="1" hangingPunct="1">
              <a:defRPr/>
            </a:pPr>
            <a:r>
              <a:rPr lang="en-US" i="1" smtClean="0">
                <a:solidFill>
                  <a:schemeClr val="folHlink"/>
                </a:solidFill>
              </a:rPr>
              <a:t>Starvation:</a:t>
            </a:r>
            <a:r>
              <a:rPr lang="en-US" smtClean="0"/>
              <a:t> No deadlock, but somebody doesn’t make progress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Readers/Writers with Monitors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monitor </a:t>
            </a:r>
            <a:r>
              <a:rPr lang="en-US" b="0" smtClean="0">
                <a:latin typeface="Courier New" pitchFamily="49" charset="0"/>
              </a:rPr>
              <a:t>readersandwriters;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var</a:t>
            </a:r>
            <a:r>
              <a:rPr lang="en-US" b="0" smtClean="0">
                <a:latin typeface="Courier New" pitchFamily="49" charset="0"/>
              </a:rPr>
              <a:t> readers: integer;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b="0" smtClean="0">
                <a:latin typeface="Courier New" pitchFamily="49" charset="0"/>
              </a:rPr>
              <a:t>	someonewriting: boolean;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b="0" smtClean="0">
                <a:latin typeface="Courier New" pitchFamily="49" charset="0"/>
              </a:rPr>
              <a:t>	readallowed, writeallowed: condition;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procedure </a:t>
            </a:r>
            <a:r>
              <a:rPr lang="en-US" b="0" smtClean="0">
                <a:latin typeface="Courier New" pitchFamily="49" charset="0"/>
              </a:rPr>
              <a:t>beginreading </a:t>
            </a:r>
            <a:r>
              <a:rPr lang="en-US" smtClean="0">
                <a:latin typeface="Courier New" pitchFamily="49" charset="0"/>
              </a:rPr>
              <a:t>begin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	if </a:t>
            </a:r>
            <a:r>
              <a:rPr lang="en-US" b="0" smtClean="0">
                <a:latin typeface="Courier New" pitchFamily="49" charset="0"/>
              </a:rPr>
              <a:t>someonewriting </a:t>
            </a:r>
            <a:r>
              <a:rPr lang="en-US" smtClean="0">
                <a:latin typeface="Courier New" pitchFamily="49" charset="0"/>
              </a:rPr>
              <a:t>or </a:t>
            </a:r>
            <a:r>
              <a:rPr lang="en-US" b="0" smtClean="0">
                <a:latin typeface="Courier New" pitchFamily="49" charset="0"/>
              </a:rPr>
              <a:t>queue(writeallowed)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b="0" smtClean="0">
                <a:latin typeface="Courier New" pitchFamily="49" charset="0"/>
              </a:rPr>
              <a:t>		</a:t>
            </a:r>
            <a:r>
              <a:rPr lang="en-US" smtClean="0">
                <a:latin typeface="Courier New" pitchFamily="49" charset="0"/>
              </a:rPr>
              <a:t>then </a:t>
            </a:r>
            <a:r>
              <a:rPr lang="en-US" b="0" smtClean="0">
                <a:latin typeface="Courier New" pitchFamily="49" charset="0"/>
              </a:rPr>
              <a:t>wait(readallowed);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b="0" smtClean="0">
                <a:latin typeface="Courier New" pitchFamily="49" charset="0"/>
              </a:rPr>
              <a:t>	readers := readers + 1;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b="0" smtClean="0">
                <a:latin typeface="Courier New" pitchFamily="49" charset="0"/>
              </a:rPr>
              <a:t>	signal(readallowed);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	end;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procedure </a:t>
            </a:r>
            <a:r>
              <a:rPr lang="en-US" b="0" smtClean="0">
                <a:latin typeface="Courier New" pitchFamily="49" charset="0"/>
              </a:rPr>
              <a:t>donereading </a:t>
            </a:r>
            <a:r>
              <a:rPr lang="en-US" smtClean="0">
                <a:latin typeface="Courier New" pitchFamily="49" charset="0"/>
              </a:rPr>
              <a:t>begin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	</a:t>
            </a:r>
            <a:r>
              <a:rPr lang="en-US" b="0" smtClean="0">
                <a:latin typeface="Courier New" pitchFamily="49" charset="0"/>
              </a:rPr>
              <a:t>readers := readers – 1;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b="0" smtClean="0">
                <a:latin typeface="Courier New" pitchFamily="49" charset="0"/>
              </a:rPr>
              <a:t>	</a:t>
            </a:r>
            <a:r>
              <a:rPr lang="en-US" smtClean="0">
                <a:latin typeface="Courier New" pitchFamily="49" charset="0"/>
              </a:rPr>
              <a:t>if</a:t>
            </a:r>
            <a:r>
              <a:rPr lang="en-US" b="0" smtClean="0">
                <a:latin typeface="Courier New" pitchFamily="49" charset="0"/>
              </a:rPr>
              <a:t> readers = 0 </a:t>
            </a:r>
            <a:r>
              <a:rPr lang="en-US" smtClean="0">
                <a:latin typeface="Courier New" pitchFamily="49" charset="0"/>
              </a:rPr>
              <a:t>then </a:t>
            </a:r>
            <a:r>
              <a:rPr lang="en-US" b="0" smtClean="0">
                <a:latin typeface="Courier New" pitchFamily="49" charset="0"/>
              </a:rPr>
              <a:t>signal(writeallowed);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	end;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b="0" smtClean="0">
                <a:latin typeface="Courier New" pitchFamily="49" charset="0"/>
              </a:rPr>
              <a:t> </a:t>
            </a:r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Readers/Writers with Monitors (continued)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40000"/>
              </a:lnSpc>
              <a:defRPr/>
            </a:pPr>
            <a:endParaRPr lang="en-US" b="0" smtClean="0">
              <a:latin typeface="Courier New" pitchFamily="49" charset="0"/>
            </a:endParaRP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procedure </a:t>
            </a:r>
            <a:r>
              <a:rPr lang="en-US" b="0" smtClean="0">
                <a:latin typeface="Courier New" pitchFamily="49" charset="0"/>
              </a:rPr>
              <a:t>beginwriting </a:t>
            </a:r>
            <a:r>
              <a:rPr lang="en-US" smtClean="0">
                <a:latin typeface="Courier New" pitchFamily="49" charset="0"/>
              </a:rPr>
              <a:t>begin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	if </a:t>
            </a:r>
            <a:r>
              <a:rPr lang="en-US" b="0" smtClean="0">
                <a:latin typeface="Courier New" pitchFamily="49" charset="0"/>
              </a:rPr>
              <a:t>readers </a:t>
            </a:r>
            <a:r>
              <a:rPr lang="en-US" b="0" smtClean="0">
                <a:latin typeface="Courier New" pitchFamily="49" charset="0"/>
                <a:cs typeface="Courier New" pitchFamily="49" charset="0"/>
              </a:rPr>
              <a:t>¬= 0</a:t>
            </a:r>
            <a:r>
              <a:rPr lang="en-US" b="0" smtClean="0">
                <a:latin typeface="Courier New" pitchFamily="49" charset="0"/>
              </a:rPr>
              <a:t> </a:t>
            </a:r>
            <a:r>
              <a:rPr lang="en-US" smtClean="0">
                <a:latin typeface="Courier New" pitchFamily="49" charset="0"/>
              </a:rPr>
              <a:t>or </a:t>
            </a:r>
            <a:r>
              <a:rPr lang="en-US" b="0" smtClean="0">
                <a:latin typeface="Courier New" pitchFamily="49" charset="0"/>
              </a:rPr>
              <a:t>someonewriting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b="0" smtClean="0">
                <a:latin typeface="Courier New" pitchFamily="49" charset="0"/>
              </a:rPr>
              <a:t>		</a:t>
            </a:r>
            <a:r>
              <a:rPr lang="en-US" smtClean="0">
                <a:latin typeface="Courier New" pitchFamily="49" charset="0"/>
              </a:rPr>
              <a:t>then </a:t>
            </a:r>
            <a:r>
              <a:rPr lang="en-US" b="0" smtClean="0">
                <a:latin typeface="Courier New" pitchFamily="49" charset="0"/>
              </a:rPr>
              <a:t>wait(writeallowed);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b="0" smtClean="0">
                <a:latin typeface="Courier New" pitchFamily="49" charset="0"/>
              </a:rPr>
              <a:t>	someonewriting := true;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	end;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procedure </a:t>
            </a:r>
            <a:r>
              <a:rPr lang="en-US" b="0" smtClean="0">
                <a:latin typeface="Courier New" pitchFamily="49" charset="0"/>
              </a:rPr>
              <a:t>donewriting </a:t>
            </a:r>
            <a:r>
              <a:rPr lang="en-US" smtClean="0">
                <a:latin typeface="Courier New" pitchFamily="49" charset="0"/>
              </a:rPr>
              <a:t>begin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	</a:t>
            </a:r>
            <a:r>
              <a:rPr lang="en-US" b="0" smtClean="0">
                <a:latin typeface="Courier New" pitchFamily="49" charset="0"/>
              </a:rPr>
              <a:t>someonewriting := false;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b="0" smtClean="0">
                <a:latin typeface="Courier New" pitchFamily="49" charset="0"/>
              </a:rPr>
              <a:t>	</a:t>
            </a:r>
            <a:r>
              <a:rPr lang="en-US" smtClean="0">
                <a:latin typeface="Courier New" pitchFamily="49" charset="0"/>
              </a:rPr>
              <a:t>if</a:t>
            </a:r>
            <a:r>
              <a:rPr lang="en-US" b="0" smtClean="0">
                <a:latin typeface="Courier New" pitchFamily="49" charset="0"/>
              </a:rPr>
              <a:t> queue(readallowed)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b="0" smtClean="0">
                <a:latin typeface="Courier New" pitchFamily="49" charset="0"/>
              </a:rPr>
              <a:t>		</a:t>
            </a:r>
            <a:r>
              <a:rPr lang="en-US" smtClean="0">
                <a:latin typeface="Courier New" pitchFamily="49" charset="0"/>
              </a:rPr>
              <a:t>then </a:t>
            </a:r>
            <a:r>
              <a:rPr lang="en-US" b="0" smtClean="0">
                <a:latin typeface="Courier New" pitchFamily="49" charset="0"/>
              </a:rPr>
              <a:t>signal(readallowed);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b="0" smtClean="0">
                <a:latin typeface="Courier New" pitchFamily="49" charset="0"/>
              </a:rPr>
              <a:t>		</a:t>
            </a:r>
            <a:r>
              <a:rPr lang="en-US" smtClean="0">
                <a:latin typeface="Courier New" pitchFamily="49" charset="0"/>
              </a:rPr>
              <a:t>else</a:t>
            </a:r>
            <a:r>
              <a:rPr lang="en-US" b="0" smtClean="0">
                <a:latin typeface="Courier New" pitchFamily="49" charset="0"/>
              </a:rPr>
              <a:t> signal(writeallowed);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	end;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begin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	</a:t>
            </a:r>
            <a:r>
              <a:rPr lang="en-US" b="0" smtClean="0">
                <a:latin typeface="Courier New" pitchFamily="49" charset="0"/>
              </a:rPr>
              <a:t>readers := 0;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b="0" smtClean="0">
                <a:latin typeface="Courier New" pitchFamily="49" charset="0"/>
              </a:rPr>
              <a:t>	someonewriting := false;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smtClean="0">
                <a:latin typeface="Courier New" pitchFamily="49" charset="0"/>
              </a:rPr>
              <a:t>end</a:t>
            </a:r>
            <a:r>
              <a:rPr lang="en-US" b="0" smtClean="0">
                <a:latin typeface="Courier New" pitchFamily="49" charset="0"/>
              </a:rPr>
              <a:t>; </a:t>
            </a:r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Readers/Writers with Monitors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Characteristics of solution</a:t>
            </a:r>
          </a:p>
          <a:p>
            <a:pPr lvl="1" eaLnBrk="1" hangingPunct="1">
              <a:defRPr/>
            </a:pPr>
            <a:r>
              <a:rPr lang="en-US" smtClean="0"/>
              <a:t>No starvation</a:t>
            </a:r>
          </a:p>
          <a:p>
            <a:pPr lvl="1" eaLnBrk="1" hangingPunct="1">
              <a:defRPr/>
            </a:pPr>
            <a:r>
              <a:rPr lang="en-US" smtClean="0"/>
              <a:t>Arriving readers wait if writer is waiting</a:t>
            </a:r>
          </a:p>
          <a:p>
            <a:pPr lvl="1" eaLnBrk="1" hangingPunct="1">
              <a:defRPr/>
            </a:pPr>
            <a:r>
              <a:rPr lang="en-US" smtClean="0"/>
              <a:t>Group of readers runs after each writer</a:t>
            </a:r>
          </a:p>
          <a:p>
            <a:pPr lvl="1" eaLnBrk="1" hangingPunct="1">
              <a:defRPr/>
            </a:pPr>
            <a:r>
              <a:rPr lang="en-US" smtClean="0"/>
              <a:t>Arrival order of writer, writer, reader runs in different order</a:t>
            </a:r>
          </a:p>
          <a:p>
            <a:pPr lvl="1" eaLnBrk="1" hangingPunct="1">
              <a:defRPr/>
            </a:pPr>
            <a:r>
              <a:rPr lang="en-US" smtClean="0"/>
              <a:t>Requires several auxiliary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Dining Philosophers</a:t>
            </a:r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Models many important synchronization problems</a:t>
            </a:r>
          </a:p>
          <a:p>
            <a:pPr eaLnBrk="1" hangingPunct="1">
              <a:defRPr/>
            </a:pPr>
            <a:r>
              <a:rPr lang="en-US" dirty="0" smtClean="0"/>
              <a:t>Most famous concurrency problem</a:t>
            </a:r>
          </a:p>
          <a:p>
            <a:pPr eaLnBrk="1" hangingPunct="1">
              <a:defRPr/>
            </a:pPr>
            <a:r>
              <a:rPr lang="en-US" dirty="0" smtClean="0"/>
              <a:t>Posed by </a:t>
            </a:r>
            <a:r>
              <a:rPr lang="en-US" dirty="0" err="1" smtClean="0"/>
              <a:t>Dijkstra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Characteristics</a:t>
            </a:r>
          </a:p>
          <a:p>
            <a:pPr lvl="1" eaLnBrk="1" hangingPunct="1">
              <a:defRPr/>
            </a:pPr>
            <a:r>
              <a:rPr lang="en-US" dirty="0" smtClean="0"/>
              <a:t>Five philosophers alternate thinking and eating</a:t>
            </a:r>
          </a:p>
          <a:p>
            <a:pPr lvl="1" eaLnBrk="1" hangingPunct="1">
              <a:defRPr/>
            </a:pPr>
            <a:r>
              <a:rPr lang="en-US" dirty="0" smtClean="0"/>
              <a:t>Only food is spaghetti</a:t>
            </a:r>
          </a:p>
          <a:p>
            <a:pPr lvl="2" eaLnBrk="1" hangingPunct="1">
              <a:defRPr/>
            </a:pPr>
            <a:r>
              <a:rPr lang="en-US" dirty="0" smtClean="0"/>
              <a:t>Requires two forks</a:t>
            </a:r>
          </a:p>
          <a:p>
            <a:pPr lvl="1" eaLnBrk="1" hangingPunct="1">
              <a:defRPr/>
            </a:pPr>
            <a:r>
              <a:rPr lang="en-US" dirty="0" smtClean="0"/>
              <a:t>Each philosopher has assigned seat at round table</a:t>
            </a:r>
          </a:p>
          <a:p>
            <a:pPr lvl="1" eaLnBrk="1" hangingPunct="1">
              <a:defRPr/>
            </a:pPr>
            <a:r>
              <a:rPr lang="en-US" dirty="0" smtClean="0"/>
              <a:t>One fork between each pair of plates</a:t>
            </a:r>
          </a:p>
          <a:p>
            <a:pPr lvl="1" eaLnBrk="1" hangingPunct="1">
              <a:defRPr/>
            </a:pPr>
            <a:r>
              <a:rPr lang="en-US" dirty="0" smtClean="0"/>
              <a:t>Problem: control access to forks, such that everyone can eat</a:t>
            </a:r>
          </a:p>
          <a:p>
            <a:pPr lvl="2" eaLnBrk="1" hangingPunct="1">
              <a:defRPr/>
            </a:pPr>
            <a:r>
              <a:rPr lang="en-US" dirty="0" smtClean="0"/>
              <a:t>Note that “pick up left, then pick up right” doesn’t work (why?)</a:t>
            </a:r>
          </a:p>
          <a:p>
            <a:pPr lvl="1" eaLnBrk="1" hangingPunct="1">
              <a:defRPr/>
            </a:pPr>
            <a:r>
              <a:rPr lang="en-US" dirty="0" smtClean="0"/>
              <a:t>Solvable with semaphores or monitors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Drinking Philosophers</a:t>
            </a:r>
          </a:p>
        </p:txBody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Extension of dining philosophers, due to </a:t>
            </a:r>
            <a:r>
              <a:rPr lang="en-US" dirty="0" err="1" smtClean="0"/>
              <a:t>K.M</a:t>
            </a:r>
            <a:r>
              <a:rPr lang="en-US" dirty="0" smtClean="0"/>
              <a:t>. </a:t>
            </a:r>
            <a:r>
              <a:rPr lang="en-US" dirty="0" err="1" smtClean="0"/>
              <a:t>Chandy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Arbitrary number of philosophers</a:t>
            </a:r>
          </a:p>
          <a:p>
            <a:pPr eaLnBrk="1" hangingPunct="1">
              <a:defRPr/>
            </a:pPr>
            <a:r>
              <a:rPr lang="en-US" dirty="0" smtClean="0"/>
              <a:t>Each likes own drink, mixed from bottles on table</a:t>
            </a:r>
          </a:p>
          <a:p>
            <a:pPr lvl="1" eaLnBrk="1" hangingPunct="1">
              <a:defRPr/>
            </a:pPr>
            <a:r>
              <a:rPr lang="en-US" dirty="0" smtClean="0"/>
              <a:t>Can only mix drink when holding all necessary bottles</a:t>
            </a:r>
          </a:p>
          <a:p>
            <a:pPr lvl="1" eaLnBrk="1" hangingPunct="1">
              <a:defRPr/>
            </a:pPr>
            <a:r>
              <a:rPr lang="en-US" dirty="0" smtClean="0"/>
              <a:t>Each drink uses different subset of bottles</a:t>
            </a:r>
          </a:p>
          <a:p>
            <a:pPr eaLnBrk="1" hangingPunct="1">
              <a:defRPr/>
            </a:pPr>
            <a:r>
              <a:rPr lang="en-US" dirty="0" smtClean="0"/>
              <a:t>Problem: control access to bottles, such that there is no deadlock and no starvation</a:t>
            </a:r>
          </a:p>
          <a:p>
            <a:pPr eaLnBrk="1" hangingPunct="1">
              <a:defRPr/>
            </a:pPr>
            <a:r>
              <a:rPr lang="en-US" dirty="0" smtClean="0"/>
              <a:t>Solution uses Dining Philosophers as sub-problem.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Mutual Exclusion</a:t>
            </a:r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Need ways to enforce critical sections</a:t>
            </a:r>
          </a:p>
          <a:p>
            <a:pPr lvl="1" eaLnBrk="1" hangingPunct="1">
              <a:defRPr/>
            </a:pPr>
            <a:r>
              <a:rPr lang="en-US" smtClean="0"/>
              <a:t>Prevent race conditions that cause errors</a:t>
            </a:r>
          </a:p>
          <a:p>
            <a:pPr eaLnBrk="1" hangingPunct="1">
              <a:defRPr/>
            </a:pPr>
            <a:r>
              <a:rPr lang="en-US" smtClean="0"/>
              <a:t>Requirements for mutual exclusion</a:t>
            </a:r>
          </a:p>
          <a:p>
            <a:pPr lvl="1" eaLnBrk="1" hangingPunct="1">
              <a:defRPr/>
            </a:pPr>
            <a:r>
              <a:rPr lang="en-US" i="1" smtClean="0">
                <a:solidFill>
                  <a:srgbClr val="FF0000"/>
                </a:solidFill>
              </a:rPr>
              <a:t>Safety</a:t>
            </a:r>
            <a:r>
              <a:rPr lang="en-US" i="1" smtClean="0"/>
              <a:t>: </a:t>
            </a:r>
            <a:r>
              <a:rPr lang="en-US" smtClean="0"/>
              <a:t>only one process/thread at a time inside CS</a:t>
            </a:r>
          </a:p>
          <a:p>
            <a:pPr lvl="1" eaLnBrk="1" hangingPunct="1">
              <a:defRPr/>
            </a:pPr>
            <a:r>
              <a:rPr lang="en-US" i="1" smtClean="0">
                <a:solidFill>
                  <a:srgbClr val="FF0000"/>
                </a:solidFill>
              </a:rPr>
              <a:t>Progress</a:t>
            </a:r>
            <a:r>
              <a:rPr lang="en-US" i="1" smtClean="0"/>
              <a:t>: </a:t>
            </a:r>
            <a:r>
              <a:rPr lang="en-US" smtClean="0"/>
              <a:t>if nobody has access and somebody wants in, somebody gets in</a:t>
            </a:r>
          </a:p>
          <a:p>
            <a:pPr lvl="1" eaLnBrk="1" hangingPunct="1">
              <a:defRPr/>
            </a:pPr>
            <a:r>
              <a:rPr lang="en-US" smtClean="0"/>
              <a:t>No </a:t>
            </a:r>
            <a:r>
              <a:rPr lang="en-US" i="1" smtClean="0">
                <a:solidFill>
                  <a:srgbClr val="FF0000"/>
                </a:solidFill>
              </a:rPr>
              <a:t>starvation</a:t>
            </a:r>
            <a:r>
              <a:rPr lang="en-US" i="1" smtClean="0"/>
              <a:t>: </a:t>
            </a:r>
            <a:r>
              <a:rPr lang="en-US" smtClean="0"/>
              <a:t>if you want in, you will eventually get in</a:t>
            </a:r>
          </a:p>
          <a:p>
            <a:pPr eaLnBrk="1" hangingPunct="1">
              <a:defRPr/>
            </a:pPr>
            <a:r>
              <a:rPr lang="en-US" smtClean="0"/>
              <a:t>Desirable properties:</a:t>
            </a:r>
          </a:p>
          <a:p>
            <a:pPr lvl="1" eaLnBrk="1" hangingPunct="1">
              <a:defRPr/>
            </a:pPr>
            <a:r>
              <a:rPr lang="en-US" i="1" smtClean="0">
                <a:solidFill>
                  <a:srgbClr val="FF0000"/>
                </a:solidFill>
              </a:rPr>
              <a:t>Efficiency</a:t>
            </a:r>
            <a:r>
              <a:rPr lang="en-US" i="1" smtClean="0"/>
              <a:t>: </a:t>
            </a:r>
            <a:r>
              <a:rPr lang="en-US" smtClean="0"/>
              <a:t>can get into CS in relatively few instructions</a:t>
            </a:r>
          </a:p>
          <a:p>
            <a:pPr lvl="1" eaLnBrk="1" hangingPunct="1">
              <a:defRPr/>
            </a:pPr>
            <a:r>
              <a:rPr lang="en-US" i="1" smtClean="0">
                <a:solidFill>
                  <a:srgbClr val="FF0000"/>
                </a:solidFill>
              </a:rPr>
              <a:t>Low load</a:t>
            </a:r>
            <a:r>
              <a:rPr lang="en-US" i="1" smtClean="0"/>
              <a:t>: </a:t>
            </a:r>
            <a:r>
              <a:rPr lang="en-US" smtClean="0"/>
              <a:t>waiting for CS doesn’t waste resources</a:t>
            </a:r>
          </a:p>
          <a:p>
            <a:pPr lvl="1" eaLnBrk="1" hangingPunct="1">
              <a:defRPr/>
            </a:pPr>
            <a:r>
              <a:rPr lang="en-US" i="1" smtClean="0">
                <a:solidFill>
                  <a:srgbClr val="FF0000"/>
                </a:solidFill>
              </a:rPr>
              <a:t>Fairness</a:t>
            </a:r>
            <a:r>
              <a:rPr lang="en-US" i="1" smtClean="0"/>
              <a:t>: </a:t>
            </a:r>
            <a:r>
              <a:rPr lang="en-US" smtClean="0"/>
              <a:t>if you want in, nobody else gets in ahead of you twice</a:t>
            </a:r>
            <a:endParaRPr lang="en-US" i="1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Additional Requirements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Synchronization is tricky to get right</a:t>
            </a:r>
          </a:p>
          <a:p>
            <a:pPr lvl="1" eaLnBrk="1" hangingPunct="1">
              <a:defRPr/>
            </a:pPr>
            <a:r>
              <a:rPr lang="en-US" smtClean="0"/>
              <a:t>Failure to protect critical sections</a:t>
            </a:r>
          </a:p>
          <a:p>
            <a:pPr lvl="1" eaLnBrk="1" hangingPunct="1">
              <a:defRPr/>
            </a:pPr>
            <a:r>
              <a:rPr lang="en-US" smtClean="0"/>
              <a:t>Incorrect use of primitives</a:t>
            </a:r>
          </a:p>
          <a:p>
            <a:pPr lvl="1" eaLnBrk="1" hangingPunct="1">
              <a:defRPr/>
            </a:pPr>
            <a:r>
              <a:rPr lang="en-US" smtClean="0"/>
              <a:t>Deadlock</a:t>
            </a:r>
          </a:p>
          <a:p>
            <a:pPr eaLnBrk="1" hangingPunct="1">
              <a:defRPr/>
            </a:pPr>
            <a:r>
              <a:rPr lang="en-US" smtClean="0"/>
              <a:t>Programmer-friendliness is big plus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Hardware Mutex Support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Test and Set</a:t>
            </a:r>
          </a:p>
          <a:p>
            <a:pPr lvl="1" eaLnBrk="1" hangingPunct="1">
              <a:defRPr/>
            </a:pPr>
            <a:r>
              <a:rPr lang="en-US" dirty="0" smtClean="0"/>
              <a:t>Read word, set it nonzero, and set condition codes</a:t>
            </a:r>
          </a:p>
          <a:p>
            <a:pPr lvl="1" eaLnBrk="1" hangingPunct="1">
              <a:defRPr/>
            </a:pPr>
            <a:r>
              <a:rPr lang="en-US" dirty="0" smtClean="0"/>
              <a:t>All in one indivisible operation</a:t>
            </a:r>
          </a:p>
          <a:p>
            <a:pPr eaLnBrk="1" hangingPunct="1">
              <a:defRPr/>
            </a:pPr>
            <a:r>
              <a:rPr lang="en-US" dirty="0" smtClean="0"/>
              <a:t>Compare and Swap</a:t>
            </a:r>
          </a:p>
          <a:p>
            <a:pPr lvl="1" eaLnBrk="1" hangingPunct="1">
              <a:defRPr/>
            </a:pPr>
            <a:r>
              <a:rPr lang="en-US" dirty="0" smtClean="0"/>
              <a:t>Read word, compare to register; if match then store some other register into word</a:t>
            </a:r>
          </a:p>
          <a:p>
            <a:pPr lvl="1" eaLnBrk="1" hangingPunct="1">
              <a:defRPr/>
            </a:pPr>
            <a:r>
              <a:rPr lang="en-US" dirty="0" smtClean="0"/>
              <a:t>Again, indivisible</a:t>
            </a:r>
          </a:p>
          <a:p>
            <a:pPr lvl="1" eaLnBrk="1" hangingPunct="1">
              <a:defRPr/>
            </a:pPr>
            <a:r>
              <a:rPr lang="en-US" dirty="0" smtClean="0"/>
              <a:t>Generalization of Test &amp; Set</a:t>
            </a:r>
          </a:p>
          <a:p>
            <a:pPr eaLnBrk="1" hangingPunct="1">
              <a:defRPr/>
            </a:pPr>
            <a:r>
              <a:rPr lang="en-US" dirty="0" smtClean="0"/>
              <a:t>Double Compare and Swap</a:t>
            </a:r>
          </a:p>
          <a:p>
            <a:pPr lvl="1" eaLnBrk="1" hangingPunct="1">
              <a:defRPr/>
            </a:pPr>
            <a:r>
              <a:rPr lang="en-US" dirty="0" smtClean="0"/>
              <a:t>Extends </a:t>
            </a:r>
            <a:r>
              <a:rPr lang="en-US" dirty="0" err="1" smtClean="0"/>
              <a:t>CAS</a:t>
            </a:r>
            <a:r>
              <a:rPr lang="en-US" dirty="0" smtClean="0"/>
              <a:t> to two (noncontiguous) locations</a:t>
            </a:r>
          </a:p>
          <a:p>
            <a:pPr lvl="1" eaLnBrk="1" hangingPunct="1">
              <a:defRPr/>
            </a:pPr>
            <a:r>
              <a:rPr lang="en-US" dirty="0" smtClean="0"/>
              <a:t>Turns out to not be that useful; omitted in current designs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Test and Set</a:t>
            </a:r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50000"/>
              </a:lnSpc>
              <a:defRPr/>
            </a:pPr>
            <a:r>
              <a:rPr lang="en-US" b="0" dirty="0" err="1" smtClean="0">
                <a:latin typeface="Courier New" pitchFamily="49" charset="0"/>
              </a:rPr>
              <a:t>enter_critical_region</a:t>
            </a:r>
            <a:r>
              <a:rPr lang="en-US" b="0" dirty="0" smtClean="0">
                <a:latin typeface="Courier New" pitchFamily="49" charset="0"/>
              </a:rPr>
              <a:t>: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</a:t>
            </a:r>
            <a:r>
              <a:rPr lang="en-US" b="0" dirty="0" err="1" smtClean="0">
                <a:latin typeface="Courier New" pitchFamily="49" charset="0"/>
              </a:rPr>
              <a:t>leaq</a:t>
            </a:r>
            <a:r>
              <a:rPr lang="en-US" b="0" dirty="0" smtClean="0">
                <a:latin typeface="Courier New" pitchFamily="49" charset="0"/>
              </a:rPr>
              <a:t>	lock, %</a:t>
            </a:r>
            <a:r>
              <a:rPr lang="en-US" b="0" dirty="0" err="1" smtClean="0">
                <a:latin typeface="Courier New" pitchFamily="49" charset="0"/>
              </a:rPr>
              <a:t>eax</a:t>
            </a:r>
            <a:endParaRPr lang="en-US" b="0" dirty="0" smtClean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.L1:	</a:t>
            </a:r>
            <a:r>
              <a:rPr lang="en-US" b="0" dirty="0" err="1" smtClean="0">
                <a:latin typeface="Courier New" pitchFamily="49" charset="0"/>
              </a:rPr>
              <a:t>tsl</a:t>
            </a:r>
            <a:r>
              <a:rPr lang="en-US" b="0" dirty="0" smtClean="0">
                <a:latin typeface="Courier New" pitchFamily="49" charset="0"/>
              </a:rPr>
              <a:t>	(%</a:t>
            </a:r>
            <a:r>
              <a:rPr lang="en-US" b="0" dirty="0" err="1" smtClean="0">
                <a:latin typeface="Courier New" pitchFamily="49" charset="0"/>
              </a:rPr>
              <a:t>eax</a:t>
            </a:r>
            <a:r>
              <a:rPr lang="en-US" b="0" dirty="0" smtClean="0">
                <a:latin typeface="Courier New" pitchFamily="49" charset="0"/>
              </a:rPr>
              <a:t>)	; Set lock NZ, set CC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</a:t>
            </a:r>
            <a:r>
              <a:rPr lang="en-US" b="0" dirty="0" err="1" smtClean="0">
                <a:latin typeface="Courier New" pitchFamily="49" charset="0"/>
              </a:rPr>
              <a:t>jne</a:t>
            </a:r>
            <a:r>
              <a:rPr lang="en-US" b="0" dirty="0" smtClean="0">
                <a:latin typeface="Courier New" pitchFamily="49" charset="0"/>
              </a:rPr>
              <a:t>	.L1		; Loop if was already NZ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; We now have exclusive access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ret</a:t>
            </a:r>
          </a:p>
          <a:p>
            <a:pPr eaLnBrk="1" hangingPunct="1">
              <a:lnSpc>
                <a:spcPct val="50000"/>
              </a:lnSpc>
              <a:defRPr/>
            </a:pPr>
            <a:endParaRPr lang="en-US" b="0" dirty="0" smtClean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err="1" smtClean="0">
                <a:latin typeface="Courier New" pitchFamily="49" charset="0"/>
              </a:rPr>
              <a:t>leave_critical_region</a:t>
            </a:r>
            <a:r>
              <a:rPr lang="en-US" b="0" dirty="0" smtClean="0">
                <a:latin typeface="Courier New" pitchFamily="49" charset="0"/>
              </a:rPr>
              <a:t>: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</a:t>
            </a:r>
            <a:r>
              <a:rPr lang="en-US" b="0" dirty="0" err="1" smtClean="0">
                <a:latin typeface="Courier New" pitchFamily="49" charset="0"/>
              </a:rPr>
              <a:t>movb</a:t>
            </a:r>
            <a:r>
              <a:rPr lang="en-US" b="0" dirty="0" smtClean="0">
                <a:latin typeface="Courier New" pitchFamily="49" charset="0"/>
              </a:rPr>
              <a:t>	$0, lock</a:t>
            </a:r>
          </a:p>
          <a:p>
            <a:pPr eaLnBrk="1" hangingPunct="1">
              <a:lnSpc>
                <a:spcPct val="50000"/>
              </a:lnSpc>
              <a:defRPr/>
            </a:pPr>
            <a:r>
              <a:rPr lang="en-US" b="0" dirty="0" smtClean="0">
                <a:latin typeface="Courier New" pitchFamily="49" charset="0"/>
              </a:rPr>
              <a:t>		ret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Evaluating Test and Set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Helvetica" pitchFamily="34" charset="0"/>
              <a:buChar char="+"/>
              <a:defRPr/>
            </a:pPr>
            <a:r>
              <a:rPr lang="en-US" dirty="0" smtClean="0"/>
              <a:t>Very fast entry to unlocked region</a:t>
            </a:r>
          </a:p>
          <a:p>
            <a:pPr eaLnBrk="1" hangingPunct="1">
              <a:buFont typeface="Helvetica" pitchFamily="34" charset="0"/>
              <a:buChar char="+"/>
              <a:defRPr/>
            </a:pPr>
            <a:r>
              <a:rPr lang="en-US" dirty="0" smtClean="0"/>
              <a:t>Easy to implement (except on multi-core hardware!)</a:t>
            </a:r>
          </a:p>
          <a:p>
            <a:pPr eaLnBrk="1" hangingPunct="1">
              <a:buFont typeface="Helvetica" pitchFamily="34" charset="0"/>
              <a:buChar char="+"/>
              <a:defRPr/>
            </a:pPr>
            <a:r>
              <a:rPr lang="en-US" dirty="0" smtClean="0"/>
              <a:t>Guarantees safety &amp; progress</a:t>
            </a:r>
          </a:p>
          <a:p>
            <a:pPr eaLnBrk="1" hangingPunct="1">
              <a:buFont typeface="Helvetica" pitchFamily="34" charset="0"/>
              <a:buChar char="-"/>
              <a:defRPr/>
            </a:pPr>
            <a:r>
              <a:rPr lang="en-US" dirty="0" smtClean="0"/>
              <a:t>Wastes CPU when waiting (spin lock/busy wait)</a:t>
            </a:r>
          </a:p>
          <a:p>
            <a:pPr eaLnBrk="1" hangingPunct="1">
              <a:buFont typeface="Helvetica" pitchFamily="34" charset="0"/>
              <a:buChar char="-"/>
              <a:defRPr/>
            </a:pPr>
            <a:r>
              <a:rPr lang="en-US" dirty="0" smtClean="0"/>
              <a:t>Doesn’t make it easy for other threads to run</a:t>
            </a:r>
          </a:p>
          <a:p>
            <a:pPr eaLnBrk="1" hangingPunct="1">
              <a:buFont typeface="Helvetica" pitchFamily="34" charset="0"/>
              <a:buChar char="-"/>
              <a:defRPr/>
            </a:pPr>
            <a:r>
              <a:rPr lang="en-US" dirty="0" smtClean="0"/>
              <a:t>Extremely high memory (i.e., bus) traffic</a:t>
            </a:r>
          </a:p>
          <a:p>
            <a:pPr eaLnBrk="1" hangingPunct="1">
              <a:buFont typeface="Helvetica" pitchFamily="34" charset="0"/>
              <a:buChar char="-"/>
              <a:defRPr/>
            </a:pPr>
            <a:r>
              <a:rPr lang="en-US" dirty="0" smtClean="0"/>
              <a:t>Prone to errors (e.g., forget to unlock)</a:t>
            </a:r>
          </a:p>
          <a:p>
            <a:pPr eaLnBrk="1" hangingPunct="1">
              <a:buFont typeface="Helvetica" pitchFamily="34" charset="0"/>
              <a:buChar char="-"/>
              <a:defRPr/>
            </a:pPr>
            <a:r>
              <a:rPr lang="en-US" dirty="0" smtClean="0"/>
              <a:t>Prone to unfairness and starvation</a:t>
            </a:r>
          </a:p>
          <a:p>
            <a:pPr eaLnBrk="1" hangingPunct="1">
              <a:buFont typeface="Helvetica" pitchFamily="34" charset="0"/>
              <a:buNone/>
              <a:defRPr/>
            </a:pPr>
            <a:r>
              <a:rPr lang="en-US" dirty="0" smtClean="0"/>
              <a:t>For these reasons, test &amp; set is used only to implement higher-level constructs.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Semaphores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Higher-level construct, discussed previously</a:t>
            </a:r>
          </a:p>
          <a:p>
            <a:pPr lvl="1" eaLnBrk="1" hangingPunct="1">
              <a:defRPr/>
            </a:pPr>
            <a:r>
              <a:rPr lang="en-US" smtClean="0"/>
              <a:t>Invented by Edsger Dijkstra</a:t>
            </a:r>
          </a:p>
          <a:p>
            <a:pPr lvl="1" eaLnBrk="1" hangingPunct="1">
              <a:defRPr/>
            </a:pPr>
            <a:r>
              <a:rPr lang="en-US" smtClean="0"/>
              <a:t>P(sem) or wait(sem) decrements and possibly waits</a:t>
            </a:r>
          </a:p>
          <a:p>
            <a:pPr lvl="1" eaLnBrk="1" hangingPunct="1">
              <a:defRPr/>
            </a:pPr>
            <a:r>
              <a:rPr lang="en-US" smtClean="0"/>
              <a:t>V(sem) or signal(sem) increments and lets somebody else in</a:t>
            </a:r>
          </a:p>
          <a:p>
            <a:pPr eaLnBrk="1" hangingPunct="1">
              <a:defRPr/>
            </a:pPr>
            <a:r>
              <a:rPr lang="en-US" smtClean="0"/>
              <a:t>Usually implemented by operating system</a:t>
            </a:r>
          </a:p>
          <a:p>
            <a:pPr lvl="1" eaLnBrk="1" hangingPunct="1">
              <a:defRPr/>
            </a:pPr>
            <a:r>
              <a:rPr lang="en-US" smtClean="0"/>
              <a:t>Allows scheduler to run different thread while waiting</a:t>
            </a:r>
          </a:p>
          <a:p>
            <a:pPr lvl="1" eaLnBrk="1" hangingPunct="1">
              <a:defRPr/>
            </a:pPr>
            <a:r>
              <a:rPr lang="en-US" smtClean="0"/>
              <a:t>OS can guarantee fairness and no starvation</a:t>
            </a:r>
          </a:p>
          <a:p>
            <a:pPr lvl="2" eaLnBrk="1" hangingPunct="1">
              <a:defRPr/>
            </a:pPr>
            <a:r>
              <a:rPr lang="en-US" smtClean="0"/>
              <a:t>Or can even enforce priority scheme</a:t>
            </a:r>
          </a:p>
          <a:p>
            <a:pPr lvl="1" eaLnBrk="1" hangingPunct="1">
              <a:defRPr/>
            </a:pPr>
            <a:r>
              <a:rPr lang="en-US" smtClean="0"/>
              <a:t>More flexibility for user (e.g., can count things)</a:t>
            </a:r>
          </a:p>
          <a:p>
            <a:pPr eaLnBrk="1" hangingPunct="1">
              <a:defRPr/>
            </a:pPr>
            <a:r>
              <a:rPr lang="en-US" smtClean="0"/>
              <a:t>Still error-prone</a:t>
            </a:r>
          </a:p>
          <a:p>
            <a:pPr lvl="1" eaLnBrk="1" hangingPunct="1">
              <a:defRPr/>
            </a:pPr>
            <a:r>
              <a:rPr lang="en-US" smtClean="0"/>
              <a:t>P’s and V’s must be matched</a:t>
            </a:r>
          </a:p>
          <a:p>
            <a:pPr lvl="1" eaLnBrk="1" hangingPunct="1">
              <a:defRPr/>
            </a:pPr>
            <a:r>
              <a:rPr lang="en-US" smtClean="0"/>
              <a:t>Single extra V blows mutual exclusion entirely (compare Test &amp; Set)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Monitors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High-level mutual-exclusion construct</a:t>
            </a:r>
          </a:p>
          <a:p>
            <a:pPr lvl="1" eaLnBrk="1" hangingPunct="1">
              <a:defRPr/>
            </a:pPr>
            <a:r>
              <a:rPr lang="en-US" dirty="0" smtClean="0"/>
              <a:t>Invented by </a:t>
            </a:r>
            <a:r>
              <a:rPr lang="en-US" dirty="0" err="1" smtClean="0"/>
              <a:t>C.A.R</a:t>
            </a:r>
            <a:r>
              <a:rPr lang="en-US" dirty="0" smtClean="0"/>
              <a:t>. “Tony” Hoare (also quicksort inventor)</a:t>
            </a:r>
          </a:p>
          <a:p>
            <a:pPr lvl="1" eaLnBrk="1" hangingPunct="1">
              <a:defRPr/>
            </a:pPr>
            <a:r>
              <a:rPr lang="en-US" dirty="0" smtClean="0"/>
              <a:t>Difficult or impossible to use incorrectly</a:t>
            </a:r>
          </a:p>
          <a:p>
            <a:pPr lvl="1" eaLnBrk="1" hangingPunct="1">
              <a:defRPr/>
            </a:pPr>
            <a:r>
              <a:rPr lang="en-US" dirty="0" smtClean="0"/>
              <a:t>Like Java/C++ class: combines data with functions needed to manage it</a:t>
            </a:r>
          </a:p>
          <a:p>
            <a:pPr eaLnBrk="1" hangingPunct="1">
              <a:defRPr/>
            </a:pPr>
            <a:r>
              <a:rPr lang="en-US" dirty="0" smtClean="0"/>
              <a:t>Keys to monitor correctness</a:t>
            </a:r>
          </a:p>
          <a:p>
            <a:pPr lvl="1" eaLnBrk="1" hangingPunct="1">
              <a:defRPr/>
            </a:pPr>
            <a:r>
              <a:rPr lang="en-US" dirty="0" smtClean="0"/>
              <a:t>Data is available </a:t>
            </a:r>
            <a:r>
              <a:rPr lang="en-US" i="1" dirty="0" smtClean="0"/>
              <a:t>only</a:t>
            </a:r>
            <a:r>
              <a:rPr lang="en-US" dirty="0" smtClean="0"/>
              <a:t> to functions within monitor</a:t>
            </a:r>
          </a:p>
          <a:p>
            <a:pPr lvl="1" eaLnBrk="1" hangingPunct="1">
              <a:defRPr/>
            </a:pPr>
            <a:r>
              <a:rPr lang="en-US" dirty="0" smtClean="0"/>
              <a:t>Specific functions (</a:t>
            </a:r>
            <a:r>
              <a:rPr lang="en-US" i="1" dirty="0" smtClean="0"/>
              <a:t>gatekeepers</a:t>
            </a:r>
            <a:r>
              <a:rPr lang="en-US" dirty="0" smtClean="0"/>
              <a:t>) control access</a:t>
            </a:r>
          </a:p>
          <a:p>
            <a:pPr lvl="1" eaLnBrk="1" hangingPunct="1">
              <a:defRPr/>
            </a:pPr>
            <a:r>
              <a:rPr lang="en-US" dirty="0" smtClean="0"/>
              <a:t>Only one process/thread allowed inside monitor at a time</a:t>
            </a:r>
          </a:p>
          <a:p>
            <a:pPr lvl="1" eaLnBrk="1" hangingPunct="1">
              <a:defRPr/>
            </a:pPr>
            <a:r>
              <a:rPr lang="en-US" dirty="0" smtClean="0"/>
              <a:t>Queues keep track of who is waiting for monitor</a:t>
            </a:r>
          </a:p>
          <a:p>
            <a:pPr eaLnBrk="1" hangingPunct="1">
              <a:defRPr/>
            </a:pPr>
            <a:r>
              <a:rPr lang="en-US" dirty="0" smtClean="0"/>
              <a:t>Turns out to be hard to do certain things with monitors</a:t>
            </a:r>
          </a:p>
          <a:p>
            <a:pPr lvl="1" eaLnBrk="1" hangingPunct="1">
              <a:defRPr/>
            </a:pPr>
            <a:r>
              <a:rPr lang="en-US" dirty="0" smtClean="0"/>
              <a:t>Programmers wind up standing on heads or implementing things like semaphores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27717</TotalTime>
  <Pages>35</Pages>
  <Words>1132</Words>
  <Application>Microsoft Office PowerPoint</Application>
  <PresentationFormat>Letter Paper (8.5x11 in)</PresentationFormat>
  <Paragraphs>282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  <vt:variant>
        <vt:lpstr>Custom Shows</vt:lpstr>
      </vt:variant>
      <vt:variant>
        <vt:i4>2</vt:i4>
      </vt:variant>
    </vt:vector>
  </HeadingPairs>
  <TitlesOfParts>
    <vt:vector size="27" baseType="lpstr">
      <vt:lpstr>class02</vt:lpstr>
      <vt:lpstr>Synchronization Methods </vt:lpstr>
      <vt:lpstr>Deadlock and Starvation</vt:lpstr>
      <vt:lpstr>Mutual Exclusion</vt:lpstr>
      <vt:lpstr>Additional Requirements</vt:lpstr>
      <vt:lpstr>Hardware Mutex Support</vt:lpstr>
      <vt:lpstr>Example of Test and Set</vt:lpstr>
      <vt:lpstr>Evaluating Test and Set</vt:lpstr>
      <vt:lpstr>Semaphores</vt:lpstr>
      <vt:lpstr>Monitors</vt:lpstr>
      <vt:lpstr>Problems in Synchronization</vt:lpstr>
      <vt:lpstr>The Producer/Consumer Problem</vt:lpstr>
      <vt:lpstr>Producer/Consumer with Monitors</vt:lpstr>
      <vt:lpstr>Producer/Consumer with Monitors (continued)</vt:lpstr>
      <vt:lpstr>Exercise: P/C with Semaphores</vt:lpstr>
      <vt:lpstr>Solution: P/C with Semaphores</vt:lpstr>
      <vt:lpstr>The Readers/Writers Problem</vt:lpstr>
      <vt:lpstr>Readers/Writers with Semaphores (Polling Version)</vt:lpstr>
      <vt:lpstr>Readers/Writers with Semaphores (Polling continued)</vt:lpstr>
      <vt:lpstr>Readers/Writers with Semaphores (Polling continued)</vt:lpstr>
      <vt:lpstr>Readers/Writers with Monitors</vt:lpstr>
      <vt:lpstr>Readers/Writers with Monitors (continued)</vt:lpstr>
      <vt:lpstr>Readers/Writers with Monitors</vt:lpstr>
      <vt:lpstr>Dining Philosophers</vt:lpstr>
      <vt:lpstr>Drinking Philosophers</vt:lpstr>
      <vt:lpstr>For screen</vt:lpstr>
      <vt:lpstr>For printing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Memory Allocation I</dc:title>
  <dc:subject/>
  <dc:creator>Randal E. Bryant and David R. O'Hallaron</dc:creator>
  <cp:keywords/>
  <dc:description/>
  <cp:lastModifiedBy>Geoff Kuenning</cp:lastModifiedBy>
  <cp:revision>224</cp:revision>
  <cp:lastPrinted>2015-10-21T22:22:56Z</cp:lastPrinted>
  <dcterms:created xsi:type="dcterms:W3CDTF">1998-08-11T09:19:24Z</dcterms:created>
  <dcterms:modified xsi:type="dcterms:W3CDTF">2017-06-12T23:32:32Z</dcterms:modified>
</cp:coreProperties>
</file>