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343" r:id="rId2"/>
    <p:sldId id="345" r:id="rId3"/>
    <p:sldId id="346" r:id="rId4"/>
    <p:sldId id="347" r:id="rId5"/>
    <p:sldId id="349" r:id="rId6"/>
    <p:sldId id="350" r:id="rId7"/>
    <p:sldId id="351" r:id="rId8"/>
    <p:sldId id="352" r:id="rId9"/>
    <p:sldId id="407" r:id="rId10"/>
    <p:sldId id="408" r:id="rId11"/>
    <p:sldId id="409" r:id="rId12"/>
    <p:sldId id="354" r:id="rId13"/>
    <p:sldId id="355" r:id="rId14"/>
    <p:sldId id="379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411" r:id="rId24"/>
    <p:sldId id="400" r:id="rId25"/>
    <p:sldId id="395" r:id="rId26"/>
    <p:sldId id="396" r:id="rId27"/>
    <p:sldId id="397" r:id="rId28"/>
    <p:sldId id="410" r:id="rId29"/>
    <p:sldId id="399" r:id="rId30"/>
    <p:sldId id="401" r:id="rId31"/>
    <p:sldId id="402" r:id="rId32"/>
    <p:sldId id="420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04" r:id="rId41"/>
    <p:sldId id="405" r:id="rId42"/>
    <p:sldId id="406" r:id="rId43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3.xml"/><Relationship Id="rId1" Type="http://schemas.openxmlformats.org/officeDocument/2006/relationships/slide" Target="slides/slide12.xml"/><Relationship Id="rId4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/>
              <a:t>Page </a:t>
            </a:r>
            <a:fld id="{23AFBA74-EB58-4A84-A4A1-971595DE8435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73386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3E99707E-5BE4-425D-906B-78BC43CBC6A2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4522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941005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867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134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844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4581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470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458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6824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32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27704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18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215187" cy="8191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BEF0D81C-A69C-4360-8D72-ABA0DB40940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524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Exceptional 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505200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Exceptions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Shells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Signals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8138" y="762000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08051"/>
              </p:ext>
            </p:extLst>
          </p:nvPr>
        </p:nvGraphicFramePr>
        <p:xfrm>
          <a:off x="457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/>
                <a:gridCol w="25908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read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Read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write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Write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open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Open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close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Close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4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stat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57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fork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Create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59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Execute a program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60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_exit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Terminate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62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kill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Send signal to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875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Each x86-64 system call has a unique ID number</a:t>
            </a:r>
          </a:p>
          <a:p>
            <a:r>
              <a:rPr lang="en-US" dirty="0" smtClean="0"/>
              <a:t>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16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188912"/>
            <a:ext cx="8606503" cy="573088"/>
          </a:xfrm>
          <a:noFill/>
          <a:ln/>
        </p:spPr>
        <p:txBody>
          <a:bodyPr/>
          <a:lstStyle/>
          <a:p>
            <a:r>
              <a:rPr lang="en-US" dirty="0" smtClean="0"/>
              <a:t>System Call Example</a:t>
            </a:r>
            <a:endParaRPr lang="en-US" dirty="0"/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63008" y="859519"/>
            <a:ext cx="8399992" cy="1045481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User calls: </a:t>
            </a:r>
            <a:r>
              <a:rPr lang="en-US" sz="2000" dirty="0" smtClean="0">
                <a:latin typeface="Courier New" pitchFamily="49" charset="0"/>
              </a:rPr>
              <a:t>open(filename, options)</a:t>
            </a:r>
            <a:endParaRPr lang="en-US" sz="2000" b="0" dirty="0" smtClean="0"/>
          </a:p>
          <a:p>
            <a:r>
              <a:rPr lang="en-US" sz="2000" b="0" dirty="0" smtClean="0"/>
              <a:t>Calls __</a:t>
            </a:r>
            <a:r>
              <a:rPr lang="en-US" sz="2000" dirty="0" smtClean="0">
                <a:latin typeface="Courier New" pitchFamily="49" charset="0"/>
              </a:rPr>
              <a:t>open</a:t>
            </a:r>
            <a:r>
              <a:rPr lang="en-US" sz="2000" b="0" dirty="0" smtClean="0"/>
              <a:t> function, which invokes </a:t>
            </a:r>
            <a:r>
              <a:rPr lang="en-US" sz="2000" b="0" dirty="0"/>
              <a:t>system call </a:t>
            </a:r>
            <a:r>
              <a:rPr lang="en-US" sz="2000" b="0" dirty="0" smtClean="0"/>
              <a:t>instruction </a:t>
            </a:r>
            <a:r>
              <a:rPr lang="en-US" sz="2000" dirty="0" err="1" smtClean="0">
                <a:latin typeface="Courier New" pitchFamily="49" charset="0"/>
              </a:rPr>
              <a:t>syscall</a:t>
            </a:r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pPr marL="0" indent="0">
              <a:buNone/>
            </a:pPr>
            <a:endParaRPr lang="en-US" sz="2200" b="0" dirty="0" smtClean="0"/>
          </a:p>
          <a:p>
            <a:pPr marL="0" indent="0">
              <a:buNone/>
            </a:pPr>
            <a:endParaRPr lang="en-US" sz="2200" b="0" dirty="0" smtClean="0"/>
          </a:p>
          <a:p>
            <a:endParaRPr lang="en-US" sz="2200" b="0" dirty="0" smtClean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529303" y="1917918"/>
            <a:ext cx="8458200" cy="16488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solidFill>
                  <a:srgbClr val="000000"/>
                </a:solidFill>
                <a:latin typeface="Menlo-Regular"/>
              </a:rPr>
              <a:t>00000000000e5d70 &lt;__open&gt;</a:t>
            </a:r>
            <a:r>
              <a:rPr lang="de-DE" sz="1600" dirty="0" smtClean="0">
                <a:solidFill>
                  <a:srgbClr val="000000"/>
                </a:solidFill>
                <a:latin typeface="Menlo-Regular"/>
              </a:rPr>
              <a:t>:</a:t>
            </a:r>
          </a:p>
          <a:p>
            <a:pPr algn="l"/>
            <a:r>
              <a:rPr lang="de-DE" sz="1600" dirty="0" smtClean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pPr algn="l"/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e5d79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b8 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02 00 00 00 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 mov  $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0x2,%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eax  # </a:t>
            </a:r>
            <a:r>
              <a:rPr lang="sk-S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open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is syscall #2</a:t>
            </a:r>
            <a:endParaRPr lang="de-DE" sz="16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e5d7e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0f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05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syscall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 # Return value in %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rax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e5d80: 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48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3d 01 f0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cmp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$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0xfffffffffffff001,%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rax 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e5dfa: 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c3                 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2382" y="4191000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116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</a:t>
            </a:r>
            <a:r>
              <a:rPr lang="en-US" sz="1800" b="0" i="1" dirty="0" smtClean="0">
                <a:latin typeface="Calibri" pitchFamily="34" charset="0"/>
              </a:rPr>
              <a:t>xception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146332" y="54102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O</a:t>
            </a:r>
            <a:r>
              <a:rPr lang="en-US" sz="1800" b="0" i="1" dirty="0" smtClean="0">
                <a:latin typeface="Calibri" pitchFamily="34" charset="0"/>
              </a:rPr>
              <a:t>pen file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</a:t>
            </a:r>
            <a:r>
              <a:rPr lang="en-US" sz="1800" b="0" i="1" dirty="0" smtClean="0">
                <a:latin typeface="Calibri" pitchFamily="34" charset="0"/>
              </a:rPr>
              <a:t>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5410200" y="4241215"/>
            <a:ext cx="375328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rax</a:t>
            </a:r>
            <a:r>
              <a:rPr lang="en-US" sz="2000" b="0" dirty="0" smtClean="0">
                <a:latin typeface="Courier New"/>
                <a:cs typeface="Courier New"/>
              </a:rPr>
              <a:t> </a:t>
            </a:r>
            <a:r>
              <a:rPr lang="en-US" sz="2000" b="0" dirty="0" smtClean="0"/>
              <a:t>contains </a:t>
            </a:r>
            <a:r>
              <a:rPr lang="en-US" sz="2000" b="0" dirty="0" err="1" smtClean="0"/>
              <a:t>syscall</a:t>
            </a:r>
            <a:r>
              <a:rPr lang="en-US" sz="2000" b="0" dirty="0" smtClean="0"/>
              <a:t> number</a:t>
            </a:r>
          </a:p>
          <a:p>
            <a:r>
              <a:rPr lang="en-US" sz="2000" b="0" dirty="0" smtClean="0"/>
              <a:t>Other arguments in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rdi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rsi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rdx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%r10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%r8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 smtClean="0"/>
              <a:t>Return value in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rax</a:t>
            </a:r>
            <a:endParaRPr lang="en-US" sz="2000" b="0" dirty="0" smtClean="0">
              <a:latin typeface="Courier New"/>
              <a:cs typeface="Courier New"/>
            </a:endParaRPr>
          </a:p>
          <a:p>
            <a:r>
              <a:rPr lang="en-US" sz="2000" b="0" dirty="0" smtClean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 smtClean="0">
                <a:latin typeface="Courier New"/>
                <a:cs typeface="Courier New"/>
              </a:rPr>
              <a:t>errno</a:t>
            </a:r>
            <a:endParaRPr lang="en-US" sz="2000" b="0" dirty="0" smtClean="0">
              <a:latin typeface="Courier New"/>
              <a:cs typeface="Courier New"/>
            </a:endParaRPr>
          </a:p>
          <a:p>
            <a:endParaRPr lang="en-US" sz="2000" b="0" dirty="0" smtClean="0">
              <a:latin typeface="+mn-lt"/>
              <a:cs typeface="Courier New"/>
            </a:endParaRPr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26894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460375"/>
            <a:ext cx="7529512" cy="58261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Fault Example: Page Fault</a:t>
            </a:r>
          </a:p>
        </p:txBody>
      </p:sp>
      <p:grpSp>
        <p:nvGrpSpPr>
          <p:cNvPr id="12291" name="Group 20"/>
          <p:cNvGrpSpPr>
            <a:grpSpLocks/>
          </p:cNvGrpSpPr>
          <p:nvPr/>
        </p:nvGrpSpPr>
        <p:grpSpPr bwMode="auto">
          <a:xfrm>
            <a:off x="609600" y="4495800"/>
            <a:ext cx="8045450" cy="1909763"/>
            <a:chOff x="384" y="2832"/>
            <a:chExt cx="5068" cy="1203"/>
          </a:xfrm>
        </p:grpSpPr>
        <p:sp>
          <p:nvSpPr>
            <p:cNvPr id="12295" name="Rectangle 4"/>
            <p:cNvSpPr>
              <a:spLocks noChangeArrowheads="1"/>
            </p:cNvSpPr>
            <p:nvPr/>
          </p:nvSpPr>
          <p:spPr bwMode="auto">
            <a:xfrm>
              <a:off x="1484" y="2832"/>
              <a:ext cx="1035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chemeClr val="hlink"/>
                  </a:solidFill>
                  <a:latin typeface="Arial" charset="0"/>
                </a:rPr>
                <a:t>User Process</a:t>
              </a:r>
            </a:p>
          </p:txBody>
        </p:sp>
        <p:sp>
          <p:nvSpPr>
            <p:cNvPr id="12296" name="Rectangle 5"/>
            <p:cNvSpPr>
              <a:spLocks noChangeArrowheads="1"/>
            </p:cNvSpPr>
            <p:nvPr/>
          </p:nvSpPr>
          <p:spPr bwMode="auto">
            <a:xfrm>
              <a:off x="3566" y="2832"/>
              <a:ext cx="7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 smtClean="0">
                  <a:solidFill>
                    <a:schemeClr val="hlink"/>
                  </a:solidFill>
                  <a:latin typeface="Arial" charset="0"/>
                </a:rPr>
                <a:t>OS kernel</a:t>
              </a:r>
              <a:endParaRPr lang="en-US" altLang="en-US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2297" name="Line 6"/>
            <p:cNvSpPr>
              <a:spLocks noChangeShapeType="1"/>
            </p:cNvSpPr>
            <p:nvPr/>
          </p:nvSpPr>
          <p:spPr bwMode="auto">
            <a:xfrm>
              <a:off x="1997" y="3161"/>
              <a:ext cx="0" cy="3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7"/>
            <p:cNvSpPr>
              <a:spLocks noChangeShapeType="1"/>
            </p:cNvSpPr>
            <p:nvPr/>
          </p:nvSpPr>
          <p:spPr bwMode="auto">
            <a:xfrm>
              <a:off x="2001" y="3542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3773" y="3546"/>
              <a:ext cx="0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 flipH="1" flipV="1">
              <a:off x="2001" y="3538"/>
              <a:ext cx="1776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0"/>
            <p:cNvSpPr>
              <a:spLocks noChangeShapeType="1"/>
            </p:cNvSpPr>
            <p:nvPr/>
          </p:nvSpPr>
          <p:spPr bwMode="auto">
            <a:xfrm>
              <a:off x="1997" y="3641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11"/>
            <p:cNvSpPr>
              <a:spLocks noChangeArrowheads="1"/>
            </p:cNvSpPr>
            <p:nvPr/>
          </p:nvSpPr>
          <p:spPr bwMode="auto">
            <a:xfrm>
              <a:off x="2564" y="3336"/>
              <a:ext cx="74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page fault</a:t>
              </a:r>
            </a:p>
          </p:txBody>
        </p:sp>
        <p:sp>
          <p:nvSpPr>
            <p:cNvPr id="12303" name="Rectangle 12"/>
            <p:cNvSpPr>
              <a:spLocks noChangeArrowheads="1"/>
            </p:cNvSpPr>
            <p:nvPr/>
          </p:nvSpPr>
          <p:spPr bwMode="auto">
            <a:xfrm>
              <a:off x="3860" y="3508"/>
              <a:ext cx="159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Create page and load into memory</a:t>
              </a:r>
            </a:p>
          </p:txBody>
        </p:sp>
        <p:sp>
          <p:nvSpPr>
            <p:cNvPr id="12304" name="Rectangle 13"/>
            <p:cNvSpPr>
              <a:spLocks noChangeArrowheads="1"/>
            </p:cNvSpPr>
            <p:nvPr/>
          </p:nvSpPr>
          <p:spPr bwMode="auto">
            <a:xfrm>
              <a:off x="2304" y="3747"/>
              <a:ext cx="4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return</a:t>
              </a:r>
              <a:endParaRPr lang="en-US" altLang="en-US" b="0">
                <a:latin typeface="Arial" charset="0"/>
              </a:endParaRPr>
            </a:p>
          </p:txBody>
        </p:sp>
        <p:sp>
          <p:nvSpPr>
            <p:cNvPr id="12305" name="Rectangle 14"/>
            <p:cNvSpPr>
              <a:spLocks noChangeArrowheads="1"/>
            </p:cNvSpPr>
            <p:nvPr/>
          </p:nvSpPr>
          <p:spPr bwMode="auto">
            <a:xfrm>
              <a:off x="384" y="3374"/>
              <a:ext cx="50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event </a:t>
              </a:r>
            </a:p>
          </p:txBody>
        </p:sp>
        <p:sp>
          <p:nvSpPr>
            <p:cNvPr id="12306" name="Text Box 15"/>
            <p:cNvSpPr txBox="1">
              <a:spLocks noChangeArrowheads="1"/>
            </p:cNvSpPr>
            <p:nvPr/>
          </p:nvSpPr>
          <p:spPr bwMode="auto">
            <a:xfrm>
              <a:off x="1488" y="3459"/>
              <a:ext cx="42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>
                  <a:latin typeface="Courier New" pitchFamily="49" charset="0"/>
                </a:rPr>
                <a:t>movl</a:t>
              </a:r>
            </a:p>
          </p:txBody>
        </p:sp>
        <p:sp>
          <p:nvSpPr>
            <p:cNvPr id="12307" name="Line 16"/>
            <p:cNvSpPr>
              <a:spLocks noChangeShapeType="1"/>
            </p:cNvSpPr>
            <p:nvPr/>
          </p:nvSpPr>
          <p:spPr bwMode="auto">
            <a:xfrm>
              <a:off x="960" y="3507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5445125" cy="24717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Memory Reference</a:t>
            </a:r>
          </a:p>
          <a:p>
            <a:pPr lvl="1" eaLnBrk="1" hangingPunct="1">
              <a:defRPr/>
            </a:pPr>
            <a:r>
              <a:rPr lang="en-US" smtClean="0"/>
              <a:t>User writes to memory location</a:t>
            </a:r>
          </a:p>
          <a:p>
            <a:pPr lvl="1" eaLnBrk="1" hangingPunct="1">
              <a:defRPr/>
            </a:pPr>
            <a:r>
              <a:rPr lang="en-US" smtClean="0"/>
              <a:t>That portion (page) of user’s memory is currently on disk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Page handler must load page into physical memory</a:t>
            </a:r>
          </a:p>
          <a:p>
            <a:pPr lvl="1" eaLnBrk="1" hangingPunct="1">
              <a:defRPr/>
            </a:pPr>
            <a:r>
              <a:rPr lang="en-US" smtClean="0"/>
              <a:t>Returns to faulting instruction</a:t>
            </a:r>
          </a:p>
          <a:p>
            <a:pPr lvl="1" eaLnBrk="1" hangingPunct="1">
              <a:defRPr/>
            </a:pPr>
            <a:r>
              <a:rPr lang="en-US" smtClean="0"/>
              <a:t>Successful on second try</a:t>
            </a:r>
          </a:p>
        </p:txBody>
      </p:sp>
      <p:sp>
        <p:nvSpPr>
          <p:cNvPr id="12293" name="Text Box 18"/>
          <p:cNvSpPr txBox="1">
            <a:spLocks noChangeArrowheads="1"/>
          </p:cNvSpPr>
          <p:nvPr/>
        </p:nvSpPr>
        <p:spPr bwMode="auto">
          <a:xfrm>
            <a:off x="6248400" y="1066800"/>
            <a:ext cx="2160588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762000" y="2667000"/>
            <a:ext cx="7342188" cy="361950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10 9d 04 08 0d 	movl   $0xd,0x8049d10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460375"/>
            <a:ext cx="7453312" cy="58261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Fault Example: Invalid Memory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03450" y="4513263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User Process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508625" y="4513263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OS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017838" y="5035550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024188" y="5640388"/>
            <a:ext cx="2233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334000" y="5646738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5410200" y="62658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917950" y="5313363"/>
            <a:ext cx="1185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page fault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410200" y="5732463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Detect invalid address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57200" y="5373688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209800" y="5508625"/>
            <a:ext cx="671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movl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371600" y="558482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3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1438275"/>
            <a:ext cx="6705600" cy="21764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Memory Reference</a:t>
            </a:r>
          </a:p>
          <a:p>
            <a:pPr lvl="1" eaLnBrk="1" hangingPunct="1">
              <a:defRPr/>
            </a:pPr>
            <a:r>
              <a:rPr lang="en-US" smtClean="0"/>
              <a:t>User writes to memory location</a:t>
            </a:r>
          </a:p>
          <a:p>
            <a:pPr lvl="1" eaLnBrk="1" hangingPunct="1">
              <a:defRPr/>
            </a:pPr>
            <a:r>
              <a:rPr lang="en-US" smtClean="0"/>
              <a:t>Address is not valid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Page handler detects invalid address</a:t>
            </a:r>
          </a:p>
          <a:p>
            <a:pPr lvl="1" eaLnBrk="1" hangingPunct="1">
              <a:defRPr/>
            </a:pPr>
            <a:r>
              <a:rPr lang="en-US" smtClean="0"/>
              <a:t>Sends </a:t>
            </a:r>
            <a:r>
              <a:rPr lang="en-US" smtClean="0">
                <a:latin typeface="Courier New" pitchFamily="49" charset="0"/>
              </a:rPr>
              <a:t>SIGSEGV</a:t>
            </a:r>
            <a:r>
              <a:rPr lang="en-US" smtClean="0"/>
              <a:t> signal to user process</a:t>
            </a:r>
          </a:p>
          <a:p>
            <a:pPr lvl="1" eaLnBrk="1" hangingPunct="1">
              <a:defRPr/>
            </a:pPr>
            <a:r>
              <a:rPr lang="en-US" smtClean="0"/>
              <a:t>User process exits with “segmentation fault”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553200" y="1327150"/>
            <a:ext cx="2282825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a[5000]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81000" y="2819400"/>
            <a:ext cx="7342188" cy="361950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019800" y="6113463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Signal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ECF Exists at All Levels</a:t>
            </a:r>
            <a:br>
              <a:rPr lang="en-US" altLang="en-US" smtClean="0"/>
            </a:br>
            <a:r>
              <a:rPr lang="en-US" altLang="en-US" smtClean="0"/>
              <a:t>of a System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0914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Exceptions</a:t>
            </a:r>
          </a:p>
          <a:p>
            <a:pPr lvl="1" eaLnBrk="1" hangingPunct="1">
              <a:defRPr/>
            </a:pPr>
            <a:r>
              <a:rPr lang="en-US" dirty="0" smtClean="0"/>
              <a:t>Hardware and operating system kernel software</a:t>
            </a:r>
          </a:p>
          <a:p>
            <a:pPr eaLnBrk="1" hangingPunct="1">
              <a:defRPr/>
            </a:pPr>
            <a:r>
              <a:rPr lang="en-US" dirty="0" smtClean="0"/>
              <a:t>Concurrent processes</a:t>
            </a:r>
          </a:p>
          <a:p>
            <a:pPr lvl="1" eaLnBrk="1" hangingPunct="1">
              <a:defRPr/>
            </a:pPr>
            <a:r>
              <a:rPr lang="en-US" dirty="0" smtClean="0"/>
              <a:t>Hardware timer and kernel software</a:t>
            </a:r>
          </a:p>
          <a:p>
            <a:pPr eaLnBrk="1" hangingPunct="1">
              <a:defRPr/>
            </a:pPr>
            <a:r>
              <a:rPr lang="en-US" dirty="0" smtClean="0"/>
              <a:t>Signals</a:t>
            </a:r>
          </a:p>
          <a:p>
            <a:pPr lvl="1" eaLnBrk="1" hangingPunct="1">
              <a:defRPr/>
            </a:pPr>
            <a:r>
              <a:rPr lang="en-US" dirty="0" smtClean="0"/>
              <a:t>Kernel software</a:t>
            </a:r>
          </a:p>
          <a:p>
            <a:pPr eaLnBrk="1" hangingPunct="1">
              <a:defRPr/>
            </a:pPr>
            <a:r>
              <a:rPr lang="en-US" dirty="0" smtClean="0"/>
              <a:t>Non-local jumps (ignored in this class)</a:t>
            </a:r>
          </a:p>
          <a:p>
            <a:pPr lvl="1" eaLnBrk="1" hangingPunct="1">
              <a:defRPr/>
            </a:pPr>
            <a:r>
              <a:rPr lang="en-US" dirty="0" smtClean="0"/>
              <a:t>Application code</a:t>
            </a:r>
          </a:p>
          <a:p>
            <a:pPr lvl="1" eaLnBrk="1" hangingPunct="1">
              <a:defRPr/>
            </a:pPr>
            <a:r>
              <a:rPr lang="en-US" dirty="0" smtClean="0"/>
              <a:t>Unsupported in C (except for horrible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setjmp</a:t>
            </a:r>
            <a:r>
              <a:rPr lang="en-US" dirty="0" smtClean="0"/>
              <a:t> hack)</a:t>
            </a:r>
          </a:p>
          <a:p>
            <a:pPr lvl="1" eaLnBrk="1" hangingPunct="1">
              <a:defRPr/>
            </a:pPr>
            <a:r>
              <a:rPr lang="en-US" dirty="0" smtClean="0"/>
              <a:t>C++/Java </a:t>
            </a:r>
            <a:r>
              <a:rPr lang="en-US" dirty="0" smtClean="0">
                <a:latin typeface="Courier New" pitchFamily="49" charset="0"/>
              </a:rPr>
              <a:t>throw</a:t>
            </a:r>
            <a:r>
              <a:rPr lang="en-US" dirty="0" smtClean="0"/>
              <a:t>/</a:t>
            </a:r>
            <a:r>
              <a:rPr lang="en-US" dirty="0" smtClean="0">
                <a:latin typeface="Courier New" pitchFamily="49" charset="0"/>
              </a:rPr>
              <a:t>catch</a:t>
            </a:r>
          </a:p>
          <a:p>
            <a:pPr lvl="1" eaLnBrk="1" hangingPunct="1">
              <a:defRPr/>
            </a:pPr>
            <a:r>
              <a:rPr lang="en-US" dirty="0" smtClean="0"/>
              <a:t>Python </a:t>
            </a:r>
            <a:r>
              <a:rPr lang="en-US" dirty="0" smtClean="0">
                <a:latin typeface="Courier New" pitchFamily="49" charset="0"/>
              </a:rPr>
              <a:t>try/except</a:t>
            </a:r>
          </a:p>
          <a:p>
            <a:pPr eaLnBrk="1" hangingPunct="1">
              <a:defRPr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Shell Programs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 </a:t>
            </a:r>
            <a:r>
              <a:rPr lang="en-US" i="1" smtClean="0">
                <a:solidFill>
                  <a:srgbClr val="FF3300"/>
                </a:solidFill>
              </a:rPr>
              <a:t>shell</a:t>
            </a:r>
            <a:r>
              <a:rPr lang="en-US" smtClean="0"/>
              <a:t> is an application program that runs programs on behalf of the user</a:t>
            </a:r>
          </a:p>
          <a:p>
            <a:pPr lvl="1" eaLnBrk="1" hangingPunct="1">
              <a:defRPr/>
            </a:pPr>
            <a:r>
              <a:rPr lang="en-US" sz="1800" smtClean="0">
                <a:latin typeface="Courier New" pitchFamily="49" charset="0"/>
              </a:rPr>
              <a:t>sh</a:t>
            </a:r>
            <a:r>
              <a:rPr lang="en-US" sz="1800" smtClean="0"/>
              <a:t> – Original Unix Bourne shell</a:t>
            </a:r>
          </a:p>
          <a:p>
            <a:pPr lvl="1" eaLnBrk="1" hangingPunct="1">
              <a:defRPr/>
            </a:pPr>
            <a:r>
              <a:rPr lang="en-US" sz="1800" smtClean="0">
                <a:latin typeface="Courier New" pitchFamily="49" charset="0"/>
              </a:rPr>
              <a:t>csh – </a:t>
            </a:r>
            <a:r>
              <a:rPr lang="en-US" sz="1800" smtClean="0"/>
              <a:t>BSD Unix C shell, </a:t>
            </a:r>
            <a:r>
              <a:rPr lang="en-US" sz="1800" smtClean="0">
                <a:latin typeface="Courier New" pitchFamily="49" charset="0"/>
              </a:rPr>
              <a:t>tcsh – </a:t>
            </a:r>
            <a:r>
              <a:rPr lang="en-US" sz="1800" smtClean="0"/>
              <a:t>Enhanced C shell (both deprecated)</a:t>
            </a:r>
          </a:p>
          <a:p>
            <a:pPr lvl="1" eaLnBrk="1" hangingPunct="1">
              <a:defRPr/>
            </a:pPr>
            <a:r>
              <a:rPr lang="en-US" sz="1800" smtClean="0">
                <a:latin typeface="Courier New" pitchFamily="49" charset="0"/>
              </a:rPr>
              <a:t>bash – “</a:t>
            </a:r>
            <a:r>
              <a:rPr lang="en-US" sz="1800" smtClean="0"/>
              <a:t>Bourne-Again” shell, </a:t>
            </a:r>
            <a:r>
              <a:rPr lang="en-US" sz="1800" smtClean="0">
                <a:latin typeface="Courier New" pitchFamily="49" charset="0"/>
              </a:rPr>
              <a:t>zsh</a:t>
            </a:r>
            <a:r>
              <a:rPr lang="en-US" sz="1800" smtClean="0"/>
              <a:t> – “Z” shell</a:t>
            </a:r>
            <a:r>
              <a:rPr lang="en-US" sz="1800" smtClean="0">
                <a:latin typeface="Courier New" pitchFamily="49" charset="0"/>
              </a:rPr>
              <a:t> </a:t>
            </a:r>
            <a:endParaRPr lang="en-US" sz="180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4800600" cy="34020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>
                <a:latin typeface="Courier New" pitchFamily="49" charset="0"/>
              </a:rPr>
              <a:t>int main()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char cmdline[MAXLINE]; </a:t>
            </a:r>
          </a:p>
          <a:p>
            <a:pPr algn="l"/>
            <a:endParaRPr lang="en-US" altLang="en-US" sz="1600">
              <a:latin typeface="Courier New" pitchFamily="49" charset="0"/>
            </a:endParaRPr>
          </a:p>
          <a:p>
            <a:pPr algn="l"/>
            <a:r>
              <a:rPr lang="en-US" altLang="en-US" sz="160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/* read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printf("&gt; ");                  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Fgets(cmdline, MAXLINE, stdin);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if (feof(stdin))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    exit(0);</a:t>
            </a:r>
          </a:p>
          <a:p>
            <a:pPr algn="l"/>
            <a:endParaRPr lang="en-US" altLang="en-US" sz="1600">
              <a:latin typeface="Courier New" pitchFamily="49" charset="0"/>
            </a:endParaRPr>
          </a:p>
          <a:p>
            <a:pPr algn="l"/>
            <a:r>
              <a:rPr lang="en-US" altLang="en-US" sz="1600">
                <a:latin typeface="Courier New" pitchFamily="49" charset="0"/>
              </a:rPr>
              <a:t>	/* evaluate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eval(cmdline);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}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5486400" y="4419600"/>
            <a:ext cx="365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Execution is a sequence of read/evaluate steps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757988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Simple Shell </a:t>
            </a:r>
            <a:r>
              <a:rPr lang="en-US" altLang="en-US" smtClean="0">
                <a:latin typeface="Courier New" pitchFamily="49" charset="0"/>
              </a:rPr>
              <a:t>eval</a:t>
            </a:r>
            <a:r>
              <a:rPr lang="en-US" altLang="en-US" smtClean="0"/>
              <a:t> Function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340725" cy="51673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void </a:t>
            </a:r>
            <a:r>
              <a:rPr lang="en-US" altLang="en-US" sz="1600" dirty="0" err="1">
                <a:latin typeface="Courier New" pitchFamily="49" charset="0"/>
              </a:rPr>
              <a:t>eval</a:t>
            </a:r>
            <a:r>
              <a:rPr lang="en-US" altLang="en-US" sz="1600" dirty="0">
                <a:latin typeface="Courier New" pitchFamily="49" charset="0"/>
              </a:rPr>
              <a:t>(char *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MAXARGS</a:t>
            </a:r>
            <a:r>
              <a:rPr lang="en-US" altLang="en-US" sz="1600" dirty="0">
                <a:latin typeface="Courier New" pitchFamily="49" charset="0"/>
              </a:rPr>
              <a:t>]; /*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 for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()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;              /* should the job run in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?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           /* process id */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parseline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if (!</a:t>
            </a:r>
            <a:r>
              <a:rPr lang="en-US" altLang="en-US" sz="1600" dirty="0" err="1">
                <a:latin typeface="Courier New" pitchFamily="49" charset="0"/>
              </a:rPr>
              <a:t>builtin_command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)) {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Fork()) == 0) {   /* child runs user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fprintf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stderr</a:t>
            </a:r>
            <a:r>
              <a:rPr lang="en-US" altLang="en-US" sz="1600" dirty="0">
                <a:latin typeface="Courier New" pitchFamily="49" charset="0"/>
              </a:rPr>
              <a:t>, "%s: Command not found.\n",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exit(1);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(!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) {   /* parent waits for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 job to terminate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   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status;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if (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&amp;status, 0) </a:t>
            </a:r>
            <a:r>
              <a:rPr lang="en-US" altLang="en-US" sz="1600" dirty="0" smtClean="0">
                <a:latin typeface="Courier New" pitchFamily="49" charset="0"/>
              </a:rPr>
              <a:t>== -1</a:t>
            </a:r>
            <a:r>
              <a:rPr lang="en-US" altLang="en-US" sz="1600" dirty="0" smtClean="0">
                <a:latin typeface="Courier New" pitchFamily="49" charset="0"/>
              </a:rPr>
              <a:t>)</a:t>
            </a:r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	</a:t>
            </a:r>
            <a:r>
              <a:rPr lang="en-US" altLang="en-US" sz="1600" dirty="0" err="1">
                <a:latin typeface="Courier New" pitchFamily="49" charset="0"/>
              </a:rPr>
              <a:t>unix_error</a:t>
            </a:r>
            <a:r>
              <a:rPr lang="en-US" altLang="en-US" sz="1600" dirty="0">
                <a:latin typeface="Courier New" pitchFamily="49" charset="0"/>
              </a:rPr>
              <a:t>("</a:t>
            </a:r>
            <a:r>
              <a:rPr lang="en-US" altLang="en-US" sz="1600" dirty="0" err="1">
                <a:latin typeface="Courier New" pitchFamily="49" charset="0"/>
              </a:rPr>
              <a:t>waitfg</a:t>
            </a:r>
            <a:r>
              <a:rPr lang="en-US" altLang="en-US" sz="1600" dirty="0">
                <a:latin typeface="Courier New" pitchFamily="49" charset="0"/>
              </a:rPr>
              <a:t>: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 error");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else         /* otherwise, don’t wait for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("%d %s",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with Simple Shell Example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Shell correctly waits for and reaps foreground jobs</a:t>
            </a:r>
          </a:p>
          <a:p>
            <a:pPr eaLnBrk="1" hangingPunct="1">
              <a:defRPr/>
            </a:pPr>
            <a:r>
              <a:rPr lang="en-US" dirty="0" smtClean="0"/>
              <a:t>But what about background jobs?</a:t>
            </a:r>
          </a:p>
          <a:p>
            <a:pPr lvl="1" eaLnBrk="1" hangingPunct="1">
              <a:defRPr/>
            </a:pPr>
            <a:r>
              <a:rPr lang="en-US" dirty="0" smtClean="0"/>
              <a:t>Will become zombies when they terminate</a:t>
            </a:r>
          </a:p>
          <a:p>
            <a:pPr lvl="1" eaLnBrk="1" hangingPunct="1">
              <a:defRPr/>
            </a:pPr>
            <a:r>
              <a:rPr lang="en-US" dirty="0" smtClean="0"/>
              <a:t>Will never be reaped because shell (typically) will not terminate</a:t>
            </a:r>
          </a:p>
          <a:p>
            <a:pPr lvl="1" eaLnBrk="1" hangingPunct="1">
              <a:defRPr/>
            </a:pPr>
            <a:r>
              <a:rPr lang="en-US" dirty="0" smtClean="0"/>
              <a:t>Eventually you hit process limit and can’t do any work</a:t>
            </a:r>
          </a:p>
          <a:p>
            <a:pPr eaLnBrk="1" hangingPunct="1">
              <a:defRPr/>
            </a:pPr>
            <a:r>
              <a:rPr lang="en-US" dirty="0" err="1" smtClean="0"/>
              <a:t>ECF</a:t>
            </a:r>
            <a:r>
              <a:rPr lang="en-US" dirty="0" smtClean="0"/>
              <a:t> to the rescue:</a:t>
            </a:r>
          </a:p>
          <a:p>
            <a:pPr lvl="1" eaLnBrk="1" hangingPunct="1">
              <a:defRPr/>
            </a:pPr>
            <a:r>
              <a:rPr lang="en-US" dirty="0" smtClean="0"/>
              <a:t>Kernel will interrupt regular processing to alert us of child termination</a:t>
            </a:r>
          </a:p>
          <a:p>
            <a:pPr lvl="1" eaLnBrk="1" hangingPunct="1">
              <a:defRPr/>
            </a:pPr>
            <a:r>
              <a:rPr lang="en-US" dirty="0" smtClean="0"/>
              <a:t>Unix </a:t>
            </a:r>
            <a:r>
              <a:rPr lang="en-US" dirty="0" err="1" smtClean="0"/>
              <a:t>alertt</a:t>
            </a:r>
            <a:r>
              <a:rPr lang="en-US" dirty="0" smtClean="0"/>
              <a:t> mechanism is called a </a:t>
            </a:r>
            <a:r>
              <a:rPr lang="en-US" i="1" dirty="0" smtClean="0">
                <a:solidFill>
                  <a:srgbClr val="FF3300"/>
                </a:solidFill>
              </a:rPr>
              <a:t>signal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Signals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7416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FF3300"/>
                </a:solidFill>
              </a:rPr>
              <a:t>signal</a:t>
            </a:r>
            <a:r>
              <a:rPr lang="en-US" dirty="0" smtClean="0"/>
              <a:t> is a small message that notifies a process that an event of some type has occurred in the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Kernel abstraction for exceptions and interrupts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Sent from kernel (sometimes at request of another process) to a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Different signals are identified by small integer IDs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hlink"/>
                </a:solidFill>
              </a:rPr>
              <a:t>Only information in a signal is its ID and fact of arrival</a:t>
            </a:r>
          </a:p>
        </p:txBody>
      </p:sp>
      <p:graphicFrame>
        <p:nvGraphicFramePr>
          <p:cNvPr id="522244" name="Group 4"/>
          <p:cNvGraphicFramePr>
            <a:graphicFrameLocks noGrp="1"/>
          </p:cNvGraphicFramePr>
          <p:nvPr/>
        </p:nvGraphicFramePr>
        <p:xfrm>
          <a:off x="152400" y="4038600"/>
          <a:ext cx="8872538" cy="2112966"/>
        </p:xfrm>
        <a:graphic>
          <a:graphicData uri="http://schemas.openxmlformats.org/drawingml/2006/table">
            <a:tbl>
              <a:tblPr/>
              <a:tblGrid>
                <a:gridCol w="838200"/>
                <a:gridCol w="1219200"/>
                <a:gridCol w="2246313"/>
                <a:gridCol w="4568825"/>
              </a:tblGrid>
              <a:tr h="352161"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ID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Name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Default Action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Corresponding Event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Interrupt from keyboard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ctl-c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SIGKILL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Kill program (cannot override or ignore)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11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SIGSEGV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 &amp; Dump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Segmentation violation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14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SIGALRM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Timer signal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17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SIGCHLD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Ignore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Child stopped or terminated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Signal Concepts: Sending 	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Kernel </a:t>
            </a:r>
            <a:r>
              <a:rPr lang="en-US" i="1" dirty="0" smtClean="0">
                <a:solidFill>
                  <a:srgbClr val="FF3300"/>
                </a:solidFill>
              </a:rPr>
              <a:t>sends</a:t>
            </a:r>
            <a:r>
              <a:rPr lang="en-US" dirty="0" smtClean="0"/>
              <a:t> (delivers) a signal to a </a:t>
            </a:r>
            <a:r>
              <a:rPr lang="en-US" i="1" dirty="0" smtClean="0">
                <a:solidFill>
                  <a:srgbClr val="FF3300"/>
                </a:solidFill>
              </a:rPr>
              <a:t>destination process</a:t>
            </a:r>
            <a:r>
              <a:rPr lang="en-US" dirty="0" smtClean="0"/>
              <a:t> by updating some state in the context of the destination process</a:t>
            </a:r>
          </a:p>
          <a:p>
            <a:pPr eaLnBrk="1" hangingPunct="1">
              <a:defRPr/>
            </a:pPr>
            <a:r>
              <a:rPr lang="en-US" dirty="0" smtClean="0"/>
              <a:t>Kernel sends a signal for one of the following reasons:</a:t>
            </a:r>
          </a:p>
          <a:p>
            <a:pPr lvl="1" eaLnBrk="1" hangingPunct="1">
              <a:defRPr/>
            </a:pPr>
            <a:r>
              <a:rPr lang="en-US" dirty="0" smtClean="0"/>
              <a:t>Kernel has detected a system event such as divide by zero (</a:t>
            </a:r>
            <a:r>
              <a:rPr lang="en-US" dirty="0" err="1" smtClean="0"/>
              <a:t>SIGFPE</a:t>
            </a:r>
            <a:r>
              <a:rPr lang="en-US" dirty="0" smtClean="0"/>
              <a:t>) or termination of a child process (</a:t>
            </a:r>
            <a:r>
              <a:rPr lang="en-US" dirty="0" err="1" smtClean="0"/>
              <a:t>SIGCHLD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Another process has invoked the </a:t>
            </a:r>
            <a:r>
              <a:rPr lang="en-US" dirty="0" smtClean="0">
                <a:latin typeface="Courier New" pitchFamily="49" charset="0"/>
              </a:rPr>
              <a:t>kill</a:t>
            </a:r>
            <a:r>
              <a:rPr lang="en-US" dirty="0" smtClean="0"/>
              <a:t> system call to explicitly request that the kernel send a signal to the destination process</a:t>
            </a:r>
          </a:p>
          <a:p>
            <a:pPr lvl="3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4292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Control Flow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571875" y="3624263"/>
            <a:ext cx="15303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&lt;startup&gt;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1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2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3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…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n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&lt;shutdown&gt;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294687" cy="174148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Computers do only one thing</a:t>
            </a:r>
          </a:p>
          <a:p>
            <a:pPr lvl="1" eaLnBrk="1" hangingPunct="1">
              <a:defRPr/>
            </a:pPr>
            <a:r>
              <a:rPr lang="en-US" smtClean="0"/>
              <a:t>From startup to shutdown, a CPU simply reads and executes (interprets) a sequence of instructions, one at a time</a:t>
            </a:r>
          </a:p>
          <a:p>
            <a:pPr lvl="1" eaLnBrk="1" hangingPunct="1">
              <a:defRPr/>
            </a:pPr>
            <a:r>
              <a:rPr lang="en-US" smtClean="0"/>
              <a:t>This sequence is the system’s physical </a:t>
            </a:r>
            <a:r>
              <a:rPr lang="en-US" i="1" smtClean="0"/>
              <a:t>control flow</a:t>
            </a:r>
            <a:r>
              <a:rPr lang="en-US" smtClean="0"/>
              <a:t> (or </a:t>
            </a:r>
            <a:r>
              <a:rPr lang="en-US" i="1" smtClean="0"/>
              <a:t>flow of control</a:t>
            </a:r>
            <a:r>
              <a:rPr lang="en-US" smtClean="0"/>
              <a:t>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190875" y="3244850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Physical control flow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005138" y="3454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0" y="3962400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Signal Concepts: Receiving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destination process </a:t>
            </a:r>
            <a:r>
              <a:rPr lang="en-US" i="1" dirty="0" smtClean="0">
                <a:solidFill>
                  <a:srgbClr val="FF3300"/>
                </a:solidFill>
              </a:rPr>
              <a:t>receives</a:t>
            </a:r>
            <a:r>
              <a:rPr lang="en-US" dirty="0" smtClean="0"/>
              <a:t> a signal when it is forced by kernel to react in some way to delivery of the signal</a:t>
            </a:r>
          </a:p>
          <a:p>
            <a:pPr eaLnBrk="1" hangingPunct="1">
              <a:defRPr/>
            </a:pPr>
            <a:r>
              <a:rPr lang="en-US" dirty="0" smtClean="0"/>
              <a:t>Five possible ways to react: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Ignore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signal (do nothing)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Terminate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process</a:t>
            </a:r>
          </a:p>
          <a:p>
            <a:pPr lvl="1" eaLnBrk="1" hangingPunct="1">
              <a:defRPr/>
            </a:pPr>
            <a:r>
              <a:rPr lang="en-US" dirty="0" smtClean="0"/>
              <a:t>Temporarily </a:t>
            </a:r>
            <a:r>
              <a:rPr lang="en-US" i="1" dirty="0" smtClean="0">
                <a:solidFill>
                  <a:srgbClr val="FF0000"/>
                </a:solidFill>
              </a:rPr>
              <a:t>stop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process from running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stopped process (let it run again)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3300"/>
                </a:solidFill>
              </a:rPr>
              <a:t>Catch </a:t>
            </a:r>
            <a:r>
              <a:rPr lang="en-US" dirty="0" smtClean="0"/>
              <a:t>the signal by executing a user-level function called a </a:t>
            </a:r>
            <a:r>
              <a:rPr lang="en-US" dirty="0" smtClean="0">
                <a:solidFill>
                  <a:srgbClr val="FF3300"/>
                </a:solidFill>
              </a:rPr>
              <a:t>signal handler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OS-initiated function call</a:t>
            </a:r>
          </a:p>
          <a:p>
            <a:pPr lvl="2" eaLnBrk="1" hangingPunct="1">
              <a:defRPr/>
            </a:pPr>
            <a:r>
              <a:rPr lang="en-US" dirty="0" smtClean="0"/>
              <a:t>Akin to hardware exception handler being called in response to asynchronous interrupt</a:t>
            </a:r>
          </a:p>
          <a:p>
            <a:pPr lvl="2" eaLnBrk="1" hangingPunct="1">
              <a:defRPr/>
            </a:pPr>
            <a:r>
              <a:rPr lang="en-US" dirty="0" smtClean="0"/>
              <a:t>Like interrupts, signal handler might or might not return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Signal Concepts:</a:t>
            </a:r>
            <a:br>
              <a:rPr lang="en-US" altLang="en-US" dirty="0" smtClean="0"/>
            </a:br>
            <a:r>
              <a:rPr lang="en-US" altLang="en-US" dirty="0" smtClean="0"/>
              <a:t>Pending &amp; Blocked Signals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5486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signal is </a:t>
            </a:r>
            <a:r>
              <a:rPr lang="en-US" i="1" dirty="0" smtClean="0">
                <a:solidFill>
                  <a:srgbClr val="FF3300"/>
                </a:solidFill>
              </a:rPr>
              <a:t>pending</a:t>
            </a:r>
            <a:r>
              <a:rPr lang="en-US" dirty="0" smtClean="0"/>
              <a:t> if it has been sent but not yet received</a:t>
            </a:r>
          </a:p>
          <a:p>
            <a:pPr lvl="1" eaLnBrk="1" hangingPunct="1">
              <a:defRPr/>
            </a:pPr>
            <a:r>
              <a:rPr lang="en-US" dirty="0" smtClean="0"/>
              <a:t>There can be at most one pending signal of any particular type</a:t>
            </a:r>
          </a:p>
          <a:p>
            <a:pPr lvl="1" eaLnBrk="1" hangingPunct="1">
              <a:defRPr/>
            </a:pPr>
            <a:r>
              <a:rPr lang="en-US" dirty="0" smtClean="0"/>
              <a:t>Important: </a:t>
            </a:r>
            <a:r>
              <a:rPr lang="en-US" dirty="0" smtClean="0">
                <a:solidFill>
                  <a:schemeClr val="hlink"/>
                </a:solidFill>
              </a:rPr>
              <a:t>signals are not queued</a:t>
            </a:r>
          </a:p>
          <a:p>
            <a:pPr lvl="2" eaLnBrk="1" hangingPunct="1">
              <a:defRPr/>
            </a:pPr>
            <a:r>
              <a:rPr lang="en-US" dirty="0" smtClean="0"/>
              <a:t>If a process has pending signal of type </a:t>
            </a:r>
            <a:r>
              <a:rPr lang="en-US" i="1" dirty="0" smtClean="0"/>
              <a:t>k</a:t>
            </a:r>
            <a:r>
              <a:rPr lang="en-US" dirty="0" smtClean="0"/>
              <a:t>, then subsequent signals of type </a:t>
            </a:r>
            <a:r>
              <a:rPr lang="en-US" i="1" dirty="0" smtClean="0"/>
              <a:t>k</a:t>
            </a:r>
            <a:r>
              <a:rPr lang="en-US" dirty="0" smtClean="0"/>
              <a:t> for that process are discarded</a:t>
            </a:r>
          </a:p>
          <a:p>
            <a:pPr eaLnBrk="1" hangingPunct="1">
              <a:defRPr/>
            </a:pPr>
            <a:r>
              <a:rPr lang="en-US" dirty="0" smtClean="0"/>
              <a:t>Process can </a:t>
            </a:r>
            <a:r>
              <a:rPr lang="en-US" i="1" dirty="0" smtClean="0">
                <a:solidFill>
                  <a:srgbClr val="FF3300"/>
                </a:solidFill>
              </a:rPr>
              <a:t>block</a:t>
            </a:r>
            <a:r>
              <a:rPr lang="en-US" dirty="0" smtClean="0"/>
              <a:t> receipt of certain signals</a:t>
            </a:r>
          </a:p>
          <a:p>
            <a:pPr lvl="1" eaLnBrk="1" hangingPunct="1">
              <a:defRPr/>
            </a:pPr>
            <a:r>
              <a:rPr lang="en-US" dirty="0" smtClean="0"/>
              <a:t>Blocked signals can be delivered, but won’t be received until signal is unblocked</a:t>
            </a:r>
          </a:p>
          <a:p>
            <a:pPr eaLnBrk="1" hangingPunct="1">
              <a:defRPr/>
            </a:pPr>
            <a:r>
              <a:rPr lang="en-US" dirty="0" smtClean="0"/>
              <a:t>Pending signal is received </a:t>
            </a:r>
            <a:r>
              <a:rPr lang="en-US" i="1" dirty="0" smtClean="0"/>
              <a:t>at most</a:t>
            </a:r>
            <a:r>
              <a:rPr lang="en-US" dirty="0" smtClean="0"/>
              <a:t> once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Signal Concepts: Bit Masks	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Kernel maintains </a:t>
            </a:r>
            <a:r>
              <a:rPr lang="en-US" dirty="0" smtClean="0">
                <a:latin typeface="Courier New" pitchFamily="49" charset="0"/>
              </a:rPr>
              <a:t>pending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blocked</a:t>
            </a:r>
            <a:r>
              <a:rPr lang="en-US" dirty="0" smtClean="0"/>
              <a:t> bit vectors in the context of each process.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pending</a:t>
            </a:r>
            <a:r>
              <a:rPr lang="en-US" dirty="0" smtClean="0"/>
              <a:t> – represents set of pending signals</a:t>
            </a:r>
          </a:p>
          <a:p>
            <a:pPr lvl="2" eaLnBrk="1" hangingPunct="1">
              <a:defRPr/>
            </a:pPr>
            <a:r>
              <a:rPr lang="en-US" dirty="0" smtClean="0"/>
              <a:t>Kernel sets bit </a:t>
            </a:r>
            <a:r>
              <a:rPr lang="en-US" i="1" dirty="0" smtClean="0"/>
              <a:t>k</a:t>
            </a:r>
            <a:r>
              <a:rPr lang="en-US" dirty="0" smtClean="0"/>
              <a:t> in </a:t>
            </a:r>
            <a:r>
              <a:rPr lang="en-US" dirty="0" smtClean="0">
                <a:latin typeface="Courier New" pitchFamily="49" charset="0"/>
              </a:rPr>
              <a:t>pending</a:t>
            </a:r>
            <a:r>
              <a:rPr lang="en-US" dirty="0" smtClean="0"/>
              <a:t> whenever signal of type </a:t>
            </a:r>
            <a:r>
              <a:rPr lang="en-US" i="1" dirty="0" smtClean="0"/>
              <a:t>k</a:t>
            </a:r>
            <a:r>
              <a:rPr lang="en-US" dirty="0" smtClean="0"/>
              <a:t> is delivered</a:t>
            </a:r>
          </a:p>
          <a:p>
            <a:pPr lvl="2" eaLnBrk="1" hangingPunct="1">
              <a:defRPr/>
            </a:pPr>
            <a:r>
              <a:rPr lang="en-US" dirty="0" smtClean="0"/>
              <a:t>Kernel clears bit </a:t>
            </a:r>
            <a:r>
              <a:rPr lang="en-US" i="1" dirty="0" smtClean="0"/>
              <a:t>k</a:t>
            </a:r>
            <a:r>
              <a:rPr lang="en-US" dirty="0" smtClean="0"/>
              <a:t> in </a:t>
            </a:r>
            <a:r>
              <a:rPr lang="en-US" dirty="0" smtClean="0">
                <a:latin typeface="Courier New" pitchFamily="49" charset="0"/>
              </a:rPr>
              <a:t>pending</a:t>
            </a:r>
            <a:r>
              <a:rPr lang="en-US" dirty="0" smtClean="0"/>
              <a:t> whenever signal of type </a:t>
            </a:r>
            <a:r>
              <a:rPr lang="en-US" i="1" dirty="0" smtClean="0"/>
              <a:t>k</a:t>
            </a:r>
            <a:r>
              <a:rPr lang="en-US" dirty="0" smtClean="0"/>
              <a:t> is received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blocked</a:t>
            </a:r>
            <a:r>
              <a:rPr lang="en-US" dirty="0" smtClean="0"/>
              <a:t> – represents set of blocked signals</a:t>
            </a:r>
          </a:p>
          <a:p>
            <a:pPr lvl="2" eaLnBrk="1" hangingPunct="1">
              <a:defRPr/>
            </a:pPr>
            <a:r>
              <a:rPr lang="en-US" dirty="0" smtClean="0"/>
              <a:t>Can be set and cleared by application using </a:t>
            </a:r>
            <a:r>
              <a:rPr lang="en-US" dirty="0" err="1" smtClean="0">
                <a:latin typeface="Courier New" pitchFamily="49" charset="0"/>
              </a:rPr>
              <a:t>sigprocmask</a:t>
            </a:r>
            <a:endParaRPr lang="en-US" dirty="0" smtClean="0"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 smtClean="0">
                <a:latin typeface="Courier New" pitchFamily="49" charset="0"/>
              </a:rPr>
              <a:t>Also referred to as the </a:t>
            </a:r>
            <a:r>
              <a:rPr lang="en-US" i="1" dirty="0" smtClean="0">
                <a:latin typeface="Courier New" pitchFamily="49" charset="0"/>
              </a:rPr>
              <a:t>signal mask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1085850"/>
          </a:xfrm>
        </p:spPr>
        <p:txBody>
          <a:bodyPr/>
          <a:lstStyle/>
          <a:p>
            <a:r>
              <a:rPr lang="en-US" dirty="0"/>
              <a:t>Suppose</a:t>
            </a:r>
            <a:r>
              <a:rPr lang="en-US" dirty="0" smtClean="0"/>
              <a:t> kernel </a:t>
            </a:r>
            <a:r>
              <a:rPr lang="en-US" dirty="0"/>
              <a:t>is returning from an exception handler and is ready to pass control to process </a:t>
            </a:r>
            <a:r>
              <a:rPr lang="en-US" i="1" dirty="0" err="1"/>
              <a:t>p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815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15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15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15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15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37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60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2590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3416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118100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18100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118100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100638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18100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6553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6632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6553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632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990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2584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4184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3171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3178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4191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46453" y="5943600"/>
            <a:ext cx="748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Important: All context switches are initiated by calling some exception handler. </a:t>
            </a:r>
          </a:p>
        </p:txBody>
      </p:sp>
    </p:spTree>
    <p:extLst>
      <p:ext uri="{BB962C8B-B14F-4D97-AF65-F5344CB8AC3E}">
        <p14:creationId xmlns:p14="http://schemas.microsoft.com/office/powerpoint/2010/main" val="348206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Receiving Signals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Suppose  kernel is returning from exception handler and is ready to pass control to process </a:t>
            </a:r>
            <a:r>
              <a:rPr lang="en-US" i="1" smtClean="0"/>
              <a:t>p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Kernel computes</a:t>
            </a:r>
            <a:r>
              <a:rPr lang="en-US" smtClean="0">
                <a:latin typeface="Courier New" pitchFamily="49" charset="0"/>
              </a:rPr>
              <a:t> pnb = pending &amp; ~blocked</a:t>
            </a:r>
          </a:p>
          <a:p>
            <a:pPr lvl="1" eaLnBrk="1" hangingPunct="1">
              <a:defRPr/>
            </a:pPr>
            <a:r>
              <a:rPr lang="en-US" smtClean="0"/>
              <a:t>The set of pending nonblocked signals for process </a:t>
            </a:r>
            <a:r>
              <a:rPr lang="en-US" i="1" smtClean="0"/>
              <a:t>p</a:t>
            </a:r>
            <a:r>
              <a:rPr lang="en-US" smtClean="0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mtClean="0"/>
              <a:t>If  (</a:t>
            </a:r>
            <a:r>
              <a:rPr lang="en-US" smtClean="0">
                <a:latin typeface="Courier New" pitchFamily="49" charset="0"/>
              </a:rPr>
              <a:t>pnb == 0</a:t>
            </a:r>
            <a:r>
              <a:rPr lang="en-US" smtClean="0"/>
              <a:t>) </a:t>
            </a:r>
          </a:p>
          <a:p>
            <a:pPr lvl="1" eaLnBrk="1" hangingPunct="1">
              <a:defRPr/>
            </a:pPr>
            <a:r>
              <a:rPr lang="en-US" smtClean="0"/>
              <a:t>Pass control to next instruction in logical flow for </a:t>
            </a:r>
            <a:r>
              <a:rPr lang="en-US" i="1" smtClean="0"/>
              <a:t>p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Else</a:t>
            </a:r>
          </a:p>
          <a:p>
            <a:pPr lvl="1" eaLnBrk="1" hangingPunct="1">
              <a:defRPr/>
            </a:pPr>
            <a:r>
              <a:rPr lang="en-US" smtClean="0"/>
              <a:t>Choose lowest-numbered signal </a:t>
            </a:r>
            <a:r>
              <a:rPr lang="en-US" i="1" smtClean="0"/>
              <a:t>k</a:t>
            </a:r>
            <a:r>
              <a:rPr lang="en-US" smtClean="0"/>
              <a:t> in </a:t>
            </a:r>
            <a:r>
              <a:rPr lang="en-US" smtClean="0">
                <a:latin typeface="Courier New" pitchFamily="49" charset="0"/>
              </a:rPr>
              <a:t>pnb</a:t>
            </a:r>
            <a:r>
              <a:rPr lang="en-US" smtClean="0"/>
              <a:t> and force process </a:t>
            </a:r>
            <a:r>
              <a:rPr lang="en-US" i="1" smtClean="0"/>
              <a:t>p</a:t>
            </a:r>
            <a:r>
              <a:rPr lang="en-US" smtClean="0"/>
              <a:t> to </a:t>
            </a:r>
            <a:r>
              <a:rPr lang="en-US" smtClean="0">
                <a:solidFill>
                  <a:srgbClr val="FF3300"/>
                </a:solidFill>
              </a:rPr>
              <a:t>receive</a:t>
            </a:r>
            <a:r>
              <a:rPr lang="en-US" smtClean="0"/>
              <a:t> signal </a:t>
            </a:r>
            <a:r>
              <a:rPr lang="en-US" i="1" smtClean="0"/>
              <a:t>k</a:t>
            </a:r>
          </a:p>
          <a:p>
            <a:pPr lvl="1" eaLnBrk="1" hangingPunct="1">
              <a:defRPr/>
            </a:pPr>
            <a:r>
              <a:rPr lang="en-US" smtClean="0"/>
              <a:t>Receipt of signal triggers some </a:t>
            </a:r>
            <a:r>
              <a:rPr lang="en-US" i="1" smtClean="0">
                <a:solidFill>
                  <a:srgbClr val="FF3300"/>
                </a:solidFill>
              </a:rPr>
              <a:t>action</a:t>
            </a:r>
            <a:r>
              <a:rPr lang="en-US" smtClean="0"/>
              <a:t> by </a:t>
            </a:r>
            <a:r>
              <a:rPr lang="en-US" i="1" smtClean="0"/>
              <a:t>p</a:t>
            </a:r>
          </a:p>
          <a:p>
            <a:pPr lvl="1" eaLnBrk="1" hangingPunct="1">
              <a:defRPr/>
            </a:pPr>
            <a:r>
              <a:rPr lang="en-US" smtClean="0"/>
              <a:t>Repeat for all nonzero </a:t>
            </a:r>
            <a:r>
              <a:rPr lang="en-US" i="1" smtClean="0"/>
              <a:t>k</a:t>
            </a:r>
            <a:r>
              <a:rPr lang="en-US" smtClean="0"/>
              <a:t> in </a:t>
            </a:r>
            <a:r>
              <a:rPr lang="en-US" smtClean="0">
                <a:latin typeface="Courier New" pitchFamily="49" charset="0"/>
              </a:rPr>
              <a:t>pnb</a:t>
            </a:r>
          </a:p>
          <a:p>
            <a:pPr lvl="1" eaLnBrk="1" hangingPunct="1">
              <a:defRPr/>
            </a:pPr>
            <a:r>
              <a:rPr lang="en-US" smtClean="0"/>
              <a:t>Pass control to next instruction in logical flow for </a:t>
            </a:r>
            <a:r>
              <a:rPr lang="en-US" i="1" smtClean="0"/>
              <a:t>p</a:t>
            </a:r>
            <a:endParaRPr lang="en-US" smtClean="0"/>
          </a:p>
          <a:p>
            <a:pPr lvl="1" eaLnBrk="1" hangingPunct="1">
              <a:defRPr/>
            </a:pPr>
            <a:endParaRPr lang="en-US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Groups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5257800" cy="13700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Every process belongs to exactly one </a:t>
            </a:r>
            <a:r>
              <a:rPr lang="en-US" i="1" smtClean="0"/>
              <a:t>process group</a:t>
            </a:r>
          </a:p>
        </p:txBody>
      </p:sp>
      <p:sp>
        <p:nvSpPr>
          <p:cNvPr id="32772" name="Oval 4"/>
          <p:cNvSpPr>
            <a:spLocks noChangeAspect="1" noChangeArrowheads="1"/>
          </p:cNvSpPr>
          <p:nvPr/>
        </p:nvSpPr>
        <p:spPr bwMode="auto">
          <a:xfrm>
            <a:off x="1898650" y="3228975"/>
            <a:ext cx="982663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</a:t>
            </a:r>
          </a:p>
        </p:txBody>
      </p:sp>
      <p:sp>
        <p:nvSpPr>
          <p:cNvPr id="32773" name="Oval 5"/>
          <p:cNvSpPr>
            <a:spLocks noChangeAspect="1" noChangeArrowheads="1"/>
          </p:cNvSpPr>
          <p:nvPr/>
        </p:nvSpPr>
        <p:spPr bwMode="auto">
          <a:xfrm>
            <a:off x="4094163" y="3228975"/>
            <a:ext cx="982662" cy="8636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#1</a:t>
            </a:r>
          </a:p>
        </p:txBody>
      </p:sp>
      <p:sp>
        <p:nvSpPr>
          <p:cNvPr id="32774" name="Oval 6"/>
          <p:cNvSpPr>
            <a:spLocks noChangeAspect="1" noChangeArrowheads="1"/>
          </p:cNvSpPr>
          <p:nvPr/>
        </p:nvSpPr>
        <p:spPr bwMode="auto">
          <a:xfrm>
            <a:off x="6248400" y="3228975"/>
            <a:ext cx="984250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#2</a:t>
            </a:r>
          </a:p>
        </p:txBody>
      </p:sp>
      <p:sp>
        <p:nvSpPr>
          <p:cNvPr id="32775" name="Oval 7"/>
          <p:cNvSpPr>
            <a:spLocks noChangeAspect="1" noChangeArrowheads="1"/>
          </p:cNvSpPr>
          <p:nvPr/>
        </p:nvSpPr>
        <p:spPr bwMode="auto">
          <a:xfrm>
            <a:off x="4098925" y="1905000"/>
            <a:ext cx="984250" cy="77628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Shell</a:t>
            </a:r>
          </a:p>
        </p:txBody>
      </p:sp>
      <p:sp>
        <p:nvSpPr>
          <p:cNvPr id="32776" name="Oval 8"/>
          <p:cNvSpPr>
            <a:spLocks noChangeAspect="1" noChangeArrowheads="1"/>
          </p:cNvSpPr>
          <p:nvPr/>
        </p:nvSpPr>
        <p:spPr bwMode="auto">
          <a:xfrm>
            <a:off x="1339850" y="4414838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7" name="Oval 9"/>
          <p:cNvSpPr>
            <a:spLocks noChangeAspect="1" noChangeArrowheads="1"/>
          </p:cNvSpPr>
          <p:nvPr/>
        </p:nvSpPr>
        <p:spPr bwMode="auto">
          <a:xfrm>
            <a:off x="2465388" y="4414838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8" name="Line 10"/>
          <p:cNvSpPr>
            <a:spLocks noChangeAspect="1" noChangeShapeType="1"/>
          </p:cNvSpPr>
          <p:nvPr/>
        </p:nvSpPr>
        <p:spPr bwMode="auto">
          <a:xfrm flipH="1">
            <a:off x="1906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9" name="Line 11"/>
          <p:cNvSpPr>
            <a:spLocks noChangeAspect="1" noChangeShapeType="1"/>
          </p:cNvSpPr>
          <p:nvPr/>
        </p:nvSpPr>
        <p:spPr bwMode="auto">
          <a:xfrm>
            <a:off x="2686050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0" name="Line 12"/>
          <p:cNvSpPr>
            <a:spLocks noChangeAspect="1" noChangeShapeType="1"/>
          </p:cNvSpPr>
          <p:nvPr/>
        </p:nvSpPr>
        <p:spPr bwMode="auto">
          <a:xfrm>
            <a:off x="4594225" y="26670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1" name="Line 13"/>
          <p:cNvSpPr>
            <a:spLocks noChangeAspect="1" noChangeShapeType="1"/>
          </p:cNvSpPr>
          <p:nvPr/>
        </p:nvSpPr>
        <p:spPr bwMode="auto">
          <a:xfrm flipH="1">
            <a:off x="2768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2" name="Line 14"/>
          <p:cNvSpPr>
            <a:spLocks noChangeAspect="1" noChangeShapeType="1"/>
          </p:cNvSpPr>
          <p:nvPr/>
        </p:nvSpPr>
        <p:spPr bwMode="auto">
          <a:xfrm>
            <a:off x="4968875" y="25352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spect="1" noChangeArrowheads="1"/>
          </p:cNvSpPr>
          <p:nvPr/>
        </p:nvSpPr>
        <p:spPr bwMode="auto">
          <a:xfrm>
            <a:off x="3319463" y="20701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2784" name="Rectangle 16"/>
          <p:cNvSpPr>
            <a:spLocks noChangeAspect="1" noChangeArrowheads="1"/>
          </p:cNvSpPr>
          <p:nvPr/>
        </p:nvSpPr>
        <p:spPr bwMode="auto">
          <a:xfrm>
            <a:off x="1066800" y="3122613"/>
            <a:ext cx="2443163" cy="26479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7"/>
          <p:cNvSpPr txBox="1">
            <a:spLocks noChangeAspect="1" noChangeArrowheads="1"/>
          </p:cNvSpPr>
          <p:nvPr/>
        </p:nvSpPr>
        <p:spPr bwMode="auto">
          <a:xfrm>
            <a:off x="1385888" y="5816600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2786" name="Rectangle 18"/>
          <p:cNvSpPr>
            <a:spLocks noChangeAspect="1" noChangeArrowheads="1"/>
          </p:cNvSpPr>
          <p:nvPr/>
        </p:nvSpPr>
        <p:spPr bwMode="auto">
          <a:xfrm>
            <a:off x="4006850" y="3122613"/>
            <a:ext cx="1176338" cy="10858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Text Box 19"/>
          <p:cNvSpPr txBox="1">
            <a:spLocks noChangeAspect="1" noChangeArrowheads="1"/>
          </p:cNvSpPr>
          <p:nvPr/>
        </p:nvSpPr>
        <p:spPr bwMode="auto">
          <a:xfrm>
            <a:off x="3705225" y="4202113"/>
            <a:ext cx="18780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32</a:t>
            </a:r>
          </a:p>
        </p:txBody>
      </p:sp>
      <p:sp>
        <p:nvSpPr>
          <p:cNvPr id="32788" name="Text Box 20"/>
          <p:cNvSpPr txBox="1">
            <a:spLocks noChangeAspect="1" noChangeArrowheads="1"/>
          </p:cNvSpPr>
          <p:nvPr/>
        </p:nvSpPr>
        <p:spPr bwMode="auto">
          <a:xfrm>
            <a:off x="5815013" y="4208463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40</a:t>
            </a:r>
          </a:p>
        </p:txBody>
      </p:sp>
      <p:sp>
        <p:nvSpPr>
          <p:cNvPr id="32789" name="Rectangle 21"/>
          <p:cNvSpPr>
            <a:spLocks noChangeAspect="1" noChangeArrowheads="1"/>
          </p:cNvSpPr>
          <p:nvPr/>
        </p:nvSpPr>
        <p:spPr bwMode="auto">
          <a:xfrm>
            <a:off x="6145213" y="3122613"/>
            <a:ext cx="1176337" cy="10858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Text Box 22"/>
          <p:cNvSpPr txBox="1">
            <a:spLocks noChangeAspect="1" noChangeArrowheads="1"/>
          </p:cNvSpPr>
          <p:nvPr/>
        </p:nvSpPr>
        <p:spPr bwMode="auto">
          <a:xfrm>
            <a:off x="1120775" y="33655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1" name="Text Box 23"/>
          <p:cNvSpPr txBox="1">
            <a:spLocks noChangeAspect="1" noChangeArrowheads="1"/>
          </p:cNvSpPr>
          <p:nvPr/>
        </p:nvSpPr>
        <p:spPr bwMode="auto">
          <a:xfrm>
            <a:off x="5160963" y="34163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2792" name="Text Box 24"/>
          <p:cNvSpPr txBox="1">
            <a:spLocks noChangeAspect="1" noChangeArrowheads="1"/>
          </p:cNvSpPr>
          <p:nvPr/>
        </p:nvSpPr>
        <p:spPr bwMode="auto">
          <a:xfrm>
            <a:off x="7272338" y="3443288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2793" name="Text Box 25"/>
          <p:cNvSpPr txBox="1">
            <a:spLocks noChangeAspect="1" noChangeArrowheads="1"/>
          </p:cNvSpPr>
          <p:nvPr/>
        </p:nvSpPr>
        <p:spPr bwMode="auto">
          <a:xfrm>
            <a:off x="1420813" y="5221288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4" name="Text Box 26"/>
          <p:cNvSpPr txBox="1">
            <a:spLocks noChangeAspect="1" noChangeArrowheads="1"/>
          </p:cNvSpPr>
          <p:nvPr/>
        </p:nvSpPr>
        <p:spPr bwMode="auto">
          <a:xfrm>
            <a:off x="2563813" y="5230813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4214813" y="5029200"/>
            <a:ext cx="3657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getpgrp()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– Return process group of current process</a:t>
            </a:r>
          </a:p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setpgid() –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Change process group of a process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Sending Signals with </a:t>
            </a:r>
            <a:r>
              <a:rPr lang="en-US" altLang="en-US" smtClean="0">
                <a:latin typeface="Courier New" pitchFamily="49" charset="0"/>
              </a:rPr>
              <a:t>kill</a:t>
            </a:r>
            <a:endParaRPr lang="en-US" altLang="en-US" smtClean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9004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49" charset="0"/>
              </a:rPr>
              <a:t>kill</a:t>
            </a:r>
            <a:r>
              <a:rPr lang="en-US" smtClean="0"/>
              <a:t> sends arbitrary signal to a process or process group</a:t>
            </a:r>
          </a:p>
          <a:p>
            <a:pPr lvl="1" eaLnBrk="1" hangingPunct="1">
              <a:defRPr/>
            </a:pPr>
            <a:endParaRPr lang="en-US" smtClean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mtClean="0"/>
              <a:t>Examples</a:t>
            </a:r>
          </a:p>
          <a:p>
            <a:pPr lvl="1" eaLnBrk="1" hangingPunct="1">
              <a:defRPr/>
            </a:pPr>
            <a:r>
              <a:rPr lang="en-US" smtClean="0">
                <a:latin typeface="Courier New" pitchFamily="49" charset="0"/>
              </a:rPr>
              <a:t>kill –9 24818</a:t>
            </a:r>
          </a:p>
          <a:p>
            <a:pPr lvl="2" eaLnBrk="1" hangingPunct="1">
              <a:defRPr/>
            </a:pPr>
            <a:r>
              <a:rPr lang="en-US" smtClean="0">
                <a:latin typeface="Courier New" pitchFamily="49" charset="0"/>
              </a:rPr>
              <a:t>Send SIGKILL to process 24818</a:t>
            </a:r>
          </a:p>
          <a:p>
            <a:pPr lvl="1" eaLnBrk="1" hangingPunct="1">
              <a:defRPr/>
            </a:pPr>
            <a:r>
              <a:rPr lang="en-US" smtClean="0">
                <a:latin typeface="Courier New" pitchFamily="49" charset="0"/>
              </a:rPr>
              <a:t>kill –9 –24817</a:t>
            </a:r>
          </a:p>
          <a:p>
            <a:pPr lvl="2" eaLnBrk="1" hangingPunct="1">
              <a:defRPr/>
            </a:pPr>
            <a:r>
              <a:rPr lang="en-US" smtClean="0">
                <a:latin typeface="Courier New" pitchFamily="49" charset="0"/>
              </a:rPr>
              <a:t>Send SIGKILL to every process in process group 24817.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191000" y="1682750"/>
            <a:ext cx="4573588" cy="4003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./forks 16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Child1: pid=24818 pgrp=24817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Child2: pid=24819 pgrp=24817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ps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24788 pts/2    00:00:00 tcsh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24820 pts/2    00:00:00 ps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kill -9 -24817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ps 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24788 pts/2    00:00:00 tcsh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24823 pts/2    00:00:00 ps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Sending Signals</a:t>
            </a:r>
            <a:br>
              <a:rPr lang="en-US" altLang="en-US" smtClean="0"/>
            </a:br>
            <a:r>
              <a:rPr lang="en-US" altLang="en-US" smtClean="0"/>
              <a:t>From the Keyboard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938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Typing ctrl-c (ctrl-z) sends a SIGINT (SIGTSTP) to every job in the foreground process group.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SIGINT – default action is to terminate each process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SIGTSTP – default action is to stop (suspend) each process</a:t>
            </a:r>
          </a:p>
        </p:txBody>
      </p:sp>
      <p:sp>
        <p:nvSpPr>
          <p:cNvPr id="34820" name="Rectangle 4"/>
          <p:cNvSpPr>
            <a:spLocks noChangeAspect="1" noChangeArrowheads="1"/>
          </p:cNvSpPr>
          <p:nvPr/>
        </p:nvSpPr>
        <p:spPr bwMode="auto">
          <a:xfrm>
            <a:off x="1981200" y="3695700"/>
            <a:ext cx="1955800" cy="21209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2646363" y="3781425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</a:t>
            </a:r>
          </a:p>
        </p:txBody>
      </p:sp>
      <p:sp>
        <p:nvSpPr>
          <p:cNvPr id="34822" name="Oval 6"/>
          <p:cNvSpPr>
            <a:spLocks noChangeAspect="1" noChangeArrowheads="1"/>
          </p:cNvSpPr>
          <p:nvPr/>
        </p:nvSpPr>
        <p:spPr bwMode="auto">
          <a:xfrm>
            <a:off x="4405313" y="3781425"/>
            <a:ext cx="785812" cy="69056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#1</a:t>
            </a:r>
          </a:p>
        </p:txBody>
      </p:sp>
      <p:sp>
        <p:nvSpPr>
          <p:cNvPr id="34823" name="Oval 7"/>
          <p:cNvSpPr>
            <a:spLocks noChangeAspect="1" noChangeArrowheads="1"/>
          </p:cNvSpPr>
          <p:nvPr/>
        </p:nvSpPr>
        <p:spPr bwMode="auto">
          <a:xfrm>
            <a:off x="6129338" y="3781425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#2</a:t>
            </a:r>
          </a:p>
        </p:txBody>
      </p:sp>
      <p:sp>
        <p:nvSpPr>
          <p:cNvPr id="34824" name="Oval 8"/>
          <p:cNvSpPr>
            <a:spLocks noChangeAspect="1" noChangeArrowheads="1"/>
          </p:cNvSpPr>
          <p:nvPr/>
        </p:nvSpPr>
        <p:spPr bwMode="auto">
          <a:xfrm>
            <a:off x="4408488" y="2720975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Shell</a:t>
            </a:r>
          </a:p>
        </p:txBody>
      </p:sp>
      <p:sp>
        <p:nvSpPr>
          <p:cNvPr id="34825" name="Oval 9"/>
          <p:cNvSpPr>
            <a:spLocks noChangeAspect="1" noChangeArrowheads="1"/>
          </p:cNvSpPr>
          <p:nvPr/>
        </p:nvSpPr>
        <p:spPr bwMode="auto">
          <a:xfrm>
            <a:off x="2200275" y="4730750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6" name="Oval 10"/>
          <p:cNvSpPr>
            <a:spLocks noChangeAspect="1" noChangeArrowheads="1"/>
          </p:cNvSpPr>
          <p:nvPr/>
        </p:nvSpPr>
        <p:spPr bwMode="auto">
          <a:xfrm>
            <a:off x="3100388" y="4730750"/>
            <a:ext cx="788987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7" name="Line 11"/>
          <p:cNvSpPr>
            <a:spLocks noChangeAspect="1" noChangeShapeType="1"/>
          </p:cNvSpPr>
          <p:nvPr/>
        </p:nvSpPr>
        <p:spPr bwMode="auto">
          <a:xfrm flipH="1">
            <a:off x="2654300" y="4440238"/>
            <a:ext cx="146050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8" name="Line 12"/>
          <p:cNvSpPr>
            <a:spLocks noChangeAspect="1" noChangeShapeType="1"/>
          </p:cNvSpPr>
          <p:nvPr/>
        </p:nvSpPr>
        <p:spPr bwMode="auto">
          <a:xfrm>
            <a:off x="3278188" y="4437063"/>
            <a:ext cx="130175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9" name="Line 13"/>
          <p:cNvSpPr>
            <a:spLocks noChangeAspect="1" noChangeShapeType="1"/>
          </p:cNvSpPr>
          <p:nvPr/>
        </p:nvSpPr>
        <p:spPr bwMode="auto">
          <a:xfrm>
            <a:off x="4805363" y="3330575"/>
            <a:ext cx="0" cy="446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Aspect="1" noChangeShapeType="1"/>
          </p:cNvSpPr>
          <p:nvPr/>
        </p:nvSpPr>
        <p:spPr bwMode="auto">
          <a:xfrm flipH="1">
            <a:off x="3343275" y="3257550"/>
            <a:ext cx="1185863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Aspect="1" noChangeShapeType="1"/>
          </p:cNvSpPr>
          <p:nvPr/>
        </p:nvSpPr>
        <p:spPr bwMode="auto">
          <a:xfrm>
            <a:off x="5105400" y="3225800"/>
            <a:ext cx="113030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spect="1" noChangeArrowheads="1"/>
          </p:cNvSpPr>
          <p:nvPr/>
        </p:nvSpPr>
        <p:spPr bwMode="auto">
          <a:xfrm>
            <a:off x="3624263" y="2808288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4833" name="Text Box 17"/>
          <p:cNvSpPr txBox="1">
            <a:spLocks noChangeAspect="1" noChangeArrowheads="1"/>
          </p:cNvSpPr>
          <p:nvPr/>
        </p:nvSpPr>
        <p:spPr bwMode="auto">
          <a:xfrm>
            <a:off x="2049463" y="5795963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4834" name="Rectangle 18"/>
          <p:cNvSpPr>
            <a:spLocks noChangeAspect="1" noChangeArrowheads="1"/>
          </p:cNvSpPr>
          <p:nvPr/>
        </p:nvSpPr>
        <p:spPr bwMode="auto">
          <a:xfrm>
            <a:off x="4335463" y="3695700"/>
            <a:ext cx="941387" cy="8699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5" name="Text Box 19"/>
          <p:cNvSpPr txBox="1">
            <a:spLocks noChangeAspect="1" noChangeArrowheads="1"/>
          </p:cNvSpPr>
          <p:nvPr/>
        </p:nvSpPr>
        <p:spPr bwMode="auto">
          <a:xfrm>
            <a:off x="4159250" y="4562475"/>
            <a:ext cx="13700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32</a:t>
            </a:r>
          </a:p>
        </p:txBody>
      </p:sp>
      <p:sp>
        <p:nvSpPr>
          <p:cNvPr id="34836" name="Text Box 20"/>
          <p:cNvSpPr txBox="1">
            <a:spLocks noChangeAspect="1" noChangeArrowheads="1"/>
          </p:cNvSpPr>
          <p:nvPr/>
        </p:nvSpPr>
        <p:spPr bwMode="auto">
          <a:xfrm>
            <a:off x="5846763" y="4562475"/>
            <a:ext cx="13700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40</a:t>
            </a:r>
          </a:p>
        </p:txBody>
      </p:sp>
      <p:sp>
        <p:nvSpPr>
          <p:cNvPr id="34837" name="Rectangle 21"/>
          <p:cNvSpPr>
            <a:spLocks noChangeAspect="1" noChangeArrowheads="1"/>
          </p:cNvSpPr>
          <p:nvPr/>
        </p:nvSpPr>
        <p:spPr bwMode="auto">
          <a:xfrm>
            <a:off x="6046788" y="3695700"/>
            <a:ext cx="941387" cy="8699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8" name="Text Box 22"/>
          <p:cNvSpPr txBox="1">
            <a:spLocks noChangeAspect="1" noChangeArrowheads="1"/>
          </p:cNvSpPr>
          <p:nvPr/>
        </p:nvSpPr>
        <p:spPr bwMode="auto">
          <a:xfrm>
            <a:off x="1863725" y="3844925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39" name="Text Box 23"/>
          <p:cNvSpPr txBox="1">
            <a:spLocks noChangeAspect="1" noChangeArrowheads="1"/>
          </p:cNvSpPr>
          <p:nvPr/>
        </p:nvSpPr>
        <p:spPr bwMode="auto">
          <a:xfrm>
            <a:off x="5257800" y="38862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4840" name="Text Box 24"/>
          <p:cNvSpPr txBox="1">
            <a:spLocks noChangeAspect="1" noChangeArrowheads="1"/>
          </p:cNvSpPr>
          <p:nvPr/>
        </p:nvSpPr>
        <p:spPr bwMode="auto">
          <a:xfrm>
            <a:off x="6948488" y="3906838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4841" name="Text Box 25"/>
          <p:cNvSpPr txBox="1">
            <a:spLocks noChangeAspect="1" noChangeArrowheads="1"/>
          </p:cNvSpPr>
          <p:nvPr/>
        </p:nvSpPr>
        <p:spPr bwMode="auto">
          <a:xfrm>
            <a:off x="2103438" y="5330825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42" name="Text Box 26"/>
          <p:cNvSpPr txBox="1">
            <a:spLocks noChangeAspect="1" noChangeArrowheads="1"/>
          </p:cNvSpPr>
          <p:nvPr/>
        </p:nvSpPr>
        <p:spPr bwMode="auto">
          <a:xfrm>
            <a:off x="3019425" y="5338763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519987" cy="819150"/>
          </a:xfrm>
        </p:spPr>
        <p:txBody>
          <a:bodyPr/>
          <a:lstStyle/>
          <a:p>
            <a:r>
              <a:rPr lang="en-US" dirty="0"/>
              <a:t>Example of </a:t>
            </a:r>
            <a:r>
              <a:rPr lang="en-US" dirty="0">
                <a:latin typeface="Courier New" pitchFamily="49" charset="0"/>
              </a:rPr>
              <a:t>ctrl-c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52400" y="1295401"/>
            <a:ext cx="533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Child: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Parent: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=28107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z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28109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fg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c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28110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5638800" y="1207402"/>
            <a:ext cx="3124200" cy="369331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sz="1800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sz="1800" dirty="0">
                <a:latin typeface="Calibri" pitchFamily="34" charset="0"/>
              </a:rPr>
              <a:t>R: running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sz="1800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dirty="0">
                <a:latin typeface="Calibri" pitchFamily="34" charset="0"/>
              </a:rPr>
              <a:t>See “man </a:t>
            </a:r>
            <a:r>
              <a:rPr lang="en-US" sz="1800" dirty="0" err="1">
                <a:latin typeface="Calibri" pitchFamily="34" charset="0"/>
              </a:rPr>
              <a:t>ps</a:t>
            </a:r>
            <a:r>
              <a:rPr lang="en-US" sz="1800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sz="1800" dirty="0">
                <a:latin typeface="Calibri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3436857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Sending Signals with </a:t>
            </a:r>
            <a:r>
              <a:rPr lang="en-US" altLang="en-US" smtClean="0">
                <a:latin typeface="Courier New" pitchFamily="49" charset="0"/>
              </a:rPr>
              <a:t>kill</a:t>
            </a:r>
            <a:endParaRPr lang="en-US" altLang="en-US" smtClean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7696200" cy="51974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fork12()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pid_t pid[N];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int i, child_status;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if ((pid[i] = fork()) == 0)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while(1); /* Child infinite loop */</a:t>
            </a:r>
          </a:p>
          <a:p>
            <a:pPr algn="l">
              <a:lnSpc>
                <a:spcPct val="100000"/>
              </a:lnSpc>
            </a:pP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/* Parent terminates the child processes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printf("Killing process %d\n", pid[i]);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kill(pid[i], SIGINT);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/* Parent reaps terminated children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pid_t wpid = wait(&amp;child_status);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if (WIFEXITED(child_status))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printf("Child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	   wpid, WEXITSTATUS(child_status));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printf("Child %d terminated abnormally\n", wpid);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62992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472487" cy="5454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Up to now: two mechanisms for changing control flow:</a:t>
            </a:r>
          </a:p>
          <a:p>
            <a:pPr lvl="1" eaLnBrk="1" hangingPunct="1">
              <a:defRPr/>
            </a:pPr>
            <a:r>
              <a:rPr lang="en-US" dirty="0" smtClean="0"/>
              <a:t>Jumps and branches—react to changes in program state</a:t>
            </a:r>
          </a:p>
          <a:p>
            <a:pPr lvl="1" eaLnBrk="1" hangingPunct="1">
              <a:defRPr/>
            </a:pPr>
            <a:r>
              <a:rPr lang="en-US" dirty="0" smtClean="0"/>
              <a:t>Call and return using stack discipline—react to program state</a:t>
            </a:r>
          </a:p>
          <a:p>
            <a:pPr eaLnBrk="1" hangingPunct="1">
              <a:defRPr/>
            </a:pPr>
            <a:r>
              <a:rPr lang="en-US" dirty="0" smtClean="0"/>
              <a:t>Insufficient </a:t>
            </a:r>
            <a:r>
              <a:rPr lang="en-US" dirty="0" smtClean="0"/>
              <a:t>for a useful system</a:t>
            </a:r>
          </a:p>
          <a:p>
            <a:pPr lvl="1" eaLnBrk="1" hangingPunct="1">
              <a:defRPr/>
            </a:pPr>
            <a:r>
              <a:rPr lang="en-US" dirty="0" smtClean="0"/>
              <a:t>Difficult for the CPU to react to other changes in system state </a:t>
            </a:r>
          </a:p>
          <a:p>
            <a:pPr lvl="2" eaLnBrk="1" hangingPunct="1">
              <a:defRPr/>
            </a:pPr>
            <a:r>
              <a:rPr lang="en-US" dirty="0" smtClean="0"/>
              <a:t>Data arrives from a disk or a network adapter</a:t>
            </a:r>
          </a:p>
          <a:p>
            <a:pPr lvl="2" eaLnBrk="1" hangingPunct="1">
              <a:defRPr/>
            </a:pPr>
            <a:r>
              <a:rPr lang="en-US" dirty="0" smtClean="0"/>
              <a:t>Instruction divides by zero</a:t>
            </a:r>
          </a:p>
          <a:p>
            <a:pPr lvl="2" eaLnBrk="1" hangingPunct="1">
              <a:defRPr/>
            </a:pPr>
            <a:r>
              <a:rPr lang="en-US" dirty="0" smtClean="0"/>
              <a:t>User hits control-C at the keyboard</a:t>
            </a:r>
          </a:p>
          <a:p>
            <a:pPr lvl="2" eaLnBrk="1" hangingPunct="1">
              <a:defRPr/>
            </a:pPr>
            <a:r>
              <a:rPr lang="en-US" dirty="0" smtClean="0"/>
              <a:t>System timer expires</a:t>
            </a:r>
          </a:p>
          <a:p>
            <a:pPr eaLnBrk="1" hangingPunct="1">
              <a:defRPr/>
            </a:pPr>
            <a:r>
              <a:rPr lang="en-US" dirty="0" smtClean="0"/>
              <a:t>System needs mechanisms for “exceptional control flow”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Default Actions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Each signal type has predefined </a:t>
            </a:r>
            <a:r>
              <a:rPr lang="en-US" i="1" dirty="0" smtClean="0">
                <a:solidFill>
                  <a:srgbClr val="FF3300"/>
                </a:solidFill>
              </a:rPr>
              <a:t>default action</a:t>
            </a:r>
            <a:r>
              <a:rPr lang="en-US" dirty="0" smtClean="0"/>
              <a:t>, which is one of:</a:t>
            </a:r>
          </a:p>
          <a:p>
            <a:pPr lvl="1" eaLnBrk="1" hangingPunct="1">
              <a:defRPr/>
            </a:pPr>
            <a:r>
              <a:rPr lang="en-US" dirty="0" smtClean="0"/>
              <a:t>Process terminates</a:t>
            </a:r>
          </a:p>
          <a:p>
            <a:pPr lvl="1" eaLnBrk="1" hangingPunct="1">
              <a:defRPr/>
            </a:pPr>
            <a:r>
              <a:rPr lang="en-US" dirty="0" smtClean="0"/>
              <a:t>Process terminates and dumps “core” (memory)</a:t>
            </a:r>
          </a:p>
          <a:p>
            <a:pPr lvl="1" eaLnBrk="1" hangingPunct="1">
              <a:defRPr/>
            </a:pPr>
            <a:r>
              <a:rPr lang="en-US" dirty="0" smtClean="0"/>
              <a:t>Process stops until restarted by a </a:t>
            </a:r>
            <a:r>
              <a:rPr lang="en-US" dirty="0" err="1" smtClean="0"/>
              <a:t>SIGCONT</a:t>
            </a:r>
            <a:r>
              <a:rPr lang="en-US" dirty="0" smtClean="0"/>
              <a:t> signal</a:t>
            </a:r>
          </a:p>
          <a:p>
            <a:pPr lvl="1" eaLnBrk="1" hangingPunct="1">
              <a:defRPr/>
            </a:pPr>
            <a:r>
              <a:rPr lang="en-US" dirty="0" smtClean="0"/>
              <a:t>Process ignores the signal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Installing Signal Handlers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signal</a:t>
            </a:r>
            <a:r>
              <a:rPr lang="en-US" dirty="0" smtClean="0"/>
              <a:t> function modifies the default action associated with receipt of signal </a:t>
            </a:r>
            <a:r>
              <a:rPr lang="en-US" dirty="0" err="1" smtClean="0">
                <a:latin typeface="Courier New" pitchFamily="49" charset="0"/>
              </a:rPr>
              <a:t>signum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handler_t</a:t>
            </a:r>
            <a:r>
              <a:rPr lang="en-US" dirty="0" smtClean="0">
                <a:latin typeface="Courier New" pitchFamily="49" charset="0"/>
              </a:rPr>
              <a:t> *signal(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signum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handler_t</a:t>
            </a:r>
            <a:r>
              <a:rPr lang="en-US" dirty="0" smtClean="0">
                <a:latin typeface="Courier New" pitchFamily="49" charset="0"/>
              </a:rPr>
              <a:t> *handler)</a:t>
            </a:r>
          </a:p>
          <a:p>
            <a:pPr eaLnBrk="1" hangingPunct="1">
              <a:defRPr/>
            </a:pPr>
            <a:r>
              <a:rPr lang="en-US" dirty="0" smtClean="0"/>
              <a:t>Different values for </a:t>
            </a:r>
            <a:r>
              <a:rPr lang="en-US" dirty="0" smtClean="0">
                <a:latin typeface="Courier New" pitchFamily="49" charset="0"/>
              </a:rPr>
              <a:t>handler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err="1" smtClean="0"/>
              <a:t>SIG_IGN</a:t>
            </a:r>
            <a:r>
              <a:rPr lang="en-US" dirty="0" smtClean="0"/>
              <a:t>: ignore signals of type </a:t>
            </a:r>
            <a:r>
              <a:rPr lang="en-US" dirty="0" err="1" smtClean="0">
                <a:latin typeface="Courier New" pitchFamily="49" charset="0"/>
              </a:rPr>
              <a:t>signum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 smtClean="0"/>
              <a:t>SIG_DFL</a:t>
            </a:r>
            <a:r>
              <a:rPr lang="en-US" dirty="0" smtClean="0"/>
              <a:t>: revert to default action on receipt of signals of type </a:t>
            </a:r>
            <a:r>
              <a:rPr lang="en-US" dirty="0" err="1" smtClean="0">
                <a:latin typeface="Courier New" pitchFamily="49" charset="0"/>
              </a:rPr>
              <a:t>signum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Otherwise, handler is address of a </a:t>
            </a:r>
            <a:r>
              <a:rPr lang="en-US" i="1" dirty="0" smtClean="0">
                <a:solidFill>
                  <a:srgbClr val="FF3300"/>
                </a:solidFill>
              </a:rPr>
              <a:t>signal handler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Referred to as “</a:t>
            </a:r>
            <a:r>
              <a:rPr lang="en-US" i="1" dirty="0" smtClean="0">
                <a:solidFill>
                  <a:srgbClr val="FF3300"/>
                </a:solidFill>
              </a:rPr>
              <a:t>installing</a:t>
            </a:r>
            <a:r>
              <a:rPr lang="en-US" dirty="0" smtClean="0">
                <a:solidFill>
                  <a:schemeClr val="tx1"/>
                </a:solidFill>
              </a:rPr>
              <a:t>” the handler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Called when process receives signal of type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Executing handler is called “</a:t>
            </a:r>
            <a:r>
              <a:rPr lang="en-US" i="1" dirty="0" smtClean="0">
                <a:solidFill>
                  <a:srgbClr val="FF3300"/>
                </a:solidFill>
              </a:rPr>
              <a:t>catching</a:t>
            </a:r>
            <a:r>
              <a:rPr lang="en-US" dirty="0" smtClean="0">
                <a:solidFill>
                  <a:schemeClr val="tx1"/>
                </a:solidFill>
              </a:rPr>
              <a:t>” or “</a:t>
            </a:r>
            <a:r>
              <a:rPr lang="en-US" i="1" dirty="0" smtClean="0">
                <a:solidFill>
                  <a:srgbClr val="FF3300"/>
                </a:solidFill>
              </a:rPr>
              <a:t>handling</a:t>
            </a:r>
            <a:r>
              <a:rPr lang="en-US" dirty="0" smtClean="0">
                <a:solidFill>
                  <a:schemeClr val="tx1"/>
                </a:solidFill>
              </a:rPr>
              <a:t>” the signal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When handler returns, control passes back to instruction in control flow of process that was interrupted by receipt of the signal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573087"/>
          </a:xfrm>
        </p:spPr>
        <p:txBody>
          <a:bodyPr/>
          <a:lstStyle/>
          <a:p>
            <a:r>
              <a:rPr lang="en-US" dirty="0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76200" y="1172184"/>
            <a:ext cx="8991600" cy="5638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l"/>
            <a:r>
              <a:rPr lang="en-US" sz="1600" dirty="0" smtClean="0">
                <a:latin typeface="Menlo-Regular"/>
              </a:rPr>
              <a:t>void </a:t>
            </a:r>
            <a:r>
              <a:rPr lang="en-US" sz="1600" dirty="0" err="1">
                <a:latin typeface="Menlo-Regular"/>
              </a:rPr>
              <a:t>sigint_handler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int</a:t>
            </a:r>
            <a:r>
              <a:rPr lang="en-US" sz="1600" dirty="0">
                <a:latin typeface="Menlo-Regular"/>
              </a:rPr>
              <a:t> sig) /* SIGINT handler */</a:t>
            </a:r>
          </a:p>
          <a:p>
            <a:pPr algn="l"/>
            <a:r>
              <a:rPr lang="en-US" sz="1600" dirty="0">
                <a:latin typeface="Menlo-Regular"/>
              </a:rPr>
              <a:t>{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printf</a:t>
            </a:r>
            <a:r>
              <a:rPr lang="en-US" sz="1600" dirty="0">
                <a:latin typeface="Menlo-Regular"/>
              </a:rPr>
              <a:t>("So you think you can stop the bomb with ctrl-c, do you?\n");</a:t>
            </a:r>
          </a:p>
          <a:p>
            <a:pPr algn="l"/>
            <a:r>
              <a:rPr lang="nl-NL" sz="1600" dirty="0">
                <a:latin typeface="Menlo-Regular"/>
              </a:rPr>
              <a:t>    sleep(2);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printf</a:t>
            </a:r>
            <a:r>
              <a:rPr lang="en-US" sz="1600" dirty="0">
                <a:latin typeface="Menlo-Regular"/>
              </a:rPr>
              <a:t>("Well...");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fflush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stdout</a:t>
            </a:r>
            <a:r>
              <a:rPr lang="en-US" sz="1600" dirty="0">
                <a:latin typeface="Menlo-Regular"/>
              </a:rPr>
              <a:t>);</a:t>
            </a:r>
          </a:p>
          <a:p>
            <a:pPr algn="l"/>
            <a:r>
              <a:rPr lang="nl-NL" sz="1600" dirty="0">
                <a:latin typeface="Menlo-Regular"/>
              </a:rPr>
              <a:t>    sleep(1);</a:t>
            </a:r>
          </a:p>
          <a:p>
            <a:pPr algn="l"/>
            <a:r>
              <a:rPr lang="ro-RO" sz="1600" dirty="0">
                <a:latin typeface="Menlo-Regular"/>
              </a:rPr>
              <a:t>    printf("OK. :-)\n");</a:t>
            </a:r>
          </a:p>
          <a:p>
            <a:pPr algn="l"/>
            <a:r>
              <a:rPr lang="ro-RO" sz="1600" dirty="0">
                <a:latin typeface="Menlo-Regular"/>
              </a:rPr>
              <a:t>    exit(0);</a:t>
            </a:r>
          </a:p>
          <a:p>
            <a:pPr algn="l"/>
            <a:r>
              <a:rPr lang="ro-RO" sz="1600" dirty="0">
                <a:latin typeface="Menlo-Regular"/>
              </a:rPr>
              <a:t>}</a:t>
            </a:r>
          </a:p>
          <a:p>
            <a:pPr algn="l"/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int main()</a:t>
            </a:r>
          </a:p>
          <a:p>
            <a:pPr algn="l"/>
            <a:r>
              <a:rPr lang="ro-RO" sz="1600" dirty="0" smtClean="0">
                <a:latin typeface="Menlo-Regular"/>
              </a:rPr>
              <a:t>{</a:t>
            </a:r>
            <a:endParaRPr lang="en-US" sz="1600" dirty="0" smtClean="0">
              <a:latin typeface="Menlo-Regular"/>
            </a:endParaRPr>
          </a:p>
          <a:p>
            <a:pPr algn="l"/>
            <a:r>
              <a:rPr lang="en-US" sz="1600" dirty="0">
                <a:latin typeface="Menlo-Regular"/>
              </a:rPr>
              <a:t> </a:t>
            </a:r>
            <a:r>
              <a:rPr lang="en-US" sz="1600" dirty="0" smtClean="0">
                <a:latin typeface="Menlo-Regular"/>
              </a:rPr>
              <a:t>   </a:t>
            </a:r>
            <a:r>
              <a:rPr lang="en-US" sz="1600" dirty="0" err="1" smtClean="0">
                <a:latin typeface="Menlo-Regular"/>
              </a:rPr>
              <a:t>sigset_t</a:t>
            </a:r>
            <a:r>
              <a:rPr lang="en-US" sz="1600" dirty="0" smtClean="0">
                <a:latin typeface="Menlo-Regular"/>
              </a:rPr>
              <a:t> blocks;</a:t>
            </a:r>
          </a:p>
          <a:p>
            <a:pPr algn="l"/>
            <a:r>
              <a:rPr lang="en-US" sz="1600" dirty="0">
                <a:latin typeface="Menlo-Regular"/>
              </a:rPr>
              <a:t> </a:t>
            </a:r>
            <a:r>
              <a:rPr lang="en-US" sz="1600" dirty="0" smtClean="0">
                <a:latin typeface="Menlo-Regular"/>
              </a:rPr>
              <a:t>   </a:t>
            </a:r>
            <a:r>
              <a:rPr lang="en-US" sz="1600" dirty="0" err="1" smtClean="0">
                <a:latin typeface="Menlo-Regular"/>
              </a:rPr>
              <a:t>sigemptyset</a:t>
            </a:r>
            <a:r>
              <a:rPr lang="en-US" sz="1600" dirty="0" smtClean="0">
                <a:latin typeface="Menlo-Regular"/>
              </a:rPr>
              <a:t>(&amp;blocks);</a:t>
            </a:r>
          </a:p>
          <a:p>
            <a:pPr algn="l"/>
            <a:r>
              <a:rPr lang="en-US" sz="1600" dirty="0">
                <a:latin typeface="Menlo-Regular"/>
              </a:rPr>
              <a:t> </a:t>
            </a:r>
            <a:r>
              <a:rPr lang="en-US" sz="1600" dirty="0" smtClean="0">
                <a:latin typeface="Menlo-Regular"/>
              </a:rPr>
              <a:t>   </a:t>
            </a:r>
            <a:r>
              <a:rPr lang="en-US" sz="1600" dirty="0" err="1" smtClean="0">
                <a:latin typeface="Menlo-Regular"/>
              </a:rPr>
              <a:t>sigaddset</a:t>
            </a:r>
            <a:r>
              <a:rPr lang="en-US" sz="1600" dirty="0" smtClean="0">
                <a:latin typeface="Menlo-Regular"/>
              </a:rPr>
              <a:t>(&amp;blocks, </a:t>
            </a:r>
            <a:r>
              <a:rPr lang="en-US" sz="1600" dirty="0" err="1" smtClean="0">
                <a:latin typeface="Menlo-Regular"/>
              </a:rPr>
              <a:t>SIGINT</a:t>
            </a:r>
            <a:r>
              <a:rPr lang="en-US" sz="1600" dirty="0" smtClean="0">
                <a:latin typeface="Menlo-Regular"/>
              </a:rPr>
              <a:t>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/* Install the SIGINT handler </a:t>
            </a:r>
            <a:r>
              <a:rPr lang="ro-RO" sz="1600" dirty="0" smtClean="0">
                <a:latin typeface="Menlo-Regular"/>
              </a:rPr>
              <a:t>*/</a:t>
            </a:r>
            <a:endParaRPr lang="en-US" sz="1600" dirty="0" smtClean="0">
              <a:latin typeface="Menlo-Regular"/>
            </a:endParaRPr>
          </a:p>
          <a:p>
            <a:pPr algn="l"/>
            <a:r>
              <a:rPr lang="en-US" sz="1600" dirty="0">
                <a:latin typeface="Menlo-Regular"/>
              </a:rPr>
              <a:t> </a:t>
            </a:r>
            <a:r>
              <a:rPr lang="en-US" sz="1600" dirty="0" smtClean="0">
                <a:latin typeface="Menlo-Regular"/>
              </a:rPr>
              <a:t>   </a:t>
            </a:r>
            <a:r>
              <a:rPr lang="en-US" sz="1600" dirty="0" err="1" smtClean="0">
                <a:latin typeface="Menlo-Regular"/>
              </a:rPr>
              <a:t>sigprocmask</a:t>
            </a:r>
            <a:r>
              <a:rPr lang="en-US" sz="1600" dirty="0" smtClean="0">
                <a:latin typeface="Menlo-Regular"/>
              </a:rPr>
              <a:t>(</a:t>
            </a:r>
            <a:r>
              <a:rPr lang="en-US" sz="1600" dirty="0" err="1" smtClean="0">
                <a:latin typeface="Menlo-Regular"/>
              </a:rPr>
              <a:t>SIG_BLOCK</a:t>
            </a:r>
            <a:r>
              <a:rPr lang="en-US" sz="1600" dirty="0" smtClean="0">
                <a:latin typeface="Menlo-Regular"/>
              </a:rPr>
              <a:t>, &amp;blocks, NULL);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if (signal(SIGINT, </a:t>
            </a:r>
            <a:r>
              <a:rPr lang="en-US" sz="1600" dirty="0" err="1" smtClean="0">
                <a:latin typeface="Menlo-Regular"/>
              </a:rPr>
              <a:t>SIG_IGN</a:t>
            </a:r>
            <a:r>
              <a:rPr lang="ro-RO" sz="1600" dirty="0" smtClean="0">
                <a:latin typeface="Menlo-Regular"/>
              </a:rPr>
              <a:t>) </a:t>
            </a:r>
            <a:r>
              <a:rPr lang="en-US" sz="1600" dirty="0">
                <a:latin typeface="Menlo-Regular"/>
              </a:rPr>
              <a:t>!</a:t>
            </a:r>
            <a:r>
              <a:rPr lang="ro-RO" sz="1600" dirty="0" smtClean="0">
                <a:latin typeface="Menlo-Regular"/>
              </a:rPr>
              <a:t>= SIG_</a:t>
            </a:r>
            <a:r>
              <a:rPr lang="en-US" sz="1600" dirty="0" err="1" smtClean="0">
                <a:latin typeface="Menlo-Regular"/>
              </a:rPr>
              <a:t>IGN</a:t>
            </a:r>
            <a:r>
              <a:rPr lang="ro-RO" sz="1600" dirty="0" smtClean="0">
                <a:latin typeface="Menlo-Regular"/>
              </a:rPr>
              <a:t>)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    </a:t>
            </a:r>
            <a:r>
              <a:rPr lang="en-US" sz="1600" dirty="0" smtClean="0">
                <a:latin typeface="Menlo-Regular"/>
              </a:rPr>
              <a:t>signal(</a:t>
            </a:r>
            <a:r>
              <a:rPr lang="en-US" sz="1600" dirty="0" err="1" smtClean="0">
                <a:latin typeface="Menlo-Regular"/>
              </a:rPr>
              <a:t>SIGINT</a:t>
            </a:r>
            <a:r>
              <a:rPr lang="en-US" sz="1600" dirty="0" smtClean="0">
                <a:latin typeface="Menlo-Regular"/>
              </a:rPr>
              <a:t>, </a:t>
            </a:r>
            <a:r>
              <a:rPr lang="en-US" sz="1600" dirty="0" err="1" smtClean="0">
                <a:latin typeface="Menlo-Regular"/>
              </a:rPr>
              <a:t>sigint_handler</a:t>
            </a:r>
            <a:r>
              <a:rPr lang="en-US" sz="1600" dirty="0" smtClean="0">
                <a:latin typeface="Menlo-Regular"/>
              </a:rPr>
              <a:t>)</a:t>
            </a:r>
            <a:r>
              <a:rPr lang="ro-RO" sz="1600" dirty="0" smtClean="0">
                <a:latin typeface="Menlo-Regular"/>
              </a:rPr>
              <a:t>;</a:t>
            </a:r>
            <a:endParaRPr lang="ro-RO" sz="1600" dirty="0">
              <a:latin typeface="Menlo-Regular"/>
            </a:endParaRPr>
          </a:p>
          <a:p>
            <a:pPr algn="l"/>
            <a:r>
              <a:rPr lang="en-US" sz="1600" dirty="0" smtClean="0">
                <a:latin typeface="Menlo-Regular"/>
              </a:rPr>
              <a:t>    </a:t>
            </a:r>
            <a:r>
              <a:rPr lang="en-US" sz="1600" dirty="0" err="1" smtClean="0">
                <a:latin typeface="Menlo-Regular"/>
              </a:rPr>
              <a:t>sigprocmask</a:t>
            </a:r>
            <a:r>
              <a:rPr lang="en-US" sz="1600" dirty="0" smtClean="0">
                <a:latin typeface="Menlo-Regular"/>
              </a:rPr>
              <a:t>(</a:t>
            </a:r>
            <a:r>
              <a:rPr lang="en-US" sz="1600" dirty="0" err="1" smtClean="0">
                <a:latin typeface="Menlo-Regular"/>
              </a:rPr>
              <a:t>SIG_UNBLOCK</a:t>
            </a:r>
            <a:r>
              <a:rPr lang="en-US" sz="1600" dirty="0" smtClean="0">
                <a:latin typeface="Menlo-Regular"/>
              </a:rPr>
              <a:t>, &amp;blocks, NULL);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/* Wait for the receipt of a signal */</a:t>
            </a:r>
          </a:p>
          <a:p>
            <a:pPr algn="l"/>
            <a:r>
              <a:rPr lang="ro-RO" sz="1600" dirty="0">
                <a:latin typeface="Menlo-Regular"/>
              </a:rPr>
              <a:t>    pause();</a:t>
            </a:r>
          </a:p>
          <a:p>
            <a:pPr algn="l"/>
            <a:r>
              <a:rPr lang="is-IS" sz="1600" dirty="0" smtClean="0">
                <a:latin typeface="Menlo-Regular"/>
              </a:rPr>
              <a:t>    </a:t>
            </a:r>
            <a:r>
              <a:rPr lang="is-IS" sz="1600" dirty="0">
                <a:latin typeface="Menlo-Regular"/>
              </a:rPr>
              <a:t>return 0;</a:t>
            </a:r>
          </a:p>
          <a:p>
            <a:pPr algn="l"/>
            <a:r>
              <a:rPr lang="is-IS" sz="1600" dirty="0" smtClean="0">
                <a:latin typeface="Menlo-Regular"/>
              </a:rPr>
              <a:t>}</a:t>
            </a:r>
            <a:endParaRPr lang="is-IS" sz="1600" dirty="0">
              <a:latin typeface="Menlo-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6078" y="6096000"/>
            <a:ext cx="86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470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1295400"/>
          </a:xfrm>
        </p:spPr>
        <p:txBody>
          <a:bodyPr/>
          <a:lstStyle/>
          <a:p>
            <a:r>
              <a:rPr lang="en-US" dirty="0"/>
              <a:t>A signal handler is a separate logical flow </a:t>
            </a:r>
            <a:r>
              <a:rPr lang="en-US" dirty="0" smtClean="0"/>
              <a:t>(not process) that </a:t>
            </a:r>
            <a:r>
              <a:rPr lang="en-US" dirty="0"/>
              <a:t>runs concurrently with the main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2987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2420938" y="3124200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3944938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5468938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4511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6035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2987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6035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2530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2530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2530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2530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2530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990600" y="4796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1732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79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771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71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609600"/>
            <a:ext cx="7592093" cy="762000"/>
          </a:xfrm>
        </p:spPr>
        <p:txBody>
          <a:bodyPr/>
          <a:lstStyle/>
          <a:p>
            <a:pPr marL="0" indent="0"/>
            <a:r>
              <a:rPr lang="en-US" sz="3400" dirty="0"/>
              <a:t>Another View of Signal Handlers 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697782" y="2667000"/>
            <a:ext cx="161528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</a:t>
            </a:r>
            <a:r>
              <a:rPr lang="en-US" sz="1800" b="1" dirty="0" smtClean="0">
                <a:latin typeface="Calibri" pitchFamily="34" charset="0"/>
              </a:rPr>
              <a:t>delivered</a:t>
            </a:r>
          </a:p>
          <a:p>
            <a:r>
              <a:rPr lang="en-US" sz="1800" dirty="0" smtClean="0">
                <a:latin typeface="Calibri" pitchFamily="34" charset="0"/>
              </a:rPr>
              <a:t>to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2362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781138" y="4132052"/>
            <a:ext cx="153131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</a:t>
            </a:r>
            <a:r>
              <a:rPr lang="en-US" sz="1800" b="1" dirty="0" smtClean="0">
                <a:latin typeface="Calibri" pitchFamily="34" charset="0"/>
              </a:rPr>
              <a:t>received</a:t>
            </a:r>
          </a:p>
          <a:p>
            <a:r>
              <a:rPr lang="en-US" sz="1800" dirty="0" smtClean="0">
                <a:latin typeface="Calibri" pitchFamily="34" charset="0"/>
              </a:rPr>
              <a:t>by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2362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71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71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771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771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1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993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516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3546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371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5472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5472451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72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454989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472451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(handler)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7508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7587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7508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87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3539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5140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4123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4131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3538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3538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457541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74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130739" y="2709446"/>
            <a:ext cx="37446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124200" y="5071646"/>
            <a:ext cx="39799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505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3489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11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Signal Handlers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 smtClean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2844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2850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5198533" y="4116924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2845877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3033202" y="2825740"/>
            <a:ext cx="2051032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(2) Control </a:t>
            </a:r>
            <a:r>
              <a:rPr lang="en-US" sz="1600" i="1" dirty="0">
                <a:latin typeface="Helvetica" charset="0"/>
              </a:rPr>
              <a:t>passes </a:t>
            </a:r>
            <a:r>
              <a:rPr lang="en-US" sz="1600" i="1" dirty="0" smtClean="0">
                <a:latin typeface="Helvetica" charset="0"/>
              </a:rPr>
              <a:t>to handler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2017189" y="2286000"/>
            <a:ext cx="1644643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5612346" y="4571994"/>
            <a:ext cx="1478488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(5) Handler T</a:t>
            </a:r>
            <a:endParaRPr lang="en-US" sz="1600" i="1" dirty="0">
              <a:latin typeface="Helvetica" charset="0"/>
            </a:endParaRPr>
          </a:p>
          <a:p>
            <a:r>
              <a:rPr lang="en-US" sz="1600" i="1" dirty="0">
                <a:latin typeface="Helvetica" charset="0"/>
              </a:rPr>
              <a:t>returns to </a:t>
            </a:r>
            <a:r>
              <a:rPr lang="en-US" sz="1600" i="1" dirty="0" smtClean="0">
                <a:latin typeface="Helvetica" charset="0"/>
              </a:rPr>
              <a:t>handler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2341052" y="3144828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2341052" y="3849678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436033" y="31051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(1) Program catches signal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4595290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6949024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3369734" y="3600457"/>
            <a:ext cx="185420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(3) Program catches signal 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5231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5225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5357301" y="3409940"/>
            <a:ext cx="211453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(4)  </a:t>
            </a:r>
            <a:r>
              <a:rPr lang="en-US" sz="1600" i="1" dirty="0">
                <a:latin typeface="Helvetica" charset="0"/>
              </a:rPr>
              <a:t>Control passes </a:t>
            </a:r>
            <a:r>
              <a:rPr lang="en-US" sz="1600" i="1" dirty="0" smtClean="0">
                <a:latin typeface="Helvetica" charset="0"/>
              </a:rPr>
              <a:t>to handler 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7606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5231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2836333" y="4040723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3529546" y="4698994"/>
            <a:ext cx="1478488" cy="107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(6) Handler S</a:t>
            </a:r>
            <a:endParaRPr lang="en-US" sz="1600" i="1" dirty="0">
              <a:latin typeface="Helvetica" charset="0"/>
            </a:endParaRPr>
          </a:p>
          <a:p>
            <a:r>
              <a:rPr lang="en-US" sz="1600" i="1" dirty="0">
                <a:latin typeface="Helvetica" charset="0"/>
              </a:rPr>
              <a:t>returns to </a:t>
            </a:r>
            <a:r>
              <a:rPr lang="en-US" sz="1600" i="1" dirty="0" smtClean="0">
                <a:latin typeface="Helvetica" charset="0"/>
              </a:rPr>
              <a:t>main program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436033" y="39306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(7) Main program resumes </a:t>
            </a:r>
            <a:endParaRPr lang="en-US" sz="1600" i="1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7286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and Unblocking Signals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Implicit blocking mechanism	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Kernel blocks any pending signals of type currently being handled.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E.g., A SIGINT handler can’t be interrupted by another SIGINT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Explicit blocking and unblocking mechanism</a:t>
            </a:r>
          </a:p>
          <a:p>
            <a:pPr lvl="1">
              <a:spcBef>
                <a:spcPts val="600"/>
              </a:spcBef>
            </a:pPr>
            <a:r>
              <a:rPr lang="en-US" dirty="0" err="1" smtClean="0">
                <a:latin typeface="Courier New"/>
                <a:cs typeface="Courier New"/>
              </a:rPr>
              <a:t>sigprocmask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function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Supporting functions</a:t>
            </a:r>
          </a:p>
          <a:p>
            <a:pPr lvl="1">
              <a:spcBef>
                <a:spcPts val="600"/>
              </a:spcBef>
            </a:pPr>
            <a:r>
              <a:rPr lang="en-US" dirty="0" err="1" smtClean="0">
                <a:latin typeface="Courier New"/>
                <a:cs typeface="Courier New"/>
              </a:rPr>
              <a:t>sigemptyset</a:t>
            </a:r>
            <a:r>
              <a:rPr lang="en-US" dirty="0" smtClean="0"/>
              <a:t> – Create empty set</a:t>
            </a:r>
          </a:p>
          <a:p>
            <a:pPr lvl="1">
              <a:spcBef>
                <a:spcPts val="600"/>
              </a:spcBef>
            </a:pPr>
            <a:r>
              <a:rPr lang="en-US" dirty="0" err="1" smtClean="0">
                <a:latin typeface="Courier New"/>
                <a:cs typeface="Courier New"/>
              </a:rPr>
              <a:t>sigfillset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– Add every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 smtClean="0">
                <a:latin typeface="Courier New"/>
                <a:cs typeface="Courier New"/>
              </a:rPr>
              <a:t>sigaddset</a:t>
            </a:r>
            <a:r>
              <a:rPr lang="en-US" dirty="0" smtClean="0"/>
              <a:t> – Add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 smtClean="0">
                <a:latin typeface="Courier New"/>
                <a:cs typeface="Courier New"/>
              </a:rPr>
              <a:t>sigdelset</a:t>
            </a:r>
            <a:r>
              <a:rPr lang="en-US" dirty="0" smtClean="0"/>
              <a:t> – Delete signal number from set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830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6119982" cy="762000"/>
          </a:xfrm>
        </p:spPr>
        <p:txBody>
          <a:bodyPr/>
          <a:lstStyle/>
          <a:p>
            <a:r>
              <a:rPr lang="en-US" dirty="0" smtClean="0"/>
              <a:t>Temporarily Blocking Signals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153400" cy="29792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err="1" smtClean="0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(&amp;mask, SIGINT);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/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* C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ode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region that will not be interrupted by SIGINT */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513666" y="344873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256682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Guidelines for Writing Safe Handlers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19200"/>
            <a:ext cx="8442325" cy="5267325"/>
          </a:xfrm>
        </p:spPr>
        <p:txBody>
          <a:bodyPr>
            <a:noAutofit/>
          </a:bodyPr>
          <a:lstStyle/>
          <a:p>
            <a:r>
              <a:rPr lang="en-US" sz="1800" dirty="0" smtClean="0"/>
              <a:t>G0: Keep your handlers as simple as possible</a:t>
            </a:r>
          </a:p>
          <a:p>
            <a:pPr lvl="1"/>
            <a:r>
              <a:rPr lang="en-US" sz="1800" dirty="0" smtClean="0"/>
              <a:t>e.g., Set a global flag and return</a:t>
            </a:r>
          </a:p>
          <a:p>
            <a:r>
              <a:rPr lang="en-US" sz="1800" dirty="0" smtClean="0"/>
              <a:t>G1: Call only </a:t>
            </a:r>
            <a:r>
              <a:rPr lang="en-US" sz="1800" dirty="0" err="1" smtClean="0"/>
              <a:t>async</a:t>
            </a:r>
            <a:r>
              <a:rPr lang="en-US" sz="1800" dirty="0" smtClean="0"/>
              <a:t>-signal-safe functions in your handlers</a:t>
            </a:r>
            <a:endParaRPr lang="en-US" sz="1800" dirty="0"/>
          </a:p>
          <a:p>
            <a:pPr lvl="1"/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err="1" smtClean="0">
                <a:latin typeface="Courier New"/>
                <a:cs typeface="Courier New"/>
              </a:rPr>
              <a:t>sprintf</a:t>
            </a:r>
            <a:r>
              <a:rPr lang="en-US" sz="1800" dirty="0" smtClean="0"/>
              <a:t>, 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/>
              <a:t>, and </a:t>
            </a:r>
            <a:r>
              <a:rPr lang="en-US" sz="1800" dirty="0" smtClean="0">
                <a:latin typeface="Courier New"/>
                <a:cs typeface="Courier New"/>
              </a:rPr>
              <a:t>exit</a:t>
            </a:r>
            <a:r>
              <a:rPr lang="en-US" sz="1800" dirty="0" smtClean="0"/>
              <a:t> are not safe!</a:t>
            </a:r>
          </a:p>
          <a:p>
            <a:r>
              <a:rPr lang="en-US" sz="1800" dirty="0" smtClean="0"/>
              <a:t>G2: Save and restore </a:t>
            </a:r>
            <a:r>
              <a:rPr lang="en-US" sz="1800" dirty="0" err="1" smtClean="0">
                <a:latin typeface="Courier New"/>
                <a:cs typeface="Courier New"/>
              </a:rPr>
              <a:t>errno</a:t>
            </a:r>
            <a:r>
              <a:rPr lang="en-US" sz="1800" dirty="0" smtClean="0"/>
              <a:t> on entry and exit</a:t>
            </a:r>
          </a:p>
          <a:p>
            <a:pPr lvl="1"/>
            <a:r>
              <a:rPr lang="en-US" sz="1800" dirty="0" smtClean="0"/>
              <a:t>So that other handlers don’t overwrite your value of </a:t>
            </a:r>
            <a:r>
              <a:rPr lang="en-US" sz="1800" dirty="0" err="1" smtClean="0">
                <a:latin typeface="Courier New"/>
                <a:cs typeface="Courier New"/>
              </a:rPr>
              <a:t>errno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G3: Protect accesses to shared data structures by temporarily blocking all signals. </a:t>
            </a:r>
          </a:p>
          <a:p>
            <a:pPr lvl="1"/>
            <a:r>
              <a:rPr lang="en-US" sz="1800" dirty="0" smtClean="0"/>
              <a:t>To prevent possible corruption</a:t>
            </a:r>
          </a:p>
          <a:p>
            <a:r>
              <a:rPr lang="en-US" sz="1800" dirty="0" smtClean="0"/>
              <a:t>G4: Declare global variables as </a:t>
            </a:r>
            <a:r>
              <a:rPr lang="en-US" sz="1800" dirty="0" smtClean="0"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sz="1800" dirty="0" smtClean="0">
                <a:cs typeface="Courier New"/>
              </a:rPr>
              <a:t>To prevent compiler from storing them in a register</a:t>
            </a:r>
          </a:p>
          <a:p>
            <a:r>
              <a:rPr lang="en-US" sz="1800" dirty="0" smtClean="0">
                <a:cs typeface="Courier New"/>
              </a:rPr>
              <a:t>G5: Declare global flags as </a:t>
            </a:r>
            <a:r>
              <a:rPr lang="en-US" sz="1800" dirty="0" smtClean="0">
                <a:latin typeface="Courier New"/>
                <a:cs typeface="Courier New"/>
              </a:rPr>
              <a:t>volatile </a:t>
            </a:r>
            <a:r>
              <a:rPr lang="en-US" sz="1800" dirty="0" err="1" smtClean="0">
                <a:latin typeface="Courier New"/>
                <a:cs typeface="Courier New"/>
              </a:rPr>
              <a:t>sig_atomic_t</a:t>
            </a:r>
            <a:endParaRPr lang="en-US" sz="1800" dirty="0" smtClean="0">
              <a:latin typeface="Courier New"/>
              <a:cs typeface="Courier New"/>
            </a:endParaRPr>
          </a:p>
          <a:p>
            <a:pPr lvl="1"/>
            <a:r>
              <a:rPr lang="en-US" sz="1800" i="1" dirty="0" smtClean="0">
                <a:cs typeface="Courier New"/>
              </a:rPr>
              <a:t>flag</a:t>
            </a:r>
            <a:r>
              <a:rPr lang="en-US" sz="1800" dirty="0" smtClean="0">
                <a:cs typeface="Courier New"/>
              </a:rPr>
              <a:t>: variable that is only read or written (e.g. flag = 1, not flag++)</a:t>
            </a:r>
          </a:p>
          <a:p>
            <a:pPr lvl="1"/>
            <a:r>
              <a:rPr lang="en-US" sz="1800" dirty="0">
                <a:cs typeface="Courier New"/>
              </a:rPr>
              <a:t>F</a:t>
            </a:r>
            <a:r>
              <a:rPr lang="en-US" sz="1800" dirty="0" smtClean="0">
                <a:cs typeface="Courier New"/>
              </a:rPr>
              <a:t>lag declared this way does not need to be protected  like other </a:t>
            </a:r>
            <a:r>
              <a:rPr lang="en-US" sz="1800" dirty="0" err="1" smtClean="0">
                <a:cs typeface="Courier New"/>
              </a:rPr>
              <a:t>globals</a:t>
            </a:r>
            <a:endParaRPr lang="en-US" sz="1800" dirty="0" smtClean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77574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</a:t>
            </a:r>
            <a:r>
              <a:rPr lang="en-US" dirty="0" smtClean="0"/>
              <a:t>-Signal-Safety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670925" cy="3743325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Function is </a:t>
            </a:r>
            <a:r>
              <a:rPr lang="en-US" i="1" dirty="0" err="1" smtClean="0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 smtClean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 smtClean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 smtClean="0">
                <a:latin typeface="Calibri"/>
                <a:cs typeface="Calibri"/>
              </a:rPr>
              <a:t>Posix</a:t>
            </a:r>
            <a:r>
              <a:rPr lang="en-US" dirty="0" smtClean="0">
                <a:latin typeface="Calibri"/>
                <a:cs typeface="Calibri"/>
              </a:rPr>
              <a:t> guarantees 117 functions to be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Source: “</a:t>
            </a:r>
            <a:r>
              <a:rPr lang="en-US" dirty="0" smtClean="0">
                <a:latin typeface="Courier New"/>
                <a:cs typeface="Courier New"/>
              </a:rPr>
              <a:t>man 7 signal</a:t>
            </a:r>
            <a:r>
              <a:rPr lang="en-US" dirty="0" smtClean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_exit, write, wait,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r>
              <a:rPr lang="en-US" dirty="0" smtClean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that are 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 smtClean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+mn-lt"/>
                <a:cs typeface="Courier New"/>
              </a:rPr>
              <a:t>,  </a:t>
            </a:r>
            <a:r>
              <a:rPr lang="en-US" dirty="0" err="1" smtClean="0">
                <a:latin typeface="Courier New"/>
                <a:cs typeface="Courier New"/>
              </a:rPr>
              <a:t>sprintf</a:t>
            </a:r>
            <a:r>
              <a:rPr lang="en-US" dirty="0" smtClean="0">
                <a:latin typeface="+mn-lt"/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Unfortunate fact: </a:t>
            </a:r>
            <a:r>
              <a:rPr lang="en-US" dirty="0" smtClean="0">
                <a:latin typeface="Courier New"/>
                <a:cs typeface="Courier New"/>
              </a:rPr>
              <a:t>write</a:t>
            </a:r>
            <a:r>
              <a:rPr lang="en-US" dirty="0" smtClean="0">
                <a:latin typeface="Calibri"/>
                <a:cs typeface="Calibri"/>
              </a:rPr>
              <a:t> is the only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output function</a:t>
            </a:r>
          </a:p>
        </p:txBody>
      </p:sp>
    </p:spTree>
    <p:extLst>
      <p:ext uri="{BB962C8B-B14F-4D97-AF65-F5344CB8AC3E}">
        <p14:creationId xmlns:p14="http://schemas.microsoft.com/office/powerpoint/2010/main" val="2332656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990600"/>
            <a:ext cx="8281987" cy="45847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Exists at all levels of a computer system</a:t>
            </a:r>
          </a:p>
          <a:p>
            <a:pPr eaLnBrk="1" hangingPunct="1">
              <a:defRPr/>
            </a:pPr>
            <a:r>
              <a:rPr lang="en-US" dirty="0" smtClean="0"/>
              <a:t>Low-Level Mechanism</a:t>
            </a:r>
          </a:p>
          <a:p>
            <a:pPr lvl="1" eaLnBrk="1" hangingPunct="1">
              <a:defRPr/>
            </a:pPr>
            <a:r>
              <a:rPr lang="en-US" dirty="0" smtClean="0"/>
              <a:t>Exceptions </a:t>
            </a:r>
          </a:p>
          <a:p>
            <a:pPr lvl="2" eaLnBrk="1" hangingPunct="1">
              <a:defRPr/>
            </a:pPr>
            <a:r>
              <a:rPr lang="en-US" dirty="0" smtClean="0"/>
              <a:t>Change in control flow in response to a system event (i.e.,  change in system state)</a:t>
            </a:r>
          </a:p>
          <a:p>
            <a:pPr lvl="1" eaLnBrk="1" hangingPunct="1">
              <a:defRPr/>
            </a:pPr>
            <a:r>
              <a:rPr lang="en-US" dirty="0" smtClean="0"/>
              <a:t>Combination of hardware and OS software	</a:t>
            </a:r>
          </a:p>
          <a:p>
            <a:pPr eaLnBrk="1" hangingPunct="1">
              <a:defRPr/>
            </a:pPr>
            <a:r>
              <a:rPr lang="en-US" dirty="0" smtClean="0"/>
              <a:t>Higher-Level Mechanisms</a:t>
            </a:r>
          </a:p>
          <a:p>
            <a:pPr lvl="1" eaLnBrk="1" hangingPunct="1">
              <a:defRPr/>
            </a:pPr>
            <a:r>
              <a:rPr lang="en-US" dirty="0" smtClean="0"/>
              <a:t>Process context switch (done by OS software and </a:t>
            </a:r>
            <a:r>
              <a:rPr lang="en-US" dirty="0" err="1" smtClean="0"/>
              <a:t>HW</a:t>
            </a:r>
            <a:r>
              <a:rPr lang="en-US" dirty="0" smtClean="0"/>
              <a:t> timer)</a:t>
            </a:r>
          </a:p>
          <a:p>
            <a:pPr lvl="1" eaLnBrk="1" hangingPunct="1">
              <a:defRPr/>
            </a:pPr>
            <a:r>
              <a:rPr lang="en-US" dirty="0" smtClean="0"/>
              <a:t>Signals (done by OS software)</a:t>
            </a:r>
          </a:p>
          <a:p>
            <a:pPr lvl="1" eaLnBrk="1" hangingPunct="1">
              <a:defRPr/>
            </a:pPr>
            <a:r>
              <a:rPr lang="en-US" dirty="0" smtClean="0"/>
              <a:t>Nonlocal jumps (throw/catch)—ignored in this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048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Signal Handler Funkiness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7400" y="1524000"/>
            <a:ext cx="3276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Pending signals are not queued</a:t>
            </a:r>
          </a:p>
          <a:p>
            <a:pPr lvl="1" eaLnBrk="1" hangingPunct="1">
              <a:defRPr/>
            </a:pPr>
            <a:r>
              <a:rPr lang="en-US" smtClean="0"/>
              <a:t>For each signal type, just have single bit indicating whether or not signal is pending</a:t>
            </a:r>
          </a:p>
          <a:p>
            <a:pPr lvl="1" eaLnBrk="1" hangingPunct="1">
              <a:defRPr/>
            </a:pPr>
            <a:r>
              <a:rPr lang="en-US" smtClean="0"/>
              <a:t>Even if multiple processes have sent this signal!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1352550"/>
            <a:ext cx="5562600" cy="541337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int ccount = 0;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child_handler(int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int child_status;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pid_t pid = wait(&amp;child_status);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ccount--;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printf("Received signal %d from process %d\n", 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       sig, pid);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fork14()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pid_t pid[N];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int i, child_status;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ccount 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signal(SIGCHLD, child_handler);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if ((pid[i] = fork())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/* Child: Exit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}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while (ccount &gt; 0)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pause();/* Suspend until signal occurs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074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Living With Nonqueuing Signals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8382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Must check for all terminated jobs</a:t>
            </a:r>
          </a:p>
          <a:p>
            <a:pPr lvl="1" eaLnBrk="1" hangingPunct="1">
              <a:defRPr/>
            </a:pPr>
            <a:r>
              <a:rPr lang="en-US" smtClean="0"/>
              <a:t>Typically loop with </a:t>
            </a:r>
            <a:r>
              <a:rPr lang="en-US" smtClean="0">
                <a:latin typeface="Courier New" pitchFamily="49" charset="0"/>
              </a:rPr>
              <a:t>waitpid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924800" cy="425132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void child_handler2(int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int child_status;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pid_t pid;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while ((pid = waitpid(-1, &amp;child_status, WNOHANG)) !=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	ccount--;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	printf("Received signal %d from process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	  sig, pid);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void fork15()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signal(SIGCHLD, child_handler2);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5113"/>
            <a:ext cx="22098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Signals provide process-level exception handling</a:t>
            </a:r>
          </a:p>
          <a:p>
            <a:pPr lvl="1" eaLnBrk="1" hangingPunct="1">
              <a:defRPr/>
            </a:pPr>
            <a:r>
              <a:rPr lang="en-US" smtClean="0"/>
              <a:t>Can generate from user programs</a:t>
            </a:r>
            <a:endParaRPr lang="en-US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smtClean="0"/>
              <a:t>Can define effect by declaring signal handler</a:t>
            </a:r>
          </a:p>
          <a:p>
            <a:pPr eaLnBrk="1" hangingPunct="1">
              <a:defRPr/>
            </a:pPr>
            <a:r>
              <a:rPr lang="en-US" smtClean="0"/>
              <a:t>Some caveats</a:t>
            </a:r>
          </a:p>
          <a:p>
            <a:pPr lvl="1" eaLnBrk="1" hangingPunct="1">
              <a:defRPr/>
            </a:pPr>
            <a:r>
              <a:rPr lang="en-US" smtClean="0"/>
              <a:t>Very high overhead</a:t>
            </a:r>
          </a:p>
          <a:p>
            <a:pPr lvl="2" eaLnBrk="1" hangingPunct="1">
              <a:defRPr/>
            </a:pPr>
            <a:r>
              <a:rPr lang="en-US" smtClean="0"/>
              <a:t>&gt;10,000 clock cycles</a:t>
            </a:r>
          </a:p>
          <a:p>
            <a:pPr lvl="2" eaLnBrk="1" hangingPunct="1">
              <a:defRPr/>
            </a:pPr>
            <a:r>
              <a:rPr lang="en-US" smtClean="0"/>
              <a:t>Only use for exceptional conditions</a:t>
            </a:r>
          </a:p>
          <a:p>
            <a:pPr lvl="1" eaLnBrk="1" hangingPunct="1">
              <a:defRPr/>
            </a:pPr>
            <a:r>
              <a:rPr lang="en-US" smtClean="0"/>
              <a:t>Don’t have queues</a:t>
            </a:r>
          </a:p>
          <a:p>
            <a:pPr lvl="2" eaLnBrk="1" hangingPunct="1">
              <a:defRPr/>
            </a:pPr>
            <a:r>
              <a:rPr lang="en-US" smtClean="0"/>
              <a:t>Just one bit for each pending signal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68450"/>
            <a:ext cx="8686800" cy="10985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 </a:t>
            </a:r>
            <a:r>
              <a:rPr lang="en-US" i="1" dirty="0" smtClean="0"/>
              <a:t>exception</a:t>
            </a:r>
            <a:r>
              <a:rPr lang="en-US" dirty="0" smtClean="0"/>
              <a:t> is a transfer of control to OS kernel in response to some </a:t>
            </a:r>
            <a:r>
              <a:rPr lang="en-US" i="1" dirty="0" smtClean="0"/>
              <a:t>event</a:t>
            </a:r>
            <a:r>
              <a:rPr lang="en-US" dirty="0" smtClean="0"/>
              <a:t>  (i.e., change in processor state)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79650" y="2586038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User Process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5584825" y="2586038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OS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3094038" y="31083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3100388" y="3713163"/>
            <a:ext cx="280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5913438" y="3719513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 flipV="1">
            <a:off x="3087688" y="3783013"/>
            <a:ext cx="28321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3094038" y="3870325"/>
            <a:ext cx="0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3994150" y="3386138"/>
            <a:ext cx="1195823" cy="36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 smtClean="0">
                <a:latin typeface="Arial" charset="0"/>
              </a:rPr>
              <a:t>Exception</a:t>
            </a:r>
            <a:endParaRPr lang="en-US" altLang="en-US" b="0" i="1" dirty="0">
              <a:latin typeface="Arial" charset="0"/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6051550" y="3659188"/>
            <a:ext cx="2527300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 smtClean="0">
                <a:latin typeface="Arial" charset="0"/>
              </a:rPr>
              <a:t>Exception </a:t>
            </a:r>
            <a:r>
              <a:rPr lang="en-US" altLang="en-US" b="0" i="1" dirty="0">
                <a:latin typeface="Arial" charset="0"/>
              </a:rPr>
              <a:t>processing</a:t>
            </a:r>
          </a:p>
          <a:p>
            <a:pPr algn="l">
              <a:lnSpc>
                <a:spcPct val="100000"/>
              </a:lnSpc>
            </a:pPr>
            <a:r>
              <a:rPr lang="en-US" altLang="en-US" b="0" dirty="0">
                <a:latin typeface="Arial" charset="0"/>
              </a:rPr>
              <a:t>by </a:t>
            </a:r>
            <a:r>
              <a:rPr lang="en-US" altLang="en-US" b="0" i="1" dirty="0">
                <a:latin typeface="Arial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altLang="en-US" b="0" i="1" dirty="0">
              <a:latin typeface="Arial" charset="0"/>
            </a:endParaRP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3276600" y="4267200"/>
            <a:ext cx="2843710" cy="920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 smtClean="0">
                <a:latin typeface="Arial" charset="0"/>
              </a:rPr>
              <a:t>Return to current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 smtClean="0">
                <a:latin typeface="Arial" charset="0"/>
              </a:rPr>
              <a:t>Return to next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 smtClean="0">
                <a:latin typeface="Arial" charset="0"/>
              </a:rPr>
              <a:t>Or abort &amp; never return</a:t>
            </a:r>
            <a:endParaRPr lang="en-US" altLang="en-US" b="0" i="1" dirty="0">
              <a:latin typeface="Arial" charset="0"/>
            </a:endParaRP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533400" y="3446463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2133600" y="3429000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current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2446338" y="3657600"/>
            <a:ext cx="601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next</a:t>
            </a:r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1447800" y="3657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78" name="Rectangle 18"/>
          <p:cNvSpPr>
            <a:spLocks noChangeArrowheads="1"/>
          </p:cNvSpPr>
          <p:nvPr/>
        </p:nvSpPr>
        <p:spPr bwMode="auto">
          <a:xfrm>
            <a:off x="228600" y="5530850"/>
            <a:ext cx="86868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Think of it as a hardware-initiated function call</a:t>
            </a:r>
          </a:p>
        </p:txBody>
      </p:sp>
      <p:sp>
        <p:nvSpPr>
          <p:cNvPr id="7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Exception Tables</a:t>
            </a:r>
            <a:br>
              <a:rPr lang="en-US" altLang="en-US" dirty="0" smtClean="0"/>
            </a:br>
            <a:r>
              <a:rPr lang="en-US" altLang="en-US" dirty="0"/>
              <a:t>(</a:t>
            </a:r>
            <a:r>
              <a:rPr lang="en-US" altLang="en-US" dirty="0" smtClean="0"/>
              <a:t>Interrupt Vectors)</a:t>
            </a:r>
          </a:p>
        </p:txBody>
      </p:sp>
      <p:sp>
        <p:nvSpPr>
          <p:cNvPr id="8195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4648200" y="1981200"/>
            <a:ext cx="4330700" cy="2589213"/>
          </a:xfrm>
        </p:spPr>
        <p:txBody>
          <a:bodyPr/>
          <a:lstStyle/>
          <a:p>
            <a:pPr lvl="1" eaLnBrk="1" hangingPunct="1"/>
            <a:r>
              <a:rPr lang="en-US" altLang="en-US" dirty="0" smtClean="0"/>
              <a:t>Each type of event has a unique exception number </a:t>
            </a:r>
            <a:r>
              <a:rPr lang="en-US" altLang="en-US" i="1" dirty="0" smtClean="0"/>
              <a:t>k</a:t>
            </a:r>
          </a:p>
          <a:p>
            <a:pPr lvl="1" eaLnBrk="1" hangingPunct="1"/>
            <a:r>
              <a:rPr lang="en-US" altLang="en-US" dirty="0" smtClean="0"/>
              <a:t>k = index into exception table (a.k.a., interrupt vector)</a:t>
            </a:r>
          </a:p>
          <a:p>
            <a:pPr lvl="1" eaLnBrk="1" hangingPunct="1"/>
            <a:r>
              <a:rPr lang="en-US" altLang="en-US" dirty="0" smtClean="0"/>
              <a:t>Jump table entry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points to a function (exception handler).</a:t>
            </a:r>
          </a:p>
          <a:p>
            <a:pPr lvl="1" eaLnBrk="1" hangingPunct="1"/>
            <a:r>
              <a:rPr lang="en-US" altLang="en-US" dirty="0" smtClean="0"/>
              <a:t>Handler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is called each time exception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occurs.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25488" y="2914650"/>
            <a:ext cx="1016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interrupt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vector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04800" y="3556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0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06388" y="375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06388" y="4013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2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003300" y="40259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>
                <a:latin typeface="Arial" charset="0"/>
              </a:rPr>
              <a:t>...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23838" y="44958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n-1</a:t>
            </a: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0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1</a:t>
            </a:r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2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n-1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579813" y="44069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>
                <a:latin typeface="Arial" charset="0"/>
              </a:rPr>
              <a:t>...</a:t>
            </a:r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41325" y="1584325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numbers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457200" y="2286000"/>
            <a:ext cx="3810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001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Caused by events external to processor</a:t>
            </a:r>
          </a:p>
          <a:p>
            <a:pPr lvl="1" eaLnBrk="1" hangingPunct="1">
              <a:defRPr/>
            </a:pPr>
            <a:r>
              <a:rPr lang="en-US" dirty="0" smtClean="0"/>
              <a:t>Indicated by setting the processor’s interrupt pin(s)</a:t>
            </a:r>
          </a:p>
          <a:p>
            <a:pPr lvl="1" eaLnBrk="1" hangingPunct="1">
              <a:defRPr/>
            </a:pPr>
            <a:r>
              <a:rPr lang="en-US" dirty="0" smtClean="0"/>
              <a:t>Handler returns to “next” instruction.</a:t>
            </a:r>
          </a:p>
          <a:p>
            <a:pPr eaLnBrk="1" hangingPunct="1">
              <a:defRPr/>
            </a:pPr>
            <a:r>
              <a:rPr lang="en-US" dirty="0" smtClean="0"/>
              <a:t>Examples:</a:t>
            </a:r>
          </a:p>
          <a:p>
            <a:pPr lvl="1" eaLnBrk="1" hangingPunct="1">
              <a:defRPr/>
            </a:pPr>
            <a:r>
              <a:rPr lang="en-US" dirty="0" smtClean="0"/>
              <a:t>Timer interrupt</a:t>
            </a:r>
          </a:p>
          <a:p>
            <a:pPr lvl="2" eaLnBrk="1" hangingPunct="1">
              <a:defRPr/>
            </a:pPr>
            <a:r>
              <a:rPr lang="en-US" dirty="0" smtClean="0"/>
              <a:t>Every few </a:t>
            </a:r>
            <a:r>
              <a:rPr lang="en-US" dirty="0" err="1" smtClean="0"/>
              <a:t>ms</a:t>
            </a:r>
            <a:r>
              <a:rPr lang="en-US" dirty="0" smtClean="0"/>
              <a:t>, triggered by external timer chip</a:t>
            </a:r>
          </a:p>
          <a:p>
            <a:pPr lvl="2" eaLnBrk="1" hangingPunct="1">
              <a:defRPr/>
            </a:pPr>
            <a:r>
              <a:rPr lang="en-US" dirty="0" smtClean="0"/>
              <a:t>Used by kernel to take control back from user programs</a:t>
            </a:r>
          </a:p>
          <a:p>
            <a:pPr lvl="1" eaLnBrk="1" hangingPunct="1">
              <a:defRPr/>
            </a:pPr>
            <a:r>
              <a:rPr lang="en-US" dirty="0" smtClean="0"/>
              <a:t>I/O interrupts</a:t>
            </a:r>
          </a:p>
          <a:p>
            <a:pPr lvl="2" eaLnBrk="1" hangingPunct="1">
              <a:defRPr/>
            </a:pPr>
            <a:r>
              <a:rPr lang="en-US" dirty="0" smtClean="0"/>
              <a:t>Hitting control-C (or any key) at the keyboard</a:t>
            </a:r>
          </a:p>
          <a:p>
            <a:pPr lvl="2" eaLnBrk="1" hangingPunct="1">
              <a:defRPr/>
            </a:pPr>
            <a:r>
              <a:rPr lang="en-US" dirty="0" smtClean="0"/>
              <a:t>Arrival of packet from network</a:t>
            </a:r>
          </a:p>
          <a:p>
            <a:pPr lvl="2" eaLnBrk="1" hangingPunct="1">
              <a:defRPr/>
            </a:pPr>
            <a:r>
              <a:rPr lang="en-US" dirty="0" smtClean="0"/>
              <a:t>Arrival of data sector from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8199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Caused by events that occur as result of executing an instruction:</a:t>
            </a:r>
          </a:p>
          <a:p>
            <a:pPr lvl="1" eaLnBrk="1" hangingPunct="1">
              <a:defRPr/>
            </a:pPr>
            <a:r>
              <a:rPr lang="en-US" smtClean="0"/>
              <a:t>Traps</a:t>
            </a:r>
          </a:p>
          <a:p>
            <a:pPr lvl="2" eaLnBrk="1" hangingPunct="1">
              <a:defRPr/>
            </a:pPr>
            <a:r>
              <a:rPr lang="en-US" smtClean="0"/>
              <a:t>Intentional</a:t>
            </a:r>
          </a:p>
          <a:p>
            <a:pPr lvl="2" eaLnBrk="1" hangingPunct="1">
              <a:defRPr/>
            </a:pPr>
            <a:r>
              <a:rPr lang="en-US" smtClean="0"/>
              <a:t>Examples: system calls, breakpoint traps, special instructions</a:t>
            </a:r>
          </a:p>
          <a:p>
            <a:pPr lvl="2" eaLnBrk="1" hangingPunct="1">
              <a:defRPr/>
            </a:pPr>
            <a:r>
              <a:rPr lang="en-US" smtClean="0"/>
              <a:t>Returns control to “next” instruction</a:t>
            </a:r>
          </a:p>
          <a:p>
            <a:pPr lvl="1" eaLnBrk="1" hangingPunct="1">
              <a:defRPr/>
            </a:pPr>
            <a:r>
              <a:rPr lang="en-US" smtClean="0"/>
              <a:t>Faults</a:t>
            </a:r>
          </a:p>
          <a:p>
            <a:pPr lvl="2" eaLnBrk="1" hangingPunct="1">
              <a:defRPr/>
            </a:pPr>
            <a:r>
              <a:rPr lang="en-US" smtClean="0"/>
              <a:t>Unintentional but possibly recoverable </a:t>
            </a:r>
          </a:p>
          <a:p>
            <a:pPr lvl="2" eaLnBrk="1" hangingPunct="1">
              <a:defRPr/>
            </a:pPr>
            <a:r>
              <a:rPr lang="en-US" smtClean="0"/>
              <a:t>Examples: page faults (recoverable), protection faults (unrecoverable)</a:t>
            </a:r>
          </a:p>
          <a:p>
            <a:pPr lvl="2" eaLnBrk="1" hangingPunct="1">
              <a:defRPr/>
            </a:pPr>
            <a:r>
              <a:rPr lang="en-US" smtClean="0"/>
              <a:t>Either re-executes faulting (“current”) instruction or aborts</a:t>
            </a:r>
          </a:p>
          <a:p>
            <a:pPr lvl="1" eaLnBrk="1" hangingPunct="1">
              <a:defRPr/>
            </a:pPr>
            <a:r>
              <a:rPr lang="en-US" smtClean="0"/>
              <a:t>Aborts</a:t>
            </a:r>
          </a:p>
          <a:p>
            <a:pPr lvl="2" eaLnBrk="1" hangingPunct="1">
              <a:defRPr/>
            </a:pPr>
            <a:r>
              <a:rPr lang="en-US" smtClean="0"/>
              <a:t>Unintentional and unrecoverable</a:t>
            </a:r>
          </a:p>
          <a:p>
            <a:pPr lvl="2" eaLnBrk="1" hangingPunct="1">
              <a:defRPr/>
            </a:pPr>
            <a:r>
              <a:rPr lang="en-US" smtClean="0"/>
              <a:t>Examples: parity error, machine check</a:t>
            </a:r>
          </a:p>
          <a:p>
            <a:pPr lvl="2" eaLnBrk="1" hangingPunct="1">
              <a:defRPr/>
            </a:pPr>
            <a:r>
              <a:rPr lang="en-US" smtClean="0"/>
              <a:t>Aborts current program or entire 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x86-64 </a:t>
            </a:r>
            <a:r>
              <a:rPr lang="en-US" dirty="0"/>
              <a:t>E</a:t>
            </a:r>
            <a:r>
              <a:rPr lang="en-US" dirty="0" smtClean="0"/>
              <a:t>xceptions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13717"/>
              </p:ext>
            </p:extLst>
          </p:nvPr>
        </p:nvGraphicFramePr>
        <p:xfrm>
          <a:off x="609600" y="1965960"/>
          <a:ext cx="7086600" cy="22250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62200"/>
                <a:gridCol w="25908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</a:t>
                      </a:r>
                      <a:r>
                        <a:rPr lang="en-US" i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 Class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Divide by zero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General protection 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14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Page 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18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Machine check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Abort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32-255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OS-defined exceptions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Interrupt or trap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37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31656</TotalTime>
  <Pages>35</Pages>
  <Words>2944</Words>
  <Application>Microsoft Office PowerPoint</Application>
  <PresentationFormat>Letter Paper (8.5x11 in)</PresentationFormat>
  <Paragraphs>746</Paragraphs>
  <Slides>42</Slides>
  <Notes>6</Notes>
  <HiddenSlides>15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class02</vt:lpstr>
      <vt:lpstr>Exceptional Control Flow</vt:lpstr>
      <vt:lpstr>Control Flow</vt:lpstr>
      <vt:lpstr>Altering the Control Flow</vt:lpstr>
      <vt:lpstr>Exceptional Control Flow</vt:lpstr>
      <vt:lpstr>Exceptions</vt:lpstr>
      <vt:lpstr>Exception Tables (Interrupt Vectors)</vt:lpstr>
      <vt:lpstr>Asynchronous Exceptions (Interrupts)</vt:lpstr>
      <vt:lpstr>Synchronous Exceptions</vt:lpstr>
      <vt:lpstr>Examples of x86-64 Exceptions</vt:lpstr>
      <vt:lpstr>System Calls</vt:lpstr>
      <vt:lpstr>System Call Example</vt:lpstr>
      <vt:lpstr>Fault Example: Page Fault</vt:lpstr>
      <vt:lpstr>Fault Example: Invalid Memory</vt:lpstr>
      <vt:lpstr>ECF Exists at All Levels of a System</vt:lpstr>
      <vt:lpstr>Shell Programs</vt:lpstr>
      <vt:lpstr>Simple Shell eval Function</vt:lpstr>
      <vt:lpstr>Problem with Simple Shell Example</vt:lpstr>
      <vt:lpstr>Signals</vt:lpstr>
      <vt:lpstr>Signal Concepts: Sending  </vt:lpstr>
      <vt:lpstr>Signal Concepts: Receiving</vt:lpstr>
      <vt:lpstr>Signal Concepts: Pending &amp; Blocked Signals</vt:lpstr>
      <vt:lpstr>Signal Concepts: Bit Masks </vt:lpstr>
      <vt:lpstr>Receiving Signals</vt:lpstr>
      <vt:lpstr>Receiving Signals</vt:lpstr>
      <vt:lpstr>Process Groups</vt:lpstr>
      <vt:lpstr>Sending Signals with kill</vt:lpstr>
      <vt:lpstr>Sending Signals From the Keyboard</vt:lpstr>
      <vt:lpstr>Example of ctrl-c and ctrl-z</vt:lpstr>
      <vt:lpstr>Sending Signals with kill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Guidelines for Writing Safe Handlers </vt:lpstr>
      <vt:lpstr>Async-Signal-Safety </vt:lpstr>
      <vt:lpstr>Signal Handler Funkiness</vt:lpstr>
      <vt:lpstr>Living With Nonqueuing Signals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Geoff Kuenning</cp:lastModifiedBy>
  <cp:revision>152</cp:revision>
  <cp:lastPrinted>2015-10-29T06:35:20Z</cp:lastPrinted>
  <dcterms:created xsi:type="dcterms:W3CDTF">1998-08-11T09:19:24Z</dcterms:created>
  <dcterms:modified xsi:type="dcterms:W3CDTF">2015-12-04T04:27:29Z</dcterms:modified>
</cp:coreProperties>
</file>