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343" r:id="rId2"/>
    <p:sldId id="345" r:id="rId3"/>
    <p:sldId id="346" r:id="rId4"/>
    <p:sldId id="347" r:id="rId5"/>
    <p:sldId id="349" r:id="rId6"/>
    <p:sldId id="350" r:id="rId7"/>
    <p:sldId id="351" r:id="rId8"/>
    <p:sldId id="352" r:id="rId9"/>
    <p:sldId id="407" r:id="rId10"/>
    <p:sldId id="408" r:id="rId11"/>
    <p:sldId id="409" r:id="rId12"/>
    <p:sldId id="354" r:id="rId13"/>
    <p:sldId id="355" r:id="rId14"/>
    <p:sldId id="379" r:id="rId15"/>
    <p:sldId id="387" r:id="rId16"/>
    <p:sldId id="388" r:id="rId17"/>
    <p:sldId id="389" r:id="rId18"/>
    <p:sldId id="390" r:id="rId19"/>
    <p:sldId id="391" r:id="rId20"/>
    <p:sldId id="392" r:id="rId21"/>
    <p:sldId id="393" r:id="rId22"/>
    <p:sldId id="394" r:id="rId23"/>
    <p:sldId id="411" r:id="rId24"/>
    <p:sldId id="400" r:id="rId25"/>
    <p:sldId id="395" r:id="rId26"/>
    <p:sldId id="396" r:id="rId27"/>
    <p:sldId id="397" r:id="rId28"/>
    <p:sldId id="410" r:id="rId29"/>
    <p:sldId id="399" r:id="rId30"/>
    <p:sldId id="401" r:id="rId31"/>
    <p:sldId id="402" r:id="rId32"/>
    <p:sldId id="420" r:id="rId33"/>
    <p:sldId id="413" r:id="rId34"/>
    <p:sldId id="414" r:id="rId35"/>
    <p:sldId id="415" r:id="rId36"/>
    <p:sldId id="416" r:id="rId37"/>
    <p:sldId id="417" r:id="rId38"/>
    <p:sldId id="418" r:id="rId39"/>
    <p:sldId id="419" r:id="rId40"/>
    <p:sldId id="404" r:id="rId41"/>
    <p:sldId id="405" r:id="rId42"/>
    <p:sldId id="406" r:id="rId43"/>
  </p:sldIdLst>
  <p:sldSz cx="9144000" cy="6858000" type="letter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66FFFF"/>
    <a:srgbClr val="FF5050"/>
    <a:srgbClr val="FF99FF"/>
    <a:srgbClr val="FF99CC"/>
    <a:srgbClr val="99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98" d="100"/>
          <a:sy n="98" d="100"/>
        </p:scale>
        <p:origin x="-276" y="-102"/>
      </p:cViewPr>
      <p:guideLst>
        <p:guide orient="horz" pos="96"/>
        <p:guide pos="556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5.xml"/><Relationship Id="rId2" Type="http://schemas.openxmlformats.org/officeDocument/2006/relationships/slide" Target="slides/slide13.xml"/><Relationship Id="rId1" Type="http://schemas.openxmlformats.org/officeDocument/2006/relationships/slide" Target="slides/slide12.xml"/><Relationship Id="rId4" Type="http://schemas.openxmlformats.org/officeDocument/2006/relationships/slide" Target="slides/slide2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4254500" y="6651625"/>
            <a:ext cx="7651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 smtClean="0"/>
              <a:t>Page </a:t>
            </a:r>
            <a:fld id="{23AFBA74-EB58-4A84-A4A1-971595DE8435}" type="slidenum">
              <a:rPr lang="en-US" altLang="en-US" sz="1200" b="0" smtClean="0"/>
              <a:pPr>
                <a:defRPr/>
              </a:pPr>
              <a:t>‹#›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733867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8" tIns="44726" rIns="91048" bIns="44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230688" y="6651625"/>
            <a:ext cx="8096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 smtClean="0">
                <a:latin typeface="Century Gothic" pitchFamily="34" charset="0"/>
              </a:rPr>
              <a:t>Page </a:t>
            </a:r>
            <a:fld id="{3E99707E-5BE4-425D-906B-78BC43CBC6A2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 smtClean="0">
              <a:latin typeface="Century Gothic" pitchFamily="34" charset="0"/>
            </a:endParaRPr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7050"/>
            <a:ext cx="3479800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845221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941005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08679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247650"/>
            <a:ext cx="2076450" cy="619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078537" cy="619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81346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8448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045814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64706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64589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26824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0321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627704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45189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7215187" cy="8191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9075" y="6400800"/>
            <a:ext cx="60642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– </a:t>
            </a:r>
            <a:fld id="{BEF0D81C-A69C-4360-8D72-ABA0DB409404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 smtClean="0">
                <a:solidFill>
                  <a:schemeClr val="hlink"/>
                </a:solidFill>
              </a:rPr>
              <a:t> –</a:t>
            </a:r>
            <a:endParaRPr lang="en-US" altLang="en-US" sz="1400" b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762875" y="6391275"/>
            <a:ext cx="685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52400"/>
            <a:ext cx="7715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36738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smtClean="0"/>
              <a:t>Exceptional Control Flow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3505200"/>
            <a:ext cx="6175375" cy="24622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Topics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Exceptions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Shells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Signals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608138" y="762000"/>
            <a:ext cx="6142037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Computing”</a:t>
            </a:r>
            <a:endParaRPr lang="en-US" altLang="en-US" sz="3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608051"/>
              </p:ext>
            </p:extLst>
          </p:nvPr>
        </p:nvGraphicFramePr>
        <p:xfrm>
          <a:off x="457200" y="2311400"/>
          <a:ext cx="7086600" cy="370840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447800"/>
                <a:gridCol w="25908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Number</a:t>
                      </a:r>
                      <a:endParaRPr lang="en-US" i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Name</a:t>
                      </a:r>
                      <a:endParaRPr lang="en-US" i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Description</a:t>
                      </a:r>
                      <a:endParaRPr lang="en-US" i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0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read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Read file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1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write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Write file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2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open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Open file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3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close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Close file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4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stat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Get info</a:t>
                      </a:r>
                      <a:r>
                        <a:rPr lang="en-US" baseline="0" dirty="0" smtClean="0">
                          <a:latin typeface="Calibri" pitchFamily="34" charset="0"/>
                        </a:rPr>
                        <a:t> about file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57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fork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Create process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59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latin typeface="Courier New"/>
                        </a:rPr>
                        <a:t>execve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Execute a program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60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_exit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Terminate process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62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kill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Send signal to process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96875" y="1219200"/>
            <a:ext cx="7896225" cy="5334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 smtClean="0"/>
              <a:t>Each x86-64 system call has a unique ID number</a:t>
            </a:r>
          </a:p>
          <a:p>
            <a:r>
              <a:rPr lang="en-US" dirty="0" smtClean="0"/>
              <a:t>Examples: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9167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 bwMode="auto">
          <a:xfrm>
            <a:off x="381000" y="4191000"/>
            <a:ext cx="4876800" cy="22860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0999" y="188912"/>
            <a:ext cx="8606503" cy="573088"/>
          </a:xfrm>
          <a:noFill/>
          <a:ln/>
        </p:spPr>
        <p:txBody>
          <a:bodyPr/>
          <a:lstStyle/>
          <a:p>
            <a:r>
              <a:rPr lang="en-US" dirty="0" smtClean="0"/>
              <a:t>System Call Example</a:t>
            </a:r>
            <a:endParaRPr lang="en-US" dirty="0"/>
          </a:p>
        </p:txBody>
      </p:sp>
      <p:sp>
        <p:nvSpPr>
          <p:cNvPr id="480271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363008" y="859519"/>
            <a:ext cx="8399992" cy="1045481"/>
          </a:xfrm>
        </p:spPr>
        <p:txBody>
          <a:bodyPr>
            <a:normAutofit/>
          </a:bodyPr>
          <a:lstStyle/>
          <a:p>
            <a:r>
              <a:rPr lang="en-US" sz="2000" b="0" dirty="0" smtClean="0"/>
              <a:t>User calls: </a:t>
            </a:r>
            <a:r>
              <a:rPr lang="en-US" sz="2000" dirty="0" smtClean="0">
                <a:latin typeface="Courier New" pitchFamily="49" charset="0"/>
              </a:rPr>
              <a:t>open(filename, options)</a:t>
            </a:r>
            <a:endParaRPr lang="en-US" sz="2000" b="0" dirty="0" smtClean="0"/>
          </a:p>
          <a:p>
            <a:r>
              <a:rPr lang="en-US" sz="2000" b="0" dirty="0" smtClean="0"/>
              <a:t>Calls __</a:t>
            </a:r>
            <a:r>
              <a:rPr lang="en-US" sz="2000" dirty="0" smtClean="0">
                <a:latin typeface="Courier New" pitchFamily="49" charset="0"/>
              </a:rPr>
              <a:t>open</a:t>
            </a:r>
            <a:r>
              <a:rPr lang="en-US" sz="2000" b="0" dirty="0" smtClean="0"/>
              <a:t> function, which invokes </a:t>
            </a:r>
            <a:r>
              <a:rPr lang="en-US" sz="2000" b="0" dirty="0"/>
              <a:t>system call </a:t>
            </a:r>
            <a:r>
              <a:rPr lang="en-US" sz="2000" b="0" dirty="0" smtClean="0"/>
              <a:t>instruction </a:t>
            </a:r>
            <a:r>
              <a:rPr lang="en-US" sz="2000" dirty="0" err="1" smtClean="0">
                <a:latin typeface="Courier New" pitchFamily="49" charset="0"/>
              </a:rPr>
              <a:t>syscall</a:t>
            </a:r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pPr marL="0" indent="0">
              <a:buNone/>
            </a:pPr>
            <a:endParaRPr lang="en-US" sz="2200" b="0" dirty="0" smtClean="0"/>
          </a:p>
          <a:p>
            <a:pPr marL="0" indent="0">
              <a:buNone/>
            </a:pPr>
            <a:endParaRPr lang="en-US" sz="2200" b="0" dirty="0" smtClean="0"/>
          </a:p>
          <a:p>
            <a:endParaRPr lang="en-US" sz="2200" b="0" dirty="0" smtClean="0"/>
          </a:p>
          <a:p>
            <a:pPr marL="0" indent="0">
              <a:buNone/>
            </a:pPr>
            <a:endParaRPr lang="en-US" sz="2000" b="0" dirty="0" smtClean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80272" name="Text Box 16"/>
          <p:cNvSpPr txBox="1">
            <a:spLocks noChangeArrowheads="1"/>
          </p:cNvSpPr>
          <p:nvPr/>
        </p:nvSpPr>
        <p:spPr bwMode="auto">
          <a:xfrm>
            <a:off x="529303" y="1917918"/>
            <a:ext cx="8458200" cy="164884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de-DE" sz="1600" dirty="0">
                <a:solidFill>
                  <a:srgbClr val="000000"/>
                </a:solidFill>
                <a:latin typeface="Menlo-Regular"/>
              </a:rPr>
              <a:t>00000000000e5d70 &lt;__open&gt;</a:t>
            </a:r>
            <a:r>
              <a:rPr lang="de-DE" sz="1600" dirty="0" smtClean="0">
                <a:solidFill>
                  <a:srgbClr val="000000"/>
                </a:solidFill>
                <a:latin typeface="Menlo-Regular"/>
              </a:rPr>
              <a:t>:</a:t>
            </a:r>
          </a:p>
          <a:p>
            <a:pPr algn="l"/>
            <a:r>
              <a:rPr lang="de-DE" sz="1600" dirty="0" smtClean="0">
                <a:solidFill>
                  <a:srgbClr val="000000"/>
                </a:solidFill>
                <a:latin typeface="Menlo-Regular"/>
              </a:rPr>
              <a:t>...</a:t>
            </a:r>
          </a:p>
          <a:p>
            <a:pPr algn="l"/>
            <a:r>
              <a:rPr lang="sk-SK" sz="1600" dirty="0" smtClean="0">
                <a:solidFill>
                  <a:srgbClr val="000000"/>
                </a:solidFill>
                <a:latin typeface="Menlo-Regular"/>
              </a:rPr>
              <a:t>e5d79</a:t>
            </a:r>
            <a:r>
              <a:rPr lang="sk-SK" sz="1600" dirty="0">
                <a:solidFill>
                  <a:srgbClr val="000000"/>
                </a:solidFill>
                <a:latin typeface="Menlo-Regular"/>
              </a:rPr>
              <a:t>:   </a:t>
            </a:r>
            <a:r>
              <a:rPr lang="sk-SK" sz="1600" dirty="0" smtClean="0">
                <a:solidFill>
                  <a:srgbClr val="000000"/>
                </a:solidFill>
                <a:latin typeface="Menlo-Regular"/>
              </a:rPr>
              <a:t>b8 </a:t>
            </a:r>
            <a:r>
              <a:rPr lang="sk-SK" sz="1600" dirty="0">
                <a:solidFill>
                  <a:srgbClr val="000000"/>
                </a:solidFill>
                <a:latin typeface="Menlo-Regular"/>
              </a:rPr>
              <a:t>02 00 00 00    </a:t>
            </a:r>
            <a:r>
              <a:rPr lang="sk-SK" sz="1600" dirty="0" smtClean="0">
                <a:solidFill>
                  <a:srgbClr val="000000"/>
                </a:solidFill>
                <a:latin typeface="Menlo-Regular"/>
              </a:rPr>
              <a:t>  mov  $</a:t>
            </a:r>
            <a:r>
              <a:rPr lang="sk-SK" sz="1600" dirty="0">
                <a:solidFill>
                  <a:srgbClr val="000000"/>
                </a:solidFill>
                <a:latin typeface="Menlo-Regular"/>
              </a:rPr>
              <a:t>0x2,%</a:t>
            </a:r>
            <a:r>
              <a:rPr lang="sk-SK" sz="1600" dirty="0" smtClean="0">
                <a:solidFill>
                  <a:srgbClr val="000000"/>
                </a:solidFill>
                <a:latin typeface="Menlo-Regular"/>
              </a:rPr>
              <a:t>eax  # </a:t>
            </a:r>
            <a:r>
              <a:rPr lang="sk-SK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open</a:t>
            </a:r>
            <a:r>
              <a:rPr lang="sk-SK" sz="1600" dirty="0" smtClean="0">
                <a:solidFill>
                  <a:srgbClr val="000000"/>
                </a:solidFill>
                <a:latin typeface="Menlo-Regular"/>
              </a:rPr>
              <a:t> is syscall #2</a:t>
            </a:r>
            <a:endParaRPr lang="de-DE" sz="1600" dirty="0" smtClean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e5d7e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:  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0f 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05  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600" dirty="0" err="1" smtClean="0">
                <a:solidFill>
                  <a:srgbClr val="000000"/>
                </a:solidFill>
                <a:latin typeface="Menlo-Regular"/>
              </a:rPr>
              <a:t>syscall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     # Return value in %</a:t>
            </a:r>
            <a:r>
              <a:rPr lang="en-US" sz="1600" dirty="0" err="1" smtClean="0">
                <a:solidFill>
                  <a:srgbClr val="000000"/>
                </a:solidFill>
                <a:latin typeface="Menlo-Regular"/>
              </a:rPr>
              <a:t>rax</a:t>
            </a:r>
            <a:endParaRPr lang="en-US" sz="1600" dirty="0" smtClean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da-DK" sz="1600" dirty="0">
                <a:solidFill>
                  <a:srgbClr val="000000"/>
                </a:solidFill>
                <a:latin typeface="Menlo-Regular"/>
              </a:rPr>
              <a:t>e5d80:  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48 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3d 01 f0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ff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ff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 err="1" smtClean="0">
                <a:solidFill>
                  <a:srgbClr val="000000"/>
                </a:solidFill>
                <a:latin typeface="Menlo-Regular"/>
              </a:rPr>
              <a:t>cmp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  $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0xfffffffffffff001,%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rax </a:t>
            </a:r>
            <a:endParaRPr lang="en-US" sz="1600" dirty="0" smtClean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...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Menlo-Regular"/>
              </a:rPr>
              <a:t>e5dfa:  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c3                  </a:t>
            </a:r>
            <a:r>
              <a:rPr lang="da-DK" sz="1600" dirty="0" err="1" smtClean="0">
                <a:solidFill>
                  <a:srgbClr val="000000"/>
                </a:solidFill>
                <a:latin typeface="Menlo-Regular"/>
              </a:rPr>
              <a:t>retq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482382" y="4191000"/>
            <a:ext cx="154403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code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3173772" y="4191000"/>
            <a:ext cx="177922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>
            <a:off x="1296770" y="4713287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Line 7"/>
          <p:cNvSpPr>
            <a:spLocks noChangeShapeType="1"/>
          </p:cNvSpPr>
          <p:nvPr/>
        </p:nvSpPr>
        <p:spPr bwMode="auto">
          <a:xfrm>
            <a:off x="1303120" y="5318125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4116170" y="5324475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 flipV="1">
            <a:off x="1290420" y="5387975"/>
            <a:ext cx="283210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 flipH="1">
            <a:off x="1290420" y="5414962"/>
            <a:ext cx="6350" cy="909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2165132" y="4953000"/>
            <a:ext cx="114258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</a:t>
            </a:r>
            <a:r>
              <a:rPr lang="en-US" sz="1800" b="0" i="1" dirty="0" smtClean="0">
                <a:latin typeface="Calibri" pitchFamily="34" charset="0"/>
              </a:rPr>
              <a:t>xception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4146332" y="5410200"/>
            <a:ext cx="12192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O</a:t>
            </a:r>
            <a:r>
              <a:rPr lang="en-US" sz="1800" b="0" i="1" dirty="0" smtClean="0">
                <a:latin typeface="Calibri" pitchFamily="34" charset="0"/>
              </a:rPr>
              <a:t>pen file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2165132" y="5719762"/>
            <a:ext cx="914772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R</a:t>
            </a:r>
            <a:r>
              <a:rPr lang="en-US" sz="1800" b="0" i="1" dirty="0" smtClean="0">
                <a:latin typeface="Calibri" pitchFamily="34" charset="0"/>
              </a:rPr>
              <a:t>eturns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685800" y="5086513"/>
            <a:ext cx="65068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latin typeface="Calibri" pitchFamily="34" charset="0"/>
              </a:rPr>
              <a:t>syscall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782334" y="5291872"/>
            <a:ext cx="49832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latin typeface="Calibri" pitchFamily="34" charset="0"/>
              </a:rPr>
              <a:t>cmp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32" name="Rectangle 15"/>
          <p:cNvSpPr txBox="1">
            <a:spLocks noChangeArrowheads="1"/>
          </p:cNvSpPr>
          <p:nvPr/>
        </p:nvSpPr>
        <p:spPr bwMode="auto">
          <a:xfrm>
            <a:off x="5410200" y="4241215"/>
            <a:ext cx="3753280" cy="254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0" dirty="0" smtClean="0">
                <a:latin typeface="Courier New"/>
                <a:cs typeface="Courier New"/>
              </a:rPr>
              <a:t>%</a:t>
            </a:r>
            <a:r>
              <a:rPr lang="en-US" sz="2000" b="0" dirty="0" err="1" smtClean="0">
                <a:latin typeface="Courier New"/>
                <a:cs typeface="Courier New"/>
              </a:rPr>
              <a:t>rax</a:t>
            </a:r>
            <a:r>
              <a:rPr lang="en-US" sz="2000" b="0" dirty="0" smtClean="0">
                <a:latin typeface="Courier New"/>
                <a:cs typeface="Courier New"/>
              </a:rPr>
              <a:t> </a:t>
            </a:r>
            <a:r>
              <a:rPr lang="en-US" sz="2000" b="0" dirty="0" smtClean="0"/>
              <a:t>contains </a:t>
            </a:r>
            <a:r>
              <a:rPr lang="en-US" sz="2000" b="0" dirty="0" err="1" smtClean="0"/>
              <a:t>syscall</a:t>
            </a:r>
            <a:r>
              <a:rPr lang="en-US" sz="2000" b="0" dirty="0" smtClean="0"/>
              <a:t> number</a:t>
            </a:r>
          </a:p>
          <a:p>
            <a:r>
              <a:rPr lang="en-US" sz="2000" b="0" dirty="0" smtClean="0"/>
              <a:t>Other arguments in </a:t>
            </a:r>
            <a:r>
              <a:rPr lang="en-US" sz="2000" b="0" dirty="0" smtClean="0">
                <a:latin typeface="Courier New"/>
                <a:cs typeface="Courier New"/>
              </a:rPr>
              <a:t>%</a:t>
            </a:r>
            <a:r>
              <a:rPr lang="en-US" sz="2000" b="0" dirty="0" err="1" smtClean="0">
                <a:latin typeface="Courier New"/>
                <a:cs typeface="Courier New"/>
              </a:rPr>
              <a:t>rdi</a:t>
            </a:r>
            <a:r>
              <a:rPr lang="en-US" sz="2000" b="0" dirty="0" smtClean="0"/>
              <a:t>, </a:t>
            </a:r>
            <a:r>
              <a:rPr lang="en-US" sz="2000" b="0" dirty="0" smtClean="0">
                <a:latin typeface="Courier New"/>
                <a:cs typeface="Courier New"/>
              </a:rPr>
              <a:t>%</a:t>
            </a:r>
            <a:r>
              <a:rPr lang="en-US" sz="2000" b="0" dirty="0" err="1" smtClean="0">
                <a:latin typeface="Courier New"/>
                <a:cs typeface="Courier New"/>
              </a:rPr>
              <a:t>rsi</a:t>
            </a:r>
            <a:r>
              <a:rPr lang="en-US" sz="2000" b="0" dirty="0" smtClean="0"/>
              <a:t>, </a:t>
            </a:r>
            <a:r>
              <a:rPr lang="en-US" sz="2000" b="0" dirty="0" smtClean="0">
                <a:latin typeface="Courier New"/>
                <a:cs typeface="Courier New"/>
              </a:rPr>
              <a:t>%</a:t>
            </a:r>
            <a:r>
              <a:rPr lang="en-US" sz="2000" b="0" dirty="0" err="1" smtClean="0">
                <a:latin typeface="Courier New"/>
                <a:cs typeface="Courier New"/>
              </a:rPr>
              <a:t>rdx</a:t>
            </a:r>
            <a:r>
              <a:rPr lang="en-US" sz="2000" b="0" dirty="0" smtClean="0"/>
              <a:t>, </a:t>
            </a:r>
            <a:r>
              <a:rPr lang="en-US" sz="2000" b="0" dirty="0" smtClean="0">
                <a:latin typeface="Courier New"/>
                <a:cs typeface="Courier New"/>
              </a:rPr>
              <a:t>%r10</a:t>
            </a:r>
            <a:r>
              <a:rPr lang="en-US" sz="2000" b="0" dirty="0" smtClean="0"/>
              <a:t>, </a:t>
            </a:r>
            <a:r>
              <a:rPr lang="en-US" sz="2000" b="0" dirty="0" smtClean="0">
                <a:latin typeface="Courier New"/>
                <a:cs typeface="Courier New"/>
              </a:rPr>
              <a:t>%r8</a:t>
            </a:r>
            <a:r>
              <a:rPr lang="en-US" sz="2000" b="0" dirty="0" smtClean="0"/>
              <a:t>, </a:t>
            </a:r>
            <a:r>
              <a:rPr lang="en-US" sz="2000" b="0" dirty="0" smtClean="0">
                <a:latin typeface="Courier New"/>
                <a:cs typeface="Courier New"/>
              </a:rPr>
              <a:t>%r9</a:t>
            </a:r>
          </a:p>
          <a:p>
            <a:r>
              <a:rPr lang="en-US" sz="2000" b="0" dirty="0" smtClean="0"/>
              <a:t>Return value in </a:t>
            </a:r>
            <a:r>
              <a:rPr lang="en-US" sz="2000" b="0" dirty="0" smtClean="0">
                <a:latin typeface="Courier New"/>
                <a:cs typeface="Courier New"/>
              </a:rPr>
              <a:t>%</a:t>
            </a:r>
            <a:r>
              <a:rPr lang="en-US" sz="2000" b="0" dirty="0" err="1" smtClean="0">
                <a:latin typeface="Courier New"/>
                <a:cs typeface="Courier New"/>
              </a:rPr>
              <a:t>rax</a:t>
            </a:r>
            <a:endParaRPr lang="en-US" sz="2000" b="0" dirty="0" smtClean="0">
              <a:latin typeface="Courier New"/>
              <a:cs typeface="Courier New"/>
            </a:endParaRPr>
          </a:p>
          <a:p>
            <a:r>
              <a:rPr lang="en-US" sz="2000" b="0" dirty="0" smtClean="0">
                <a:latin typeface="Calibri"/>
                <a:cs typeface="Calibri"/>
              </a:rPr>
              <a:t>Negative value is an error corresponding to negative </a:t>
            </a:r>
            <a:r>
              <a:rPr lang="en-US" sz="2000" b="0" dirty="0" err="1" smtClean="0">
                <a:latin typeface="Courier New"/>
                <a:cs typeface="Courier New"/>
              </a:rPr>
              <a:t>errno</a:t>
            </a:r>
            <a:endParaRPr lang="en-US" sz="2000" b="0" dirty="0" smtClean="0">
              <a:latin typeface="Courier New"/>
              <a:cs typeface="Courier New"/>
            </a:endParaRPr>
          </a:p>
          <a:p>
            <a:endParaRPr lang="en-US" sz="2000" b="0" dirty="0" smtClean="0">
              <a:latin typeface="+mn-lt"/>
              <a:cs typeface="Courier New"/>
            </a:endParaRPr>
          </a:p>
          <a:p>
            <a:endParaRPr lang="en-US" sz="2000" b="0" dirty="0" smtClean="0"/>
          </a:p>
          <a:p>
            <a:endParaRPr lang="en-US" sz="2000" b="0" dirty="0" smtClean="0"/>
          </a:p>
          <a:p>
            <a:endParaRPr lang="en-US" sz="2000" b="0" dirty="0" smtClean="0"/>
          </a:p>
          <a:p>
            <a:endParaRPr lang="en-US" sz="2000" b="0" dirty="0" smtClean="0"/>
          </a:p>
          <a:p>
            <a:endParaRPr lang="en-US" sz="2000" b="0" dirty="0" smtClean="0"/>
          </a:p>
          <a:p>
            <a:pPr marL="0" indent="0">
              <a:buFont typeface="Wingdings 2" pitchFamily="18" charset="2"/>
              <a:buNone/>
            </a:pPr>
            <a:endParaRPr lang="en-US" sz="2000" b="0" dirty="0" smtClean="0"/>
          </a:p>
          <a:p>
            <a:pPr marL="0" indent="0">
              <a:buFont typeface="Wingdings 2" pitchFamily="18" charset="2"/>
              <a:buNone/>
            </a:pPr>
            <a:endParaRPr lang="en-US" sz="2000" b="0" dirty="0" smtClean="0"/>
          </a:p>
          <a:p>
            <a:endParaRPr lang="en-US" sz="2000" b="0" dirty="0" smtClean="0"/>
          </a:p>
          <a:p>
            <a:endParaRPr lang="en-US" sz="2000" b="0" dirty="0" smtClean="0"/>
          </a:p>
          <a:p>
            <a:pPr marL="0" indent="0">
              <a:buFont typeface="Wingdings 2" pitchFamily="18" charset="2"/>
              <a:buNone/>
            </a:pP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6268940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8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00088" y="460375"/>
            <a:ext cx="7529512" cy="582613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/>
              <a:t>Fault Example: Page Fault</a:t>
            </a:r>
          </a:p>
        </p:txBody>
      </p:sp>
      <p:grpSp>
        <p:nvGrpSpPr>
          <p:cNvPr id="12291" name="Group 20"/>
          <p:cNvGrpSpPr>
            <a:grpSpLocks/>
          </p:cNvGrpSpPr>
          <p:nvPr/>
        </p:nvGrpSpPr>
        <p:grpSpPr bwMode="auto">
          <a:xfrm>
            <a:off x="609600" y="4495800"/>
            <a:ext cx="8045450" cy="1909763"/>
            <a:chOff x="384" y="2832"/>
            <a:chExt cx="5068" cy="1203"/>
          </a:xfrm>
        </p:grpSpPr>
        <p:sp>
          <p:nvSpPr>
            <p:cNvPr id="12295" name="Rectangle 4"/>
            <p:cNvSpPr>
              <a:spLocks noChangeArrowheads="1"/>
            </p:cNvSpPr>
            <p:nvPr/>
          </p:nvSpPr>
          <p:spPr bwMode="auto">
            <a:xfrm>
              <a:off x="1484" y="2832"/>
              <a:ext cx="1035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>
                  <a:solidFill>
                    <a:schemeClr val="hlink"/>
                  </a:solidFill>
                  <a:latin typeface="Arial" charset="0"/>
                </a:rPr>
                <a:t>User Process</a:t>
              </a:r>
            </a:p>
          </p:txBody>
        </p:sp>
        <p:sp>
          <p:nvSpPr>
            <p:cNvPr id="12296" name="Rectangle 5"/>
            <p:cNvSpPr>
              <a:spLocks noChangeArrowheads="1"/>
            </p:cNvSpPr>
            <p:nvPr/>
          </p:nvSpPr>
          <p:spPr bwMode="auto">
            <a:xfrm>
              <a:off x="3566" y="2832"/>
              <a:ext cx="7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dirty="0" smtClean="0">
                  <a:solidFill>
                    <a:schemeClr val="hlink"/>
                  </a:solidFill>
                  <a:latin typeface="Arial" charset="0"/>
                </a:rPr>
                <a:t>OS kernel</a:t>
              </a:r>
              <a:endParaRPr lang="en-US" altLang="en-US" dirty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2297" name="Line 6"/>
            <p:cNvSpPr>
              <a:spLocks noChangeShapeType="1"/>
            </p:cNvSpPr>
            <p:nvPr/>
          </p:nvSpPr>
          <p:spPr bwMode="auto">
            <a:xfrm>
              <a:off x="1997" y="3161"/>
              <a:ext cx="0" cy="37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8" name="Line 7"/>
            <p:cNvSpPr>
              <a:spLocks noChangeShapeType="1"/>
            </p:cNvSpPr>
            <p:nvPr/>
          </p:nvSpPr>
          <p:spPr bwMode="auto">
            <a:xfrm>
              <a:off x="2001" y="3542"/>
              <a:ext cx="17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9" name="Line 8"/>
            <p:cNvSpPr>
              <a:spLocks noChangeShapeType="1"/>
            </p:cNvSpPr>
            <p:nvPr/>
          </p:nvSpPr>
          <p:spPr bwMode="auto">
            <a:xfrm>
              <a:off x="3773" y="3546"/>
              <a:ext cx="0" cy="3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" name="Line 9"/>
            <p:cNvSpPr>
              <a:spLocks noChangeShapeType="1"/>
            </p:cNvSpPr>
            <p:nvPr/>
          </p:nvSpPr>
          <p:spPr bwMode="auto">
            <a:xfrm flipH="1" flipV="1">
              <a:off x="2001" y="3538"/>
              <a:ext cx="1776" cy="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1" name="Line 10"/>
            <p:cNvSpPr>
              <a:spLocks noChangeShapeType="1"/>
            </p:cNvSpPr>
            <p:nvPr/>
          </p:nvSpPr>
          <p:spPr bwMode="auto">
            <a:xfrm>
              <a:off x="1997" y="3641"/>
              <a:ext cx="0" cy="3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2" name="Rectangle 11"/>
            <p:cNvSpPr>
              <a:spLocks noChangeArrowheads="1"/>
            </p:cNvSpPr>
            <p:nvPr/>
          </p:nvSpPr>
          <p:spPr bwMode="auto">
            <a:xfrm>
              <a:off x="2564" y="3336"/>
              <a:ext cx="747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>
                  <a:latin typeface="Arial" charset="0"/>
                </a:rPr>
                <a:t>page fault</a:t>
              </a:r>
            </a:p>
          </p:txBody>
        </p:sp>
        <p:sp>
          <p:nvSpPr>
            <p:cNvPr id="12303" name="Rectangle 12"/>
            <p:cNvSpPr>
              <a:spLocks noChangeArrowheads="1"/>
            </p:cNvSpPr>
            <p:nvPr/>
          </p:nvSpPr>
          <p:spPr bwMode="auto">
            <a:xfrm>
              <a:off x="3860" y="3508"/>
              <a:ext cx="1592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>
                  <a:latin typeface="Arial" charset="0"/>
                </a:rPr>
                <a:t>Create page and load into memory</a:t>
              </a:r>
            </a:p>
          </p:txBody>
        </p:sp>
        <p:sp>
          <p:nvSpPr>
            <p:cNvPr id="12304" name="Rectangle 13"/>
            <p:cNvSpPr>
              <a:spLocks noChangeArrowheads="1"/>
            </p:cNvSpPr>
            <p:nvPr/>
          </p:nvSpPr>
          <p:spPr bwMode="auto">
            <a:xfrm>
              <a:off x="2304" y="3747"/>
              <a:ext cx="490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>
                  <a:latin typeface="Arial" charset="0"/>
                </a:rPr>
                <a:t>return</a:t>
              </a:r>
              <a:endParaRPr lang="en-US" altLang="en-US" b="0">
                <a:latin typeface="Arial" charset="0"/>
              </a:endParaRPr>
            </a:p>
          </p:txBody>
        </p:sp>
        <p:sp>
          <p:nvSpPr>
            <p:cNvPr id="12305" name="Rectangle 14"/>
            <p:cNvSpPr>
              <a:spLocks noChangeArrowheads="1"/>
            </p:cNvSpPr>
            <p:nvPr/>
          </p:nvSpPr>
          <p:spPr bwMode="auto">
            <a:xfrm>
              <a:off x="384" y="3374"/>
              <a:ext cx="507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>
                  <a:latin typeface="Arial" charset="0"/>
                </a:rPr>
                <a:t>event </a:t>
              </a:r>
            </a:p>
          </p:txBody>
        </p:sp>
        <p:sp>
          <p:nvSpPr>
            <p:cNvPr id="12306" name="Text Box 15"/>
            <p:cNvSpPr txBox="1">
              <a:spLocks noChangeArrowheads="1"/>
            </p:cNvSpPr>
            <p:nvPr/>
          </p:nvSpPr>
          <p:spPr bwMode="auto">
            <a:xfrm>
              <a:off x="1488" y="3459"/>
              <a:ext cx="42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600">
                  <a:latin typeface="Courier New" pitchFamily="49" charset="0"/>
                </a:rPr>
                <a:t>movl</a:t>
              </a:r>
            </a:p>
          </p:txBody>
        </p:sp>
        <p:sp>
          <p:nvSpPr>
            <p:cNvPr id="12307" name="Line 16"/>
            <p:cNvSpPr>
              <a:spLocks noChangeShapeType="1"/>
            </p:cNvSpPr>
            <p:nvPr/>
          </p:nvSpPr>
          <p:spPr bwMode="auto">
            <a:xfrm>
              <a:off x="960" y="3507"/>
              <a:ext cx="4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1297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5445125" cy="247173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Memory Reference</a:t>
            </a:r>
          </a:p>
          <a:p>
            <a:pPr lvl="1" eaLnBrk="1" hangingPunct="1">
              <a:defRPr/>
            </a:pPr>
            <a:r>
              <a:rPr lang="en-US" smtClean="0"/>
              <a:t>User writes to memory location</a:t>
            </a:r>
          </a:p>
          <a:p>
            <a:pPr lvl="1" eaLnBrk="1" hangingPunct="1">
              <a:defRPr/>
            </a:pPr>
            <a:r>
              <a:rPr lang="en-US" smtClean="0"/>
              <a:t>That portion (page) of user’s memory is currently on disk</a:t>
            </a:r>
          </a:p>
          <a:p>
            <a:pPr lvl="1" eaLnBrk="1" hangingPunct="1">
              <a:defRPr/>
            </a:pPr>
            <a:endParaRPr lang="en-US" smtClean="0"/>
          </a:p>
          <a:p>
            <a:pPr lvl="1" eaLnBrk="1" hangingPunct="1">
              <a:defRPr/>
            </a:pPr>
            <a:r>
              <a:rPr lang="en-US" smtClean="0"/>
              <a:t>Page handler must load page into physical memory</a:t>
            </a:r>
          </a:p>
          <a:p>
            <a:pPr lvl="1" eaLnBrk="1" hangingPunct="1">
              <a:defRPr/>
            </a:pPr>
            <a:r>
              <a:rPr lang="en-US" smtClean="0"/>
              <a:t>Returns to faulting instruction</a:t>
            </a:r>
          </a:p>
          <a:p>
            <a:pPr lvl="1" eaLnBrk="1" hangingPunct="1">
              <a:defRPr/>
            </a:pPr>
            <a:r>
              <a:rPr lang="en-US" smtClean="0"/>
              <a:t>Successful on second try</a:t>
            </a:r>
          </a:p>
        </p:txBody>
      </p:sp>
      <p:sp>
        <p:nvSpPr>
          <p:cNvPr id="12293" name="Text Box 18"/>
          <p:cNvSpPr txBox="1">
            <a:spLocks noChangeArrowheads="1"/>
          </p:cNvSpPr>
          <p:nvPr/>
        </p:nvSpPr>
        <p:spPr bwMode="auto">
          <a:xfrm>
            <a:off x="6248400" y="1066800"/>
            <a:ext cx="2160588" cy="1339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int a[1000];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main ()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a[500] = 13;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}</a:t>
            </a:r>
          </a:p>
        </p:txBody>
      </p:sp>
      <p:sp>
        <p:nvSpPr>
          <p:cNvPr id="12294" name="Text Box 19"/>
          <p:cNvSpPr txBox="1">
            <a:spLocks noChangeArrowheads="1"/>
          </p:cNvSpPr>
          <p:nvPr/>
        </p:nvSpPr>
        <p:spPr bwMode="auto">
          <a:xfrm>
            <a:off x="762000" y="2667000"/>
            <a:ext cx="7342188" cy="361950"/>
          </a:xfrm>
          <a:prstGeom prst="rect">
            <a:avLst/>
          </a:prstGeom>
          <a:solidFill>
            <a:srgbClr val="99FF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80483b7:	c7 05 10 9d 04 08 0d 	movl   $0xd,0x8049d10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00088" y="460375"/>
            <a:ext cx="7453312" cy="582613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/>
              <a:t>Fault Example: Invalid Memory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203450" y="4513263"/>
            <a:ext cx="16430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solidFill>
                  <a:schemeClr val="hlink"/>
                </a:solidFill>
                <a:latin typeface="Arial" charset="0"/>
              </a:rPr>
              <a:t>User Process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5508625" y="4513263"/>
            <a:ext cx="511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solidFill>
                  <a:schemeClr val="hlink"/>
                </a:solidFill>
                <a:latin typeface="Arial" charset="0"/>
              </a:rPr>
              <a:t>OS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3017838" y="5035550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3024188" y="5640388"/>
            <a:ext cx="2233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5334000" y="5646738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5410200" y="6265863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3917950" y="5313363"/>
            <a:ext cx="11858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Arial" charset="0"/>
              </a:rPr>
              <a:t>page fault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5410200" y="5732463"/>
            <a:ext cx="252730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Arial" charset="0"/>
              </a:rPr>
              <a:t>Detect invalid address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457200" y="5373688"/>
            <a:ext cx="8048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Arial" charset="0"/>
              </a:rPr>
              <a:t>event 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2209800" y="5508625"/>
            <a:ext cx="671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movl</a:t>
            </a:r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1371600" y="5584825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318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609600" y="1438275"/>
            <a:ext cx="6705600" cy="217646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Memory Reference</a:t>
            </a:r>
          </a:p>
          <a:p>
            <a:pPr lvl="1" eaLnBrk="1" hangingPunct="1">
              <a:defRPr/>
            </a:pPr>
            <a:r>
              <a:rPr lang="en-US" smtClean="0"/>
              <a:t>User writes to memory location</a:t>
            </a:r>
          </a:p>
          <a:p>
            <a:pPr lvl="1" eaLnBrk="1" hangingPunct="1">
              <a:defRPr/>
            </a:pPr>
            <a:r>
              <a:rPr lang="en-US" smtClean="0"/>
              <a:t>Address is not valid</a:t>
            </a:r>
          </a:p>
          <a:p>
            <a:pPr lvl="1" eaLnBrk="1" hangingPunct="1">
              <a:defRPr/>
            </a:pPr>
            <a:endParaRPr lang="en-US" smtClean="0"/>
          </a:p>
          <a:p>
            <a:pPr lvl="1" eaLnBrk="1" hangingPunct="1">
              <a:defRPr/>
            </a:pPr>
            <a:endParaRPr lang="en-US" smtClean="0"/>
          </a:p>
          <a:p>
            <a:pPr lvl="1" eaLnBrk="1" hangingPunct="1">
              <a:defRPr/>
            </a:pPr>
            <a:r>
              <a:rPr lang="en-US" smtClean="0"/>
              <a:t>Page handler detects invalid address</a:t>
            </a:r>
          </a:p>
          <a:p>
            <a:pPr lvl="1" eaLnBrk="1" hangingPunct="1">
              <a:defRPr/>
            </a:pPr>
            <a:r>
              <a:rPr lang="en-US" smtClean="0"/>
              <a:t>Sends </a:t>
            </a:r>
            <a:r>
              <a:rPr lang="en-US" smtClean="0">
                <a:latin typeface="Courier New" pitchFamily="49" charset="0"/>
              </a:rPr>
              <a:t>SIGSEGV</a:t>
            </a:r>
            <a:r>
              <a:rPr lang="en-US" smtClean="0"/>
              <a:t> signal to user process</a:t>
            </a:r>
          </a:p>
          <a:p>
            <a:pPr lvl="1" eaLnBrk="1" hangingPunct="1">
              <a:defRPr/>
            </a:pPr>
            <a:r>
              <a:rPr lang="en-US" smtClean="0"/>
              <a:t>User process exits with “segmentation fault”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6553200" y="1327150"/>
            <a:ext cx="2282825" cy="1339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int a[1000];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main ()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a[5000] = 13;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}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381000" y="2819400"/>
            <a:ext cx="7342188" cy="361950"/>
          </a:xfrm>
          <a:prstGeom prst="rect">
            <a:avLst/>
          </a:prstGeom>
          <a:solidFill>
            <a:srgbClr val="99FF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80483b7:	c7 05 60 e3 04 08 0d 	movl   $0xd,0x804e360</a:t>
            </a: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6019800" y="6113463"/>
            <a:ext cx="252730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Arial" charset="0"/>
              </a:rPr>
              <a:t>Signal process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ECF Exists at All Levels</a:t>
            </a:r>
            <a:br>
              <a:rPr lang="en-US" altLang="en-US" smtClean="0"/>
            </a:br>
            <a:r>
              <a:rPr lang="en-US" altLang="en-US" smtClean="0"/>
              <a:t>of a System</a:t>
            </a:r>
          </a:p>
        </p:txBody>
      </p:sp>
      <p:sp>
        <p:nvSpPr>
          <p:cNvPr id="510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091487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Exceptions</a:t>
            </a:r>
          </a:p>
          <a:p>
            <a:pPr lvl="1" eaLnBrk="1" hangingPunct="1">
              <a:defRPr/>
            </a:pPr>
            <a:r>
              <a:rPr lang="en-US" dirty="0" smtClean="0"/>
              <a:t>Hardware and operating system kernel software</a:t>
            </a:r>
          </a:p>
          <a:p>
            <a:pPr eaLnBrk="1" hangingPunct="1">
              <a:defRPr/>
            </a:pPr>
            <a:r>
              <a:rPr lang="en-US" dirty="0" smtClean="0"/>
              <a:t>Concurrent processes</a:t>
            </a:r>
          </a:p>
          <a:p>
            <a:pPr lvl="1" eaLnBrk="1" hangingPunct="1">
              <a:defRPr/>
            </a:pPr>
            <a:r>
              <a:rPr lang="en-US" dirty="0" smtClean="0"/>
              <a:t>Hardware timer and kernel software</a:t>
            </a:r>
          </a:p>
          <a:p>
            <a:pPr eaLnBrk="1" hangingPunct="1">
              <a:defRPr/>
            </a:pPr>
            <a:r>
              <a:rPr lang="en-US" dirty="0" smtClean="0"/>
              <a:t>Signals</a:t>
            </a:r>
          </a:p>
          <a:p>
            <a:pPr lvl="1" eaLnBrk="1" hangingPunct="1">
              <a:defRPr/>
            </a:pPr>
            <a:r>
              <a:rPr lang="en-US" dirty="0" smtClean="0"/>
              <a:t>Kernel software</a:t>
            </a:r>
          </a:p>
          <a:p>
            <a:pPr eaLnBrk="1" hangingPunct="1">
              <a:defRPr/>
            </a:pPr>
            <a:r>
              <a:rPr lang="en-US" dirty="0" smtClean="0"/>
              <a:t>Non-local jumps (ignored in this class)</a:t>
            </a:r>
          </a:p>
          <a:p>
            <a:pPr lvl="1" eaLnBrk="1" hangingPunct="1">
              <a:defRPr/>
            </a:pPr>
            <a:r>
              <a:rPr lang="en-US" dirty="0" smtClean="0"/>
              <a:t>Application code</a:t>
            </a:r>
          </a:p>
          <a:p>
            <a:pPr lvl="1" eaLnBrk="1" hangingPunct="1">
              <a:defRPr/>
            </a:pPr>
            <a:r>
              <a:rPr lang="en-US" dirty="0" smtClean="0"/>
              <a:t>Unsupported in C (except for horrible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setjmp</a:t>
            </a:r>
            <a:r>
              <a:rPr lang="en-US" dirty="0" smtClean="0"/>
              <a:t> hack)</a:t>
            </a:r>
          </a:p>
          <a:p>
            <a:pPr lvl="1" eaLnBrk="1" hangingPunct="1">
              <a:defRPr/>
            </a:pPr>
            <a:r>
              <a:rPr lang="en-US" dirty="0" smtClean="0"/>
              <a:t>C++/Java </a:t>
            </a:r>
            <a:r>
              <a:rPr lang="en-US" dirty="0" smtClean="0">
                <a:latin typeface="Courier New" pitchFamily="49" charset="0"/>
              </a:rPr>
              <a:t>throw</a:t>
            </a:r>
            <a:r>
              <a:rPr lang="en-US" dirty="0" smtClean="0"/>
              <a:t>/</a:t>
            </a:r>
            <a:r>
              <a:rPr lang="en-US" dirty="0" smtClean="0">
                <a:latin typeface="Courier New" pitchFamily="49" charset="0"/>
              </a:rPr>
              <a:t>catch</a:t>
            </a:r>
          </a:p>
          <a:p>
            <a:pPr lvl="1" eaLnBrk="1" hangingPunct="1">
              <a:defRPr/>
            </a:pPr>
            <a:r>
              <a:rPr lang="en-US" dirty="0" smtClean="0"/>
              <a:t>Python </a:t>
            </a:r>
            <a:r>
              <a:rPr lang="en-US" dirty="0" smtClean="0">
                <a:latin typeface="Courier New" pitchFamily="49" charset="0"/>
              </a:rPr>
              <a:t>try/except</a:t>
            </a:r>
          </a:p>
          <a:p>
            <a:pPr eaLnBrk="1" hangingPunct="1">
              <a:defRPr/>
            </a:pPr>
            <a:r>
              <a:rPr lang="en-US" dirty="0" smtClean="0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Shell Programs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763000" cy="1828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A </a:t>
            </a:r>
            <a:r>
              <a:rPr lang="en-US" i="1" smtClean="0">
                <a:solidFill>
                  <a:srgbClr val="FF3300"/>
                </a:solidFill>
              </a:rPr>
              <a:t>shell</a:t>
            </a:r>
            <a:r>
              <a:rPr lang="en-US" smtClean="0"/>
              <a:t> is an application program that runs programs on behalf of the user</a:t>
            </a:r>
          </a:p>
          <a:p>
            <a:pPr lvl="1" eaLnBrk="1" hangingPunct="1">
              <a:defRPr/>
            </a:pPr>
            <a:r>
              <a:rPr lang="en-US" sz="1800" smtClean="0">
                <a:latin typeface="Courier New" pitchFamily="49" charset="0"/>
              </a:rPr>
              <a:t>sh</a:t>
            </a:r>
            <a:r>
              <a:rPr lang="en-US" sz="1800" smtClean="0"/>
              <a:t> – Original Unix Bourne shell</a:t>
            </a:r>
          </a:p>
          <a:p>
            <a:pPr lvl="1" eaLnBrk="1" hangingPunct="1">
              <a:defRPr/>
            </a:pPr>
            <a:r>
              <a:rPr lang="en-US" sz="1800" smtClean="0">
                <a:latin typeface="Courier New" pitchFamily="49" charset="0"/>
              </a:rPr>
              <a:t>csh – </a:t>
            </a:r>
            <a:r>
              <a:rPr lang="en-US" sz="1800" smtClean="0"/>
              <a:t>BSD Unix C shell, </a:t>
            </a:r>
            <a:r>
              <a:rPr lang="en-US" sz="1800" smtClean="0">
                <a:latin typeface="Courier New" pitchFamily="49" charset="0"/>
              </a:rPr>
              <a:t>tcsh – </a:t>
            </a:r>
            <a:r>
              <a:rPr lang="en-US" sz="1800" smtClean="0"/>
              <a:t>Enhanced C shell (both deprecated)</a:t>
            </a:r>
          </a:p>
          <a:p>
            <a:pPr lvl="1" eaLnBrk="1" hangingPunct="1">
              <a:defRPr/>
            </a:pPr>
            <a:r>
              <a:rPr lang="en-US" sz="1800" smtClean="0">
                <a:latin typeface="Courier New" pitchFamily="49" charset="0"/>
              </a:rPr>
              <a:t>bash – “</a:t>
            </a:r>
            <a:r>
              <a:rPr lang="en-US" sz="1800" smtClean="0"/>
              <a:t>Bourne-Again” shell, </a:t>
            </a:r>
            <a:r>
              <a:rPr lang="en-US" sz="1800" smtClean="0">
                <a:latin typeface="Courier New" pitchFamily="49" charset="0"/>
              </a:rPr>
              <a:t>zsh</a:t>
            </a:r>
            <a:r>
              <a:rPr lang="en-US" sz="1800" smtClean="0"/>
              <a:t> – “Z” shell</a:t>
            </a:r>
            <a:r>
              <a:rPr lang="en-US" sz="1800" smtClean="0">
                <a:latin typeface="Courier New" pitchFamily="49" charset="0"/>
              </a:rPr>
              <a:t> </a:t>
            </a:r>
            <a:endParaRPr lang="en-US" sz="1800" smtClean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85800" y="3276600"/>
            <a:ext cx="4800600" cy="340201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600">
                <a:latin typeface="Courier New" pitchFamily="49" charset="0"/>
              </a:rPr>
              <a:t>int main() 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    char cmdline[MAXLINE]; </a:t>
            </a:r>
          </a:p>
          <a:p>
            <a:pPr algn="l"/>
            <a:endParaRPr lang="en-US" altLang="en-US" sz="1600">
              <a:latin typeface="Courier New" pitchFamily="49" charset="0"/>
            </a:endParaRPr>
          </a:p>
          <a:p>
            <a:pPr algn="l"/>
            <a:r>
              <a:rPr lang="en-US" altLang="en-US" sz="1600">
                <a:latin typeface="Courier New" pitchFamily="49" charset="0"/>
              </a:rPr>
              <a:t>    while (1) {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	/* read */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	printf("&gt; ");                   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	Fgets(cmdline, MAXLINE, stdin); 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	if (feof(stdin))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	    exit(0);</a:t>
            </a:r>
          </a:p>
          <a:p>
            <a:pPr algn="l"/>
            <a:endParaRPr lang="en-US" altLang="en-US" sz="1600">
              <a:latin typeface="Courier New" pitchFamily="49" charset="0"/>
            </a:endParaRPr>
          </a:p>
          <a:p>
            <a:pPr algn="l"/>
            <a:r>
              <a:rPr lang="en-US" altLang="en-US" sz="1600">
                <a:latin typeface="Courier New" pitchFamily="49" charset="0"/>
              </a:rPr>
              <a:t>	/* evaluate */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	eval(cmdline);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    } 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}</a:t>
            </a:r>
          </a:p>
        </p:txBody>
      </p:sp>
      <p:sp>
        <p:nvSpPr>
          <p:cNvPr id="519173" name="Rectangle 5"/>
          <p:cNvSpPr>
            <a:spLocks noChangeArrowheads="1"/>
          </p:cNvSpPr>
          <p:nvPr/>
        </p:nvSpPr>
        <p:spPr bwMode="auto">
          <a:xfrm>
            <a:off x="5486400" y="4419600"/>
            <a:ext cx="365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/>
          <a:lstStyle/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Execution is a sequence of read/evaluate steps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6757988" cy="781050"/>
          </a:xfrm>
        </p:spPr>
        <p:txBody>
          <a:bodyPr/>
          <a:lstStyle/>
          <a:p>
            <a:pPr eaLnBrk="1" hangingPunct="1"/>
            <a:r>
              <a:rPr lang="en-US" altLang="en-US" smtClean="0"/>
              <a:t>Simple Shell </a:t>
            </a:r>
            <a:r>
              <a:rPr lang="en-US" altLang="en-US" smtClean="0">
                <a:latin typeface="Courier New" pitchFamily="49" charset="0"/>
              </a:rPr>
              <a:t>eval</a:t>
            </a:r>
            <a:r>
              <a:rPr lang="en-US" altLang="en-US" smtClean="0"/>
              <a:t> Function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8340725" cy="516731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600" dirty="0">
                <a:latin typeface="Courier New" pitchFamily="49" charset="0"/>
              </a:rPr>
              <a:t>void </a:t>
            </a:r>
            <a:r>
              <a:rPr lang="en-US" altLang="en-US" sz="1600" dirty="0" err="1">
                <a:latin typeface="Courier New" pitchFamily="49" charset="0"/>
              </a:rPr>
              <a:t>eval</a:t>
            </a:r>
            <a:r>
              <a:rPr lang="en-US" altLang="en-US" sz="1600" dirty="0">
                <a:latin typeface="Courier New" pitchFamily="49" charset="0"/>
              </a:rPr>
              <a:t>(char *</a:t>
            </a:r>
            <a:r>
              <a:rPr lang="en-US" altLang="en-US" sz="1600" dirty="0" err="1">
                <a:latin typeface="Courier New" pitchFamily="49" charset="0"/>
              </a:rPr>
              <a:t>cmdline</a:t>
            </a:r>
            <a:r>
              <a:rPr lang="en-US" altLang="en-US" sz="1600" dirty="0">
                <a:latin typeface="Courier New" pitchFamily="49" charset="0"/>
              </a:rPr>
              <a:t>)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char *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[</a:t>
            </a:r>
            <a:r>
              <a:rPr lang="en-US" altLang="en-US" sz="1600" dirty="0" err="1">
                <a:latin typeface="Courier New" pitchFamily="49" charset="0"/>
              </a:rPr>
              <a:t>MAXARGS</a:t>
            </a:r>
            <a:r>
              <a:rPr lang="en-US" altLang="en-US" sz="1600" dirty="0">
                <a:latin typeface="Courier New" pitchFamily="49" charset="0"/>
              </a:rPr>
              <a:t>]; /* 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 for </a:t>
            </a:r>
            <a:r>
              <a:rPr lang="en-US" altLang="en-US" sz="1600" dirty="0" err="1">
                <a:latin typeface="Courier New" pitchFamily="49" charset="0"/>
              </a:rPr>
              <a:t>execvp</a:t>
            </a:r>
            <a:r>
              <a:rPr lang="en-US" altLang="en-US" sz="1600" dirty="0">
                <a:latin typeface="Courier New" pitchFamily="49" charset="0"/>
              </a:rPr>
              <a:t>()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int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bg</a:t>
            </a:r>
            <a:r>
              <a:rPr lang="en-US" altLang="en-US" sz="1600" dirty="0">
                <a:latin typeface="Courier New" pitchFamily="49" charset="0"/>
              </a:rPr>
              <a:t>;              /* should the job run in </a:t>
            </a:r>
            <a:r>
              <a:rPr lang="en-US" altLang="en-US" sz="1600" dirty="0" err="1">
                <a:latin typeface="Courier New" pitchFamily="49" charset="0"/>
              </a:rPr>
              <a:t>bg</a:t>
            </a:r>
            <a:r>
              <a:rPr lang="en-US" altLang="en-US" sz="1600" dirty="0">
                <a:latin typeface="Courier New" pitchFamily="49" charset="0"/>
              </a:rPr>
              <a:t> or </a:t>
            </a:r>
            <a:r>
              <a:rPr lang="en-US" altLang="en-US" sz="1600" dirty="0" err="1">
                <a:latin typeface="Courier New" pitchFamily="49" charset="0"/>
              </a:rPr>
              <a:t>fg</a:t>
            </a:r>
            <a:r>
              <a:rPr lang="en-US" altLang="en-US" sz="1600" dirty="0">
                <a:latin typeface="Courier New" pitchFamily="49" charset="0"/>
              </a:rPr>
              <a:t>?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pid_t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;           /* process id */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bg</a:t>
            </a:r>
            <a:r>
              <a:rPr lang="en-US" altLang="en-US" sz="1600" dirty="0">
                <a:latin typeface="Courier New" pitchFamily="49" charset="0"/>
              </a:rPr>
              <a:t> = </a:t>
            </a:r>
            <a:r>
              <a:rPr lang="en-US" altLang="en-US" sz="1600" dirty="0" err="1">
                <a:latin typeface="Courier New" pitchFamily="49" charset="0"/>
              </a:rPr>
              <a:t>parseline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cmdline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);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if (!</a:t>
            </a:r>
            <a:r>
              <a:rPr lang="en-US" altLang="en-US" sz="1600" dirty="0" err="1">
                <a:latin typeface="Courier New" pitchFamily="49" charset="0"/>
              </a:rPr>
              <a:t>builtin_command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)) {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if ((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 = Fork()) == 0) {   /* child runs user job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</a:t>
            </a:r>
            <a:r>
              <a:rPr lang="en-US" altLang="en-US" sz="1600" dirty="0" err="1">
                <a:latin typeface="Courier New" pitchFamily="49" charset="0"/>
              </a:rPr>
              <a:t>execvp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[0], 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</a:t>
            </a:r>
            <a:r>
              <a:rPr lang="en-US" altLang="en-US" sz="1600" dirty="0" err="1">
                <a:latin typeface="Courier New" pitchFamily="49" charset="0"/>
              </a:rPr>
              <a:t>fprintf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stderr</a:t>
            </a:r>
            <a:r>
              <a:rPr lang="en-US" altLang="en-US" sz="1600" dirty="0">
                <a:latin typeface="Courier New" pitchFamily="49" charset="0"/>
              </a:rPr>
              <a:t>, "%s: Command not found.\n", 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[0]);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exit(1);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}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>
                <a:latin typeface="Courier New" pitchFamily="49" charset="0"/>
              </a:rPr>
              <a:t>	if (!</a:t>
            </a:r>
            <a:r>
              <a:rPr lang="en-US" altLang="en-US" sz="1600" dirty="0" err="1">
                <a:latin typeface="Courier New" pitchFamily="49" charset="0"/>
              </a:rPr>
              <a:t>bg</a:t>
            </a:r>
            <a:r>
              <a:rPr lang="en-US" altLang="en-US" sz="1600" dirty="0">
                <a:latin typeface="Courier New" pitchFamily="49" charset="0"/>
              </a:rPr>
              <a:t>) {   /* parent waits for </a:t>
            </a:r>
            <a:r>
              <a:rPr lang="en-US" altLang="en-US" sz="1600" dirty="0" err="1">
                <a:latin typeface="Courier New" pitchFamily="49" charset="0"/>
              </a:rPr>
              <a:t>fg</a:t>
            </a:r>
            <a:r>
              <a:rPr lang="en-US" altLang="en-US" sz="1600" dirty="0">
                <a:latin typeface="Courier New" pitchFamily="49" charset="0"/>
              </a:rPr>
              <a:t> job to terminate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       </a:t>
            </a:r>
            <a:r>
              <a:rPr lang="en-US" altLang="en-US" sz="1600" dirty="0" err="1">
                <a:latin typeface="Courier New" pitchFamily="49" charset="0"/>
              </a:rPr>
              <a:t>int</a:t>
            </a:r>
            <a:r>
              <a:rPr lang="en-US" altLang="en-US" sz="1600" dirty="0">
                <a:latin typeface="Courier New" pitchFamily="49" charset="0"/>
              </a:rPr>
              <a:t> status;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if (</a:t>
            </a:r>
            <a:r>
              <a:rPr lang="en-US" altLang="en-US" sz="1600" dirty="0" err="1">
                <a:latin typeface="Courier New" pitchFamily="49" charset="0"/>
              </a:rPr>
              <a:t>waitpid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, &amp;status, 0) </a:t>
            </a:r>
            <a:r>
              <a:rPr lang="en-US" altLang="en-US" sz="1600" dirty="0" smtClean="0">
                <a:latin typeface="Courier New" pitchFamily="49" charset="0"/>
              </a:rPr>
              <a:t>== -1</a:t>
            </a:r>
            <a:r>
              <a:rPr lang="en-US" altLang="en-US" sz="1600" dirty="0" smtClean="0">
                <a:latin typeface="Courier New" pitchFamily="49" charset="0"/>
              </a:rPr>
              <a:t>)</a:t>
            </a:r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>
                <a:latin typeface="Courier New" pitchFamily="49" charset="0"/>
              </a:rPr>
              <a:t>		</a:t>
            </a:r>
            <a:r>
              <a:rPr lang="en-US" altLang="en-US" sz="1600" dirty="0" err="1">
                <a:latin typeface="Courier New" pitchFamily="49" charset="0"/>
              </a:rPr>
              <a:t>unix_error</a:t>
            </a:r>
            <a:r>
              <a:rPr lang="en-US" altLang="en-US" sz="1600" dirty="0">
                <a:latin typeface="Courier New" pitchFamily="49" charset="0"/>
              </a:rPr>
              <a:t>("</a:t>
            </a:r>
            <a:r>
              <a:rPr lang="en-US" altLang="en-US" sz="1600" dirty="0" err="1">
                <a:latin typeface="Courier New" pitchFamily="49" charset="0"/>
              </a:rPr>
              <a:t>waitfg</a:t>
            </a:r>
            <a:r>
              <a:rPr lang="en-US" altLang="en-US" sz="1600" dirty="0">
                <a:latin typeface="Courier New" pitchFamily="49" charset="0"/>
              </a:rPr>
              <a:t>: </a:t>
            </a:r>
            <a:r>
              <a:rPr lang="en-US" altLang="en-US" sz="1600" dirty="0" err="1">
                <a:latin typeface="Courier New" pitchFamily="49" charset="0"/>
              </a:rPr>
              <a:t>waitpid</a:t>
            </a:r>
            <a:r>
              <a:rPr lang="en-US" altLang="en-US" sz="1600" dirty="0">
                <a:latin typeface="Courier New" pitchFamily="49" charset="0"/>
              </a:rPr>
              <a:t> error");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}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else         /* otherwise, don’t wait for </a:t>
            </a:r>
            <a:r>
              <a:rPr lang="en-US" altLang="en-US" sz="1600" dirty="0" err="1">
                <a:latin typeface="Courier New" pitchFamily="49" charset="0"/>
              </a:rPr>
              <a:t>bg</a:t>
            </a:r>
            <a:r>
              <a:rPr lang="en-US" altLang="en-US" sz="1600" dirty="0">
                <a:latin typeface="Courier New" pitchFamily="49" charset="0"/>
              </a:rPr>
              <a:t> job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</a:t>
            </a:r>
            <a:r>
              <a:rPr lang="en-US" altLang="en-US" sz="1600" dirty="0" err="1">
                <a:latin typeface="Courier New" pitchFamily="49" charset="0"/>
              </a:rPr>
              <a:t>printf</a:t>
            </a:r>
            <a:r>
              <a:rPr lang="en-US" altLang="en-US" sz="1600" dirty="0">
                <a:latin typeface="Courier New" pitchFamily="49" charset="0"/>
              </a:rPr>
              <a:t>("%d %s",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cmdline</a:t>
            </a:r>
            <a:r>
              <a:rPr lang="en-US" alt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}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Problem with Simple Shell Example</a:t>
            </a:r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Shell correctly waits for and reaps foreground jobs</a:t>
            </a:r>
          </a:p>
          <a:p>
            <a:pPr eaLnBrk="1" hangingPunct="1">
              <a:defRPr/>
            </a:pPr>
            <a:r>
              <a:rPr lang="en-US" dirty="0" smtClean="0"/>
              <a:t>But what about background jobs?</a:t>
            </a:r>
          </a:p>
          <a:p>
            <a:pPr lvl="1" eaLnBrk="1" hangingPunct="1">
              <a:defRPr/>
            </a:pPr>
            <a:r>
              <a:rPr lang="en-US" dirty="0" smtClean="0"/>
              <a:t>Will become zombies when they terminate</a:t>
            </a:r>
          </a:p>
          <a:p>
            <a:pPr lvl="1" eaLnBrk="1" hangingPunct="1">
              <a:defRPr/>
            </a:pPr>
            <a:r>
              <a:rPr lang="en-US" dirty="0" smtClean="0"/>
              <a:t>Will never be reaped because shell (typically) will not terminate</a:t>
            </a:r>
          </a:p>
          <a:p>
            <a:pPr lvl="1" eaLnBrk="1" hangingPunct="1">
              <a:defRPr/>
            </a:pPr>
            <a:r>
              <a:rPr lang="en-US" dirty="0" smtClean="0"/>
              <a:t>Eventually you hit process limit and can’t do any work</a:t>
            </a:r>
          </a:p>
          <a:p>
            <a:pPr eaLnBrk="1" hangingPunct="1">
              <a:defRPr/>
            </a:pPr>
            <a:r>
              <a:rPr lang="en-US" dirty="0" err="1" smtClean="0"/>
              <a:t>ECF</a:t>
            </a:r>
            <a:r>
              <a:rPr lang="en-US" dirty="0" smtClean="0"/>
              <a:t> to the rescue:</a:t>
            </a:r>
          </a:p>
          <a:p>
            <a:pPr lvl="1" eaLnBrk="1" hangingPunct="1">
              <a:defRPr/>
            </a:pPr>
            <a:r>
              <a:rPr lang="en-US" dirty="0" smtClean="0"/>
              <a:t>Kernel will interrupt regular processing to alert us of child termination</a:t>
            </a:r>
          </a:p>
          <a:p>
            <a:pPr lvl="1" eaLnBrk="1" hangingPunct="1">
              <a:defRPr/>
            </a:pPr>
            <a:r>
              <a:rPr lang="en-US" dirty="0" smtClean="0"/>
              <a:t>Unix </a:t>
            </a:r>
            <a:r>
              <a:rPr lang="en-US" dirty="0" err="1" smtClean="0"/>
              <a:t>alertt</a:t>
            </a:r>
            <a:r>
              <a:rPr lang="en-US" dirty="0" smtClean="0"/>
              <a:t> mechanism is called a </a:t>
            </a:r>
            <a:r>
              <a:rPr lang="en-US" i="1" dirty="0" smtClean="0">
                <a:solidFill>
                  <a:srgbClr val="FF3300"/>
                </a:solidFill>
              </a:rPr>
              <a:t>signal</a:t>
            </a: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Signals</a:t>
            </a:r>
          </a:p>
        </p:txBody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2741612"/>
          </a:xfrm>
        </p:spPr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A </a:t>
            </a:r>
            <a:r>
              <a:rPr lang="en-US" i="1" dirty="0" smtClean="0">
                <a:solidFill>
                  <a:srgbClr val="FF3300"/>
                </a:solidFill>
              </a:rPr>
              <a:t>signal</a:t>
            </a:r>
            <a:r>
              <a:rPr lang="en-US" dirty="0" smtClean="0"/>
              <a:t> is a small message that notifies a process that an event of some type has occurred in the system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Kernel abstraction for exceptions and interrupts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Sent from kernel (sometimes at request of another process) to a process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Different signals are identified by small integer IDs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hlink"/>
                </a:solidFill>
              </a:rPr>
              <a:t>Only information in a signal is its ID and fact of arrival</a:t>
            </a:r>
          </a:p>
        </p:txBody>
      </p:sp>
      <p:graphicFrame>
        <p:nvGraphicFramePr>
          <p:cNvPr id="522244" name="Group 4"/>
          <p:cNvGraphicFramePr>
            <a:graphicFrameLocks noGrp="1"/>
          </p:cNvGraphicFramePr>
          <p:nvPr/>
        </p:nvGraphicFramePr>
        <p:xfrm>
          <a:off x="152400" y="4038600"/>
          <a:ext cx="8872538" cy="2112966"/>
        </p:xfrm>
        <a:graphic>
          <a:graphicData uri="http://schemas.openxmlformats.org/drawingml/2006/table">
            <a:tbl>
              <a:tblPr/>
              <a:tblGrid>
                <a:gridCol w="838200"/>
                <a:gridCol w="1219200"/>
                <a:gridCol w="2246313"/>
                <a:gridCol w="4568825"/>
              </a:tblGrid>
              <a:tr h="352161"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ID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Name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Default Action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Corresponding Event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2161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2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SIGINT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Terminate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Interrupt from keyboard 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ctl-c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2161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9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SIGKILL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Terminate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Kill program (cannot override or ignore)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2161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11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SIGSEGV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Terminate &amp; Dump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Segmentation violation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2161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14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SIGALRM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Terminate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Timer signal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52161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17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SIGCHLD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Ignore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Child stopped or terminated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Signal Concepts: Sending 	</a:t>
            </a:r>
          </a:p>
        </p:txBody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Kernel </a:t>
            </a:r>
            <a:r>
              <a:rPr lang="en-US" i="1" dirty="0" smtClean="0">
                <a:solidFill>
                  <a:srgbClr val="FF3300"/>
                </a:solidFill>
              </a:rPr>
              <a:t>sends</a:t>
            </a:r>
            <a:r>
              <a:rPr lang="en-US" dirty="0" smtClean="0"/>
              <a:t> (delivers) a signal to a </a:t>
            </a:r>
            <a:r>
              <a:rPr lang="en-US" i="1" dirty="0" smtClean="0">
                <a:solidFill>
                  <a:srgbClr val="FF3300"/>
                </a:solidFill>
              </a:rPr>
              <a:t>destination process</a:t>
            </a:r>
            <a:r>
              <a:rPr lang="en-US" dirty="0" smtClean="0"/>
              <a:t> by updating some state in the context of the destination process</a:t>
            </a:r>
          </a:p>
          <a:p>
            <a:pPr eaLnBrk="1" hangingPunct="1">
              <a:defRPr/>
            </a:pPr>
            <a:r>
              <a:rPr lang="en-US" dirty="0" smtClean="0"/>
              <a:t>Kernel sends a signal for one of the following reasons:</a:t>
            </a:r>
          </a:p>
          <a:p>
            <a:pPr lvl="1" eaLnBrk="1" hangingPunct="1">
              <a:defRPr/>
            </a:pPr>
            <a:r>
              <a:rPr lang="en-US" dirty="0" smtClean="0"/>
              <a:t>Kernel has detected a system event such as divide by zero (</a:t>
            </a:r>
            <a:r>
              <a:rPr lang="en-US" dirty="0" err="1" smtClean="0"/>
              <a:t>SIGFPE</a:t>
            </a:r>
            <a:r>
              <a:rPr lang="en-US" dirty="0" smtClean="0"/>
              <a:t>) or termination of a child process (</a:t>
            </a:r>
            <a:r>
              <a:rPr lang="en-US" dirty="0" err="1" smtClean="0"/>
              <a:t>SIGCHLD</a:t>
            </a:r>
            <a:r>
              <a:rPr lang="en-US" dirty="0" smtClean="0"/>
              <a:t>)</a:t>
            </a:r>
          </a:p>
          <a:p>
            <a:pPr lvl="1" eaLnBrk="1" hangingPunct="1">
              <a:defRPr/>
            </a:pPr>
            <a:r>
              <a:rPr lang="en-US" dirty="0" smtClean="0"/>
              <a:t>Another process has invoked the </a:t>
            </a:r>
            <a:r>
              <a:rPr lang="en-US" dirty="0" smtClean="0">
                <a:latin typeface="Courier New" pitchFamily="49" charset="0"/>
              </a:rPr>
              <a:t>kill</a:t>
            </a:r>
            <a:r>
              <a:rPr lang="en-US" dirty="0" smtClean="0"/>
              <a:t> system call to explicitly request that the kernel send a signal to the destination process</a:t>
            </a:r>
          </a:p>
          <a:p>
            <a:pPr lvl="3"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228600"/>
            <a:ext cx="42926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Control Flow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571875" y="3624263"/>
            <a:ext cx="153035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&lt;startup&gt;</a:t>
            </a:r>
          </a:p>
          <a:p>
            <a:pPr>
              <a:lnSpc>
                <a:spcPct val="100000"/>
              </a:lnSpc>
            </a:pPr>
            <a:r>
              <a:rPr lang="en-US" altLang="en-US"/>
              <a:t>inst</a:t>
            </a:r>
            <a:r>
              <a:rPr lang="en-US" altLang="en-US" baseline="-25000"/>
              <a:t>1</a:t>
            </a:r>
            <a:endParaRPr lang="en-US" altLang="en-US"/>
          </a:p>
          <a:p>
            <a:pPr>
              <a:lnSpc>
                <a:spcPct val="100000"/>
              </a:lnSpc>
            </a:pPr>
            <a:r>
              <a:rPr lang="en-US" altLang="en-US"/>
              <a:t>inst</a:t>
            </a:r>
            <a:r>
              <a:rPr lang="en-US" altLang="en-US" baseline="-25000"/>
              <a:t>2</a:t>
            </a:r>
            <a:endParaRPr lang="en-US" altLang="en-US"/>
          </a:p>
          <a:p>
            <a:pPr>
              <a:lnSpc>
                <a:spcPct val="100000"/>
              </a:lnSpc>
            </a:pPr>
            <a:r>
              <a:rPr lang="en-US" altLang="en-US"/>
              <a:t>inst</a:t>
            </a:r>
            <a:r>
              <a:rPr lang="en-US" altLang="en-US" baseline="-25000"/>
              <a:t>3</a:t>
            </a:r>
            <a:endParaRPr lang="en-US" altLang="en-US"/>
          </a:p>
          <a:p>
            <a:pPr>
              <a:lnSpc>
                <a:spcPct val="100000"/>
              </a:lnSpc>
            </a:pPr>
            <a:r>
              <a:rPr lang="en-US" altLang="en-US"/>
              <a:t>…</a:t>
            </a:r>
          </a:p>
          <a:p>
            <a:pPr>
              <a:lnSpc>
                <a:spcPct val="100000"/>
              </a:lnSpc>
            </a:pPr>
            <a:r>
              <a:rPr lang="en-US" altLang="en-US"/>
              <a:t>inst</a:t>
            </a:r>
            <a:r>
              <a:rPr lang="en-US" altLang="en-US" baseline="-25000"/>
              <a:t>n</a:t>
            </a:r>
            <a:endParaRPr lang="en-US" altLang="en-US"/>
          </a:p>
          <a:p>
            <a:pPr>
              <a:lnSpc>
                <a:spcPct val="100000"/>
              </a:lnSpc>
            </a:pPr>
            <a:r>
              <a:rPr lang="en-US" altLang="en-US"/>
              <a:t>&lt;shutdown&gt;</a:t>
            </a:r>
          </a:p>
        </p:txBody>
      </p:sp>
      <p:sp>
        <p:nvSpPr>
          <p:cNvPr id="4720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294687" cy="1741487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Computers do only one thing</a:t>
            </a:r>
          </a:p>
          <a:p>
            <a:pPr lvl="1" eaLnBrk="1" hangingPunct="1">
              <a:defRPr/>
            </a:pPr>
            <a:r>
              <a:rPr lang="en-US" smtClean="0"/>
              <a:t>From startup to shutdown, a CPU simply reads and executes (interprets) a sequence of instructions, one at a time</a:t>
            </a:r>
          </a:p>
          <a:p>
            <a:pPr lvl="1" eaLnBrk="1" hangingPunct="1">
              <a:defRPr/>
            </a:pPr>
            <a:r>
              <a:rPr lang="en-US" smtClean="0"/>
              <a:t>This sequence is the system’s physical </a:t>
            </a:r>
            <a:r>
              <a:rPr lang="en-US" i="1" smtClean="0"/>
              <a:t>control flow</a:t>
            </a:r>
            <a:r>
              <a:rPr lang="en-US" smtClean="0"/>
              <a:t> (or </a:t>
            </a:r>
            <a:r>
              <a:rPr lang="en-US" i="1" smtClean="0"/>
              <a:t>flow of control</a:t>
            </a:r>
            <a:r>
              <a:rPr lang="en-US" smtClean="0"/>
              <a:t>)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190875" y="3244850"/>
            <a:ext cx="2470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Physical control flow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3005138" y="34544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286000" y="3962400"/>
            <a:ext cx="717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Signal Concepts: Receiving</a:t>
            </a:r>
          </a:p>
        </p:txBody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 destination process </a:t>
            </a:r>
            <a:r>
              <a:rPr lang="en-US" i="1" dirty="0" smtClean="0">
                <a:solidFill>
                  <a:srgbClr val="FF3300"/>
                </a:solidFill>
              </a:rPr>
              <a:t>receives</a:t>
            </a:r>
            <a:r>
              <a:rPr lang="en-US" dirty="0" smtClean="0"/>
              <a:t> a signal when it is forced by kernel to react in some way to delivery of the signal</a:t>
            </a:r>
          </a:p>
          <a:p>
            <a:pPr eaLnBrk="1" hangingPunct="1">
              <a:defRPr/>
            </a:pPr>
            <a:r>
              <a:rPr lang="en-US" dirty="0" smtClean="0"/>
              <a:t>Five possible ways to react:</a:t>
            </a:r>
          </a:p>
          <a:p>
            <a:pPr lvl="1" eaLnBrk="1" hangingPunct="1">
              <a:defRPr/>
            </a:pPr>
            <a:r>
              <a:rPr lang="en-US" i="1" dirty="0" smtClean="0">
                <a:solidFill>
                  <a:srgbClr val="FF0000"/>
                </a:solidFill>
              </a:rPr>
              <a:t>Ignore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 signal (do nothing)</a:t>
            </a:r>
          </a:p>
          <a:p>
            <a:pPr lvl="1" eaLnBrk="1" hangingPunct="1">
              <a:defRPr/>
            </a:pPr>
            <a:r>
              <a:rPr lang="en-US" i="1" dirty="0" smtClean="0">
                <a:solidFill>
                  <a:srgbClr val="FF0000"/>
                </a:solidFill>
              </a:rPr>
              <a:t>Terminate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 process</a:t>
            </a:r>
          </a:p>
          <a:p>
            <a:pPr lvl="1" eaLnBrk="1" hangingPunct="1">
              <a:defRPr/>
            </a:pPr>
            <a:r>
              <a:rPr lang="en-US" dirty="0" smtClean="0"/>
              <a:t>Temporarily </a:t>
            </a:r>
            <a:r>
              <a:rPr lang="en-US" i="1" dirty="0" smtClean="0">
                <a:solidFill>
                  <a:srgbClr val="FF0000"/>
                </a:solidFill>
              </a:rPr>
              <a:t>stop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 process from running</a:t>
            </a:r>
          </a:p>
          <a:p>
            <a:pPr lvl="1" eaLnBrk="1" hangingPunct="1">
              <a:defRPr/>
            </a:pPr>
            <a:r>
              <a:rPr lang="en-US" i="1" dirty="0" smtClean="0">
                <a:solidFill>
                  <a:srgbClr val="FF0000"/>
                </a:solidFill>
              </a:rPr>
              <a:t>Continue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 stopped process (let it run again)</a:t>
            </a:r>
          </a:p>
          <a:p>
            <a:pPr lvl="1" eaLnBrk="1" hangingPunct="1">
              <a:defRPr/>
            </a:pPr>
            <a:r>
              <a:rPr lang="en-US" i="1" dirty="0" smtClean="0">
                <a:solidFill>
                  <a:srgbClr val="FF3300"/>
                </a:solidFill>
              </a:rPr>
              <a:t>Catch </a:t>
            </a:r>
            <a:r>
              <a:rPr lang="en-US" dirty="0" smtClean="0"/>
              <a:t>the signal by executing a user-level function called a </a:t>
            </a:r>
            <a:r>
              <a:rPr lang="en-US" dirty="0" smtClean="0">
                <a:solidFill>
                  <a:srgbClr val="FF3300"/>
                </a:solidFill>
              </a:rPr>
              <a:t>signal handler</a:t>
            </a:r>
            <a:endParaRPr lang="en-US" dirty="0" smtClean="0"/>
          </a:p>
          <a:p>
            <a:pPr lvl="2" eaLnBrk="1" hangingPunct="1">
              <a:defRPr/>
            </a:pPr>
            <a:r>
              <a:rPr lang="en-US" dirty="0" smtClean="0"/>
              <a:t>OS-initiated function call</a:t>
            </a:r>
          </a:p>
          <a:p>
            <a:pPr lvl="2" eaLnBrk="1" hangingPunct="1">
              <a:defRPr/>
            </a:pPr>
            <a:r>
              <a:rPr lang="en-US" dirty="0" smtClean="0"/>
              <a:t>Akin to hardware exception handler being called in response to asynchronous interrupt</a:t>
            </a:r>
          </a:p>
          <a:p>
            <a:pPr lvl="2" eaLnBrk="1" hangingPunct="1">
              <a:defRPr/>
            </a:pPr>
            <a:r>
              <a:rPr lang="en-US" dirty="0" smtClean="0"/>
              <a:t>Like interrupts, signal handler might or might not return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Signal Concepts:</a:t>
            </a:r>
            <a:br>
              <a:rPr lang="en-US" altLang="en-US" dirty="0" smtClean="0"/>
            </a:br>
            <a:r>
              <a:rPr lang="en-US" altLang="en-US" dirty="0" smtClean="0"/>
              <a:t>Pending &amp; Blocked Signals</a:t>
            </a:r>
          </a:p>
        </p:txBody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548687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 signal is </a:t>
            </a:r>
            <a:r>
              <a:rPr lang="en-US" i="1" dirty="0" smtClean="0">
                <a:solidFill>
                  <a:srgbClr val="FF3300"/>
                </a:solidFill>
              </a:rPr>
              <a:t>pending</a:t>
            </a:r>
            <a:r>
              <a:rPr lang="en-US" dirty="0" smtClean="0"/>
              <a:t> if it has been sent but not yet received</a:t>
            </a:r>
          </a:p>
          <a:p>
            <a:pPr lvl="1" eaLnBrk="1" hangingPunct="1">
              <a:defRPr/>
            </a:pPr>
            <a:r>
              <a:rPr lang="en-US" dirty="0" smtClean="0"/>
              <a:t>There can be at most one pending signal of any particular type</a:t>
            </a:r>
          </a:p>
          <a:p>
            <a:pPr lvl="1" eaLnBrk="1" hangingPunct="1">
              <a:defRPr/>
            </a:pPr>
            <a:r>
              <a:rPr lang="en-US" dirty="0" smtClean="0"/>
              <a:t>Important: </a:t>
            </a:r>
            <a:r>
              <a:rPr lang="en-US" dirty="0" smtClean="0">
                <a:solidFill>
                  <a:schemeClr val="hlink"/>
                </a:solidFill>
              </a:rPr>
              <a:t>signals are not queued</a:t>
            </a:r>
          </a:p>
          <a:p>
            <a:pPr lvl="2" eaLnBrk="1" hangingPunct="1">
              <a:defRPr/>
            </a:pPr>
            <a:r>
              <a:rPr lang="en-US" dirty="0" smtClean="0"/>
              <a:t>If a process has pending signal of type </a:t>
            </a:r>
            <a:r>
              <a:rPr lang="en-US" i="1" dirty="0" smtClean="0"/>
              <a:t>k</a:t>
            </a:r>
            <a:r>
              <a:rPr lang="en-US" dirty="0" smtClean="0"/>
              <a:t>, then subsequent signals of type </a:t>
            </a:r>
            <a:r>
              <a:rPr lang="en-US" i="1" dirty="0" smtClean="0"/>
              <a:t>k</a:t>
            </a:r>
            <a:r>
              <a:rPr lang="en-US" dirty="0" smtClean="0"/>
              <a:t> for that process are discarded</a:t>
            </a:r>
          </a:p>
          <a:p>
            <a:pPr eaLnBrk="1" hangingPunct="1">
              <a:defRPr/>
            </a:pPr>
            <a:r>
              <a:rPr lang="en-US" dirty="0" smtClean="0"/>
              <a:t>Process can </a:t>
            </a:r>
            <a:r>
              <a:rPr lang="en-US" i="1" dirty="0" smtClean="0">
                <a:solidFill>
                  <a:srgbClr val="FF3300"/>
                </a:solidFill>
              </a:rPr>
              <a:t>block</a:t>
            </a:r>
            <a:r>
              <a:rPr lang="en-US" dirty="0" smtClean="0"/>
              <a:t> receipt of certain signals</a:t>
            </a:r>
          </a:p>
          <a:p>
            <a:pPr lvl="1" eaLnBrk="1" hangingPunct="1">
              <a:defRPr/>
            </a:pPr>
            <a:r>
              <a:rPr lang="en-US" dirty="0" smtClean="0"/>
              <a:t>Blocked signals can be delivered, but won’t be received until signal is unblocked</a:t>
            </a:r>
          </a:p>
          <a:p>
            <a:pPr eaLnBrk="1" hangingPunct="1">
              <a:defRPr/>
            </a:pPr>
            <a:r>
              <a:rPr lang="en-US" dirty="0" smtClean="0"/>
              <a:t>Pending signal is received </a:t>
            </a:r>
            <a:r>
              <a:rPr lang="en-US" i="1" dirty="0" smtClean="0"/>
              <a:t>at most</a:t>
            </a:r>
            <a:r>
              <a:rPr lang="en-US" dirty="0" smtClean="0"/>
              <a:t> once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Signal Concepts: Bit Masks	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Kernel maintains </a:t>
            </a:r>
            <a:r>
              <a:rPr lang="en-US" dirty="0" smtClean="0">
                <a:latin typeface="Courier New" pitchFamily="49" charset="0"/>
              </a:rPr>
              <a:t>pending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</a:rPr>
              <a:t>blocked</a:t>
            </a:r>
            <a:r>
              <a:rPr lang="en-US" dirty="0" smtClean="0"/>
              <a:t> bit vectors in the context of each process.</a:t>
            </a:r>
          </a:p>
          <a:p>
            <a:pPr lvl="1" eaLnBrk="1" hangingPunct="1">
              <a:defRPr/>
            </a:pPr>
            <a:r>
              <a:rPr lang="en-US" dirty="0" smtClean="0">
                <a:latin typeface="Courier New" pitchFamily="49" charset="0"/>
              </a:rPr>
              <a:t>pending</a:t>
            </a:r>
            <a:r>
              <a:rPr lang="en-US" dirty="0" smtClean="0"/>
              <a:t> – represents set of pending signals</a:t>
            </a:r>
          </a:p>
          <a:p>
            <a:pPr lvl="2" eaLnBrk="1" hangingPunct="1">
              <a:defRPr/>
            </a:pPr>
            <a:r>
              <a:rPr lang="en-US" dirty="0" smtClean="0"/>
              <a:t>Kernel sets bit </a:t>
            </a:r>
            <a:r>
              <a:rPr lang="en-US" i="1" dirty="0" smtClean="0"/>
              <a:t>k</a:t>
            </a:r>
            <a:r>
              <a:rPr lang="en-US" dirty="0" smtClean="0"/>
              <a:t> in </a:t>
            </a:r>
            <a:r>
              <a:rPr lang="en-US" dirty="0" smtClean="0">
                <a:latin typeface="Courier New" pitchFamily="49" charset="0"/>
              </a:rPr>
              <a:t>pending</a:t>
            </a:r>
            <a:r>
              <a:rPr lang="en-US" dirty="0" smtClean="0"/>
              <a:t> whenever signal of type </a:t>
            </a:r>
            <a:r>
              <a:rPr lang="en-US" i="1" dirty="0" smtClean="0"/>
              <a:t>k</a:t>
            </a:r>
            <a:r>
              <a:rPr lang="en-US" dirty="0" smtClean="0"/>
              <a:t> is delivered</a:t>
            </a:r>
          </a:p>
          <a:p>
            <a:pPr lvl="2" eaLnBrk="1" hangingPunct="1">
              <a:defRPr/>
            </a:pPr>
            <a:r>
              <a:rPr lang="en-US" dirty="0" smtClean="0"/>
              <a:t>Kernel clears bit </a:t>
            </a:r>
            <a:r>
              <a:rPr lang="en-US" i="1" dirty="0" smtClean="0"/>
              <a:t>k</a:t>
            </a:r>
            <a:r>
              <a:rPr lang="en-US" dirty="0" smtClean="0"/>
              <a:t> in </a:t>
            </a:r>
            <a:r>
              <a:rPr lang="en-US" dirty="0" smtClean="0">
                <a:latin typeface="Courier New" pitchFamily="49" charset="0"/>
              </a:rPr>
              <a:t>pending</a:t>
            </a:r>
            <a:r>
              <a:rPr lang="en-US" dirty="0" smtClean="0"/>
              <a:t> whenever signal of type </a:t>
            </a:r>
            <a:r>
              <a:rPr lang="en-US" i="1" dirty="0" smtClean="0"/>
              <a:t>k</a:t>
            </a:r>
            <a:r>
              <a:rPr lang="en-US" dirty="0" smtClean="0"/>
              <a:t> is received</a:t>
            </a:r>
          </a:p>
          <a:p>
            <a:pPr lvl="1" eaLnBrk="1" hangingPunct="1">
              <a:defRPr/>
            </a:pPr>
            <a:r>
              <a:rPr lang="en-US" dirty="0" smtClean="0">
                <a:latin typeface="Courier New" pitchFamily="49" charset="0"/>
              </a:rPr>
              <a:t>blocked</a:t>
            </a:r>
            <a:r>
              <a:rPr lang="en-US" dirty="0" smtClean="0"/>
              <a:t> – represents set of blocked signals</a:t>
            </a:r>
          </a:p>
          <a:p>
            <a:pPr lvl="2" eaLnBrk="1" hangingPunct="1">
              <a:defRPr/>
            </a:pPr>
            <a:r>
              <a:rPr lang="en-US" dirty="0" smtClean="0"/>
              <a:t>Can be set and cleared by application using </a:t>
            </a:r>
            <a:r>
              <a:rPr lang="en-US" dirty="0" err="1" smtClean="0">
                <a:latin typeface="Courier New" pitchFamily="49" charset="0"/>
              </a:rPr>
              <a:t>sigprocmask</a:t>
            </a:r>
            <a:endParaRPr lang="en-US" dirty="0" smtClean="0">
              <a:latin typeface="Courier New" pitchFamily="49" charset="0"/>
            </a:endParaRPr>
          </a:p>
          <a:p>
            <a:pPr lvl="2" eaLnBrk="1" hangingPunct="1">
              <a:defRPr/>
            </a:pPr>
            <a:r>
              <a:rPr lang="en-US" dirty="0" smtClean="0">
                <a:latin typeface="Courier New" pitchFamily="49" charset="0"/>
              </a:rPr>
              <a:t>Also referred to as the </a:t>
            </a:r>
            <a:r>
              <a:rPr lang="en-US" i="1" dirty="0" smtClean="0">
                <a:latin typeface="Courier New" pitchFamily="49" charset="0"/>
              </a:rPr>
              <a:t>signal mask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 Signals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7896225" cy="1085850"/>
          </a:xfrm>
        </p:spPr>
        <p:txBody>
          <a:bodyPr/>
          <a:lstStyle/>
          <a:p>
            <a:r>
              <a:rPr lang="en-US" dirty="0"/>
              <a:t>Suppose</a:t>
            </a:r>
            <a:r>
              <a:rPr lang="en-US" dirty="0" smtClean="0"/>
              <a:t> kernel </a:t>
            </a:r>
            <a:r>
              <a:rPr lang="en-US" dirty="0"/>
              <a:t>is returning from an exception handler and is ready to pass control to process </a:t>
            </a:r>
            <a:r>
              <a:rPr lang="en-US" i="1" dirty="0" err="1"/>
              <a:t>p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 bwMode="auto">
          <a:xfrm>
            <a:off x="1815644" y="44946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815644" y="40692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815644" y="49201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815644" y="36378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815644" y="3212416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037666" y="25908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560658" y="25908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B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 flipH="1">
            <a:off x="2590800" y="3215600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H="1">
            <a:off x="3416300" y="2590800"/>
            <a:ext cx="12700" cy="3124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5118100" y="327660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118100" y="36909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118100" y="4103688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5100638" y="45402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5118100" y="499745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8" name="AutoShape 27"/>
          <p:cNvSpPr>
            <a:spLocks/>
          </p:cNvSpPr>
          <p:nvPr/>
        </p:nvSpPr>
        <p:spPr bwMode="auto">
          <a:xfrm>
            <a:off x="6553200" y="36367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6632575" y="36579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0" name="AutoShape 29"/>
          <p:cNvSpPr>
            <a:spLocks/>
          </p:cNvSpPr>
          <p:nvPr/>
        </p:nvSpPr>
        <p:spPr bwMode="auto">
          <a:xfrm>
            <a:off x="6553200" y="45062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6632575" y="45274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228600" y="3962400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3" name="Down Arrow 22"/>
          <p:cNvSpPr/>
          <p:nvPr/>
        </p:nvSpPr>
        <p:spPr bwMode="auto">
          <a:xfrm>
            <a:off x="990600" y="3162300"/>
            <a:ext cx="457200" cy="24003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4" name="Line 6"/>
          <p:cNvSpPr>
            <a:spLocks noChangeShapeType="1"/>
          </p:cNvSpPr>
          <p:nvPr/>
        </p:nvSpPr>
        <p:spPr bwMode="auto">
          <a:xfrm flipH="1">
            <a:off x="2584450" y="49133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Line 6"/>
          <p:cNvSpPr>
            <a:spLocks noChangeShapeType="1"/>
          </p:cNvSpPr>
          <p:nvPr/>
        </p:nvSpPr>
        <p:spPr bwMode="auto">
          <a:xfrm flipH="1">
            <a:off x="4184650" y="40751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26" name="Straight Arrow Connector 25"/>
          <p:cNvCxnSpPr>
            <a:stCxn id="11" idx="1"/>
            <a:endCxn id="25" idx="0"/>
          </p:cNvCxnSpPr>
          <p:nvPr/>
        </p:nvCxnSpPr>
        <p:spPr bwMode="auto">
          <a:xfrm rot="16200000" flipH="1">
            <a:off x="3171424" y="3055600"/>
            <a:ext cx="438952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7" name="Straight Arrow Connector 26"/>
          <p:cNvCxnSpPr>
            <a:stCxn id="25" idx="1"/>
            <a:endCxn id="24" idx="0"/>
          </p:cNvCxnSpPr>
          <p:nvPr/>
        </p:nvCxnSpPr>
        <p:spPr bwMode="auto">
          <a:xfrm rot="16200000" flipH="1" flipV="1">
            <a:off x="3178937" y="3907663"/>
            <a:ext cx="417576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0" name="Down Arrow 29"/>
          <p:cNvSpPr/>
          <p:nvPr/>
        </p:nvSpPr>
        <p:spPr bwMode="auto">
          <a:xfrm>
            <a:off x="4191000" y="2133600"/>
            <a:ext cx="985838" cy="2057400"/>
          </a:xfrm>
          <a:prstGeom prst="downArrow">
            <a:avLst>
              <a:gd name="adj1" fmla="val 51947"/>
              <a:gd name="adj2" fmla="val 50000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scene3d>
            <a:camera prst="orthographicFront">
              <a:rot lat="0" lon="0" rev="19799999"/>
            </a:camera>
            <a:lightRig rig="threePt" dir="t"/>
          </a:scene3d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046453" y="5943600"/>
            <a:ext cx="748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Important: All context switches are initiated by calling some exception handler. </a:t>
            </a:r>
          </a:p>
        </p:txBody>
      </p:sp>
    </p:spTree>
    <p:extLst>
      <p:ext uri="{BB962C8B-B14F-4D97-AF65-F5344CB8AC3E}">
        <p14:creationId xmlns:p14="http://schemas.microsoft.com/office/powerpoint/2010/main" val="3482068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Receiving Signals</a:t>
            </a:r>
          </a:p>
        </p:txBody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Suppose  kernel is returning from exception handler and is ready to pass control to process </a:t>
            </a:r>
            <a:r>
              <a:rPr lang="en-US" i="1" smtClean="0"/>
              <a:t>p</a:t>
            </a:r>
            <a:endParaRPr lang="en-US" smtClean="0"/>
          </a:p>
          <a:p>
            <a:pPr eaLnBrk="1" hangingPunct="1">
              <a:defRPr/>
            </a:pPr>
            <a:r>
              <a:rPr lang="en-US" smtClean="0"/>
              <a:t>Kernel computes</a:t>
            </a:r>
            <a:r>
              <a:rPr lang="en-US" smtClean="0">
                <a:latin typeface="Courier New" pitchFamily="49" charset="0"/>
              </a:rPr>
              <a:t> pnb = pending &amp; ~blocked</a:t>
            </a:r>
          </a:p>
          <a:p>
            <a:pPr lvl="1" eaLnBrk="1" hangingPunct="1">
              <a:defRPr/>
            </a:pPr>
            <a:r>
              <a:rPr lang="en-US" smtClean="0"/>
              <a:t>The set of pending nonblocked signals for process </a:t>
            </a:r>
            <a:r>
              <a:rPr lang="en-US" i="1" smtClean="0"/>
              <a:t>p</a:t>
            </a:r>
            <a:r>
              <a:rPr lang="en-US" smtClean="0">
                <a:latin typeface="Courier New" pitchFamily="49" charset="0"/>
              </a:rPr>
              <a:t> </a:t>
            </a:r>
          </a:p>
          <a:p>
            <a:pPr eaLnBrk="1" hangingPunct="1">
              <a:defRPr/>
            </a:pPr>
            <a:r>
              <a:rPr lang="en-US" smtClean="0"/>
              <a:t>If  (</a:t>
            </a:r>
            <a:r>
              <a:rPr lang="en-US" smtClean="0">
                <a:latin typeface="Courier New" pitchFamily="49" charset="0"/>
              </a:rPr>
              <a:t>pnb == 0</a:t>
            </a:r>
            <a:r>
              <a:rPr lang="en-US" smtClean="0"/>
              <a:t>) </a:t>
            </a:r>
          </a:p>
          <a:p>
            <a:pPr lvl="1" eaLnBrk="1" hangingPunct="1">
              <a:defRPr/>
            </a:pPr>
            <a:r>
              <a:rPr lang="en-US" smtClean="0"/>
              <a:t>Pass control to next instruction in logical flow for </a:t>
            </a:r>
            <a:r>
              <a:rPr lang="en-US" i="1" smtClean="0"/>
              <a:t>p</a:t>
            </a:r>
            <a:endParaRPr lang="en-US" smtClean="0"/>
          </a:p>
          <a:p>
            <a:pPr eaLnBrk="1" hangingPunct="1">
              <a:defRPr/>
            </a:pPr>
            <a:r>
              <a:rPr lang="en-US" smtClean="0"/>
              <a:t>Else</a:t>
            </a:r>
          </a:p>
          <a:p>
            <a:pPr lvl="1" eaLnBrk="1" hangingPunct="1">
              <a:defRPr/>
            </a:pPr>
            <a:r>
              <a:rPr lang="en-US" smtClean="0"/>
              <a:t>Choose lowest-numbered signal </a:t>
            </a:r>
            <a:r>
              <a:rPr lang="en-US" i="1" smtClean="0"/>
              <a:t>k</a:t>
            </a:r>
            <a:r>
              <a:rPr lang="en-US" smtClean="0"/>
              <a:t> in </a:t>
            </a:r>
            <a:r>
              <a:rPr lang="en-US" smtClean="0">
                <a:latin typeface="Courier New" pitchFamily="49" charset="0"/>
              </a:rPr>
              <a:t>pnb</a:t>
            </a:r>
            <a:r>
              <a:rPr lang="en-US" smtClean="0"/>
              <a:t> and force process </a:t>
            </a:r>
            <a:r>
              <a:rPr lang="en-US" i="1" smtClean="0"/>
              <a:t>p</a:t>
            </a:r>
            <a:r>
              <a:rPr lang="en-US" smtClean="0"/>
              <a:t> to </a:t>
            </a:r>
            <a:r>
              <a:rPr lang="en-US" smtClean="0">
                <a:solidFill>
                  <a:srgbClr val="FF3300"/>
                </a:solidFill>
              </a:rPr>
              <a:t>receive</a:t>
            </a:r>
            <a:r>
              <a:rPr lang="en-US" smtClean="0"/>
              <a:t> signal </a:t>
            </a:r>
            <a:r>
              <a:rPr lang="en-US" i="1" smtClean="0"/>
              <a:t>k</a:t>
            </a:r>
          </a:p>
          <a:p>
            <a:pPr lvl="1" eaLnBrk="1" hangingPunct="1">
              <a:defRPr/>
            </a:pPr>
            <a:r>
              <a:rPr lang="en-US" smtClean="0"/>
              <a:t>Receipt of signal triggers some </a:t>
            </a:r>
            <a:r>
              <a:rPr lang="en-US" i="1" smtClean="0">
                <a:solidFill>
                  <a:srgbClr val="FF3300"/>
                </a:solidFill>
              </a:rPr>
              <a:t>action</a:t>
            </a:r>
            <a:r>
              <a:rPr lang="en-US" smtClean="0"/>
              <a:t> by </a:t>
            </a:r>
            <a:r>
              <a:rPr lang="en-US" i="1" smtClean="0"/>
              <a:t>p</a:t>
            </a:r>
          </a:p>
          <a:p>
            <a:pPr lvl="1" eaLnBrk="1" hangingPunct="1">
              <a:defRPr/>
            </a:pPr>
            <a:r>
              <a:rPr lang="en-US" smtClean="0"/>
              <a:t>Repeat for all nonzero </a:t>
            </a:r>
            <a:r>
              <a:rPr lang="en-US" i="1" smtClean="0"/>
              <a:t>k</a:t>
            </a:r>
            <a:r>
              <a:rPr lang="en-US" smtClean="0"/>
              <a:t> in </a:t>
            </a:r>
            <a:r>
              <a:rPr lang="en-US" smtClean="0">
                <a:latin typeface="Courier New" pitchFamily="49" charset="0"/>
              </a:rPr>
              <a:t>pnb</a:t>
            </a:r>
          </a:p>
          <a:p>
            <a:pPr lvl="1" eaLnBrk="1" hangingPunct="1">
              <a:defRPr/>
            </a:pPr>
            <a:r>
              <a:rPr lang="en-US" smtClean="0"/>
              <a:t>Pass control to next instruction in logical flow for </a:t>
            </a:r>
            <a:r>
              <a:rPr lang="en-US" i="1" smtClean="0"/>
              <a:t>p</a:t>
            </a:r>
            <a:endParaRPr lang="en-US" smtClean="0"/>
          </a:p>
          <a:p>
            <a:pPr lvl="1" eaLnBrk="1" hangingPunct="1">
              <a:defRPr/>
            </a:pPr>
            <a:endParaRPr lang="en-US" smtClean="0"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Process Groups</a:t>
            </a: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5257800" cy="137001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Every process belongs to exactly one </a:t>
            </a:r>
            <a:r>
              <a:rPr lang="en-US" i="1" smtClean="0"/>
              <a:t>process group</a:t>
            </a:r>
          </a:p>
        </p:txBody>
      </p:sp>
      <p:sp>
        <p:nvSpPr>
          <p:cNvPr id="32772" name="Oval 4"/>
          <p:cNvSpPr>
            <a:spLocks noChangeAspect="1" noChangeArrowheads="1"/>
          </p:cNvSpPr>
          <p:nvPr/>
        </p:nvSpPr>
        <p:spPr bwMode="auto">
          <a:xfrm>
            <a:off x="1898650" y="3228975"/>
            <a:ext cx="982663" cy="8858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Fore-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job</a:t>
            </a:r>
          </a:p>
        </p:txBody>
      </p:sp>
      <p:sp>
        <p:nvSpPr>
          <p:cNvPr id="32773" name="Oval 5"/>
          <p:cNvSpPr>
            <a:spLocks noChangeAspect="1" noChangeArrowheads="1"/>
          </p:cNvSpPr>
          <p:nvPr/>
        </p:nvSpPr>
        <p:spPr bwMode="auto">
          <a:xfrm>
            <a:off x="4094163" y="3228975"/>
            <a:ext cx="982662" cy="8636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Back-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job #1</a:t>
            </a:r>
          </a:p>
        </p:txBody>
      </p:sp>
      <p:sp>
        <p:nvSpPr>
          <p:cNvPr id="32774" name="Oval 6"/>
          <p:cNvSpPr>
            <a:spLocks noChangeAspect="1" noChangeArrowheads="1"/>
          </p:cNvSpPr>
          <p:nvPr/>
        </p:nvSpPr>
        <p:spPr bwMode="auto">
          <a:xfrm>
            <a:off x="6248400" y="3228975"/>
            <a:ext cx="984250" cy="8858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Back-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job #2</a:t>
            </a:r>
          </a:p>
        </p:txBody>
      </p:sp>
      <p:sp>
        <p:nvSpPr>
          <p:cNvPr id="32775" name="Oval 7"/>
          <p:cNvSpPr>
            <a:spLocks noChangeAspect="1" noChangeArrowheads="1"/>
          </p:cNvSpPr>
          <p:nvPr/>
        </p:nvSpPr>
        <p:spPr bwMode="auto">
          <a:xfrm>
            <a:off x="4098925" y="1905000"/>
            <a:ext cx="984250" cy="77628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Shell</a:t>
            </a:r>
          </a:p>
        </p:txBody>
      </p:sp>
      <p:sp>
        <p:nvSpPr>
          <p:cNvPr id="32776" name="Oval 8"/>
          <p:cNvSpPr>
            <a:spLocks noChangeAspect="1" noChangeArrowheads="1"/>
          </p:cNvSpPr>
          <p:nvPr/>
        </p:nvSpPr>
        <p:spPr bwMode="auto">
          <a:xfrm>
            <a:off x="1339850" y="4414838"/>
            <a:ext cx="984250" cy="77628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Child</a:t>
            </a:r>
          </a:p>
        </p:txBody>
      </p:sp>
      <p:sp>
        <p:nvSpPr>
          <p:cNvPr id="32777" name="Oval 9"/>
          <p:cNvSpPr>
            <a:spLocks noChangeAspect="1" noChangeArrowheads="1"/>
          </p:cNvSpPr>
          <p:nvPr/>
        </p:nvSpPr>
        <p:spPr bwMode="auto">
          <a:xfrm>
            <a:off x="2465388" y="4414838"/>
            <a:ext cx="984250" cy="77628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Child</a:t>
            </a:r>
          </a:p>
        </p:txBody>
      </p:sp>
      <p:sp>
        <p:nvSpPr>
          <p:cNvPr id="32778" name="Line 10"/>
          <p:cNvSpPr>
            <a:spLocks noChangeAspect="1" noChangeShapeType="1"/>
          </p:cNvSpPr>
          <p:nvPr/>
        </p:nvSpPr>
        <p:spPr bwMode="auto">
          <a:xfrm flipH="1">
            <a:off x="1906588" y="4051300"/>
            <a:ext cx="182562" cy="369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79" name="Line 11"/>
          <p:cNvSpPr>
            <a:spLocks noChangeAspect="1" noChangeShapeType="1"/>
          </p:cNvSpPr>
          <p:nvPr/>
        </p:nvSpPr>
        <p:spPr bwMode="auto">
          <a:xfrm>
            <a:off x="2686050" y="4048125"/>
            <a:ext cx="163513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80" name="Line 12"/>
          <p:cNvSpPr>
            <a:spLocks noChangeAspect="1" noChangeShapeType="1"/>
          </p:cNvSpPr>
          <p:nvPr/>
        </p:nvSpPr>
        <p:spPr bwMode="auto">
          <a:xfrm>
            <a:off x="4594225" y="2667000"/>
            <a:ext cx="0" cy="557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81" name="Line 13"/>
          <p:cNvSpPr>
            <a:spLocks noChangeAspect="1" noChangeShapeType="1"/>
          </p:cNvSpPr>
          <p:nvPr/>
        </p:nvSpPr>
        <p:spPr bwMode="auto">
          <a:xfrm flipH="1">
            <a:off x="2768600" y="2574925"/>
            <a:ext cx="1481138" cy="801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82" name="Line 14"/>
          <p:cNvSpPr>
            <a:spLocks noChangeAspect="1" noChangeShapeType="1"/>
          </p:cNvSpPr>
          <p:nvPr/>
        </p:nvSpPr>
        <p:spPr bwMode="auto">
          <a:xfrm>
            <a:off x="4968875" y="2535238"/>
            <a:ext cx="1412875" cy="833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83" name="Text Box 15"/>
          <p:cNvSpPr txBox="1">
            <a:spLocks noChangeAspect="1" noChangeArrowheads="1"/>
          </p:cNvSpPr>
          <p:nvPr/>
        </p:nvSpPr>
        <p:spPr bwMode="auto">
          <a:xfrm>
            <a:off x="3319463" y="2070100"/>
            <a:ext cx="806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pgid=10</a:t>
            </a:r>
          </a:p>
        </p:txBody>
      </p:sp>
      <p:sp>
        <p:nvSpPr>
          <p:cNvPr id="32784" name="Rectangle 16"/>
          <p:cNvSpPr>
            <a:spLocks noChangeAspect="1" noChangeArrowheads="1"/>
          </p:cNvSpPr>
          <p:nvPr/>
        </p:nvSpPr>
        <p:spPr bwMode="auto">
          <a:xfrm>
            <a:off x="1066800" y="3122613"/>
            <a:ext cx="2443163" cy="264795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5" name="Text Box 17"/>
          <p:cNvSpPr txBox="1">
            <a:spLocks noChangeAspect="1" noChangeArrowheads="1"/>
          </p:cNvSpPr>
          <p:nvPr/>
        </p:nvSpPr>
        <p:spPr bwMode="auto">
          <a:xfrm>
            <a:off x="1385888" y="5816600"/>
            <a:ext cx="18780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Foreground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group 20</a:t>
            </a:r>
          </a:p>
        </p:txBody>
      </p:sp>
      <p:sp>
        <p:nvSpPr>
          <p:cNvPr id="32786" name="Rectangle 18"/>
          <p:cNvSpPr>
            <a:spLocks noChangeAspect="1" noChangeArrowheads="1"/>
          </p:cNvSpPr>
          <p:nvPr/>
        </p:nvSpPr>
        <p:spPr bwMode="auto">
          <a:xfrm>
            <a:off x="4006850" y="3122613"/>
            <a:ext cx="1176338" cy="108585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7" name="Text Box 19"/>
          <p:cNvSpPr txBox="1">
            <a:spLocks noChangeAspect="1" noChangeArrowheads="1"/>
          </p:cNvSpPr>
          <p:nvPr/>
        </p:nvSpPr>
        <p:spPr bwMode="auto">
          <a:xfrm>
            <a:off x="3705225" y="4202113"/>
            <a:ext cx="18780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group 32</a:t>
            </a:r>
          </a:p>
        </p:txBody>
      </p:sp>
      <p:sp>
        <p:nvSpPr>
          <p:cNvPr id="32788" name="Text Box 20"/>
          <p:cNvSpPr txBox="1">
            <a:spLocks noChangeAspect="1" noChangeArrowheads="1"/>
          </p:cNvSpPr>
          <p:nvPr/>
        </p:nvSpPr>
        <p:spPr bwMode="auto">
          <a:xfrm>
            <a:off x="5815013" y="4208463"/>
            <a:ext cx="18780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group 40</a:t>
            </a:r>
          </a:p>
        </p:txBody>
      </p:sp>
      <p:sp>
        <p:nvSpPr>
          <p:cNvPr id="32789" name="Rectangle 21"/>
          <p:cNvSpPr>
            <a:spLocks noChangeAspect="1" noChangeArrowheads="1"/>
          </p:cNvSpPr>
          <p:nvPr/>
        </p:nvSpPr>
        <p:spPr bwMode="auto">
          <a:xfrm>
            <a:off x="6145213" y="3122613"/>
            <a:ext cx="1176337" cy="108585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90" name="Text Box 22"/>
          <p:cNvSpPr txBox="1">
            <a:spLocks noChangeAspect="1" noChangeArrowheads="1"/>
          </p:cNvSpPr>
          <p:nvPr/>
        </p:nvSpPr>
        <p:spPr bwMode="auto">
          <a:xfrm>
            <a:off x="1120775" y="3365500"/>
            <a:ext cx="806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  <p:sp>
        <p:nvSpPr>
          <p:cNvPr id="32791" name="Text Box 23"/>
          <p:cNvSpPr txBox="1">
            <a:spLocks noChangeAspect="1" noChangeArrowheads="1"/>
          </p:cNvSpPr>
          <p:nvPr/>
        </p:nvSpPr>
        <p:spPr bwMode="auto">
          <a:xfrm>
            <a:off x="5160963" y="3416300"/>
            <a:ext cx="806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pgid=32</a:t>
            </a:r>
          </a:p>
        </p:txBody>
      </p:sp>
      <p:sp>
        <p:nvSpPr>
          <p:cNvPr id="32792" name="Text Box 24"/>
          <p:cNvSpPr txBox="1">
            <a:spLocks noChangeAspect="1" noChangeArrowheads="1"/>
          </p:cNvSpPr>
          <p:nvPr/>
        </p:nvSpPr>
        <p:spPr bwMode="auto">
          <a:xfrm>
            <a:off x="7272338" y="3443288"/>
            <a:ext cx="806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pgid=40</a:t>
            </a:r>
          </a:p>
        </p:txBody>
      </p:sp>
      <p:sp>
        <p:nvSpPr>
          <p:cNvPr id="32793" name="Text Box 25"/>
          <p:cNvSpPr txBox="1">
            <a:spLocks noChangeAspect="1" noChangeArrowheads="1"/>
          </p:cNvSpPr>
          <p:nvPr/>
        </p:nvSpPr>
        <p:spPr bwMode="auto">
          <a:xfrm>
            <a:off x="1420813" y="5221288"/>
            <a:ext cx="806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  <p:sp>
        <p:nvSpPr>
          <p:cNvPr id="32794" name="Text Box 26"/>
          <p:cNvSpPr txBox="1">
            <a:spLocks noChangeAspect="1" noChangeArrowheads="1"/>
          </p:cNvSpPr>
          <p:nvPr/>
        </p:nvSpPr>
        <p:spPr bwMode="auto">
          <a:xfrm>
            <a:off x="2563813" y="5230813"/>
            <a:ext cx="806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  <p:sp>
        <p:nvSpPr>
          <p:cNvPr id="527387" name="Rectangle 27"/>
          <p:cNvSpPr>
            <a:spLocks noChangeArrowheads="1"/>
          </p:cNvSpPr>
          <p:nvPr/>
        </p:nvSpPr>
        <p:spPr bwMode="auto">
          <a:xfrm>
            <a:off x="4214813" y="5029200"/>
            <a:ext cx="36576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/>
          <a:lstStyle/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getpgrp() 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– Return process group of current process</a:t>
            </a:r>
          </a:p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setpgid() – 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Change process group of a process</a:t>
            </a:r>
            <a:endParaRPr lang="en-US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Sending Signals with </a:t>
            </a:r>
            <a:r>
              <a:rPr lang="en-US" altLang="en-US" smtClean="0">
                <a:latin typeface="Courier New" pitchFamily="49" charset="0"/>
              </a:rPr>
              <a:t>kill</a:t>
            </a:r>
            <a:endParaRPr lang="en-US" altLang="en-US" smtClean="0"/>
          </a:p>
        </p:txBody>
      </p:sp>
      <p:sp>
        <p:nvSpPr>
          <p:cNvPr id="528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3900487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Courier New" pitchFamily="49" charset="0"/>
              </a:rPr>
              <a:t>kill</a:t>
            </a:r>
            <a:r>
              <a:rPr lang="en-US" smtClean="0"/>
              <a:t> sends arbitrary signal to a process or process group</a:t>
            </a:r>
          </a:p>
          <a:p>
            <a:pPr lvl="1" eaLnBrk="1" hangingPunct="1">
              <a:defRPr/>
            </a:pPr>
            <a:endParaRPr lang="en-US" smtClean="0"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smtClean="0"/>
              <a:t>Examples</a:t>
            </a:r>
          </a:p>
          <a:p>
            <a:pPr lvl="1" eaLnBrk="1" hangingPunct="1">
              <a:defRPr/>
            </a:pPr>
            <a:r>
              <a:rPr lang="en-US" smtClean="0">
                <a:latin typeface="Courier New" pitchFamily="49" charset="0"/>
              </a:rPr>
              <a:t>kill –9 24818</a:t>
            </a:r>
          </a:p>
          <a:p>
            <a:pPr lvl="2" eaLnBrk="1" hangingPunct="1">
              <a:defRPr/>
            </a:pPr>
            <a:r>
              <a:rPr lang="en-US" smtClean="0">
                <a:latin typeface="Courier New" pitchFamily="49" charset="0"/>
              </a:rPr>
              <a:t>Send SIGKILL to process 24818</a:t>
            </a:r>
          </a:p>
          <a:p>
            <a:pPr lvl="1" eaLnBrk="1" hangingPunct="1">
              <a:defRPr/>
            </a:pPr>
            <a:r>
              <a:rPr lang="en-US" smtClean="0">
                <a:latin typeface="Courier New" pitchFamily="49" charset="0"/>
              </a:rPr>
              <a:t>kill –9 –24817</a:t>
            </a:r>
          </a:p>
          <a:p>
            <a:pPr lvl="2" eaLnBrk="1" hangingPunct="1">
              <a:defRPr/>
            </a:pPr>
            <a:r>
              <a:rPr lang="en-US" smtClean="0">
                <a:latin typeface="Courier New" pitchFamily="49" charset="0"/>
              </a:rPr>
              <a:t>Send SIGKILL to every process in process group 24817. 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4191000" y="1682750"/>
            <a:ext cx="4573588" cy="40036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linux&gt; ./forks 16 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linux&gt; Child1: pid=24818 pgrp=24817 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Child2: pid=24819 pgrp=24817 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linux&gt; ps 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24788 pts/2    00:00:00 tcsh 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24818 pts/2    00:00:02 forks 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24819 pts/2    00:00:02 forks 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24820 pts/2    00:00:00 ps 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linux&gt; kill -9 -24817 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linux&gt; ps  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24788 pts/2    00:00:00 tcsh 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24823 pts/2    00:00:00 ps 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linux&gt;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Sending Signals</a:t>
            </a:r>
            <a:br>
              <a:rPr lang="en-US" altLang="en-US" smtClean="0"/>
            </a:br>
            <a:r>
              <a:rPr lang="en-US" altLang="en-US" smtClean="0"/>
              <a:t>From the Keyboard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293812"/>
          </a:xfrm>
        </p:spPr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 smtClean="0"/>
              <a:t>Typing ctrl-c (ctrl-z) sends a SIGINT (SIGTSTP) to every job in the foreground process group.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SIGINT – default action is to terminate each process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SIGTSTP – default action is to stop (suspend) each process</a:t>
            </a:r>
          </a:p>
        </p:txBody>
      </p:sp>
      <p:sp>
        <p:nvSpPr>
          <p:cNvPr id="34820" name="Rectangle 4"/>
          <p:cNvSpPr>
            <a:spLocks noChangeAspect="1" noChangeArrowheads="1"/>
          </p:cNvSpPr>
          <p:nvPr/>
        </p:nvSpPr>
        <p:spPr bwMode="auto">
          <a:xfrm>
            <a:off x="1981200" y="3695700"/>
            <a:ext cx="1955800" cy="21209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821" name="Oval 5"/>
          <p:cNvSpPr>
            <a:spLocks noChangeAspect="1" noChangeArrowheads="1"/>
          </p:cNvSpPr>
          <p:nvPr/>
        </p:nvSpPr>
        <p:spPr bwMode="auto">
          <a:xfrm>
            <a:off x="2646363" y="3781425"/>
            <a:ext cx="787400" cy="709613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Fore-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job</a:t>
            </a:r>
          </a:p>
        </p:txBody>
      </p:sp>
      <p:sp>
        <p:nvSpPr>
          <p:cNvPr id="34822" name="Oval 6"/>
          <p:cNvSpPr>
            <a:spLocks noChangeAspect="1" noChangeArrowheads="1"/>
          </p:cNvSpPr>
          <p:nvPr/>
        </p:nvSpPr>
        <p:spPr bwMode="auto">
          <a:xfrm>
            <a:off x="4405313" y="3781425"/>
            <a:ext cx="785812" cy="690563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Back-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job #1</a:t>
            </a:r>
          </a:p>
        </p:txBody>
      </p:sp>
      <p:sp>
        <p:nvSpPr>
          <p:cNvPr id="34823" name="Oval 7"/>
          <p:cNvSpPr>
            <a:spLocks noChangeAspect="1" noChangeArrowheads="1"/>
          </p:cNvSpPr>
          <p:nvPr/>
        </p:nvSpPr>
        <p:spPr bwMode="auto">
          <a:xfrm>
            <a:off x="6129338" y="3781425"/>
            <a:ext cx="787400" cy="709613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Back-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job #2</a:t>
            </a:r>
          </a:p>
        </p:txBody>
      </p:sp>
      <p:sp>
        <p:nvSpPr>
          <p:cNvPr id="34824" name="Oval 8"/>
          <p:cNvSpPr>
            <a:spLocks noChangeAspect="1" noChangeArrowheads="1"/>
          </p:cNvSpPr>
          <p:nvPr/>
        </p:nvSpPr>
        <p:spPr bwMode="auto">
          <a:xfrm>
            <a:off x="4408488" y="2720975"/>
            <a:ext cx="787400" cy="6223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Shell</a:t>
            </a:r>
          </a:p>
        </p:txBody>
      </p:sp>
      <p:sp>
        <p:nvSpPr>
          <p:cNvPr id="34825" name="Oval 9"/>
          <p:cNvSpPr>
            <a:spLocks noChangeAspect="1" noChangeArrowheads="1"/>
          </p:cNvSpPr>
          <p:nvPr/>
        </p:nvSpPr>
        <p:spPr bwMode="auto">
          <a:xfrm>
            <a:off x="2200275" y="4730750"/>
            <a:ext cx="787400" cy="6223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Child</a:t>
            </a:r>
          </a:p>
        </p:txBody>
      </p:sp>
      <p:sp>
        <p:nvSpPr>
          <p:cNvPr id="34826" name="Oval 10"/>
          <p:cNvSpPr>
            <a:spLocks noChangeAspect="1" noChangeArrowheads="1"/>
          </p:cNvSpPr>
          <p:nvPr/>
        </p:nvSpPr>
        <p:spPr bwMode="auto">
          <a:xfrm>
            <a:off x="3100388" y="4730750"/>
            <a:ext cx="788987" cy="6223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Child</a:t>
            </a:r>
          </a:p>
        </p:txBody>
      </p:sp>
      <p:sp>
        <p:nvSpPr>
          <p:cNvPr id="34827" name="Line 11"/>
          <p:cNvSpPr>
            <a:spLocks noChangeAspect="1" noChangeShapeType="1"/>
          </p:cNvSpPr>
          <p:nvPr/>
        </p:nvSpPr>
        <p:spPr bwMode="auto">
          <a:xfrm flipH="1">
            <a:off x="2654300" y="4440238"/>
            <a:ext cx="146050" cy="295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28" name="Line 12"/>
          <p:cNvSpPr>
            <a:spLocks noChangeAspect="1" noChangeShapeType="1"/>
          </p:cNvSpPr>
          <p:nvPr/>
        </p:nvSpPr>
        <p:spPr bwMode="auto">
          <a:xfrm>
            <a:off x="3278188" y="4437063"/>
            <a:ext cx="130175" cy="2905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29" name="Line 13"/>
          <p:cNvSpPr>
            <a:spLocks noChangeAspect="1" noChangeShapeType="1"/>
          </p:cNvSpPr>
          <p:nvPr/>
        </p:nvSpPr>
        <p:spPr bwMode="auto">
          <a:xfrm>
            <a:off x="4805363" y="3330575"/>
            <a:ext cx="0" cy="446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30" name="Line 14"/>
          <p:cNvSpPr>
            <a:spLocks noChangeAspect="1" noChangeShapeType="1"/>
          </p:cNvSpPr>
          <p:nvPr/>
        </p:nvSpPr>
        <p:spPr bwMode="auto">
          <a:xfrm flipH="1">
            <a:off x="3343275" y="3257550"/>
            <a:ext cx="1185863" cy="641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1" name="Line 15"/>
          <p:cNvSpPr>
            <a:spLocks noChangeAspect="1" noChangeShapeType="1"/>
          </p:cNvSpPr>
          <p:nvPr/>
        </p:nvSpPr>
        <p:spPr bwMode="auto">
          <a:xfrm>
            <a:off x="5105400" y="3225800"/>
            <a:ext cx="1130300" cy="666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2" name="Text Box 16"/>
          <p:cNvSpPr txBox="1">
            <a:spLocks noChangeAspect="1" noChangeArrowheads="1"/>
          </p:cNvSpPr>
          <p:nvPr/>
        </p:nvSpPr>
        <p:spPr bwMode="auto">
          <a:xfrm>
            <a:off x="3624263" y="2808288"/>
            <a:ext cx="806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pgid=10</a:t>
            </a:r>
          </a:p>
        </p:txBody>
      </p:sp>
      <p:sp>
        <p:nvSpPr>
          <p:cNvPr id="34833" name="Text Box 17"/>
          <p:cNvSpPr txBox="1">
            <a:spLocks noChangeAspect="1" noChangeArrowheads="1"/>
          </p:cNvSpPr>
          <p:nvPr/>
        </p:nvSpPr>
        <p:spPr bwMode="auto">
          <a:xfrm>
            <a:off x="2049463" y="5795963"/>
            <a:ext cx="18780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Foreground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group 20</a:t>
            </a:r>
          </a:p>
        </p:txBody>
      </p:sp>
      <p:sp>
        <p:nvSpPr>
          <p:cNvPr id="34834" name="Rectangle 18"/>
          <p:cNvSpPr>
            <a:spLocks noChangeAspect="1" noChangeArrowheads="1"/>
          </p:cNvSpPr>
          <p:nvPr/>
        </p:nvSpPr>
        <p:spPr bwMode="auto">
          <a:xfrm>
            <a:off x="4335463" y="3695700"/>
            <a:ext cx="941387" cy="86995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835" name="Text Box 19"/>
          <p:cNvSpPr txBox="1">
            <a:spLocks noChangeAspect="1" noChangeArrowheads="1"/>
          </p:cNvSpPr>
          <p:nvPr/>
        </p:nvSpPr>
        <p:spPr bwMode="auto">
          <a:xfrm>
            <a:off x="4159250" y="4562475"/>
            <a:ext cx="137001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group 32</a:t>
            </a:r>
          </a:p>
        </p:txBody>
      </p:sp>
      <p:sp>
        <p:nvSpPr>
          <p:cNvPr id="34836" name="Text Box 20"/>
          <p:cNvSpPr txBox="1">
            <a:spLocks noChangeAspect="1" noChangeArrowheads="1"/>
          </p:cNvSpPr>
          <p:nvPr/>
        </p:nvSpPr>
        <p:spPr bwMode="auto">
          <a:xfrm>
            <a:off x="5846763" y="4562475"/>
            <a:ext cx="137001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group 40</a:t>
            </a:r>
          </a:p>
        </p:txBody>
      </p:sp>
      <p:sp>
        <p:nvSpPr>
          <p:cNvPr id="34837" name="Rectangle 21"/>
          <p:cNvSpPr>
            <a:spLocks noChangeAspect="1" noChangeArrowheads="1"/>
          </p:cNvSpPr>
          <p:nvPr/>
        </p:nvSpPr>
        <p:spPr bwMode="auto">
          <a:xfrm>
            <a:off x="6046788" y="3695700"/>
            <a:ext cx="941387" cy="86995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838" name="Text Box 22"/>
          <p:cNvSpPr txBox="1">
            <a:spLocks noChangeAspect="1" noChangeArrowheads="1"/>
          </p:cNvSpPr>
          <p:nvPr/>
        </p:nvSpPr>
        <p:spPr bwMode="auto">
          <a:xfrm>
            <a:off x="1863725" y="3844925"/>
            <a:ext cx="806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  <p:sp>
        <p:nvSpPr>
          <p:cNvPr id="34839" name="Text Box 23"/>
          <p:cNvSpPr txBox="1">
            <a:spLocks noChangeAspect="1" noChangeArrowheads="1"/>
          </p:cNvSpPr>
          <p:nvPr/>
        </p:nvSpPr>
        <p:spPr bwMode="auto">
          <a:xfrm>
            <a:off x="5257800" y="3886200"/>
            <a:ext cx="806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pgid=32</a:t>
            </a:r>
          </a:p>
        </p:txBody>
      </p:sp>
      <p:sp>
        <p:nvSpPr>
          <p:cNvPr id="34840" name="Text Box 24"/>
          <p:cNvSpPr txBox="1">
            <a:spLocks noChangeAspect="1" noChangeArrowheads="1"/>
          </p:cNvSpPr>
          <p:nvPr/>
        </p:nvSpPr>
        <p:spPr bwMode="auto">
          <a:xfrm>
            <a:off x="6948488" y="3906838"/>
            <a:ext cx="806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pgid=40</a:t>
            </a:r>
          </a:p>
        </p:txBody>
      </p:sp>
      <p:sp>
        <p:nvSpPr>
          <p:cNvPr id="34841" name="Text Box 25"/>
          <p:cNvSpPr txBox="1">
            <a:spLocks noChangeAspect="1" noChangeArrowheads="1"/>
          </p:cNvSpPr>
          <p:nvPr/>
        </p:nvSpPr>
        <p:spPr bwMode="auto">
          <a:xfrm>
            <a:off x="2103438" y="5330825"/>
            <a:ext cx="806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  <p:sp>
        <p:nvSpPr>
          <p:cNvPr id="34842" name="Text Box 26"/>
          <p:cNvSpPr txBox="1">
            <a:spLocks noChangeAspect="1" noChangeArrowheads="1"/>
          </p:cNvSpPr>
          <p:nvPr/>
        </p:nvSpPr>
        <p:spPr bwMode="auto">
          <a:xfrm>
            <a:off x="3019425" y="5338763"/>
            <a:ext cx="806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7519987" cy="819150"/>
          </a:xfrm>
        </p:spPr>
        <p:txBody>
          <a:bodyPr/>
          <a:lstStyle/>
          <a:p>
            <a:r>
              <a:rPr lang="en-US" dirty="0"/>
              <a:t>Example of </a:t>
            </a:r>
            <a:r>
              <a:rPr lang="en-US" dirty="0">
                <a:latin typeface="Courier New" pitchFamily="49" charset="0"/>
              </a:rPr>
              <a:t>ctrl-c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ctrl-z</a:t>
            </a:r>
          </a:p>
        </p:txBody>
      </p:sp>
      <p:sp>
        <p:nvSpPr>
          <p:cNvPr id="556039" name="Text Box 7"/>
          <p:cNvSpPr txBox="1">
            <a:spLocks noChangeArrowheads="1"/>
          </p:cNvSpPr>
          <p:nvPr/>
        </p:nvSpPr>
        <p:spPr bwMode="auto">
          <a:xfrm>
            <a:off x="152400" y="1295401"/>
            <a:ext cx="5334000" cy="477053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b="1" dirty="0">
                <a:latin typeface="Courier New" pitchFamily="49" charset="0"/>
              </a:rPr>
              <a:t>bluefish&gt; 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Child: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=28108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Parent: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=28107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&lt;types ctrl-</a:t>
            </a:r>
            <a:r>
              <a:rPr lang="en-US" sz="1600" b="1" dirty="0" err="1">
                <a:latin typeface="Courier New" pitchFamily="49" charset="0"/>
              </a:rPr>
              <a:t>z</a:t>
            </a:r>
            <a:r>
              <a:rPr lang="en-US" sz="1600" b="1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Suspended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bluefish&gt;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27699 pts/8    Ss     0:00 -</a:t>
            </a:r>
            <a:r>
              <a:rPr lang="en-US" sz="1600" b="1" dirty="0" err="1">
                <a:latin typeface="Courier New" pitchFamily="49" charset="0"/>
              </a:rPr>
              <a:t>tcsh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28107 pts/8    T      0:01 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28108 pts/8    T      0:01 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28109 pts/8    R+     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bluefish&gt; </a:t>
            </a:r>
            <a:r>
              <a:rPr lang="en-US" sz="1600" b="1" dirty="0" err="1">
                <a:latin typeface="Courier New" pitchFamily="49" charset="0"/>
              </a:rPr>
              <a:t>fg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&lt;types ctrl-</a:t>
            </a:r>
            <a:r>
              <a:rPr lang="en-US" sz="1600" b="1" dirty="0" err="1">
                <a:latin typeface="Courier New" pitchFamily="49" charset="0"/>
              </a:rPr>
              <a:t>c</a:t>
            </a:r>
            <a:r>
              <a:rPr lang="en-US" sz="1600" b="1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bluefish&gt;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27699 pts/8    Ss     0:00 -</a:t>
            </a:r>
            <a:r>
              <a:rPr lang="en-US" sz="1600" b="1" dirty="0" err="1">
                <a:latin typeface="Courier New" pitchFamily="49" charset="0"/>
              </a:rPr>
              <a:t>tcsh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28110 pts/8    R+     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556041" name="Text Box 9"/>
          <p:cNvSpPr txBox="1">
            <a:spLocks noChangeArrowheads="1"/>
          </p:cNvSpPr>
          <p:nvPr/>
        </p:nvSpPr>
        <p:spPr bwMode="auto">
          <a:xfrm>
            <a:off x="5638800" y="1207402"/>
            <a:ext cx="3124200" cy="3693319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 sz="1800" dirty="0">
                <a:latin typeface="Calibri" pitchFamily="34" charset="0"/>
              </a:rPr>
              <a:t>STAT (process state) Legend:</a:t>
            </a:r>
          </a:p>
          <a:p>
            <a:pPr algn="l"/>
            <a:endParaRPr lang="en-US" sz="1800" dirty="0">
              <a:latin typeface="Calibri" pitchFamily="34" charset="0"/>
            </a:endParaRPr>
          </a:p>
          <a:p>
            <a:pPr algn="l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First letter:</a:t>
            </a:r>
          </a:p>
          <a:p>
            <a:pPr algn="l"/>
            <a:r>
              <a:rPr lang="en-US" sz="1800" dirty="0">
                <a:latin typeface="Calibri" pitchFamily="34" charset="0"/>
              </a:rPr>
              <a:t>S: sleeping</a:t>
            </a:r>
          </a:p>
          <a:p>
            <a:pPr algn="l"/>
            <a:r>
              <a:rPr lang="en-US" sz="1800" dirty="0">
                <a:latin typeface="Calibri" pitchFamily="34" charset="0"/>
              </a:rPr>
              <a:t>T: stopped</a:t>
            </a:r>
          </a:p>
          <a:p>
            <a:pPr algn="l"/>
            <a:r>
              <a:rPr lang="en-US" sz="1800" dirty="0">
                <a:latin typeface="Calibri" pitchFamily="34" charset="0"/>
              </a:rPr>
              <a:t>R: running</a:t>
            </a:r>
          </a:p>
          <a:p>
            <a:pPr algn="l"/>
            <a:endParaRPr lang="en-US" sz="1800" dirty="0">
              <a:latin typeface="Calibri" pitchFamily="34" charset="0"/>
            </a:endParaRP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Second letter:</a:t>
            </a:r>
          </a:p>
          <a:p>
            <a:pPr algn="l"/>
            <a:r>
              <a:rPr lang="en-US" sz="1800" dirty="0">
                <a:latin typeface="Calibri" pitchFamily="34" charset="0"/>
              </a:rPr>
              <a:t>s: session leader</a:t>
            </a:r>
          </a:p>
          <a:p>
            <a:pPr algn="l"/>
            <a:r>
              <a:rPr lang="en-US" sz="1800" dirty="0">
                <a:latin typeface="Calibri" pitchFamily="34" charset="0"/>
              </a:rPr>
              <a:t>+: foreground proc group</a:t>
            </a:r>
          </a:p>
          <a:p>
            <a:pPr algn="l"/>
            <a:endParaRPr lang="en-US" sz="1800" dirty="0">
              <a:latin typeface="Calibri" pitchFamily="34" charset="0"/>
            </a:endParaRPr>
          </a:p>
          <a:p>
            <a:pPr algn="l"/>
            <a:r>
              <a:rPr lang="en-US" sz="1800" dirty="0">
                <a:latin typeface="Calibri" pitchFamily="34" charset="0"/>
              </a:rPr>
              <a:t>See “man </a:t>
            </a:r>
            <a:r>
              <a:rPr lang="en-US" sz="1800" dirty="0" err="1">
                <a:latin typeface="Calibri" pitchFamily="34" charset="0"/>
              </a:rPr>
              <a:t>ps</a:t>
            </a:r>
            <a:r>
              <a:rPr lang="en-US" sz="1800" dirty="0">
                <a:latin typeface="Calibri" pitchFamily="34" charset="0"/>
              </a:rPr>
              <a:t>” for more </a:t>
            </a:r>
          </a:p>
          <a:p>
            <a:pPr algn="l"/>
            <a:r>
              <a:rPr lang="en-US" sz="1800" dirty="0">
                <a:latin typeface="Calibri" pitchFamily="34" charset="0"/>
              </a:rPr>
              <a:t>details</a:t>
            </a:r>
          </a:p>
        </p:txBody>
      </p:sp>
    </p:spTree>
    <p:extLst>
      <p:ext uri="{BB962C8B-B14F-4D97-AF65-F5344CB8AC3E}">
        <p14:creationId xmlns:p14="http://schemas.microsoft.com/office/powerpoint/2010/main" val="34368579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Sending Signals with </a:t>
            </a:r>
            <a:r>
              <a:rPr lang="en-US" altLang="en-US" smtClean="0">
                <a:latin typeface="Courier New" pitchFamily="49" charset="0"/>
              </a:rPr>
              <a:t>kill</a:t>
            </a:r>
            <a:endParaRPr lang="en-US" altLang="en-US" smtClean="0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609600" y="1066800"/>
            <a:ext cx="7696200" cy="51974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void fork12()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pid_t pid[N];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int i, child_status;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for (i = 0; i &lt; N; i++)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if ((pid[i] = fork()) == 0)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    while(1); /* Child infinite loop */</a:t>
            </a:r>
          </a:p>
          <a:p>
            <a:pPr algn="l">
              <a:lnSpc>
                <a:spcPct val="100000"/>
              </a:lnSpc>
            </a:pPr>
            <a:endParaRPr lang="en-US" altLang="en-US" sz="140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/* Parent terminates the child processes */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for (i = 0; i &lt; N; i++) {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printf("Killing process %d\n", pid[i]);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kill(pid[i], SIGINT);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endParaRPr lang="en-US" altLang="en-US" sz="140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/* Parent reaps terminated children */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for (i = 0; i &lt; N; i++) {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pid_t wpid = wait(&amp;child_status);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if (WIFEXITED(child_status))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    printf("Child %d terminated with exit status %d\n",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	   wpid, WEXITSTATUS(child_status));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else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    printf("Child %d terminated abnormally\n", wpid);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62992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Altering the Control Flow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472487" cy="54546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Up to now: two mechanisms for changing control flow:</a:t>
            </a:r>
          </a:p>
          <a:p>
            <a:pPr lvl="1" eaLnBrk="1" hangingPunct="1">
              <a:defRPr/>
            </a:pPr>
            <a:r>
              <a:rPr lang="en-US" dirty="0" smtClean="0"/>
              <a:t>Jumps and branches—react to changes in program state</a:t>
            </a:r>
          </a:p>
          <a:p>
            <a:pPr lvl="1" eaLnBrk="1" hangingPunct="1">
              <a:defRPr/>
            </a:pPr>
            <a:r>
              <a:rPr lang="en-US" dirty="0" smtClean="0"/>
              <a:t>Call and return using stack discipline—react to program state</a:t>
            </a:r>
          </a:p>
          <a:p>
            <a:pPr eaLnBrk="1" hangingPunct="1">
              <a:defRPr/>
            </a:pPr>
            <a:r>
              <a:rPr lang="en-US" dirty="0" smtClean="0"/>
              <a:t>Insufficient </a:t>
            </a:r>
            <a:r>
              <a:rPr lang="en-US" dirty="0" smtClean="0"/>
              <a:t>for a useful system</a:t>
            </a:r>
          </a:p>
          <a:p>
            <a:pPr lvl="1" eaLnBrk="1" hangingPunct="1">
              <a:defRPr/>
            </a:pPr>
            <a:r>
              <a:rPr lang="en-US" dirty="0" smtClean="0"/>
              <a:t>Difficult for the CPU to react to other changes in system state </a:t>
            </a:r>
          </a:p>
          <a:p>
            <a:pPr lvl="2" eaLnBrk="1" hangingPunct="1">
              <a:defRPr/>
            </a:pPr>
            <a:r>
              <a:rPr lang="en-US" dirty="0" smtClean="0"/>
              <a:t>Data arrives from a disk or a network adapter</a:t>
            </a:r>
          </a:p>
          <a:p>
            <a:pPr lvl="2" eaLnBrk="1" hangingPunct="1">
              <a:defRPr/>
            </a:pPr>
            <a:r>
              <a:rPr lang="en-US" dirty="0" smtClean="0"/>
              <a:t>Instruction divides by zero</a:t>
            </a:r>
          </a:p>
          <a:p>
            <a:pPr lvl="2" eaLnBrk="1" hangingPunct="1">
              <a:defRPr/>
            </a:pPr>
            <a:r>
              <a:rPr lang="en-US" dirty="0" smtClean="0"/>
              <a:t>User hits control-C at the keyboard</a:t>
            </a:r>
          </a:p>
          <a:p>
            <a:pPr lvl="2" eaLnBrk="1" hangingPunct="1">
              <a:defRPr/>
            </a:pPr>
            <a:r>
              <a:rPr lang="en-US" dirty="0" smtClean="0"/>
              <a:t>System timer expires</a:t>
            </a:r>
          </a:p>
          <a:p>
            <a:pPr eaLnBrk="1" hangingPunct="1">
              <a:defRPr/>
            </a:pPr>
            <a:r>
              <a:rPr lang="en-US" dirty="0" smtClean="0"/>
              <a:t>System needs mechanisms for “exceptional control flow”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Default Actions</a:t>
            </a:r>
          </a:p>
        </p:txBody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Each signal type has predefined </a:t>
            </a:r>
            <a:r>
              <a:rPr lang="en-US" i="1" dirty="0" smtClean="0">
                <a:solidFill>
                  <a:srgbClr val="FF3300"/>
                </a:solidFill>
              </a:rPr>
              <a:t>default action</a:t>
            </a:r>
            <a:r>
              <a:rPr lang="en-US" dirty="0" smtClean="0"/>
              <a:t>, which is one of:</a:t>
            </a:r>
          </a:p>
          <a:p>
            <a:pPr lvl="1" eaLnBrk="1" hangingPunct="1">
              <a:defRPr/>
            </a:pPr>
            <a:r>
              <a:rPr lang="en-US" dirty="0" smtClean="0"/>
              <a:t>Process terminates</a:t>
            </a:r>
          </a:p>
          <a:p>
            <a:pPr lvl="1" eaLnBrk="1" hangingPunct="1">
              <a:defRPr/>
            </a:pPr>
            <a:r>
              <a:rPr lang="en-US" dirty="0" smtClean="0"/>
              <a:t>Process terminates and dumps “core” (memory)</a:t>
            </a:r>
          </a:p>
          <a:p>
            <a:pPr lvl="1" eaLnBrk="1" hangingPunct="1">
              <a:defRPr/>
            </a:pPr>
            <a:r>
              <a:rPr lang="en-US" dirty="0" smtClean="0"/>
              <a:t>Process stops until restarted by a </a:t>
            </a:r>
            <a:r>
              <a:rPr lang="en-US" dirty="0" err="1" smtClean="0"/>
              <a:t>SIGCONT</a:t>
            </a:r>
            <a:r>
              <a:rPr lang="en-US" dirty="0" smtClean="0"/>
              <a:t> signal</a:t>
            </a:r>
          </a:p>
          <a:p>
            <a:pPr lvl="1" eaLnBrk="1" hangingPunct="1">
              <a:defRPr/>
            </a:pPr>
            <a:r>
              <a:rPr lang="en-US" dirty="0" smtClean="0"/>
              <a:t>Process ignores the signal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Installing Signal Handlers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701087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The </a:t>
            </a:r>
            <a:r>
              <a:rPr lang="en-US" dirty="0" smtClean="0">
                <a:latin typeface="Courier New" pitchFamily="49" charset="0"/>
              </a:rPr>
              <a:t>signal</a:t>
            </a:r>
            <a:r>
              <a:rPr lang="en-US" dirty="0" smtClean="0"/>
              <a:t> function modifies the default action associated with receipt of signal </a:t>
            </a:r>
            <a:r>
              <a:rPr lang="en-US" dirty="0" err="1" smtClean="0">
                <a:latin typeface="Courier New" pitchFamily="49" charset="0"/>
              </a:rPr>
              <a:t>signum</a:t>
            </a:r>
            <a:r>
              <a:rPr lang="en-US" dirty="0" smtClean="0"/>
              <a:t>:</a:t>
            </a:r>
          </a:p>
          <a:p>
            <a:pPr lvl="1" eaLnBrk="1" hangingPunct="1">
              <a:defRPr/>
            </a:pPr>
            <a:r>
              <a:rPr lang="en-US" dirty="0" err="1" smtClean="0">
                <a:latin typeface="Courier New" pitchFamily="49" charset="0"/>
              </a:rPr>
              <a:t>handler_t</a:t>
            </a:r>
            <a:r>
              <a:rPr lang="en-US" dirty="0" smtClean="0">
                <a:latin typeface="Courier New" pitchFamily="49" charset="0"/>
              </a:rPr>
              <a:t> *signal(</a:t>
            </a:r>
            <a:r>
              <a:rPr lang="en-US" dirty="0" err="1" smtClean="0">
                <a:latin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signum</a:t>
            </a:r>
            <a:r>
              <a:rPr lang="en-US" dirty="0" smtClean="0">
                <a:latin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</a:rPr>
              <a:t>handler_t</a:t>
            </a:r>
            <a:r>
              <a:rPr lang="en-US" dirty="0" smtClean="0">
                <a:latin typeface="Courier New" pitchFamily="49" charset="0"/>
              </a:rPr>
              <a:t> *handler)</a:t>
            </a:r>
          </a:p>
          <a:p>
            <a:pPr eaLnBrk="1" hangingPunct="1">
              <a:defRPr/>
            </a:pPr>
            <a:r>
              <a:rPr lang="en-US" dirty="0" smtClean="0"/>
              <a:t>Different values for </a:t>
            </a:r>
            <a:r>
              <a:rPr lang="en-US" dirty="0" smtClean="0">
                <a:latin typeface="Courier New" pitchFamily="49" charset="0"/>
              </a:rPr>
              <a:t>handler</a:t>
            </a:r>
            <a:r>
              <a:rPr lang="en-US" dirty="0" smtClean="0"/>
              <a:t>:</a:t>
            </a:r>
          </a:p>
          <a:p>
            <a:pPr lvl="1" eaLnBrk="1" hangingPunct="1">
              <a:defRPr/>
            </a:pPr>
            <a:r>
              <a:rPr lang="en-US" dirty="0" err="1" smtClean="0"/>
              <a:t>SIG_IGN</a:t>
            </a:r>
            <a:r>
              <a:rPr lang="en-US" dirty="0" smtClean="0"/>
              <a:t>: ignore signals of type </a:t>
            </a:r>
            <a:r>
              <a:rPr lang="en-US" dirty="0" err="1" smtClean="0">
                <a:latin typeface="Courier New" pitchFamily="49" charset="0"/>
              </a:rPr>
              <a:t>signum</a:t>
            </a:r>
            <a:endParaRPr lang="en-US" dirty="0" smtClean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 err="1" smtClean="0"/>
              <a:t>SIG_DFL</a:t>
            </a:r>
            <a:r>
              <a:rPr lang="en-US" dirty="0" smtClean="0"/>
              <a:t>: revert to default action on receipt of signals of type </a:t>
            </a:r>
            <a:r>
              <a:rPr lang="en-US" dirty="0" err="1" smtClean="0">
                <a:latin typeface="Courier New" pitchFamily="49" charset="0"/>
              </a:rPr>
              <a:t>signum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Otherwise, handler is address of a </a:t>
            </a:r>
            <a:r>
              <a:rPr lang="en-US" i="1" dirty="0" smtClean="0">
                <a:solidFill>
                  <a:srgbClr val="FF3300"/>
                </a:solidFill>
              </a:rPr>
              <a:t>signal handler</a:t>
            </a:r>
          </a:p>
          <a:p>
            <a:pPr lvl="2"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Referred to as “</a:t>
            </a:r>
            <a:r>
              <a:rPr lang="en-US" i="1" dirty="0" smtClean="0">
                <a:solidFill>
                  <a:srgbClr val="FF3300"/>
                </a:solidFill>
              </a:rPr>
              <a:t>installing</a:t>
            </a:r>
            <a:r>
              <a:rPr lang="en-US" dirty="0" smtClean="0">
                <a:solidFill>
                  <a:schemeClr val="tx1"/>
                </a:solidFill>
              </a:rPr>
              <a:t>” the handler</a:t>
            </a:r>
          </a:p>
          <a:p>
            <a:pPr lvl="2"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Called when process receives signal of type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</a:rPr>
              <a:t>signum</a:t>
            </a:r>
            <a:endParaRPr lang="en-US" dirty="0" smtClean="0">
              <a:solidFill>
                <a:schemeClr val="tx1"/>
              </a:solidFill>
              <a:latin typeface="Courier New" pitchFamily="49" charset="0"/>
            </a:endParaRPr>
          </a:p>
          <a:p>
            <a:pPr lvl="2"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Executing handler is called “</a:t>
            </a:r>
            <a:r>
              <a:rPr lang="en-US" i="1" dirty="0" smtClean="0">
                <a:solidFill>
                  <a:srgbClr val="FF3300"/>
                </a:solidFill>
              </a:rPr>
              <a:t>catching</a:t>
            </a:r>
            <a:r>
              <a:rPr lang="en-US" dirty="0" smtClean="0">
                <a:solidFill>
                  <a:schemeClr val="tx1"/>
                </a:solidFill>
              </a:rPr>
              <a:t>” or “</a:t>
            </a:r>
            <a:r>
              <a:rPr lang="en-US" i="1" dirty="0" smtClean="0">
                <a:solidFill>
                  <a:srgbClr val="FF3300"/>
                </a:solidFill>
              </a:rPr>
              <a:t>handling</a:t>
            </a:r>
            <a:r>
              <a:rPr lang="en-US" dirty="0" smtClean="0">
                <a:solidFill>
                  <a:schemeClr val="tx1"/>
                </a:solidFill>
              </a:rPr>
              <a:t>” the signal</a:t>
            </a:r>
          </a:p>
          <a:p>
            <a:pPr lvl="2"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When handler returns, control passes back to instruction in control flow of process that was interrupted by receipt of the signal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772400" cy="573087"/>
          </a:xfrm>
        </p:spPr>
        <p:txBody>
          <a:bodyPr/>
          <a:lstStyle/>
          <a:p>
            <a:r>
              <a:rPr lang="en-US" dirty="0"/>
              <a:t>Signal Handling Example</a:t>
            </a:r>
          </a:p>
        </p:txBody>
      </p:sp>
      <p:sp>
        <p:nvSpPr>
          <p:cNvPr id="524292" name="Text Box 4"/>
          <p:cNvSpPr txBox="1">
            <a:spLocks noChangeArrowheads="1"/>
          </p:cNvSpPr>
          <p:nvPr/>
        </p:nvSpPr>
        <p:spPr bwMode="auto">
          <a:xfrm>
            <a:off x="76200" y="1172184"/>
            <a:ext cx="8991600" cy="563880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pPr algn="l"/>
            <a:r>
              <a:rPr lang="en-US" sz="1600" dirty="0" smtClean="0">
                <a:latin typeface="Menlo-Regular"/>
              </a:rPr>
              <a:t>void </a:t>
            </a:r>
            <a:r>
              <a:rPr lang="en-US" sz="1600" dirty="0" err="1">
                <a:latin typeface="Menlo-Regular"/>
              </a:rPr>
              <a:t>sigint_handler</a:t>
            </a:r>
            <a:r>
              <a:rPr lang="en-US" sz="1600" dirty="0">
                <a:latin typeface="Menlo-Regular"/>
              </a:rPr>
              <a:t>(</a:t>
            </a:r>
            <a:r>
              <a:rPr lang="en-US" sz="1600" dirty="0" err="1">
                <a:latin typeface="Menlo-Regular"/>
              </a:rPr>
              <a:t>int</a:t>
            </a:r>
            <a:r>
              <a:rPr lang="en-US" sz="1600" dirty="0">
                <a:latin typeface="Menlo-Regular"/>
              </a:rPr>
              <a:t> sig) /* SIGINT handler */</a:t>
            </a:r>
          </a:p>
          <a:p>
            <a:pPr algn="l"/>
            <a:r>
              <a:rPr lang="en-US" sz="1600" dirty="0">
                <a:latin typeface="Menlo-Regular"/>
              </a:rPr>
              <a:t>{</a:t>
            </a:r>
          </a:p>
          <a:p>
            <a:pPr algn="l"/>
            <a:r>
              <a:rPr lang="en-US" sz="1600" dirty="0">
                <a:latin typeface="Menlo-Regular"/>
              </a:rPr>
              <a:t>    </a:t>
            </a:r>
            <a:r>
              <a:rPr lang="en-US" sz="1600" dirty="0" err="1">
                <a:latin typeface="Menlo-Regular"/>
              </a:rPr>
              <a:t>printf</a:t>
            </a:r>
            <a:r>
              <a:rPr lang="en-US" sz="1600" dirty="0">
                <a:latin typeface="Menlo-Regular"/>
              </a:rPr>
              <a:t>("So you think you can stop the bomb with ctrl-c, do you?\n");</a:t>
            </a:r>
          </a:p>
          <a:p>
            <a:pPr algn="l"/>
            <a:r>
              <a:rPr lang="nl-NL" sz="1600" dirty="0">
                <a:latin typeface="Menlo-Regular"/>
              </a:rPr>
              <a:t>    sleep(2);</a:t>
            </a:r>
          </a:p>
          <a:p>
            <a:pPr algn="l"/>
            <a:r>
              <a:rPr lang="en-US" sz="1600" dirty="0">
                <a:latin typeface="Menlo-Regular"/>
              </a:rPr>
              <a:t>    </a:t>
            </a:r>
            <a:r>
              <a:rPr lang="en-US" sz="1600" dirty="0" err="1">
                <a:latin typeface="Menlo-Regular"/>
              </a:rPr>
              <a:t>printf</a:t>
            </a:r>
            <a:r>
              <a:rPr lang="en-US" sz="1600" dirty="0">
                <a:latin typeface="Menlo-Regular"/>
              </a:rPr>
              <a:t>("Well...");</a:t>
            </a:r>
          </a:p>
          <a:p>
            <a:pPr algn="l"/>
            <a:r>
              <a:rPr lang="en-US" sz="1600" dirty="0">
                <a:latin typeface="Menlo-Regular"/>
              </a:rPr>
              <a:t>    </a:t>
            </a:r>
            <a:r>
              <a:rPr lang="en-US" sz="1600" dirty="0" err="1">
                <a:latin typeface="Menlo-Regular"/>
              </a:rPr>
              <a:t>fflush</a:t>
            </a:r>
            <a:r>
              <a:rPr lang="en-US" sz="1600" dirty="0">
                <a:latin typeface="Menlo-Regular"/>
              </a:rPr>
              <a:t>(</a:t>
            </a:r>
            <a:r>
              <a:rPr lang="en-US" sz="1600" dirty="0" err="1">
                <a:latin typeface="Menlo-Regular"/>
              </a:rPr>
              <a:t>stdout</a:t>
            </a:r>
            <a:r>
              <a:rPr lang="en-US" sz="1600" dirty="0">
                <a:latin typeface="Menlo-Regular"/>
              </a:rPr>
              <a:t>);</a:t>
            </a:r>
          </a:p>
          <a:p>
            <a:pPr algn="l"/>
            <a:r>
              <a:rPr lang="nl-NL" sz="1600" dirty="0">
                <a:latin typeface="Menlo-Regular"/>
              </a:rPr>
              <a:t>    sleep(1);</a:t>
            </a:r>
          </a:p>
          <a:p>
            <a:pPr algn="l"/>
            <a:r>
              <a:rPr lang="ro-RO" sz="1600" dirty="0">
                <a:latin typeface="Menlo-Regular"/>
              </a:rPr>
              <a:t>    printf("OK. :-)\n");</a:t>
            </a:r>
          </a:p>
          <a:p>
            <a:pPr algn="l"/>
            <a:r>
              <a:rPr lang="ro-RO" sz="1600" dirty="0">
                <a:latin typeface="Menlo-Regular"/>
              </a:rPr>
              <a:t>    exit(0);</a:t>
            </a:r>
          </a:p>
          <a:p>
            <a:pPr algn="l"/>
            <a:r>
              <a:rPr lang="ro-RO" sz="1600" dirty="0">
                <a:latin typeface="Menlo-Regular"/>
              </a:rPr>
              <a:t>}</a:t>
            </a:r>
          </a:p>
          <a:p>
            <a:pPr algn="l"/>
            <a:endParaRPr lang="ro-RO" sz="1600" dirty="0">
              <a:latin typeface="Menlo-Regular"/>
            </a:endParaRPr>
          </a:p>
          <a:p>
            <a:pPr algn="l"/>
            <a:r>
              <a:rPr lang="ro-RO" sz="1600" dirty="0">
                <a:latin typeface="Menlo-Regular"/>
              </a:rPr>
              <a:t>int main()</a:t>
            </a:r>
          </a:p>
          <a:p>
            <a:pPr algn="l"/>
            <a:r>
              <a:rPr lang="ro-RO" sz="1600" dirty="0" smtClean="0">
                <a:latin typeface="Menlo-Regular"/>
              </a:rPr>
              <a:t>{</a:t>
            </a:r>
            <a:endParaRPr lang="en-US" sz="1600" dirty="0" smtClean="0">
              <a:latin typeface="Menlo-Regular"/>
            </a:endParaRPr>
          </a:p>
          <a:p>
            <a:pPr algn="l"/>
            <a:r>
              <a:rPr lang="en-US" sz="1600" dirty="0">
                <a:latin typeface="Menlo-Regular"/>
              </a:rPr>
              <a:t> </a:t>
            </a:r>
            <a:r>
              <a:rPr lang="en-US" sz="1600" dirty="0" smtClean="0">
                <a:latin typeface="Menlo-Regular"/>
              </a:rPr>
              <a:t>   </a:t>
            </a:r>
            <a:r>
              <a:rPr lang="en-US" sz="1600" dirty="0" err="1" smtClean="0">
                <a:latin typeface="Menlo-Regular"/>
              </a:rPr>
              <a:t>sigset_t</a:t>
            </a:r>
            <a:r>
              <a:rPr lang="en-US" sz="1600" dirty="0" smtClean="0">
                <a:latin typeface="Menlo-Regular"/>
              </a:rPr>
              <a:t> blocks;</a:t>
            </a:r>
          </a:p>
          <a:p>
            <a:pPr algn="l"/>
            <a:r>
              <a:rPr lang="en-US" sz="1600" dirty="0">
                <a:latin typeface="Menlo-Regular"/>
              </a:rPr>
              <a:t> </a:t>
            </a:r>
            <a:r>
              <a:rPr lang="en-US" sz="1600" dirty="0" smtClean="0">
                <a:latin typeface="Menlo-Regular"/>
              </a:rPr>
              <a:t>   </a:t>
            </a:r>
            <a:r>
              <a:rPr lang="en-US" sz="1600" dirty="0" err="1" smtClean="0">
                <a:latin typeface="Menlo-Regular"/>
              </a:rPr>
              <a:t>sigemptyset</a:t>
            </a:r>
            <a:r>
              <a:rPr lang="en-US" sz="1600" dirty="0" smtClean="0">
                <a:latin typeface="Menlo-Regular"/>
              </a:rPr>
              <a:t>(&amp;blocks);</a:t>
            </a:r>
          </a:p>
          <a:p>
            <a:pPr algn="l"/>
            <a:r>
              <a:rPr lang="en-US" sz="1600" dirty="0">
                <a:latin typeface="Menlo-Regular"/>
              </a:rPr>
              <a:t> </a:t>
            </a:r>
            <a:r>
              <a:rPr lang="en-US" sz="1600" dirty="0" smtClean="0">
                <a:latin typeface="Menlo-Regular"/>
              </a:rPr>
              <a:t>   </a:t>
            </a:r>
            <a:r>
              <a:rPr lang="en-US" sz="1600" dirty="0" err="1" smtClean="0">
                <a:latin typeface="Menlo-Regular"/>
              </a:rPr>
              <a:t>sigaddset</a:t>
            </a:r>
            <a:r>
              <a:rPr lang="en-US" sz="1600" dirty="0" smtClean="0">
                <a:latin typeface="Menlo-Regular"/>
              </a:rPr>
              <a:t>(&amp;blocks, </a:t>
            </a:r>
            <a:r>
              <a:rPr lang="en-US" sz="1600" dirty="0" err="1" smtClean="0">
                <a:latin typeface="Menlo-Regular"/>
              </a:rPr>
              <a:t>SIGINT</a:t>
            </a:r>
            <a:r>
              <a:rPr lang="en-US" sz="1600" dirty="0" smtClean="0">
                <a:latin typeface="Menlo-Regular"/>
              </a:rPr>
              <a:t>);</a:t>
            </a:r>
            <a:endParaRPr lang="ro-RO" sz="1600" dirty="0">
              <a:latin typeface="Menlo-Regular"/>
            </a:endParaRPr>
          </a:p>
          <a:p>
            <a:pPr algn="l"/>
            <a:r>
              <a:rPr lang="ro-RO" sz="1600" dirty="0">
                <a:latin typeface="Menlo-Regular"/>
              </a:rPr>
              <a:t>    /* Install the SIGINT handler </a:t>
            </a:r>
            <a:r>
              <a:rPr lang="ro-RO" sz="1600" dirty="0" smtClean="0">
                <a:latin typeface="Menlo-Regular"/>
              </a:rPr>
              <a:t>*/</a:t>
            </a:r>
            <a:endParaRPr lang="en-US" sz="1600" dirty="0" smtClean="0">
              <a:latin typeface="Menlo-Regular"/>
            </a:endParaRPr>
          </a:p>
          <a:p>
            <a:pPr algn="l"/>
            <a:r>
              <a:rPr lang="en-US" sz="1600" dirty="0">
                <a:latin typeface="Menlo-Regular"/>
              </a:rPr>
              <a:t> </a:t>
            </a:r>
            <a:r>
              <a:rPr lang="en-US" sz="1600" dirty="0" smtClean="0">
                <a:latin typeface="Menlo-Regular"/>
              </a:rPr>
              <a:t>   </a:t>
            </a:r>
            <a:r>
              <a:rPr lang="en-US" sz="1600" dirty="0" err="1" smtClean="0">
                <a:latin typeface="Menlo-Regular"/>
              </a:rPr>
              <a:t>sigprocmask</a:t>
            </a:r>
            <a:r>
              <a:rPr lang="en-US" sz="1600" dirty="0" smtClean="0">
                <a:latin typeface="Menlo-Regular"/>
              </a:rPr>
              <a:t>(</a:t>
            </a:r>
            <a:r>
              <a:rPr lang="en-US" sz="1600" dirty="0" err="1" smtClean="0">
                <a:latin typeface="Menlo-Regular"/>
              </a:rPr>
              <a:t>SIG_BLOCK</a:t>
            </a:r>
            <a:r>
              <a:rPr lang="en-US" sz="1600" dirty="0" smtClean="0">
                <a:latin typeface="Menlo-Regular"/>
              </a:rPr>
              <a:t>, &amp;blocks, NULL);</a:t>
            </a:r>
            <a:endParaRPr lang="ro-RO" sz="1600" dirty="0">
              <a:latin typeface="Menlo-Regular"/>
            </a:endParaRPr>
          </a:p>
          <a:p>
            <a:pPr algn="l"/>
            <a:r>
              <a:rPr lang="ro-RO" sz="1600" dirty="0">
                <a:latin typeface="Menlo-Regular"/>
              </a:rPr>
              <a:t>    if (signal(SIGINT, </a:t>
            </a:r>
            <a:r>
              <a:rPr lang="en-US" sz="1600" dirty="0" err="1" smtClean="0">
                <a:latin typeface="Menlo-Regular"/>
              </a:rPr>
              <a:t>SIG_IGN</a:t>
            </a:r>
            <a:r>
              <a:rPr lang="ro-RO" sz="1600" dirty="0" smtClean="0">
                <a:latin typeface="Menlo-Regular"/>
              </a:rPr>
              <a:t>) </a:t>
            </a:r>
            <a:r>
              <a:rPr lang="en-US" sz="1600" dirty="0">
                <a:latin typeface="Menlo-Regular"/>
              </a:rPr>
              <a:t>!</a:t>
            </a:r>
            <a:r>
              <a:rPr lang="ro-RO" sz="1600" dirty="0" smtClean="0">
                <a:latin typeface="Menlo-Regular"/>
              </a:rPr>
              <a:t>= SIG_</a:t>
            </a:r>
            <a:r>
              <a:rPr lang="en-US" sz="1600" dirty="0" err="1" smtClean="0">
                <a:latin typeface="Menlo-Regular"/>
              </a:rPr>
              <a:t>IGN</a:t>
            </a:r>
            <a:r>
              <a:rPr lang="ro-RO" sz="1600" dirty="0" smtClean="0">
                <a:latin typeface="Menlo-Regular"/>
              </a:rPr>
              <a:t>)</a:t>
            </a:r>
            <a:endParaRPr lang="ro-RO" sz="1600" dirty="0">
              <a:latin typeface="Menlo-Regular"/>
            </a:endParaRPr>
          </a:p>
          <a:p>
            <a:pPr algn="l"/>
            <a:r>
              <a:rPr lang="ro-RO" sz="1600" dirty="0">
                <a:latin typeface="Menlo-Regular"/>
              </a:rPr>
              <a:t>        </a:t>
            </a:r>
            <a:r>
              <a:rPr lang="en-US" sz="1600" dirty="0" smtClean="0">
                <a:latin typeface="Menlo-Regular"/>
              </a:rPr>
              <a:t>signal(</a:t>
            </a:r>
            <a:r>
              <a:rPr lang="en-US" sz="1600" dirty="0" err="1" smtClean="0">
                <a:latin typeface="Menlo-Regular"/>
              </a:rPr>
              <a:t>SIGINT</a:t>
            </a:r>
            <a:r>
              <a:rPr lang="en-US" sz="1600" dirty="0" smtClean="0">
                <a:latin typeface="Menlo-Regular"/>
              </a:rPr>
              <a:t>, </a:t>
            </a:r>
            <a:r>
              <a:rPr lang="en-US" sz="1600" dirty="0" err="1" smtClean="0">
                <a:latin typeface="Menlo-Regular"/>
              </a:rPr>
              <a:t>sigint_handler</a:t>
            </a:r>
            <a:r>
              <a:rPr lang="en-US" sz="1600" dirty="0" smtClean="0">
                <a:latin typeface="Menlo-Regular"/>
              </a:rPr>
              <a:t>)</a:t>
            </a:r>
            <a:r>
              <a:rPr lang="ro-RO" sz="1600" dirty="0" smtClean="0">
                <a:latin typeface="Menlo-Regular"/>
              </a:rPr>
              <a:t>;</a:t>
            </a:r>
            <a:endParaRPr lang="ro-RO" sz="1600" dirty="0">
              <a:latin typeface="Menlo-Regular"/>
            </a:endParaRPr>
          </a:p>
          <a:p>
            <a:pPr algn="l"/>
            <a:r>
              <a:rPr lang="en-US" sz="1600" dirty="0" smtClean="0">
                <a:latin typeface="Menlo-Regular"/>
              </a:rPr>
              <a:t>    </a:t>
            </a:r>
            <a:r>
              <a:rPr lang="en-US" sz="1600" dirty="0" err="1" smtClean="0">
                <a:latin typeface="Menlo-Regular"/>
              </a:rPr>
              <a:t>sigprocmask</a:t>
            </a:r>
            <a:r>
              <a:rPr lang="en-US" sz="1600" dirty="0" smtClean="0">
                <a:latin typeface="Menlo-Regular"/>
              </a:rPr>
              <a:t>(</a:t>
            </a:r>
            <a:r>
              <a:rPr lang="en-US" sz="1600" dirty="0" err="1" smtClean="0">
                <a:latin typeface="Menlo-Regular"/>
              </a:rPr>
              <a:t>SIG_UNBLOCK</a:t>
            </a:r>
            <a:r>
              <a:rPr lang="en-US" sz="1600" dirty="0" smtClean="0">
                <a:latin typeface="Menlo-Regular"/>
              </a:rPr>
              <a:t>, &amp;blocks, NULL);</a:t>
            </a:r>
            <a:endParaRPr lang="ro-RO" sz="1600" dirty="0">
              <a:latin typeface="Menlo-Regular"/>
            </a:endParaRPr>
          </a:p>
          <a:p>
            <a:pPr algn="l"/>
            <a:r>
              <a:rPr lang="ro-RO" sz="1600" dirty="0">
                <a:latin typeface="Menlo-Regular"/>
              </a:rPr>
              <a:t>    /* Wait for the receipt of a signal */</a:t>
            </a:r>
          </a:p>
          <a:p>
            <a:pPr algn="l"/>
            <a:r>
              <a:rPr lang="ro-RO" sz="1600" dirty="0">
                <a:latin typeface="Menlo-Regular"/>
              </a:rPr>
              <a:t>    pause();</a:t>
            </a:r>
          </a:p>
          <a:p>
            <a:pPr algn="l"/>
            <a:r>
              <a:rPr lang="is-IS" sz="1600" dirty="0" smtClean="0">
                <a:latin typeface="Menlo-Regular"/>
              </a:rPr>
              <a:t>    </a:t>
            </a:r>
            <a:r>
              <a:rPr lang="is-IS" sz="1600" dirty="0">
                <a:latin typeface="Menlo-Regular"/>
              </a:rPr>
              <a:t>return 0;</a:t>
            </a:r>
          </a:p>
          <a:p>
            <a:pPr algn="l"/>
            <a:r>
              <a:rPr lang="is-IS" sz="1600" dirty="0" smtClean="0">
                <a:latin typeface="Menlo-Regular"/>
              </a:rPr>
              <a:t>}</a:t>
            </a:r>
            <a:endParaRPr lang="is-IS" sz="1600" dirty="0">
              <a:latin typeface="Menlo-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06078" y="6096000"/>
            <a:ext cx="861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sigint.c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4470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 sz="3400"/>
              <a:t>Signals Handlers as Concurrent Flows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8" cy="1295400"/>
          </a:xfrm>
        </p:spPr>
        <p:txBody>
          <a:bodyPr/>
          <a:lstStyle/>
          <a:p>
            <a:r>
              <a:rPr lang="en-US" dirty="0"/>
              <a:t>A signal handler is a separate logical flow </a:t>
            </a:r>
            <a:r>
              <a:rPr lang="en-US" dirty="0" smtClean="0"/>
              <a:t>(not process) that </a:t>
            </a:r>
            <a:r>
              <a:rPr lang="en-US" dirty="0"/>
              <a:t>runs concurrently with the main </a:t>
            </a:r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657415" name="Line 7"/>
          <p:cNvSpPr>
            <a:spLocks noChangeShapeType="1"/>
          </p:cNvSpPr>
          <p:nvPr/>
        </p:nvSpPr>
        <p:spPr bwMode="auto">
          <a:xfrm>
            <a:off x="2987675" y="4343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16" name="Text Box 8"/>
          <p:cNvSpPr txBox="1">
            <a:spLocks noChangeArrowheads="1"/>
          </p:cNvSpPr>
          <p:nvPr/>
        </p:nvSpPr>
        <p:spPr bwMode="auto">
          <a:xfrm>
            <a:off x="2420938" y="3124200"/>
            <a:ext cx="1284287" cy="10699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A 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while (1)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;</a:t>
            </a:r>
          </a:p>
        </p:txBody>
      </p:sp>
      <p:sp>
        <p:nvSpPr>
          <p:cNvPr id="657417" name="Text Box 9"/>
          <p:cNvSpPr txBox="1">
            <a:spLocks noChangeArrowheads="1"/>
          </p:cNvSpPr>
          <p:nvPr/>
        </p:nvSpPr>
        <p:spPr bwMode="auto">
          <a:xfrm>
            <a:off x="3944938" y="3124200"/>
            <a:ext cx="1406525" cy="13144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handler(){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…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657418" name="Text Box 10"/>
          <p:cNvSpPr txBox="1">
            <a:spLocks noChangeArrowheads="1"/>
          </p:cNvSpPr>
          <p:nvPr/>
        </p:nvSpPr>
        <p:spPr bwMode="auto">
          <a:xfrm>
            <a:off x="5468938" y="3124200"/>
            <a:ext cx="9900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657419" name="Line 11"/>
          <p:cNvSpPr>
            <a:spLocks noChangeShapeType="1"/>
          </p:cNvSpPr>
          <p:nvPr/>
        </p:nvSpPr>
        <p:spPr bwMode="auto">
          <a:xfrm>
            <a:off x="4511675" y="4953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0" name="Line 12"/>
          <p:cNvSpPr>
            <a:spLocks noChangeShapeType="1"/>
          </p:cNvSpPr>
          <p:nvPr/>
        </p:nvSpPr>
        <p:spPr bwMode="auto">
          <a:xfrm>
            <a:off x="6035675" y="4648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1" name="Line 13"/>
          <p:cNvSpPr>
            <a:spLocks noChangeShapeType="1"/>
          </p:cNvSpPr>
          <p:nvPr/>
        </p:nvSpPr>
        <p:spPr bwMode="auto">
          <a:xfrm>
            <a:off x="2987675" y="5257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2" name="Line 14"/>
          <p:cNvSpPr>
            <a:spLocks noChangeShapeType="1"/>
          </p:cNvSpPr>
          <p:nvPr/>
        </p:nvSpPr>
        <p:spPr bwMode="auto">
          <a:xfrm>
            <a:off x="6035675" y="5562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3" name="Line 15"/>
          <p:cNvSpPr>
            <a:spLocks noChangeShapeType="1"/>
          </p:cNvSpPr>
          <p:nvPr/>
        </p:nvSpPr>
        <p:spPr bwMode="auto">
          <a:xfrm>
            <a:off x="2530475" y="4648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4" name="Line 16"/>
          <p:cNvSpPr>
            <a:spLocks noChangeShapeType="1"/>
          </p:cNvSpPr>
          <p:nvPr/>
        </p:nvSpPr>
        <p:spPr bwMode="auto">
          <a:xfrm>
            <a:off x="2530475" y="4953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5" name="Line 17"/>
          <p:cNvSpPr>
            <a:spLocks noChangeShapeType="1"/>
          </p:cNvSpPr>
          <p:nvPr/>
        </p:nvSpPr>
        <p:spPr bwMode="auto">
          <a:xfrm>
            <a:off x="2530475" y="52578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6" name="Line 18"/>
          <p:cNvSpPr>
            <a:spLocks noChangeShapeType="1"/>
          </p:cNvSpPr>
          <p:nvPr/>
        </p:nvSpPr>
        <p:spPr bwMode="auto">
          <a:xfrm>
            <a:off x="2530475" y="5562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7" name="Line 19"/>
          <p:cNvSpPr>
            <a:spLocks noChangeShapeType="1"/>
          </p:cNvSpPr>
          <p:nvPr/>
        </p:nvSpPr>
        <p:spPr bwMode="auto">
          <a:xfrm>
            <a:off x="2530475" y="5867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9" name="Text Box 1031"/>
          <p:cNvSpPr txBox="1">
            <a:spLocks noChangeArrowheads="1"/>
          </p:cNvSpPr>
          <p:nvPr/>
        </p:nvSpPr>
        <p:spPr bwMode="auto">
          <a:xfrm>
            <a:off x="990600" y="4796135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0" name="Down Arrow 19"/>
          <p:cNvSpPr/>
          <p:nvPr/>
        </p:nvSpPr>
        <p:spPr bwMode="auto">
          <a:xfrm>
            <a:off x="1732253" y="4419600"/>
            <a:ext cx="457200" cy="16002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4796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 bwMode="auto">
          <a:xfrm>
            <a:off x="2771015" y="472440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771015" y="514985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609600"/>
            <a:ext cx="7592093" cy="762000"/>
          </a:xfrm>
        </p:spPr>
        <p:txBody>
          <a:bodyPr/>
          <a:lstStyle/>
          <a:p>
            <a:pPr marL="0" indent="0"/>
            <a:r>
              <a:rPr lang="en-US" sz="3400" dirty="0"/>
              <a:t>Another View of Signal Handlers as Concurrent Flows</a:t>
            </a:r>
          </a:p>
        </p:txBody>
      </p:sp>
      <p:sp>
        <p:nvSpPr>
          <p:cNvPr id="658472" name="Text Box 40"/>
          <p:cNvSpPr txBox="1">
            <a:spLocks noChangeArrowheads="1"/>
          </p:cNvSpPr>
          <p:nvPr/>
        </p:nvSpPr>
        <p:spPr bwMode="auto">
          <a:xfrm>
            <a:off x="697782" y="2667000"/>
            <a:ext cx="1615286" cy="6463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800" b="1" dirty="0">
                <a:latin typeface="Calibri" pitchFamily="34" charset="0"/>
              </a:rPr>
              <a:t>Signal </a:t>
            </a:r>
            <a:r>
              <a:rPr lang="en-US" sz="1800" b="1" dirty="0" smtClean="0">
                <a:latin typeface="Calibri" pitchFamily="34" charset="0"/>
              </a:rPr>
              <a:t>delivered</a:t>
            </a:r>
          </a:p>
          <a:p>
            <a:r>
              <a:rPr lang="en-US" sz="1800" dirty="0" smtClean="0">
                <a:latin typeface="Calibri" pitchFamily="34" charset="0"/>
              </a:rPr>
              <a:t>to process A</a:t>
            </a:r>
            <a:endParaRPr lang="en-US" sz="1800" b="1" dirty="0">
              <a:latin typeface="Calibri" pitchFamily="34" charset="0"/>
            </a:endParaRPr>
          </a:p>
        </p:txBody>
      </p:sp>
      <p:sp>
        <p:nvSpPr>
          <p:cNvPr id="658473" name="Line 41"/>
          <p:cNvSpPr>
            <a:spLocks noChangeShapeType="1"/>
          </p:cNvSpPr>
          <p:nvPr/>
        </p:nvSpPr>
        <p:spPr bwMode="auto">
          <a:xfrm>
            <a:off x="2362200" y="2851666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8474" name="Text Box 42"/>
          <p:cNvSpPr txBox="1">
            <a:spLocks noChangeArrowheads="1"/>
          </p:cNvSpPr>
          <p:nvPr/>
        </p:nvSpPr>
        <p:spPr bwMode="auto">
          <a:xfrm>
            <a:off x="781138" y="4132052"/>
            <a:ext cx="1531316" cy="6463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800" b="1" dirty="0">
                <a:latin typeface="Calibri" pitchFamily="34" charset="0"/>
              </a:rPr>
              <a:t>Signal </a:t>
            </a:r>
            <a:r>
              <a:rPr lang="en-US" sz="1800" b="1" dirty="0" smtClean="0">
                <a:latin typeface="Calibri" pitchFamily="34" charset="0"/>
              </a:rPr>
              <a:t>received</a:t>
            </a:r>
          </a:p>
          <a:p>
            <a:r>
              <a:rPr lang="en-US" sz="1800" dirty="0" smtClean="0">
                <a:latin typeface="Calibri" pitchFamily="34" charset="0"/>
              </a:rPr>
              <a:t>by process A</a:t>
            </a:r>
            <a:endParaRPr lang="en-US" sz="1800" b="1" dirty="0">
              <a:latin typeface="Calibri" pitchFamily="34" charset="0"/>
            </a:endParaRPr>
          </a:p>
        </p:txBody>
      </p:sp>
      <p:sp>
        <p:nvSpPr>
          <p:cNvPr id="658475" name="Line 43"/>
          <p:cNvSpPr>
            <a:spLocks noChangeShapeType="1"/>
          </p:cNvSpPr>
          <p:nvPr/>
        </p:nvSpPr>
        <p:spPr bwMode="auto">
          <a:xfrm>
            <a:off x="2362200" y="4316718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2771015" y="38850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2771015" y="34596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771015" y="431051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2771015" y="30282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771015" y="2602816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2993037" y="19812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4516029" y="19812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B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8" name="Line 6"/>
          <p:cNvSpPr>
            <a:spLocks noChangeShapeType="1"/>
          </p:cNvSpPr>
          <p:nvPr/>
        </p:nvSpPr>
        <p:spPr bwMode="auto">
          <a:xfrm flipH="1">
            <a:off x="3546171" y="26060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9" name="Line 11"/>
          <p:cNvSpPr>
            <a:spLocks noChangeShapeType="1"/>
          </p:cNvSpPr>
          <p:nvPr/>
        </p:nvSpPr>
        <p:spPr bwMode="auto">
          <a:xfrm flipH="1">
            <a:off x="4371671" y="1981200"/>
            <a:ext cx="12700" cy="393192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5472451" y="26670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(main)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1" name="Text Box 13"/>
          <p:cNvSpPr txBox="1">
            <a:spLocks noChangeArrowheads="1"/>
          </p:cNvSpPr>
          <p:nvPr/>
        </p:nvSpPr>
        <p:spPr bwMode="auto">
          <a:xfrm>
            <a:off x="5472451" y="30813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52" name="Text Box 14"/>
          <p:cNvSpPr txBox="1">
            <a:spLocks noChangeArrowheads="1"/>
          </p:cNvSpPr>
          <p:nvPr/>
        </p:nvSpPr>
        <p:spPr bwMode="auto">
          <a:xfrm>
            <a:off x="5472451" y="3494088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(main)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3" name="Text Box 15"/>
          <p:cNvSpPr txBox="1">
            <a:spLocks noChangeArrowheads="1"/>
          </p:cNvSpPr>
          <p:nvPr/>
        </p:nvSpPr>
        <p:spPr bwMode="auto">
          <a:xfrm>
            <a:off x="5454989" y="39306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54" name="Text Box 16"/>
          <p:cNvSpPr txBox="1">
            <a:spLocks noChangeArrowheads="1"/>
          </p:cNvSpPr>
          <p:nvPr/>
        </p:nvSpPr>
        <p:spPr bwMode="auto">
          <a:xfrm>
            <a:off x="5472451" y="4343400"/>
            <a:ext cx="18427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(handler)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5" name="AutoShape 27"/>
          <p:cNvSpPr>
            <a:spLocks/>
          </p:cNvSpPr>
          <p:nvPr/>
        </p:nvSpPr>
        <p:spPr bwMode="auto">
          <a:xfrm>
            <a:off x="7508571" y="30271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6" name="Text Box 28"/>
          <p:cNvSpPr txBox="1">
            <a:spLocks noChangeArrowheads="1"/>
          </p:cNvSpPr>
          <p:nvPr/>
        </p:nvSpPr>
        <p:spPr bwMode="auto">
          <a:xfrm>
            <a:off x="7587946" y="30483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AutoShape 29"/>
          <p:cNvSpPr>
            <a:spLocks/>
          </p:cNvSpPr>
          <p:nvPr/>
        </p:nvSpPr>
        <p:spPr bwMode="auto">
          <a:xfrm>
            <a:off x="7508571" y="38966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7587946" y="39178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Line 6"/>
          <p:cNvSpPr>
            <a:spLocks noChangeShapeType="1"/>
          </p:cNvSpPr>
          <p:nvPr/>
        </p:nvSpPr>
        <p:spPr bwMode="auto">
          <a:xfrm flipH="1">
            <a:off x="3539821" y="43037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Line 6"/>
          <p:cNvSpPr>
            <a:spLocks noChangeShapeType="1"/>
          </p:cNvSpPr>
          <p:nvPr/>
        </p:nvSpPr>
        <p:spPr bwMode="auto">
          <a:xfrm flipH="1">
            <a:off x="5140021" y="34655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61" name="Straight Arrow Connector 60"/>
          <p:cNvCxnSpPr>
            <a:stCxn id="48" idx="1"/>
            <a:endCxn id="60" idx="0"/>
          </p:cNvCxnSpPr>
          <p:nvPr/>
        </p:nvCxnSpPr>
        <p:spPr bwMode="auto">
          <a:xfrm rot="16200000" flipH="1">
            <a:off x="4123620" y="2449175"/>
            <a:ext cx="438952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2" name="Straight Arrow Connector 61"/>
          <p:cNvCxnSpPr>
            <a:stCxn id="60" idx="1"/>
            <a:endCxn id="59" idx="0"/>
          </p:cNvCxnSpPr>
          <p:nvPr/>
        </p:nvCxnSpPr>
        <p:spPr bwMode="auto">
          <a:xfrm rot="16200000" flipH="1" flipV="1">
            <a:off x="4131133" y="3294888"/>
            <a:ext cx="417576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1" name="Line 6"/>
          <p:cNvSpPr>
            <a:spLocks noChangeShapeType="1"/>
          </p:cNvSpPr>
          <p:nvPr/>
        </p:nvSpPr>
        <p:spPr bwMode="auto">
          <a:xfrm flipH="1">
            <a:off x="3538270" y="47244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2" name="Line 6"/>
          <p:cNvSpPr>
            <a:spLocks noChangeShapeType="1"/>
          </p:cNvSpPr>
          <p:nvPr/>
        </p:nvSpPr>
        <p:spPr bwMode="auto">
          <a:xfrm flipH="1">
            <a:off x="3538270" y="51419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5457541" y="4766846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5474684" y="51816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(main)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3130739" y="2709446"/>
            <a:ext cx="374461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baseline="-25000" dirty="0" err="1">
                <a:latin typeface="Calibri" pitchFamily="34" charset="0"/>
              </a:rPr>
              <a:t>curr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3124200" y="5071646"/>
            <a:ext cx="397994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baseline="-25000" dirty="0" err="1">
                <a:latin typeface="Calibri" pitchFamily="34" charset="0"/>
              </a:rPr>
              <a:t>next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3505200" y="2977086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 bwMode="auto">
          <a:xfrm>
            <a:off x="3489960" y="5122652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116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Signal Handlers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619125"/>
          </a:xfrm>
        </p:spPr>
        <p:txBody>
          <a:bodyPr/>
          <a:lstStyle/>
          <a:p>
            <a:r>
              <a:rPr lang="en-US" dirty="0" smtClean="0"/>
              <a:t>Handlers can be interrupted by other handlers</a:t>
            </a:r>
          </a:p>
        </p:txBody>
      </p:sp>
      <p:sp>
        <p:nvSpPr>
          <p:cNvPr id="4" name="Line 93"/>
          <p:cNvSpPr>
            <a:spLocks noChangeShapeType="1"/>
          </p:cNvSpPr>
          <p:nvPr/>
        </p:nvSpPr>
        <p:spPr bwMode="auto">
          <a:xfrm>
            <a:off x="2844290" y="28225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" name="Line 94"/>
          <p:cNvSpPr>
            <a:spLocks noChangeShapeType="1"/>
          </p:cNvSpPr>
          <p:nvPr/>
        </p:nvSpPr>
        <p:spPr bwMode="auto">
          <a:xfrm>
            <a:off x="2850640" y="3427403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" name="Line 96"/>
          <p:cNvSpPr>
            <a:spLocks noChangeShapeType="1"/>
          </p:cNvSpPr>
          <p:nvPr/>
        </p:nvSpPr>
        <p:spPr bwMode="auto">
          <a:xfrm flipH="1" flipV="1">
            <a:off x="5198533" y="4116924"/>
            <a:ext cx="2355340" cy="53179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" name="Line 97"/>
          <p:cNvSpPr>
            <a:spLocks noChangeShapeType="1"/>
          </p:cNvSpPr>
          <p:nvPr/>
        </p:nvSpPr>
        <p:spPr bwMode="auto">
          <a:xfrm>
            <a:off x="2845877" y="4108440"/>
            <a:ext cx="3175" cy="876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3033202" y="2825740"/>
            <a:ext cx="2051032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(2) Control </a:t>
            </a:r>
            <a:r>
              <a:rPr lang="en-US" sz="1600" i="1" dirty="0">
                <a:latin typeface="Helvetica" charset="0"/>
              </a:rPr>
              <a:t>passes </a:t>
            </a:r>
            <a:r>
              <a:rPr lang="en-US" sz="1600" i="1" dirty="0" smtClean="0">
                <a:latin typeface="Helvetica" charset="0"/>
              </a:rPr>
              <a:t>to handler S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2017189" y="2286000"/>
            <a:ext cx="1644643" cy="33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 Main program</a:t>
            </a:r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5612346" y="4571994"/>
            <a:ext cx="1478488" cy="828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(5) Handler T</a:t>
            </a:r>
            <a:endParaRPr lang="en-US" sz="1600" i="1" dirty="0">
              <a:latin typeface="Helvetica" charset="0"/>
            </a:endParaRPr>
          </a:p>
          <a:p>
            <a:r>
              <a:rPr lang="en-US" sz="1600" i="1" dirty="0">
                <a:latin typeface="Helvetica" charset="0"/>
              </a:rPr>
              <a:t>returns to </a:t>
            </a:r>
            <a:r>
              <a:rPr lang="en-US" sz="1600" i="1" dirty="0" smtClean="0">
                <a:latin typeface="Helvetica" charset="0"/>
              </a:rPr>
              <a:t>handler S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11" name="Text Box 101"/>
          <p:cNvSpPr txBox="1">
            <a:spLocks noChangeArrowheads="1"/>
          </p:cNvSpPr>
          <p:nvPr/>
        </p:nvSpPr>
        <p:spPr bwMode="auto">
          <a:xfrm>
            <a:off x="2341052" y="3144828"/>
            <a:ext cx="54725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I</a:t>
            </a:r>
            <a:r>
              <a:rPr lang="en-US" sz="1600" i="1" baseline="-25000">
                <a:latin typeface="Helvetica" charset="0"/>
              </a:rPr>
              <a:t>curr</a:t>
            </a:r>
            <a:endParaRPr lang="en-US" sz="1600" i="1">
              <a:latin typeface="Helvetica" charset="0"/>
            </a:endParaRPr>
          </a:p>
        </p:txBody>
      </p:sp>
      <p:sp>
        <p:nvSpPr>
          <p:cNvPr id="12" name="Text Box 102"/>
          <p:cNvSpPr txBox="1">
            <a:spLocks noChangeArrowheads="1"/>
          </p:cNvSpPr>
          <p:nvPr/>
        </p:nvSpPr>
        <p:spPr bwMode="auto">
          <a:xfrm>
            <a:off x="2341052" y="3849678"/>
            <a:ext cx="56106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 dirty="0" err="1">
                <a:latin typeface="Helvetica" charset="0"/>
              </a:rPr>
              <a:t>I</a:t>
            </a:r>
            <a:r>
              <a:rPr lang="en-US" sz="1600" i="1" baseline="-25000" dirty="0" err="1">
                <a:latin typeface="Helvetica" charset="0"/>
              </a:rPr>
              <a:t>next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13" name="Rectangle 105"/>
          <p:cNvSpPr>
            <a:spLocks noChangeArrowheads="1"/>
          </p:cNvSpPr>
          <p:nvPr/>
        </p:nvSpPr>
        <p:spPr bwMode="auto">
          <a:xfrm>
            <a:off x="436033" y="3105157"/>
            <a:ext cx="1917701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(1) Program catches signal s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14" name="Rectangle 99"/>
          <p:cNvSpPr>
            <a:spLocks noChangeArrowheads="1"/>
          </p:cNvSpPr>
          <p:nvPr/>
        </p:nvSpPr>
        <p:spPr bwMode="auto">
          <a:xfrm>
            <a:off x="4595290" y="2286000"/>
            <a:ext cx="1280576" cy="33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 Handler S</a:t>
            </a:r>
          </a:p>
        </p:txBody>
      </p:sp>
      <p:sp>
        <p:nvSpPr>
          <p:cNvPr id="15" name="Rectangle 99"/>
          <p:cNvSpPr>
            <a:spLocks noChangeArrowheads="1"/>
          </p:cNvSpPr>
          <p:nvPr/>
        </p:nvSpPr>
        <p:spPr bwMode="auto">
          <a:xfrm>
            <a:off x="6949024" y="2286000"/>
            <a:ext cx="1280576" cy="33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 Handler T</a:t>
            </a:r>
          </a:p>
        </p:txBody>
      </p:sp>
      <p:sp>
        <p:nvSpPr>
          <p:cNvPr id="16" name="Rectangle 105"/>
          <p:cNvSpPr>
            <a:spLocks noChangeArrowheads="1"/>
          </p:cNvSpPr>
          <p:nvPr/>
        </p:nvSpPr>
        <p:spPr bwMode="auto">
          <a:xfrm>
            <a:off x="3369734" y="3600457"/>
            <a:ext cx="1854200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(3) Program catches signal t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17" name="Line 93"/>
          <p:cNvSpPr>
            <a:spLocks noChangeShapeType="1"/>
          </p:cNvSpPr>
          <p:nvPr/>
        </p:nvSpPr>
        <p:spPr bwMode="auto">
          <a:xfrm>
            <a:off x="5231890" y="34321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8" name="Line 94"/>
          <p:cNvSpPr>
            <a:spLocks noChangeShapeType="1"/>
          </p:cNvSpPr>
          <p:nvPr/>
        </p:nvSpPr>
        <p:spPr bwMode="auto">
          <a:xfrm>
            <a:off x="5225540" y="4024303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9" name="Rectangle 98"/>
          <p:cNvSpPr>
            <a:spLocks noChangeArrowheads="1"/>
          </p:cNvSpPr>
          <p:nvPr/>
        </p:nvSpPr>
        <p:spPr bwMode="auto">
          <a:xfrm>
            <a:off x="5357301" y="3409940"/>
            <a:ext cx="2114531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(4)  </a:t>
            </a:r>
            <a:r>
              <a:rPr lang="en-US" sz="1600" i="1" dirty="0">
                <a:latin typeface="Helvetica" charset="0"/>
              </a:rPr>
              <a:t>Control passes </a:t>
            </a:r>
            <a:r>
              <a:rPr lang="en-US" sz="1600" i="1" dirty="0" smtClean="0">
                <a:latin typeface="Helvetica" charset="0"/>
              </a:rPr>
              <a:t>to handler T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20" name="Line 93"/>
          <p:cNvSpPr>
            <a:spLocks noChangeShapeType="1"/>
          </p:cNvSpPr>
          <p:nvPr/>
        </p:nvSpPr>
        <p:spPr bwMode="auto">
          <a:xfrm>
            <a:off x="7606790" y="40798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1" name="Line 93"/>
          <p:cNvSpPr>
            <a:spLocks noChangeShapeType="1"/>
          </p:cNvSpPr>
          <p:nvPr/>
        </p:nvSpPr>
        <p:spPr bwMode="auto">
          <a:xfrm>
            <a:off x="5231890" y="42068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" name="Line 96"/>
          <p:cNvSpPr>
            <a:spLocks noChangeShapeType="1"/>
          </p:cNvSpPr>
          <p:nvPr/>
        </p:nvSpPr>
        <p:spPr bwMode="auto">
          <a:xfrm flipH="1" flipV="1">
            <a:off x="2836333" y="4040723"/>
            <a:ext cx="2342640" cy="70959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3" name="Rectangle 100"/>
          <p:cNvSpPr>
            <a:spLocks noChangeArrowheads="1"/>
          </p:cNvSpPr>
          <p:nvPr/>
        </p:nvSpPr>
        <p:spPr bwMode="auto">
          <a:xfrm>
            <a:off x="3529546" y="4698994"/>
            <a:ext cx="1478488" cy="107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(6) Handler S</a:t>
            </a:r>
            <a:endParaRPr lang="en-US" sz="1600" i="1" dirty="0">
              <a:latin typeface="Helvetica" charset="0"/>
            </a:endParaRPr>
          </a:p>
          <a:p>
            <a:r>
              <a:rPr lang="en-US" sz="1600" i="1" dirty="0">
                <a:latin typeface="Helvetica" charset="0"/>
              </a:rPr>
              <a:t>returns to </a:t>
            </a:r>
            <a:r>
              <a:rPr lang="en-US" sz="1600" i="1" dirty="0" smtClean="0">
                <a:latin typeface="Helvetica" charset="0"/>
              </a:rPr>
              <a:t>main program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24" name="Rectangle 105"/>
          <p:cNvSpPr>
            <a:spLocks noChangeArrowheads="1"/>
          </p:cNvSpPr>
          <p:nvPr/>
        </p:nvSpPr>
        <p:spPr bwMode="auto">
          <a:xfrm>
            <a:off x="436033" y="3930657"/>
            <a:ext cx="1917701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(7) Main program resumes </a:t>
            </a:r>
            <a:endParaRPr lang="en-US" sz="1600" i="1" dirty="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7286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Blocking and Unblocking Signals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Implicit blocking mechanism	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Kernel blocks any pending signals of type currently being handled. 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E.g., A SIGINT handler can’t be interrupted by another SIGINT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Explicit blocking and unblocking mechanism</a:t>
            </a:r>
          </a:p>
          <a:p>
            <a:pPr lvl="1">
              <a:spcBef>
                <a:spcPts val="600"/>
              </a:spcBef>
            </a:pPr>
            <a:r>
              <a:rPr lang="en-US" dirty="0" err="1" smtClean="0">
                <a:latin typeface="Courier New"/>
                <a:cs typeface="Courier New"/>
              </a:rPr>
              <a:t>sigprocmask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function</a:t>
            </a:r>
          </a:p>
          <a:p>
            <a:pPr lvl="1"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 smtClean="0"/>
              <a:t>Supporting functions</a:t>
            </a:r>
          </a:p>
          <a:p>
            <a:pPr lvl="1">
              <a:spcBef>
                <a:spcPts val="600"/>
              </a:spcBef>
            </a:pPr>
            <a:r>
              <a:rPr lang="en-US" dirty="0" err="1" smtClean="0">
                <a:latin typeface="Courier New"/>
                <a:cs typeface="Courier New"/>
              </a:rPr>
              <a:t>sigemptyset</a:t>
            </a:r>
            <a:r>
              <a:rPr lang="en-US" dirty="0" smtClean="0"/>
              <a:t> – Create empty set</a:t>
            </a:r>
          </a:p>
          <a:p>
            <a:pPr lvl="1">
              <a:spcBef>
                <a:spcPts val="600"/>
              </a:spcBef>
            </a:pPr>
            <a:r>
              <a:rPr lang="en-US" dirty="0" err="1" smtClean="0">
                <a:latin typeface="Courier New"/>
                <a:cs typeface="Courier New"/>
              </a:rPr>
              <a:t>sigfillset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– Add every signal number to set</a:t>
            </a:r>
          </a:p>
          <a:p>
            <a:pPr lvl="1">
              <a:spcBef>
                <a:spcPts val="600"/>
              </a:spcBef>
            </a:pPr>
            <a:r>
              <a:rPr lang="en-US" dirty="0" err="1" smtClean="0">
                <a:latin typeface="Courier New"/>
                <a:cs typeface="Courier New"/>
              </a:rPr>
              <a:t>sigaddset</a:t>
            </a:r>
            <a:r>
              <a:rPr lang="en-US" dirty="0" smtClean="0"/>
              <a:t> – Add signal number to set</a:t>
            </a:r>
          </a:p>
          <a:p>
            <a:pPr lvl="1">
              <a:spcBef>
                <a:spcPts val="600"/>
              </a:spcBef>
            </a:pPr>
            <a:r>
              <a:rPr lang="en-US" dirty="0" err="1" smtClean="0">
                <a:latin typeface="Courier New"/>
                <a:cs typeface="Courier New"/>
              </a:rPr>
              <a:t>sigdelset</a:t>
            </a:r>
            <a:r>
              <a:rPr lang="en-US" dirty="0" smtClean="0"/>
              <a:t> – Delete signal number from set</a:t>
            </a:r>
          </a:p>
          <a:p>
            <a:pPr lvl="1"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6830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6119982" cy="762000"/>
          </a:xfrm>
        </p:spPr>
        <p:txBody>
          <a:bodyPr/>
          <a:lstStyle/>
          <a:p>
            <a:r>
              <a:rPr lang="en-US" dirty="0" smtClean="0"/>
              <a:t>Temporarily Blocking Signals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57200" y="1828800"/>
            <a:ext cx="8153400" cy="297927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</a:t>
            </a:r>
            <a:r>
              <a:rPr lang="en-US" sz="1600" dirty="0" err="1" smtClean="0">
                <a:solidFill>
                  <a:srgbClr val="2D961E"/>
                </a:solidFill>
                <a:latin typeface="Menlo-Regular"/>
              </a:rPr>
              <a:t>sigset_t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Sigemptyset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(&amp;mask);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Sigaddset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(&amp;mask, SIGINT);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Block SIGINT and save previous blocked set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(SIG_BLOCK, &amp;mask,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Menlo-Regular"/>
              </a:rPr>
              <a:t>/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Menlo-Regular"/>
              </a:rPr>
              <a:t>* C</a:t>
            </a:r>
            <a:r>
              <a:rPr lang="en-US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Menlo-Regular"/>
              </a:rPr>
              <a:t>ode 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Menlo-Regular"/>
              </a:rPr>
              <a:t>region that will not be interrupted by SIGINT */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Restore previous blocked set, unblocking SIGINT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(SIG_SETMASK,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 rot="16200000">
            <a:off x="513666" y="3448735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4256682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 smtClean="0"/>
              <a:t>Guidelines for Writing Safe Handlers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19200"/>
            <a:ext cx="8442325" cy="5267325"/>
          </a:xfrm>
        </p:spPr>
        <p:txBody>
          <a:bodyPr>
            <a:noAutofit/>
          </a:bodyPr>
          <a:lstStyle/>
          <a:p>
            <a:r>
              <a:rPr lang="en-US" sz="1800" dirty="0" smtClean="0"/>
              <a:t>G0: Keep your handlers as simple as possible</a:t>
            </a:r>
          </a:p>
          <a:p>
            <a:pPr lvl="1"/>
            <a:r>
              <a:rPr lang="en-US" sz="1800" dirty="0" smtClean="0"/>
              <a:t>e.g., Set a global flag and return</a:t>
            </a:r>
          </a:p>
          <a:p>
            <a:r>
              <a:rPr lang="en-US" sz="1800" dirty="0" smtClean="0"/>
              <a:t>G1: Call only </a:t>
            </a:r>
            <a:r>
              <a:rPr lang="en-US" sz="1800" dirty="0" err="1" smtClean="0"/>
              <a:t>async</a:t>
            </a:r>
            <a:r>
              <a:rPr lang="en-US" sz="1800" dirty="0" smtClean="0"/>
              <a:t>-signal-safe functions in your handlers</a:t>
            </a:r>
            <a:endParaRPr lang="en-US" sz="1800" dirty="0"/>
          </a:p>
          <a:p>
            <a:pPr lvl="1"/>
            <a:r>
              <a:rPr lang="en-US" sz="1800" dirty="0" err="1" smtClean="0">
                <a:latin typeface="Courier New"/>
                <a:cs typeface="Courier New"/>
              </a:rPr>
              <a:t>printf</a:t>
            </a:r>
            <a:r>
              <a:rPr lang="en-US" sz="1800" dirty="0" smtClean="0">
                <a:latin typeface="Courier New"/>
                <a:cs typeface="Courier New"/>
              </a:rPr>
              <a:t>, </a:t>
            </a:r>
            <a:r>
              <a:rPr lang="en-US" sz="1800" dirty="0" err="1" smtClean="0">
                <a:latin typeface="Courier New"/>
                <a:cs typeface="Courier New"/>
              </a:rPr>
              <a:t>sprintf</a:t>
            </a:r>
            <a:r>
              <a:rPr lang="en-US" sz="1800" dirty="0" smtClean="0"/>
              <a:t>,  </a:t>
            </a:r>
            <a:r>
              <a:rPr lang="en-US" sz="1800" dirty="0" err="1" smtClean="0">
                <a:latin typeface="Courier New"/>
                <a:cs typeface="Courier New"/>
              </a:rPr>
              <a:t>malloc</a:t>
            </a:r>
            <a:r>
              <a:rPr lang="en-US" sz="1800" dirty="0" smtClean="0"/>
              <a:t>, and </a:t>
            </a:r>
            <a:r>
              <a:rPr lang="en-US" sz="1800" dirty="0" smtClean="0">
                <a:latin typeface="Courier New"/>
                <a:cs typeface="Courier New"/>
              </a:rPr>
              <a:t>exit</a:t>
            </a:r>
            <a:r>
              <a:rPr lang="en-US" sz="1800" dirty="0" smtClean="0"/>
              <a:t> are not safe!</a:t>
            </a:r>
          </a:p>
          <a:p>
            <a:r>
              <a:rPr lang="en-US" sz="1800" dirty="0" smtClean="0"/>
              <a:t>G2: Save and restore </a:t>
            </a:r>
            <a:r>
              <a:rPr lang="en-US" sz="1800" dirty="0" err="1" smtClean="0">
                <a:latin typeface="Courier New"/>
                <a:cs typeface="Courier New"/>
              </a:rPr>
              <a:t>errno</a:t>
            </a:r>
            <a:r>
              <a:rPr lang="en-US" sz="1800" dirty="0" smtClean="0"/>
              <a:t> on entry and exit</a:t>
            </a:r>
          </a:p>
          <a:p>
            <a:pPr lvl="1"/>
            <a:r>
              <a:rPr lang="en-US" sz="1800" dirty="0" smtClean="0"/>
              <a:t>So that other handlers don’t overwrite your value of </a:t>
            </a:r>
            <a:r>
              <a:rPr lang="en-US" sz="1800" dirty="0" err="1" smtClean="0">
                <a:latin typeface="Courier New"/>
                <a:cs typeface="Courier New"/>
              </a:rPr>
              <a:t>errno</a:t>
            </a:r>
            <a:r>
              <a:rPr lang="en-US" sz="1800" dirty="0" smtClean="0"/>
              <a:t>	</a:t>
            </a:r>
          </a:p>
          <a:p>
            <a:r>
              <a:rPr lang="en-US" sz="1800" dirty="0" smtClean="0"/>
              <a:t>G3: Protect accesses to shared data structures by temporarily blocking all signals. </a:t>
            </a:r>
          </a:p>
          <a:p>
            <a:pPr lvl="1"/>
            <a:r>
              <a:rPr lang="en-US" sz="1800" dirty="0" smtClean="0"/>
              <a:t>To prevent possible corruption</a:t>
            </a:r>
          </a:p>
          <a:p>
            <a:r>
              <a:rPr lang="en-US" sz="1800" dirty="0" smtClean="0"/>
              <a:t>G4: Declare global variables as </a:t>
            </a:r>
            <a:r>
              <a:rPr lang="en-US" sz="1800" dirty="0" smtClean="0">
                <a:latin typeface="Courier New"/>
                <a:cs typeface="Courier New"/>
              </a:rPr>
              <a:t>volatile</a:t>
            </a:r>
          </a:p>
          <a:p>
            <a:pPr lvl="1"/>
            <a:r>
              <a:rPr lang="en-US" sz="1800" dirty="0" smtClean="0">
                <a:cs typeface="Courier New"/>
              </a:rPr>
              <a:t>To prevent compiler from storing them in a register</a:t>
            </a:r>
          </a:p>
          <a:p>
            <a:r>
              <a:rPr lang="en-US" sz="1800" dirty="0" smtClean="0">
                <a:cs typeface="Courier New"/>
              </a:rPr>
              <a:t>G5: Declare global flags as </a:t>
            </a:r>
            <a:r>
              <a:rPr lang="en-US" sz="1800" dirty="0" smtClean="0">
                <a:latin typeface="Courier New"/>
                <a:cs typeface="Courier New"/>
              </a:rPr>
              <a:t>volatile </a:t>
            </a:r>
            <a:r>
              <a:rPr lang="en-US" sz="1800" dirty="0" err="1" smtClean="0">
                <a:latin typeface="Courier New"/>
                <a:cs typeface="Courier New"/>
              </a:rPr>
              <a:t>sig_atomic_t</a:t>
            </a:r>
            <a:endParaRPr lang="en-US" sz="1800" dirty="0" smtClean="0">
              <a:latin typeface="Courier New"/>
              <a:cs typeface="Courier New"/>
            </a:endParaRPr>
          </a:p>
          <a:p>
            <a:pPr lvl="1"/>
            <a:r>
              <a:rPr lang="en-US" sz="1800" i="1" dirty="0" smtClean="0">
                <a:cs typeface="Courier New"/>
              </a:rPr>
              <a:t>flag</a:t>
            </a:r>
            <a:r>
              <a:rPr lang="en-US" sz="1800" dirty="0" smtClean="0">
                <a:cs typeface="Courier New"/>
              </a:rPr>
              <a:t>: variable that is only read or written (e.g. flag = 1, not flag++)</a:t>
            </a:r>
          </a:p>
          <a:p>
            <a:pPr lvl="1"/>
            <a:r>
              <a:rPr lang="en-US" sz="1800" dirty="0">
                <a:cs typeface="Courier New"/>
              </a:rPr>
              <a:t>F</a:t>
            </a:r>
            <a:r>
              <a:rPr lang="en-US" sz="1800" dirty="0" smtClean="0">
                <a:cs typeface="Courier New"/>
              </a:rPr>
              <a:t>lag declared this way does not need to be protected  like other </a:t>
            </a:r>
            <a:r>
              <a:rPr lang="en-US" sz="1800" dirty="0" err="1" smtClean="0">
                <a:cs typeface="Courier New"/>
              </a:rPr>
              <a:t>globals</a:t>
            </a:r>
            <a:endParaRPr lang="en-US" sz="1800" dirty="0" smtClean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4775749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Async</a:t>
            </a:r>
            <a:r>
              <a:rPr lang="en-US" dirty="0" smtClean="0"/>
              <a:t>-Signal-Safety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670925" cy="3743325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Function is </a:t>
            </a:r>
            <a:r>
              <a:rPr lang="en-US" i="1" dirty="0" err="1" smtClean="0">
                <a:solidFill>
                  <a:srgbClr val="990000"/>
                </a:solidFill>
                <a:latin typeface="Calibri"/>
                <a:cs typeface="Calibri"/>
              </a:rPr>
              <a:t>async</a:t>
            </a:r>
            <a:r>
              <a:rPr lang="en-US" i="1" dirty="0" smtClean="0">
                <a:solidFill>
                  <a:srgbClr val="990000"/>
                </a:solidFill>
                <a:latin typeface="Calibri"/>
                <a:cs typeface="Calibri"/>
              </a:rPr>
              <a:t>-signal-safe </a:t>
            </a:r>
            <a:r>
              <a:rPr lang="en-US" dirty="0" smtClean="0">
                <a:latin typeface="Calibri"/>
                <a:cs typeface="Calibri"/>
              </a:rPr>
              <a:t>if either reentrant (e.g., all variables stored on stack frame, CS:APP3e 12.7.2) or non-interruptible by signals.</a:t>
            </a:r>
          </a:p>
          <a:p>
            <a:r>
              <a:rPr lang="en-US" dirty="0" err="1" smtClean="0">
                <a:latin typeface="Calibri"/>
                <a:cs typeface="Calibri"/>
              </a:rPr>
              <a:t>Posix</a:t>
            </a:r>
            <a:r>
              <a:rPr lang="en-US" dirty="0" smtClean="0">
                <a:latin typeface="Calibri"/>
                <a:cs typeface="Calibri"/>
              </a:rPr>
              <a:t> guarantees 117 functions to be </a:t>
            </a:r>
            <a:r>
              <a:rPr lang="en-US" dirty="0" err="1" smtClean="0">
                <a:latin typeface="Calibri"/>
                <a:cs typeface="Calibri"/>
              </a:rPr>
              <a:t>async</a:t>
            </a:r>
            <a:r>
              <a:rPr lang="en-US" dirty="0" smtClean="0">
                <a:latin typeface="Calibri"/>
                <a:cs typeface="Calibri"/>
              </a:rPr>
              <a:t>-signal-safe 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Source: “</a:t>
            </a:r>
            <a:r>
              <a:rPr lang="en-US" dirty="0" smtClean="0">
                <a:latin typeface="Courier New"/>
                <a:cs typeface="Courier New"/>
              </a:rPr>
              <a:t>man 7 signal</a:t>
            </a:r>
            <a:r>
              <a:rPr lang="en-US" dirty="0" smtClean="0">
                <a:latin typeface="Calibri"/>
                <a:cs typeface="Calibri"/>
              </a:rPr>
              <a:t>”</a:t>
            </a:r>
          </a:p>
          <a:p>
            <a:pPr lvl="1"/>
            <a:r>
              <a:rPr lang="en-US" dirty="0" smtClean="0">
                <a:latin typeface="+mn-lt"/>
                <a:cs typeface="Courier New"/>
              </a:rPr>
              <a:t>Popular functions on the list:</a:t>
            </a:r>
          </a:p>
          <a:p>
            <a:pPr lvl="2"/>
            <a:r>
              <a:rPr lang="en-US" dirty="0" smtClean="0">
                <a:latin typeface="Courier New"/>
                <a:cs typeface="Courier New"/>
              </a:rPr>
              <a:t>_exit, write, wait, </a:t>
            </a:r>
            <a:r>
              <a:rPr lang="en-US" dirty="0" err="1" smtClean="0">
                <a:latin typeface="Courier New"/>
                <a:cs typeface="Courier New"/>
              </a:rPr>
              <a:t>waitpid</a:t>
            </a:r>
            <a:r>
              <a:rPr lang="en-US" dirty="0" smtClean="0">
                <a:latin typeface="Courier New"/>
                <a:cs typeface="Courier New"/>
              </a:rPr>
              <a:t>, sleep, kill</a:t>
            </a:r>
          </a:p>
          <a:p>
            <a:pPr lvl="1"/>
            <a:r>
              <a:rPr lang="en-US" dirty="0" smtClean="0">
                <a:latin typeface="+mn-lt"/>
                <a:cs typeface="Courier New"/>
              </a:rPr>
              <a:t>Popular functions that are 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Courier New"/>
              </a:rPr>
              <a:t>not</a:t>
            </a:r>
            <a:r>
              <a:rPr lang="en-US" dirty="0" smtClean="0">
                <a:latin typeface="+mn-lt"/>
                <a:cs typeface="Courier New"/>
              </a:rPr>
              <a:t> on the list:</a:t>
            </a:r>
          </a:p>
          <a:p>
            <a:pPr lvl="2"/>
            <a:r>
              <a:rPr lang="en-US" dirty="0" err="1" smtClean="0">
                <a:latin typeface="Courier New"/>
                <a:cs typeface="Courier New"/>
              </a:rPr>
              <a:t>printf</a:t>
            </a:r>
            <a:r>
              <a:rPr lang="en-US" dirty="0" smtClean="0">
                <a:latin typeface="+mn-lt"/>
                <a:cs typeface="Courier New"/>
              </a:rPr>
              <a:t>,  </a:t>
            </a:r>
            <a:r>
              <a:rPr lang="en-US" dirty="0" err="1" smtClean="0">
                <a:latin typeface="Courier New"/>
                <a:cs typeface="Courier New"/>
              </a:rPr>
              <a:t>sprintf</a:t>
            </a:r>
            <a:r>
              <a:rPr lang="en-US" dirty="0" smtClean="0">
                <a:latin typeface="+mn-lt"/>
                <a:cs typeface="Courier New"/>
              </a:rPr>
              <a:t>,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>
                <a:latin typeface="Courier New"/>
                <a:cs typeface="Courier New"/>
              </a:rPr>
              <a:t>, exit </a:t>
            </a:r>
          </a:p>
          <a:p>
            <a:pPr lvl="2"/>
            <a:r>
              <a:rPr lang="en-US" dirty="0" smtClean="0">
                <a:latin typeface="Calibri"/>
                <a:cs typeface="Calibri"/>
              </a:rPr>
              <a:t>Unfortunate fact: </a:t>
            </a:r>
            <a:r>
              <a:rPr lang="en-US" dirty="0" smtClean="0">
                <a:latin typeface="Courier New"/>
                <a:cs typeface="Courier New"/>
              </a:rPr>
              <a:t>write</a:t>
            </a:r>
            <a:r>
              <a:rPr lang="en-US" dirty="0" smtClean="0">
                <a:latin typeface="Calibri"/>
                <a:cs typeface="Calibri"/>
              </a:rPr>
              <a:t> is the only </a:t>
            </a:r>
            <a:r>
              <a:rPr lang="en-US" dirty="0" err="1" smtClean="0">
                <a:latin typeface="Calibri"/>
                <a:cs typeface="Calibri"/>
              </a:rPr>
              <a:t>async</a:t>
            </a:r>
            <a:r>
              <a:rPr lang="en-US" dirty="0" smtClean="0">
                <a:latin typeface="Calibri"/>
                <a:cs typeface="Calibri"/>
              </a:rPr>
              <a:t>-signal-safe output function</a:t>
            </a:r>
          </a:p>
        </p:txBody>
      </p:sp>
    </p:spTree>
    <p:extLst>
      <p:ext uri="{BB962C8B-B14F-4D97-AF65-F5344CB8AC3E}">
        <p14:creationId xmlns:p14="http://schemas.microsoft.com/office/powerpoint/2010/main" val="2332656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6868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Exceptional Control Flow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990600"/>
            <a:ext cx="8281987" cy="4584700"/>
          </a:xfrm>
        </p:spPr>
        <p:txBody>
          <a:bodyPr/>
          <a:lstStyle/>
          <a:p>
            <a:pPr lvl="1" eaLnBrk="1" hangingPunct="1">
              <a:defRPr/>
            </a:pPr>
            <a:r>
              <a:rPr lang="en-US" dirty="0" smtClean="0"/>
              <a:t>Exists at all levels of a computer system</a:t>
            </a:r>
          </a:p>
          <a:p>
            <a:pPr eaLnBrk="1" hangingPunct="1">
              <a:defRPr/>
            </a:pPr>
            <a:r>
              <a:rPr lang="en-US" dirty="0" smtClean="0"/>
              <a:t>Low-Level Mechanism</a:t>
            </a:r>
          </a:p>
          <a:p>
            <a:pPr lvl="1" eaLnBrk="1" hangingPunct="1">
              <a:defRPr/>
            </a:pPr>
            <a:r>
              <a:rPr lang="en-US" dirty="0" smtClean="0"/>
              <a:t>Exceptions </a:t>
            </a:r>
          </a:p>
          <a:p>
            <a:pPr lvl="2" eaLnBrk="1" hangingPunct="1">
              <a:defRPr/>
            </a:pPr>
            <a:r>
              <a:rPr lang="en-US" dirty="0" smtClean="0"/>
              <a:t>Change in control flow in response to a system event (i.e.,  change in system state)</a:t>
            </a:r>
          </a:p>
          <a:p>
            <a:pPr lvl="1" eaLnBrk="1" hangingPunct="1">
              <a:defRPr/>
            </a:pPr>
            <a:r>
              <a:rPr lang="en-US" dirty="0" smtClean="0"/>
              <a:t>Combination of hardware and OS software	</a:t>
            </a:r>
          </a:p>
          <a:p>
            <a:pPr eaLnBrk="1" hangingPunct="1">
              <a:defRPr/>
            </a:pPr>
            <a:r>
              <a:rPr lang="en-US" dirty="0" smtClean="0"/>
              <a:t>Higher-Level Mechanisms</a:t>
            </a:r>
          </a:p>
          <a:p>
            <a:pPr lvl="1" eaLnBrk="1" hangingPunct="1">
              <a:defRPr/>
            </a:pPr>
            <a:r>
              <a:rPr lang="en-US" dirty="0" smtClean="0"/>
              <a:t>Process context switch (done by OS software and </a:t>
            </a:r>
            <a:r>
              <a:rPr lang="en-US" dirty="0" err="1" smtClean="0"/>
              <a:t>HW</a:t>
            </a:r>
            <a:r>
              <a:rPr lang="en-US" dirty="0" smtClean="0"/>
              <a:t> timer)</a:t>
            </a:r>
          </a:p>
          <a:p>
            <a:pPr lvl="1" eaLnBrk="1" hangingPunct="1">
              <a:defRPr/>
            </a:pPr>
            <a:r>
              <a:rPr lang="en-US" dirty="0" smtClean="0"/>
              <a:t>Signals (done by OS software)</a:t>
            </a:r>
          </a:p>
          <a:p>
            <a:pPr lvl="1" eaLnBrk="1" hangingPunct="1">
              <a:defRPr/>
            </a:pPr>
            <a:r>
              <a:rPr lang="en-US" dirty="0" smtClean="0"/>
              <a:t>Nonlocal jumps (throw/catch)—ignored in this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0485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Signal Handler Funkiness</a:t>
            </a:r>
          </a:p>
        </p:txBody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67400" y="1524000"/>
            <a:ext cx="32766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Pending signals are not queued</a:t>
            </a:r>
          </a:p>
          <a:p>
            <a:pPr lvl="1" eaLnBrk="1" hangingPunct="1">
              <a:defRPr/>
            </a:pPr>
            <a:r>
              <a:rPr lang="en-US" smtClean="0"/>
              <a:t>For each signal type, just have single bit indicating whether or not signal is pending</a:t>
            </a:r>
          </a:p>
          <a:p>
            <a:pPr lvl="1" eaLnBrk="1" hangingPunct="1">
              <a:defRPr/>
            </a:pPr>
            <a:r>
              <a:rPr lang="en-US" smtClean="0"/>
              <a:t>Even if multiple processes have sent this signal!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228600" y="1352550"/>
            <a:ext cx="5562600" cy="5413375"/>
          </a:xfrm>
          <a:prstGeom prst="rect">
            <a:avLst/>
          </a:prstGeom>
          <a:solidFill>
            <a:srgbClr val="CCFF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int ccount = 0;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void child_handler(int sig)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int child_status;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pid_t pid = wait(&amp;child_status);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ccount--;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printf("Received signal %d from process %d\n", 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       sig, pid);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altLang="en-US" sz="140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void fork14()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pid_t pid[N];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int i, child_status;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ccount = N;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signal(SIGCHLD, child_handler);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for (i = 0; i &lt; N; i++)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if ((pid[i] = fork()) == 0) {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    /* Child: Exit */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    exit(0);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}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while (ccount &gt; 0)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pause();/* Suspend until signal occurs */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4074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Living With Nonqueuing Signals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14400"/>
            <a:ext cx="8382000" cy="5410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Must check for all terminated jobs</a:t>
            </a:r>
          </a:p>
          <a:p>
            <a:pPr lvl="1" eaLnBrk="1" hangingPunct="1">
              <a:defRPr/>
            </a:pPr>
            <a:r>
              <a:rPr lang="en-US" smtClean="0"/>
              <a:t>Typically loop with </a:t>
            </a:r>
            <a:r>
              <a:rPr lang="en-US" smtClean="0">
                <a:latin typeface="Courier New" pitchFamily="49" charset="0"/>
              </a:rPr>
              <a:t>waitpid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7924800" cy="4251325"/>
          </a:xfrm>
          <a:prstGeom prst="rect">
            <a:avLst/>
          </a:prstGeom>
          <a:solidFill>
            <a:srgbClr val="CCFF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void child_handler2(int sig)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int child_status;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pid_t pid;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while ((pid = waitpid(-1, &amp;child_status, WNOHANG)) != -1) {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	ccount--;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	printf("Received signal %d from process %d\n",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	  sig, pid);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altLang="en-US" sz="160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void fork15()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. . .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signal(SIGCHLD, child_handler2);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. . .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5113"/>
            <a:ext cx="2209800" cy="573087"/>
          </a:xfrm>
        </p:spPr>
        <p:txBody>
          <a:bodyPr/>
          <a:lstStyle/>
          <a:p>
            <a:pPr eaLnBrk="1" hangingPunct="1"/>
            <a:r>
              <a:rPr lang="en-US" altLang="en-US" smtClean="0"/>
              <a:t>Summary</a:t>
            </a:r>
          </a:p>
        </p:txBody>
      </p:sp>
      <p:sp>
        <p:nvSpPr>
          <p:cNvPr id="53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Signals provide process-level exception handling</a:t>
            </a:r>
          </a:p>
          <a:p>
            <a:pPr lvl="1" eaLnBrk="1" hangingPunct="1">
              <a:defRPr/>
            </a:pPr>
            <a:r>
              <a:rPr lang="en-US" smtClean="0"/>
              <a:t>Can generate from user programs</a:t>
            </a:r>
            <a:endParaRPr lang="en-US" smtClean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smtClean="0"/>
              <a:t>Can define effect by declaring signal handler</a:t>
            </a:r>
          </a:p>
          <a:p>
            <a:pPr eaLnBrk="1" hangingPunct="1">
              <a:defRPr/>
            </a:pPr>
            <a:r>
              <a:rPr lang="en-US" smtClean="0"/>
              <a:t>Some caveats</a:t>
            </a:r>
          </a:p>
          <a:p>
            <a:pPr lvl="1" eaLnBrk="1" hangingPunct="1">
              <a:defRPr/>
            </a:pPr>
            <a:r>
              <a:rPr lang="en-US" smtClean="0"/>
              <a:t>Very high overhead</a:t>
            </a:r>
          </a:p>
          <a:p>
            <a:pPr lvl="2" eaLnBrk="1" hangingPunct="1">
              <a:defRPr/>
            </a:pPr>
            <a:r>
              <a:rPr lang="en-US" smtClean="0"/>
              <a:t>&gt;10,000 clock cycles</a:t>
            </a:r>
          </a:p>
          <a:p>
            <a:pPr lvl="2" eaLnBrk="1" hangingPunct="1">
              <a:defRPr/>
            </a:pPr>
            <a:r>
              <a:rPr lang="en-US" smtClean="0"/>
              <a:t>Only use for exceptional conditions</a:t>
            </a:r>
          </a:p>
          <a:p>
            <a:pPr lvl="1" eaLnBrk="1" hangingPunct="1">
              <a:defRPr/>
            </a:pPr>
            <a:r>
              <a:rPr lang="en-US" smtClean="0"/>
              <a:t>Don’t have queues</a:t>
            </a:r>
          </a:p>
          <a:p>
            <a:pPr lvl="2" eaLnBrk="1" hangingPunct="1">
              <a:defRPr/>
            </a:pPr>
            <a:r>
              <a:rPr lang="en-US" smtClean="0"/>
              <a:t>Just one bit for each pending signal type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68450"/>
            <a:ext cx="8686800" cy="109855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An </a:t>
            </a:r>
            <a:r>
              <a:rPr lang="en-US" i="1" dirty="0" smtClean="0"/>
              <a:t>exception</a:t>
            </a:r>
            <a:r>
              <a:rPr lang="en-US" dirty="0" smtClean="0"/>
              <a:t> is a transfer of control to OS kernel in response to some </a:t>
            </a:r>
            <a:r>
              <a:rPr lang="en-US" i="1" dirty="0" smtClean="0"/>
              <a:t>event</a:t>
            </a:r>
            <a:r>
              <a:rPr lang="en-US" dirty="0" smtClean="0"/>
              <a:t>  (i.e., change in processor state)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79650" y="2586038"/>
            <a:ext cx="16430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Arial" charset="0"/>
              </a:rPr>
              <a:t>User Process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5584825" y="2586038"/>
            <a:ext cx="511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Arial" charset="0"/>
              </a:rPr>
              <a:t>OS</a:t>
            </a:r>
          </a:p>
        </p:txBody>
      </p:sp>
      <p:sp>
        <p:nvSpPr>
          <p:cNvPr id="7173" name="Line 6"/>
          <p:cNvSpPr>
            <a:spLocks noChangeShapeType="1"/>
          </p:cNvSpPr>
          <p:nvPr/>
        </p:nvSpPr>
        <p:spPr bwMode="auto">
          <a:xfrm>
            <a:off x="3094038" y="310832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Line 7"/>
          <p:cNvSpPr>
            <a:spLocks noChangeShapeType="1"/>
          </p:cNvSpPr>
          <p:nvPr/>
        </p:nvSpPr>
        <p:spPr bwMode="auto">
          <a:xfrm>
            <a:off x="3100388" y="3713163"/>
            <a:ext cx="2806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>
            <a:off x="5913438" y="3719513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Line 9"/>
          <p:cNvSpPr>
            <a:spLocks noChangeShapeType="1"/>
          </p:cNvSpPr>
          <p:nvPr/>
        </p:nvSpPr>
        <p:spPr bwMode="auto">
          <a:xfrm flipH="1" flipV="1">
            <a:off x="3087688" y="3783013"/>
            <a:ext cx="28321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Line 10"/>
          <p:cNvSpPr>
            <a:spLocks noChangeShapeType="1"/>
          </p:cNvSpPr>
          <p:nvPr/>
        </p:nvSpPr>
        <p:spPr bwMode="auto">
          <a:xfrm>
            <a:off x="3094038" y="3870325"/>
            <a:ext cx="0" cy="1512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11"/>
          <p:cNvSpPr>
            <a:spLocks noChangeArrowheads="1"/>
          </p:cNvSpPr>
          <p:nvPr/>
        </p:nvSpPr>
        <p:spPr bwMode="auto">
          <a:xfrm>
            <a:off x="3994150" y="3386138"/>
            <a:ext cx="1195823" cy="36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 dirty="0" smtClean="0">
                <a:latin typeface="Arial" charset="0"/>
              </a:rPr>
              <a:t>Exception</a:t>
            </a:r>
            <a:endParaRPr lang="en-US" altLang="en-US" b="0" i="1" dirty="0">
              <a:latin typeface="Arial" charset="0"/>
            </a:endParaRPr>
          </a:p>
        </p:txBody>
      </p:sp>
      <p:sp>
        <p:nvSpPr>
          <p:cNvPr id="7179" name="Rectangle 12"/>
          <p:cNvSpPr>
            <a:spLocks noChangeArrowheads="1"/>
          </p:cNvSpPr>
          <p:nvPr/>
        </p:nvSpPr>
        <p:spPr bwMode="auto">
          <a:xfrm>
            <a:off x="6051550" y="3659188"/>
            <a:ext cx="2527300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 dirty="0" smtClean="0">
                <a:latin typeface="Arial" charset="0"/>
              </a:rPr>
              <a:t>Exception </a:t>
            </a:r>
            <a:r>
              <a:rPr lang="en-US" altLang="en-US" b="0" i="1" dirty="0">
                <a:latin typeface="Arial" charset="0"/>
              </a:rPr>
              <a:t>processing</a:t>
            </a:r>
          </a:p>
          <a:p>
            <a:pPr algn="l">
              <a:lnSpc>
                <a:spcPct val="100000"/>
              </a:lnSpc>
            </a:pPr>
            <a:r>
              <a:rPr lang="en-US" altLang="en-US" b="0" dirty="0">
                <a:latin typeface="Arial" charset="0"/>
              </a:rPr>
              <a:t>by </a:t>
            </a:r>
            <a:r>
              <a:rPr lang="en-US" altLang="en-US" b="0" i="1" dirty="0">
                <a:latin typeface="Arial" charset="0"/>
              </a:rPr>
              <a:t>exception handler</a:t>
            </a:r>
          </a:p>
          <a:p>
            <a:pPr algn="l">
              <a:lnSpc>
                <a:spcPct val="100000"/>
              </a:lnSpc>
            </a:pPr>
            <a:endParaRPr lang="en-US" altLang="en-US" b="0" i="1" dirty="0">
              <a:latin typeface="Arial" charset="0"/>
            </a:endParaRPr>
          </a:p>
        </p:txBody>
      </p:sp>
      <p:sp>
        <p:nvSpPr>
          <p:cNvPr id="7180" name="Rectangle 13"/>
          <p:cNvSpPr>
            <a:spLocks noChangeArrowheads="1"/>
          </p:cNvSpPr>
          <p:nvPr/>
        </p:nvSpPr>
        <p:spPr bwMode="auto">
          <a:xfrm>
            <a:off x="3276600" y="4267200"/>
            <a:ext cx="2843710" cy="920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b="0" i="1" dirty="0" smtClean="0">
                <a:latin typeface="Arial" charset="0"/>
              </a:rPr>
              <a:t>Return to current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b="0" i="1" dirty="0" smtClean="0">
                <a:latin typeface="Arial" charset="0"/>
              </a:rPr>
              <a:t>Return to next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b="0" i="1" dirty="0" smtClean="0">
                <a:latin typeface="Arial" charset="0"/>
              </a:rPr>
              <a:t>Or abort &amp; never return</a:t>
            </a:r>
            <a:endParaRPr lang="en-US" altLang="en-US" b="0" i="1" dirty="0">
              <a:latin typeface="Arial" charset="0"/>
            </a:endParaRPr>
          </a:p>
        </p:txBody>
      </p:sp>
      <p:sp>
        <p:nvSpPr>
          <p:cNvPr id="7181" name="Rectangle 14"/>
          <p:cNvSpPr>
            <a:spLocks noChangeArrowheads="1"/>
          </p:cNvSpPr>
          <p:nvPr/>
        </p:nvSpPr>
        <p:spPr bwMode="auto">
          <a:xfrm>
            <a:off x="533400" y="3446463"/>
            <a:ext cx="8048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Arial" charset="0"/>
              </a:rPr>
              <a:t>event </a:t>
            </a:r>
          </a:p>
        </p:txBody>
      </p:sp>
      <p:sp>
        <p:nvSpPr>
          <p:cNvPr id="7182" name="Text Box 15"/>
          <p:cNvSpPr txBox="1">
            <a:spLocks noChangeArrowheads="1"/>
          </p:cNvSpPr>
          <p:nvPr/>
        </p:nvSpPr>
        <p:spPr bwMode="auto">
          <a:xfrm>
            <a:off x="2133600" y="3429000"/>
            <a:ext cx="884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current</a:t>
            </a:r>
          </a:p>
        </p:txBody>
      </p:sp>
      <p:sp>
        <p:nvSpPr>
          <p:cNvPr id="7183" name="Text Box 16"/>
          <p:cNvSpPr txBox="1">
            <a:spLocks noChangeArrowheads="1"/>
          </p:cNvSpPr>
          <p:nvPr/>
        </p:nvSpPr>
        <p:spPr bwMode="auto">
          <a:xfrm>
            <a:off x="2446338" y="3657600"/>
            <a:ext cx="601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next</a:t>
            </a:r>
          </a:p>
        </p:txBody>
      </p:sp>
      <p:sp>
        <p:nvSpPr>
          <p:cNvPr id="7184" name="Line 17"/>
          <p:cNvSpPr>
            <a:spLocks noChangeShapeType="1"/>
          </p:cNvSpPr>
          <p:nvPr/>
        </p:nvSpPr>
        <p:spPr bwMode="auto">
          <a:xfrm>
            <a:off x="1447800" y="36576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178" name="Rectangle 18"/>
          <p:cNvSpPr>
            <a:spLocks noChangeArrowheads="1"/>
          </p:cNvSpPr>
          <p:nvPr/>
        </p:nvSpPr>
        <p:spPr bwMode="auto">
          <a:xfrm>
            <a:off x="228600" y="5530850"/>
            <a:ext cx="86868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/>
          <a:lstStyle/>
          <a:p>
            <a:pPr marL="342900" indent="-342900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Think of it as a hardware-initiated function call</a:t>
            </a:r>
          </a:p>
        </p:txBody>
      </p:sp>
      <p:sp>
        <p:nvSpPr>
          <p:cNvPr id="71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Exceptions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7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Exception Tables</a:t>
            </a:r>
            <a:br>
              <a:rPr lang="en-US" altLang="en-US" dirty="0" smtClean="0"/>
            </a:br>
            <a:r>
              <a:rPr lang="en-US" altLang="en-US" dirty="0"/>
              <a:t>(</a:t>
            </a:r>
            <a:r>
              <a:rPr lang="en-US" altLang="en-US" dirty="0" smtClean="0"/>
              <a:t>Interrupt Vectors)</a:t>
            </a:r>
          </a:p>
        </p:txBody>
      </p:sp>
      <p:sp>
        <p:nvSpPr>
          <p:cNvPr id="8195" name="Rectangle 30"/>
          <p:cNvSpPr>
            <a:spLocks noGrp="1" noChangeArrowheads="1"/>
          </p:cNvSpPr>
          <p:nvPr>
            <p:ph type="body" idx="1"/>
          </p:nvPr>
        </p:nvSpPr>
        <p:spPr>
          <a:xfrm>
            <a:off x="4648200" y="1981200"/>
            <a:ext cx="4330700" cy="2589213"/>
          </a:xfrm>
        </p:spPr>
        <p:txBody>
          <a:bodyPr/>
          <a:lstStyle/>
          <a:p>
            <a:pPr lvl="1" eaLnBrk="1" hangingPunct="1"/>
            <a:r>
              <a:rPr lang="en-US" altLang="en-US" dirty="0" smtClean="0"/>
              <a:t>Each type of event has a unique exception number </a:t>
            </a:r>
            <a:r>
              <a:rPr lang="en-US" altLang="en-US" i="1" dirty="0" smtClean="0"/>
              <a:t>k</a:t>
            </a:r>
          </a:p>
          <a:p>
            <a:pPr lvl="1" eaLnBrk="1" hangingPunct="1"/>
            <a:r>
              <a:rPr lang="en-US" altLang="en-US" dirty="0" smtClean="0"/>
              <a:t>k = index into exception table (a.k.a., interrupt vector)</a:t>
            </a:r>
          </a:p>
          <a:p>
            <a:pPr lvl="1" eaLnBrk="1" hangingPunct="1"/>
            <a:r>
              <a:rPr lang="en-US" altLang="en-US" dirty="0" smtClean="0"/>
              <a:t>Jump table entry </a:t>
            </a:r>
            <a:r>
              <a:rPr lang="en-US" altLang="en-US" i="1" dirty="0" smtClean="0"/>
              <a:t>k</a:t>
            </a:r>
            <a:r>
              <a:rPr lang="en-US" altLang="en-US" dirty="0" smtClean="0"/>
              <a:t> points to a function (exception handler).</a:t>
            </a:r>
          </a:p>
          <a:p>
            <a:pPr lvl="1" eaLnBrk="1" hangingPunct="1"/>
            <a:r>
              <a:rPr lang="en-US" altLang="en-US" dirty="0" smtClean="0"/>
              <a:t>Handler </a:t>
            </a:r>
            <a:r>
              <a:rPr lang="en-US" altLang="en-US" i="1" dirty="0" smtClean="0"/>
              <a:t>k</a:t>
            </a:r>
            <a:r>
              <a:rPr lang="en-US" altLang="en-US" dirty="0" smtClean="0"/>
              <a:t> is called each time exception </a:t>
            </a:r>
            <a:r>
              <a:rPr lang="en-US" altLang="en-US" i="1" dirty="0" smtClean="0"/>
              <a:t>k</a:t>
            </a:r>
            <a:r>
              <a:rPr lang="en-US" altLang="en-US" dirty="0" smtClean="0"/>
              <a:t> occurs. 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725488" y="2914650"/>
            <a:ext cx="101600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interrupt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vector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611188" y="3556000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611188" y="3784600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11188" y="4013200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V="1">
            <a:off x="1220788" y="3797300"/>
            <a:ext cx="121920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01" name="Oval 9"/>
          <p:cNvSpPr>
            <a:spLocks noChangeArrowheads="1"/>
          </p:cNvSpPr>
          <p:nvPr/>
        </p:nvSpPr>
        <p:spPr bwMode="auto">
          <a:xfrm>
            <a:off x="1179513" y="40767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304800" y="35560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0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06388" y="3759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1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06388" y="4013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2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1003300" y="4025900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400">
                <a:latin typeface="Arial" charset="0"/>
              </a:rPr>
              <a:t>...</a:t>
            </a: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611188" y="4495800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23838" y="4495800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n-1</a:t>
            </a:r>
          </a:p>
        </p:txBody>
      </p:sp>
      <p:sp>
        <p:nvSpPr>
          <p:cNvPr id="8208" name="Oval 16"/>
          <p:cNvSpPr>
            <a:spLocks noChangeArrowheads="1"/>
          </p:cNvSpPr>
          <p:nvPr/>
        </p:nvSpPr>
        <p:spPr bwMode="auto">
          <a:xfrm>
            <a:off x="1179513" y="36449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1220788" y="2425700"/>
            <a:ext cx="1219200" cy="1257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2439988" y="2425700"/>
            <a:ext cx="2589212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code for  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exception handler 0</a:t>
            </a: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2439988" y="3111500"/>
            <a:ext cx="2589212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code for 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exception handler 1</a:t>
            </a:r>
          </a:p>
        </p:txBody>
      </p:sp>
      <p:sp>
        <p:nvSpPr>
          <p:cNvPr id="8212" name="Oval 20"/>
          <p:cNvSpPr>
            <a:spLocks noChangeArrowheads="1"/>
          </p:cNvSpPr>
          <p:nvPr/>
        </p:nvSpPr>
        <p:spPr bwMode="auto">
          <a:xfrm>
            <a:off x="1179513" y="38608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V="1">
            <a:off x="1220788" y="3111500"/>
            <a:ext cx="1219200" cy="793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2439988" y="3797300"/>
            <a:ext cx="2589212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code for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exception handler 2</a:t>
            </a:r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2439988" y="5105400"/>
            <a:ext cx="2589212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code for 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exception handler n-1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3579813" y="4406900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400">
                <a:latin typeface="Arial" charset="0"/>
              </a:rPr>
              <a:t>...</a:t>
            </a:r>
          </a:p>
        </p:txBody>
      </p:sp>
      <p:sp>
        <p:nvSpPr>
          <p:cNvPr id="8217" name="Oval 25"/>
          <p:cNvSpPr>
            <a:spLocks noChangeArrowheads="1"/>
          </p:cNvSpPr>
          <p:nvPr/>
        </p:nvSpPr>
        <p:spPr bwMode="auto">
          <a:xfrm>
            <a:off x="1179513" y="45593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1220788" y="4603750"/>
            <a:ext cx="1219200" cy="501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441325" y="1584325"/>
            <a:ext cx="12112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Exception </a:t>
            </a:r>
          </a:p>
          <a:p>
            <a:pPr algn="l">
              <a:lnSpc>
                <a:spcPct val="100000"/>
              </a:lnSpc>
            </a:pPr>
            <a:r>
              <a:rPr lang="en-US" altLang="en-US" sz="1600"/>
              <a:t>numbers</a:t>
            </a:r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 flipH="1">
            <a:off x="457200" y="2286000"/>
            <a:ext cx="38100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0010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Asynchronous Exceptions (Interrupts)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Caused by events external to processor</a:t>
            </a:r>
          </a:p>
          <a:p>
            <a:pPr lvl="1" eaLnBrk="1" hangingPunct="1">
              <a:defRPr/>
            </a:pPr>
            <a:r>
              <a:rPr lang="en-US" dirty="0" smtClean="0"/>
              <a:t>Indicated by setting the processor’s interrupt pin(s)</a:t>
            </a:r>
          </a:p>
          <a:p>
            <a:pPr lvl="1" eaLnBrk="1" hangingPunct="1">
              <a:defRPr/>
            </a:pPr>
            <a:r>
              <a:rPr lang="en-US" dirty="0" smtClean="0"/>
              <a:t>Handler returns to “next” instruction.</a:t>
            </a:r>
          </a:p>
          <a:p>
            <a:pPr eaLnBrk="1" hangingPunct="1">
              <a:defRPr/>
            </a:pPr>
            <a:r>
              <a:rPr lang="en-US" dirty="0" smtClean="0"/>
              <a:t>Examples:</a:t>
            </a:r>
          </a:p>
          <a:p>
            <a:pPr lvl="1" eaLnBrk="1" hangingPunct="1">
              <a:defRPr/>
            </a:pPr>
            <a:r>
              <a:rPr lang="en-US" dirty="0" smtClean="0"/>
              <a:t>Timer interrupt</a:t>
            </a:r>
          </a:p>
          <a:p>
            <a:pPr lvl="2" eaLnBrk="1" hangingPunct="1">
              <a:defRPr/>
            </a:pPr>
            <a:r>
              <a:rPr lang="en-US" dirty="0" smtClean="0"/>
              <a:t>Every few </a:t>
            </a:r>
            <a:r>
              <a:rPr lang="en-US" dirty="0" err="1" smtClean="0"/>
              <a:t>ms</a:t>
            </a:r>
            <a:r>
              <a:rPr lang="en-US" dirty="0" smtClean="0"/>
              <a:t>, triggered by external timer chip</a:t>
            </a:r>
          </a:p>
          <a:p>
            <a:pPr lvl="2" eaLnBrk="1" hangingPunct="1">
              <a:defRPr/>
            </a:pPr>
            <a:r>
              <a:rPr lang="en-US" dirty="0" smtClean="0"/>
              <a:t>Used by kernel to take control back from user programs</a:t>
            </a:r>
          </a:p>
          <a:p>
            <a:pPr lvl="1" eaLnBrk="1" hangingPunct="1">
              <a:defRPr/>
            </a:pPr>
            <a:r>
              <a:rPr lang="en-US" dirty="0" smtClean="0"/>
              <a:t>I/O interrupts</a:t>
            </a:r>
          </a:p>
          <a:p>
            <a:pPr lvl="2" eaLnBrk="1" hangingPunct="1">
              <a:defRPr/>
            </a:pPr>
            <a:r>
              <a:rPr lang="en-US" dirty="0" smtClean="0"/>
              <a:t>Hitting control-C (or any key) at the keyboard</a:t>
            </a:r>
          </a:p>
          <a:p>
            <a:pPr lvl="2" eaLnBrk="1" hangingPunct="1">
              <a:defRPr/>
            </a:pPr>
            <a:r>
              <a:rPr lang="en-US" dirty="0" smtClean="0"/>
              <a:t>Arrival of packet from network</a:t>
            </a:r>
          </a:p>
          <a:p>
            <a:pPr lvl="2" eaLnBrk="1" hangingPunct="1">
              <a:defRPr/>
            </a:pPr>
            <a:r>
              <a:rPr lang="en-US" dirty="0" smtClean="0"/>
              <a:t>Arrival of data sector from disk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68199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Synchronous Exceptions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Caused by events that occur as result of executing an instruction:</a:t>
            </a:r>
          </a:p>
          <a:p>
            <a:pPr lvl="1" eaLnBrk="1" hangingPunct="1">
              <a:defRPr/>
            </a:pPr>
            <a:r>
              <a:rPr lang="en-US" smtClean="0"/>
              <a:t>Traps</a:t>
            </a:r>
          </a:p>
          <a:p>
            <a:pPr lvl="2" eaLnBrk="1" hangingPunct="1">
              <a:defRPr/>
            </a:pPr>
            <a:r>
              <a:rPr lang="en-US" smtClean="0"/>
              <a:t>Intentional</a:t>
            </a:r>
          </a:p>
          <a:p>
            <a:pPr lvl="2" eaLnBrk="1" hangingPunct="1">
              <a:defRPr/>
            </a:pPr>
            <a:r>
              <a:rPr lang="en-US" smtClean="0"/>
              <a:t>Examples: system calls, breakpoint traps, special instructions</a:t>
            </a:r>
          </a:p>
          <a:p>
            <a:pPr lvl="2" eaLnBrk="1" hangingPunct="1">
              <a:defRPr/>
            </a:pPr>
            <a:r>
              <a:rPr lang="en-US" smtClean="0"/>
              <a:t>Returns control to “next” instruction</a:t>
            </a:r>
          </a:p>
          <a:p>
            <a:pPr lvl="1" eaLnBrk="1" hangingPunct="1">
              <a:defRPr/>
            </a:pPr>
            <a:r>
              <a:rPr lang="en-US" smtClean="0"/>
              <a:t>Faults</a:t>
            </a:r>
          </a:p>
          <a:p>
            <a:pPr lvl="2" eaLnBrk="1" hangingPunct="1">
              <a:defRPr/>
            </a:pPr>
            <a:r>
              <a:rPr lang="en-US" smtClean="0"/>
              <a:t>Unintentional but possibly recoverable </a:t>
            </a:r>
          </a:p>
          <a:p>
            <a:pPr lvl="2" eaLnBrk="1" hangingPunct="1">
              <a:defRPr/>
            </a:pPr>
            <a:r>
              <a:rPr lang="en-US" smtClean="0"/>
              <a:t>Examples: page faults (recoverable), protection faults (unrecoverable)</a:t>
            </a:r>
          </a:p>
          <a:p>
            <a:pPr lvl="2" eaLnBrk="1" hangingPunct="1">
              <a:defRPr/>
            </a:pPr>
            <a:r>
              <a:rPr lang="en-US" smtClean="0"/>
              <a:t>Either re-executes faulting (“current”) instruction or aborts</a:t>
            </a:r>
          </a:p>
          <a:p>
            <a:pPr lvl="1" eaLnBrk="1" hangingPunct="1">
              <a:defRPr/>
            </a:pPr>
            <a:r>
              <a:rPr lang="en-US" smtClean="0"/>
              <a:t>Aborts</a:t>
            </a:r>
          </a:p>
          <a:p>
            <a:pPr lvl="2" eaLnBrk="1" hangingPunct="1">
              <a:defRPr/>
            </a:pPr>
            <a:r>
              <a:rPr lang="en-US" smtClean="0"/>
              <a:t>Unintentional and unrecoverable</a:t>
            </a:r>
          </a:p>
          <a:p>
            <a:pPr lvl="2" eaLnBrk="1" hangingPunct="1">
              <a:defRPr/>
            </a:pPr>
            <a:r>
              <a:rPr lang="en-US" smtClean="0"/>
              <a:t>Examples: parity error, machine check</a:t>
            </a:r>
          </a:p>
          <a:p>
            <a:pPr lvl="2" eaLnBrk="1" hangingPunct="1">
              <a:defRPr/>
            </a:pPr>
            <a:r>
              <a:rPr lang="en-US" smtClean="0"/>
              <a:t>Aborts current program or entire 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x86-64 </a:t>
            </a:r>
            <a:r>
              <a:rPr lang="en-US" dirty="0"/>
              <a:t>E</a:t>
            </a:r>
            <a:r>
              <a:rPr lang="en-US" dirty="0" smtClean="0"/>
              <a:t>xceptions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113717"/>
              </p:ext>
            </p:extLst>
          </p:nvPr>
        </p:nvGraphicFramePr>
        <p:xfrm>
          <a:off x="609600" y="1965960"/>
          <a:ext cx="7086600" cy="222504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2362200"/>
                <a:gridCol w="2590800"/>
                <a:gridCol w="213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Exception</a:t>
                      </a:r>
                      <a:r>
                        <a:rPr lang="en-US" i="1" baseline="0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Number</a:t>
                      </a:r>
                      <a:endParaRPr lang="en-US" i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Description</a:t>
                      </a:r>
                      <a:endParaRPr lang="en-US" i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Exception Class</a:t>
                      </a:r>
                      <a:endParaRPr lang="en-US" i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0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Divide by zero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Fault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13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General protection fault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Fault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14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Page fault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Fault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18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Machine check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Abort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32-255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OS-defined exceptions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Interrupt or trap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63372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31656</TotalTime>
  <Pages>35</Pages>
  <Words>2944</Words>
  <Application>Microsoft Office PowerPoint</Application>
  <PresentationFormat>Letter Paper (8.5x11 in)</PresentationFormat>
  <Paragraphs>746</Paragraphs>
  <Slides>42</Slides>
  <Notes>6</Notes>
  <HiddenSlides>15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class02</vt:lpstr>
      <vt:lpstr>Exceptional Control Flow</vt:lpstr>
      <vt:lpstr>Control Flow</vt:lpstr>
      <vt:lpstr>Altering the Control Flow</vt:lpstr>
      <vt:lpstr>Exceptional Control Flow</vt:lpstr>
      <vt:lpstr>Exceptions</vt:lpstr>
      <vt:lpstr>Exception Tables (Interrupt Vectors)</vt:lpstr>
      <vt:lpstr>Asynchronous Exceptions (Interrupts)</vt:lpstr>
      <vt:lpstr>Synchronous Exceptions</vt:lpstr>
      <vt:lpstr>Examples of x86-64 Exceptions</vt:lpstr>
      <vt:lpstr>System Calls</vt:lpstr>
      <vt:lpstr>System Call Example</vt:lpstr>
      <vt:lpstr>Fault Example: Page Fault</vt:lpstr>
      <vt:lpstr>Fault Example: Invalid Memory</vt:lpstr>
      <vt:lpstr>ECF Exists at All Levels of a System</vt:lpstr>
      <vt:lpstr>Shell Programs</vt:lpstr>
      <vt:lpstr>Simple Shell eval Function</vt:lpstr>
      <vt:lpstr>Problem with Simple Shell Example</vt:lpstr>
      <vt:lpstr>Signals</vt:lpstr>
      <vt:lpstr>Signal Concepts: Sending  </vt:lpstr>
      <vt:lpstr>Signal Concepts: Receiving</vt:lpstr>
      <vt:lpstr>Signal Concepts: Pending &amp; Blocked Signals</vt:lpstr>
      <vt:lpstr>Signal Concepts: Bit Masks </vt:lpstr>
      <vt:lpstr>Receiving Signals</vt:lpstr>
      <vt:lpstr>Receiving Signals</vt:lpstr>
      <vt:lpstr>Process Groups</vt:lpstr>
      <vt:lpstr>Sending Signals with kill</vt:lpstr>
      <vt:lpstr>Sending Signals From the Keyboard</vt:lpstr>
      <vt:lpstr>Example of ctrl-c and ctrl-z</vt:lpstr>
      <vt:lpstr>Sending Signals with kill</vt:lpstr>
      <vt:lpstr>Default Actions</vt:lpstr>
      <vt:lpstr>Installing Signal Handlers</vt:lpstr>
      <vt:lpstr>Signal Handling Example</vt:lpstr>
      <vt:lpstr>Signals Handlers as Concurrent Flows</vt:lpstr>
      <vt:lpstr>Another View of Signal Handlers as Concurrent Flows</vt:lpstr>
      <vt:lpstr>Nested Signal Handlers </vt:lpstr>
      <vt:lpstr>Blocking and Unblocking Signals </vt:lpstr>
      <vt:lpstr>Temporarily Blocking Signals</vt:lpstr>
      <vt:lpstr>Guidelines for Writing Safe Handlers </vt:lpstr>
      <vt:lpstr>Async-Signal-Safety </vt:lpstr>
      <vt:lpstr>Signal Handler Funkiness</vt:lpstr>
      <vt:lpstr>Living With Nonqueuing Signals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Exceptional Control Flow I</dc:title>
  <dc:subject/>
  <dc:creator>Randal E. Bryant and David R. O'Hallaron</dc:creator>
  <cp:keywords/>
  <dc:description/>
  <cp:lastModifiedBy>Geoff Kuenning</cp:lastModifiedBy>
  <cp:revision>152</cp:revision>
  <cp:lastPrinted>2015-10-29T06:35:20Z</cp:lastPrinted>
  <dcterms:created xsi:type="dcterms:W3CDTF">1998-08-11T09:19:24Z</dcterms:created>
  <dcterms:modified xsi:type="dcterms:W3CDTF">2015-12-04T04:27:29Z</dcterms:modified>
</cp:coreProperties>
</file>