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343" r:id="rId2"/>
    <p:sldId id="373" r:id="rId3"/>
    <p:sldId id="37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62" r:id="rId14"/>
    <p:sldId id="376" r:id="rId15"/>
    <p:sldId id="363" r:id="rId16"/>
    <p:sldId id="364" r:id="rId17"/>
    <p:sldId id="365" r:id="rId18"/>
    <p:sldId id="366" r:id="rId19"/>
    <p:sldId id="367" r:id="rId20"/>
    <p:sldId id="368" r:id="rId21"/>
    <p:sldId id="375" r:id="rId22"/>
    <p:sldId id="369" r:id="rId23"/>
    <p:sldId id="377" r:id="rId24"/>
    <p:sldId id="370" r:id="rId25"/>
    <p:sldId id="371" r:id="rId26"/>
  </p:sldIdLst>
  <p:sldSz cx="9144000" cy="6858000" type="letter"/>
  <p:notesSz cx="9271000" cy="6985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0000"/>
    <a:srgbClr val="00FFFF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624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828" y="-8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>
                <a:latin typeface="Helvetica" pitchFamily="34" charset="0"/>
              </a:rPr>
              <a:t>Page </a:t>
            </a:r>
            <a:fld id="{90E45BE2-2D82-4698-A5D9-05BE676D8058}" type="slidenum">
              <a:rPr lang="en-US" altLang="en-US" sz="1200" b="0" smtClean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2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03C45B4F-DEDB-4792-BC2E-258037E011B0}" type="slidenum">
              <a:rPr lang="en-US" altLang="en-US" sz="12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96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00583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08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247650"/>
            <a:ext cx="2076450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0785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447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7695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90359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5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984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156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32990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761492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02099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7138987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t>– </a:t>
            </a:r>
            <a:fld id="{4F85DBE8-13EE-4BA4-886D-F0C2D7F319DC}" type="slidenum"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sz="1400" b="0" smtClean="0">
                <a:solidFill>
                  <a:schemeClr val="hlink"/>
                </a:solidFill>
                <a:latin typeface="Helvetica" pitchFamily="34" charset="0"/>
              </a:rPr>
              <a:t> –</a:t>
            </a:r>
            <a:endParaRPr lang="en-US" sz="1400" b="0" smtClean="0">
              <a:latin typeface="Helvetica" pitchFamily="34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 bwMode="auto">
          <a:xfrm>
            <a:off x="7620000" y="6477000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>
              <a:defRPr/>
            </a:pPr>
            <a:r>
              <a:rPr lang="en-US" altLang="en-US" smtClean="0"/>
              <a:t>CS 105</a:t>
            </a:r>
          </a:p>
          <a:p>
            <a:pPr>
              <a:defRPr/>
            </a:pPr>
            <a:endParaRPr lang="en-US" altLang="en-US" smtClean="0"/>
          </a:p>
        </p:txBody>
      </p:sp>
      <p:pic>
        <p:nvPicPr>
          <p:cNvPr id="1030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771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Internetworking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6175375" cy="25146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Client-server programming model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Networks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Internetworks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Global IP Internet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mtClean="0"/>
              <a:t>IP addresses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mtClean="0"/>
              <a:t>Domain names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mtClean="0"/>
              <a:t>Connections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20838" y="762000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>
                <a:latin typeface="Helvetica" pitchFamily="-124" charset="0"/>
              </a:rPr>
              <a:t>CS 105</a:t>
            </a:r>
            <a:br>
              <a:rPr lang="en-US" altLang="en-US" sz="3800">
                <a:latin typeface="Helvetica" pitchFamily="-124" charset="0"/>
              </a:rPr>
            </a:br>
            <a:r>
              <a:rPr lang="en-US" altLang="en-US" sz="2500" i="1">
                <a:latin typeface="Helvetica" pitchFamily="-124" charset="0"/>
              </a:rPr>
              <a:t>“Tour of the Black Holes of Computing”</a:t>
            </a:r>
            <a:endParaRPr lang="en-US" altLang="en-US" sz="3800">
              <a:latin typeface="Helvetica" pitchFamily="-12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341313"/>
            <a:ext cx="5811837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 are glossing over several important questions:</a:t>
            </a:r>
          </a:p>
          <a:p>
            <a:pPr lvl="1" eaLnBrk="1" hangingPunct="1">
              <a:defRPr/>
            </a:pPr>
            <a:r>
              <a:rPr lang="en-US" smtClean="0"/>
              <a:t>What if different networks have different maximum frame sizes? (segmentation)</a:t>
            </a:r>
          </a:p>
          <a:p>
            <a:pPr lvl="1" eaLnBrk="1" hangingPunct="1">
              <a:defRPr/>
            </a:pPr>
            <a:r>
              <a:rPr lang="en-US" smtClean="0"/>
              <a:t>How do routers know where to forward frames?</a:t>
            </a:r>
          </a:p>
          <a:p>
            <a:pPr lvl="1" eaLnBrk="1" hangingPunct="1">
              <a:defRPr/>
            </a:pPr>
            <a:r>
              <a:rPr lang="en-US" smtClean="0"/>
              <a:t>How do routers learn when the network topology changes?</a:t>
            </a:r>
          </a:p>
          <a:p>
            <a:pPr lvl="1" eaLnBrk="1" hangingPunct="1">
              <a:defRPr/>
            </a:pPr>
            <a:r>
              <a:rPr lang="en-US" smtClean="0"/>
              <a:t>What if packets get lost?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These (and other) questions are addressed by the area of  systems known as </a:t>
            </a:r>
            <a:r>
              <a:rPr lang="en-US" i="1" smtClean="0"/>
              <a:t>computer networking: CS 125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Global IP Internet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Most famous example of an internet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Based on TCP/IP protocol family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IP (Internet protocol) : 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Provides basic naming scheme and unreliable delivery capability of packets (datagrams) from host to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 smtClean="0"/>
              <a:t>UDP</a:t>
            </a:r>
            <a:r>
              <a:rPr lang="en-US" dirty="0" smtClean="0"/>
              <a:t> (Unreliable Datagram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Uses IP to provide unreliable datagram delivery from process to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TCP (Transmission Control Protocol)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Uses IP to provide reliable byte streams from process to process over connections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dirty="0" smtClean="0"/>
              <a:t>…and several more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Accessed via mix of Unix file I/O and functions from the </a:t>
            </a:r>
            <a:r>
              <a:rPr lang="en-US" i="1" dirty="0" smtClean="0">
                <a:solidFill>
                  <a:srgbClr val="FF0000"/>
                </a:solidFill>
              </a:rPr>
              <a:t>sockets interface</a:t>
            </a:r>
            <a:endParaRPr lang="en-US" dirty="0" smtClean="0"/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128000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Hardware and Software Org of</a:t>
            </a:r>
            <a:br>
              <a:rPr lang="en-US" altLang="en-US" smtClean="0"/>
            </a:br>
            <a:r>
              <a:rPr lang="en-US" altLang="en-US" smtClean="0"/>
              <a:t> an Internet Application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814638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462338" y="29337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462338" y="39243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814638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814638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462338" y="49149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2700338" y="53467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Global IP Internet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700838" y="33147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TCP/IP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7386638" y="29337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386638" y="39243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700838" y="2324100"/>
            <a:ext cx="1284287" cy="609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700838" y="4305300"/>
            <a:ext cx="1284287" cy="609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Network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7386638" y="49149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2444750" y="1905000"/>
            <a:ext cx="2001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client host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296025" y="1905000"/>
            <a:ext cx="2081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Internet server host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628650" y="2811463"/>
            <a:ext cx="18669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Sockets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(system calls)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442913" y="3800475"/>
            <a:ext cx="20145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 interface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(interrupts)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132263" y="2446338"/>
            <a:ext cx="1166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User code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116388" y="3435350"/>
            <a:ext cx="1347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Kernel code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187825" y="4303713"/>
            <a:ext cx="1449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Hardware</a:t>
            </a:r>
          </a:p>
          <a:p>
            <a:pPr algn="ctr"/>
            <a:r>
              <a:rPr lang="en-US" altLang="en-US" i="1">
                <a:latin typeface="Helvetica" pitchFamily="-124" charset="0"/>
              </a:rPr>
              <a:t>and firmware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2509838" y="3098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7257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624638" y="2247900"/>
            <a:ext cx="14478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2497138" y="41021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Programmer’s View of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1. Hosts are mapped to a set of 32-bit </a:t>
            </a:r>
            <a:r>
              <a:rPr lang="en-US" i="1" dirty="0" smtClean="0">
                <a:solidFill>
                  <a:srgbClr val="FF0000"/>
                </a:solidFill>
              </a:rPr>
              <a:t>IP(v4) addresses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134.173.42.100 is Knuth</a:t>
            </a:r>
          </a:p>
          <a:p>
            <a:pPr eaLnBrk="1" hangingPunct="1">
              <a:defRPr/>
            </a:pPr>
            <a:r>
              <a:rPr lang="en-US" dirty="0" smtClean="0"/>
              <a:t>2</a:t>
            </a:r>
            <a:r>
              <a:rPr lang="en-US" dirty="0" smtClean="0"/>
              <a:t>. IP addresses are mapped to set of identifiers called Internet </a:t>
            </a:r>
            <a:r>
              <a:rPr lang="en-US" i="1" dirty="0" smtClean="0">
                <a:solidFill>
                  <a:srgbClr val="FF0000"/>
                </a:solidFill>
              </a:rPr>
              <a:t>domain names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134.173.42.2 is mapped to www.cs.hmc.edu</a:t>
            </a:r>
          </a:p>
          <a:p>
            <a:pPr lvl="1" eaLnBrk="1" hangingPunct="1">
              <a:defRPr/>
            </a:pPr>
            <a:r>
              <a:rPr lang="en-US" dirty="0" smtClean="0"/>
              <a:t>128.2.203.164 is mapped to www.cs.cmu.edu</a:t>
            </a:r>
          </a:p>
          <a:p>
            <a:pPr lvl="1" eaLnBrk="1" hangingPunct="1">
              <a:defRPr/>
            </a:pPr>
            <a:r>
              <a:rPr lang="en-US" dirty="0" smtClean="0"/>
              <a:t>Mapping is many-to-many</a:t>
            </a:r>
          </a:p>
          <a:p>
            <a:pPr eaLnBrk="1" hangingPunct="1">
              <a:defRPr/>
            </a:pPr>
            <a:r>
              <a:rPr lang="en-US" dirty="0" smtClean="0"/>
              <a:t>3. Process on one Internet host can communicate with process on another via a </a:t>
            </a:r>
            <a:r>
              <a:rPr lang="en-US" i="1" dirty="0" smtClean="0">
                <a:solidFill>
                  <a:srgbClr val="FF0000"/>
                </a:solidFill>
              </a:rPr>
              <a:t>connection</a:t>
            </a:r>
            <a:r>
              <a:rPr lang="en-US" i="1" dirty="0" smtClean="0"/>
              <a:t>—IP Address, Port  Number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IPv4 and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 smtClean="0"/>
              <a:t>The original Internet Protocol, with its 32-bit addresses, is known as </a:t>
            </a:r>
            <a:r>
              <a:rPr lang="en-US" i="1" dirty="0" smtClean="0"/>
              <a:t>Internet Protocol Version 4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IPv4</a:t>
            </a:r>
            <a:r>
              <a:rPr lang="en-US" dirty="0" smtClean="0"/>
              <a:t>)</a:t>
            </a:r>
          </a:p>
          <a:p>
            <a:r>
              <a:rPr lang="en-US" dirty="0" smtClean="0"/>
              <a:t>1996: Internet Engineering Task Force (IETF) introduced </a:t>
            </a:r>
            <a:r>
              <a:rPr lang="en-US" i="1" dirty="0" smtClean="0"/>
              <a:t>Internet Protocol Version 6 </a:t>
            </a:r>
            <a:r>
              <a:rPr lang="en-US" dirty="0" smtClean="0">
                <a:solidFill>
                  <a:srgbClr val="FF0000"/>
                </a:solidFill>
              </a:rPr>
              <a:t>(IPv6</a:t>
            </a:r>
            <a:r>
              <a:rPr lang="en-US" dirty="0" smtClean="0"/>
              <a:t>) with 128-bit addresses</a:t>
            </a:r>
          </a:p>
          <a:p>
            <a:pPr lvl="1"/>
            <a:r>
              <a:rPr lang="en-US" dirty="0" smtClean="0"/>
              <a:t>Intended as the successor to IPv4</a:t>
            </a:r>
          </a:p>
          <a:p>
            <a:r>
              <a:rPr lang="en-US" dirty="0" smtClean="0"/>
              <a:t>As of 2015, vast majority of Internet traffic still carried by IPv4	</a:t>
            </a:r>
          </a:p>
          <a:p>
            <a:pPr lvl="1"/>
            <a:r>
              <a:rPr lang="en-US" dirty="0" smtClean="0"/>
              <a:t>Only 4% of users access Google services using IPv6.</a:t>
            </a:r>
          </a:p>
          <a:p>
            <a:r>
              <a:rPr lang="en-US" dirty="0" smtClean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19787761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769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1. IP (v4)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19200"/>
            <a:ext cx="8281987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32-bit IP addresses are stored in </a:t>
            </a:r>
            <a:r>
              <a:rPr lang="en-US" i="1" dirty="0" smtClean="0">
                <a:solidFill>
                  <a:srgbClr val="FF0000"/>
                </a:solidFill>
              </a:rPr>
              <a:t>IP address </a:t>
            </a:r>
            <a:r>
              <a:rPr lang="en-US" i="1" dirty="0" err="1" smtClean="0">
                <a:solidFill>
                  <a:srgbClr val="FF0000"/>
                </a:solidFill>
              </a:rPr>
              <a:t>struct</a:t>
            </a:r>
            <a:endParaRPr lang="en-US" i="1" dirty="0" smtClean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en-US" dirty="0" smtClean="0"/>
              <a:t>Always stored in memory in network byte order (big-endian)</a:t>
            </a:r>
          </a:p>
          <a:p>
            <a:pPr lvl="1" eaLnBrk="1" hangingPunct="1">
              <a:defRPr/>
            </a:pPr>
            <a:r>
              <a:rPr lang="en-US" dirty="0" smtClean="0"/>
              <a:t>True in general for any integer transferred in packet header from one machine to another.</a:t>
            </a:r>
          </a:p>
          <a:p>
            <a:pPr lvl="2" eaLnBrk="1" hangingPunct="1">
              <a:defRPr/>
            </a:pPr>
            <a:r>
              <a:rPr lang="en-US" dirty="0" smtClean="0"/>
              <a:t>E.g., port number used to identify Internet connection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8600" y="3541713"/>
            <a:ext cx="7758113" cy="10826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/* Internet address structure */</a:t>
            </a:r>
          </a:p>
          <a:p>
            <a:r>
              <a:rPr lang="en-US" altLang="en-US"/>
              <a:t>struct in_addr {</a:t>
            </a:r>
          </a:p>
          <a:p>
            <a:r>
              <a:rPr lang="en-US" altLang="en-US"/>
              <a:t>    unsigned int s_addr; /* network byte order (big-endian) */</a:t>
            </a:r>
          </a:p>
          <a:p>
            <a:r>
              <a:rPr lang="en-US" altLang="en-US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81000" y="4859338"/>
            <a:ext cx="7924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 dirty="0">
                <a:latin typeface="Helvetica" pitchFamily="-124" charset="0"/>
              </a:rPr>
              <a:t>Handy network byte-order conversion functions (no-ops on some machines):</a:t>
            </a:r>
          </a:p>
          <a:p>
            <a:pPr lvl="1"/>
            <a:r>
              <a:rPr lang="en-US" altLang="en-US" sz="1800" dirty="0" err="1"/>
              <a:t>htonl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 smtClean="0"/>
              <a:t>int</a:t>
            </a:r>
            <a:r>
              <a:rPr lang="en-US" altLang="en-US" sz="1800" dirty="0" smtClean="0">
                <a:latin typeface="Helvetica" pitchFamily="-124" charset="0"/>
              </a:rPr>
              <a:t> </a:t>
            </a:r>
            <a:r>
              <a:rPr lang="en-US" altLang="en-US" sz="1800" dirty="0">
                <a:latin typeface="Helvetica" pitchFamily="-124" charset="0"/>
              </a:rPr>
              <a:t>from host to network byte order</a:t>
            </a:r>
          </a:p>
          <a:p>
            <a:pPr lvl="1"/>
            <a:r>
              <a:rPr lang="en-US" altLang="en-US" sz="1800" dirty="0" err="1"/>
              <a:t>htons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host to network byte order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ntohl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 err="1" smtClean="0"/>
              <a:t>int</a:t>
            </a:r>
            <a:r>
              <a:rPr lang="en-US" altLang="en-US" sz="1800" dirty="0" smtClean="0">
                <a:latin typeface="Helvetica" pitchFamily="-124" charset="0"/>
              </a:rPr>
              <a:t> </a:t>
            </a:r>
            <a:r>
              <a:rPr lang="en-US" altLang="en-US" sz="1800" dirty="0">
                <a:latin typeface="Helvetica" pitchFamily="-124" charset="0"/>
              </a:rPr>
              <a:t>from network to host byte order</a:t>
            </a:r>
          </a:p>
          <a:p>
            <a:pPr lvl="1"/>
            <a:r>
              <a:rPr lang="en-US" altLang="en-US" sz="1800" dirty="0" err="1"/>
              <a:t>ntohs</a:t>
            </a:r>
            <a:r>
              <a:rPr lang="en-US" altLang="en-US" sz="1800" dirty="0"/>
              <a:t>: </a:t>
            </a:r>
            <a:r>
              <a:rPr lang="en-US" altLang="en-US" sz="1800" dirty="0">
                <a:latin typeface="Helvetica" pitchFamily="-124" charset="0"/>
              </a:rPr>
              <a:t>convert </a:t>
            </a:r>
            <a:r>
              <a:rPr lang="en-US" altLang="en-US" sz="1800" dirty="0"/>
              <a:t>short </a:t>
            </a:r>
            <a:r>
              <a:rPr lang="en-US" altLang="en-US" sz="1800" dirty="0" err="1"/>
              <a:t>int</a:t>
            </a:r>
            <a:r>
              <a:rPr lang="en-US" altLang="en-US" sz="1800" dirty="0">
                <a:latin typeface="Helvetica" pitchFamily="-124" charset="0"/>
              </a:rPr>
              <a:t> from network to host byte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786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Dotted-Decimal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1800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By convention, each byte in 32-bit IP address is represented by its decimal value and separated by period</a:t>
            </a:r>
          </a:p>
          <a:p>
            <a:pPr lvl="2" eaLnBrk="1" hangingPunct="1">
              <a:defRPr/>
            </a:pPr>
            <a:r>
              <a:rPr lang="en-US" smtClean="0"/>
              <a:t>IP address</a:t>
            </a:r>
            <a:r>
              <a:rPr lang="en-US" smtClean="0">
                <a:latin typeface="Courier New" pitchFamily="49" charset="0"/>
              </a:rPr>
              <a:t> 0x8002C2F2 = 128.2.194.242</a:t>
            </a:r>
          </a:p>
          <a:p>
            <a:pPr lvl="2" eaLnBrk="1" hangingPunct="1">
              <a:defRPr/>
            </a:pPr>
            <a:r>
              <a:rPr lang="en-US" smtClean="0"/>
              <a:t>IPv6 addresses uglier: </a:t>
            </a:r>
            <a:r>
              <a:rPr lang="en-US" sz="1600" smtClean="0">
                <a:latin typeface="Courier New" pitchFamily="49" charset="0"/>
              </a:rPr>
              <a:t>2001:1878:301:902:218:8bff:fef9:a407</a:t>
            </a:r>
          </a:p>
          <a:p>
            <a:pPr eaLnBrk="1" hangingPunct="1">
              <a:defRPr/>
            </a:pPr>
            <a:r>
              <a:rPr lang="en-US" smtClean="0"/>
              <a:t>Functions for converting between binary IP addresses and dotted decimal strings: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inet_pton</a:t>
            </a:r>
            <a:r>
              <a:rPr lang="en-US" smtClean="0"/>
              <a:t>:  converts dotted-decimal string to IP address in network byte order</a:t>
            </a:r>
          </a:p>
          <a:p>
            <a:pPr lvl="1" eaLnBrk="1" hangingPunct="1">
              <a:defRPr/>
            </a:pPr>
            <a:r>
              <a:rPr lang="en-US" smtClean="0">
                <a:latin typeface="Courier New" pitchFamily="49" charset="0"/>
              </a:rPr>
              <a:t>inet_ntop</a:t>
            </a:r>
            <a:r>
              <a:rPr lang="en-US" smtClean="0"/>
              <a:t>:  converts IP address in network byte order to its corresponding dotted-decimal string</a:t>
            </a:r>
          </a:p>
          <a:p>
            <a:pPr lvl="1" eaLnBrk="1" hangingPunct="1">
              <a:defRPr/>
            </a:pPr>
            <a:r>
              <a:rPr lang="en-US" smtClean="0"/>
              <a:t>“n” denotes network representation; “p” denotes printable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2. Internet Domain Names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358900" y="2055813"/>
            <a:ext cx="477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mil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92350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edu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259138" y="2055813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gov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194175" y="2055813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com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01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hmc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009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berkeley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mit</a:t>
            </a: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cs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043238" y="39131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math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301625" y="4719638"/>
            <a:ext cx="15970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mike1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134.173.41.151</a:t>
            </a:r>
          </a:p>
        </p:txBody>
      </p:sp>
      <p:sp>
        <p:nvSpPr>
          <p:cNvPr id="18455" name="Text Box 25"/>
          <p:cNvSpPr txBox="1">
            <a:spLocks noChangeArrowheads="1"/>
          </p:cNvSpPr>
          <p:nvPr/>
        </p:nvSpPr>
        <p:spPr bwMode="auto">
          <a:xfrm>
            <a:off x="2339975" y="11303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unnamed root</a:t>
            </a:r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8457" name="Text Box 27"/>
          <p:cNvSpPr txBox="1">
            <a:spLocks noChangeArrowheads="1"/>
          </p:cNvSpPr>
          <p:nvPr/>
        </p:nvSpPr>
        <p:spPr bwMode="auto">
          <a:xfrm>
            <a:off x="1808163" y="4719638"/>
            <a:ext cx="1595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Knuth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134.173.42.100</a:t>
            </a:r>
          </a:p>
        </p:txBody>
      </p:sp>
      <p:sp>
        <p:nvSpPr>
          <p:cNvPr id="18458" name="Text Box 29"/>
          <p:cNvSpPr txBox="1">
            <a:spLocks noChangeArrowheads="1"/>
          </p:cNvSpPr>
          <p:nvPr/>
        </p:nvSpPr>
        <p:spPr bwMode="auto">
          <a:xfrm>
            <a:off x="2527300" y="5897563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 </a:t>
            </a:r>
            <a:endParaRPr lang="en-US" altLang="en-US">
              <a:latin typeface="Helvetica" pitchFamily="-124" charset="0"/>
            </a:endParaRPr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941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amazon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8462" name="Text Box 33"/>
          <p:cNvSpPr txBox="1">
            <a:spLocks noChangeArrowheads="1"/>
          </p:cNvSpPr>
          <p:nvPr/>
        </p:nvSpPr>
        <p:spPr bwMode="auto">
          <a:xfrm>
            <a:off x="4341813" y="3921125"/>
            <a:ext cx="142081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>
            <a:spAutoFit/>
          </a:bodyPr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www</a:t>
            </a:r>
          </a:p>
          <a:p>
            <a:pPr algn="ctr"/>
            <a:r>
              <a:rPr lang="en-US" altLang="en-US" sz="1400">
                <a:latin typeface="Helvetica" pitchFamily="-124" charset="0"/>
              </a:rPr>
              <a:t>208.216.181.15</a:t>
            </a:r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6018213" y="2055813"/>
            <a:ext cx="257333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Top-level domain names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916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Second-level domain names</a:t>
            </a:r>
          </a:p>
        </p:txBody>
      </p:sp>
      <p:sp>
        <p:nvSpPr>
          <p:cNvPr id="18465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90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Third-level domain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99500" cy="5638800"/>
          </a:xfrm>
        </p:spPr>
        <p:txBody>
          <a:bodyPr/>
          <a:lstStyle/>
          <a:p>
            <a:pPr marL="223838" indent="-223838" defTabSz="895350" eaLnBrk="1" hangingPunct="1">
              <a:defRPr/>
            </a:pPr>
            <a:r>
              <a:rPr lang="en-US" dirty="0" smtClean="0"/>
              <a:t>Internet tracks mapping between IP addresses and domain names in worldwide many-to-many distributed database called </a:t>
            </a:r>
            <a:r>
              <a:rPr lang="en-US" i="1" dirty="0" smtClean="0"/>
              <a:t>DNS</a:t>
            </a:r>
            <a:r>
              <a:rPr lang="en-US" dirty="0" smtClean="0"/>
              <a:t>.</a:t>
            </a:r>
          </a:p>
          <a:p>
            <a:pPr marL="560388" lvl="1" indent="-222250" defTabSz="895350" eaLnBrk="1" hangingPunct="1">
              <a:defRPr/>
            </a:pPr>
            <a:r>
              <a:rPr lang="en-US" dirty="0" smtClean="0"/>
              <a:t>Conceptually, programmers can view DNS database as collection of millions of </a:t>
            </a:r>
            <a:r>
              <a:rPr lang="en-US" i="1" dirty="0" smtClean="0"/>
              <a:t>address information structures</a:t>
            </a:r>
            <a:r>
              <a:rPr lang="en-US" dirty="0" smtClean="0"/>
              <a:t>:</a:t>
            </a:r>
          </a:p>
          <a:p>
            <a:pPr marL="223838" indent="-223838" defTabSz="895350" eaLnBrk="1" hangingPunct="1">
              <a:defRPr/>
            </a:pPr>
            <a:endParaRPr lang="en-US" sz="1600" dirty="0" smtClean="0">
              <a:latin typeface="Courier New" pitchFamily="49" charset="0"/>
            </a:endParaRPr>
          </a:p>
          <a:p>
            <a:pPr marL="223838" indent="-223838" defTabSz="895350" eaLnBrk="1" hangingPunct="1">
              <a:defRPr/>
            </a:pPr>
            <a:endParaRPr lang="en-US" dirty="0" smtClean="0"/>
          </a:p>
          <a:p>
            <a:pPr marL="223838" indent="-223838" defTabSz="895350" eaLnBrk="1" hangingPunct="1">
              <a:defRPr/>
            </a:pPr>
            <a:endParaRPr lang="en-US" dirty="0" smtClean="0"/>
          </a:p>
          <a:p>
            <a:pPr marL="223838" indent="-223838" defTabSz="895350" eaLnBrk="1" hangingPunct="1">
              <a:defRPr/>
            </a:pPr>
            <a:endParaRPr lang="en-US" dirty="0" smtClean="0"/>
          </a:p>
          <a:p>
            <a:pPr marL="223838" indent="-223838" defTabSz="895350" eaLnBrk="1" hangingPunct="1">
              <a:defRPr/>
            </a:pPr>
            <a:endParaRPr lang="en-US" dirty="0" smtClean="0"/>
          </a:p>
          <a:p>
            <a:pPr marL="223838" indent="-223838" defTabSz="895350" eaLnBrk="1" hangingPunct="1">
              <a:defRPr/>
            </a:pPr>
            <a:r>
              <a:rPr lang="en-US" dirty="0" smtClean="0"/>
              <a:t>Functions for retrieving host entries from DNS: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getaddrinfo</a:t>
            </a:r>
            <a:r>
              <a:rPr lang="en-US" dirty="0" smtClean="0"/>
              <a:t>: query key is DNS domain name</a:t>
            </a:r>
          </a:p>
          <a:p>
            <a:pPr marL="560388" lvl="1" indent="-222250" defTabSz="895350" eaLnBrk="1" hangingPunct="1">
              <a:defRPr/>
            </a:pPr>
            <a:r>
              <a:rPr lang="en-US" dirty="0" err="1" smtClean="0">
                <a:latin typeface="Courier New" pitchFamily="49" charset="0"/>
              </a:rPr>
              <a:t>getnameinfo</a:t>
            </a:r>
            <a:r>
              <a:rPr lang="en-US" dirty="0" smtClean="0">
                <a:latin typeface="Courier New" pitchFamily="49" charset="0"/>
              </a:rPr>
              <a:t>:</a:t>
            </a:r>
            <a:r>
              <a:rPr lang="en-US" dirty="0" smtClean="0"/>
              <a:t> query key is IP address (V4 or V6)</a:t>
            </a:r>
            <a:endParaRPr lang="en-US" sz="1400" dirty="0" smtClean="0">
              <a:latin typeface="Courier New" pitchFamily="49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228600" y="2895600"/>
            <a:ext cx="8915400" cy="24447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400"/>
              <a:t>/* Address information structure (DNS only has + entries) */ </a:t>
            </a:r>
          </a:p>
          <a:p>
            <a:r>
              <a:rPr lang="en-US" altLang="en-US" sz="1400"/>
              <a:t>struct addrinfo {</a:t>
            </a:r>
          </a:p>
          <a:p>
            <a:r>
              <a:rPr lang="en-US" altLang="en-US" sz="1400"/>
              <a:t>	int              ai_flags;	/*   Various options */</a:t>
            </a:r>
          </a:p>
          <a:p>
            <a:r>
              <a:rPr lang="en-US" altLang="en-US" sz="1400"/>
              <a:t>	int              ai_family;	/* + AF_INET or AF_INET6 */</a:t>
            </a:r>
          </a:p>
          <a:p>
            <a:r>
              <a:rPr lang="en-US" altLang="en-US" sz="1400"/>
              <a:t>	int              ai_socktype;	/*   Preferred socket type */</a:t>
            </a:r>
          </a:p>
          <a:p>
            <a:r>
              <a:rPr lang="en-US" altLang="en-US" sz="1400"/>
              <a:t>	int              ai_protocol;	/*   Preferred protocol */</a:t>
            </a:r>
          </a:p>
          <a:p>
            <a:r>
              <a:rPr lang="en-US" altLang="en-US" sz="1400"/>
              <a:t>	size_t           ai_addrlen;	/*   Length of address */</a:t>
            </a:r>
          </a:p>
          <a:p>
            <a:r>
              <a:rPr lang="en-US" altLang="en-US" sz="1400"/>
              <a:t>	struct sockaddr *ai_addr;		/* + Encoded IP address */</a:t>
            </a:r>
          </a:p>
          <a:p>
            <a:r>
              <a:rPr lang="en-US" altLang="en-US" sz="1400"/>
              <a:t>	char            *ai_canonname;	/* + Canonical host name */</a:t>
            </a:r>
          </a:p>
          <a:p>
            <a:r>
              <a:rPr lang="en-US" altLang="en-US" sz="1400"/>
              <a:t>	struct addrinfo *ai_next;		/*   Link to next answer */</a:t>
            </a:r>
          </a:p>
          <a:p>
            <a:r>
              <a:rPr lang="en-US" altLang="en-US" sz="1400"/>
              <a:t>};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89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Properties of DNS Host Entries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64754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Each host entry is equivalence class of domain names and IP addresses</a:t>
            </a:r>
          </a:p>
          <a:p>
            <a:pPr eaLnBrk="1" hangingPunct="1">
              <a:defRPr/>
            </a:pPr>
            <a:r>
              <a:rPr lang="en-US" smtClean="0"/>
              <a:t>Each host has a locally defined domain name </a:t>
            </a:r>
            <a:r>
              <a:rPr lang="en-US" smtClean="0">
                <a:latin typeface="Courier New" pitchFamily="49" charset="0"/>
              </a:rPr>
              <a:t>localhost</a:t>
            </a:r>
            <a:r>
              <a:rPr lang="en-US" smtClean="0"/>
              <a:t>, which always maps to </a:t>
            </a:r>
            <a:r>
              <a:rPr lang="en-US" i="1" smtClean="0">
                <a:solidFill>
                  <a:srgbClr val="FF0000"/>
                </a:solidFill>
              </a:rPr>
              <a:t>loopback address</a:t>
            </a:r>
            <a:r>
              <a:rPr lang="en-US" smtClean="0"/>
              <a:t> </a:t>
            </a:r>
            <a:r>
              <a:rPr lang="en-US" smtClean="0">
                <a:latin typeface="Courier New" pitchFamily="49" charset="0"/>
              </a:rPr>
              <a:t>127.0.0.1</a:t>
            </a:r>
            <a:endParaRPr lang="en-US" smtClean="0"/>
          </a:p>
          <a:p>
            <a:pPr eaLnBrk="1" hangingPunct="1">
              <a:defRPr/>
            </a:pPr>
            <a:r>
              <a:rPr lang="en-US" smtClean="0"/>
              <a:t>Different kinds of mappings are possible:</a:t>
            </a:r>
          </a:p>
          <a:p>
            <a:pPr lvl="1" eaLnBrk="1" hangingPunct="1">
              <a:defRPr/>
            </a:pPr>
            <a:r>
              <a:rPr lang="en-US" smtClean="0"/>
              <a:t>Simple case: 1-1 mapping between domain name and IP addr:</a:t>
            </a:r>
          </a:p>
          <a:p>
            <a:pPr marL="1096963" lvl="2" eaLnBrk="1" hangingPunct="1">
              <a:defRPr/>
            </a:pPr>
            <a:r>
              <a:rPr lang="en-US" sz="1600" smtClean="0">
                <a:latin typeface="Courier New" pitchFamily="49" charset="0"/>
              </a:rPr>
              <a:t>www.cs.hmc.edu </a:t>
            </a:r>
            <a:r>
              <a:rPr lang="en-US" sz="1600" smtClean="0"/>
              <a:t>maps to 134.173.42.2</a:t>
            </a:r>
          </a:p>
          <a:p>
            <a:pPr lvl="1" eaLnBrk="1" hangingPunct="1">
              <a:defRPr/>
            </a:pPr>
            <a:r>
              <a:rPr lang="en-US" smtClean="0"/>
              <a:t>Multiple domain names mapped to the same IP address:</a:t>
            </a:r>
          </a:p>
          <a:p>
            <a:pPr marL="1096963" lvl="2" eaLnBrk="1" hangingPunct="1">
              <a:defRPr/>
            </a:pPr>
            <a:r>
              <a:rPr lang="en-US" smtClean="0">
                <a:latin typeface="Courier New" pitchFamily="49" charset="0"/>
              </a:rPr>
              <a:t>cs.hmc.edu </a:t>
            </a:r>
            <a:r>
              <a:rPr lang="en-US" smtClean="0"/>
              <a:t>and</a:t>
            </a:r>
            <a:r>
              <a:rPr lang="en-US" smtClean="0">
                <a:latin typeface="Courier New" pitchFamily="49" charset="0"/>
              </a:rPr>
              <a:t> knuth.cs.hmc.edu </a:t>
            </a:r>
            <a:r>
              <a:rPr lang="en-US" smtClean="0">
                <a:latin typeface="Arial" charset="0"/>
              </a:rPr>
              <a:t>both map to</a:t>
            </a:r>
            <a:r>
              <a:rPr lang="en-US" smtClean="0">
                <a:latin typeface="Courier New" pitchFamily="49" charset="0"/>
              </a:rPr>
              <a:t> 134.173.42.100</a:t>
            </a:r>
          </a:p>
          <a:p>
            <a:pPr lvl="1" eaLnBrk="1" hangingPunct="1">
              <a:defRPr/>
            </a:pPr>
            <a:r>
              <a:rPr lang="en-US" smtClean="0"/>
              <a:t>Multiple domain names mapped to multiple IP addresses:</a:t>
            </a:r>
          </a:p>
          <a:p>
            <a:pPr marL="1096963" lvl="2" eaLnBrk="1" hangingPunct="1">
              <a:defRPr/>
            </a:pPr>
            <a:r>
              <a:rPr lang="en-US" smtClean="0">
                <a:latin typeface="Courier New" pitchFamily="49" charset="0"/>
              </a:rPr>
              <a:t>aol.com </a:t>
            </a:r>
            <a:r>
              <a:rPr lang="en-US" smtClean="0"/>
              <a:t>and</a:t>
            </a:r>
            <a:r>
              <a:rPr lang="en-US" smtClean="0">
                <a:latin typeface="Courier New" pitchFamily="49" charset="0"/>
              </a:rPr>
              <a:t> www.aol.com </a:t>
            </a:r>
            <a:r>
              <a:rPr lang="en-US" smtClean="0"/>
              <a:t>map to multiple IP addresses</a:t>
            </a:r>
          </a:p>
          <a:p>
            <a:pPr lvl="1" eaLnBrk="1" hangingPunct="1">
              <a:defRPr/>
            </a:pPr>
            <a:r>
              <a:rPr lang="en-US" smtClean="0"/>
              <a:t>Some valid domain names don’t map to any IP address:</a:t>
            </a:r>
          </a:p>
          <a:p>
            <a:pPr marL="1096963" lvl="2" eaLnBrk="1" hangingPunct="1">
              <a:defRPr/>
            </a:pPr>
            <a:r>
              <a:rPr lang="en-US" smtClean="0"/>
              <a:t>For example: </a:t>
            </a:r>
            <a:r>
              <a:rPr lang="en-US" smtClean="0">
                <a:latin typeface="Courier New" pitchFamily="49" charset="0"/>
              </a:rPr>
              <a:t>research.cs.hmc.edu</a:t>
            </a:r>
          </a:p>
          <a:p>
            <a:pPr marL="1096963" lvl="2"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4214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network is a hierarchical system of boxes and “wires” organized by geographical proximity</a:t>
            </a:r>
          </a:p>
          <a:p>
            <a:pPr lvl="1" eaLnBrk="1" hangingPunct="1">
              <a:defRPr/>
            </a:pPr>
            <a:r>
              <a:rPr lang="en-US" dirty="0" smtClean="0"/>
              <a:t>LAN (local area network) spans building or campus</a:t>
            </a:r>
          </a:p>
          <a:p>
            <a:pPr lvl="2" eaLnBrk="1" hangingPunct="1">
              <a:defRPr/>
            </a:pPr>
            <a:r>
              <a:rPr lang="en-US" dirty="0" smtClean="0"/>
              <a:t>Ethernet</a:t>
            </a:r>
          </a:p>
          <a:p>
            <a:pPr lvl="2" eaLnBrk="1" hangingPunct="1">
              <a:defRPr/>
            </a:pPr>
            <a:r>
              <a:rPr lang="en-US" dirty="0" smtClean="0"/>
              <a:t>802.11 (wireless)</a:t>
            </a:r>
          </a:p>
          <a:p>
            <a:pPr lvl="1" eaLnBrk="1" hangingPunct="1">
              <a:defRPr/>
            </a:pPr>
            <a:r>
              <a:rPr lang="en-US" dirty="0" smtClean="0"/>
              <a:t>WAN (wide-area network) spans country or world</a:t>
            </a:r>
          </a:p>
          <a:p>
            <a:pPr lvl="2" eaLnBrk="1" hangingPunct="1">
              <a:defRPr/>
            </a:pPr>
            <a:r>
              <a:rPr lang="en-US" dirty="0" smtClean="0"/>
              <a:t>Different, usually faster technology</a:t>
            </a:r>
          </a:p>
          <a:p>
            <a:pPr eaLnBrk="1" hangingPunct="1">
              <a:defRPr/>
            </a:pPr>
            <a:r>
              <a:rPr lang="en-US" dirty="0" smtClean="0"/>
              <a:t>An </a:t>
            </a:r>
            <a:r>
              <a:rPr lang="en-US" i="1" dirty="0" smtClean="0">
                <a:solidFill>
                  <a:srgbClr val="FF0000"/>
                </a:solidFill>
              </a:rPr>
              <a:t>internetwork</a:t>
            </a:r>
            <a:r>
              <a:rPr lang="en-US" i="1" dirty="0" smtClean="0"/>
              <a:t> (</a:t>
            </a:r>
            <a:r>
              <a:rPr lang="en-US" i="1" dirty="0" smtClean="0">
                <a:solidFill>
                  <a:srgbClr val="FF0000"/>
                </a:solidFill>
              </a:rPr>
              <a:t>internet</a:t>
            </a:r>
            <a:r>
              <a:rPr lang="en-US" i="1" dirty="0" smtClean="0"/>
              <a:t>) </a:t>
            </a:r>
            <a:r>
              <a:rPr lang="en-US" dirty="0" smtClean="0"/>
              <a:t>is an interconnected set of networks</a:t>
            </a:r>
          </a:p>
          <a:p>
            <a:pPr lvl="1" eaLnBrk="1" hangingPunct="1">
              <a:defRPr/>
            </a:pPr>
            <a:r>
              <a:rPr lang="en-US" dirty="0" smtClean="0"/>
              <a:t>Global IP Internet (uppercase “I”) is most famous example of an internet (lowercase “</a:t>
            </a:r>
            <a:r>
              <a:rPr lang="en-US" dirty="0" err="1" smtClean="0"/>
              <a:t>i</a:t>
            </a:r>
            <a:r>
              <a:rPr lang="en-US" dirty="0" smtClean="0"/>
              <a:t>”)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334963"/>
            <a:ext cx="86106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A Program That Queries DNS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7200" y="1241425"/>
            <a:ext cx="8390438" cy="501675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dirty="0" err="1"/>
              <a:t>int</a:t>
            </a:r>
            <a:r>
              <a:rPr lang="en-US" altLang="en-US" dirty="0"/>
              <a:t> main(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argc</a:t>
            </a:r>
            <a:r>
              <a:rPr lang="en-US" altLang="en-US" dirty="0"/>
              <a:t>, char **</a:t>
            </a:r>
            <a:r>
              <a:rPr lang="en-US" altLang="en-US" dirty="0" err="1"/>
              <a:t>argv</a:t>
            </a:r>
            <a:r>
              <a:rPr lang="en-US" altLang="en-US" dirty="0"/>
              <a:t>) { /* </a:t>
            </a:r>
            <a:r>
              <a:rPr lang="en-US" altLang="en-US" dirty="0" err="1"/>
              <a:t>argv</a:t>
            </a:r>
            <a:r>
              <a:rPr lang="en-US" altLang="en-US" dirty="0"/>
              <a:t>[1] is a domain name */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/>
              <a:t>addrinfo</a:t>
            </a:r>
            <a:r>
              <a:rPr lang="en-US" altLang="en-US" dirty="0"/>
              <a:t> hints, *host, *</a:t>
            </a:r>
            <a:r>
              <a:rPr lang="en-US" altLang="en-US" dirty="0" err="1"/>
              <a:t>firsthost</a:t>
            </a:r>
            <a:r>
              <a:rPr lang="en-US" altLang="en-US" dirty="0"/>
              <a:t> = NULL;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struct</a:t>
            </a:r>
            <a:r>
              <a:rPr lang="en-US" altLang="en-US" dirty="0"/>
              <a:t> </a:t>
            </a:r>
            <a:r>
              <a:rPr lang="en-US" altLang="en-US" dirty="0" err="1" smtClean="0"/>
              <a:t>sockaddr</a:t>
            </a:r>
            <a:r>
              <a:rPr lang="en-US" altLang="en-US" dirty="0" smtClean="0"/>
              <a:t> </a:t>
            </a:r>
            <a:r>
              <a:rPr lang="en-US" altLang="en-US" dirty="0"/>
              <a:t>*</a:t>
            </a:r>
            <a:r>
              <a:rPr lang="en-US" altLang="en-US" dirty="0" err="1"/>
              <a:t>addr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char </a:t>
            </a:r>
            <a:r>
              <a:rPr lang="en-US" altLang="en-US" dirty="0" err="1"/>
              <a:t>buf</a:t>
            </a:r>
            <a:r>
              <a:rPr lang="en-US" altLang="en-US" dirty="0"/>
              <a:t>[80];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memset</a:t>
            </a:r>
            <a:r>
              <a:rPr lang="en-US" altLang="en-US" dirty="0"/>
              <a:t>(&amp;hints, 0, </a:t>
            </a:r>
            <a:r>
              <a:rPr lang="en-US" altLang="en-US" dirty="0" err="1"/>
              <a:t>sizeof</a:t>
            </a:r>
            <a:r>
              <a:rPr lang="en-US" altLang="en-US" dirty="0"/>
              <a:t> hints);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hints.ai_flags</a:t>
            </a:r>
            <a:r>
              <a:rPr lang="en-US" altLang="en-US" dirty="0"/>
              <a:t> = </a:t>
            </a:r>
            <a:r>
              <a:rPr lang="en-US" altLang="en-US" dirty="0" err="1"/>
              <a:t>AI_CANONNAME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    </a:t>
            </a:r>
            <a:r>
              <a:rPr lang="en-US" altLang="en-US" dirty="0" err="1"/>
              <a:t>hints.ai_family</a:t>
            </a:r>
            <a:r>
              <a:rPr lang="en-US" altLang="en-US" dirty="0"/>
              <a:t> = </a:t>
            </a:r>
            <a:r>
              <a:rPr lang="en-US" altLang="en-US" dirty="0" err="1"/>
              <a:t>AF_UNSPEC</a:t>
            </a:r>
            <a:r>
              <a:rPr lang="en-US" altLang="en-US" dirty="0"/>
              <a:t>;  /* Or </a:t>
            </a:r>
            <a:r>
              <a:rPr lang="en-US" altLang="en-US" dirty="0" err="1"/>
              <a:t>AF_INET</a:t>
            </a:r>
            <a:r>
              <a:rPr lang="en-US" altLang="en-US" dirty="0"/>
              <a:t> or AF_INET6 */</a:t>
            </a:r>
          </a:p>
          <a:p>
            <a:r>
              <a:rPr lang="en-US" altLang="en-US" dirty="0"/>
              <a:t>    if (</a:t>
            </a:r>
            <a:r>
              <a:rPr lang="en-US" altLang="en-US" dirty="0" err="1"/>
              <a:t>getaddrinfo</a:t>
            </a:r>
            <a:r>
              <a:rPr lang="en-US" altLang="en-US" dirty="0"/>
              <a:t>(</a:t>
            </a:r>
            <a:r>
              <a:rPr lang="en-US" altLang="en-US" dirty="0" err="1"/>
              <a:t>argv</a:t>
            </a:r>
            <a:r>
              <a:rPr lang="en-US" altLang="en-US" dirty="0"/>
              <a:t>[1], NULL, &amp;hints, &amp;</a:t>
            </a:r>
            <a:r>
              <a:rPr lang="en-US" altLang="en-US" dirty="0" err="1"/>
              <a:t>firsthost</a:t>
            </a:r>
            <a:r>
              <a:rPr lang="en-US" altLang="en-US" dirty="0"/>
              <a:t>) != 0)</a:t>
            </a:r>
          </a:p>
          <a:p>
            <a:r>
              <a:rPr lang="en-US" altLang="en-US" dirty="0"/>
              <a:t>	exit(1);</a:t>
            </a:r>
          </a:p>
          <a:p>
            <a:endParaRPr lang="en-US" altLang="en-US" dirty="0"/>
          </a:p>
          <a:p>
            <a:r>
              <a:rPr lang="en-US" altLang="en-US" dirty="0"/>
              <a:t>    </a:t>
            </a:r>
            <a:r>
              <a:rPr lang="en-US" altLang="en-US" dirty="0" err="1"/>
              <a:t>printf</a:t>
            </a:r>
            <a:r>
              <a:rPr lang="en-US" altLang="en-US" dirty="0"/>
              <a:t>("official hostname: %s\n", </a:t>
            </a:r>
            <a:r>
              <a:rPr lang="en-US" altLang="en-US" dirty="0" err="1"/>
              <a:t>firsthost</a:t>
            </a:r>
            <a:r>
              <a:rPr lang="en-US" altLang="en-US" dirty="0"/>
              <a:t>-&gt;</a:t>
            </a:r>
            <a:r>
              <a:rPr lang="en-US" altLang="en-US" dirty="0" err="1"/>
              <a:t>ai_canonname</a:t>
            </a:r>
            <a:r>
              <a:rPr lang="en-US" altLang="en-US" dirty="0"/>
              <a:t>);</a:t>
            </a:r>
          </a:p>
          <a:p>
            <a:r>
              <a:rPr lang="en-US" altLang="en-US" dirty="0"/>
              <a:t>    </a:t>
            </a:r>
          </a:p>
          <a:p>
            <a:r>
              <a:rPr lang="en-US" altLang="en-US" dirty="0"/>
              <a:t>    for (host = </a:t>
            </a:r>
            <a:r>
              <a:rPr lang="en-US" altLang="en-US" dirty="0" err="1"/>
              <a:t>firsthost</a:t>
            </a:r>
            <a:r>
              <a:rPr lang="en-US" altLang="en-US" dirty="0"/>
              <a:t>;  host != NULL;  host = host-&gt;</a:t>
            </a:r>
            <a:r>
              <a:rPr lang="en-US" altLang="en-US" dirty="0" err="1"/>
              <a:t>ai_next</a:t>
            </a:r>
            <a:r>
              <a:rPr lang="en-US" altLang="en-US" dirty="0"/>
              <a:t>) {</a:t>
            </a:r>
          </a:p>
          <a:p>
            <a:r>
              <a:rPr lang="en-US" altLang="en-US" dirty="0"/>
              <a:t>	</a:t>
            </a:r>
            <a:r>
              <a:rPr lang="en-US" altLang="en-US" dirty="0" err="1"/>
              <a:t>addr</a:t>
            </a:r>
            <a:r>
              <a:rPr lang="en-US" altLang="en-US" dirty="0"/>
              <a:t> = </a:t>
            </a:r>
            <a:r>
              <a:rPr lang="en-US" altLang="en-US" dirty="0" smtClean="0"/>
              <a:t>host-</a:t>
            </a:r>
            <a:r>
              <a:rPr lang="en-US" altLang="en-US" dirty="0"/>
              <a:t>&gt;</a:t>
            </a:r>
            <a:r>
              <a:rPr lang="en-US" altLang="en-US" dirty="0" err="1" smtClean="0"/>
              <a:t>ai_addr</a:t>
            </a:r>
            <a:r>
              <a:rPr lang="en-US" altLang="en-US" dirty="0"/>
              <a:t>;</a:t>
            </a:r>
            <a:endParaRPr lang="en-US" altLang="en-US" dirty="0" smtClean="0"/>
          </a:p>
          <a:p>
            <a:r>
              <a:rPr lang="en-US" altLang="en-US" dirty="0" smtClean="0"/>
              <a:t>	</a:t>
            </a:r>
            <a:r>
              <a:rPr lang="en-US" altLang="en-US" dirty="0" err="1" smtClean="0"/>
              <a:t>inet_ntop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addr</a:t>
            </a:r>
            <a:r>
              <a:rPr lang="en-US" altLang="en-US" dirty="0" smtClean="0"/>
              <a:t>-&gt;</a:t>
            </a:r>
            <a:r>
              <a:rPr lang="en-US" altLang="en-US" dirty="0" err="1" smtClean="0"/>
              <a:t>sa_family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addr</a:t>
            </a:r>
            <a:r>
              <a:rPr lang="en-US" altLang="en-US" dirty="0" smtClean="0"/>
              <a:t>-&gt;</a:t>
            </a:r>
            <a:r>
              <a:rPr lang="en-US" altLang="en-US" dirty="0" err="1" smtClean="0"/>
              <a:t>sa_data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buf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sizeof</a:t>
            </a:r>
            <a:r>
              <a:rPr lang="en-US" altLang="en-US" dirty="0"/>
              <a:t> </a:t>
            </a:r>
            <a:r>
              <a:rPr lang="en-US" altLang="en-US" dirty="0" err="1" smtClean="0"/>
              <a:t>buf</a:t>
            </a:r>
            <a:r>
              <a:rPr lang="en-US" altLang="en-US" dirty="0" smtClean="0"/>
              <a:t>);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altLang="en-US" dirty="0" err="1"/>
              <a:t>printf</a:t>
            </a:r>
            <a:r>
              <a:rPr lang="en-US" altLang="en-US" dirty="0"/>
              <a:t>("address: %s\n", </a:t>
            </a:r>
            <a:r>
              <a:rPr lang="en-US" altLang="en-US" dirty="0" err="1" smtClean="0"/>
              <a:t>buf</a:t>
            </a:r>
            <a:r>
              <a:rPr lang="en-US" altLang="en-US" dirty="0" smtClean="0"/>
              <a:t>);</a:t>
            </a:r>
            <a:endParaRPr lang="en-US" altLang="en-US" dirty="0"/>
          </a:p>
          <a:p>
            <a:r>
              <a:rPr lang="en-US" altLang="en-US" dirty="0"/>
              <a:t>    }</a:t>
            </a:r>
          </a:p>
          <a:p>
            <a:r>
              <a:rPr lang="en-US" altLang="en-US" dirty="0"/>
              <a:t>    exit(0);</a:t>
            </a:r>
          </a:p>
          <a:p>
            <a:r>
              <a:rPr lang="en-US" altLang="en-US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Querying DNS from the Command Line</a:t>
            </a:r>
            <a:endParaRPr lang="en-US" altLang="en-US" smtClean="0">
              <a:latin typeface="Courier New" pitchFamily="49" charset="0"/>
            </a:endParaRP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10652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Domain Information Groper (</a:t>
            </a:r>
            <a:r>
              <a:rPr lang="en-US" smtClean="0">
                <a:latin typeface="Courier New" pitchFamily="49" charset="0"/>
              </a:rPr>
              <a:t>dig</a:t>
            </a:r>
            <a:r>
              <a:rPr lang="en-US" smtClean="0"/>
              <a:t>) provides scriptable  command line interface to DNS.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90538" y="2660650"/>
            <a:ext cx="4627562" cy="3786188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linux&gt; dig +short knuth.cs.hmc.edu </a:t>
            </a:r>
          </a:p>
          <a:p>
            <a:r>
              <a:rPr lang="en-US" altLang="en-US"/>
              <a:t>134.173.42.100 </a:t>
            </a:r>
          </a:p>
          <a:p>
            <a:r>
              <a:rPr lang="en-US" altLang="en-US"/>
              <a:t>linux&gt; dig +short -x 134.173.42.100 </a:t>
            </a:r>
          </a:p>
          <a:p>
            <a:r>
              <a:rPr lang="en-US" altLang="en-US"/>
              <a:t>Knuth.cs.hmc.edu. </a:t>
            </a:r>
          </a:p>
          <a:p>
            <a:r>
              <a:rPr lang="en-US" altLang="en-US"/>
              <a:t>linux&gt; dig +short aol.com </a:t>
            </a:r>
          </a:p>
          <a:p>
            <a:r>
              <a:rPr lang="en-US" altLang="en-US"/>
              <a:t>64.12.79.57</a:t>
            </a:r>
          </a:p>
          <a:p>
            <a:r>
              <a:rPr lang="en-US" altLang="en-US"/>
              <a:t>64.12.89.186</a:t>
            </a:r>
          </a:p>
          <a:p>
            <a:r>
              <a:rPr lang="en-US" altLang="en-US"/>
              <a:t>205.188.100.58</a:t>
            </a:r>
          </a:p>
          <a:p>
            <a:r>
              <a:rPr lang="en-US" altLang="en-US"/>
              <a:t>205.188.101.58</a:t>
            </a:r>
          </a:p>
          <a:p>
            <a:r>
              <a:rPr lang="en-US" altLang="en-US"/>
              <a:t>207.200.74.38</a:t>
            </a:r>
          </a:p>
          <a:p>
            <a:r>
              <a:rPr lang="en-US" altLang="en-US"/>
              <a:t>linux&gt; dig +short -x 64.12.79.57 </a:t>
            </a:r>
          </a:p>
          <a:p>
            <a:r>
              <a:rPr lang="en-US" altLang="en-US"/>
              <a:t>5minmedia.com.</a:t>
            </a:r>
          </a:p>
          <a:p>
            <a:r>
              <a:rPr lang="en-US" altLang="en-US"/>
              <a:t>mightyaol.com.</a:t>
            </a:r>
          </a:p>
          <a:p>
            <a:r>
              <a:rPr lang="en-US" altLang="en-US"/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7770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3.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Clients and servers communicate by sending streams of bytes over </a:t>
            </a:r>
            <a:r>
              <a:rPr lang="en-US" i="1" dirty="0" smtClean="0">
                <a:solidFill>
                  <a:srgbClr val="FF0000"/>
                </a:solidFill>
              </a:rPr>
              <a:t>connections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 smtClean="0">
                <a:solidFill>
                  <a:srgbClr val="FF0000"/>
                </a:solidFill>
              </a:rPr>
              <a:t>Socket</a:t>
            </a:r>
            <a:r>
              <a:rPr lang="en-US" dirty="0" smtClean="0"/>
              <a:t> is application endpoint of connection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Socket address is </a:t>
            </a:r>
            <a:r>
              <a:rPr lang="en-US" dirty="0" err="1" smtClean="0">
                <a:latin typeface="Courier New" pitchFamily="49" charset="0"/>
              </a:rPr>
              <a:t>IPaddress:port</a:t>
            </a:r>
            <a:r>
              <a:rPr lang="en-US" dirty="0" smtClean="0"/>
              <a:t> pair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i="1" dirty="0" smtClean="0">
                <a:solidFill>
                  <a:srgbClr val="FF0000"/>
                </a:solidFill>
              </a:rPr>
              <a:t>Port</a:t>
            </a:r>
            <a:r>
              <a:rPr lang="en-US" dirty="0" smtClean="0"/>
              <a:t> is 16-bit integer that identifies a process: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 smtClean="0">
                <a:solidFill>
                  <a:srgbClr val="FF0000"/>
                </a:solidFill>
              </a:rPr>
              <a:t>Ephemeral port</a:t>
            </a:r>
            <a:r>
              <a:rPr lang="en-US" dirty="0" smtClean="0"/>
              <a:t>: Assigned automatically on client when client makes connection request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Well-known port</a:t>
            </a:r>
            <a:r>
              <a:rPr lang="en-US" dirty="0" smtClean="0"/>
              <a:t>: 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Connection is uniquely identified by socket addresses of its endpoints (</a:t>
            </a:r>
            <a:r>
              <a:rPr lang="en-US" i="1" dirty="0" smtClean="0">
                <a:solidFill>
                  <a:srgbClr val="FF0000"/>
                </a:solidFill>
              </a:rPr>
              <a:t>socket pair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clientaddr:clientport</a:t>
            </a:r>
            <a:r>
              <a:rPr lang="en-US" dirty="0" smtClean="0">
                <a:latin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</a:rPr>
              <a:t>serveraddr:serverport</a:t>
            </a:r>
            <a:r>
              <a:rPr lang="en-US" dirty="0" smtClean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Ports</a:t>
            </a:r>
            <a:br>
              <a:rPr lang="en-US" dirty="0" smtClean="0"/>
            </a:br>
            <a:r>
              <a:rPr lang="en-US" dirty="0" smtClean="0"/>
              <a:t>and Service 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services have permanently assigned </a:t>
            </a:r>
            <a:r>
              <a:rPr lang="en-US" i="1" dirty="0" smtClean="0">
                <a:solidFill>
                  <a:srgbClr val="FF0000"/>
                </a:solidFill>
              </a:rPr>
              <a:t>well-known ports </a:t>
            </a:r>
            <a:r>
              <a:rPr lang="en-US" i="1" dirty="0" smtClean="0"/>
              <a:t>and </a:t>
            </a:r>
            <a:r>
              <a:rPr lang="en-US" dirty="0" smtClean="0"/>
              <a:t>corresponding </a:t>
            </a:r>
            <a:r>
              <a:rPr lang="en-US" i="1" dirty="0" smtClean="0">
                <a:solidFill>
                  <a:srgbClr val="FF0000"/>
                </a:solidFill>
              </a:rPr>
              <a:t>well-known service names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cho server: 7/echo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servers: 22/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1"/>
            <a:r>
              <a:rPr lang="en-US" dirty="0" smtClean="0"/>
              <a:t>email server: 25/</a:t>
            </a:r>
            <a:r>
              <a:rPr lang="en-US" dirty="0" err="1" smtClean="0"/>
              <a:t>smtp</a:t>
            </a:r>
            <a:endParaRPr lang="en-US" dirty="0" smtClean="0"/>
          </a:p>
          <a:p>
            <a:pPr lvl="1"/>
            <a:r>
              <a:rPr lang="en-US" dirty="0" smtClean="0"/>
              <a:t>Web servers: 80/http</a:t>
            </a:r>
          </a:p>
          <a:p>
            <a:pPr lvl="1"/>
            <a:endParaRPr lang="en-US" dirty="0"/>
          </a:p>
          <a:p>
            <a:r>
              <a:rPr lang="en-US" dirty="0" smtClean="0"/>
              <a:t>Mappings between well-known ports and service names is contained in the file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etc</a:t>
            </a:r>
            <a:r>
              <a:rPr lang="en-US" dirty="0" smtClean="0">
                <a:latin typeface="Courier New"/>
                <a:cs typeface="Courier New"/>
              </a:rPr>
              <a:t>/services </a:t>
            </a:r>
            <a:r>
              <a:rPr lang="en-US" dirty="0" smtClean="0"/>
              <a:t>on each Linux machine.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5776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6740525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796925" y="3000375"/>
            <a:ext cx="1465263" cy="10350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047038" cy="1095375"/>
          </a:xfrm>
        </p:spPr>
        <p:txBody>
          <a:bodyPr/>
          <a:lstStyle/>
          <a:p>
            <a:pPr eaLnBrk="1" hangingPunct="1"/>
            <a:r>
              <a:rPr lang="en-US" altLang="en-US" smtClean="0"/>
              <a:t>Putting it all Together: </a:t>
            </a:r>
            <a:br>
              <a:rPr lang="en-US" altLang="en-US" smtClean="0"/>
            </a:br>
            <a:r>
              <a:rPr lang="en-US" altLang="en-US" smtClean="0"/>
              <a:t>Anatomy of an Internet Connection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503488" y="3479800"/>
            <a:ext cx="4073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Connection socket pair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</a:t>
            </a:r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  <a:r>
              <a:rPr lang="en-US" altLang="en-US">
                <a:latin typeface="Helvetica" pitchFamily="-124" charset="0"/>
              </a:rPr>
              <a:t>, </a:t>
            </a:r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  <a:r>
              <a:rPr lang="en-US" altLang="en-US">
                <a:latin typeface="Helvetica" pitchFamily="-124" charset="0"/>
              </a:rPr>
              <a:t>)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6788150" y="31083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(port 80)</a:t>
            </a:r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933450" y="3108325"/>
            <a:ext cx="1287463" cy="7969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>
            <a:lvl1pPr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 defTabSz="912813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2278063" y="351155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7"/>
          <p:cNvSpPr>
            <a:spLocks noChangeAspect="1" noChangeArrowheads="1"/>
          </p:cNvSpPr>
          <p:nvPr/>
        </p:nvSpPr>
        <p:spPr bwMode="auto">
          <a:xfrm>
            <a:off x="2149475" y="34464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Oval 8"/>
          <p:cNvSpPr>
            <a:spLocks noChangeAspect="1" noChangeArrowheads="1"/>
          </p:cNvSpPr>
          <p:nvPr/>
        </p:nvSpPr>
        <p:spPr bwMode="auto">
          <a:xfrm>
            <a:off x="6729413" y="344646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Text Box 9"/>
          <p:cNvSpPr txBox="1">
            <a:spLocks noChangeArrowheads="1"/>
          </p:cNvSpPr>
          <p:nvPr/>
        </p:nvSpPr>
        <p:spPr bwMode="auto">
          <a:xfrm>
            <a:off x="1473200" y="2238375"/>
            <a:ext cx="22844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Client socket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00"/>
                </a:solidFill>
                <a:latin typeface="Helvetica" pitchFamily="-124" charset="0"/>
              </a:rPr>
              <a:t>51213</a:t>
            </a:r>
          </a:p>
        </p:txBody>
      </p:sp>
      <p:sp>
        <p:nvSpPr>
          <p:cNvPr id="24588" name="Text Box 10"/>
          <p:cNvSpPr txBox="1">
            <a:spLocks noChangeArrowheads="1"/>
          </p:cNvSpPr>
          <p:nvPr/>
        </p:nvSpPr>
        <p:spPr bwMode="auto">
          <a:xfrm>
            <a:off x="5157788" y="2238375"/>
            <a:ext cx="25892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i="1">
                <a:latin typeface="Helvetica" pitchFamily="-124" charset="0"/>
              </a:rPr>
              <a:t>Server socket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  <a:r>
              <a:rPr lang="en-US" altLang="en-US">
                <a:latin typeface="Helvetica" pitchFamily="-124" charset="0"/>
              </a:rPr>
              <a:t>:</a:t>
            </a:r>
            <a:r>
              <a:rPr lang="en-US" altLang="en-US">
                <a:solidFill>
                  <a:srgbClr val="00FFFF"/>
                </a:solidFill>
                <a:latin typeface="Helvetica" pitchFamily="-124" charset="0"/>
              </a:rPr>
              <a:t>80</a:t>
            </a:r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2278063" y="2819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>
            <a:off x="6445250" y="2819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593725" y="4143375"/>
            <a:ext cx="20701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 host address</a:t>
            </a:r>
          </a:p>
          <a:p>
            <a:pPr algn="ctr"/>
            <a:r>
              <a:rPr lang="en-US" altLang="en-US">
                <a:solidFill>
                  <a:srgbClr val="FF0000"/>
                </a:solidFill>
                <a:latin typeface="Helvetica" pitchFamily="-124" charset="0"/>
              </a:rPr>
              <a:t>128.2.194.242</a:t>
            </a:r>
            <a:r>
              <a:rPr lang="en-US" altLang="en-US">
                <a:latin typeface="Helvetica" pitchFamily="-124" charset="0"/>
              </a:rPr>
              <a:t> </a:t>
            </a:r>
            <a:endParaRPr lang="en-US" altLang="en-US" sz="2400">
              <a:latin typeface="Times" pitchFamily="18" charset="0"/>
            </a:endParaRP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>
            <a:off x="6453188" y="4143375"/>
            <a:ext cx="2133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 host address</a:t>
            </a:r>
          </a:p>
          <a:p>
            <a:pPr algn="ctr"/>
            <a:r>
              <a:rPr lang="en-US" altLang="en-US">
                <a:solidFill>
                  <a:srgbClr val="9966FF"/>
                </a:solidFill>
                <a:latin typeface="Helvetica" pitchFamily="-124" charset="0"/>
              </a:rPr>
              <a:t>208.216.181.15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5303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Next Time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How to use sockets interface to establish Internet connections between clients and servers </a:t>
            </a:r>
          </a:p>
          <a:p>
            <a:pPr eaLnBrk="1" hangingPunct="1">
              <a:defRPr/>
            </a:pPr>
            <a:r>
              <a:rPr lang="en-US" smtClean="0"/>
              <a:t>How to use Unix I/O to copy data from one host to another over an Internet connection</a:t>
            </a:r>
          </a:p>
          <a:p>
            <a:pPr lvl="1"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7041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Lowest Level: Ethernet Segment</a:t>
            </a:r>
          </a:p>
        </p:txBody>
      </p:sp>
      <p:sp>
        <p:nvSpPr>
          <p:cNvPr id="7086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83185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Ethernet segment consists of collection of </a:t>
            </a:r>
            <a:r>
              <a:rPr lang="en-US" sz="2000" i="1" dirty="0" smtClean="0">
                <a:solidFill>
                  <a:srgbClr val="FF0000"/>
                </a:solidFill>
              </a:rPr>
              <a:t>hosts</a:t>
            </a:r>
            <a:r>
              <a:rPr lang="en-US" sz="2000" dirty="0" smtClean="0"/>
              <a:t> connected by wires (twisted pairs) to a </a:t>
            </a:r>
            <a:r>
              <a:rPr lang="en-US" sz="2000" i="1" dirty="0" smtClean="0">
                <a:solidFill>
                  <a:srgbClr val="FF0000"/>
                </a:solidFill>
              </a:rPr>
              <a:t>switch</a:t>
            </a: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All or part of a building</a:t>
            </a: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sz="2000" i="1" dirty="0" smtClean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Operation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Each Ethernet adapter has unique 48-bit address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Hosts send bits to any other host in chunks called </a:t>
            </a:r>
            <a:r>
              <a:rPr lang="en-US" sz="1800" i="1" dirty="0" smtClean="0">
                <a:solidFill>
                  <a:srgbClr val="FF0000"/>
                </a:solidFill>
              </a:rPr>
              <a:t>frames</a:t>
            </a:r>
            <a:endParaRPr lang="en-US" sz="1800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/>
              <a:t>Switch copies bits to proper destination port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 smtClean="0"/>
              <a:t>Dynamically learns which port has which host address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sz="1600" i="1" dirty="0" smtClean="0"/>
          </a:p>
        </p:txBody>
      </p:sp>
      <p:grpSp>
        <p:nvGrpSpPr>
          <p:cNvPr id="5124" name="Group 1041"/>
          <p:cNvGrpSpPr>
            <a:grpSpLocks/>
          </p:cNvGrpSpPr>
          <p:nvPr/>
        </p:nvGrpSpPr>
        <p:grpSpPr bwMode="auto">
          <a:xfrm>
            <a:off x="2590800" y="2286000"/>
            <a:ext cx="3429000" cy="1787525"/>
            <a:chOff x="1632" y="1610"/>
            <a:chExt cx="2160" cy="1126"/>
          </a:xfrm>
        </p:grpSpPr>
        <p:sp>
          <p:nvSpPr>
            <p:cNvPr id="5125" name="Line 1028"/>
            <p:cNvSpPr>
              <a:spLocks noChangeShapeType="1"/>
            </p:cNvSpPr>
            <p:nvPr/>
          </p:nvSpPr>
          <p:spPr bwMode="auto">
            <a:xfrm>
              <a:off x="2082" y="1811"/>
              <a:ext cx="528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" name="Line 1029"/>
            <p:cNvSpPr>
              <a:spLocks noChangeShapeType="1"/>
            </p:cNvSpPr>
            <p:nvPr/>
          </p:nvSpPr>
          <p:spPr bwMode="auto">
            <a:xfrm>
              <a:off x="2706" y="1811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Line 1030"/>
            <p:cNvSpPr>
              <a:spLocks noChangeShapeType="1"/>
            </p:cNvSpPr>
            <p:nvPr/>
          </p:nvSpPr>
          <p:spPr bwMode="auto">
            <a:xfrm flipH="1">
              <a:off x="2850" y="1811"/>
              <a:ext cx="432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8" name="Rectangle 1031"/>
            <p:cNvSpPr>
              <a:spLocks noChangeArrowheads="1"/>
            </p:cNvSpPr>
            <p:nvPr/>
          </p:nvSpPr>
          <p:spPr bwMode="auto">
            <a:xfrm>
              <a:off x="1871" y="1622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29" name="Rectangle 1032"/>
            <p:cNvSpPr>
              <a:spLocks noChangeArrowheads="1"/>
            </p:cNvSpPr>
            <p:nvPr/>
          </p:nvSpPr>
          <p:spPr bwMode="auto">
            <a:xfrm>
              <a:off x="2489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0" name="Rectangle 1033"/>
            <p:cNvSpPr>
              <a:spLocks noChangeArrowheads="1"/>
            </p:cNvSpPr>
            <p:nvPr/>
          </p:nvSpPr>
          <p:spPr bwMode="auto">
            <a:xfrm>
              <a:off x="3107" y="1610"/>
              <a:ext cx="428" cy="239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host</a:t>
              </a:r>
            </a:p>
          </p:txBody>
        </p:sp>
        <p:sp>
          <p:nvSpPr>
            <p:cNvPr id="5131" name="AutoShape 1034"/>
            <p:cNvSpPr>
              <a:spLocks noChangeArrowheads="1"/>
            </p:cNvSpPr>
            <p:nvPr/>
          </p:nvSpPr>
          <p:spPr bwMode="auto">
            <a:xfrm>
              <a:off x="2448" y="1995"/>
              <a:ext cx="576" cy="25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hub</a:t>
              </a:r>
            </a:p>
          </p:txBody>
        </p:sp>
        <p:sp>
          <p:nvSpPr>
            <p:cNvPr id="5132" name="Text Box 1035"/>
            <p:cNvSpPr txBox="1">
              <a:spLocks noChangeArrowheads="1"/>
            </p:cNvSpPr>
            <p:nvPr/>
          </p:nvSpPr>
          <p:spPr bwMode="auto">
            <a:xfrm>
              <a:off x="3068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3" name="Text Box 1036"/>
            <p:cNvSpPr txBox="1">
              <a:spLocks noChangeArrowheads="1"/>
            </p:cNvSpPr>
            <p:nvPr/>
          </p:nvSpPr>
          <p:spPr bwMode="auto">
            <a:xfrm>
              <a:off x="1632" y="1868"/>
              <a:ext cx="7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algn="ctr"/>
              <a:r>
                <a:rPr lang="en-US" altLang="en-US" sz="1800">
                  <a:latin typeface="Helvetica" pitchFamily="-124" charset="0"/>
                </a:rPr>
                <a:t>100 Mb/s</a:t>
              </a:r>
            </a:p>
          </p:txBody>
        </p:sp>
        <p:sp>
          <p:nvSpPr>
            <p:cNvPr id="5134" name="Text Box 1037"/>
            <p:cNvSpPr txBox="1">
              <a:spLocks noChangeArrowheads="1"/>
            </p:cNvSpPr>
            <p:nvPr/>
          </p:nvSpPr>
          <p:spPr bwMode="auto">
            <a:xfrm>
              <a:off x="3302" y="2505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r>
                <a:rPr lang="en-US" altLang="en-US" sz="1800" i="1">
                  <a:latin typeface="Helvetica" pitchFamily="-124" charset="0"/>
                </a:rPr>
                <a:t>ports</a:t>
              </a:r>
            </a:p>
          </p:txBody>
        </p:sp>
        <p:sp>
          <p:nvSpPr>
            <p:cNvPr id="5135" name="Line 1038"/>
            <p:cNvSpPr>
              <a:spLocks noChangeShapeType="1"/>
            </p:cNvSpPr>
            <p:nvPr/>
          </p:nvSpPr>
          <p:spPr bwMode="auto">
            <a:xfrm flipH="1" flipV="1">
              <a:off x="2928" y="2003"/>
              <a:ext cx="43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1039"/>
            <p:cNvSpPr>
              <a:spLocks noChangeShapeType="1"/>
            </p:cNvSpPr>
            <p:nvPr/>
          </p:nvSpPr>
          <p:spPr bwMode="auto">
            <a:xfrm flipH="1" flipV="1">
              <a:off x="2688" y="2003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Line 1040"/>
            <p:cNvSpPr>
              <a:spLocks noChangeShapeType="1"/>
            </p:cNvSpPr>
            <p:nvPr/>
          </p:nvSpPr>
          <p:spPr bwMode="auto">
            <a:xfrm flipH="1" flipV="1">
              <a:off x="2496" y="2003"/>
              <a:ext cx="8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8392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Next Level: Bridged Ethernet Seg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83185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Spans building or campus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Bridges cleverly learn which hosts are reachable from which ports and then selectively copy frames from port to port. How?  Frames have source and destination addresses….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752600" y="3365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7432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29718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444625" y="30797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425700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406775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6477000" y="3365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6705600" y="3365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6159500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7140575" y="3060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0194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5000625" y="38989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23415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6075363" y="367506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4210050" y="3670300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111500" y="3883025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5095875" y="389890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 flipH="1">
            <a:off x="178117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H="1">
            <a:off x="277177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1473200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2454275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>
            <a:off x="30480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5029200" y="53911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23701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3140075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124450" y="5086350"/>
            <a:ext cx="104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100 Mb/s</a:t>
            </a: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4695825" y="40513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662488" y="443230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1 Gb/s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H="1">
            <a:off x="5534025" y="54991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H="1">
            <a:off x="6524625" y="54991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6753225" y="54991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5207000" y="58229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6188075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7169150" y="58039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4238625" y="5162550"/>
            <a:ext cx="846138" cy="377825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bridge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H="1">
            <a:off x="6705600" y="4889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7140575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>
            <a:off x="6515100" y="488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6197600" y="45847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6103938" y="5167313"/>
            <a:ext cx="855662" cy="3746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switch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158908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3576638" y="27432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B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7315200" y="61404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4489450" y="33972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X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4495800" y="54864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183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01625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 smtClean="0"/>
              <a:t>For simplicity, switches, bridges, and wires are often shown as collection of hosts attached to a single wire: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968625" y="28384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863975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930775" y="28194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95275" y="4346575"/>
            <a:ext cx="8307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2000" kern="0" dirty="0" smtClean="0"/>
              <a:t>Key: any host can easily talk to any other host on the “wire”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4468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Multiple incompatible LANs can be physically connected by specialized computers called </a:t>
            </a:r>
            <a:r>
              <a:rPr lang="en-US" sz="2000" i="1" smtClean="0">
                <a:solidFill>
                  <a:srgbClr val="FF0000"/>
                </a:solidFill>
              </a:rPr>
              <a:t>routers</a:t>
            </a:r>
            <a:endParaRPr lang="en-US" sz="2000" i="1" smtClean="0"/>
          </a:p>
          <a:p>
            <a:pPr eaLnBrk="1" hangingPunct="1">
              <a:lnSpc>
                <a:spcPct val="85000"/>
              </a:lnSpc>
              <a:defRPr/>
            </a:pPr>
            <a:r>
              <a:rPr lang="en-US" sz="2000" smtClean="0"/>
              <a:t>The connected networks are called an </a:t>
            </a:r>
            <a:r>
              <a:rPr lang="en-US" sz="2000" i="1" smtClean="0">
                <a:solidFill>
                  <a:srgbClr val="FF0000"/>
                </a:solidFill>
              </a:rPr>
              <a:t>internet</a:t>
            </a:r>
            <a:endParaRPr lang="en-US" sz="200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1430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4478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362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429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139825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035175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101975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7155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6670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791200" y="362585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0960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70104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8077200" y="33210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788025" y="303530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6683375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7750175" y="3016250"/>
            <a:ext cx="625475" cy="34925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7785100" y="3625850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 2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7315200" y="2940050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...</a:t>
            </a:r>
          </a:p>
        </p:txBody>
      </p:sp>
      <p:sp>
        <p:nvSpPr>
          <p:cNvPr id="8214" name="AutoShape 22"/>
          <p:cNvSpPr>
            <a:spLocks noChangeArrowheads="1"/>
          </p:cNvSpPr>
          <p:nvPr/>
        </p:nvSpPr>
        <p:spPr bwMode="auto">
          <a:xfrm>
            <a:off x="26670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5" name="AutoShape 23"/>
          <p:cNvSpPr>
            <a:spLocks noChangeArrowheads="1"/>
          </p:cNvSpPr>
          <p:nvPr/>
        </p:nvSpPr>
        <p:spPr bwMode="auto">
          <a:xfrm>
            <a:off x="44958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29718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5"/>
          <p:cNvSpPr>
            <a:spLocks noChangeArrowheads="1"/>
          </p:cNvSpPr>
          <p:nvPr/>
        </p:nvSpPr>
        <p:spPr bwMode="auto">
          <a:xfrm>
            <a:off x="6324600" y="393065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6629400" y="36258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2766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5105400" y="408305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554413" y="4083050"/>
            <a:ext cx="6683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381625" y="408305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WAN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752600" y="5181600"/>
            <a:ext cx="5730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 sz="1800">
                <a:latin typeface="Helvetica" pitchFamily="-124" charset="0"/>
              </a:rPr>
              <a:t>LAN 1 and LAN 2 might be completely different, totally incompatible LANs (e.g., Ethernet and ATM)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9327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 Notion of an internet Protocol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/>
              <a:t>How is it possible to send bits across incompatible LANs and WANs?</a:t>
            </a:r>
          </a:p>
          <a:p>
            <a:pPr eaLnBrk="1" hangingPunct="1">
              <a:buFontTx/>
              <a:buNone/>
              <a:defRPr/>
            </a:pPr>
            <a:endParaRPr lang="en-US" smtClean="0"/>
          </a:p>
          <a:p>
            <a:pPr eaLnBrk="1" hangingPunct="1">
              <a:buFontTx/>
              <a:buNone/>
              <a:defRPr/>
            </a:pPr>
            <a:r>
              <a:rPr lang="en-US" smtClean="0"/>
              <a:t>Solution: </a:t>
            </a:r>
            <a:r>
              <a:rPr lang="en-US" i="1" smtClean="0">
                <a:solidFill>
                  <a:srgbClr val="FF0000"/>
                </a:solidFill>
              </a:rPr>
              <a:t>protocol software</a:t>
            </a:r>
            <a:r>
              <a:rPr lang="en-US" smtClean="0"/>
              <a:t> running on each host and router smooths out differences between different networks</a:t>
            </a:r>
          </a:p>
          <a:p>
            <a:pPr eaLnBrk="1" hangingPunct="1">
              <a:buFontTx/>
              <a:buNone/>
              <a:defRPr/>
            </a:pPr>
            <a:endParaRPr lang="en-US" smtClean="0"/>
          </a:p>
          <a:p>
            <a:pPr eaLnBrk="1" hangingPunct="1">
              <a:buFontTx/>
              <a:buNone/>
              <a:defRPr/>
            </a:pPr>
            <a:r>
              <a:rPr lang="en-US" smtClean="0"/>
              <a:t>Implements an </a:t>
            </a:r>
            <a:r>
              <a:rPr lang="en-US" i="1" smtClean="0">
                <a:solidFill>
                  <a:srgbClr val="FF0000"/>
                </a:solidFill>
              </a:rPr>
              <a:t>internet protocol</a:t>
            </a:r>
            <a:r>
              <a:rPr lang="en-US" smtClean="0"/>
              <a:t> (i.e., set of rules) that governs how hosts and routers should cooperate when they transfer data from network to network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smtClean="0"/>
              <a:t>TCP/IP is protocol (family) for global IP Internet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58200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Does an internet Protocol </a:t>
            </a:r>
            <a:br>
              <a:rPr lang="en-US" altLang="en-US" smtClean="0"/>
            </a:br>
            <a:r>
              <a:rPr lang="en-US" altLang="en-US" smtClean="0"/>
              <a:t>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4942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1. Provides naming scheme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Defines uniform format for </a:t>
            </a:r>
            <a:r>
              <a:rPr lang="en-US" dirty="0" smtClean="0">
                <a:solidFill>
                  <a:srgbClr val="FF0000"/>
                </a:solidFill>
              </a:rPr>
              <a:t>host addresses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Each host (and router) is assigned at least one internet address that uniquely identifies it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2. Provides delivery mechanism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An internet protocol defines a standard transfer unit (</a:t>
            </a:r>
            <a:r>
              <a:rPr lang="en-US" i="1" dirty="0" smtClean="0">
                <a:solidFill>
                  <a:srgbClr val="FF0000"/>
                </a:solidFill>
              </a:rPr>
              <a:t>packet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Packet consists of </a:t>
            </a:r>
            <a:r>
              <a:rPr lang="en-US" i="1" dirty="0" smtClean="0">
                <a:solidFill>
                  <a:srgbClr val="FF0000"/>
                </a:solidFill>
              </a:rPr>
              <a:t>header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payload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Header: contains info such as packet size, source and destination addresses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 smtClean="0"/>
              <a:t>Payload: contains data bits sent from source host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 smtClean="0"/>
              <a:t>Encapsulation—key to network messages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932738" cy="573087"/>
          </a:xfrm>
        </p:spPr>
        <p:txBody>
          <a:bodyPr/>
          <a:lstStyle/>
          <a:p>
            <a:pPr eaLnBrk="1" hangingPunct="1"/>
            <a:r>
              <a:rPr lang="en-US" altLang="en-US" smtClean="0"/>
              <a:t>Transferring Data via an internet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76488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376488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client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376488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8082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28863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A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033463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25475" y="2130425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370138" y="53340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132138" y="53340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589338" y="53340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25475" y="32131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387475" y="32131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551488" y="54102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313488" y="54102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770688" y="54102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022350" y="4860925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5703888" y="4800600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8126413" y="48768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6389688" y="42545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7151688" y="21463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808288" y="4724400"/>
            <a:ext cx="990600" cy="12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5703888" y="4724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625475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1387475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1" name="Rectangle 28"/>
          <p:cNvSpPr>
            <a:spLocks noChangeArrowheads="1"/>
          </p:cNvSpPr>
          <p:nvPr/>
        </p:nvSpPr>
        <p:spPr bwMode="auto">
          <a:xfrm>
            <a:off x="7151688" y="44196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292" name="Rectangle 29"/>
          <p:cNvSpPr>
            <a:spLocks noChangeArrowheads="1"/>
          </p:cNvSpPr>
          <p:nvPr/>
        </p:nvSpPr>
        <p:spPr bwMode="auto">
          <a:xfrm>
            <a:off x="7913688" y="44196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293" name="Rectangle 30"/>
          <p:cNvSpPr>
            <a:spLocks noChangeArrowheads="1"/>
          </p:cNvSpPr>
          <p:nvPr/>
        </p:nvSpPr>
        <p:spPr bwMode="auto">
          <a:xfrm>
            <a:off x="8370888" y="4419600"/>
            <a:ext cx="457200" cy="228600"/>
          </a:xfrm>
          <a:prstGeom prst="rect">
            <a:avLst/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FH2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228600" y="20701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(1)</a:t>
            </a: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228600" y="3136900"/>
            <a:ext cx="401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(2)</a:t>
            </a: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230188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(3)</a:t>
            </a: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1970088" y="52578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(4)</a:t>
            </a:r>
          </a:p>
        </p:txBody>
      </p:sp>
      <p:sp>
        <p:nvSpPr>
          <p:cNvPr id="11298" name="Text Box 35"/>
          <p:cNvSpPr txBox="1">
            <a:spLocks noChangeArrowheads="1"/>
          </p:cNvSpPr>
          <p:nvPr/>
        </p:nvSpPr>
        <p:spPr bwMode="auto">
          <a:xfrm>
            <a:off x="7227888" y="53340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(5)</a:t>
            </a:r>
          </a:p>
        </p:txBody>
      </p:sp>
      <p:sp>
        <p:nvSpPr>
          <p:cNvPr id="11299" name="Text Box 36"/>
          <p:cNvSpPr txBox="1">
            <a:spLocks noChangeArrowheads="1"/>
          </p:cNvSpPr>
          <p:nvPr/>
        </p:nvSpPr>
        <p:spPr bwMode="auto">
          <a:xfrm>
            <a:off x="6751638" y="43434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(6)</a:t>
            </a:r>
          </a:p>
        </p:txBody>
      </p:sp>
      <p:sp>
        <p:nvSpPr>
          <p:cNvPr id="11300" name="Text Box 37"/>
          <p:cNvSpPr txBox="1">
            <a:spLocks noChangeArrowheads="1"/>
          </p:cNvSpPr>
          <p:nvPr/>
        </p:nvSpPr>
        <p:spPr bwMode="auto">
          <a:xfrm>
            <a:off x="6770688" y="31369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(7)</a:t>
            </a:r>
          </a:p>
        </p:txBody>
      </p:sp>
      <p:sp>
        <p:nvSpPr>
          <p:cNvPr id="11301" name="Text Box 38"/>
          <p:cNvSpPr txBox="1">
            <a:spLocks noChangeArrowheads="1"/>
          </p:cNvSpPr>
          <p:nvPr/>
        </p:nvSpPr>
        <p:spPr bwMode="auto">
          <a:xfrm>
            <a:off x="6770688" y="2070100"/>
            <a:ext cx="401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(8)</a:t>
            </a:r>
          </a:p>
        </p:txBody>
      </p:sp>
      <p:sp>
        <p:nvSpPr>
          <p:cNvPr id="11302" name="AutoShape 39"/>
          <p:cNvSpPr>
            <a:spLocks/>
          </p:cNvSpPr>
          <p:nvPr/>
        </p:nvSpPr>
        <p:spPr bwMode="auto">
          <a:xfrm rot="5400000">
            <a:off x="1196975" y="24892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517525" y="2794000"/>
            <a:ext cx="1449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internet packet</a:t>
            </a:r>
          </a:p>
        </p:txBody>
      </p:sp>
      <p:sp>
        <p:nvSpPr>
          <p:cNvPr id="11304" name="AutoShape 41"/>
          <p:cNvSpPr>
            <a:spLocks/>
          </p:cNvSpPr>
          <p:nvPr/>
        </p:nvSpPr>
        <p:spPr bwMode="auto">
          <a:xfrm rot="5400000">
            <a:off x="6383338" y="4476750"/>
            <a:ext cx="114300" cy="1625600"/>
          </a:xfrm>
          <a:prstGeom prst="leftBrace">
            <a:avLst>
              <a:gd name="adj1" fmla="val 11851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5848350" y="4965700"/>
            <a:ext cx="1182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 i="1">
                <a:latin typeface="Helvetica" pitchFamily="-124" charset="0"/>
              </a:rPr>
              <a:t>LAN2 frame</a:t>
            </a:r>
          </a:p>
        </p:txBody>
      </p:sp>
      <p:sp>
        <p:nvSpPr>
          <p:cNvPr id="11306" name="Rectangle 43"/>
          <p:cNvSpPr>
            <a:spLocks noChangeArrowheads="1"/>
          </p:cNvSpPr>
          <p:nvPr/>
        </p:nvSpPr>
        <p:spPr bwMode="auto">
          <a:xfrm>
            <a:off x="3798888" y="5943600"/>
            <a:ext cx="19050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07" name="Rectangle 44"/>
          <p:cNvSpPr>
            <a:spLocks noChangeArrowheads="1"/>
          </p:cNvSpPr>
          <p:nvPr/>
        </p:nvSpPr>
        <p:spPr bwMode="auto">
          <a:xfrm>
            <a:off x="37988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LAN1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8" name="Rectangle 45"/>
          <p:cNvSpPr>
            <a:spLocks noChangeArrowheads="1"/>
          </p:cNvSpPr>
          <p:nvPr/>
        </p:nvSpPr>
        <p:spPr bwMode="auto">
          <a:xfrm>
            <a:off x="4891088" y="44958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09" name="Line 46"/>
          <p:cNvSpPr>
            <a:spLocks noChangeShapeType="1"/>
          </p:cNvSpPr>
          <p:nvPr/>
        </p:nvSpPr>
        <p:spPr bwMode="auto">
          <a:xfrm>
            <a:off x="42560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Line 47"/>
          <p:cNvSpPr>
            <a:spLocks noChangeShapeType="1"/>
          </p:cNvSpPr>
          <p:nvPr/>
        </p:nvSpPr>
        <p:spPr bwMode="auto">
          <a:xfrm>
            <a:off x="5322888" y="51054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Text Box 48"/>
          <p:cNvSpPr txBox="1">
            <a:spLocks noChangeArrowheads="1"/>
          </p:cNvSpPr>
          <p:nvPr/>
        </p:nvSpPr>
        <p:spPr bwMode="auto">
          <a:xfrm>
            <a:off x="4310063" y="4038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Router</a:t>
            </a:r>
          </a:p>
        </p:txBody>
      </p:sp>
      <p:sp>
        <p:nvSpPr>
          <p:cNvPr id="11312" name="Rectangle 49"/>
          <p:cNvSpPr>
            <a:spLocks noChangeArrowheads="1"/>
          </p:cNvSpPr>
          <p:nvPr/>
        </p:nvSpPr>
        <p:spPr bwMode="auto">
          <a:xfrm>
            <a:off x="1841500" y="4419600"/>
            <a:ext cx="457200" cy="2286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FH1</a:t>
            </a:r>
          </a:p>
        </p:txBody>
      </p:sp>
      <p:sp>
        <p:nvSpPr>
          <p:cNvPr id="11313" name="Line 50"/>
          <p:cNvSpPr>
            <a:spLocks noChangeShapeType="1"/>
          </p:cNvSpPr>
          <p:nvPr/>
        </p:nvSpPr>
        <p:spPr bwMode="auto">
          <a:xfrm flipH="1">
            <a:off x="2808288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Line 51"/>
          <p:cNvSpPr>
            <a:spLocks noChangeShapeType="1"/>
          </p:cNvSpPr>
          <p:nvPr/>
        </p:nvSpPr>
        <p:spPr bwMode="auto">
          <a:xfrm flipH="1">
            <a:off x="2808288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54"/>
          <p:cNvSpPr>
            <a:spLocks noChangeArrowheads="1"/>
          </p:cNvSpPr>
          <p:nvPr/>
        </p:nvSpPr>
        <p:spPr bwMode="auto">
          <a:xfrm>
            <a:off x="7151688" y="3225800"/>
            <a:ext cx="7620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data</a:t>
            </a:r>
          </a:p>
        </p:txBody>
      </p:sp>
      <p:sp>
        <p:nvSpPr>
          <p:cNvPr id="11316" name="Rectangle 55"/>
          <p:cNvSpPr>
            <a:spLocks noChangeArrowheads="1"/>
          </p:cNvSpPr>
          <p:nvPr/>
        </p:nvSpPr>
        <p:spPr bwMode="auto">
          <a:xfrm>
            <a:off x="7913688" y="3225800"/>
            <a:ext cx="457200" cy="2286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 sz="1400">
                <a:latin typeface="Helvetica" pitchFamily="-124" charset="0"/>
              </a:rPr>
              <a:t>PH</a:t>
            </a:r>
          </a:p>
        </p:txBody>
      </p:sp>
      <p:sp>
        <p:nvSpPr>
          <p:cNvPr id="11317" name="Rectangle 57"/>
          <p:cNvSpPr>
            <a:spLocks noChangeArrowheads="1"/>
          </p:cNvSpPr>
          <p:nvPr/>
        </p:nvSpPr>
        <p:spPr bwMode="auto">
          <a:xfrm>
            <a:off x="5980113" y="25273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protocol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software</a:t>
            </a:r>
          </a:p>
        </p:txBody>
      </p:sp>
      <p:sp>
        <p:nvSpPr>
          <p:cNvPr id="11318" name="Rectangle 58"/>
          <p:cNvSpPr>
            <a:spLocks noChangeArrowheads="1"/>
          </p:cNvSpPr>
          <p:nvPr/>
        </p:nvSpPr>
        <p:spPr bwMode="auto">
          <a:xfrm>
            <a:off x="5980113" y="13716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server</a:t>
            </a:r>
          </a:p>
        </p:txBody>
      </p:sp>
      <p:sp>
        <p:nvSpPr>
          <p:cNvPr id="11319" name="Rectangle 59"/>
          <p:cNvSpPr>
            <a:spLocks noChangeArrowheads="1"/>
          </p:cNvSpPr>
          <p:nvPr/>
        </p:nvSpPr>
        <p:spPr bwMode="auto">
          <a:xfrm>
            <a:off x="5980113" y="3644900"/>
            <a:ext cx="812800" cy="609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LAN2</a:t>
            </a:r>
          </a:p>
          <a:p>
            <a:pPr algn="ctr"/>
            <a:r>
              <a:rPr lang="en-US" altLang="en-US">
                <a:latin typeface="Helvetica" pitchFamily="-124" charset="0"/>
              </a:rPr>
              <a:t>adapter</a:t>
            </a:r>
          </a:p>
        </p:txBody>
      </p:sp>
      <p:sp>
        <p:nvSpPr>
          <p:cNvPr id="11320" name="Text Box 60"/>
          <p:cNvSpPr txBox="1">
            <a:spLocks noChangeArrowheads="1"/>
          </p:cNvSpPr>
          <p:nvPr/>
        </p:nvSpPr>
        <p:spPr bwMode="auto">
          <a:xfrm>
            <a:off x="5932488" y="10033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pPr algn="ctr"/>
            <a:r>
              <a:rPr lang="en-US" altLang="en-US">
                <a:latin typeface="Helvetica" pitchFamily="-124" charset="0"/>
              </a:rPr>
              <a:t>Host B</a:t>
            </a:r>
          </a:p>
        </p:txBody>
      </p:sp>
      <p:sp>
        <p:nvSpPr>
          <p:cNvPr id="11321" name="Line 61"/>
          <p:cNvSpPr>
            <a:spLocks noChangeShapeType="1"/>
          </p:cNvSpPr>
          <p:nvPr/>
        </p:nvSpPr>
        <p:spPr bwMode="auto">
          <a:xfrm flipH="1">
            <a:off x="6411913" y="3136900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Line 62"/>
          <p:cNvSpPr>
            <a:spLocks noChangeShapeType="1"/>
          </p:cNvSpPr>
          <p:nvPr/>
        </p:nvSpPr>
        <p:spPr bwMode="auto">
          <a:xfrm flipH="1">
            <a:off x="6411913" y="199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63"/>
          <p:cNvSpPr>
            <a:spLocks noChangeArrowheads="1"/>
          </p:cNvSpPr>
          <p:nvPr/>
        </p:nvSpPr>
        <p:spPr bwMode="auto">
          <a:xfrm>
            <a:off x="3581400" y="4343400"/>
            <a:ext cx="2286000" cy="2362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endParaRPr lang="en-US" altLang="en-US"/>
          </a:p>
        </p:txBody>
      </p:sp>
      <p:sp>
        <p:nvSpPr>
          <p:cNvPr id="11324" name="Rectangle 64"/>
          <p:cNvSpPr>
            <a:spLocks noChangeArrowheads="1"/>
          </p:cNvSpPr>
          <p:nvPr/>
        </p:nvSpPr>
        <p:spPr bwMode="auto">
          <a:xfrm>
            <a:off x="1171575" y="3976688"/>
            <a:ext cx="793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Courier New" pitchFamily="49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Courier New" pitchFamily="49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Courier New" pitchFamily="49" charset="0"/>
              </a:defRPr>
            </a:lvl9pPr>
          </a:lstStyle>
          <a:p>
            <a:r>
              <a:rPr lang="en-US" altLang="en-US"/>
              <a:t>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40632</TotalTime>
  <Pages>35</Pages>
  <Words>1694</Words>
  <Application>Microsoft Office PowerPoint</Application>
  <PresentationFormat>Letter Paper (8.5x11 in)</PresentationFormat>
  <Paragraphs>369</Paragraphs>
  <Slides>25</Slides>
  <Notes>1</Notes>
  <HiddenSlides>13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class02</vt:lpstr>
      <vt:lpstr>Internetworking </vt:lpstr>
      <vt:lpstr>Computer Networks</vt:lpstr>
      <vt:lpstr>Lowest Level: Ethernet Segment</vt:lpstr>
      <vt:lpstr>Next Level: Bridged Ethernet Seg</vt:lpstr>
      <vt:lpstr>Conceptual View of LANs</vt:lpstr>
      <vt:lpstr>Next Level: internets</vt:lpstr>
      <vt:lpstr> Notion of an internet Protocol</vt:lpstr>
      <vt:lpstr>What Does an internet Protocol  Do?</vt:lpstr>
      <vt:lpstr>Transferring Data via an internet</vt:lpstr>
      <vt:lpstr>Other Issues</vt:lpstr>
      <vt:lpstr>Global IP Internet</vt:lpstr>
      <vt:lpstr>Hardware and Software Org of  an Internet Application</vt:lpstr>
      <vt:lpstr>Programmer’s View of Internet</vt:lpstr>
      <vt:lpstr>Aside: IPv4 and IPv6</vt:lpstr>
      <vt:lpstr>1. IP (v4) Addresses</vt:lpstr>
      <vt:lpstr>Dotted-Decimal Notation</vt:lpstr>
      <vt:lpstr>2. Internet Domain Names</vt:lpstr>
      <vt:lpstr>Domain Naming System (DNS)</vt:lpstr>
      <vt:lpstr>Properties of DNS Host Entries</vt:lpstr>
      <vt:lpstr>A Program That Queries DNS</vt:lpstr>
      <vt:lpstr>Querying DNS from the Command Line</vt:lpstr>
      <vt:lpstr>3. Internet Connections</vt:lpstr>
      <vt:lpstr>Well-known Ports and Service Names </vt:lpstr>
      <vt:lpstr>Putting it all Together:  Anatomy of an Internet Connection</vt:lpstr>
      <vt:lpstr>Next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</dc:title>
  <dc:subject/>
  <dc:creator>Randal E. Bryant and David R. O'Hallaron</dc:creator>
  <cp:keywords/>
  <dc:description/>
  <cp:lastModifiedBy>Geoff Kuenning</cp:lastModifiedBy>
  <cp:revision>418</cp:revision>
  <cp:lastPrinted>2015-11-03T03:07:59Z</cp:lastPrinted>
  <dcterms:created xsi:type="dcterms:W3CDTF">1998-08-11T09:19:24Z</dcterms:created>
  <dcterms:modified xsi:type="dcterms:W3CDTF">2015-12-04T05:05:26Z</dcterms:modified>
</cp:coreProperties>
</file>