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1"/>
  </p:notesMasterIdLst>
  <p:handoutMasterIdLst>
    <p:handoutMasterId r:id="rId52"/>
  </p:handoutMasterIdLst>
  <p:sldIdLst>
    <p:sldId id="343" r:id="rId2"/>
    <p:sldId id="380" r:id="rId3"/>
    <p:sldId id="404" r:id="rId4"/>
    <p:sldId id="383" r:id="rId5"/>
    <p:sldId id="384" r:id="rId6"/>
    <p:sldId id="346" r:id="rId7"/>
    <p:sldId id="347" r:id="rId8"/>
    <p:sldId id="348" r:id="rId9"/>
    <p:sldId id="349" r:id="rId10"/>
    <p:sldId id="405" r:id="rId11"/>
    <p:sldId id="406" r:id="rId12"/>
    <p:sldId id="385" r:id="rId13"/>
    <p:sldId id="422" r:id="rId14"/>
    <p:sldId id="407" r:id="rId15"/>
    <p:sldId id="408" r:id="rId16"/>
    <p:sldId id="410" r:id="rId17"/>
    <p:sldId id="409" r:id="rId18"/>
    <p:sldId id="411" r:id="rId19"/>
    <p:sldId id="416" r:id="rId20"/>
    <p:sldId id="412" r:id="rId21"/>
    <p:sldId id="417" r:id="rId22"/>
    <p:sldId id="413" r:id="rId23"/>
    <p:sldId id="418" r:id="rId24"/>
    <p:sldId id="414" r:id="rId25"/>
    <p:sldId id="419" r:id="rId26"/>
    <p:sldId id="420" r:id="rId27"/>
    <p:sldId id="421" r:id="rId28"/>
    <p:sldId id="415" r:id="rId29"/>
    <p:sldId id="389" r:id="rId30"/>
    <p:sldId id="390" r:id="rId31"/>
    <p:sldId id="391" r:id="rId32"/>
    <p:sldId id="392" r:id="rId33"/>
    <p:sldId id="393" r:id="rId34"/>
    <p:sldId id="394" r:id="rId35"/>
    <p:sldId id="395" r:id="rId36"/>
    <p:sldId id="396" r:id="rId37"/>
    <p:sldId id="397" r:id="rId38"/>
    <p:sldId id="398" r:id="rId39"/>
    <p:sldId id="399" r:id="rId40"/>
    <p:sldId id="400" r:id="rId41"/>
    <p:sldId id="371" r:id="rId42"/>
    <p:sldId id="401" r:id="rId43"/>
    <p:sldId id="402" r:id="rId44"/>
    <p:sldId id="375" r:id="rId45"/>
    <p:sldId id="376" r:id="rId46"/>
    <p:sldId id="377" r:id="rId47"/>
    <p:sldId id="378" r:id="rId48"/>
    <p:sldId id="388" r:id="rId49"/>
    <p:sldId id="379" r:id="rId50"/>
  </p:sldIdLst>
  <p:sldSz cx="9144000" cy="6858000" type="letter"/>
  <p:notesSz cx="9271000" cy="6985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CCFFFF"/>
    <a:srgbClr val="66FFFF"/>
    <a:srgbClr val="FF5050"/>
    <a:srgbClr val="FF99FF"/>
    <a:srgbClr val="FF0000"/>
    <a:srgbClr val="00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624"/>
        <p:guide pos="2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4254500" y="6651625"/>
            <a:ext cx="765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smtClean="0">
                <a:latin typeface="Helvetica" pitchFamily="34" charset="0"/>
              </a:rPr>
              <a:t>Page </a:t>
            </a:r>
            <a:fld id="{488D185F-72D4-4A41-B44E-2AE4D1DC77A2}" type="slidenum">
              <a:rPr lang="en-US" altLang="en-US" sz="1200" b="0" smtClean="0">
                <a:latin typeface="Helvetica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smtClean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8691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smtClean="0">
                <a:latin typeface="Century Gothic" pitchFamily="34" charset="0"/>
              </a:rPr>
              <a:t>Page </a:t>
            </a:r>
            <a:fld id="{87B6BD63-D165-4946-8ACB-D201478F4D2B}" type="slidenum">
              <a:rPr lang="en-US" altLang="en-US" sz="1200" b="0" smtClean="0">
                <a:latin typeface="Century Gothic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smtClean="0">
              <a:latin typeface="Century Gothic" pitchFamily="34" charset="0"/>
            </a:endParaRPr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7050"/>
            <a:ext cx="3479800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618695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6215497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0500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247650"/>
            <a:ext cx="2076450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0785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4765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38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025431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794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0004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3431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553097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782677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864529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7138987" cy="8191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7488" y="6400800"/>
            <a:ext cx="6064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smtClean="0">
                <a:solidFill>
                  <a:schemeClr val="hlink"/>
                </a:solidFill>
                <a:latin typeface="Helvetica" pitchFamily="34" charset="0"/>
              </a:rPr>
              <a:t>– </a:t>
            </a:r>
            <a:fld id="{60B1576C-281F-427C-8D06-311AEB2B746C}" type="slidenum">
              <a:rPr lang="en-US" altLang="en-US" sz="1400" b="0" smtClean="0">
                <a:solidFill>
                  <a:schemeClr val="hlink"/>
                </a:solidFill>
                <a:latin typeface="Helvetica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r>
              <a:rPr lang="en-US" altLang="en-US" sz="1400" b="0" smtClean="0">
                <a:solidFill>
                  <a:schemeClr val="hlink"/>
                </a:solidFill>
                <a:latin typeface="Helvetica" pitchFamily="34" charset="0"/>
              </a:rPr>
              <a:t> –</a:t>
            </a:r>
            <a:endParaRPr lang="en-US" altLang="en-US" sz="1400" b="0" smtClean="0">
              <a:latin typeface="Helvetica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759700" y="6391275"/>
            <a:ext cx="685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smtClean="0">
                <a:solidFill>
                  <a:schemeClr val="hlink"/>
                </a:solidFill>
                <a:latin typeface="Helvetica" pitchFamily="34" charset="0"/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76200"/>
            <a:ext cx="8318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36738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smtClean="0"/>
              <a:t>Network Programming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3733800"/>
            <a:ext cx="6175375" cy="25146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Topics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Sockets interface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Writing clients and servers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dirty="0" smtClean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71625" y="762000"/>
            <a:ext cx="6246813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 eaLnBrk="1" hangingPunct="1">
              <a:lnSpc>
                <a:spcPct val="87000"/>
              </a:lnSpc>
            </a:pPr>
            <a:r>
              <a:rPr lang="en-US" altLang="en-US" sz="3800">
                <a:latin typeface="Helvetica" pitchFamily="-124" charset="0"/>
              </a:rPr>
              <a:t>CS 105</a:t>
            </a:r>
            <a:br>
              <a:rPr lang="en-US" altLang="en-US" sz="3800">
                <a:latin typeface="Helvetica" pitchFamily="-124" charset="0"/>
              </a:rPr>
            </a:br>
            <a:r>
              <a:rPr lang="en-US" altLang="en-US" sz="2500" i="1">
                <a:latin typeface="Helvetica" pitchFamily="-124" charset="0"/>
              </a:rPr>
              <a:t>“Tour of the Black Holes of Computing!”</a:t>
            </a:r>
            <a:endParaRPr lang="en-US" altLang="en-US" sz="3800">
              <a:latin typeface="Helvetica" pitchFamily="-12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</a:t>
            </a:r>
            <a:r>
              <a:rPr lang="en-US" dirty="0"/>
              <a:t>Interface</a:t>
            </a:r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9431" y="1362075"/>
            <a:ext cx="7896225" cy="4972050"/>
          </a:xfrm>
        </p:spPr>
        <p:txBody>
          <a:bodyPr/>
          <a:lstStyle/>
          <a:p>
            <a:r>
              <a:rPr lang="en-US" dirty="0" smtClean="0"/>
              <a:t>Set of system-level functions used in conjunction with Unix I/O to build network applications. </a:t>
            </a:r>
          </a:p>
          <a:p>
            <a:endParaRPr lang="en-US" dirty="0"/>
          </a:p>
          <a:p>
            <a:r>
              <a:rPr lang="en-US" dirty="0" smtClean="0"/>
              <a:t>Created </a:t>
            </a:r>
            <a:r>
              <a:rPr lang="en-US" dirty="0"/>
              <a:t>in the early 80’s as part of the original Berkeley distribution of Unix that contained an early version of the Internet </a:t>
            </a:r>
            <a:r>
              <a:rPr lang="en-US" dirty="0" smtClean="0"/>
              <a:t>protocols.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Available on all modern systems	</a:t>
            </a:r>
          </a:p>
          <a:p>
            <a:pPr lvl="1"/>
            <a:r>
              <a:rPr lang="en-US" dirty="0" smtClean="0"/>
              <a:t>Unix variants, Windows, OS X, IOS, Android, ARM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295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2251442" y="4553140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5014997" y="4553140"/>
            <a:ext cx="1028163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 smtClean="0">
                <a:latin typeface="Calibri" pitchFamily="34" charset="0"/>
              </a:rPr>
              <a:t>Server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20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Sockets</a:t>
            </a:r>
          </a:p>
        </p:txBody>
      </p:sp>
      <p:sp>
        <p:nvSpPr>
          <p:cNvPr id="7209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3375" y="1219200"/>
            <a:ext cx="7896225" cy="1524000"/>
          </a:xfrm>
        </p:spPr>
        <p:txBody>
          <a:bodyPr/>
          <a:lstStyle/>
          <a:p>
            <a:r>
              <a:rPr lang="en-US" dirty="0"/>
              <a:t>What is a socket?</a:t>
            </a:r>
          </a:p>
          <a:p>
            <a:pPr lvl="1"/>
            <a:r>
              <a:rPr lang="en-US" dirty="0"/>
              <a:t>To the kernel, a socket is an endpoint of </a:t>
            </a:r>
            <a:r>
              <a:rPr lang="en-US" dirty="0" smtClean="0"/>
              <a:t>communication</a:t>
            </a:r>
            <a:endParaRPr lang="en-US" dirty="0"/>
          </a:p>
          <a:p>
            <a:pPr lvl="1"/>
            <a:r>
              <a:rPr lang="en-US" dirty="0"/>
              <a:t>To an application, a socket is a file descriptor that lets the application read/write from/to the </a:t>
            </a:r>
            <a:r>
              <a:rPr lang="en-US" dirty="0" smtClean="0"/>
              <a:t>network</a:t>
            </a:r>
            <a:endParaRPr lang="en-US" dirty="0"/>
          </a:p>
          <a:p>
            <a:pPr lvl="2"/>
            <a:r>
              <a:rPr lang="en-US" b="1" i="1" dirty="0">
                <a:solidFill>
                  <a:srgbClr val="C00000"/>
                </a:solidFill>
              </a:rPr>
              <a:t>Remember:</a:t>
            </a:r>
            <a:r>
              <a:rPr lang="en-US" dirty="0"/>
              <a:t> All Unix I/O devices, including networks, are modeled as </a:t>
            </a:r>
            <a:r>
              <a:rPr lang="en-US" dirty="0" smtClean="0"/>
              <a:t>files</a:t>
            </a:r>
          </a:p>
          <a:p>
            <a:r>
              <a:rPr lang="en-US" dirty="0" smtClean="0"/>
              <a:t>Clients </a:t>
            </a:r>
            <a:r>
              <a:rPr lang="en-US" dirty="0"/>
              <a:t>and servers communicate with each other by reading from and writing to socket </a:t>
            </a:r>
            <a:r>
              <a:rPr lang="en-US" dirty="0" smtClean="0"/>
              <a:t>descriptors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M</a:t>
            </a:r>
            <a:r>
              <a:rPr lang="en-US" dirty="0" smtClean="0"/>
              <a:t>ain </a:t>
            </a:r>
            <a:r>
              <a:rPr lang="en-US" dirty="0"/>
              <a:t>distinction between regular file I/O and socket I/O is how the application “opens” the socket </a:t>
            </a:r>
            <a:r>
              <a:rPr lang="en-US" dirty="0" smtClean="0"/>
              <a:t>descriptors</a:t>
            </a:r>
            <a:endParaRPr lang="en-US" dirty="0"/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2692401" y="504307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Oval 26"/>
          <p:cNvSpPr>
            <a:spLocks noChangeAspect="1" noChangeArrowheads="1"/>
          </p:cNvSpPr>
          <p:nvPr/>
        </p:nvSpPr>
        <p:spPr bwMode="auto">
          <a:xfrm>
            <a:off x="4953000" y="472687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4619083" y="505577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serverfd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3276600" y="4791170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Oval 20"/>
          <p:cNvSpPr>
            <a:spLocks noChangeAspect="1" noChangeArrowheads="1"/>
          </p:cNvSpPr>
          <p:nvPr/>
        </p:nvSpPr>
        <p:spPr bwMode="auto">
          <a:xfrm>
            <a:off x="3124200" y="472687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4381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Overview of 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533400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6621237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2819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2819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2819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2819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5638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5638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5638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5638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5638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5638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5638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3048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3048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3581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3581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2057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4876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4876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4876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4876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4876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4876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4876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4876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2057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2057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2057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2057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3514725" y="3292475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3962400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6324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7010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6324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7048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6477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6630988" y="2286000"/>
            <a:ext cx="177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1752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88" y="2635250"/>
            <a:ext cx="177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2057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 smtClean="0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2819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/>
              <a:t>``</a:t>
            </a:r>
            <a:endParaRPr lang="en-US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4876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 smtClean="0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5638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/>
              <a:t>``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533400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6621237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2819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2819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2819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2819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5638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5638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5638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5638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5638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5638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5638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3048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3048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3581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3581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2057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4876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4876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4876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4876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4876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4876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4876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4876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2057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2057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2057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2057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3514725" y="3292475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3962400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6324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7010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6324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7048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6477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6630988" y="2286000"/>
            <a:ext cx="177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1752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88" y="2635250"/>
            <a:ext cx="177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2057400" y="990600"/>
            <a:ext cx="15240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 smtClean="0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2819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/>
              <a:t>``</a:t>
            </a:r>
            <a:endParaRPr lang="en-US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4876800" y="990600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 smtClean="0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5638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/>
              <a:t>``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1019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716962" cy="2286000"/>
          </a:xfrm>
        </p:spPr>
        <p:txBody>
          <a:bodyPr/>
          <a:lstStyle/>
          <a:p>
            <a:r>
              <a:rPr lang="en-US" dirty="0"/>
              <a:t>Generic socket address:</a:t>
            </a:r>
          </a:p>
          <a:p>
            <a:pPr lvl="1"/>
            <a:r>
              <a:rPr lang="en-US" dirty="0"/>
              <a:t>For address arguments to </a:t>
            </a:r>
            <a:r>
              <a:rPr lang="en-US" b="1" dirty="0">
                <a:latin typeface="Courier New" pitchFamily="49" charset="0"/>
              </a:rPr>
              <a:t>connect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</a:rPr>
              <a:t>bind</a:t>
            </a:r>
            <a:r>
              <a:rPr lang="en-US" dirty="0"/>
              <a:t>, and </a:t>
            </a:r>
            <a:r>
              <a:rPr lang="en-US" b="1" dirty="0" smtClean="0">
                <a:latin typeface="Courier New" pitchFamily="49" charset="0"/>
              </a:rPr>
              <a:t>accept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Necessary only because C did not have generic (</a:t>
            </a:r>
            <a:r>
              <a:rPr lang="en-US" b="1" dirty="0">
                <a:latin typeface="Courier New" pitchFamily="49" charset="0"/>
              </a:rPr>
              <a:t>void *</a:t>
            </a:r>
            <a:r>
              <a:rPr lang="en-US" dirty="0"/>
              <a:t>) pointers when the sockets interface was </a:t>
            </a:r>
            <a:r>
              <a:rPr lang="en-US" dirty="0" smtClean="0"/>
              <a:t>designed</a:t>
            </a:r>
          </a:p>
          <a:p>
            <a:pPr lvl="1"/>
            <a:r>
              <a:rPr lang="en-US" dirty="0" smtClean="0">
                <a:latin typeface="+mn-lt"/>
              </a:rPr>
              <a:t>For casting convenience, we adopt the Stevens convention: </a:t>
            </a:r>
          </a:p>
          <a:p>
            <a:pPr marL="457200" lvl="1" indent="0">
              <a:buNone/>
            </a:pPr>
            <a:r>
              <a:rPr lang="en-US" b="1" dirty="0">
                <a:latin typeface="+mn-lt"/>
              </a:rPr>
              <a:t> </a:t>
            </a:r>
            <a:r>
              <a:rPr lang="en-US" b="1" dirty="0" smtClean="0">
                <a:latin typeface="+mn-lt"/>
              </a:rPr>
              <a:t>    </a:t>
            </a:r>
            <a:r>
              <a:rPr lang="en-US" b="1" dirty="0" err="1" smtClean="0">
                <a:latin typeface="Courier New" pitchFamily="49" charset="0"/>
              </a:rPr>
              <a:t>typedef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sockaddr</a:t>
            </a:r>
            <a:r>
              <a:rPr lang="en-US" b="1" dirty="0">
                <a:latin typeface="Courier New" pitchFamily="49" charset="0"/>
              </a:rPr>
              <a:t> SA;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846549" y="3570982"/>
            <a:ext cx="5971807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</a:rPr>
              <a:t> { 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uint16_t  </a:t>
            </a:r>
            <a:r>
              <a:rPr lang="en-US" sz="1600" dirty="0" err="1">
                <a:latin typeface="Courier New" pitchFamily="49" charset="0"/>
              </a:rPr>
              <a:t>sa_family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Protocol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family */ </a:t>
            </a:r>
          </a:p>
          <a:p>
            <a:r>
              <a:rPr lang="en-US" sz="1600" dirty="0">
                <a:latin typeface="Courier New" pitchFamily="49" charset="0"/>
              </a:rPr>
              <a:t>  char      </a:t>
            </a:r>
            <a:r>
              <a:rPr lang="en-US" sz="1600" dirty="0" err="1" smtClean="0">
                <a:latin typeface="Courier New" pitchFamily="49" charset="0"/>
              </a:rPr>
              <a:t>sa_data</a:t>
            </a:r>
            <a:r>
              <a:rPr lang="en-US" sz="1600" dirty="0">
                <a:latin typeface="Courier New" pitchFamily="49" charset="0"/>
              </a:rPr>
              <a:t>[14];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Address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data.  */ </a:t>
            </a:r>
          </a:p>
          <a:p>
            <a:r>
              <a:rPr lang="en-US" sz="1600" dirty="0">
                <a:latin typeface="Courier New" pitchFamily="49" charset="0"/>
              </a:rPr>
              <a:t>};       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04800" y="5165308"/>
            <a:ext cx="8534400" cy="457200"/>
            <a:chOff x="960" y="2784"/>
            <a:chExt cx="5376" cy="288"/>
          </a:xfrm>
        </p:grpSpPr>
        <p:sp>
          <p:nvSpPr>
            <p:cNvPr id="752648" name="Rectangle 8"/>
            <p:cNvSpPr>
              <a:spLocks noChangeArrowheads="1"/>
            </p:cNvSpPr>
            <p:nvPr/>
          </p:nvSpPr>
          <p:spPr bwMode="auto">
            <a:xfrm>
              <a:off x="960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49" name="Rectangle 9"/>
            <p:cNvSpPr>
              <a:spLocks noChangeArrowheads="1"/>
            </p:cNvSpPr>
            <p:nvPr/>
          </p:nvSpPr>
          <p:spPr bwMode="auto">
            <a:xfrm>
              <a:off x="1296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0" name="Rectangle 10"/>
            <p:cNvSpPr>
              <a:spLocks noChangeArrowheads="1"/>
            </p:cNvSpPr>
            <p:nvPr/>
          </p:nvSpPr>
          <p:spPr bwMode="auto">
            <a:xfrm>
              <a:off x="163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1" name="Rectangle 11"/>
            <p:cNvSpPr>
              <a:spLocks noChangeArrowheads="1"/>
            </p:cNvSpPr>
            <p:nvPr/>
          </p:nvSpPr>
          <p:spPr bwMode="auto">
            <a:xfrm>
              <a:off x="196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2" name="Rectangle 12"/>
            <p:cNvSpPr>
              <a:spLocks noChangeArrowheads="1"/>
            </p:cNvSpPr>
            <p:nvPr/>
          </p:nvSpPr>
          <p:spPr bwMode="auto">
            <a:xfrm>
              <a:off x="230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3" name="Rectangle 13"/>
            <p:cNvSpPr>
              <a:spLocks noChangeArrowheads="1"/>
            </p:cNvSpPr>
            <p:nvPr/>
          </p:nvSpPr>
          <p:spPr bwMode="auto">
            <a:xfrm>
              <a:off x="264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4" name="Rectangle 14"/>
            <p:cNvSpPr>
              <a:spLocks noChangeArrowheads="1"/>
            </p:cNvSpPr>
            <p:nvPr/>
          </p:nvSpPr>
          <p:spPr bwMode="auto">
            <a:xfrm>
              <a:off x="297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5" name="Rectangle 15"/>
            <p:cNvSpPr>
              <a:spLocks noChangeArrowheads="1"/>
            </p:cNvSpPr>
            <p:nvPr/>
          </p:nvSpPr>
          <p:spPr bwMode="auto">
            <a:xfrm>
              <a:off x="331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6" name="Rectangle 16"/>
            <p:cNvSpPr>
              <a:spLocks noChangeArrowheads="1"/>
            </p:cNvSpPr>
            <p:nvPr/>
          </p:nvSpPr>
          <p:spPr bwMode="auto">
            <a:xfrm>
              <a:off x="364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7" name="Rectangle 17"/>
            <p:cNvSpPr>
              <a:spLocks noChangeArrowheads="1"/>
            </p:cNvSpPr>
            <p:nvPr/>
          </p:nvSpPr>
          <p:spPr bwMode="auto">
            <a:xfrm>
              <a:off x="398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8" name="Rectangle 18"/>
            <p:cNvSpPr>
              <a:spLocks noChangeArrowheads="1"/>
            </p:cNvSpPr>
            <p:nvPr/>
          </p:nvSpPr>
          <p:spPr bwMode="auto">
            <a:xfrm>
              <a:off x="432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9" name="Rectangle 19"/>
            <p:cNvSpPr>
              <a:spLocks noChangeArrowheads="1"/>
            </p:cNvSpPr>
            <p:nvPr/>
          </p:nvSpPr>
          <p:spPr bwMode="auto">
            <a:xfrm>
              <a:off x="465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0" name="Rectangle 20"/>
            <p:cNvSpPr>
              <a:spLocks noChangeArrowheads="1"/>
            </p:cNvSpPr>
            <p:nvPr/>
          </p:nvSpPr>
          <p:spPr bwMode="auto">
            <a:xfrm>
              <a:off x="499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1" name="Rectangle 21"/>
            <p:cNvSpPr>
              <a:spLocks noChangeArrowheads="1"/>
            </p:cNvSpPr>
            <p:nvPr/>
          </p:nvSpPr>
          <p:spPr bwMode="auto">
            <a:xfrm>
              <a:off x="532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2" name="Rectangle 22"/>
            <p:cNvSpPr>
              <a:spLocks noChangeArrowheads="1"/>
            </p:cNvSpPr>
            <p:nvPr/>
          </p:nvSpPr>
          <p:spPr bwMode="auto">
            <a:xfrm>
              <a:off x="566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3" name="Rectangle 23"/>
            <p:cNvSpPr>
              <a:spLocks noChangeArrowheads="1"/>
            </p:cNvSpPr>
            <p:nvPr/>
          </p:nvSpPr>
          <p:spPr bwMode="auto">
            <a:xfrm>
              <a:off x="600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94792" y="482875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sa_family</a:t>
            </a: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89" y="6138446"/>
            <a:ext cx="143417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latin typeface="Calibri" pitchFamily="34" charset="0"/>
              </a:rPr>
              <a:t>Family-specific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2193507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487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 dirty="0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07387" cy="1676400"/>
          </a:xfrm>
        </p:spPr>
        <p:txBody>
          <a:bodyPr/>
          <a:lstStyle/>
          <a:p>
            <a:r>
              <a:rPr lang="en-US" dirty="0" smtClean="0"/>
              <a:t>Internet-specific socket address:</a:t>
            </a:r>
            <a:endParaRPr lang="en-US" dirty="0"/>
          </a:p>
          <a:p>
            <a:pPr lvl="1"/>
            <a:r>
              <a:rPr lang="en-US" dirty="0" smtClean="0"/>
              <a:t>Must cast (</a:t>
            </a:r>
            <a:r>
              <a:rPr lang="en-US" dirty="0" err="1" smtClean="0">
                <a:latin typeface="Courier New"/>
                <a:cs typeface="Courier New"/>
              </a:rPr>
              <a:t>struct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 pitchFamily="49" charset="0"/>
              </a:rPr>
              <a:t>sockaddr_in</a:t>
            </a:r>
            <a:r>
              <a:rPr lang="en-US" dirty="0" smtClean="0">
                <a:latin typeface="Courier New" pitchFamily="49" charset="0"/>
              </a:rPr>
              <a:t> *</a:t>
            </a:r>
            <a:r>
              <a:rPr lang="en-US" dirty="0" smtClean="0"/>
              <a:t>) to (</a:t>
            </a:r>
            <a:r>
              <a:rPr lang="en-US" dirty="0" smtClean="0">
                <a:latin typeface="Courier New" pitchFamily="49" charset="0"/>
              </a:rPr>
              <a:t>SA *</a:t>
            </a:r>
            <a:r>
              <a:rPr lang="en-US" dirty="0" smtClean="0"/>
              <a:t>) for functions that take socket address arguments. </a:t>
            </a:r>
            <a:endParaRPr lang="en-US" dirty="0"/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3048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8382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13716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19050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24384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29718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35052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40386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4572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5105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5638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61722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67056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7239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7772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8305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87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sa_family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89" y="6124198"/>
            <a:ext cx="143417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latin typeface="Calibri" pitchFamily="34" charset="0"/>
              </a:rPr>
              <a:t>Family-specific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28600" y="2819400"/>
            <a:ext cx="880381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 sockaddr_in  { 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uint16_t        </a:t>
            </a:r>
            <a:r>
              <a:rPr lang="en-US" sz="1600" dirty="0" err="1" smtClean="0">
                <a:latin typeface="Courier New" pitchFamily="49" charset="0"/>
              </a:rPr>
              <a:t>sin_family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Protocol family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(always AF_INET) */ 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uint16_t        </a:t>
            </a:r>
            <a:r>
              <a:rPr lang="en-US" sz="1600" dirty="0" err="1" smtClean="0">
                <a:latin typeface="Courier New" pitchFamily="49" charset="0"/>
              </a:rPr>
              <a:t>sin_port</a:t>
            </a:r>
            <a:r>
              <a:rPr lang="en-US" sz="1600" dirty="0" smtClean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Port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num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in network byte order */ </a:t>
            </a:r>
          </a:p>
          <a:p>
            <a:r>
              <a:rPr lang="en-US" sz="1600" dirty="0" err="1">
                <a:latin typeface="Courier New" pitchFamily="49" charset="0"/>
              </a:rPr>
              <a:t>  struct in_addr  sin_addr;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IP addr in network byte order */ </a:t>
            </a:r>
          </a:p>
          <a:p>
            <a:r>
              <a:rPr lang="en-US" sz="1600" dirty="0">
                <a:latin typeface="Courier New" pitchFamily="49" charset="0"/>
              </a:rPr>
              <a:t>  unsigned char   </a:t>
            </a:r>
            <a:r>
              <a:rPr lang="en-US" sz="1600" dirty="0" err="1">
                <a:latin typeface="Courier New" pitchFamily="49" charset="0"/>
              </a:rPr>
              <a:t>sin_zero</a:t>
            </a:r>
            <a:r>
              <a:rPr lang="en-US" sz="1600" dirty="0">
                <a:latin typeface="Courier New" pitchFamily="49" charset="0"/>
              </a:rPr>
              <a:t>[8];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Pad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to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sizeof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struct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sockaddr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) */ </a:t>
            </a:r>
          </a:p>
          <a:p>
            <a:r>
              <a:rPr lang="en-US" sz="1600" dirty="0" err="1">
                <a:latin typeface="Courier New" pitchFamily="49" charset="0"/>
              </a:rPr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1330371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sin_port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13857" y="5215202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latin typeface="Courier New" pitchFamily="49" charset="0"/>
              </a:rPr>
              <a:t>AF_INET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2918459" y="481250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sin_addr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76200" y="5957510"/>
            <a:ext cx="141897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sin_family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0618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533400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6621237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2819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2819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2819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2819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5638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5638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5638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5638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5638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5638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5638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3048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3048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3581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3581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2057400" y="1582738"/>
            <a:ext cx="15240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4876800" y="1582738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4876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4876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4876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4876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4876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4876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4876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2057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2057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2057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2057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3514725" y="3292475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3962400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6324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7010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6324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7048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6477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6630988" y="2286000"/>
            <a:ext cx="177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1752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88" y="2635250"/>
            <a:ext cx="177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2057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 smtClean="0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2819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/>
              <a:t>``</a:t>
            </a:r>
            <a:endParaRPr lang="en-US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4876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 smtClean="0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5638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/>
              <a:t>``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372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Interface: </a:t>
            </a:r>
            <a:r>
              <a:rPr lang="en-US" dirty="0" smtClean="0">
                <a:latin typeface="Courier New"/>
                <a:cs typeface="Courier New"/>
              </a:rPr>
              <a:t>socket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771525"/>
          </a:xfrm>
        </p:spPr>
        <p:txBody>
          <a:bodyPr/>
          <a:lstStyle/>
          <a:p>
            <a:r>
              <a:rPr lang="en-US" dirty="0" smtClean="0"/>
              <a:t>Clients and servers use the </a:t>
            </a:r>
            <a:r>
              <a:rPr lang="en-US" dirty="0" smtClean="0">
                <a:latin typeface="Courier New"/>
                <a:cs typeface="Courier New"/>
              </a:rPr>
              <a:t>socket</a:t>
            </a:r>
            <a:r>
              <a:rPr lang="en-US" dirty="0" smtClean="0"/>
              <a:t> function to create a </a:t>
            </a:r>
            <a:r>
              <a:rPr lang="en-US" i="1" dirty="0" smtClean="0"/>
              <a:t>socket descriptor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Example: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Protocol-specific! Best practice is to use </a:t>
            </a:r>
            <a:r>
              <a:rPr lang="en-US" dirty="0" err="1" smtClean="0">
                <a:latin typeface="Courier New"/>
                <a:cs typeface="Courier New"/>
              </a:rPr>
              <a:t>getaddrinfo</a:t>
            </a:r>
            <a:r>
              <a:rPr lang="en-US" dirty="0" smtClean="0"/>
              <a:t> to generate parameters automatically, so that code is protocol-independent.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209800"/>
            <a:ext cx="584867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socket(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domain,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type,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protocol)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28323" y="3124200"/>
            <a:ext cx="597180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clientfd</a:t>
            </a:r>
            <a:r>
              <a:rPr lang="en-US" sz="1600" dirty="0" smtClean="0">
                <a:latin typeface="Courier New" pitchFamily="49" charset="0"/>
              </a:rPr>
              <a:t> = Socket(AF_INET, SOCK_STREAM, 0);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601" y="3886200"/>
            <a:ext cx="2819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Indicates that we are using 32-bit IPV4 addresses</a:t>
            </a:r>
          </a:p>
        </p:txBody>
      </p:sp>
      <p:cxnSp>
        <p:nvCxnSpPr>
          <p:cNvPr id="10" name="Straight Arrow Connector 9"/>
          <p:cNvCxnSpPr>
            <a:stCxn id="8" idx="0"/>
            <a:endCxn id="7" idx="2"/>
          </p:cNvCxnSpPr>
          <p:nvPr/>
        </p:nvCxnSpPr>
        <p:spPr bwMode="auto">
          <a:xfrm flipV="1">
            <a:off x="2400301" y="3462754"/>
            <a:ext cx="1213926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724400" y="3886200"/>
            <a:ext cx="2819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Indicates that the socket will be the end point of a connection</a:t>
            </a:r>
          </a:p>
        </p:txBody>
      </p:sp>
      <p:cxnSp>
        <p:nvCxnSpPr>
          <p:cNvPr id="17" name="Straight Arrow Connector 16"/>
          <p:cNvCxnSpPr>
            <a:stCxn id="15" idx="0"/>
          </p:cNvCxnSpPr>
          <p:nvPr/>
        </p:nvCxnSpPr>
        <p:spPr bwMode="auto">
          <a:xfrm flipH="1" flipV="1">
            <a:off x="5257800" y="3462754"/>
            <a:ext cx="876300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254480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533400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6621237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2819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2819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2819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2819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5638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5638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5638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5638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5638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5638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5638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3048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3048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3581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3581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2057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4876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4876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4876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4876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4876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4876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4876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4876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2057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2057400" y="3640138"/>
            <a:ext cx="15240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2057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2057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3514725" y="3292475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3962400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6324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7010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6324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7048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6477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6630988" y="2286000"/>
            <a:ext cx="177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1752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88" y="2635250"/>
            <a:ext cx="177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2057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 smtClean="0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2819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/>
              <a:t>``</a:t>
            </a:r>
            <a:endParaRPr lang="en-US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4876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 smtClean="0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5638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/>
              <a:t>``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113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Interface: </a:t>
            </a:r>
            <a:r>
              <a:rPr lang="en-US" dirty="0" smtClean="0">
                <a:latin typeface="Courier New"/>
                <a:cs typeface="Courier New"/>
              </a:rPr>
              <a:t>connect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771525"/>
          </a:xfrm>
        </p:spPr>
        <p:txBody>
          <a:bodyPr/>
          <a:lstStyle/>
          <a:p>
            <a:r>
              <a:rPr lang="en-US" dirty="0" smtClean="0"/>
              <a:t>A client establishes a connection with a server by calling connect:</a:t>
            </a:r>
            <a:endParaRPr lang="en-US" dirty="0"/>
          </a:p>
          <a:p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Attempts to establish a connection with server at socket address </a:t>
            </a:r>
            <a:r>
              <a:rPr lang="en-US" dirty="0" err="1" smtClean="0">
                <a:latin typeface="Courier New"/>
                <a:cs typeface="Courier New"/>
              </a:rPr>
              <a:t>addr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>
                <a:latin typeface="+mn-lt"/>
                <a:cs typeface="Courier New"/>
              </a:rPr>
              <a:t>If successful, then </a:t>
            </a:r>
            <a:r>
              <a:rPr lang="en-US" dirty="0" err="1" smtClean="0">
                <a:latin typeface="Courier New"/>
                <a:cs typeface="Courier New"/>
              </a:rPr>
              <a:t>clientfd</a:t>
            </a:r>
            <a:r>
              <a:rPr lang="en-US" dirty="0" smtClean="0">
                <a:latin typeface="+mn-lt"/>
                <a:cs typeface="Courier New"/>
              </a:rPr>
              <a:t> is now ready for reading and writing. </a:t>
            </a:r>
          </a:p>
          <a:p>
            <a:pPr lvl="1"/>
            <a:r>
              <a:rPr lang="en-US" dirty="0" smtClean="0">
                <a:latin typeface="+mn-lt"/>
                <a:cs typeface="Courier New"/>
              </a:rPr>
              <a:t>Resulting connection is  characterized by socket pair</a:t>
            </a:r>
          </a:p>
          <a:p>
            <a:pPr marL="457200" lvl="1" indent="0">
              <a:buNone/>
            </a:pPr>
            <a:r>
              <a:rPr lang="en-US" dirty="0">
                <a:latin typeface="+mn-lt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x:y</a:t>
            </a:r>
            <a:r>
              <a:rPr lang="en-US" dirty="0" smtClean="0">
                <a:latin typeface="Courier New"/>
                <a:cs typeface="Courier New"/>
              </a:rPr>
              <a:t>, </a:t>
            </a:r>
            <a:r>
              <a:rPr lang="en-US" dirty="0" err="1" smtClean="0">
                <a:latin typeface="Courier New"/>
                <a:cs typeface="Courier New"/>
              </a:rPr>
              <a:t>addr.sin_addr:addr.sin_port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>
                <a:latin typeface="+mn-lt"/>
                <a:cs typeface="Courier New"/>
              </a:rPr>
              <a:t> </a:t>
            </a:r>
            <a:r>
              <a:rPr lang="en-US" dirty="0" smtClean="0">
                <a:latin typeface="+mn-lt"/>
                <a:cs typeface="Courier New"/>
              </a:rPr>
              <a:t>is client address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y</a:t>
            </a:r>
            <a:r>
              <a:rPr lang="en-US" dirty="0" smtClean="0">
                <a:latin typeface="+mn-lt"/>
                <a:cs typeface="Courier New"/>
              </a:rPr>
              <a:t> is ephemeral port that uniquely identifies client process on client host</a:t>
            </a:r>
          </a:p>
          <a:p>
            <a:pPr marL="0" indent="0">
              <a:buNone/>
            </a:pPr>
            <a:r>
              <a:rPr lang="en-US" dirty="0" smtClean="0">
                <a:latin typeface="+mn-lt"/>
                <a:cs typeface="Courier New"/>
              </a:rPr>
              <a:t>Best practice is to use </a:t>
            </a:r>
            <a:r>
              <a:rPr lang="en-US" dirty="0" err="1" smtClean="0">
                <a:latin typeface="Courier New"/>
                <a:cs typeface="Courier New"/>
              </a:rPr>
              <a:t>getaddrinfo</a:t>
            </a:r>
            <a:r>
              <a:rPr lang="en-US" dirty="0" smtClean="0">
                <a:latin typeface="+mn-lt"/>
                <a:cs typeface="Courier New"/>
              </a:rPr>
              <a:t> to supply arguments </a:t>
            </a:r>
            <a:r>
              <a:rPr lang="en-US" dirty="0" err="1" smtClean="0">
                <a:latin typeface="Courier New"/>
                <a:cs typeface="Courier New"/>
              </a:rPr>
              <a:t>addr</a:t>
            </a:r>
            <a:r>
              <a:rPr lang="en-US" dirty="0" smtClean="0">
                <a:latin typeface="+mn-lt"/>
                <a:cs typeface="Courier New"/>
              </a:rPr>
              <a:t> and </a:t>
            </a:r>
            <a:r>
              <a:rPr lang="en-US" dirty="0" err="1" smtClean="0">
                <a:latin typeface="Courier New"/>
                <a:cs typeface="Courier New"/>
              </a:rPr>
              <a:t>addrlen</a:t>
            </a:r>
            <a:r>
              <a:rPr lang="en-US" dirty="0" smtClean="0">
                <a:latin typeface="+mn-lt"/>
                <a:cs typeface="Courier New"/>
              </a:rPr>
              <a:t>.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209800"/>
            <a:ext cx="6956852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connect(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clientfd</a:t>
            </a:r>
            <a:r>
              <a:rPr lang="en-US" sz="1600" dirty="0" smtClean="0">
                <a:latin typeface="Courier New" pitchFamily="49" charset="0"/>
              </a:rPr>
              <a:t>, SA *</a:t>
            </a:r>
            <a:r>
              <a:rPr lang="en-US" sz="1600" dirty="0" err="1" smtClean="0">
                <a:latin typeface="Courier New" pitchFamily="49" charset="0"/>
              </a:rPr>
              <a:t>addr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socklen_t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addrlen</a:t>
            </a:r>
            <a:r>
              <a:rPr lang="en-US" sz="1600" dirty="0" smtClean="0">
                <a:latin typeface="Courier New" pitchFamily="49" charset="0"/>
              </a:rPr>
              <a:t>);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8044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7158038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Client-Server Transactions</a:t>
            </a:r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1600200" y="3840163"/>
            <a:ext cx="1203325" cy="796925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process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flipH="1">
            <a:off x="2697163" y="4025900"/>
            <a:ext cx="25606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5181600" y="3840163"/>
            <a:ext cx="1203325" cy="796925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process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668588" y="3671888"/>
            <a:ext cx="2408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1. Client sends request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6227763" y="4432300"/>
            <a:ext cx="10985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2. Server 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handles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request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flipH="1">
            <a:off x="2709863" y="4470400"/>
            <a:ext cx="25606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662238" y="4483100"/>
            <a:ext cx="26463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3. Server sends response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769938" y="4422775"/>
            <a:ext cx="108743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4. Client 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handles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response</a:t>
            </a: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6388100" y="4244975"/>
            <a:ext cx="836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7224713" y="3941763"/>
            <a:ext cx="1089025" cy="569912"/>
          </a:xfrm>
          <a:prstGeom prst="flowChartMagneticDisk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Resource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205581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(Almost) every network application is based on client-server model:</a:t>
            </a:r>
          </a:p>
          <a:p>
            <a:pPr lvl="1" eaLnBrk="1" hangingPunct="1">
              <a:defRPr/>
            </a:pPr>
            <a:r>
              <a:rPr lang="en-US" i="1" dirty="0" smtClean="0">
                <a:solidFill>
                  <a:srgbClr val="FF0000"/>
                </a:solidFill>
              </a:rPr>
              <a:t>Server</a:t>
            </a:r>
            <a:r>
              <a:rPr lang="en-US" dirty="0" smtClean="0"/>
              <a:t> process and one or more </a:t>
            </a:r>
            <a:r>
              <a:rPr lang="en-US" i="1" dirty="0" smtClean="0">
                <a:solidFill>
                  <a:srgbClr val="FF0000"/>
                </a:solidFill>
              </a:rPr>
              <a:t>client</a:t>
            </a:r>
            <a:r>
              <a:rPr lang="en-US" i="1" dirty="0" smtClean="0"/>
              <a:t> </a:t>
            </a:r>
            <a:r>
              <a:rPr lang="en-US" dirty="0" smtClean="0"/>
              <a:t>processes</a:t>
            </a:r>
          </a:p>
          <a:p>
            <a:pPr lvl="1" eaLnBrk="1" hangingPunct="1">
              <a:defRPr/>
            </a:pPr>
            <a:r>
              <a:rPr lang="en-US" dirty="0" smtClean="0"/>
              <a:t>Server manages some </a:t>
            </a:r>
            <a:r>
              <a:rPr lang="en-US" i="1" dirty="0" smtClean="0">
                <a:solidFill>
                  <a:srgbClr val="FF0000"/>
                </a:solidFill>
              </a:rPr>
              <a:t>resource</a:t>
            </a:r>
            <a:r>
              <a:rPr lang="en-US" dirty="0" smtClean="0"/>
              <a:t>.</a:t>
            </a:r>
          </a:p>
          <a:p>
            <a:pPr lvl="1" eaLnBrk="1" hangingPunct="1">
              <a:defRPr/>
            </a:pPr>
            <a:r>
              <a:rPr lang="en-US" dirty="0" smtClean="0"/>
              <a:t>Server provides</a:t>
            </a:r>
            <a:r>
              <a:rPr lang="en-US" i="1" dirty="0" smtClean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service</a:t>
            </a:r>
            <a:r>
              <a:rPr lang="en-US" dirty="0" smtClean="0"/>
              <a:t> by manipulating resource for clients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1279525" y="5562600"/>
            <a:ext cx="6497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 i="1">
                <a:latin typeface="Helvetica" pitchFamily="-124" charset="0"/>
              </a:rPr>
              <a:t>Note: clients and servers are processes running on hosts </a:t>
            </a:r>
          </a:p>
          <a:p>
            <a:r>
              <a:rPr lang="en-US" altLang="en-US" sz="1800" i="1">
                <a:latin typeface="Helvetica" pitchFamily="-124" charset="0"/>
              </a:rPr>
              <a:t>(can be the same or different hosts)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533400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6621237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2819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2819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2819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2819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5638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5638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5638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5638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5638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5638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5638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3048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3048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3581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3581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2057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4876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4876800" y="2257425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4876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4876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4876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4876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4876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4876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2057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2057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2057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2057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3514725" y="3292475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3962400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6324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7010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6324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7048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6477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6630988" y="2286000"/>
            <a:ext cx="177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1752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88" y="2635250"/>
            <a:ext cx="177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2057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 smtClean="0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2819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/>
              <a:t>``</a:t>
            </a:r>
            <a:endParaRPr lang="en-US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4876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 smtClean="0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5638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/>
              <a:t>``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9261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Interface: </a:t>
            </a:r>
            <a:r>
              <a:rPr lang="en-US" dirty="0" smtClean="0">
                <a:latin typeface="Courier New"/>
                <a:cs typeface="Courier New"/>
              </a:rPr>
              <a:t>bind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771525"/>
          </a:xfrm>
        </p:spPr>
        <p:txBody>
          <a:bodyPr/>
          <a:lstStyle/>
          <a:p>
            <a:r>
              <a:rPr lang="en-US" dirty="0" smtClean="0"/>
              <a:t>Server uses  </a:t>
            </a:r>
            <a:r>
              <a:rPr lang="en-US" dirty="0" smtClean="0">
                <a:latin typeface="Courier New"/>
                <a:cs typeface="Courier New"/>
              </a:rPr>
              <a:t>bind</a:t>
            </a:r>
            <a:r>
              <a:rPr lang="en-US" dirty="0" smtClean="0"/>
              <a:t> to ask kernel to associate the server’s socket address with a socket descriptor:</a:t>
            </a:r>
          </a:p>
          <a:p>
            <a:endParaRPr lang="en-US" dirty="0"/>
          </a:p>
          <a:p>
            <a:r>
              <a:rPr lang="en-US" dirty="0" smtClean="0"/>
              <a:t>The process can read bytes that arrive on the connection whose endpoint is </a:t>
            </a:r>
            <a:r>
              <a:rPr lang="en-US" dirty="0" err="1" smtClean="0">
                <a:latin typeface="Courier New"/>
                <a:cs typeface="Courier New"/>
              </a:rPr>
              <a:t>addr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by reading from descriptor </a:t>
            </a:r>
            <a:r>
              <a:rPr lang="en-US" dirty="0" err="1" smtClean="0">
                <a:latin typeface="Courier New"/>
                <a:cs typeface="Courier New"/>
              </a:rPr>
              <a:t>sockfd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Similarly, writes to </a:t>
            </a:r>
            <a:r>
              <a:rPr lang="en-US" dirty="0" err="1" smtClean="0">
                <a:latin typeface="Courier New"/>
                <a:cs typeface="Courier New"/>
              </a:rPr>
              <a:t>sockfd</a:t>
            </a:r>
            <a:r>
              <a:rPr lang="en-US" dirty="0" smtClean="0"/>
              <a:t> are transferred along connection whose endpoint is </a:t>
            </a:r>
            <a:r>
              <a:rPr lang="en-US" dirty="0" err="1" smtClean="0">
                <a:latin typeface="Courier New"/>
                <a:cs typeface="Courier New"/>
              </a:rPr>
              <a:t>addr</a:t>
            </a:r>
            <a:r>
              <a:rPr lang="en-US" dirty="0" smtClean="0">
                <a:latin typeface="Courier New"/>
                <a:cs typeface="Courier New"/>
              </a:rPr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+mn-lt"/>
                <a:cs typeface="Courier New"/>
              </a:rPr>
              <a:t>Best practice is to use </a:t>
            </a:r>
            <a:r>
              <a:rPr lang="en-US" dirty="0" err="1" smtClean="0">
                <a:latin typeface="Courier New"/>
                <a:cs typeface="Courier New"/>
              </a:rPr>
              <a:t>getaddrinfo</a:t>
            </a:r>
            <a:r>
              <a:rPr lang="en-US" dirty="0" smtClean="0">
                <a:latin typeface="+mn-lt"/>
                <a:cs typeface="Courier New"/>
              </a:rPr>
              <a:t> to supply arguments </a:t>
            </a:r>
            <a:r>
              <a:rPr lang="en-US" dirty="0" err="1" smtClean="0">
                <a:latin typeface="Courier New"/>
                <a:cs typeface="Courier New"/>
              </a:rPr>
              <a:t>addr</a:t>
            </a:r>
            <a:r>
              <a:rPr lang="en-US" dirty="0" smtClean="0">
                <a:latin typeface="+mn-lt"/>
                <a:cs typeface="Courier New"/>
              </a:rPr>
              <a:t> and </a:t>
            </a:r>
            <a:r>
              <a:rPr lang="en-US" dirty="0" err="1" smtClean="0">
                <a:latin typeface="Courier New"/>
                <a:cs typeface="Courier New"/>
              </a:rPr>
              <a:t>addrlen</a:t>
            </a:r>
            <a:r>
              <a:rPr lang="en-US" dirty="0" smtClean="0">
                <a:latin typeface="+mn-lt"/>
                <a:cs typeface="Courier New"/>
              </a:rPr>
              <a:t>. </a:t>
            </a:r>
          </a:p>
          <a:p>
            <a:pPr lvl="1"/>
            <a:endParaRPr lang="en-US" dirty="0" smtClean="0">
              <a:latin typeface="Courier New"/>
              <a:cs typeface="Courier New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252246"/>
            <a:ext cx="634119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bind(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sockfd</a:t>
            </a:r>
            <a:r>
              <a:rPr lang="en-US" sz="1600" dirty="0" smtClean="0">
                <a:latin typeface="Courier New" pitchFamily="49" charset="0"/>
              </a:rPr>
              <a:t>, SA *</a:t>
            </a:r>
            <a:r>
              <a:rPr lang="en-US" sz="1600" dirty="0" err="1" smtClean="0">
                <a:latin typeface="Courier New" pitchFamily="49" charset="0"/>
              </a:rPr>
              <a:t>addr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socklen_t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addrlen</a:t>
            </a:r>
            <a:r>
              <a:rPr lang="en-US" sz="1600" dirty="0" smtClean="0">
                <a:latin typeface="Courier New" pitchFamily="49" charset="0"/>
              </a:rPr>
              <a:t>);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0415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533400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6621237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2819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2819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2819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2819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5638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5638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5638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5638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5638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5638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5638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3048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3048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3581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3581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2057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4876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4876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4876800" y="2932113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4876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4876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4876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4876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4876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2057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2057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2057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2057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3514725" y="3292475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3962400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6324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7010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6324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7048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6477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6630988" y="2286000"/>
            <a:ext cx="177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1752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88" y="2635250"/>
            <a:ext cx="177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2057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 smtClean="0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2819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/>
              <a:t>``</a:t>
            </a:r>
            <a:endParaRPr lang="en-US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4876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 smtClean="0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5638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/>
              <a:t>``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090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Interface: </a:t>
            </a:r>
            <a:r>
              <a:rPr lang="en-US" dirty="0" smtClean="0">
                <a:latin typeface="Courier New"/>
                <a:cs typeface="Courier New"/>
              </a:rPr>
              <a:t>listen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267325"/>
          </a:xfrm>
        </p:spPr>
        <p:txBody>
          <a:bodyPr/>
          <a:lstStyle/>
          <a:p>
            <a:r>
              <a:rPr lang="en-US" dirty="0" smtClean="0"/>
              <a:t>By default, kernel assumes that descriptor from socket function is an </a:t>
            </a:r>
            <a:r>
              <a:rPr lang="en-US" i="1" dirty="0" smtClean="0">
                <a:solidFill>
                  <a:srgbClr val="FF0000"/>
                </a:solidFill>
              </a:rPr>
              <a:t>active socket </a:t>
            </a:r>
            <a:r>
              <a:rPr lang="en-US" dirty="0" smtClean="0"/>
              <a:t>that will be on the client end of a connection</a:t>
            </a:r>
          </a:p>
          <a:p>
            <a:r>
              <a:rPr lang="en-US" dirty="0" smtClean="0"/>
              <a:t>A server calls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listen</a:t>
            </a:r>
            <a:r>
              <a:rPr lang="en-US" dirty="0" smtClean="0"/>
              <a:t> to tell kernel that a descriptor will be used by a server rather than a client:</a:t>
            </a:r>
          </a:p>
          <a:p>
            <a:endParaRPr lang="en-US" dirty="0" smtClean="0"/>
          </a:p>
          <a:p>
            <a:r>
              <a:rPr lang="en-US" dirty="0" smtClean="0"/>
              <a:t>Converts </a:t>
            </a:r>
            <a:r>
              <a:rPr lang="en-US" dirty="0" err="1" smtClean="0">
                <a:latin typeface="Courier New"/>
                <a:cs typeface="Courier New"/>
              </a:rPr>
              <a:t>sockfd</a:t>
            </a:r>
            <a:r>
              <a:rPr lang="en-US" dirty="0" smtClean="0"/>
              <a:t> from an active socket to a </a:t>
            </a:r>
            <a:r>
              <a:rPr lang="en-US" i="1" dirty="0" smtClean="0">
                <a:solidFill>
                  <a:srgbClr val="FF0000"/>
                </a:solidFill>
              </a:rPr>
              <a:t>listening socket</a:t>
            </a:r>
            <a:r>
              <a:rPr lang="en-US" dirty="0" smtClean="0"/>
              <a:t> that can accept connection requests from clients</a:t>
            </a:r>
          </a:p>
          <a:p>
            <a:r>
              <a:rPr lang="en-US" dirty="0" smtClean="0">
                <a:latin typeface="Courier New"/>
                <a:cs typeface="Courier New"/>
              </a:rPr>
              <a:t>backlog </a:t>
            </a:r>
            <a:r>
              <a:rPr lang="en-US" dirty="0" smtClean="0">
                <a:latin typeface="+mn-lt"/>
                <a:cs typeface="Courier New"/>
              </a:rPr>
              <a:t>is a hint about </a:t>
            </a:r>
            <a:r>
              <a:rPr lang="en-US" dirty="0" smtClean="0">
                <a:cs typeface="Courier New"/>
              </a:rPr>
              <a:t>how many</a:t>
            </a:r>
            <a:r>
              <a:rPr lang="en-US" dirty="0" smtClean="0">
                <a:latin typeface="+mn-lt"/>
                <a:cs typeface="Courier New"/>
              </a:rPr>
              <a:t> outstanding connection requests the kernel should queue up before starting to refuse request. 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3547646"/>
            <a:ext cx="4617370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listen(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sockfd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backlog);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4270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57200" y="4180323"/>
            <a:ext cx="6400800" cy="1371600"/>
            <a:chOff x="457200" y="4180323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80323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55150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55150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48787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533400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6621237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2819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2819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2819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2819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5638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5638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5638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5638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5638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5638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5638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3048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3048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3581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3581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2057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4876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4876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4876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4876800" y="3640138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4876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4876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4876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4876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2057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2057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2057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2057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3514725" y="3292475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3962400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6324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7010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6324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7048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6477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6630988" y="2286000"/>
            <a:ext cx="177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1752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88" y="2635250"/>
            <a:ext cx="177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2057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 smtClean="0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2819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/>
              <a:t>``</a:t>
            </a:r>
            <a:endParaRPr lang="en-US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4876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 smtClean="0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5638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/>
              <a:t>``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5705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Interface: </a:t>
            </a:r>
            <a:r>
              <a:rPr lang="en-US" dirty="0" smtClean="0">
                <a:latin typeface="Courier New"/>
                <a:cs typeface="Courier New"/>
              </a:rPr>
              <a:t>accept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267325"/>
          </a:xfrm>
        </p:spPr>
        <p:txBody>
          <a:bodyPr/>
          <a:lstStyle/>
          <a:p>
            <a:r>
              <a:rPr lang="en-US" dirty="0" smtClean="0"/>
              <a:t>Servers wait for connection requests from clients by calling </a:t>
            </a:r>
            <a:r>
              <a:rPr lang="en-US" dirty="0" smtClean="0">
                <a:latin typeface="Courier New"/>
                <a:cs typeface="Courier New"/>
              </a:rPr>
              <a:t>accept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Waits for connection request to arrive on connection bound to </a:t>
            </a:r>
            <a:r>
              <a:rPr lang="en-US" dirty="0" err="1" smtClean="0">
                <a:latin typeface="Courier New"/>
                <a:cs typeface="Courier New"/>
              </a:rPr>
              <a:t>listenfd</a:t>
            </a:r>
            <a:r>
              <a:rPr lang="en-US" dirty="0" smtClean="0"/>
              <a:t>, then fills in client’s socket address in </a:t>
            </a:r>
            <a:r>
              <a:rPr lang="en-US" dirty="0" err="1" smtClean="0">
                <a:latin typeface="Courier New"/>
                <a:cs typeface="Courier New"/>
              </a:rPr>
              <a:t>addr</a:t>
            </a:r>
            <a:r>
              <a:rPr lang="en-US" dirty="0" smtClean="0"/>
              <a:t> and </a:t>
            </a:r>
            <a:r>
              <a:rPr lang="en-US" dirty="0" err="1" smtClean="0"/>
              <a:t>sizeof</a:t>
            </a:r>
            <a:r>
              <a:rPr lang="en-US" dirty="0" smtClean="0"/>
              <a:t> socket address in </a:t>
            </a:r>
            <a:r>
              <a:rPr lang="en-US" dirty="0" err="1" smtClean="0">
                <a:latin typeface="Courier New"/>
                <a:cs typeface="Courier New"/>
              </a:rPr>
              <a:t>addrlen</a:t>
            </a:r>
            <a:endParaRPr lang="en-US" dirty="0" smtClean="0"/>
          </a:p>
          <a:p>
            <a:r>
              <a:rPr lang="en-US" dirty="0" smtClean="0"/>
              <a:t>Returns a </a:t>
            </a:r>
            <a:r>
              <a:rPr lang="en-US" i="1" dirty="0" smtClean="0">
                <a:solidFill>
                  <a:srgbClr val="FF0000"/>
                </a:solidFill>
              </a:rPr>
              <a:t>connected descriptor </a:t>
            </a:r>
            <a:r>
              <a:rPr lang="en-US" dirty="0" smtClean="0"/>
              <a:t>that can be used to communicate with client via Unix I/O routines. </a:t>
            </a:r>
            <a:endParaRPr lang="en-US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286000"/>
            <a:ext cx="621806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accept(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listenfd</a:t>
            </a:r>
            <a:r>
              <a:rPr lang="en-US" sz="1600" dirty="0" smtClean="0">
                <a:latin typeface="Courier New" pitchFamily="49" charset="0"/>
              </a:rPr>
              <a:t>, SA *</a:t>
            </a:r>
            <a:r>
              <a:rPr lang="en-US" sz="1600" dirty="0" err="1" smtClean="0">
                <a:latin typeface="Courier New" pitchFamily="49" charset="0"/>
              </a:rPr>
              <a:t>addr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*</a:t>
            </a:r>
            <a:r>
              <a:rPr lang="en-US" sz="1600" dirty="0" err="1" smtClean="0">
                <a:latin typeface="Courier New" pitchFamily="49" charset="0"/>
              </a:rPr>
              <a:t>addrlen</a:t>
            </a:r>
            <a:r>
              <a:rPr lang="en-US" sz="1600" dirty="0" smtClean="0">
                <a:latin typeface="Courier New" pitchFamily="49" charset="0"/>
              </a:rPr>
              <a:t>);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3331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20" y="476655"/>
            <a:ext cx="8382000" cy="573087"/>
          </a:xfrm>
        </p:spPr>
        <p:txBody>
          <a:bodyPr/>
          <a:lstStyle/>
          <a:p>
            <a:r>
              <a:rPr lang="en-US" dirty="0" smtClean="0">
                <a:latin typeface="Courier New" pitchFamily="49" charset="0"/>
              </a:rPr>
              <a:t>accept</a:t>
            </a:r>
            <a:r>
              <a:rPr lang="en-US" dirty="0" smtClean="0"/>
              <a:t> </a:t>
            </a:r>
            <a:r>
              <a:rPr lang="en-US" dirty="0"/>
              <a:t>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2967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469900" y="1576388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5011738" y="1456920"/>
            <a:ext cx="3294062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1. Server blocks in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, waiting for connection request on listening descriptor </a:t>
            </a:r>
            <a:r>
              <a:rPr lang="en-US" sz="1800" i="1" dirty="0" err="1" smtClean="0">
                <a:latin typeface="Courier New" pitchFamily="49" charset="0"/>
              </a:rPr>
              <a:t>listenfd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1003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3449638" y="1576388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2967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469900" y="344487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1003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3449638" y="344487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1536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5048250" y="3308350"/>
            <a:ext cx="386715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2. Client makes connection request by calling and blocking in </a:t>
            </a:r>
            <a:r>
              <a:rPr lang="en-US" sz="1800" i="1" dirty="0" smtClean="0">
                <a:latin typeface="Courier New" pitchFamily="49" charset="0"/>
              </a:rPr>
              <a:t>connect</a:t>
            </a:r>
            <a:endParaRPr lang="en-US" sz="1800" i="1" dirty="0">
              <a:latin typeface="Courier New" pitchFamily="49" charset="0"/>
            </a:endParaRP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1358514" y="299085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2954338" y="4938713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457200" y="5275263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990600" y="5805488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3436938" y="5275263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5057775" y="5137241"/>
            <a:ext cx="4010025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3. Server returns </a:t>
            </a:r>
            <a:r>
              <a:rPr lang="en-US" sz="1800" i="1" dirty="0" err="1">
                <a:latin typeface="Courier New" pitchFamily="49" charset="0"/>
              </a:rPr>
              <a:t>connfd</a:t>
            </a:r>
            <a:r>
              <a:rPr lang="en-US" sz="1800" i="1" dirty="0">
                <a:latin typeface="Calibri" pitchFamily="34" charset="0"/>
              </a:rPr>
              <a:t> from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. Client returns from </a:t>
            </a:r>
            <a:r>
              <a:rPr lang="en-US" sz="1800" i="1" dirty="0">
                <a:latin typeface="Courier New" pitchFamily="49" charset="0"/>
              </a:rPr>
              <a:t>connect</a:t>
            </a:r>
            <a:r>
              <a:rPr lang="en-US" sz="1800" i="1" dirty="0">
                <a:latin typeface="Calibri" pitchFamily="34" charset="0"/>
              </a:rPr>
              <a:t>. Connection is now established between </a:t>
            </a:r>
            <a:r>
              <a:rPr lang="en-US" sz="1800" i="1" dirty="0" err="1">
                <a:latin typeface="Courier New" pitchFamily="49" charset="0"/>
              </a:rPr>
              <a:t>clientfd</a:t>
            </a:r>
            <a:r>
              <a:rPr lang="en-US" sz="1800" i="1" dirty="0">
                <a:latin typeface="Calibri" pitchFamily="34" charset="0"/>
              </a:rPr>
              <a:t> and </a:t>
            </a:r>
            <a:r>
              <a:rPr lang="en-US" sz="1800" i="1" dirty="0" err="1" smtClean="0">
                <a:latin typeface="Courier New" pitchFamily="49" charset="0"/>
              </a:rPr>
              <a:t>connfd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78" name="Oval 26"/>
          <p:cNvSpPr>
            <a:spLocks noChangeAspect="1" noChangeArrowheads="1"/>
          </p:cNvSpPr>
          <p:nvPr/>
        </p:nvSpPr>
        <p:spPr bwMode="auto">
          <a:xfrm>
            <a:off x="3388804" y="56642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9" name="Text Box 27"/>
          <p:cNvSpPr txBox="1">
            <a:spLocks noChangeArrowheads="1"/>
          </p:cNvSpPr>
          <p:nvPr/>
        </p:nvSpPr>
        <p:spPr bwMode="auto">
          <a:xfrm>
            <a:off x="3067050" y="581818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connfd(4)</a:t>
            </a: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1651000" y="5722938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1459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1459285" y="3821113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1459285" y="56515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3388805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3388805" y="350361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3388805" y="5334000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215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78" grpId="0" animBg="1"/>
      <p:bldP spid="740379" grpId="0"/>
      <p:bldP spid="740380" grpId="0" animBg="1"/>
      <p:bldP spid="740364" grpId="0" animBg="1"/>
      <p:bldP spid="740372" grpId="0" animBg="1"/>
      <p:bldP spid="740362" grpId="0" animBg="1"/>
      <p:bldP spid="74037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Connected vs. Listening Descriptors</a:t>
            </a:r>
          </a:p>
        </p:txBody>
      </p:sp>
      <p:sp>
        <p:nvSpPr>
          <p:cNvPr id="7536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64450" y="1362074"/>
            <a:ext cx="7896225" cy="51911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Listening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for client connection </a:t>
            </a:r>
            <a:r>
              <a:rPr lang="en-US" dirty="0" smtClean="0"/>
              <a:t>requests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Created once and exists for lifetime of the </a:t>
            </a:r>
            <a:r>
              <a:rPr lang="en-US" dirty="0" smtClean="0"/>
              <a:t>server</a:t>
            </a:r>
            <a:endParaRPr lang="en-US" dirty="0"/>
          </a:p>
          <a:p>
            <a:pPr>
              <a:lnSpc>
                <a:spcPct val="85000"/>
              </a:lnSpc>
            </a:pPr>
            <a:r>
              <a:rPr lang="en-US" dirty="0" smtClean="0"/>
              <a:t>Connected </a:t>
            </a:r>
            <a:r>
              <a:rPr lang="en-US" dirty="0"/>
              <a:t>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of the connection between client and </a:t>
            </a:r>
            <a:r>
              <a:rPr lang="en-US" dirty="0" smtClean="0"/>
              <a:t>server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 new descriptor is created each time the server accepts a connection request from a </a:t>
            </a:r>
            <a:r>
              <a:rPr lang="en-US" dirty="0" smtClean="0"/>
              <a:t>client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Exists only as long as it takes to service </a:t>
            </a:r>
            <a:r>
              <a:rPr lang="en-US" dirty="0" smtClean="0"/>
              <a:t>client</a:t>
            </a:r>
            <a:endParaRPr lang="en-US" dirty="0"/>
          </a:p>
          <a:p>
            <a:pPr>
              <a:lnSpc>
                <a:spcPct val="85000"/>
              </a:lnSpc>
            </a:pPr>
            <a:r>
              <a:rPr lang="en-US" dirty="0" smtClean="0"/>
              <a:t>Why </a:t>
            </a:r>
            <a:r>
              <a:rPr lang="en-US" dirty="0"/>
              <a:t>the distinction?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Allows for concurrent servers that can communicate over many client connections </a:t>
            </a:r>
            <a:r>
              <a:rPr lang="en-US" dirty="0" smtClean="0"/>
              <a:t>simultaneously</a:t>
            </a:r>
            <a:endParaRPr lang="en-US" dirty="0"/>
          </a:p>
          <a:p>
            <a:pPr lvl="2">
              <a:lnSpc>
                <a:spcPct val="97000"/>
              </a:lnSpc>
            </a:pPr>
            <a:r>
              <a:rPr lang="en-US" dirty="0"/>
              <a:t>E.g., Each time we receive a new request, we fork a child to handle the </a:t>
            </a:r>
            <a:r>
              <a:rPr lang="en-US" dirty="0" smtClean="0"/>
              <a:t>request</a:t>
            </a: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3500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57200" y="4180323"/>
            <a:ext cx="6400800" cy="1371600"/>
            <a:chOff x="457200" y="4180323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80323"/>
              <a:ext cx="5410200" cy="137160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55150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55150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48787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533400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6621237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2819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2819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2819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2819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5638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5638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5638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5638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5638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5638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5638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3048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3048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3581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3581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2057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4876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4876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4876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4876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4876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4876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4876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4876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2057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2057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2057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2057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3514725" y="3292475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3962400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6324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7010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6324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7048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6477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6630988" y="2286000"/>
            <a:ext cx="177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1752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88" y="2635250"/>
            <a:ext cx="177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2057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 smtClean="0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2819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/>
              <a:t>``</a:t>
            </a:r>
            <a:endParaRPr lang="en-US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4876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 smtClean="0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5638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/>
              <a:t>``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840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Echo Client Main Routine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838200" y="1016000"/>
            <a:ext cx="6948488" cy="56356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/>
              <a:t>/* #include lots of stuff */</a:t>
            </a:r>
          </a:p>
          <a:p>
            <a:endParaRPr lang="en-US" altLang="en-US" sz="1400" dirty="0"/>
          </a:p>
          <a:p>
            <a:r>
              <a:rPr lang="en-US" altLang="en-US" sz="1400" dirty="0"/>
              <a:t>/* usage: ./</a:t>
            </a:r>
            <a:r>
              <a:rPr lang="en-US" altLang="en-US" sz="1400" dirty="0" err="1"/>
              <a:t>echoclient</a:t>
            </a:r>
            <a:r>
              <a:rPr lang="en-US" altLang="en-US" sz="1400" dirty="0"/>
              <a:t> host port */</a:t>
            </a:r>
          </a:p>
          <a:p>
            <a:r>
              <a:rPr lang="en-US" altLang="en-US" sz="1400" dirty="0" err="1"/>
              <a:t>int</a:t>
            </a:r>
            <a:r>
              <a:rPr lang="en-US" altLang="en-US" sz="1400" dirty="0"/>
              <a:t> main(</a:t>
            </a:r>
            <a:r>
              <a:rPr lang="en-US" altLang="en-US" sz="1400" dirty="0" err="1"/>
              <a:t>int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argc</a:t>
            </a:r>
            <a:r>
              <a:rPr lang="en-US" altLang="en-US" sz="1400" dirty="0"/>
              <a:t>, char **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)</a:t>
            </a:r>
          </a:p>
          <a:p>
            <a:r>
              <a:rPr lang="en-US" altLang="en-US" sz="1400" dirty="0"/>
              <a:t>{</a:t>
            </a:r>
          </a:p>
          <a:p>
            <a:r>
              <a:rPr lang="en-US" altLang="en-US" sz="1400" dirty="0"/>
              <a:t>    </a:t>
            </a:r>
            <a:r>
              <a:rPr lang="en-US" altLang="en-US" sz="1400" dirty="0" err="1"/>
              <a:t>int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  </a:t>
            </a:r>
            <a:r>
              <a:rPr lang="en-US" altLang="en-US" sz="1400" dirty="0" err="1"/>
              <a:t>size_t</a:t>
            </a:r>
            <a:r>
              <a:rPr lang="en-US" altLang="en-US" sz="1400" dirty="0"/>
              <a:t> n;</a:t>
            </a:r>
          </a:p>
          <a:p>
            <a:r>
              <a:rPr lang="en-US" altLang="en-US" sz="1400" dirty="0"/>
              <a:t>    char *host, *port,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[</a:t>
            </a:r>
            <a:r>
              <a:rPr lang="en-US" altLang="en-US" sz="1400" dirty="0" err="1"/>
              <a:t>MAXLINE</a:t>
            </a:r>
            <a:r>
              <a:rPr lang="en-US" altLang="en-US" sz="1400" dirty="0"/>
              <a:t>];</a:t>
            </a:r>
          </a:p>
          <a:p>
            <a:r>
              <a:rPr lang="en-US" altLang="en-US" sz="1400" dirty="0"/>
              <a:t> </a:t>
            </a:r>
          </a:p>
          <a:p>
            <a:r>
              <a:rPr lang="en-US" altLang="en-US" sz="1400" dirty="0"/>
              <a:t>    host = 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[1];</a:t>
            </a:r>
          </a:p>
          <a:p>
            <a:r>
              <a:rPr lang="en-US" altLang="en-US" sz="1400" dirty="0"/>
              <a:t>    port = 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[2];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  if ((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open_clientfd</a:t>
            </a:r>
            <a:r>
              <a:rPr lang="en-US" altLang="en-US" sz="1400" dirty="0"/>
              <a:t>(host, port)) == -1)</a:t>
            </a:r>
          </a:p>
          <a:p>
            <a:r>
              <a:rPr lang="en-US" altLang="en-US" sz="1400" dirty="0"/>
              <a:t>        exit(1);</a:t>
            </a:r>
          </a:p>
          <a:p>
            <a:r>
              <a:rPr lang="en-US" altLang="en-US" sz="1400" dirty="0"/>
              <a:t>    while (</a:t>
            </a:r>
            <a:r>
              <a:rPr lang="en-US" altLang="en-US" sz="1400" dirty="0" err="1"/>
              <a:t>fgets</a:t>
            </a:r>
            <a:r>
              <a:rPr lang="en-US" altLang="en-US" sz="1400" dirty="0"/>
              <a:t>(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 - 1, </a:t>
            </a:r>
            <a:r>
              <a:rPr lang="en-US" altLang="en-US" sz="1400" dirty="0" err="1"/>
              <a:t>stdin</a:t>
            </a:r>
            <a:r>
              <a:rPr lang="en-US" altLang="en-US" sz="1400" dirty="0"/>
              <a:t>) != NULL) {</a:t>
            </a:r>
          </a:p>
          <a:p>
            <a:r>
              <a:rPr lang="en-US" altLang="en-US" sz="1400" dirty="0"/>
              <a:t>        write(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strlen</a:t>
            </a:r>
            <a:r>
              <a:rPr lang="en-US" altLang="en-US" sz="1400" dirty="0"/>
              <a:t>(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));</a:t>
            </a:r>
          </a:p>
          <a:p>
            <a:r>
              <a:rPr lang="en-US" altLang="en-US" sz="1400" dirty="0"/>
              <a:t>        n = read(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 - 1);</a:t>
            </a:r>
          </a:p>
          <a:p>
            <a:r>
              <a:rPr lang="en-US" altLang="en-US" sz="1400" dirty="0"/>
              <a:t>        if (n </a:t>
            </a:r>
            <a:r>
              <a:rPr lang="en-US" altLang="en-US" sz="1400" dirty="0" smtClean="0"/>
              <a:t>!= -1</a:t>
            </a:r>
            <a:r>
              <a:rPr lang="en-US" altLang="en-US" sz="1400" dirty="0" smtClean="0"/>
              <a:t>) </a:t>
            </a:r>
            <a:r>
              <a:rPr lang="en-US" altLang="en-US" sz="1400" dirty="0"/>
              <a:t>{</a:t>
            </a:r>
          </a:p>
          <a:p>
            <a:r>
              <a:rPr lang="en-US" altLang="en-US" sz="1400" dirty="0"/>
              <a:t>           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[n] = '\0';</a:t>
            </a:r>
          </a:p>
          <a:p>
            <a:r>
              <a:rPr lang="en-US" altLang="en-US" sz="1400" dirty="0"/>
              <a:t>            </a:t>
            </a:r>
            <a:r>
              <a:rPr lang="en-US" altLang="en-US" sz="1400" dirty="0" err="1"/>
              <a:t>fputs</a:t>
            </a:r>
            <a:r>
              <a:rPr lang="en-US" altLang="en-US" sz="1400" dirty="0"/>
              <a:t>(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stdout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    }</a:t>
            </a:r>
          </a:p>
          <a:p>
            <a:r>
              <a:rPr lang="en-US" altLang="en-US" sz="1400" dirty="0"/>
              <a:t>    }</a:t>
            </a:r>
          </a:p>
          <a:p>
            <a:r>
              <a:rPr lang="en-US" altLang="en-US" sz="1400" dirty="0"/>
              <a:t>    close(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exit(0);</a:t>
            </a:r>
          </a:p>
          <a:p>
            <a:r>
              <a:rPr lang="en-US" altLang="en-US" sz="1400" dirty="0" smtClean="0"/>
              <a:t>}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976938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1. IP Addresses</a:t>
            </a:r>
          </a:p>
        </p:txBody>
      </p:sp>
      <p:sp>
        <p:nvSpPr>
          <p:cNvPr id="81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19200"/>
            <a:ext cx="8281987" cy="3200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Computers are identified by </a:t>
            </a:r>
            <a:r>
              <a:rPr lang="en-US" i="1" smtClean="0">
                <a:solidFill>
                  <a:srgbClr val="FF0000"/>
                </a:solidFill>
              </a:rPr>
              <a:t>IP addresses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000000"/>
                </a:solidFill>
              </a:rPr>
              <a:t>Two flavors: IPv4 (old) and IPv6 (new)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000000"/>
                </a:solidFill>
              </a:rPr>
              <a:t>Both are stored in an </a:t>
            </a:r>
            <a:r>
              <a:rPr lang="en-US" i="1" smtClean="0">
                <a:solidFill>
                  <a:srgbClr val="FF0000"/>
                </a:solidFill>
              </a:rPr>
              <a:t>IP address struct </a:t>
            </a:r>
            <a:r>
              <a:rPr lang="en-US" smtClean="0"/>
              <a:t>of appropriate type</a:t>
            </a:r>
          </a:p>
          <a:p>
            <a:pPr lvl="1" eaLnBrk="1" hangingPunct="1">
              <a:defRPr/>
            </a:pPr>
            <a:r>
              <a:rPr lang="en-US" smtClean="0"/>
              <a:t>in_addr for IPv4</a:t>
            </a:r>
          </a:p>
          <a:p>
            <a:pPr lvl="1" eaLnBrk="1" hangingPunct="1">
              <a:defRPr/>
            </a:pPr>
            <a:r>
              <a:rPr lang="en-US" smtClean="0"/>
              <a:t>in6_addr for IPv6</a:t>
            </a:r>
          </a:p>
          <a:p>
            <a:pPr eaLnBrk="1" hangingPunct="1">
              <a:defRPr/>
            </a:pPr>
            <a:r>
              <a:rPr lang="en-US" smtClean="0"/>
              <a:t>Details don’t matter; library functions usually hide them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5344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Echo Client: </a:t>
            </a:r>
            <a:r>
              <a:rPr lang="en-US" altLang="en-US" smtClean="0">
                <a:latin typeface="Courier New" pitchFamily="49" charset="0"/>
              </a:rPr>
              <a:t>open_clientfd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20663" y="1016000"/>
            <a:ext cx="8542337" cy="5693866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 err="1"/>
              <a:t>int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open_clientfd</a:t>
            </a:r>
            <a:r>
              <a:rPr lang="en-US" altLang="en-US" sz="1400" dirty="0"/>
              <a:t>(char *hostname, char *port)</a:t>
            </a:r>
          </a:p>
          <a:p>
            <a:r>
              <a:rPr lang="en-US" altLang="en-US" sz="1400" dirty="0"/>
              <a:t>{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int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, error;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struct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hints, *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 = NULL;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/* Find out the server's IP address and port */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memset</a:t>
            </a:r>
            <a:r>
              <a:rPr lang="en-US" altLang="en-US" sz="1400" dirty="0"/>
              <a:t>(&amp;hints, 0,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hints);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hints.ai_flags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AI_ADDRCONFIG</a:t>
            </a:r>
            <a:r>
              <a:rPr lang="en-US" altLang="en-US" sz="1400" dirty="0"/>
              <a:t> | AI_V4MAPPED;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hints.ai_family</a:t>
            </a:r>
            <a:r>
              <a:rPr lang="en-US" altLang="en-US" sz="1400" dirty="0"/>
              <a:t> = AF_INET6;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hints.ai_socktype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SOCK_STREAM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if (</a:t>
            </a:r>
            <a:r>
              <a:rPr lang="en-US" altLang="en-US" sz="1400" dirty="0" err="1"/>
              <a:t>getaddrinfo</a:t>
            </a:r>
            <a:r>
              <a:rPr lang="en-US" altLang="en-US" sz="1400" dirty="0"/>
              <a:t>(hostname, port, &amp;hints, &amp;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) != 0)</a:t>
            </a:r>
          </a:p>
          <a:p>
            <a:r>
              <a:rPr lang="en-US" altLang="en-US" sz="1400" dirty="0"/>
              <a:t>    return </a:t>
            </a:r>
            <a:r>
              <a:rPr lang="en-US" altLang="en-US" sz="1400" dirty="0" smtClean="0"/>
              <a:t>-1;</a:t>
            </a:r>
            <a:endParaRPr lang="en-US" altLang="en-US" sz="1400" dirty="0"/>
          </a:p>
          <a:p>
            <a:r>
              <a:rPr lang="en-US" altLang="en-US" sz="1400" dirty="0"/>
              <a:t>  }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/* We take advantage of the fact that AF_* and PF_* are identical */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 = socket(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ai_family</a:t>
            </a:r>
            <a:r>
              <a:rPr lang="en-US" altLang="en-US" sz="1400" dirty="0"/>
              <a:t>,</a:t>
            </a:r>
          </a:p>
          <a:p>
            <a:r>
              <a:rPr lang="en-US" altLang="en-US" sz="1400" dirty="0"/>
              <a:t>  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ai_socktype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ai_protocol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if 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 == -1)</a:t>
            </a:r>
          </a:p>
          <a:p>
            <a:r>
              <a:rPr lang="en-US" altLang="en-US" sz="1400" dirty="0"/>
              <a:t>    return -1; /* check </a:t>
            </a:r>
            <a:r>
              <a:rPr lang="en-US" altLang="en-US" sz="1400" dirty="0" err="1"/>
              <a:t>errno</a:t>
            </a:r>
            <a:r>
              <a:rPr lang="en-US" altLang="en-US" sz="1400" dirty="0"/>
              <a:t> for cause of error */</a:t>
            </a:r>
          </a:p>
          <a:p>
            <a:r>
              <a:rPr lang="en-US" altLang="en-US" sz="1400" dirty="0"/>
              <a:t>  /* Establish a connection with the server */</a:t>
            </a:r>
          </a:p>
          <a:p>
            <a:r>
              <a:rPr lang="en-US" altLang="en-US" sz="1400" dirty="0"/>
              <a:t>  if (connect(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ai_addr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ai_addrlen</a:t>
            </a:r>
            <a:r>
              <a:rPr lang="en-US" altLang="en-US" sz="1400" dirty="0"/>
              <a:t>)</a:t>
            </a:r>
          </a:p>
          <a:p>
            <a:r>
              <a:rPr lang="en-US" altLang="en-US" sz="1400" dirty="0"/>
              <a:t>   == -1)</a:t>
            </a:r>
          </a:p>
          <a:p>
            <a:r>
              <a:rPr lang="en-US" altLang="en-US" sz="1400" dirty="0"/>
              <a:t>    return -1;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freeaddrinfo</a:t>
            </a:r>
            <a:r>
              <a:rPr lang="en-US" altLang="en-US" sz="1400" dirty="0"/>
              <a:t>(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return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}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715000" y="1295400"/>
            <a:ext cx="2895600" cy="108267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This function opens a connection from client to server at</a:t>
            </a:r>
            <a:r>
              <a:rPr lang="en-US" altLang="en-US"/>
              <a:t> hostname:port</a:t>
            </a:r>
          </a:p>
          <a:p>
            <a:r>
              <a:rPr lang="en-US" altLang="en-US">
                <a:latin typeface="Helvetica" pitchFamily="-124" charset="0"/>
              </a:rPr>
              <a:t>Details follow</a:t>
            </a:r>
            <a:r>
              <a:rPr lang="en-US" altLang="en-US"/>
              <a:t>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52425"/>
            <a:ext cx="8382000" cy="1095375"/>
          </a:xfrm>
        </p:spPr>
        <p:txBody>
          <a:bodyPr/>
          <a:lstStyle/>
          <a:p>
            <a:pPr eaLnBrk="1" hangingPunct="1"/>
            <a:r>
              <a:rPr lang="en-US" altLang="en-US" smtClean="0"/>
              <a:t>Echo Client: </a:t>
            </a:r>
            <a:r>
              <a:rPr lang="en-US" altLang="en-US" smtClean="0">
                <a:latin typeface="Courier New" pitchFamily="49" charset="0"/>
              </a:rPr>
              <a:t>open_clientfd</a:t>
            </a:r>
            <a:r>
              <a:rPr lang="en-US" altLang="en-US" smtClean="0"/>
              <a:t> </a:t>
            </a:r>
            <a:r>
              <a:rPr lang="en-US" altLang="en-US" smtClean="0">
                <a:latin typeface="Courier New" pitchFamily="49" charset="0"/>
              </a:rPr>
              <a:t>(getaddrinfo)</a:t>
            </a:r>
            <a:endParaRPr lang="en-US" altLang="en-US" smtClean="0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81000" y="3962400"/>
            <a:ext cx="8305800" cy="15716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  hints.ai_flags = AI_ADDRCONFIG | AI_V4MAPPED;</a:t>
            </a:r>
          </a:p>
          <a:p>
            <a:r>
              <a:rPr lang="en-US" altLang="en-US"/>
              <a:t>  hints.ai_family = AF_INET6;</a:t>
            </a:r>
          </a:p>
          <a:p>
            <a:r>
              <a:rPr lang="en-US" altLang="en-US"/>
              <a:t>  hints.ai_socktype = SOCK_STREAM;</a:t>
            </a:r>
          </a:p>
          <a:p>
            <a:r>
              <a:rPr lang="en-US" altLang="en-US"/>
              <a:t>  if (getaddrinfo(hostname, port, &amp;hints, &amp;hostaddresses) != 0)</a:t>
            </a:r>
          </a:p>
          <a:p>
            <a:endParaRPr lang="en-US" altLang="en-US"/>
          </a:p>
          <a:p>
            <a:r>
              <a:rPr lang="en-US" altLang="en-US"/>
              <a:t>... (more)</a:t>
            </a:r>
          </a:p>
        </p:txBody>
      </p:sp>
      <p:sp>
        <p:nvSpPr>
          <p:cNvPr id="796676" name="Rectangle 4"/>
          <p:cNvSpPr>
            <a:spLocks noChangeArrowheads="1"/>
          </p:cNvSpPr>
          <p:nvPr/>
        </p:nvSpPr>
        <p:spPr bwMode="auto">
          <a:xfrm>
            <a:off x="381000" y="1820863"/>
            <a:ext cx="8763000" cy="145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getaddrinfo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finds out about an Internet host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/>
              <a:t>AI_ADDRCONFIG</a:t>
            </a:r>
            <a:r>
              <a:rPr lang="en-US" sz="2000">
                <a:latin typeface="Helvetica" pitchFamily="34" charset="0"/>
              </a:rPr>
              <a:t>: only give IPv6 address if our machine can talk IPv6; likewise for IPv4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/>
              <a:t>AI_V4MAPPED</a:t>
            </a:r>
            <a:r>
              <a:rPr lang="en-US" sz="2000">
                <a:latin typeface="Helvetica" pitchFamily="34" charset="0"/>
              </a:rPr>
              <a:t>: translate IPv6 to IPv4 when needed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/>
              <a:t>AF_INET6:</a:t>
            </a:r>
            <a:r>
              <a:rPr lang="en-US" sz="2000">
                <a:latin typeface="Helvetica" pitchFamily="34" charset="0"/>
              </a:rPr>
              <a:t> prefer IPv6 to IPv4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/>
              <a:t>SOCK_STREAM</a:t>
            </a:r>
            <a:r>
              <a:rPr lang="en-US" sz="2000">
                <a:latin typeface="Helvetica" pitchFamily="34" charset="0"/>
              </a:rPr>
              <a:t>: selects a reliable byte-stream connection</a:t>
            </a:r>
          </a:p>
        </p:txBody>
      </p:sp>
      <p:sp>
        <p:nvSpPr>
          <p:cNvPr id="796677" name="AutoShape 5"/>
          <p:cNvSpPr>
            <a:spLocks noChangeArrowheads="1"/>
          </p:cNvSpPr>
          <p:nvPr/>
        </p:nvSpPr>
        <p:spPr bwMode="auto">
          <a:xfrm>
            <a:off x="2209800" y="3200400"/>
            <a:ext cx="304800" cy="304800"/>
          </a:xfrm>
          <a:custGeom>
            <a:avLst/>
            <a:gdLst>
              <a:gd name="T0" fmla="*/ 30346410 w 21600"/>
              <a:gd name="T1" fmla="*/ 0 h 21600"/>
              <a:gd name="T2" fmla="*/ 8887474 w 21600"/>
              <a:gd name="T3" fmla="*/ 8887474 h 21600"/>
              <a:gd name="T4" fmla="*/ 0 w 21600"/>
              <a:gd name="T5" fmla="*/ 30346410 h 21600"/>
              <a:gd name="T6" fmla="*/ 8887474 w 21600"/>
              <a:gd name="T7" fmla="*/ 51805346 h 21600"/>
              <a:gd name="T8" fmla="*/ 30346410 w 21600"/>
              <a:gd name="T9" fmla="*/ 60692834 h 21600"/>
              <a:gd name="T10" fmla="*/ 51805346 w 21600"/>
              <a:gd name="T11" fmla="*/ 51805346 h 21600"/>
              <a:gd name="T12" fmla="*/ 60692834 w 21600"/>
              <a:gd name="T13" fmla="*/ 30346410 h 21600"/>
              <a:gd name="T14" fmla="*/ 51805346 w 21600"/>
              <a:gd name="T15" fmla="*/ 888747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96678" name="AutoShape 6"/>
          <p:cNvSpPr>
            <a:spLocks noChangeArrowheads="1"/>
          </p:cNvSpPr>
          <p:nvPr/>
        </p:nvSpPr>
        <p:spPr bwMode="auto">
          <a:xfrm>
            <a:off x="3714750" y="4229100"/>
            <a:ext cx="304800" cy="304800"/>
          </a:xfrm>
          <a:custGeom>
            <a:avLst/>
            <a:gdLst>
              <a:gd name="T0" fmla="*/ 30346410 w 21600"/>
              <a:gd name="T1" fmla="*/ 0 h 21600"/>
              <a:gd name="T2" fmla="*/ 8887474 w 21600"/>
              <a:gd name="T3" fmla="*/ 8887474 h 21600"/>
              <a:gd name="T4" fmla="*/ 0 w 21600"/>
              <a:gd name="T5" fmla="*/ 30346410 h 21600"/>
              <a:gd name="T6" fmla="*/ 8887474 w 21600"/>
              <a:gd name="T7" fmla="*/ 51805346 h 21600"/>
              <a:gd name="T8" fmla="*/ 30346410 w 21600"/>
              <a:gd name="T9" fmla="*/ 60692834 h 21600"/>
              <a:gd name="T10" fmla="*/ 51805346 w 21600"/>
              <a:gd name="T11" fmla="*/ 51805346 h 21600"/>
              <a:gd name="T12" fmla="*/ 60692834 w 21600"/>
              <a:gd name="T13" fmla="*/ 30346410 h 21600"/>
              <a:gd name="T14" fmla="*/ 51805346 w 21600"/>
              <a:gd name="T15" fmla="*/ 888747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6677" grpId="0" animBg="1"/>
      <p:bldP spid="79667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52425"/>
            <a:ext cx="8382000" cy="1095375"/>
          </a:xfrm>
        </p:spPr>
        <p:txBody>
          <a:bodyPr/>
          <a:lstStyle/>
          <a:p>
            <a:pPr eaLnBrk="1" hangingPunct="1"/>
            <a:r>
              <a:rPr lang="en-US" altLang="en-US" smtClean="0"/>
              <a:t>Echo Client: </a:t>
            </a:r>
            <a:r>
              <a:rPr lang="en-US" altLang="en-US" smtClean="0">
                <a:latin typeface="Courier New" pitchFamily="49" charset="0"/>
              </a:rPr>
              <a:t>open_clientfd</a:t>
            </a:r>
            <a:r>
              <a:rPr lang="en-US" altLang="en-US" smtClean="0"/>
              <a:t> </a:t>
            </a:r>
            <a:r>
              <a:rPr lang="en-US" altLang="en-US" smtClean="0">
                <a:latin typeface="Courier New" pitchFamily="49" charset="0"/>
              </a:rPr>
              <a:t>(socket)</a:t>
            </a:r>
            <a:endParaRPr lang="en-US" altLang="en-US" smtClean="0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81000" y="3810000"/>
            <a:ext cx="8077200" cy="15716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int clientfd;  /* socket descriptor */</a:t>
            </a:r>
          </a:p>
          <a:p>
            <a:endParaRPr lang="en-US" altLang="en-US"/>
          </a:p>
          <a:p>
            <a:r>
              <a:rPr lang="en-US" altLang="en-US"/>
              <a:t> clientfd = socket(hostaddresses-&gt;ai_family,</a:t>
            </a:r>
          </a:p>
          <a:p>
            <a:r>
              <a:rPr lang="en-US" altLang="en-US"/>
              <a:t>   hostaddresses-&gt;ai_socktype, hostaddresses-&gt;ai_protocol);</a:t>
            </a:r>
          </a:p>
          <a:p>
            <a:endParaRPr lang="en-US" altLang="en-US"/>
          </a:p>
          <a:p>
            <a:r>
              <a:rPr lang="en-US" altLang="en-US"/>
              <a:t>... (more)</a:t>
            </a:r>
          </a:p>
        </p:txBody>
      </p:sp>
      <p:sp>
        <p:nvSpPr>
          <p:cNvPr id="797700" name="Rectangle 4"/>
          <p:cNvSpPr>
            <a:spLocks noChangeArrowheads="1"/>
          </p:cNvSpPr>
          <p:nvPr/>
        </p:nvSpPr>
        <p:spPr bwMode="auto">
          <a:xfrm>
            <a:off x="381000" y="1820863"/>
            <a:ext cx="8763000" cy="145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socket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creates socket descriptor on client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>
                <a:latin typeface="Helvetica" pitchFamily="34" charset="0"/>
              </a:rPr>
              <a:t>All details provided by </a:t>
            </a:r>
            <a:r>
              <a:rPr lang="en-US" sz="2000"/>
              <a:t>getaddrinfo</a:t>
            </a:r>
            <a:endParaRPr lang="en-US" sz="2000">
              <a:latin typeface="Helvetica" pitchFamily="34" charset="0"/>
            </a:endParaRP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>
                <a:latin typeface="Helvetica" pitchFamily="34" charset="0"/>
              </a:rPr>
              <a:t>Possibility of multiple addresses (must loop &amp; try all)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759700" cy="1095375"/>
          </a:xfrm>
        </p:spPr>
        <p:txBody>
          <a:bodyPr/>
          <a:lstStyle/>
          <a:p>
            <a:pPr eaLnBrk="1" hangingPunct="1"/>
            <a:r>
              <a:rPr lang="en-US" altLang="en-US" smtClean="0"/>
              <a:t>Echo Client: </a:t>
            </a:r>
            <a:r>
              <a:rPr lang="en-US" altLang="en-US" smtClean="0">
                <a:latin typeface="Courier New" pitchFamily="49" charset="0"/>
              </a:rPr>
              <a:t>open_clientfd</a:t>
            </a:r>
            <a:r>
              <a:rPr lang="en-US" altLang="en-US" smtClean="0"/>
              <a:t> </a:t>
            </a:r>
            <a:br>
              <a:rPr lang="en-US" altLang="en-US" smtClean="0"/>
            </a:br>
            <a:r>
              <a:rPr lang="en-US" altLang="en-US" smtClean="0">
                <a:latin typeface="Courier New" pitchFamily="49" charset="0"/>
              </a:rPr>
              <a:t>(connect)</a:t>
            </a:r>
          </a:p>
        </p:txBody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915400" cy="1905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Finally, client creates connection with server</a:t>
            </a:r>
          </a:p>
          <a:p>
            <a:pPr lvl="1" eaLnBrk="1" hangingPunct="1">
              <a:defRPr/>
            </a:pPr>
            <a:r>
              <a:rPr lang="en-US" smtClean="0"/>
              <a:t>Client process suspends (blocks) until connection is created</a:t>
            </a:r>
          </a:p>
          <a:p>
            <a:pPr lvl="1" eaLnBrk="1" hangingPunct="1">
              <a:defRPr/>
            </a:pPr>
            <a:r>
              <a:rPr lang="en-US" smtClean="0"/>
              <a:t>After resuming, client is ready to begin exchanging messages with server via Unix I/O calls on descriptor </a:t>
            </a:r>
            <a:r>
              <a:rPr lang="en-US" smtClean="0">
                <a:latin typeface="Courier New" pitchFamily="49" charset="0"/>
              </a:rPr>
              <a:t>sockfd</a:t>
            </a:r>
          </a:p>
          <a:p>
            <a:pPr lvl="1" eaLnBrk="1" hangingPunct="1">
              <a:defRPr/>
            </a:pPr>
            <a:r>
              <a:rPr lang="en-US" smtClean="0">
                <a:latin typeface="Courier New" pitchFamily="49" charset="0"/>
              </a:rPr>
              <a:t>hostaddresses </a:t>
            </a:r>
            <a:r>
              <a:rPr lang="en-US" smtClean="0"/>
              <a:t>is linked list, must be freed</a:t>
            </a:r>
          </a:p>
          <a:p>
            <a:pPr lvl="2" eaLnBrk="1" hangingPunct="1">
              <a:defRPr/>
            </a:pPr>
            <a:r>
              <a:rPr lang="en-US" smtClean="0"/>
              <a:t>Including on error returns (not shown for brevity)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57200" y="4038600"/>
            <a:ext cx="8077200" cy="2060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  int clientfd;                    /* socket descriptor */</a:t>
            </a:r>
          </a:p>
          <a:p>
            <a:r>
              <a:rPr lang="en-US" altLang="en-US"/>
              <a:t>  ...</a:t>
            </a:r>
          </a:p>
          <a:p>
            <a:r>
              <a:rPr lang="en-US" altLang="en-US"/>
              <a:t>  /* Establish a connection with the server */ </a:t>
            </a:r>
          </a:p>
          <a:p>
            <a:r>
              <a:rPr lang="en-US" altLang="en-US"/>
              <a:t>  if (connect(clientfd, hostaddresses-&gt;ai_addr,</a:t>
            </a:r>
          </a:p>
          <a:p>
            <a:r>
              <a:rPr lang="en-US" altLang="en-US"/>
              <a:t>     hostaddresses-&gt;ai_addrlen)</a:t>
            </a:r>
          </a:p>
          <a:p>
            <a:r>
              <a:rPr lang="en-US" altLang="en-US"/>
              <a:t>   == -1)</a:t>
            </a:r>
          </a:p>
          <a:p>
            <a:r>
              <a:rPr lang="en-US" altLang="en-US"/>
              <a:t>    return -1;</a:t>
            </a:r>
          </a:p>
          <a:p>
            <a:r>
              <a:rPr lang="en-US" altLang="en-US"/>
              <a:t>  freeaddrinfo(hostaddresses);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Echo Server: Main Routine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04800" y="1016000"/>
            <a:ext cx="8493125" cy="56356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/>
              <a:t>int main(int argc, char **argv) {</a:t>
            </a:r>
          </a:p>
          <a:p>
            <a:r>
              <a:rPr lang="en-US" altLang="en-US" sz="1400"/>
              <a:t>    int listenfd, connfd, clientlen, error;</a:t>
            </a:r>
          </a:p>
          <a:p>
            <a:r>
              <a:rPr lang="en-US" altLang="en-US" sz="1400"/>
              <a:t>    char * port;</a:t>
            </a:r>
          </a:p>
          <a:p>
            <a:r>
              <a:rPr lang="en-US" altLang="en-US" sz="1400"/>
              <a:t>    union {struct sockaddr_in client4; struct sockaddr_in6 client6;</a:t>
            </a:r>
          </a:p>
          <a:p>
            <a:r>
              <a:rPr lang="en-US" altLang="en-US" sz="1400"/>
              <a:t>      } clientaddr;</a:t>
            </a:r>
          </a:p>
          <a:p>
            <a:r>
              <a:rPr lang="en-US" altLang="en-US" sz="1400"/>
              <a:t>    char hostname[NI_MAXHOST], hostaddr[NI_MAXHOST];</a:t>
            </a:r>
          </a:p>
          <a:p>
            <a:endParaRPr lang="en-US" altLang="en-US" sz="1400"/>
          </a:p>
          <a:p>
            <a:r>
              <a:rPr lang="en-US" altLang="en-US" sz="1400"/>
              <a:t>    listenfd = open_listenfd(argv[1]);</a:t>
            </a:r>
          </a:p>
          <a:p>
            <a:r>
              <a:rPr lang="en-US" altLang="en-US" sz="1400"/>
              <a:t>    if (listenfd &lt; 0)</a:t>
            </a:r>
          </a:p>
          <a:p>
            <a:r>
              <a:rPr lang="en-US" altLang="en-US" sz="1400"/>
              <a:t>        exit(1);</a:t>
            </a:r>
          </a:p>
          <a:p>
            <a:r>
              <a:rPr lang="en-US" altLang="en-US" sz="1400"/>
              <a:t>    while (1) {</a:t>
            </a:r>
          </a:p>
          <a:p>
            <a:r>
              <a:rPr lang="en-US" altLang="en-US" sz="1400"/>
              <a:t>        clientlen = sizeof clientaddr;</a:t>
            </a:r>
          </a:p>
          <a:p>
            <a:r>
              <a:rPr lang="en-US" altLang="en-US" sz="1400"/>
              <a:t>        connfd = accept(listenfd, (struct sockaddr *)&amp;clientaddr, &amp;clientlen);</a:t>
            </a:r>
          </a:p>
          <a:p>
            <a:r>
              <a:rPr lang="en-US" altLang="en-US" sz="1400"/>
              <a:t>        if (connfd == -1)</a:t>
            </a:r>
          </a:p>
          <a:p>
            <a:r>
              <a:rPr lang="en-US" altLang="en-US" sz="1400"/>
              <a:t>            continue;</a:t>
            </a:r>
          </a:p>
          <a:p>
            <a:r>
              <a:rPr lang="en-US" altLang="en-US" sz="1400"/>
              <a:t>        error = getnameinfo((struct sockaddr*)&amp;clientaddr, clientlen,</a:t>
            </a:r>
          </a:p>
          <a:p>
            <a:r>
              <a:rPr lang="en-US" altLang="en-US" sz="1400"/>
              <a:t>          hostname, sizeof hostname, NULL, 0, 0);</a:t>
            </a:r>
          </a:p>
          <a:p>
            <a:r>
              <a:rPr lang="en-US" altLang="en-US" sz="1400"/>
              <a:t>        if (error != 0)</a:t>
            </a:r>
          </a:p>
          <a:p>
            <a:r>
              <a:rPr lang="en-US" altLang="en-US" sz="1400"/>
              <a:t>          continue;</a:t>
            </a:r>
          </a:p>
          <a:p>
            <a:r>
              <a:rPr lang="en-US" altLang="en-US" sz="1400"/>
              <a:t>        getnameinfo((struct sockaddr*)&amp;clientaddr, clientlen,</a:t>
            </a:r>
          </a:p>
          <a:p>
            <a:r>
              <a:rPr lang="en-US" altLang="en-US" sz="1400"/>
              <a:t>          hostaddr, sizeof hostaddr, NULL, 0, NI_NUMERICHOST);</a:t>
            </a:r>
          </a:p>
          <a:p>
            <a:r>
              <a:rPr lang="en-US" altLang="en-US" sz="1400"/>
              <a:t>        printf("server connected to %s (%s)\n", hostname, hostaddr);</a:t>
            </a:r>
          </a:p>
          <a:p>
            <a:r>
              <a:rPr lang="en-US" altLang="en-US" sz="1400"/>
              <a:t>        echo(connfd);</a:t>
            </a:r>
          </a:p>
          <a:p>
            <a:r>
              <a:rPr lang="en-US" altLang="en-US" sz="1400"/>
              <a:t>        close(connfd);</a:t>
            </a:r>
          </a:p>
          <a:p>
            <a:r>
              <a:rPr lang="en-US" altLang="en-US" sz="1400"/>
              <a:t>    }</a:t>
            </a:r>
          </a:p>
          <a:p>
            <a:r>
              <a:rPr lang="en-US" altLang="en-US" sz="1400"/>
              <a:t>}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080125" y="2041525"/>
            <a:ext cx="2835275" cy="13271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This program repeatedly waits for connections, then calls echo().  Details will follow after we look at </a:t>
            </a:r>
            <a:r>
              <a:rPr lang="en-US" altLang="en-US"/>
              <a:t>open_listenfd</a:t>
            </a:r>
            <a:r>
              <a:rPr lang="en-US" altLang="en-US">
                <a:latin typeface="Helvetica" pitchFamily="-124" charset="0"/>
              </a:rPr>
              <a:t>()…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609600" y="990600"/>
            <a:ext cx="7924800" cy="57642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200" dirty="0" err="1"/>
              <a:t>int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open_listenfd</a:t>
            </a:r>
            <a:r>
              <a:rPr lang="en-US" altLang="en-US" sz="1200" dirty="0"/>
              <a:t>(char *port)</a:t>
            </a:r>
          </a:p>
          <a:p>
            <a:r>
              <a:rPr lang="en-US" altLang="en-US" sz="1200" dirty="0"/>
              <a:t>{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int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optval</a:t>
            </a:r>
            <a:r>
              <a:rPr lang="en-US" altLang="en-US" sz="1200" dirty="0"/>
              <a:t>=1, error;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struct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addrinfo</a:t>
            </a:r>
            <a:r>
              <a:rPr lang="en-US" altLang="en-US" sz="1200" dirty="0"/>
              <a:t> hints;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struct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addrinfo</a:t>
            </a:r>
            <a:r>
              <a:rPr lang="en-US" altLang="en-US" sz="1200" dirty="0"/>
              <a:t> *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 = NULL;</a:t>
            </a:r>
          </a:p>
          <a:p>
            <a:endParaRPr lang="en-US" altLang="en-US" sz="1200" dirty="0"/>
          </a:p>
          <a:p>
            <a:r>
              <a:rPr lang="en-US" altLang="en-US" sz="1200" dirty="0"/>
              <a:t>    /* Find out the server's IP address and port */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memset</a:t>
            </a:r>
            <a:r>
              <a:rPr lang="en-US" altLang="en-US" sz="1200" dirty="0"/>
              <a:t>(&amp;hints, 0, </a:t>
            </a:r>
            <a:r>
              <a:rPr lang="en-US" altLang="en-US" sz="1200" dirty="0" err="1"/>
              <a:t>sizeof</a:t>
            </a:r>
            <a:r>
              <a:rPr lang="en-US" altLang="en-US" sz="1200" dirty="0"/>
              <a:t> hints);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hints.ai_flags</a:t>
            </a:r>
            <a:r>
              <a:rPr lang="en-US" altLang="en-US" sz="1200" dirty="0"/>
              <a:t> = </a:t>
            </a:r>
            <a:r>
              <a:rPr lang="en-US" altLang="en-US" sz="1200" dirty="0" err="1"/>
              <a:t>AI_ADDRCONFIG</a:t>
            </a:r>
            <a:r>
              <a:rPr lang="en-US" altLang="en-US" sz="1200" dirty="0"/>
              <a:t> | AI_V4MAPPED | </a:t>
            </a:r>
            <a:r>
              <a:rPr lang="en-US" altLang="en-US" sz="1200" dirty="0" err="1"/>
              <a:t>AI_PASSIVE</a:t>
            </a:r>
            <a:r>
              <a:rPr lang="en-US" altLang="en-US" sz="1200" dirty="0"/>
              <a:t>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hints.ai_family</a:t>
            </a:r>
            <a:r>
              <a:rPr lang="en-US" altLang="en-US" sz="1200" dirty="0"/>
              <a:t> = AF_INET6;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hints.ai_socktype</a:t>
            </a:r>
            <a:r>
              <a:rPr lang="en-US" altLang="en-US" sz="1200" dirty="0"/>
              <a:t> = </a:t>
            </a:r>
            <a:r>
              <a:rPr lang="en-US" altLang="en-US" sz="1200" dirty="0" err="1"/>
              <a:t>SOCK_STREAM</a:t>
            </a:r>
            <a:r>
              <a:rPr lang="en-US" altLang="en-US" sz="1200" dirty="0"/>
              <a:t>;</a:t>
            </a:r>
          </a:p>
          <a:p>
            <a:r>
              <a:rPr lang="en-US" altLang="en-US" sz="1200" dirty="0"/>
              <a:t>    error = </a:t>
            </a:r>
            <a:r>
              <a:rPr lang="en-US" altLang="en-US" sz="1200" dirty="0" err="1"/>
              <a:t>getaddrinfo</a:t>
            </a:r>
            <a:r>
              <a:rPr lang="en-US" altLang="en-US" sz="1200" dirty="0"/>
              <a:t>(NULL, port, &amp;hints, &amp;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);</a:t>
            </a:r>
          </a:p>
          <a:p>
            <a:r>
              <a:rPr lang="en-US" altLang="en-US" sz="1200" dirty="0"/>
              <a:t>    if (error != 0)</a:t>
            </a:r>
          </a:p>
          <a:p>
            <a:r>
              <a:rPr lang="en-US" altLang="en-US" sz="1200" dirty="0"/>
              <a:t>        return </a:t>
            </a:r>
            <a:r>
              <a:rPr lang="en-US" altLang="en-US" sz="1200" dirty="0" smtClean="0"/>
              <a:t>-1;</a:t>
            </a:r>
            <a:endParaRPr lang="en-US" altLang="en-US" sz="1200" dirty="0"/>
          </a:p>
          <a:p>
            <a:r>
              <a:rPr lang="en-US" altLang="en-US" sz="1200" dirty="0"/>
              <a:t>    if ((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 = socket(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ai_family</a:t>
            </a:r>
            <a:r>
              <a:rPr lang="en-US" altLang="en-US" sz="1200" dirty="0"/>
              <a:t>,</a:t>
            </a:r>
          </a:p>
          <a:p>
            <a:r>
              <a:rPr lang="en-US" altLang="en-US" sz="1200" dirty="0"/>
              <a:t>     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ai_socktype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ai_protocol</a:t>
            </a:r>
            <a:r>
              <a:rPr lang="en-US" altLang="en-US" sz="1200" dirty="0"/>
              <a:t>)) == -1)</a:t>
            </a:r>
          </a:p>
          <a:p>
            <a:r>
              <a:rPr lang="en-US" altLang="en-US" sz="1200" dirty="0"/>
              <a:t>        return -1;</a:t>
            </a:r>
          </a:p>
          <a:p>
            <a:r>
              <a:rPr lang="en-US" altLang="en-US" sz="1200" dirty="0"/>
              <a:t>    /* Eliminates "Address already in use" error from bind. */</a:t>
            </a:r>
          </a:p>
          <a:p>
            <a:r>
              <a:rPr lang="en-US" altLang="en-US" sz="1200" dirty="0"/>
              <a:t>    if (</a:t>
            </a:r>
            <a:r>
              <a:rPr lang="en-US" altLang="en-US" sz="1200" dirty="0" err="1"/>
              <a:t>setsockopt</a:t>
            </a:r>
            <a:r>
              <a:rPr lang="en-US" altLang="en-US" sz="1200" dirty="0"/>
              <a:t>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SOL_SOCKET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SO_REUSEADDR</a:t>
            </a:r>
            <a:r>
              <a:rPr lang="en-US" altLang="en-US" sz="1200" dirty="0"/>
              <a:t>,</a:t>
            </a:r>
          </a:p>
          <a:p>
            <a:r>
              <a:rPr lang="en-US" altLang="en-US" sz="1200" dirty="0"/>
              <a:t>                   (</a:t>
            </a:r>
            <a:r>
              <a:rPr lang="en-US" altLang="en-US" sz="1200" dirty="0" err="1"/>
              <a:t>const</a:t>
            </a:r>
            <a:r>
              <a:rPr lang="en-US" altLang="en-US" sz="1200" dirty="0"/>
              <a:t> void *)&amp;</a:t>
            </a:r>
            <a:r>
              <a:rPr lang="en-US" altLang="en-US" sz="1200" dirty="0" err="1"/>
              <a:t>optval</a:t>
            </a:r>
            <a:r>
              <a:rPr lang="en-US" altLang="en-US" sz="1200" dirty="0"/>
              <a:t> , </a:t>
            </a:r>
            <a:r>
              <a:rPr lang="en-US" altLang="en-US" sz="1200" dirty="0" err="1"/>
              <a:t>sizeof</a:t>
            </a:r>
            <a:r>
              <a:rPr lang="en-US" altLang="en-US" sz="1200" dirty="0"/>
              <a:t> </a:t>
            </a:r>
            <a:r>
              <a:rPr lang="en-US" altLang="en-US" sz="1200" dirty="0" err="1"/>
              <a:t>optval</a:t>
            </a:r>
            <a:r>
              <a:rPr lang="en-US" altLang="en-US" sz="1200" dirty="0"/>
              <a:t>) == -1)</a:t>
            </a:r>
          </a:p>
          <a:p>
            <a:r>
              <a:rPr lang="en-US" altLang="en-US" sz="1200" dirty="0"/>
              <a:t>        return -1;</a:t>
            </a:r>
          </a:p>
          <a:p>
            <a:r>
              <a:rPr lang="en-US" altLang="en-US" sz="1200" dirty="0"/>
              <a:t>    /* 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 will be an endpoint for all requests to port */</a:t>
            </a:r>
          </a:p>
          <a:p>
            <a:r>
              <a:rPr lang="en-US" altLang="en-US" sz="1200" dirty="0"/>
              <a:t>    if (bind(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ai_addr</a:t>
            </a:r>
            <a:r>
              <a:rPr lang="en-US" altLang="en-US" sz="1200" dirty="0"/>
              <a:t>,</a:t>
            </a:r>
          </a:p>
          <a:p>
            <a:r>
              <a:rPr lang="en-US" altLang="en-US" sz="1200" dirty="0"/>
              <a:t>     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ai_addrlen</a:t>
            </a:r>
            <a:r>
              <a:rPr lang="en-US" altLang="en-US" sz="1200" dirty="0"/>
              <a:t>) == -1)</a:t>
            </a:r>
          </a:p>
          <a:p>
            <a:r>
              <a:rPr lang="en-US" altLang="en-US" sz="1200" dirty="0"/>
              <a:t>        return -1;</a:t>
            </a:r>
          </a:p>
          <a:p>
            <a:r>
              <a:rPr lang="en-US" altLang="en-US" sz="1200" dirty="0"/>
              <a:t>    /* Make it a listening socket ready to accept</a:t>
            </a:r>
          </a:p>
          <a:p>
            <a:r>
              <a:rPr lang="en-US" altLang="en-US" sz="1200" dirty="0"/>
              <a:t>       connection requests */</a:t>
            </a:r>
          </a:p>
          <a:p>
            <a:r>
              <a:rPr lang="en-US" altLang="en-US" sz="1200" dirty="0"/>
              <a:t>    if (listen(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LISTEN_MAX</a:t>
            </a:r>
            <a:r>
              <a:rPr lang="en-US" altLang="en-US" sz="1200" dirty="0"/>
              <a:t>) == -1)</a:t>
            </a:r>
          </a:p>
          <a:p>
            <a:r>
              <a:rPr lang="en-US" altLang="en-US" sz="1200" dirty="0"/>
              <a:t>        return -1;</a:t>
            </a:r>
          </a:p>
          <a:p>
            <a:r>
              <a:rPr lang="en-US" altLang="en-US" sz="1200" dirty="0"/>
              <a:t>    return 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;</a:t>
            </a:r>
          </a:p>
          <a:p>
            <a:r>
              <a:rPr lang="en-US" altLang="en-US" sz="1200" dirty="0"/>
              <a:t>} 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Echo Server: </a:t>
            </a:r>
            <a:r>
              <a:rPr lang="en-US" altLang="en-US" smtClean="0">
                <a:latin typeface="Courier New" pitchFamily="49" charset="0"/>
              </a:rPr>
              <a:t>open_listenfd</a:t>
            </a:r>
            <a:endParaRPr lang="en-US" altLang="en-US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699125" y="1279525"/>
            <a:ext cx="3140075" cy="108267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This function opens a file descriptor on which server can </a:t>
            </a:r>
            <a:r>
              <a:rPr lang="en-US" altLang="en-US" i="1">
                <a:latin typeface="Helvetica" pitchFamily="-124" charset="0"/>
              </a:rPr>
              <a:t>listen</a:t>
            </a:r>
            <a:r>
              <a:rPr lang="en-US" altLang="en-US">
                <a:latin typeface="Helvetica" pitchFamily="-124" charset="0"/>
              </a:rPr>
              <a:t> for incoming connections.  Details follow…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68463"/>
            <a:ext cx="8763000" cy="2141537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Here, </a:t>
            </a:r>
            <a:r>
              <a:rPr lang="en-US" dirty="0" err="1" smtClean="0">
                <a:latin typeface="Courier New" pitchFamily="49" charset="0"/>
              </a:rPr>
              <a:t>getaddrinfo</a:t>
            </a:r>
            <a:r>
              <a:rPr lang="en-US" dirty="0" smtClean="0"/>
              <a:t> sets up to create generic “port”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Most options same as for </a:t>
            </a:r>
            <a:r>
              <a:rPr lang="en-US" dirty="0" err="1" smtClean="0">
                <a:latin typeface="Courier New" pitchFamily="49" charset="0"/>
              </a:rPr>
              <a:t>open_clientfd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 smtClean="0">
                <a:latin typeface="Courier New" pitchFamily="49" charset="0"/>
              </a:rPr>
              <a:t>AI_PASSIVE</a:t>
            </a:r>
            <a:r>
              <a:rPr lang="en-US" dirty="0" smtClean="0"/>
              <a:t>: allow any host to connect to us (because we’re a server)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First argument to </a:t>
            </a:r>
            <a:r>
              <a:rPr lang="en-US" dirty="0" err="1" smtClean="0">
                <a:latin typeface="Courier New" pitchFamily="49" charset="0"/>
              </a:rPr>
              <a:t>getaddrinfo</a:t>
            </a:r>
            <a:r>
              <a:rPr lang="en-US" dirty="0" smtClean="0"/>
              <a:t> is </a:t>
            </a:r>
            <a:r>
              <a:rPr lang="en-US" dirty="0" smtClean="0">
                <a:latin typeface="Courier New" pitchFamily="49" charset="0"/>
              </a:rPr>
              <a:t>NULL</a:t>
            </a:r>
            <a:r>
              <a:rPr lang="en-US" dirty="0" smtClean="0"/>
              <a:t> because we won’t be connecting to a specific host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85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85000"/>
              </a:lnSpc>
              <a:defRPr/>
            </a:pPr>
            <a:endParaRPr lang="en-US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785100" cy="1095375"/>
          </a:xfrm>
        </p:spPr>
        <p:txBody>
          <a:bodyPr/>
          <a:lstStyle/>
          <a:p>
            <a:pPr eaLnBrk="1" hangingPunct="1"/>
            <a:r>
              <a:rPr lang="en-US" altLang="en-US" smtClean="0"/>
              <a:t>Echo Server: </a:t>
            </a:r>
            <a:r>
              <a:rPr lang="en-US" altLang="en-US" smtClean="0">
                <a:latin typeface="Courier New" pitchFamily="49" charset="0"/>
              </a:rPr>
              <a:t>open_listenfd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>
                <a:latin typeface="Courier New" pitchFamily="49" charset="0"/>
              </a:rPr>
              <a:t>(getaddrinfo)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522288" y="4022725"/>
            <a:ext cx="8164512" cy="10826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    hints.ai_flags = AI_ADDRCONFIG | AI_V4MAPPED | AI_PASSIVE;</a:t>
            </a:r>
          </a:p>
          <a:p>
            <a:r>
              <a:rPr lang="en-US" altLang="en-US"/>
              <a:t>    hints.ai_family = AF_INET6;</a:t>
            </a:r>
          </a:p>
          <a:p>
            <a:r>
              <a:rPr lang="en-US" altLang="en-US"/>
              <a:t>    hints.ai_socktype = SOCK_STREAM;</a:t>
            </a:r>
          </a:p>
          <a:p>
            <a:r>
              <a:rPr lang="en-US" altLang="en-US"/>
              <a:t>    error = getaddrinfo(NULL, port, &amp;hints, &amp;hostaddresses);</a:t>
            </a:r>
          </a:p>
        </p:txBody>
      </p:sp>
      <p:sp>
        <p:nvSpPr>
          <p:cNvPr id="802821" name="AutoShape 5"/>
          <p:cNvSpPr>
            <a:spLocks noChangeArrowheads="1"/>
          </p:cNvSpPr>
          <p:nvPr/>
        </p:nvSpPr>
        <p:spPr bwMode="auto">
          <a:xfrm>
            <a:off x="4071938" y="4289425"/>
            <a:ext cx="304800" cy="304800"/>
          </a:xfrm>
          <a:custGeom>
            <a:avLst/>
            <a:gdLst>
              <a:gd name="T0" fmla="*/ 30346410 w 21600"/>
              <a:gd name="T1" fmla="*/ 0 h 21600"/>
              <a:gd name="T2" fmla="*/ 8887474 w 21600"/>
              <a:gd name="T3" fmla="*/ 8887474 h 21600"/>
              <a:gd name="T4" fmla="*/ 0 w 21600"/>
              <a:gd name="T5" fmla="*/ 30346410 h 21600"/>
              <a:gd name="T6" fmla="*/ 8887474 w 21600"/>
              <a:gd name="T7" fmla="*/ 51805346 h 21600"/>
              <a:gd name="T8" fmla="*/ 30346410 w 21600"/>
              <a:gd name="T9" fmla="*/ 60692834 h 21600"/>
              <a:gd name="T10" fmla="*/ 51805346 w 21600"/>
              <a:gd name="T11" fmla="*/ 51805346 h 21600"/>
              <a:gd name="T12" fmla="*/ 60692834 w 21600"/>
              <a:gd name="T13" fmla="*/ 30346410 h 21600"/>
              <a:gd name="T14" fmla="*/ 51805346 w 21600"/>
              <a:gd name="T15" fmla="*/ 888747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282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68463"/>
            <a:ext cx="8763000" cy="1455737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mtClean="0">
                <a:latin typeface="Courier New" pitchFamily="49" charset="0"/>
              </a:rPr>
              <a:t>socket</a:t>
            </a:r>
            <a:r>
              <a:rPr lang="en-US" smtClean="0"/>
              <a:t> creates socket descriptor on the server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All important parameters provided by </a:t>
            </a:r>
            <a:r>
              <a:rPr lang="en-US" smtClean="0">
                <a:latin typeface="Courier New" pitchFamily="49" charset="0"/>
              </a:rPr>
              <a:t>getaddrinfo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Saves us from worrying about IPv4 vs. IPv6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mtClean="0"/>
          </a:p>
          <a:p>
            <a:pPr eaLnBrk="1" hangingPunct="1">
              <a:lnSpc>
                <a:spcPct val="85000"/>
              </a:lnSpc>
              <a:defRPr/>
            </a:pPr>
            <a:endParaRPr lang="en-US" smtClean="0"/>
          </a:p>
          <a:p>
            <a:pPr eaLnBrk="1" hangingPunct="1">
              <a:lnSpc>
                <a:spcPct val="85000"/>
              </a:lnSpc>
              <a:defRPr/>
            </a:pP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785100" cy="1095375"/>
          </a:xfrm>
        </p:spPr>
        <p:txBody>
          <a:bodyPr/>
          <a:lstStyle/>
          <a:p>
            <a:pPr eaLnBrk="1" hangingPunct="1"/>
            <a:r>
              <a:rPr lang="en-US" altLang="en-US" smtClean="0"/>
              <a:t>Echo Server: </a:t>
            </a:r>
            <a:r>
              <a:rPr lang="en-US" altLang="en-US" smtClean="0">
                <a:latin typeface="Courier New" pitchFamily="49" charset="0"/>
              </a:rPr>
              <a:t>open_listenfd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>
                <a:latin typeface="Courier New" pitchFamily="49" charset="0"/>
              </a:rPr>
              <a:t>(socket)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81000" y="3263900"/>
            <a:ext cx="8631238" cy="15716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int listenfd; /* listening socket descriptor */</a:t>
            </a:r>
          </a:p>
          <a:p>
            <a:r>
              <a:rPr lang="en-US" altLang="en-US"/>
              <a:t> </a:t>
            </a:r>
          </a:p>
          <a:p>
            <a:r>
              <a:rPr lang="en-US" altLang="en-US"/>
              <a:t>/* Create a socket descriptor */ </a:t>
            </a:r>
          </a:p>
          <a:p>
            <a:r>
              <a:rPr lang="en-US" altLang="en-US"/>
              <a:t>if ((listenfd = socket(hostaddresses-&gt;ai_family,</a:t>
            </a:r>
          </a:p>
          <a:p>
            <a:r>
              <a:rPr lang="en-US" altLang="en-US"/>
              <a:t>      hostaddresses-&gt;ai_socktype, hostaddresses-&gt;ai_protocol)) == -1)</a:t>
            </a:r>
          </a:p>
          <a:p>
            <a:r>
              <a:rPr lang="en-US" altLang="en-US"/>
              <a:t>        return -1;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848600" cy="1095375"/>
          </a:xfrm>
        </p:spPr>
        <p:txBody>
          <a:bodyPr/>
          <a:lstStyle/>
          <a:p>
            <a:pPr eaLnBrk="1" hangingPunct="1"/>
            <a:r>
              <a:rPr lang="en-US" altLang="en-US" smtClean="0"/>
              <a:t>Echo Server: </a:t>
            </a:r>
            <a:r>
              <a:rPr lang="en-US" altLang="en-US" smtClean="0">
                <a:latin typeface="Courier New" pitchFamily="49" charset="0"/>
              </a:rPr>
              <a:t>open_listenfd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>
                <a:latin typeface="Courier New" pitchFamily="49" charset="0"/>
              </a:rPr>
              <a:t>(setsockopt)</a:t>
            </a:r>
          </a:p>
        </p:txBody>
      </p:sp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07388" cy="5334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The socket can be given some attributes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Handy trick that allows us to rerun the server immediately after we kill it</a:t>
            </a:r>
          </a:p>
          <a:p>
            <a:pPr lvl="1" eaLnBrk="1" hangingPunct="1">
              <a:defRPr/>
            </a:pPr>
            <a:r>
              <a:rPr lang="en-US" smtClean="0"/>
              <a:t>Otherwise we would have to wait about 15 seconds</a:t>
            </a:r>
          </a:p>
          <a:p>
            <a:pPr lvl="1" eaLnBrk="1" hangingPunct="1">
              <a:defRPr/>
            </a:pPr>
            <a:r>
              <a:rPr lang="en-US" smtClean="0"/>
              <a:t>Eliminates “Address already in use” error from </a:t>
            </a:r>
            <a:r>
              <a:rPr lang="en-US" smtClean="0">
                <a:latin typeface="Courier New" pitchFamily="49" charset="0"/>
              </a:rPr>
              <a:t>bind()</a:t>
            </a:r>
            <a:endParaRPr lang="en-US" smtClean="0"/>
          </a:p>
          <a:p>
            <a:pPr eaLnBrk="1" hangingPunct="1">
              <a:defRPr/>
            </a:pPr>
            <a:r>
              <a:rPr lang="en-US" smtClean="0"/>
              <a:t>Strongly suggest you do this for all your servers to simplify debugging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457200" y="2254250"/>
            <a:ext cx="8153400" cy="13271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...</a:t>
            </a:r>
          </a:p>
          <a:p>
            <a:r>
              <a:rPr lang="en-US" altLang="en-US"/>
              <a:t>/* Eliminates "Address already in use" error from bind(). */ </a:t>
            </a:r>
          </a:p>
          <a:p>
            <a:r>
              <a:rPr lang="en-US" altLang="en-US"/>
              <a:t>if (setsockopt(listenfd, SOL_SOCKET, SO_REUSEADDR,  </a:t>
            </a:r>
          </a:p>
          <a:p>
            <a:r>
              <a:rPr lang="en-US" altLang="en-US"/>
              <a:t>              (const void *)&amp;optval , sizeof optval) == -1) </a:t>
            </a:r>
          </a:p>
          <a:p>
            <a:r>
              <a:rPr lang="en-US" altLang="en-US"/>
              <a:t>    return -1;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848600" cy="1095375"/>
          </a:xfrm>
        </p:spPr>
        <p:txBody>
          <a:bodyPr/>
          <a:lstStyle/>
          <a:p>
            <a:pPr eaLnBrk="1" hangingPunct="1"/>
            <a:r>
              <a:rPr lang="en-US" altLang="en-US" smtClean="0"/>
              <a:t>Echo Server: </a:t>
            </a:r>
            <a:r>
              <a:rPr lang="en-US" altLang="en-US" smtClean="0">
                <a:latin typeface="Courier New" pitchFamily="49" charset="0"/>
              </a:rPr>
              <a:t>open_listenfd</a:t>
            </a:r>
            <a:r>
              <a:rPr lang="en-US" altLang="en-US" smtClean="0"/>
              <a:t> </a:t>
            </a:r>
            <a:br>
              <a:rPr lang="en-US" altLang="en-US" smtClean="0"/>
            </a:br>
            <a:r>
              <a:rPr lang="en-US" altLang="en-US" smtClean="0">
                <a:latin typeface="Courier New" pitchFamily="49" charset="0"/>
              </a:rPr>
              <a:t>(bind)</a:t>
            </a:r>
          </a:p>
        </p:txBody>
      </p:sp>
      <p:sp>
        <p:nvSpPr>
          <p:cNvPr id="80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817688"/>
            <a:ext cx="8307387" cy="138271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Courier New" pitchFamily="49" charset="0"/>
              </a:rPr>
              <a:t>bind </a:t>
            </a:r>
            <a:r>
              <a:rPr lang="en-US" smtClean="0"/>
              <a:t>associates socket with socket address we just created</a:t>
            </a:r>
          </a:p>
          <a:p>
            <a:pPr eaLnBrk="1" hangingPunct="1">
              <a:defRPr/>
            </a:pPr>
            <a:r>
              <a:rPr lang="en-US" smtClean="0"/>
              <a:t>Again, important parameters come from </a:t>
            </a:r>
            <a:r>
              <a:rPr lang="en-US" smtClean="0">
                <a:latin typeface="Courier New" pitchFamily="49" charset="0"/>
              </a:rPr>
              <a:t>getaddrinfo</a:t>
            </a:r>
            <a:endParaRPr lang="en-US" smtClean="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81000" y="3502025"/>
            <a:ext cx="8305800" cy="2060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int listenfd;                  /* listening socket */</a:t>
            </a:r>
          </a:p>
          <a:p>
            <a:endParaRPr lang="en-US" altLang="en-US"/>
          </a:p>
          <a:p>
            <a:r>
              <a:rPr lang="en-US" altLang="en-US"/>
              <a:t>...</a:t>
            </a:r>
          </a:p>
          <a:p>
            <a:r>
              <a:rPr lang="en-US" altLang="en-US"/>
              <a:t>    /* listenfd will be an endpoint for all requests to port</a:t>
            </a:r>
          </a:p>
          <a:p>
            <a:r>
              <a:rPr lang="en-US" altLang="en-US"/>
              <a:t>       on any IP address for this host */</a:t>
            </a:r>
          </a:p>
          <a:p>
            <a:r>
              <a:rPr lang="en-US" altLang="en-US"/>
              <a:t>    if (bind(listenfd, hostaddresses-&gt;ai_addr,</a:t>
            </a:r>
          </a:p>
          <a:p>
            <a:r>
              <a:rPr lang="en-US" altLang="en-US"/>
              <a:t>      hostaddresses-&gt;ai_addrlen) == -1)</a:t>
            </a:r>
          </a:p>
          <a:p>
            <a:r>
              <a:rPr lang="en-US" altLang="en-US"/>
              <a:t>        return -1;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589838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2. Domain Naming System (DNS)</a:t>
            </a:r>
          </a:p>
        </p:txBody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99500" cy="5638800"/>
          </a:xfrm>
        </p:spPr>
        <p:txBody>
          <a:bodyPr/>
          <a:lstStyle/>
          <a:p>
            <a:pPr marL="223838" indent="-223838" defTabSz="895350" eaLnBrk="1" hangingPunct="1">
              <a:defRPr/>
            </a:pPr>
            <a:r>
              <a:rPr lang="en-US" smtClean="0"/>
              <a:t>Internet maintains mapping between IP addresses and domain names in huge worldwide distributed database called </a:t>
            </a:r>
            <a:r>
              <a:rPr lang="en-US" i="1" smtClean="0"/>
              <a:t>DNS</a:t>
            </a:r>
            <a:endParaRPr lang="en-US" smtClean="0"/>
          </a:p>
          <a:p>
            <a:pPr marL="560388" lvl="1" indent="-222250" defTabSz="895350" eaLnBrk="1" hangingPunct="1">
              <a:defRPr/>
            </a:pPr>
            <a:r>
              <a:rPr lang="en-US" smtClean="0"/>
              <a:t>Conceptually, programmers can view DNS database as collection of millions of </a:t>
            </a:r>
            <a:r>
              <a:rPr lang="en-US" i="1" smtClean="0"/>
              <a:t>host entry structures</a:t>
            </a:r>
            <a:r>
              <a:rPr lang="en-US" smtClean="0"/>
              <a:t>:</a:t>
            </a:r>
          </a:p>
          <a:p>
            <a:pPr marL="223838" indent="-223838" defTabSz="895350" eaLnBrk="1" hangingPunct="1">
              <a:defRPr/>
            </a:pPr>
            <a:endParaRPr lang="en-US" sz="1600" smtClean="0">
              <a:latin typeface="Courier New" pitchFamily="49" charset="0"/>
            </a:endParaRPr>
          </a:p>
          <a:p>
            <a:pPr marL="223838" indent="-223838" defTabSz="895350" eaLnBrk="1" hangingPunct="1">
              <a:defRPr/>
            </a:pPr>
            <a:endParaRPr lang="en-US" smtClean="0"/>
          </a:p>
          <a:p>
            <a:pPr marL="223838" indent="-223838" defTabSz="895350" eaLnBrk="1" hangingPunct="1">
              <a:defRPr/>
            </a:pPr>
            <a:endParaRPr lang="en-US" smtClean="0"/>
          </a:p>
          <a:p>
            <a:pPr marL="223838" indent="-223838" defTabSz="895350" eaLnBrk="1" hangingPunct="1">
              <a:defRPr/>
            </a:pPr>
            <a:endParaRPr lang="en-US" smtClean="0"/>
          </a:p>
          <a:p>
            <a:pPr marL="223838" indent="-223838" defTabSz="895350" eaLnBrk="1" hangingPunct="1">
              <a:defRPr/>
            </a:pPr>
            <a:endParaRPr lang="en-US" smtClean="0"/>
          </a:p>
          <a:p>
            <a:pPr marL="223838" indent="-223838" defTabSz="895350" eaLnBrk="1" hangingPunct="1">
              <a:defRPr/>
            </a:pPr>
            <a:r>
              <a:rPr lang="en-US" smtClean="0"/>
              <a:t>Functions for retrieving host entries from DNS:</a:t>
            </a:r>
          </a:p>
          <a:p>
            <a:pPr marL="560388" lvl="1" indent="-222250" defTabSz="895350" eaLnBrk="1" hangingPunct="1">
              <a:defRPr/>
            </a:pPr>
            <a:r>
              <a:rPr lang="en-US" smtClean="0">
                <a:latin typeface="Courier New" pitchFamily="49" charset="0"/>
              </a:rPr>
              <a:t>getaddrinfo</a:t>
            </a:r>
            <a:r>
              <a:rPr lang="en-US" smtClean="0"/>
              <a:t>: query key is a DNS domain name</a:t>
            </a:r>
          </a:p>
          <a:p>
            <a:pPr marL="560388" lvl="1" indent="-222250" defTabSz="895350" eaLnBrk="1" hangingPunct="1">
              <a:defRPr/>
            </a:pPr>
            <a:r>
              <a:rPr lang="en-US" smtClean="0">
                <a:latin typeface="Courier New" pitchFamily="49" charset="0"/>
              </a:rPr>
              <a:t>getnameinfo:</a:t>
            </a:r>
            <a:r>
              <a:rPr lang="en-US" smtClean="0"/>
              <a:t> query key is an IP address</a:t>
            </a:r>
            <a:endParaRPr lang="en-US" sz="1400" smtClean="0">
              <a:latin typeface="Courier New" pitchFamily="49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52400" y="2971800"/>
            <a:ext cx="8915400" cy="24447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/>
              <a:t>/* Address information structure (DNS only has + entries) */ </a:t>
            </a:r>
          </a:p>
          <a:p>
            <a:r>
              <a:rPr lang="en-US" altLang="en-US" sz="1400"/>
              <a:t>struct addrinfo {</a:t>
            </a:r>
          </a:p>
          <a:p>
            <a:r>
              <a:rPr lang="en-US" altLang="en-US" sz="1400"/>
              <a:t>	int              ai_flags;	/*   Various options */</a:t>
            </a:r>
          </a:p>
          <a:p>
            <a:r>
              <a:rPr lang="en-US" altLang="en-US" sz="1400"/>
              <a:t>	int              ai_family;	/* + AF_INET or AF_INET6 */</a:t>
            </a:r>
          </a:p>
          <a:p>
            <a:r>
              <a:rPr lang="en-US" altLang="en-US" sz="1400"/>
              <a:t>	int              ai_socktype;	/*   Preferred socket type */</a:t>
            </a:r>
          </a:p>
          <a:p>
            <a:r>
              <a:rPr lang="en-US" altLang="en-US" sz="1400"/>
              <a:t>	int              ai_protocol;	/*   Preferred protocol */</a:t>
            </a:r>
          </a:p>
          <a:p>
            <a:r>
              <a:rPr lang="en-US" altLang="en-US" sz="1400"/>
              <a:t>	size_t           ai_addrlen;	/*   Length of address */</a:t>
            </a:r>
          </a:p>
          <a:p>
            <a:r>
              <a:rPr lang="en-US" altLang="en-US" sz="1400"/>
              <a:t>	struct sockaddr *ai_addr;		/* + Encoded IP address */</a:t>
            </a:r>
          </a:p>
          <a:p>
            <a:r>
              <a:rPr lang="en-US" altLang="en-US" sz="1400"/>
              <a:t>	char            *ai_canonname;	/* + Canonical host name */</a:t>
            </a:r>
          </a:p>
          <a:p>
            <a:r>
              <a:rPr lang="en-US" altLang="en-US" sz="1400"/>
              <a:t>	struct addrinfo *ai_next;		/*   Link to next answer */</a:t>
            </a:r>
          </a:p>
          <a:p>
            <a:r>
              <a:rPr lang="en-US" altLang="en-US" sz="1400"/>
              <a:t>};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572375" cy="1095375"/>
          </a:xfrm>
        </p:spPr>
        <p:txBody>
          <a:bodyPr/>
          <a:lstStyle/>
          <a:p>
            <a:pPr eaLnBrk="1" hangingPunct="1"/>
            <a:r>
              <a:rPr lang="en-US" altLang="en-US" smtClean="0"/>
              <a:t>Echo Server: </a:t>
            </a:r>
            <a:r>
              <a:rPr lang="en-US" altLang="en-US" smtClean="0">
                <a:latin typeface="Courier New" pitchFamily="49" charset="0"/>
              </a:rPr>
              <a:t>open_listenfd</a:t>
            </a:r>
            <a:r>
              <a:rPr lang="en-US" altLang="en-US" smtClean="0"/>
              <a:t> </a:t>
            </a:r>
            <a:br>
              <a:rPr lang="en-US" altLang="en-US" smtClean="0"/>
            </a:br>
            <a:r>
              <a:rPr lang="en-US" altLang="en-US" smtClean="0">
                <a:latin typeface="Courier New" pitchFamily="49" charset="0"/>
              </a:rPr>
              <a:t>(listen)</a:t>
            </a:r>
          </a:p>
        </p:txBody>
      </p:sp>
      <p:sp>
        <p:nvSpPr>
          <p:cNvPr id="80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676400"/>
            <a:ext cx="8255000" cy="526573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Courier New" pitchFamily="49" charset="0"/>
              </a:rPr>
              <a:t>listen</a:t>
            </a:r>
            <a:r>
              <a:rPr lang="en-US" smtClean="0"/>
              <a:t> indicates that this socket will accept connection (</a:t>
            </a:r>
            <a:r>
              <a:rPr lang="en-US" smtClean="0">
                <a:latin typeface="Courier New" pitchFamily="49" charset="0"/>
              </a:rPr>
              <a:t>connect</a:t>
            </a:r>
            <a:r>
              <a:rPr lang="en-US" smtClean="0"/>
              <a:t>) requests from clients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We’re finally ready to enter main server loop that accepts and processes client connection requests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28600" y="2855913"/>
            <a:ext cx="8753475" cy="2060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int listenfd; /* listening socket */</a:t>
            </a:r>
          </a:p>
          <a:p>
            <a:endParaRPr lang="en-US" altLang="en-US"/>
          </a:p>
          <a:p>
            <a:r>
              <a:rPr lang="en-US" altLang="en-US"/>
              <a:t>...</a:t>
            </a:r>
          </a:p>
          <a:p>
            <a:r>
              <a:rPr lang="en-US" altLang="en-US"/>
              <a:t> /* Make it a listening socket ready to accept connection requests */ </a:t>
            </a:r>
          </a:p>
          <a:p>
            <a:r>
              <a:rPr lang="en-US" altLang="en-US"/>
              <a:t>    if (listen(listenfd, LISTEN_MAX) == -1) </a:t>
            </a:r>
          </a:p>
          <a:p>
            <a:r>
              <a:rPr lang="en-US" altLang="en-US"/>
              <a:t>        return -1;</a:t>
            </a:r>
          </a:p>
          <a:p>
            <a:r>
              <a:rPr lang="en-US" altLang="en-US"/>
              <a:t>    return listenfd; </a:t>
            </a:r>
          </a:p>
          <a:p>
            <a:r>
              <a:rPr lang="en-US" altLang="en-US"/>
              <a:t>}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02438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Echo Server: Main Loop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Server loops endlessly, waiting for connection requests, then reading input from client and echoing it back to client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457200" y="2667000"/>
            <a:ext cx="8123238" cy="25495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main() {</a:t>
            </a:r>
          </a:p>
          <a:p>
            <a:endParaRPr lang="en-US" altLang="en-US"/>
          </a:p>
          <a:p>
            <a:r>
              <a:rPr lang="en-US" altLang="en-US"/>
              <a:t>   /* create and configure the listening socket */</a:t>
            </a:r>
          </a:p>
          <a:p>
            <a:endParaRPr lang="en-US" altLang="en-US"/>
          </a:p>
          <a:p>
            <a:r>
              <a:rPr lang="en-US" altLang="en-US"/>
              <a:t>   while(1) {</a:t>
            </a:r>
          </a:p>
          <a:p>
            <a:r>
              <a:rPr lang="en-US" altLang="en-US"/>
              <a:t>      /* accept(): wait for a connection request */</a:t>
            </a:r>
          </a:p>
          <a:p>
            <a:r>
              <a:rPr lang="en-US" altLang="en-US"/>
              <a:t>      /* echo(): read and echo input lines from client til EOF */</a:t>
            </a:r>
          </a:p>
          <a:p>
            <a:r>
              <a:rPr lang="en-US" altLang="en-US"/>
              <a:t>      /* close(): close the connection */ </a:t>
            </a:r>
          </a:p>
          <a:p>
            <a:r>
              <a:rPr lang="en-US" altLang="en-US"/>
              <a:t>   }</a:t>
            </a:r>
          </a:p>
          <a:p>
            <a:r>
              <a:rPr lang="en-US" altLang="en-US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ChangeArrowheads="1"/>
          </p:cNvSpPr>
          <p:nvPr/>
        </p:nvSpPr>
        <p:spPr bwMode="auto">
          <a:xfrm>
            <a:off x="444500" y="990600"/>
            <a:ext cx="82550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accept()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blocks waiting for connection request</a:t>
            </a: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returns </a:t>
            </a:r>
            <a:r>
              <a:rPr lang="en-US" sz="24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connected descriptor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(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connfd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) with same properties as </a:t>
            </a:r>
            <a:r>
              <a:rPr lang="en-US" sz="24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listening descriptor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(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listenfd)</a:t>
            </a:r>
          </a:p>
          <a:p>
            <a:pPr marL="744538" lvl="1" indent="-246063" eaLnBrk="1" hangingPunct="1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>
                <a:latin typeface="Helvetica" pitchFamily="34" charset="0"/>
              </a:rPr>
              <a:t>Returns when connection between client and server is created and ready for I/O transfers</a:t>
            </a:r>
            <a:endParaRPr lang="en-US" sz="2000"/>
          </a:p>
          <a:p>
            <a:pPr marL="744538" lvl="1" indent="-246063" eaLnBrk="1" hangingPunct="1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>
                <a:latin typeface="Helvetica" pitchFamily="34" charset="0"/>
              </a:rPr>
              <a:t>All I/O with client will be done via connected socket</a:t>
            </a: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also fills in client’s IP address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6821488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Echo Server: </a:t>
            </a:r>
            <a:r>
              <a:rPr lang="en-US" altLang="en-US" smtClean="0">
                <a:latin typeface="Courier New" pitchFamily="49" charset="0"/>
              </a:rPr>
              <a:t>accept</a:t>
            </a:r>
            <a:endParaRPr lang="en-US" altLang="en-US" smtClean="0"/>
          </a:p>
        </p:txBody>
      </p:sp>
      <p:sp>
        <p:nvSpPr>
          <p:cNvPr id="807940" name="Text Box 4"/>
          <p:cNvSpPr txBox="1"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255000" cy="5265738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z="1600" b="0" smtClean="0">
                <a:latin typeface="Courier New" pitchFamily="49" charset="0"/>
              </a:rPr>
              <a:t>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81000" y="1657350"/>
            <a:ext cx="8534400" cy="230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    int listenfd; /* listening descriptor */</a:t>
            </a:r>
          </a:p>
          <a:p>
            <a:r>
              <a:rPr lang="en-US" altLang="en-US"/>
              <a:t>    int connfd;   /* connected descriptor */ </a:t>
            </a:r>
          </a:p>
          <a:p>
            <a:r>
              <a:rPr lang="en-US" altLang="en-US"/>
              <a:t>    union { struct sockaddr_in client4; struct sockaddr_in6 client6;</a:t>
            </a:r>
          </a:p>
          <a:p>
            <a:r>
              <a:rPr lang="en-US" altLang="en-US"/>
              <a:t>      } clientaddr;</a:t>
            </a:r>
          </a:p>
          <a:p>
            <a:r>
              <a:rPr lang="en-US" altLang="en-US"/>
              <a:t>    int clientlen;    </a:t>
            </a:r>
          </a:p>
          <a:p>
            <a:r>
              <a:rPr lang="en-US" altLang="en-US"/>
              <a:t> </a:t>
            </a:r>
          </a:p>
          <a:p>
            <a:r>
              <a:rPr lang="en-US" altLang="en-US"/>
              <a:t>    clientlen = sizeof(clientaddr); </a:t>
            </a:r>
          </a:p>
          <a:p>
            <a:r>
              <a:rPr lang="en-US" altLang="en-US"/>
              <a:t>    connfd = accept(listenfd, (struct sockaddr *)&amp;clientaddr,</a:t>
            </a:r>
          </a:p>
          <a:p>
            <a:r>
              <a:rPr lang="en-US" altLang="en-US"/>
              <a:t>      &amp;clientlen);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382000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Echo Server: Identifying Client</a:t>
            </a:r>
          </a:p>
        </p:txBody>
      </p:sp>
      <p:sp>
        <p:nvSpPr>
          <p:cNvPr id="80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Server can determine domain name and IP address of client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04800" y="2193925"/>
            <a:ext cx="8631238" cy="2794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    char hostname[NI_MAXHOST], hostaddr[NI_MAXHOST];</a:t>
            </a:r>
          </a:p>
          <a:p>
            <a:r>
              <a:rPr lang="en-US" altLang="en-US"/>
              <a:t>    …</a:t>
            </a:r>
          </a:p>
          <a:p>
            <a:r>
              <a:rPr lang="en-US" altLang="en-US"/>
              <a:t>        error = getnameinfo((struct sockaddr*)&amp;clientaddr, clientlen,</a:t>
            </a:r>
          </a:p>
          <a:p>
            <a:r>
              <a:rPr lang="en-US" altLang="en-US"/>
              <a:t>          hostname, sizeof hostname, NULL, 0, 0);</a:t>
            </a:r>
          </a:p>
          <a:p>
            <a:r>
              <a:rPr lang="en-US" altLang="en-US"/>
              <a:t>        if (error != 0) {</a:t>
            </a:r>
          </a:p>
          <a:p>
            <a:r>
              <a:rPr lang="en-US" altLang="en-US"/>
              <a:t>          close(connfd);</a:t>
            </a:r>
          </a:p>
          <a:p>
            <a:r>
              <a:rPr lang="en-US" altLang="en-US"/>
              <a:t>          continue;</a:t>
            </a:r>
          </a:p>
          <a:p>
            <a:r>
              <a:rPr lang="en-US" altLang="en-US"/>
              <a:t>        }</a:t>
            </a:r>
          </a:p>
          <a:p>
            <a:r>
              <a:rPr lang="en-US" altLang="en-US"/>
              <a:t>        getnameinfo((struct sockaddr*)&amp;clientaddr, clientlen,</a:t>
            </a:r>
          </a:p>
          <a:p>
            <a:r>
              <a:rPr lang="en-US" altLang="en-US"/>
              <a:t>          hostaddr, sizeof hostaddr, NULL, 0, NI_NUMERICHOST);</a:t>
            </a:r>
          </a:p>
          <a:p>
            <a:r>
              <a:rPr lang="en-US" altLang="en-US"/>
              <a:t>        printf("server connected to %s (%s)\n", hostname, hostaddr);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546850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Echo Server: </a:t>
            </a:r>
            <a:r>
              <a:rPr lang="en-US" altLang="en-US" smtClean="0">
                <a:latin typeface="Courier New" pitchFamily="49" charset="0"/>
              </a:rPr>
              <a:t>echo</a:t>
            </a:r>
            <a:endParaRPr lang="en-US" altLang="en-US" smtClean="0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57200" y="3305175"/>
            <a:ext cx="7772400" cy="2794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void echo(int connfd)</a:t>
            </a:r>
          </a:p>
          <a:p>
            <a:r>
              <a:rPr lang="en-US" altLang="en-US"/>
              <a:t>{</a:t>
            </a:r>
          </a:p>
          <a:p>
            <a:r>
              <a:rPr lang="en-US" altLang="en-US"/>
              <a:t>    size_t n;</a:t>
            </a:r>
          </a:p>
          <a:p>
            <a:r>
              <a:rPr lang="en-US" altLang="en-US"/>
              <a:t>    char buf[MAXLINE];</a:t>
            </a:r>
          </a:p>
          <a:p>
            <a:endParaRPr lang="en-US" altLang="en-US"/>
          </a:p>
          <a:p>
            <a:r>
              <a:rPr lang="en-US" altLang="en-US"/>
              <a:t>    while((n = read(connfd, buf, sizeof buf)) &gt; 0) {</a:t>
            </a:r>
          </a:p>
          <a:p>
            <a:r>
              <a:rPr lang="en-US" altLang="en-US"/>
              <a:t>        printf("server received %d bytes\n", n);</a:t>
            </a:r>
          </a:p>
          <a:p>
            <a:r>
              <a:rPr lang="en-US" altLang="en-US"/>
              <a:t>        write(connfd, buf, n);</a:t>
            </a:r>
          </a:p>
          <a:p>
            <a:r>
              <a:rPr lang="en-US" altLang="en-US"/>
              <a:t>    }</a:t>
            </a:r>
          </a:p>
          <a:p>
            <a:r>
              <a:rPr lang="en-US" altLang="en-US"/>
              <a:t>}</a:t>
            </a:r>
          </a:p>
          <a:p>
            <a:endParaRPr lang="en-US" altLang="en-US"/>
          </a:p>
        </p:txBody>
      </p:sp>
      <p:sp>
        <p:nvSpPr>
          <p:cNvPr id="7424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96287" cy="1751012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Server uses Unix I/O to read and echo text lines until EOF (end-of-file) is encountered</a:t>
            </a:r>
          </a:p>
          <a:p>
            <a:pPr lvl="1" eaLnBrk="1" hangingPunct="1">
              <a:defRPr/>
            </a:pPr>
            <a:r>
              <a:rPr lang="en-US" smtClean="0"/>
              <a:t>EOF notification caused by client calling </a:t>
            </a:r>
            <a:r>
              <a:rPr lang="en-US" smtClean="0">
                <a:latin typeface="Courier New" pitchFamily="49" charset="0"/>
              </a:rPr>
              <a:t>close(clientfd)</a:t>
            </a:r>
          </a:p>
          <a:p>
            <a:pPr lvl="1" eaLnBrk="1" hangingPunct="1">
              <a:defRPr/>
            </a:pPr>
            <a:r>
              <a:rPr lang="en-US" smtClean="0"/>
              <a:t>IMPORTANT: EOF is a condition, not a particular data byte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7524750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Testing Servers Using </a:t>
            </a:r>
            <a:r>
              <a:rPr lang="en-US" altLang="en-US" smtClean="0">
                <a:latin typeface="Courier New" pitchFamily="49" charset="0"/>
              </a:rPr>
              <a:t>telnet</a:t>
            </a:r>
            <a:endParaRPr lang="en-US" altLang="en-US" smtClean="0"/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</a:t>
            </a:r>
            <a:r>
              <a:rPr lang="en-US" smtClean="0">
                <a:latin typeface="Courier New" pitchFamily="49" charset="0"/>
              </a:rPr>
              <a:t>telnet </a:t>
            </a:r>
            <a:r>
              <a:rPr lang="en-US" smtClean="0"/>
              <a:t>program is invaluable for testing servers that transmit ASCII strings over Internet connections</a:t>
            </a:r>
          </a:p>
          <a:p>
            <a:pPr lvl="1" eaLnBrk="1" hangingPunct="1">
              <a:defRPr/>
            </a:pPr>
            <a:r>
              <a:rPr lang="en-US" smtClean="0"/>
              <a:t>Our simple echo server</a:t>
            </a:r>
          </a:p>
          <a:p>
            <a:pPr lvl="1" eaLnBrk="1" hangingPunct="1">
              <a:defRPr/>
            </a:pPr>
            <a:r>
              <a:rPr lang="en-US" smtClean="0"/>
              <a:t>Web servers</a:t>
            </a:r>
          </a:p>
          <a:p>
            <a:pPr lvl="1" eaLnBrk="1" hangingPunct="1">
              <a:defRPr/>
            </a:pPr>
            <a:r>
              <a:rPr lang="en-US" smtClean="0"/>
              <a:t>Mail servers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Usage: </a:t>
            </a:r>
          </a:p>
          <a:p>
            <a:pPr lvl="1" eaLnBrk="1" hangingPunct="1">
              <a:defRPr/>
            </a:pPr>
            <a:r>
              <a:rPr lang="en-US" smtClean="0">
                <a:latin typeface="Courier New" pitchFamily="49" charset="0"/>
              </a:rPr>
              <a:t>unix&gt; </a:t>
            </a:r>
            <a:r>
              <a:rPr lang="en-US" i="1" smtClean="0">
                <a:latin typeface="Courier New" pitchFamily="49" charset="0"/>
              </a:rPr>
              <a:t>telnet &lt;host&gt; &lt;portnumber&gt;</a:t>
            </a:r>
          </a:p>
          <a:p>
            <a:pPr lvl="1" eaLnBrk="1" hangingPunct="1">
              <a:defRPr/>
            </a:pPr>
            <a:r>
              <a:rPr lang="en-US" smtClean="0"/>
              <a:t>Creates connection with server running on </a:t>
            </a:r>
            <a:r>
              <a:rPr lang="en-US" i="1" smtClean="0">
                <a:latin typeface="Courier New" pitchFamily="49" charset="0"/>
              </a:rPr>
              <a:t>&lt;host&gt;</a:t>
            </a:r>
            <a:r>
              <a:rPr lang="en-US" smtClean="0"/>
              <a:t> and  listening on port </a:t>
            </a:r>
            <a:r>
              <a:rPr lang="en-US" i="1" smtClean="0">
                <a:latin typeface="Courier New" pitchFamily="49" charset="0"/>
              </a:rPr>
              <a:t>&lt;portnumber&gt;</a:t>
            </a:r>
            <a:endParaRPr lang="en-US" smtClean="0">
              <a:latin typeface="Courier New" pitchFamily="49" charset="0"/>
            </a:endParaRPr>
          </a:p>
          <a:p>
            <a:pPr eaLnBrk="1" hangingPunct="1">
              <a:defRPr/>
            </a:pPr>
            <a:endParaRPr lang="en-US" smtClean="0">
              <a:latin typeface="Courier New" pitchFamily="49" charset="0"/>
            </a:endParaRPr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3225" y="307975"/>
            <a:ext cx="7445375" cy="600075"/>
          </a:xfrm>
        </p:spPr>
        <p:txBody>
          <a:bodyPr/>
          <a:lstStyle/>
          <a:p>
            <a:pPr eaLnBrk="1" hangingPunct="1"/>
            <a:r>
              <a:rPr lang="en-US" altLang="en-US" smtClean="0"/>
              <a:t>Testing Echo Server With </a:t>
            </a:r>
            <a:r>
              <a:rPr lang="en-US" altLang="en-US" smtClean="0">
                <a:latin typeface="Courier New" pitchFamily="49" charset="0"/>
              </a:rPr>
              <a:t>telnet</a:t>
            </a:r>
            <a:endParaRPr lang="en-US" altLang="en-US" smtClean="0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81000" y="1085850"/>
            <a:ext cx="7467109" cy="452431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mallet&gt; ./</a:t>
            </a:r>
            <a:r>
              <a:rPr lang="en-US" altLang="en-US" i="1" dirty="0" err="1"/>
              <a:t>echoserver</a:t>
            </a:r>
            <a:r>
              <a:rPr lang="en-US" altLang="en-US" i="1" dirty="0"/>
              <a:t> 5000</a:t>
            </a:r>
          </a:p>
          <a:p>
            <a:r>
              <a:rPr lang="en-US" altLang="en-US" dirty="0"/>
              <a:t>server connected to bow-vpn.cs.hmc.edu (::ffff:192.168.6.5)</a:t>
            </a:r>
          </a:p>
          <a:p>
            <a:r>
              <a:rPr lang="en-US" altLang="en-US" dirty="0"/>
              <a:t>server received 5 bytes</a:t>
            </a:r>
          </a:p>
          <a:p>
            <a:r>
              <a:rPr lang="en-US" altLang="en-US" dirty="0"/>
              <a:t>server connected to bow-vpn.cs.hmc.edu (::ffff:192.168.6.5)</a:t>
            </a:r>
          </a:p>
          <a:p>
            <a:r>
              <a:rPr lang="en-US" altLang="en-US" dirty="0"/>
              <a:t>server received 8 bytes</a:t>
            </a:r>
          </a:p>
          <a:p>
            <a:endParaRPr lang="en-US" altLang="en-US" dirty="0"/>
          </a:p>
          <a:p>
            <a:r>
              <a:rPr lang="en-US" altLang="en-US" dirty="0"/>
              <a:t>bow&gt; </a:t>
            </a:r>
            <a:r>
              <a:rPr lang="en-US" altLang="en-US" i="1" dirty="0"/>
              <a:t>telnet mallet-</a:t>
            </a:r>
            <a:r>
              <a:rPr lang="en-US" altLang="en-US" i="1" dirty="0" err="1"/>
              <a:t>vpn</a:t>
            </a:r>
            <a:r>
              <a:rPr lang="en-US" altLang="en-US" i="1" dirty="0"/>
              <a:t> 5000</a:t>
            </a:r>
            <a:endParaRPr lang="en-US" altLang="en-US" dirty="0"/>
          </a:p>
          <a:p>
            <a:r>
              <a:rPr lang="en-US" altLang="en-US" dirty="0"/>
              <a:t>Trying 192.168.6.1...</a:t>
            </a:r>
          </a:p>
          <a:p>
            <a:r>
              <a:rPr lang="en-US" altLang="en-US" dirty="0"/>
              <a:t>Connected to mallet-</a:t>
            </a:r>
            <a:r>
              <a:rPr lang="en-US" altLang="en-US" dirty="0" err="1"/>
              <a:t>vpn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Escape character is '^]'.</a:t>
            </a:r>
          </a:p>
          <a:p>
            <a:r>
              <a:rPr lang="en-US" altLang="en-US" dirty="0"/>
              <a:t>123</a:t>
            </a:r>
          </a:p>
          <a:p>
            <a:r>
              <a:rPr lang="en-US" altLang="en-US" dirty="0" smtClean="0"/>
              <a:t>123</a:t>
            </a:r>
          </a:p>
          <a:p>
            <a:r>
              <a:rPr lang="en-US" altLang="en-US" dirty="0" smtClean="0"/>
              <a:t>456789</a:t>
            </a:r>
          </a:p>
          <a:p>
            <a:r>
              <a:rPr lang="en-US" altLang="en-US" dirty="0" smtClean="0"/>
              <a:t>456789</a:t>
            </a:r>
          </a:p>
          <a:p>
            <a:r>
              <a:rPr lang="en-US" altLang="en-US" dirty="0" smtClean="0"/>
              <a:t>^]</a:t>
            </a:r>
          </a:p>
          <a:p>
            <a:r>
              <a:rPr lang="en-US" altLang="en-US" dirty="0" smtClean="0"/>
              <a:t>telnet&gt; quit</a:t>
            </a:r>
            <a:endParaRPr lang="en-US" altLang="en-US" dirty="0"/>
          </a:p>
          <a:p>
            <a:r>
              <a:rPr lang="en-US" altLang="en-US" dirty="0"/>
              <a:t>Connection </a:t>
            </a:r>
            <a:r>
              <a:rPr lang="en-US" altLang="en-US" dirty="0" smtClean="0"/>
              <a:t>closed.</a:t>
            </a:r>
            <a:endParaRPr lang="en-US" altLang="en-US" dirty="0"/>
          </a:p>
          <a:p>
            <a:r>
              <a:rPr lang="en-US" altLang="en-US" dirty="0" smtClean="0"/>
              <a:t>bow</a:t>
            </a:r>
            <a:r>
              <a:rPr lang="en-US" altLang="en-US" dirty="0"/>
              <a:t>&gt;</a:t>
            </a:r>
          </a:p>
        </p:txBody>
      </p:sp>
      <p:cxnSp>
        <p:nvCxnSpPr>
          <p:cNvPr id="35844" name="Straight Connector 2"/>
          <p:cNvCxnSpPr>
            <a:cxnSpLocks noChangeShapeType="1"/>
          </p:cNvCxnSpPr>
          <p:nvPr/>
        </p:nvCxnSpPr>
        <p:spPr bwMode="auto">
          <a:xfrm>
            <a:off x="381000" y="2438400"/>
            <a:ext cx="7408863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305800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Running Echo Client and</a:t>
            </a:r>
            <a:br>
              <a:rPr lang="en-US" altLang="en-US" smtClean="0"/>
            </a:br>
            <a:r>
              <a:rPr lang="en-US" altLang="en-US" smtClean="0"/>
              <a:t> Server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531813" y="1371600"/>
            <a:ext cx="8078787" cy="378565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mallet&gt; </a:t>
            </a:r>
            <a:r>
              <a:rPr lang="en-US" altLang="en-US" i="1" dirty="0" err="1"/>
              <a:t>echoserver</a:t>
            </a:r>
            <a:r>
              <a:rPr lang="en-US" altLang="en-US" i="1" dirty="0"/>
              <a:t> 5000</a:t>
            </a:r>
            <a:endParaRPr lang="en-US" altLang="en-US" dirty="0"/>
          </a:p>
          <a:p>
            <a:r>
              <a:rPr lang="en-US" altLang="en-US" dirty="0"/>
              <a:t>server connected to bow-vpn.cs.hmc.edu (::ffff:192.168.6.5)</a:t>
            </a:r>
          </a:p>
          <a:p>
            <a:r>
              <a:rPr lang="en-US" altLang="en-US" dirty="0"/>
              <a:t>server received 4 bytes</a:t>
            </a:r>
          </a:p>
          <a:p>
            <a:r>
              <a:rPr lang="en-US" altLang="en-US" dirty="0"/>
              <a:t>server connected to bow-vpn.cs.hmc.edu (::ffff:192.168.6.5)</a:t>
            </a:r>
          </a:p>
          <a:p>
            <a:r>
              <a:rPr lang="en-US" altLang="en-US" dirty="0"/>
              <a:t>server received 7 bytes</a:t>
            </a:r>
          </a:p>
          <a:p>
            <a:r>
              <a:rPr lang="en-US" altLang="en-US" dirty="0"/>
              <a:t>...</a:t>
            </a:r>
          </a:p>
          <a:p>
            <a:endParaRPr lang="en-US" altLang="en-US" dirty="0"/>
          </a:p>
          <a:p>
            <a:r>
              <a:rPr lang="en-US" altLang="en-US" dirty="0"/>
              <a:t>bow&gt; </a:t>
            </a:r>
            <a:r>
              <a:rPr lang="en-US" altLang="en-US" i="1" dirty="0" err="1"/>
              <a:t>echoclient</a:t>
            </a:r>
            <a:r>
              <a:rPr lang="en-US" altLang="en-US" i="1" dirty="0"/>
              <a:t> mallet-</a:t>
            </a:r>
            <a:r>
              <a:rPr lang="en-US" altLang="en-US" i="1" dirty="0" err="1"/>
              <a:t>vpn</a:t>
            </a:r>
            <a:r>
              <a:rPr lang="en-US" altLang="en-US" i="1" dirty="0"/>
              <a:t> 5000</a:t>
            </a:r>
            <a:endParaRPr lang="en-US" altLang="en-US" dirty="0"/>
          </a:p>
          <a:p>
            <a:r>
              <a:rPr lang="en-US" altLang="en-US" dirty="0"/>
              <a:t>123</a:t>
            </a:r>
          </a:p>
          <a:p>
            <a:r>
              <a:rPr lang="en-US" altLang="en-US" dirty="0"/>
              <a:t>123</a:t>
            </a:r>
          </a:p>
          <a:p>
            <a:r>
              <a:rPr lang="en-US" altLang="en-US" dirty="0" smtClean="0"/>
              <a:t>456789</a:t>
            </a:r>
            <a:endParaRPr lang="en-US" altLang="en-US" dirty="0"/>
          </a:p>
          <a:p>
            <a:r>
              <a:rPr lang="en-US" altLang="en-US" dirty="0"/>
              <a:t>456789</a:t>
            </a:r>
          </a:p>
          <a:p>
            <a:r>
              <a:rPr lang="en-US" altLang="en-US" dirty="0"/>
              <a:t>bow&gt; 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cxnSp>
        <p:nvCxnSpPr>
          <p:cNvPr id="36868" name="Straight Connector 3"/>
          <p:cNvCxnSpPr>
            <a:cxnSpLocks noChangeShapeType="1"/>
          </p:cNvCxnSpPr>
          <p:nvPr/>
        </p:nvCxnSpPr>
        <p:spPr bwMode="auto">
          <a:xfrm>
            <a:off x="533400" y="2971800"/>
            <a:ext cx="8077200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One More Important Function</a:t>
            </a:r>
          </a:p>
        </p:txBody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Real servers often want to handle multiple clients</a:t>
            </a:r>
          </a:p>
          <a:p>
            <a:pPr eaLnBrk="1" hangingPunct="1">
              <a:defRPr/>
            </a:pPr>
            <a:r>
              <a:rPr lang="en-US" dirty="0" smtClean="0"/>
              <a:t>Problem: you have 3 clients.  Only B wants service.  You can’t really write </a:t>
            </a:r>
            <a:r>
              <a:rPr lang="en-US" dirty="0" smtClean="0">
                <a:latin typeface="Courier New" pitchFamily="49" charset="0"/>
              </a:rPr>
              <a:t>serve(A); serve(B); serve(C); </a:t>
            </a:r>
            <a:r>
              <a:rPr lang="en-US" dirty="0" smtClean="0"/>
              <a:t>because B must wait for A to ask for service</a:t>
            </a:r>
          </a:p>
          <a:p>
            <a:pPr eaLnBrk="1" hangingPunct="1">
              <a:defRPr/>
            </a:pPr>
            <a:r>
              <a:rPr lang="en-US" dirty="0" smtClean="0"/>
              <a:t>Solution A: Threads or </a:t>
            </a:r>
            <a:r>
              <a:rPr lang="en-US" dirty="0" err="1" smtClean="0"/>
              <a:t>subprocesses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Solution B: </a:t>
            </a:r>
            <a:r>
              <a:rPr lang="en-US" dirty="0" smtClean="0">
                <a:latin typeface="Courier New" pitchFamily="49" charset="0"/>
              </a:rPr>
              <a:t>select</a:t>
            </a:r>
            <a:r>
              <a:rPr lang="en-US" dirty="0" smtClean="0"/>
              <a:t> system call</a:t>
            </a:r>
          </a:p>
          <a:p>
            <a:pPr lvl="1" eaLnBrk="1" hangingPunct="1">
              <a:defRPr/>
            </a:pPr>
            <a:r>
              <a:rPr lang="en-US" dirty="0" smtClean="0"/>
              <a:t>Accepts set of file descriptors you’re interested in</a:t>
            </a:r>
          </a:p>
          <a:p>
            <a:pPr lvl="1" eaLnBrk="1" hangingPunct="1">
              <a:defRPr/>
            </a:pPr>
            <a:r>
              <a:rPr lang="en-US" dirty="0" smtClean="0"/>
              <a:t>Tells you which ones have input waiting or are ready for output</a:t>
            </a:r>
          </a:p>
          <a:p>
            <a:pPr lvl="1" eaLnBrk="1" hangingPunct="1">
              <a:defRPr/>
            </a:pPr>
            <a:r>
              <a:rPr lang="en-US" dirty="0" smtClean="0"/>
              <a:t>Then you can read from/write to only the active ones</a:t>
            </a:r>
          </a:p>
          <a:p>
            <a:pPr lvl="1" eaLnBrk="1" hangingPunct="1">
              <a:defRPr/>
            </a:pPr>
            <a:r>
              <a:rPr lang="en-US" dirty="0" smtClean="0"/>
              <a:t>For more info, see </a:t>
            </a:r>
            <a:r>
              <a:rPr lang="en-US" dirty="0" smtClean="0">
                <a:latin typeface="Courier New" pitchFamily="49" charset="0"/>
              </a:rPr>
              <a:t>man 2 select</a:t>
            </a:r>
            <a:r>
              <a:rPr lang="en-US" dirty="0" smtClean="0"/>
              <a:t> and Chapter 13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053138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For More Information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W. Richard Stevens, “Unix Network Programming: Networking APIs: Sockets and XTI”, Volume 1, Second Edition, Prentice Hall, 1998</a:t>
            </a:r>
          </a:p>
          <a:p>
            <a:pPr lvl="1" eaLnBrk="1" hangingPunct="1">
              <a:defRPr/>
            </a:pPr>
            <a:r>
              <a:rPr lang="en-US" smtClean="0"/>
              <a:t>THE network programming bible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Complete versions of the echo client and server (for IPV4 only) are developed in the text</a:t>
            </a:r>
          </a:p>
          <a:p>
            <a:pPr lvl="1" eaLnBrk="1" hangingPunct="1">
              <a:defRPr/>
            </a:pPr>
            <a:r>
              <a:rPr lang="en-US" smtClean="0"/>
              <a:t>IPV6 versions (from these slides) are available from class web page</a:t>
            </a:r>
            <a:endParaRPr lang="en-US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740525" y="39909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796925" y="39909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3. Internet Connections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620963" y="4470400"/>
            <a:ext cx="38465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 socket pair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</a:t>
            </a:r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  <a:r>
              <a:rPr lang="en-US" altLang="en-US">
                <a:latin typeface="Helvetica" pitchFamily="-124" charset="0"/>
              </a:rPr>
              <a:t>, </a:t>
            </a:r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134.173.42.2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  <a:r>
              <a:rPr lang="en-US" altLang="en-US">
                <a:latin typeface="Helvetica" pitchFamily="-124" charset="0"/>
              </a:rPr>
              <a:t>)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6788150" y="4098925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933450" y="4098925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2278063" y="450215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Oval 9"/>
          <p:cNvSpPr>
            <a:spLocks noChangeAspect="1" noChangeArrowheads="1"/>
          </p:cNvSpPr>
          <p:nvPr/>
        </p:nvSpPr>
        <p:spPr bwMode="auto">
          <a:xfrm>
            <a:off x="2149475" y="4437063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8" name="Oval 10"/>
          <p:cNvSpPr>
            <a:spLocks noChangeAspect="1" noChangeArrowheads="1"/>
          </p:cNvSpPr>
          <p:nvPr/>
        </p:nvSpPr>
        <p:spPr bwMode="auto">
          <a:xfrm>
            <a:off x="6729413" y="443706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473200" y="3228975"/>
            <a:ext cx="2284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Client socket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5157788" y="3228975"/>
            <a:ext cx="2589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Server socket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134.173.42.2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H="1">
            <a:off x="2278063" y="3810000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6445250" y="3810000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593725" y="5133975"/>
            <a:ext cx="20701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 host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 </a:t>
            </a:r>
            <a:endParaRPr lang="en-US" altLang="en-US" sz="2400">
              <a:latin typeface="Times" pitchFamily="18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6451600" y="5133975"/>
            <a:ext cx="21383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 host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134.173.42.2</a:t>
            </a:r>
          </a:p>
        </p:txBody>
      </p:sp>
      <p:sp>
        <p:nvSpPr>
          <p:cNvPr id="750612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751012"/>
          </a:xfrm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mtClean="0"/>
              <a:t>Clients and servers communicate by sending streams of bytes over </a:t>
            </a:r>
            <a:r>
              <a:rPr lang="en-US" i="1" smtClean="0">
                <a:solidFill>
                  <a:srgbClr val="FF0000"/>
                </a:solidFill>
              </a:rPr>
              <a:t>connections</a:t>
            </a:r>
            <a:endParaRPr lang="en-US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Connections are point-to-point, full-duplex (2-way communication), and reliable</a:t>
            </a:r>
          </a:p>
        </p:txBody>
      </p:sp>
      <p:sp>
        <p:nvSpPr>
          <p:cNvPr id="7186" name="Text Box 21"/>
          <p:cNvSpPr txBox="1">
            <a:spLocks noChangeArrowheads="1"/>
          </p:cNvSpPr>
          <p:nvPr/>
        </p:nvSpPr>
        <p:spPr bwMode="auto">
          <a:xfrm>
            <a:off x="530225" y="5951538"/>
            <a:ext cx="2589213" cy="754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i="1">
                <a:latin typeface="Helvetica" pitchFamily="-124" charset="0"/>
              </a:rPr>
              <a:t>Note: </a:t>
            </a:r>
            <a:r>
              <a:rPr lang="en-US" altLang="en-US" i="1">
                <a:solidFill>
                  <a:srgbClr val="00FF00"/>
                </a:solidFill>
                <a:latin typeface="Helvetica" pitchFamily="-124" charset="0"/>
              </a:rPr>
              <a:t>51213</a:t>
            </a:r>
            <a:r>
              <a:rPr lang="en-US" altLang="en-US" i="1">
                <a:latin typeface="Helvetica" pitchFamily="-124" charset="0"/>
              </a:rPr>
              <a:t> is an</a:t>
            </a:r>
          </a:p>
          <a:p>
            <a:pPr algn="ctr">
              <a:lnSpc>
                <a:spcPct val="90000"/>
              </a:lnSpc>
            </a:pPr>
            <a:r>
              <a:rPr lang="en-US" altLang="en-US" b="0" i="1">
                <a:latin typeface="Helvetica" pitchFamily="-124" charset="0"/>
              </a:rPr>
              <a:t>ephemeral </a:t>
            </a:r>
            <a:r>
              <a:rPr lang="en-US" altLang="en-US" i="1">
                <a:latin typeface="Helvetica" pitchFamily="-124" charset="0"/>
              </a:rPr>
              <a:t>port allocated</a:t>
            </a:r>
          </a:p>
          <a:p>
            <a:pPr algn="ctr">
              <a:lnSpc>
                <a:spcPct val="90000"/>
              </a:lnSpc>
            </a:pPr>
            <a:r>
              <a:rPr lang="en-US" altLang="en-US" i="1">
                <a:latin typeface="Helvetica" pitchFamily="-124" charset="0"/>
              </a:rPr>
              <a:t>by the kernel </a:t>
            </a:r>
          </a:p>
        </p:txBody>
      </p:sp>
      <p:sp>
        <p:nvSpPr>
          <p:cNvPr id="7187" name="Text Box 23"/>
          <p:cNvSpPr txBox="1">
            <a:spLocks noChangeArrowheads="1"/>
          </p:cNvSpPr>
          <p:nvPr/>
        </p:nvSpPr>
        <p:spPr bwMode="auto">
          <a:xfrm>
            <a:off x="5978525" y="5943600"/>
            <a:ext cx="29845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i="1">
                <a:latin typeface="Helvetica" pitchFamily="-124" charset="0"/>
              </a:rPr>
              <a:t>Note: </a:t>
            </a:r>
            <a:r>
              <a:rPr lang="en-US" altLang="en-US" i="1">
                <a:solidFill>
                  <a:srgbClr val="00FFFF"/>
                </a:solidFill>
                <a:latin typeface="Helvetica" pitchFamily="-124" charset="0"/>
              </a:rPr>
              <a:t>80</a:t>
            </a:r>
            <a:r>
              <a:rPr lang="en-US" altLang="en-US" i="1">
                <a:latin typeface="Helvetica" pitchFamily="-124" charset="0"/>
              </a:rPr>
              <a:t> is a </a:t>
            </a:r>
            <a:r>
              <a:rPr lang="en-US" altLang="en-US" b="0" i="1">
                <a:latin typeface="Helvetica" pitchFamily="-124" charset="0"/>
              </a:rPr>
              <a:t>well-known</a:t>
            </a:r>
            <a:r>
              <a:rPr lang="en-US" altLang="en-US" i="1">
                <a:latin typeface="Helvetica" pitchFamily="-124" charset="0"/>
              </a:rPr>
              <a:t> port</a:t>
            </a:r>
          </a:p>
          <a:p>
            <a:pPr algn="ctr">
              <a:lnSpc>
                <a:spcPct val="90000"/>
              </a:lnSpc>
            </a:pPr>
            <a:r>
              <a:rPr lang="en-US" altLang="en-US" i="1">
                <a:latin typeface="Helvetica" pitchFamily="-124" charset="0"/>
              </a:rPr>
              <a:t>associated with Web servers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Clients</a:t>
            </a:r>
          </a:p>
        </p:txBody>
      </p:sp>
      <p:sp>
        <p:nvSpPr>
          <p:cNvPr id="7127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40861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Examples of client programs</a:t>
            </a:r>
          </a:p>
          <a:p>
            <a:pPr lvl="1" eaLnBrk="1" hangingPunct="1">
              <a:defRPr/>
            </a:pPr>
            <a:r>
              <a:rPr lang="en-US" smtClean="0"/>
              <a:t>Web browsers, </a:t>
            </a:r>
            <a:r>
              <a:rPr lang="en-US" smtClean="0">
                <a:latin typeface="Courier New" pitchFamily="49" charset="0"/>
              </a:rPr>
              <a:t>ftp</a:t>
            </a:r>
            <a:r>
              <a:rPr lang="en-US" smtClean="0"/>
              <a:t>, </a:t>
            </a:r>
            <a:r>
              <a:rPr lang="en-US" smtClean="0">
                <a:latin typeface="Courier New" pitchFamily="49" charset="0"/>
              </a:rPr>
              <a:t>telnet</a:t>
            </a:r>
            <a:r>
              <a:rPr lang="en-US" smtClean="0"/>
              <a:t>, </a:t>
            </a:r>
            <a:r>
              <a:rPr lang="en-US" smtClean="0">
                <a:latin typeface="Courier New" pitchFamily="49" charset="0"/>
              </a:rPr>
              <a:t>ssh</a:t>
            </a:r>
          </a:p>
          <a:p>
            <a:pPr eaLnBrk="1" hangingPunct="1">
              <a:defRPr/>
            </a:pPr>
            <a:r>
              <a:rPr lang="en-US" smtClean="0"/>
              <a:t>How does a client find the server?</a:t>
            </a:r>
          </a:p>
          <a:p>
            <a:pPr lvl="1" eaLnBrk="1" hangingPunct="1">
              <a:defRPr/>
            </a:pPr>
            <a:r>
              <a:rPr lang="en-US" smtClean="0"/>
              <a:t>IP address in server socket address identifies host</a:t>
            </a:r>
            <a:r>
              <a:rPr lang="en-US" i="1" smtClean="0"/>
              <a:t>  (more precisely, an adapter on the host)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(Well-known) port in server socket address identifies service, and thus implicitly identifies server process that provides it</a:t>
            </a:r>
          </a:p>
          <a:p>
            <a:pPr lvl="1" eaLnBrk="1" hangingPunct="1">
              <a:defRPr/>
            </a:pPr>
            <a:r>
              <a:rPr lang="en-US" smtClean="0"/>
              <a:t>Examples of well-known ports</a:t>
            </a:r>
          </a:p>
          <a:p>
            <a:pPr lvl="2" eaLnBrk="1" hangingPunct="1">
              <a:defRPr/>
            </a:pPr>
            <a:r>
              <a:rPr lang="en-US" smtClean="0"/>
              <a:t>Port 7: Echo server</a:t>
            </a:r>
          </a:p>
          <a:p>
            <a:pPr lvl="2" eaLnBrk="1" hangingPunct="1">
              <a:defRPr/>
            </a:pPr>
            <a:r>
              <a:rPr lang="en-US" smtClean="0"/>
              <a:t>Port 22: ssh server</a:t>
            </a:r>
          </a:p>
          <a:p>
            <a:pPr lvl="2" eaLnBrk="1" hangingPunct="1">
              <a:defRPr/>
            </a:pPr>
            <a:r>
              <a:rPr lang="en-US" smtClean="0"/>
              <a:t>Port 25: Mail server</a:t>
            </a:r>
          </a:p>
          <a:p>
            <a:pPr lvl="2" eaLnBrk="1" hangingPunct="1">
              <a:defRPr/>
            </a:pPr>
            <a:r>
              <a:rPr lang="en-US" smtClean="0"/>
              <a:t>Port 80: Web 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381000" y="1968500"/>
            <a:ext cx="1295400" cy="1143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19" name="Rectangle 7"/>
          <p:cNvSpPr>
            <a:spLocks noChangeArrowheads="1"/>
          </p:cNvSpPr>
          <p:nvPr/>
        </p:nvSpPr>
        <p:spPr bwMode="auto">
          <a:xfrm>
            <a:off x="4800600" y="1492250"/>
            <a:ext cx="3505200" cy="1981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Rectangle 16"/>
          <p:cNvSpPr>
            <a:spLocks noChangeArrowheads="1"/>
          </p:cNvSpPr>
          <p:nvPr/>
        </p:nvSpPr>
        <p:spPr bwMode="auto">
          <a:xfrm>
            <a:off x="381000" y="4895850"/>
            <a:ext cx="1295400" cy="1143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21" name="Rectangle 17"/>
          <p:cNvSpPr>
            <a:spLocks noChangeArrowheads="1"/>
          </p:cNvSpPr>
          <p:nvPr/>
        </p:nvSpPr>
        <p:spPr bwMode="auto">
          <a:xfrm>
            <a:off x="4800600" y="4419600"/>
            <a:ext cx="3505200" cy="1981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22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Using Ports to Identify Services</a:t>
            </a:r>
          </a:p>
        </p:txBody>
      </p:sp>
      <p:sp>
        <p:nvSpPr>
          <p:cNvPr id="9223" name="Oval 4"/>
          <p:cNvSpPr>
            <a:spLocks noChangeArrowheads="1"/>
          </p:cNvSpPr>
          <p:nvPr/>
        </p:nvSpPr>
        <p:spPr bwMode="auto">
          <a:xfrm>
            <a:off x="6310313" y="1611313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Web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365125" y="1600200"/>
            <a:ext cx="12334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Client host</a:t>
            </a:r>
          </a:p>
        </p:txBody>
      </p:sp>
      <p:sp>
        <p:nvSpPr>
          <p:cNvPr id="9225" name="Text Box 8"/>
          <p:cNvSpPr txBox="1">
            <a:spLocks noChangeArrowheads="1"/>
          </p:cNvSpPr>
          <p:nvPr/>
        </p:nvSpPr>
        <p:spPr bwMode="auto">
          <a:xfrm>
            <a:off x="5029200" y="1143000"/>
            <a:ext cx="2544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Server host 134.173.42.2</a:t>
            </a:r>
          </a:p>
        </p:txBody>
      </p:sp>
      <p:sp>
        <p:nvSpPr>
          <p:cNvPr id="9226" name="Line 9"/>
          <p:cNvSpPr>
            <a:spLocks noChangeShapeType="1"/>
          </p:cNvSpPr>
          <p:nvPr/>
        </p:nvSpPr>
        <p:spPr bwMode="auto">
          <a:xfrm flipV="1">
            <a:off x="1524000" y="248285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6324600" y="2559050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Echo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7)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981200" y="1657350"/>
            <a:ext cx="26543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Service request for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134.173.42.2:80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(i.e., Web server)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5943600" y="217805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Oval 15"/>
          <p:cNvSpPr>
            <a:spLocks noChangeArrowheads="1"/>
          </p:cNvSpPr>
          <p:nvPr/>
        </p:nvSpPr>
        <p:spPr bwMode="auto">
          <a:xfrm>
            <a:off x="6310313" y="4538663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Web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9231" name="Line 18"/>
          <p:cNvSpPr>
            <a:spLocks noChangeShapeType="1"/>
          </p:cNvSpPr>
          <p:nvPr/>
        </p:nvSpPr>
        <p:spPr bwMode="auto">
          <a:xfrm flipV="1">
            <a:off x="1524000" y="541020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Oval 20"/>
          <p:cNvSpPr>
            <a:spLocks noChangeArrowheads="1"/>
          </p:cNvSpPr>
          <p:nvPr/>
        </p:nvSpPr>
        <p:spPr bwMode="auto">
          <a:xfrm>
            <a:off x="6324600" y="5486400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Echo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7)</a:t>
            </a:r>
          </a:p>
        </p:txBody>
      </p:sp>
      <p:sp>
        <p:nvSpPr>
          <p:cNvPr id="9233" name="Text Box 21"/>
          <p:cNvSpPr txBox="1">
            <a:spLocks noChangeArrowheads="1"/>
          </p:cNvSpPr>
          <p:nvPr/>
        </p:nvSpPr>
        <p:spPr bwMode="auto">
          <a:xfrm>
            <a:off x="2254250" y="4603750"/>
            <a:ext cx="20224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Service request for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134.173.42.2:7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(i.e., echo server)</a:t>
            </a:r>
          </a:p>
        </p:txBody>
      </p:sp>
      <p:sp>
        <p:nvSpPr>
          <p:cNvPr id="9234" name="Line 22"/>
          <p:cNvSpPr>
            <a:spLocks noChangeShapeType="1"/>
          </p:cNvSpPr>
          <p:nvPr/>
        </p:nvSpPr>
        <p:spPr bwMode="auto">
          <a:xfrm>
            <a:off x="5943600" y="548640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AutoShape 25"/>
          <p:cNvSpPr>
            <a:spLocks noChangeArrowheads="1"/>
          </p:cNvSpPr>
          <p:nvPr/>
        </p:nvSpPr>
        <p:spPr bwMode="auto">
          <a:xfrm>
            <a:off x="2895600" y="31242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36" name="Oval 10"/>
          <p:cNvSpPr>
            <a:spLocks noChangeArrowheads="1"/>
          </p:cNvSpPr>
          <p:nvPr/>
        </p:nvSpPr>
        <p:spPr bwMode="auto">
          <a:xfrm>
            <a:off x="4953000" y="2254250"/>
            <a:ext cx="10668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Kernel</a:t>
            </a:r>
          </a:p>
        </p:txBody>
      </p:sp>
      <p:sp>
        <p:nvSpPr>
          <p:cNvPr id="9237" name="Oval 19"/>
          <p:cNvSpPr>
            <a:spLocks noChangeArrowheads="1"/>
          </p:cNvSpPr>
          <p:nvPr/>
        </p:nvSpPr>
        <p:spPr bwMode="auto">
          <a:xfrm>
            <a:off x="4953000" y="5181600"/>
            <a:ext cx="10668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Kernel</a:t>
            </a:r>
          </a:p>
        </p:txBody>
      </p:sp>
      <p:sp>
        <p:nvSpPr>
          <p:cNvPr id="9238" name="Oval 3"/>
          <p:cNvSpPr>
            <a:spLocks noChangeArrowheads="1"/>
          </p:cNvSpPr>
          <p:nvPr/>
        </p:nvSpPr>
        <p:spPr bwMode="auto">
          <a:xfrm>
            <a:off x="555625" y="2293938"/>
            <a:ext cx="996950" cy="45085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9239" name="Oval 14"/>
          <p:cNvSpPr>
            <a:spLocks noChangeArrowheads="1"/>
          </p:cNvSpPr>
          <p:nvPr/>
        </p:nvSpPr>
        <p:spPr bwMode="auto">
          <a:xfrm>
            <a:off x="555625" y="5221288"/>
            <a:ext cx="996950" cy="45085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Servers</a:t>
            </a:r>
          </a:p>
        </p:txBody>
      </p:sp>
      <p:sp>
        <p:nvSpPr>
          <p:cNvPr id="7147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6248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Servers are long-running processes (daemons).</a:t>
            </a:r>
          </a:p>
          <a:p>
            <a:pPr lvl="1" eaLnBrk="1" hangingPunct="1">
              <a:defRPr/>
            </a:pPr>
            <a:r>
              <a:rPr lang="en-US" smtClean="0"/>
              <a:t>Created at boot time (typically) by </a:t>
            </a:r>
            <a:r>
              <a:rPr lang="en-US" smtClean="0">
                <a:latin typeface="Courier New" pitchFamily="49" charset="0"/>
              </a:rPr>
              <a:t>init</a:t>
            </a:r>
            <a:r>
              <a:rPr lang="en-US" smtClean="0"/>
              <a:t> process (process 1)</a:t>
            </a:r>
          </a:p>
          <a:p>
            <a:pPr lvl="1" eaLnBrk="1" hangingPunct="1">
              <a:defRPr/>
            </a:pPr>
            <a:r>
              <a:rPr lang="en-US" smtClean="0"/>
              <a:t>Run continuously until machine is turned off</a:t>
            </a:r>
          </a:p>
          <a:p>
            <a:pPr lvl="1" eaLnBrk="1" hangingPunct="1">
              <a:defRPr/>
            </a:pPr>
            <a:r>
              <a:rPr lang="en-US" smtClean="0"/>
              <a:t>Or spawned by </a:t>
            </a:r>
            <a:r>
              <a:rPr lang="en-US" smtClean="0">
                <a:latin typeface="Courier New" pitchFamily="49" charset="0"/>
              </a:rPr>
              <a:t>inetd</a:t>
            </a:r>
            <a:r>
              <a:rPr lang="en-US" smtClean="0"/>
              <a:t> in response to connection to port</a:t>
            </a:r>
          </a:p>
          <a:p>
            <a:pPr eaLnBrk="1" hangingPunct="1">
              <a:defRPr/>
            </a:pPr>
            <a:r>
              <a:rPr lang="en-US" smtClean="0"/>
              <a:t>Each server waits for requests to arrive on well-known port associated with that particular service</a:t>
            </a:r>
          </a:p>
          <a:p>
            <a:pPr lvl="1" eaLnBrk="1" hangingPunct="1">
              <a:defRPr/>
            </a:pPr>
            <a:r>
              <a:rPr lang="en-US" smtClean="0"/>
              <a:t>Port 7: echo server</a:t>
            </a:r>
          </a:p>
          <a:p>
            <a:pPr lvl="1" eaLnBrk="1" hangingPunct="1">
              <a:defRPr/>
            </a:pPr>
            <a:r>
              <a:rPr lang="en-US" smtClean="0"/>
              <a:t>Port 22: ssh server</a:t>
            </a:r>
          </a:p>
          <a:p>
            <a:pPr lvl="1" eaLnBrk="1" hangingPunct="1">
              <a:defRPr/>
            </a:pPr>
            <a:r>
              <a:rPr lang="en-US" smtClean="0"/>
              <a:t>Port 25: mail server</a:t>
            </a:r>
          </a:p>
          <a:p>
            <a:pPr lvl="1" eaLnBrk="1" hangingPunct="1">
              <a:defRPr/>
            </a:pPr>
            <a:r>
              <a:rPr lang="en-US" smtClean="0"/>
              <a:t>Port 80: HTTP server</a:t>
            </a:r>
          </a:p>
          <a:p>
            <a:pPr eaLnBrk="1" hangingPunct="1">
              <a:defRPr/>
            </a:pPr>
            <a:r>
              <a:rPr lang="en-US" smtClean="0"/>
              <a:t>Machine that runs a server process is also often referred to as a “server”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Server Examples</a:t>
            </a:r>
          </a:p>
        </p:txBody>
      </p:sp>
      <p:sp>
        <p:nvSpPr>
          <p:cNvPr id="71578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mtClean="0"/>
              <a:t>Web server (port 80)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Resource: files/compute cycles (CGI programs)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Service: retrieves files and runs CGI programs on behalf of the client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smtClean="0"/>
              <a:t>FTP server (20, 21)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Resource: files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Service: stores and retrieve files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smtClean="0"/>
              <a:t>ssh server (22)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Resource: terminal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Service: proxies a terminal on the server machine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smtClean="0"/>
              <a:t>Mail server (25)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Resource: email “spool” file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Service: stores mail messages in spool file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715000" y="2911475"/>
            <a:ext cx="3124200" cy="147796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>
                <a:latin typeface="Helvetica" pitchFamily="-124" charset="0"/>
              </a:rPr>
              <a:t>See </a:t>
            </a:r>
            <a:r>
              <a:rPr lang="en-US" altLang="en-US" sz="1800"/>
              <a:t>/etc/services</a:t>
            </a:r>
            <a:r>
              <a:rPr lang="en-US" altLang="en-US" sz="1800">
                <a:latin typeface="Helvetica" pitchFamily="-124" charset="0"/>
              </a:rPr>
              <a:t> for a comprehensive list of the services (potentially) available on a Linux machine.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30131</TotalTime>
  <Pages>35</Pages>
  <Words>3900</Words>
  <Application>Microsoft Office PowerPoint</Application>
  <PresentationFormat>Letter Paper (8.5x11 in)</PresentationFormat>
  <Paragraphs>866</Paragraphs>
  <Slides>49</Slides>
  <Notes>6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class02</vt:lpstr>
      <vt:lpstr>Network Programming</vt:lpstr>
      <vt:lpstr>Client-Server Transactions</vt:lpstr>
      <vt:lpstr>1. IP Addresses</vt:lpstr>
      <vt:lpstr>2. Domain Naming System (DNS)</vt:lpstr>
      <vt:lpstr>3. Internet Connections</vt:lpstr>
      <vt:lpstr>Clients</vt:lpstr>
      <vt:lpstr>Using Ports to Identify Services</vt:lpstr>
      <vt:lpstr>Servers</vt:lpstr>
      <vt:lpstr>Server Examples</vt:lpstr>
      <vt:lpstr>Sockets Interface</vt:lpstr>
      <vt:lpstr>Sockets</vt:lpstr>
      <vt:lpstr>Overview of Sockets Interface</vt:lpstr>
      <vt:lpstr>Sockets Interface</vt:lpstr>
      <vt:lpstr>Socket Address Structures</vt:lpstr>
      <vt:lpstr>Socket Address Structures</vt:lpstr>
      <vt:lpstr>Sockets Interface</vt:lpstr>
      <vt:lpstr>Sockets Interface: socket</vt:lpstr>
      <vt:lpstr>Sockets Interface</vt:lpstr>
      <vt:lpstr>Sockets Interface: connect</vt:lpstr>
      <vt:lpstr>Sockets Interface</vt:lpstr>
      <vt:lpstr>Sockets Interface: bind</vt:lpstr>
      <vt:lpstr>Sockets Interface</vt:lpstr>
      <vt:lpstr>Sockets Interface: listen</vt:lpstr>
      <vt:lpstr>Sockets Interface</vt:lpstr>
      <vt:lpstr>Sockets Interface: accept</vt:lpstr>
      <vt:lpstr>accept Illustrated</vt:lpstr>
      <vt:lpstr>Connected vs. Listening Descriptors</vt:lpstr>
      <vt:lpstr>Sockets Interface</vt:lpstr>
      <vt:lpstr>Echo Client Main Routine</vt:lpstr>
      <vt:lpstr>Echo Client: open_clientfd</vt:lpstr>
      <vt:lpstr>Echo Client: open_clientfd (getaddrinfo)</vt:lpstr>
      <vt:lpstr>Echo Client: open_clientfd (socket)</vt:lpstr>
      <vt:lpstr>Echo Client: open_clientfd  (connect)</vt:lpstr>
      <vt:lpstr>Echo Server: Main Routine</vt:lpstr>
      <vt:lpstr>Echo Server: open_listenfd</vt:lpstr>
      <vt:lpstr>Echo Server: open_listenfd (getaddrinfo)</vt:lpstr>
      <vt:lpstr>Echo Server: open_listenfd (socket)</vt:lpstr>
      <vt:lpstr>Echo Server: open_listenfd (setsockopt)</vt:lpstr>
      <vt:lpstr>Echo Server: open_listenfd  (bind)</vt:lpstr>
      <vt:lpstr>Echo Server: open_listenfd  (listen)</vt:lpstr>
      <vt:lpstr>Echo Server: Main Loop</vt:lpstr>
      <vt:lpstr>Echo Server: accept</vt:lpstr>
      <vt:lpstr>Echo Server: Identifying Client</vt:lpstr>
      <vt:lpstr>Echo Server: echo</vt:lpstr>
      <vt:lpstr>Testing Servers Using telnet</vt:lpstr>
      <vt:lpstr>Testing Echo Server With telnet</vt:lpstr>
      <vt:lpstr>Running Echo Client and  Server</vt:lpstr>
      <vt:lpstr>One More Important Function</vt:lpstr>
      <vt:lpstr>For More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Programming</dc:title>
  <dc:subject/>
  <dc:creator>Randal E. Bryant and David R. O'Hallaron</dc:creator>
  <cp:keywords/>
  <dc:description/>
  <cp:lastModifiedBy>Geoff Kuenning</cp:lastModifiedBy>
  <cp:revision>515</cp:revision>
  <cp:lastPrinted>2015-03-30T01:27:48Z</cp:lastPrinted>
  <dcterms:created xsi:type="dcterms:W3CDTF">1998-08-11T09:19:24Z</dcterms:created>
  <dcterms:modified xsi:type="dcterms:W3CDTF">2016-01-07T04:13:32Z</dcterms:modified>
</cp:coreProperties>
</file>