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45"/>
  </p:notesMasterIdLst>
  <p:handoutMasterIdLst>
    <p:handoutMasterId r:id="rId46"/>
  </p:handoutMasterIdLst>
  <p:sldIdLst>
    <p:sldId id="296" r:id="rId2"/>
    <p:sldId id="262" r:id="rId3"/>
    <p:sldId id="297" r:id="rId4"/>
    <p:sldId id="266" r:id="rId5"/>
    <p:sldId id="268" r:id="rId6"/>
    <p:sldId id="301" r:id="rId7"/>
    <p:sldId id="302" r:id="rId8"/>
    <p:sldId id="303" r:id="rId9"/>
    <p:sldId id="304" r:id="rId10"/>
    <p:sldId id="305" r:id="rId11"/>
    <p:sldId id="269" r:id="rId12"/>
    <p:sldId id="300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99" r:id="rId21"/>
    <p:sldId id="277" r:id="rId22"/>
    <p:sldId id="314" r:id="rId23"/>
    <p:sldId id="278" r:id="rId24"/>
    <p:sldId id="306" r:id="rId25"/>
    <p:sldId id="307" r:id="rId26"/>
    <p:sldId id="279" r:id="rId27"/>
    <p:sldId id="318" r:id="rId28"/>
    <p:sldId id="285" r:id="rId29"/>
    <p:sldId id="286" r:id="rId30"/>
    <p:sldId id="281" r:id="rId31"/>
    <p:sldId id="282" r:id="rId32"/>
    <p:sldId id="308" r:id="rId33"/>
    <p:sldId id="309" r:id="rId34"/>
    <p:sldId id="284" r:id="rId35"/>
    <p:sldId id="310" r:id="rId36"/>
    <p:sldId id="311" r:id="rId37"/>
    <p:sldId id="280" r:id="rId38"/>
    <p:sldId id="312" r:id="rId39"/>
    <p:sldId id="313" r:id="rId40"/>
    <p:sldId id="315" r:id="rId41"/>
    <p:sldId id="316" r:id="rId42"/>
    <p:sldId id="317" r:id="rId43"/>
    <p:sldId id="298" r:id="rId44"/>
  </p:sldIdLst>
  <p:sldSz cx="9144000" cy="6858000" type="screen4x3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 varScale="1">
        <p:scale>
          <a:sx n="93" d="100"/>
          <a:sy n="93" d="100"/>
        </p:scale>
        <p:origin x="-4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53038" y="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3575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53038" y="663575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5598961D-D26F-449A-A248-5FD766547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35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3038" y="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9250" y="523875"/>
            <a:ext cx="3492500" cy="2619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7875"/>
            <a:ext cx="680085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3575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3038" y="663575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ADC0F06-3E82-44F6-A99E-5A1711D9A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885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E6DC048-CC23-4220-B035-57C6DD9348F5}" type="slidenum">
              <a:rPr lang="en-US" altLang="en-US" sz="1200" b="0" smtClean="0">
                <a:latin typeface="Arial" pitchFamily="34" charset="0"/>
              </a:rPr>
              <a:pPr/>
              <a:t>2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DA1BD33F-15F7-4996-B077-59DE104F2C71}" type="slidenum">
              <a:rPr lang="en-US" altLang="en-US" sz="1200" b="0" smtClean="0">
                <a:latin typeface="Arial" pitchFamily="34" charset="0"/>
              </a:rPr>
              <a:pPr/>
              <a:t>17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0215A018-00F8-44B8-9186-C9DCBB4BB4BA}" type="slidenum">
              <a:rPr lang="en-US" altLang="en-US" sz="1200" b="0" smtClean="0">
                <a:latin typeface="Arial" pitchFamily="34" charset="0"/>
              </a:rPr>
              <a:pPr/>
              <a:t>18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FE1E17B4-2909-419B-B83D-8B2FF674167F}" type="slidenum">
              <a:rPr lang="en-US" altLang="en-US" sz="1200" b="0" smtClean="0">
                <a:latin typeface="Arial" pitchFamily="34" charset="0"/>
              </a:rPr>
              <a:pPr/>
              <a:t>19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61AE12A-C14D-47AA-80E4-B59365268F6D}" type="slidenum">
              <a:rPr lang="en-US" altLang="en-US" sz="1200" b="0" smtClean="0">
                <a:latin typeface="Arial" pitchFamily="34" charset="0"/>
              </a:rPr>
              <a:pPr/>
              <a:t>20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11EAA018-A937-479B-8928-6E7FA90AD975}" type="slidenum">
              <a:rPr lang="en-US" altLang="en-US" sz="1200" b="0" smtClean="0">
                <a:latin typeface="Arial" pitchFamily="34" charset="0"/>
              </a:rPr>
              <a:pPr/>
              <a:t>21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217F9ED-DD95-4D23-9229-D744DF4311A5}" type="slidenum">
              <a:rPr lang="en-US" altLang="en-US" sz="1200" b="0" smtClean="0">
                <a:latin typeface="Arial" pitchFamily="34" charset="0"/>
              </a:rPr>
              <a:pPr/>
              <a:t>23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F567F72F-4853-457A-B346-95B8F7006D61}" type="slidenum">
              <a:rPr lang="en-US" altLang="en-US" sz="1200" b="0" smtClean="0">
                <a:latin typeface="Arial" pitchFamily="34" charset="0"/>
              </a:rPr>
              <a:pPr/>
              <a:t>26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45BAE91-2E28-475E-9CC9-0436EB3900E0}" type="slidenum">
              <a:rPr lang="en-US" altLang="en-US" sz="1200" b="0" smtClean="0">
                <a:latin typeface="Arial" pitchFamily="34" charset="0"/>
              </a:rPr>
              <a:pPr/>
              <a:t>4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F567F72F-4853-457A-B346-95B8F7006D61}" type="slidenum">
              <a:rPr lang="en-US" altLang="en-US" sz="1200" b="0" smtClean="0">
                <a:latin typeface="Arial" pitchFamily="34" charset="0"/>
              </a:rPr>
              <a:pPr/>
              <a:t>27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299DD17F-DFF0-4DB7-830E-BC09EA147FA6}" type="slidenum">
              <a:rPr lang="en-US" altLang="en-US" sz="1200" b="0" smtClean="0">
                <a:latin typeface="Arial" pitchFamily="34" charset="0"/>
              </a:rPr>
              <a:pPr/>
              <a:t>28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11C4B0C6-DE97-4BC7-ACD9-0EDB58DD4975}" type="slidenum">
              <a:rPr lang="en-US" altLang="en-US" sz="1200" b="0" smtClean="0">
                <a:latin typeface="Arial" pitchFamily="34" charset="0"/>
              </a:rPr>
              <a:pPr/>
              <a:t>29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CC5E4FF2-D967-4904-B375-D71A0C73DC7F}" type="slidenum">
              <a:rPr lang="en-US" altLang="en-US" sz="1200" b="0" smtClean="0">
                <a:latin typeface="Arial" pitchFamily="34" charset="0"/>
              </a:rPr>
              <a:pPr/>
              <a:t>30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AA7AA754-8A11-4823-9339-114E34FE96D0}" type="slidenum">
              <a:rPr lang="en-US" altLang="en-US" sz="1200" b="0" smtClean="0">
                <a:latin typeface="Arial" pitchFamily="34" charset="0"/>
              </a:rPr>
              <a:pPr/>
              <a:t>31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520958F0-0689-4182-A9AE-6C22FFDFDB6A}" type="slidenum">
              <a:rPr lang="en-US" altLang="en-US" sz="1200" b="0" smtClean="0">
                <a:latin typeface="Arial" pitchFamily="34" charset="0"/>
              </a:rPr>
              <a:pPr/>
              <a:t>34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D6B9930B-F23A-43AE-8F64-933731D08941}" type="slidenum">
              <a:rPr lang="en-US" altLang="en-US" sz="1200" b="0" smtClean="0">
                <a:latin typeface="Arial" pitchFamily="34" charset="0"/>
              </a:rPr>
              <a:pPr/>
              <a:t>5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B8BA57E-EBA4-4E8F-A8D5-896D408DE732}" type="slidenum">
              <a:rPr lang="en-US" altLang="en-US" sz="1200" b="0" smtClean="0">
                <a:latin typeface="Arial" pitchFamily="34" charset="0"/>
              </a:rPr>
              <a:pPr/>
              <a:t>37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8C21DA1B-9D8D-4DCF-8A5D-62210AF9C1DA}" type="slidenum">
              <a:rPr lang="en-US" altLang="en-US" sz="1200" b="0" smtClean="0">
                <a:latin typeface="Arial" pitchFamily="34" charset="0"/>
              </a:rPr>
              <a:pPr/>
              <a:t>43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E87E3D51-2050-4156-86FF-AC479E09A552}" type="slidenum">
              <a:rPr lang="en-US" altLang="en-US" sz="1200" b="0" smtClean="0">
                <a:latin typeface="Arial" pitchFamily="34" charset="0"/>
              </a:rPr>
              <a:pPr/>
              <a:t>11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B2DE5FE3-DD7A-450E-BDE5-C9B932CEB90A}" type="slidenum">
              <a:rPr lang="en-US" altLang="en-US" sz="1200" b="0" smtClean="0">
                <a:latin typeface="Arial" pitchFamily="34" charset="0"/>
              </a:rPr>
              <a:pPr/>
              <a:t>12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38A32D16-9EF3-4927-B8B6-AE07A781F12A}" type="slidenum">
              <a:rPr lang="en-US" altLang="en-US" sz="1200" b="0" smtClean="0">
                <a:latin typeface="Arial" pitchFamily="34" charset="0"/>
              </a:rPr>
              <a:pPr/>
              <a:t>13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606D8B83-A156-4237-8EAE-F7E6A93EBC4C}" type="slidenum">
              <a:rPr lang="en-US" altLang="en-US" sz="1200" b="0" smtClean="0">
                <a:latin typeface="Arial" pitchFamily="34" charset="0"/>
              </a:rPr>
              <a:pPr/>
              <a:t>14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E5BCAAF9-A5E1-4621-97B8-BC757725B2E0}" type="slidenum">
              <a:rPr lang="en-US" altLang="en-US" sz="1200" b="0" smtClean="0">
                <a:latin typeface="Arial" pitchFamily="34" charset="0"/>
              </a:rPr>
              <a:pPr/>
              <a:t>15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67C4D19-B8A5-448A-AE0E-23C29851F9DA}" type="slidenum">
              <a:rPr lang="en-US" altLang="en-US" sz="1200" b="0" smtClean="0">
                <a:latin typeface="Arial" pitchFamily="34" charset="0"/>
              </a:rPr>
              <a:pPr/>
              <a:t>16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1413087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8805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228600"/>
            <a:ext cx="2076450" cy="6216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28600"/>
            <a:ext cx="6078537" cy="6216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484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9599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8476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5175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2755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2848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419989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242130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808141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74676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7488" y="6400800"/>
            <a:ext cx="6064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sz="1400" b="0" smtClean="0">
                <a:solidFill>
                  <a:schemeClr val="hlink"/>
                </a:solidFill>
              </a:rPr>
              <a:t>– </a:t>
            </a:r>
            <a:fld id="{8C4DE4F4-7586-4CFC-9A51-8ACE976E7DE0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 smtClean="0">
                <a:solidFill>
                  <a:schemeClr val="hlink"/>
                </a:solidFill>
              </a:rPr>
              <a:t> –</a:t>
            </a:r>
            <a:endParaRPr lang="en-US" sz="1400" b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764463" y="6391275"/>
            <a:ext cx="685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76200"/>
            <a:ext cx="8318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36738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smtClean="0"/>
              <a:t>Input and Output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3733800"/>
            <a:ext cx="6175375" cy="2233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mtClean="0"/>
              <a:t>Topics</a:t>
            </a:r>
          </a:p>
          <a:p>
            <a:pPr lvl="1" eaLnBrk="1" hangingPunct="1">
              <a:defRPr/>
            </a:pPr>
            <a:r>
              <a:rPr lang="en-US" smtClean="0"/>
              <a:t>I/O hardware</a:t>
            </a:r>
          </a:p>
          <a:p>
            <a:pPr lvl="1" eaLnBrk="1" hangingPunct="1">
              <a:defRPr/>
            </a:pPr>
            <a:r>
              <a:rPr lang="en-US" smtClean="0"/>
              <a:t>Unix file abstraction</a:t>
            </a:r>
          </a:p>
          <a:p>
            <a:pPr lvl="1" eaLnBrk="1" hangingPunct="1">
              <a:defRPr/>
            </a:pPr>
            <a:r>
              <a:rPr lang="en-US" smtClean="0"/>
              <a:t>Robust I/O</a:t>
            </a:r>
          </a:p>
          <a:p>
            <a:pPr lvl="1" eaLnBrk="1" hangingPunct="1">
              <a:defRPr/>
            </a:pPr>
            <a:r>
              <a:rPr lang="en-US" smtClean="0"/>
              <a:t>File sharing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27188" y="762000"/>
            <a:ext cx="6143625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Pathnames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518525" cy="1914525"/>
          </a:xfrm>
        </p:spPr>
        <p:txBody>
          <a:bodyPr/>
          <a:lstStyle/>
          <a:p>
            <a:r>
              <a:rPr lang="en-US" dirty="0" smtClean="0"/>
              <a:t>Locations of files in the hierarchy denoted by </a:t>
            </a:r>
            <a:r>
              <a:rPr lang="en-US" i="1" dirty="0" smtClean="0"/>
              <a:t>pathnames</a:t>
            </a:r>
          </a:p>
          <a:p>
            <a:pPr lvl="1"/>
            <a:r>
              <a:rPr lang="en-US" i="1" dirty="0" smtClean="0"/>
              <a:t>Absolute pathname </a:t>
            </a:r>
            <a:r>
              <a:rPr lang="en-US" dirty="0" smtClean="0"/>
              <a:t>starts with ‘/’ and denotes path from root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/home/</a:t>
            </a:r>
            <a:r>
              <a:rPr lang="en-US" dirty="0" err="1" smtClean="0">
                <a:latin typeface="Courier New"/>
                <a:cs typeface="Courier New"/>
              </a:rPr>
              <a:t>geoff</a:t>
            </a:r>
            <a:r>
              <a:rPr lang="en-US" dirty="0" smtClean="0">
                <a:latin typeface="Courier New"/>
                <a:cs typeface="Courier New"/>
              </a:rPr>
              <a:t>/</a:t>
            </a:r>
            <a:r>
              <a:rPr lang="en-US" dirty="0" err="1" smtClean="0">
                <a:latin typeface="Courier New"/>
                <a:cs typeface="Courier New"/>
              </a:rPr>
              <a:t>foo.c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i="1" dirty="0" smtClean="0">
                <a:latin typeface="+mn-lt"/>
                <a:cs typeface="Courier New"/>
              </a:rPr>
              <a:t>Relative pathname </a:t>
            </a:r>
            <a:r>
              <a:rPr lang="en-US" dirty="0" smtClean="0">
                <a:latin typeface="+mn-lt"/>
                <a:cs typeface="Courier New"/>
              </a:rPr>
              <a:t>denotes path from current working directory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../</a:t>
            </a:r>
            <a:r>
              <a:rPr lang="en-US" dirty="0" err="1" smtClean="0">
                <a:latin typeface="Courier New"/>
                <a:cs typeface="Courier New"/>
              </a:rPr>
              <a:t>geoff</a:t>
            </a:r>
            <a:r>
              <a:rPr lang="en-US" dirty="0" smtClean="0">
                <a:latin typeface="Courier New"/>
                <a:cs typeface="Courier New"/>
              </a:rPr>
              <a:t>/</a:t>
            </a:r>
            <a:r>
              <a:rPr lang="en-US" dirty="0" err="1" smtClean="0">
                <a:latin typeface="Courier New"/>
                <a:cs typeface="Courier New"/>
              </a:rPr>
              <a:t>foo.c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541644" y="3474422"/>
            <a:ext cx="181331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+mn-lt"/>
                <a:cs typeface="Courier New"/>
              </a:rPr>
              <a:t>cwd</a:t>
            </a:r>
            <a:r>
              <a:rPr lang="en-US" sz="1800" dirty="0" smtClean="0">
                <a:latin typeface="+mn-lt"/>
                <a:cs typeface="Courier New"/>
              </a:rPr>
              <a:t>: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smtClean="0">
                <a:solidFill>
                  <a:schemeClr val="accent2"/>
                </a:solidFill>
                <a:latin typeface="Courier New"/>
                <a:cs typeface="Courier New"/>
              </a:rPr>
              <a:t>/home/z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174353" y="3505200"/>
            <a:ext cx="8346164" cy="3200400"/>
            <a:chOff x="174353" y="2209800"/>
            <a:chExt cx="8346164" cy="3200400"/>
          </a:xfrm>
        </p:grpSpPr>
        <p:sp>
          <p:nvSpPr>
            <p:cNvPr id="43" name="TextBox 42"/>
            <p:cNvSpPr txBox="1"/>
            <p:nvPr/>
          </p:nvSpPr>
          <p:spPr>
            <a:xfrm>
              <a:off x="3962400" y="2209800"/>
              <a:ext cx="3077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urier New"/>
                  <a:cs typeface="Courier New"/>
                </a:rPr>
                <a:t>/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74353" y="2933700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urier New"/>
                  <a:cs typeface="Courier New"/>
                </a:rPr>
                <a:t>bin/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143000" y="2933700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Courier New"/>
                  <a:cs typeface="Courier New"/>
                </a:rPr>
                <a:t>dev</a:t>
              </a:r>
              <a:r>
                <a:rPr lang="en-US" sz="1600" dirty="0" smtClean="0">
                  <a:latin typeface="Courier New"/>
                  <a:cs typeface="Courier New"/>
                </a:rPr>
                <a:t>/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76835" y="2933700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Courier New"/>
                  <a:cs typeface="Courier New"/>
                </a:rPr>
                <a:t>etc</a:t>
              </a:r>
              <a:r>
                <a:rPr lang="en-US" sz="1600" dirty="0" smtClean="0">
                  <a:latin typeface="Courier New"/>
                  <a:cs typeface="Courier New"/>
                </a:rPr>
                <a:t>/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457480" y="2933700"/>
              <a:ext cx="8003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urier New"/>
                  <a:cs typeface="Courier New"/>
                </a:rPr>
                <a:t>home/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095211" y="2933700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u</a:t>
              </a:r>
              <a:r>
                <a:rPr lang="en-US" sz="1600" dirty="0" err="1" smtClean="0">
                  <a:latin typeface="Courier New"/>
                  <a:cs typeface="Courier New"/>
                </a:rPr>
                <a:t>sr</a:t>
              </a:r>
              <a:r>
                <a:rPr lang="en-US" sz="1600" dirty="0" smtClean="0">
                  <a:latin typeface="Courier New"/>
                  <a:cs typeface="Courier New"/>
                </a:rPr>
                <a:t>/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74353" y="3581400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urier New"/>
                  <a:cs typeface="Courier New"/>
                </a:rPr>
                <a:t>bash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143000" y="3581400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urier New"/>
                  <a:cs typeface="Courier New"/>
                </a:rPr>
                <a:t>tty1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957514" y="3581400"/>
              <a:ext cx="8003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urier New"/>
                  <a:cs typeface="Courier New"/>
                </a:rPr>
                <a:t>group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734150" y="3581400"/>
              <a:ext cx="9234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Courier New"/>
                  <a:cs typeface="Courier New"/>
                </a:rPr>
                <a:t>passwd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967083" y="3581400"/>
              <a:ext cx="925253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Courier New"/>
                  <a:cs typeface="Courier New"/>
                </a:rPr>
                <a:t>geoff</a:t>
              </a:r>
              <a:r>
                <a:rPr lang="en-US" sz="1600" dirty="0" smtClean="0">
                  <a:latin typeface="Courier New"/>
                  <a:cs typeface="Courier New"/>
                </a:rPr>
                <a:t>/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204545" y="3581400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2"/>
                  </a:solidFill>
                  <a:latin typeface="Courier New"/>
                  <a:cs typeface="Courier New"/>
                </a:rPr>
                <a:t>z/</a:t>
              </a:r>
              <a:endParaRPr lang="en-US" sz="1600" dirty="0">
                <a:solidFill>
                  <a:schemeClr val="accent2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096000" y="3581400"/>
              <a:ext cx="11697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urier New"/>
                  <a:cs typeface="Courier New"/>
                </a:rPr>
                <a:t>include/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781011" y="3581400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urier New"/>
                  <a:cs typeface="Courier New"/>
                </a:rPr>
                <a:t>bin/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638800" y="4419600"/>
              <a:ext cx="10465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Courier New"/>
                  <a:cs typeface="Courier New"/>
                </a:rPr>
                <a:t>stdio.h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718694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Courier New"/>
                  <a:cs typeface="Courier New"/>
                </a:rPr>
                <a:t>emacs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875661" y="4419600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urier New"/>
                  <a:cs typeface="Courier New"/>
                </a:rPr>
                <a:t>sys/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629400" y="5071646"/>
              <a:ext cx="11697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Courier New"/>
                  <a:cs typeface="Courier New"/>
                </a:rPr>
                <a:t>unistd.h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61" name="Straight Connector 60"/>
            <p:cNvCxnSpPr>
              <a:stCxn id="43" idx="2"/>
              <a:endCxn id="44" idx="0"/>
            </p:cNvCxnSpPr>
            <p:nvPr/>
          </p:nvCxnSpPr>
          <p:spPr bwMode="auto">
            <a:xfrm flipH="1">
              <a:off x="512948" y="2548354"/>
              <a:ext cx="3603351" cy="3853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Straight Connector 61"/>
            <p:cNvCxnSpPr>
              <a:stCxn id="43" idx="2"/>
              <a:endCxn id="45" idx="0"/>
            </p:cNvCxnSpPr>
            <p:nvPr/>
          </p:nvCxnSpPr>
          <p:spPr bwMode="auto">
            <a:xfrm flipH="1">
              <a:off x="1481595" y="2548354"/>
              <a:ext cx="2634704" cy="3853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Connector 62"/>
            <p:cNvCxnSpPr>
              <a:stCxn id="43" idx="2"/>
              <a:endCxn id="46" idx="0"/>
            </p:cNvCxnSpPr>
            <p:nvPr/>
          </p:nvCxnSpPr>
          <p:spPr bwMode="auto">
            <a:xfrm flipH="1">
              <a:off x="2715430" y="2548354"/>
              <a:ext cx="1400869" cy="3853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Connector 63"/>
            <p:cNvCxnSpPr>
              <a:stCxn id="43" idx="2"/>
              <a:endCxn id="47" idx="0"/>
            </p:cNvCxnSpPr>
            <p:nvPr/>
          </p:nvCxnSpPr>
          <p:spPr bwMode="auto">
            <a:xfrm>
              <a:off x="4116299" y="2548354"/>
              <a:ext cx="741341" cy="3853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Connector 64"/>
            <p:cNvCxnSpPr>
              <a:stCxn id="43" idx="2"/>
              <a:endCxn id="48" idx="0"/>
            </p:cNvCxnSpPr>
            <p:nvPr/>
          </p:nvCxnSpPr>
          <p:spPr bwMode="auto">
            <a:xfrm>
              <a:off x="4116299" y="2548354"/>
              <a:ext cx="3317507" cy="3853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Straight Connector 65"/>
            <p:cNvCxnSpPr>
              <a:stCxn id="47" idx="2"/>
              <a:endCxn id="53" idx="0"/>
            </p:cNvCxnSpPr>
            <p:nvPr/>
          </p:nvCxnSpPr>
          <p:spPr bwMode="auto">
            <a:xfrm flipH="1">
              <a:off x="4429710" y="3272254"/>
              <a:ext cx="427930" cy="3091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Straight Connector 66"/>
            <p:cNvCxnSpPr>
              <a:stCxn id="47" idx="2"/>
              <a:endCxn id="54" idx="0"/>
            </p:cNvCxnSpPr>
            <p:nvPr/>
          </p:nvCxnSpPr>
          <p:spPr bwMode="auto">
            <a:xfrm>
              <a:off x="4857640" y="3272254"/>
              <a:ext cx="562669" cy="3091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Straight Connector 67"/>
            <p:cNvCxnSpPr>
              <a:stCxn id="53" idx="2"/>
            </p:cNvCxnSpPr>
            <p:nvPr/>
          </p:nvCxnSpPr>
          <p:spPr bwMode="auto">
            <a:xfrm>
              <a:off x="4429710" y="3895332"/>
              <a:ext cx="0" cy="562368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Straight Connector 68"/>
            <p:cNvCxnSpPr>
              <a:stCxn id="44" idx="2"/>
              <a:endCxn id="49" idx="0"/>
            </p:cNvCxnSpPr>
            <p:nvPr/>
          </p:nvCxnSpPr>
          <p:spPr bwMode="auto">
            <a:xfrm>
              <a:off x="512948" y="3272254"/>
              <a:ext cx="0" cy="3091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Connector 69"/>
            <p:cNvCxnSpPr>
              <a:stCxn id="45" idx="2"/>
              <a:endCxn id="50" idx="0"/>
            </p:cNvCxnSpPr>
            <p:nvPr/>
          </p:nvCxnSpPr>
          <p:spPr bwMode="auto">
            <a:xfrm>
              <a:off x="1481595" y="3272254"/>
              <a:ext cx="0" cy="3091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>
              <a:stCxn id="46" idx="2"/>
              <a:endCxn id="51" idx="0"/>
            </p:cNvCxnSpPr>
            <p:nvPr/>
          </p:nvCxnSpPr>
          <p:spPr bwMode="auto">
            <a:xfrm flipH="1">
              <a:off x="2357674" y="3272254"/>
              <a:ext cx="357756" cy="3091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Straight Connector 71"/>
            <p:cNvCxnSpPr>
              <a:stCxn id="46" idx="2"/>
              <a:endCxn id="52" idx="0"/>
            </p:cNvCxnSpPr>
            <p:nvPr/>
          </p:nvCxnSpPr>
          <p:spPr bwMode="auto">
            <a:xfrm>
              <a:off x="2715430" y="3272254"/>
              <a:ext cx="480445" cy="3091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Straight Connector 72"/>
            <p:cNvCxnSpPr>
              <a:stCxn id="48" idx="2"/>
              <a:endCxn id="55" idx="0"/>
            </p:cNvCxnSpPr>
            <p:nvPr/>
          </p:nvCxnSpPr>
          <p:spPr bwMode="auto">
            <a:xfrm flipH="1">
              <a:off x="6680856" y="3272254"/>
              <a:ext cx="752950" cy="3091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Connector 73"/>
            <p:cNvCxnSpPr>
              <a:stCxn id="48" idx="2"/>
              <a:endCxn id="56" idx="0"/>
            </p:cNvCxnSpPr>
            <p:nvPr/>
          </p:nvCxnSpPr>
          <p:spPr bwMode="auto">
            <a:xfrm>
              <a:off x="7433806" y="3272254"/>
              <a:ext cx="685800" cy="3091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Straight Connector 74"/>
            <p:cNvCxnSpPr>
              <a:stCxn id="55" idx="2"/>
              <a:endCxn id="57" idx="0"/>
            </p:cNvCxnSpPr>
            <p:nvPr/>
          </p:nvCxnSpPr>
          <p:spPr bwMode="auto">
            <a:xfrm flipH="1">
              <a:off x="6162091" y="3919954"/>
              <a:ext cx="518765" cy="4996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Straight Connector 75"/>
            <p:cNvCxnSpPr>
              <a:stCxn id="55" idx="2"/>
              <a:endCxn id="59" idx="0"/>
            </p:cNvCxnSpPr>
            <p:nvPr/>
          </p:nvCxnSpPr>
          <p:spPr bwMode="auto">
            <a:xfrm>
              <a:off x="6680856" y="3919954"/>
              <a:ext cx="533400" cy="4996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>
              <a:stCxn id="56" idx="2"/>
              <a:endCxn id="58" idx="0"/>
            </p:cNvCxnSpPr>
            <p:nvPr/>
          </p:nvCxnSpPr>
          <p:spPr bwMode="auto">
            <a:xfrm>
              <a:off x="8119606" y="3919954"/>
              <a:ext cx="0" cy="4996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Straight Connector 77"/>
            <p:cNvCxnSpPr>
              <a:stCxn id="59" idx="2"/>
            </p:cNvCxnSpPr>
            <p:nvPr/>
          </p:nvCxnSpPr>
          <p:spPr bwMode="auto">
            <a:xfrm flipH="1">
              <a:off x="7214255" y="4758154"/>
              <a:ext cx="1" cy="3472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TextBox 78"/>
            <p:cNvSpPr txBox="1"/>
            <p:nvPr/>
          </p:nvSpPr>
          <p:spPr>
            <a:xfrm>
              <a:off x="4028799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rgbClr val="FF0000"/>
                  </a:solidFill>
                  <a:latin typeface="Courier New"/>
                  <a:cs typeface="Courier New"/>
                </a:rPr>
                <a:t>foo.c</a:t>
              </a:r>
              <a:endParaRPr lang="en-US" sz="1600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46150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Opening Files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200400"/>
            <a:ext cx="7772400" cy="2819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Opening a file tells kernel you are getting ready to access it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Returns small identifying integer </a:t>
            </a:r>
            <a:r>
              <a:rPr lang="en-US" sz="2000" i="1" smtClean="0"/>
              <a:t>file descriptor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>
                <a:latin typeface="Courier New" pitchFamily="49" charset="0"/>
              </a:rPr>
              <a:t>fd == -1</a:t>
            </a:r>
            <a:r>
              <a:rPr lang="en-US" sz="1800" smtClean="0"/>
              <a:t> indicates that an error occurred; </a:t>
            </a:r>
            <a:r>
              <a:rPr lang="en-US" sz="1800" smtClean="0">
                <a:latin typeface="Courier New" pitchFamily="49" charset="0"/>
              </a:rPr>
              <a:t>errno</a:t>
            </a:r>
            <a:r>
              <a:rPr lang="en-US" sz="1800" smtClean="0"/>
              <a:t> has reason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>
                <a:latin typeface="Courier New" pitchFamily="49" charset="0"/>
              </a:rPr>
              <a:t>strerror </a:t>
            </a:r>
            <a:r>
              <a:rPr lang="en-US" sz="1800" smtClean="0"/>
              <a:t>converts to English (Note: use </a:t>
            </a:r>
            <a:r>
              <a:rPr lang="en-US" sz="1800" smtClean="0">
                <a:latin typeface="Courier New" pitchFamily="49" charset="0"/>
              </a:rPr>
              <a:t>strerror_r</a:t>
            </a:r>
            <a:r>
              <a:rPr lang="en-US" sz="1800" smtClean="0"/>
              <a:t> for thread safety)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Each process created by a Unix shell begins life with three open files (normally connected to terminal):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smtClean="0"/>
              <a:t>0: standard input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smtClean="0"/>
              <a:t>1: standard output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smtClean="0"/>
              <a:t>2: standard error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371600" y="1062038"/>
            <a:ext cx="6324600" cy="206216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#include &lt;errno.h&gt;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int fd;   /* file descriptor */</a:t>
            </a:r>
          </a:p>
          <a:p>
            <a:pPr algn="l">
              <a:lnSpc>
                <a:spcPct val="100000"/>
              </a:lnSpc>
            </a:pPr>
            <a:endParaRPr lang="en-US" altLang="en-US" sz="16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if ((fd = open("/etc/hosts", O_RDONLY)) == -1) {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fprintf(stderr, "Couldn’t open /etc/hosts: %s",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  strerror(errno));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exit(1);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Redirecting Files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One of the most powerful ideas in Unix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You can easily redirect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endParaRPr lang="en-US" sz="2000" i="1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latin typeface="Courier New" pitchFamily="49" charset="0"/>
              </a:rPr>
              <a:t>./</a:t>
            </a:r>
            <a:r>
              <a:rPr lang="en-US" sz="1800" dirty="0" err="1" smtClean="0">
                <a:latin typeface="Courier New" pitchFamily="49" charset="0"/>
              </a:rPr>
              <a:t>echoclient</a:t>
            </a:r>
            <a:r>
              <a:rPr lang="en-US" sz="1800" dirty="0" smtClean="0">
                <a:latin typeface="Courier New" pitchFamily="49" charset="0"/>
              </a:rPr>
              <a:t> &lt; /</a:t>
            </a:r>
            <a:r>
              <a:rPr lang="en-US" sz="1800" dirty="0" err="1" smtClean="0">
                <a:latin typeface="Courier New" pitchFamily="49" charset="0"/>
              </a:rPr>
              <a:t>etc</a:t>
            </a:r>
            <a:r>
              <a:rPr lang="en-US" sz="1800" dirty="0" smtClean="0">
                <a:latin typeface="Courier New" pitchFamily="49" charset="0"/>
              </a:rPr>
              <a:t>/</a:t>
            </a:r>
            <a:r>
              <a:rPr lang="en-US" sz="1800" dirty="0" err="1" smtClean="0">
                <a:latin typeface="Courier New" pitchFamily="49" charset="0"/>
              </a:rPr>
              <a:t>passwd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smtClean="0"/>
              <a:t>redirects input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knuth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/hosts &gt; ~/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knuthip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cs typeface="Courier New" panose="02070309020205020404" pitchFamily="49" charset="0"/>
              </a:rPr>
              <a:t>redirects output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 –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2&gt; /dev/null </a:t>
            </a:r>
            <a:r>
              <a:rPr lang="en-US" sz="1800" dirty="0" smtClean="0">
                <a:cs typeface="Courier New" panose="02070309020205020404" pitchFamily="49" charset="0"/>
              </a:rPr>
              <a:t>redirects error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You can even hook programs together (“piping”):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 / -name core |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 / -name core –print0 |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xargs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-0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–f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cs typeface="Courier New" panose="02070309020205020404" pitchFamily="49" charset="0"/>
              </a:rPr>
              <a:t>Y</a:t>
            </a:r>
            <a:r>
              <a:rPr lang="en-US" sz="2000" dirty="0" smtClean="0">
                <a:cs typeface="Courier New" panose="02070309020205020404" pitchFamily="49" charset="0"/>
              </a:rPr>
              <a:t>ou’re not true Unix expert until you’re good with pipes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cs typeface="Courier New" panose="02070309020205020404" pitchFamily="49" charset="0"/>
              </a:rPr>
              <a:t>Two-command pipes: advanced learner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cs typeface="Courier New" panose="02070309020205020404" pitchFamily="49" charset="0"/>
              </a:rPr>
              <a:t>Three commands: excellent competence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cs typeface="Courier New" panose="02070309020205020404" pitchFamily="49" charset="0"/>
              </a:rPr>
              <a:t>Six or more: scary ninja</a:t>
            </a:r>
            <a:endParaRPr lang="en-US" dirty="0" smtClean="0">
              <a:cs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cat foo | bar </a:t>
            </a:r>
            <a:r>
              <a:rPr lang="en-US" sz="1600" dirty="0" smtClean="0">
                <a:cs typeface="Courier New" panose="02070309020205020404" pitchFamily="49" charset="0"/>
              </a:rPr>
              <a:t>is </a:t>
            </a:r>
            <a:r>
              <a:rPr lang="en-US" sz="1600" i="1" dirty="0" smtClean="0">
                <a:cs typeface="Courier New" panose="02070309020205020404" pitchFamily="49" charset="0"/>
              </a:rPr>
              <a:t>always</a:t>
            </a:r>
            <a:r>
              <a:rPr lang="en-US" sz="1600" dirty="0" smtClean="0">
                <a:cs typeface="Courier New" panose="02070309020205020404" pitchFamily="49" charset="0"/>
              </a:rPr>
              <a:t> incorrect (and sign of ignorance)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400" dirty="0" smtClean="0">
                <a:cs typeface="Courier New" panose="02070309020205020404" pitchFamily="49" charset="0"/>
              </a:rPr>
              <a:t>Use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bar &lt; foo </a:t>
            </a:r>
            <a:r>
              <a:rPr lang="en-US" sz="1400" dirty="0" smtClean="0">
                <a:cs typeface="Courier New" panose="02070309020205020404" pitchFamily="49" charset="0"/>
              </a:rPr>
              <a:t>instead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Closing Files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328988"/>
            <a:ext cx="8472487" cy="31162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Closing a file tells kernel that you’re finished with it</a:t>
            </a:r>
          </a:p>
          <a:p>
            <a:pPr eaLnBrk="1" hangingPunct="1">
              <a:defRPr/>
            </a:pPr>
            <a:r>
              <a:rPr lang="en-US" dirty="0" smtClean="0"/>
              <a:t>Closing an already closed file is recipe for disaster in threaded programs (more on this later)</a:t>
            </a:r>
          </a:p>
          <a:p>
            <a:pPr eaLnBrk="1" hangingPunct="1">
              <a:defRPr/>
            </a:pPr>
            <a:r>
              <a:rPr lang="en-US" dirty="0" smtClean="0"/>
              <a:t>Some error reports are delayed until close!</a:t>
            </a:r>
          </a:p>
          <a:p>
            <a:pPr eaLnBrk="1" hangingPunct="1">
              <a:defRPr/>
            </a:pPr>
            <a:r>
              <a:rPr lang="en-US" dirty="0" smtClean="0"/>
              <a:t>Moral: Always check return codes, even for seemingly benign functions such as </a:t>
            </a:r>
            <a:r>
              <a:rPr lang="en-US" dirty="0" smtClean="0">
                <a:latin typeface="Courier New" pitchFamily="49" charset="0"/>
              </a:rPr>
              <a:t>close()</a:t>
            </a:r>
          </a:p>
          <a:p>
            <a:pPr eaLnBrk="1" hangingPunct="1">
              <a:defRPr/>
            </a:pPr>
            <a:r>
              <a:rPr lang="en-US" dirty="0" err="1" smtClean="0">
                <a:latin typeface="Courier New" pitchFamily="49" charset="0"/>
              </a:rPr>
              <a:t>perror</a:t>
            </a:r>
            <a:r>
              <a:rPr lang="en-US" dirty="0" smtClean="0"/>
              <a:t> is simplified </a:t>
            </a:r>
            <a:r>
              <a:rPr lang="en-US" dirty="0" err="1" smtClean="0">
                <a:latin typeface="Courier New" pitchFamily="49" charset="0"/>
              </a:rPr>
              <a:t>strerror</a:t>
            </a:r>
            <a:r>
              <a:rPr lang="en-US" dirty="0" smtClean="0">
                <a:latin typeface="Courier New" pitchFamily="49" charset="0"/>
              </a:rPr>
              <a:t>/</a:t>
            </a:r>
            <a:r>
              <a:rPr lang="en-US" dirty="0" err="1" smtClean="0">
                <a:latin typeface="Courier New" pitchFamily="49" charset="0"/>
              </a:rPr>
              <a:t>fprintf</a:t>
            </a:r>
            <a:r>
              <a:rPr lang="en-US" dirty="0" smtClean="0"/>
              <a:t>; see man page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447800" y="1371600"/>
            <a:ext cx="6324600" cy="1828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int fd;     /* file descriptor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int retval; /* return value */</a:t>
            </a:r>
          </a:p>
          <a:p>
            <a:pPr algn="l">
              <a:lnSpc>
                <a:spcPct val="100000"/>
              </a:lnSpc>
            </a:pPr>
            <a:endParaRPr lang="en-US" altLang="en-US" sz="16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if ((retval = close(fd)) == -1) {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perror("close");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exit(1);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Reading Files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962400"/>
            <a:ext cx="7848600" cy="1981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Reading a file copies bytes from current file position into memory, then updates file position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i="1" dirty="0" smtClean="0"/>
              <a:t>You</a:t>
            </a:r>
            <a:r>
              <a:rPr lang="en-US" sz="2000" dirty="0" smtClean="0"/>
              <a:t> must provide the memory (buffer)</a:t>
            </a:r>
            <a:endParaRPr lang="en-US" sz="2000" i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Returns number of bytes read from file </a:t>
            </a:r>
            <a:r>
              <a:rPr lang="en-US" sz="2000" dirty="0" err="1" smtClean="0">
                <a:latin typeface="Courier New" pitchFamily="49" charset="0"/>
              </a:rPr>
              <a:t>fd</a:t>
            </a:r>
            <a:r>
              <a:rPr lang="en-US" sz="2000" dirty="0" smtClean="0"/>
              <a:t> into </a:t>
            </a:r>
            <a:r>
              <a:rPr lang="en-US" sz="2000" dirty="0" err="1" smtClean="0">
                <a:latin typeface="Courier New" pitchFamily="49" charset="0"/>
              </a:rPr>
              <a:t>buf</a:t>
            </a:r>
            <a:endParaRPr lang="en-US" sz="2000" dirty="0" smtClean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err="1" smtClean="0">
                <a:latin typeface="Courier New" pitchFamily="49" charset="0"/>
              </a:rPr>
              <a:t>nbytes</a:t>
            </a:r>
            <a:r>
              <a:rPr lang="en-US" sz="1800" dirty="0" smtClean="0">
                <a:latin typeface="Courier New" pitchFamily="49" charset="0"/>
              </a:rPr>
              <a:t> == -1</a:t>
            </a:r>
            <a:r>
              <a:rPr lang="en-US" sz="1800" dirty="0" smtClean="0"/>
              <a:t> indicates error occurred; 0 indicates end of file (</a:t>
            </a:r>
            <a:r>
              <a:rPr lang="en-US" sz="1800" dirty="0" err="1" smtClean="0"/>
              <a:t>EOF</a:t>
            </a:r>
            <a:r>
              <a:rPr lang="en-US" sz="1800" dirty="0" smtClean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i="1" dirty="0" smtClean="0">
                <a:solidFill>
                  <a:srgbClr val="FF0000"/>
                </a:solidFill>
              </a:rPr>
              <a:t>Short counts</a:t>
            </a:r>
            <a:r>
              <a:rPr lang="en-US" sz="1800" dirty="0" smtClean="0"/>
              <a:t> (</a:t>
            </a:r>
            <a:r>
              <a:rPr lang="en-US" sz="1800" dirty="0" err="1" smtClean="0">
                <a:latin typeface="Courier New" pitchFamily="49" charset="0"/>
              </a:rPr>
              <a:t>nbytes</a:t>
            </a:r>
            <a:r>
              <a:rPr lang="en-US" sz="1800" dirty="0" smtClean="0">
                <a:latin typeface="Courier New" pitchFamily="49" charset="0"/>
              </a:rPr>
              <a:t> &lt; </a:t>
            </a:r>
            <a:r>
              <a:rPr lang="en-US" sz="1800" dirty="0" err="1" smtClean="0">
                <a:latin typeface="Courier New" pitchFamily="49" charset="0"/>
              </a:rPr>
              <a:t>sizeof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/>
              <a:t>) are possible and are not errors!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828800" y="1219200"/>
            <a:ext cx="6321425" cy="25622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char buf[4096];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int fd;                /* file descriptor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unsigned int nbytes;   /* number of bytes read */</a:t>
            </a:r>
          </a:p>
          <a:p>
            <a:pPr algn="l">
              <a:lnSpc>
                <a:spcPct val="100000"/>
              </a:lnSpc>
            </a:pPr>
            <a:endParaRPr lang="en-US" altLang="en-US" sz="16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/* Open file fd ... 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/* Then read </a:t>
            </a:r>
            <a:r>
              <a:rPr lang="en-US" altLang="en-US" sz="1600">
                <a:solidFill>
                  <a:srgbClr val="FF0000"/>
                </a:solidFill>
                <a:latin typeface="Courier New" pitchFamily="49" charset="0"/>
              </a:rPr>
              <a:t>up to</a:t>
            </a:r>
            <a:r>
              <a:rPr lang="en-US" altLang="en-US" sz="1600">
                <a:latin typeface="Courier New" pitchFamily="49" charset="0"/>
              </a:rPr>
              <a:t> 4096 bytes from file fd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if ((nbytes = read(fd, buf, sizeof buf)) == -1) {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perror("read");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exit(1);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Writing Files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154488"/>
            <a:ext cx="8307387" cy="22907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Writing a file copies bytes from memory to current file position, then updates current file position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Returns number of bytes written from </a:t>
            </a:r>
            <a:r>
              <a:rPr lang="en-US" sz="2000" smtClean="0">
                <a:latin typeface="Courier New" pitchFamily="49" charset="0"/>
              </a:rPr>
              <a:t>buf</a:t>
            </a:r>
            <a:r>
              <a:rPr lang="en-US" sz="2000" smtClean="0"/>
              <a:t> to file </a:t>
            </a:r>
            <a:r>
              <a:rPr lang="en-US" sz="2000" smtClean="0">
                <a:latin typeface="Courier New" pitchFamily="49" charset="0"/>
              </a:rPr>
              <a:t>fd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>
                <a:latin typeface="Courier New" pitchFamily="49" charset="0"/>
              </a:rPr>
              <a:t>nbytes == -1</a:t>
            </a:r>
            <a:r>
              <a:rPr lang="en-US" sz="1800" smtClean="0"/>
              <a:t> indicates that an error occurred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As with reads, short counts are possible and are not errors!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Here, transfers up to 4096 bytes from address </a:t>
            </a:r>
            <a:r>
              <a:rPr lang="en-US" sz="2000" smtClean="0">
                <a:latin typeface="Courier New" pitchFamily="49" charset="0"/>
              </a:rPr>
              <a:t>buf</a:t>
            </a:r>
            <a:r>
              <a:rPr lang="en-US" sz="2000" smtClean="0"/>
              <a:t> to file </a:t>
            </a:r>
            <a:r>
              <a:rPr lang="en-US" sz="2000" smtClean="0">
                <a:latin typeface="Courier New" pitchFamily="49" charset="0"/>
              </a:rPr>
              <a:t>fd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524000" y="1143000"/>
            <a:ext cx="6688138" cy="25622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char buf[4096];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int fd;  	        /* file descriptor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unsigned int nbytes;   /* number of bytes read */</a:t>
            </a:r>
          </a:p>
          <a:p>
            <a:pPr algn="l">
              <a:lnSpc>
                <a:spcPct val="100000"/>
              </a:lnSpc>
            </a:pPr>
            <a:endParaRPr lang="en-US" altLang="en-US" sz="16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/* Open the file fd ...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/* Then write </a:t>
            </a:r>
            <a:r>
              <a:rPr lang="en-US" altLang="en-US" sz="1600">
                <a:solidFill>
                  <a:srgbClr val="FF0000"/>
                </a:solidFill>
                <a:latin typeface="Courier New" pitchFamily="49" charset="0"/>
              </a:rPr>
              <a:t>up to</a:t>
            </a:r>
            <a:r>
              <a:rPr lang="en-US" altLang="en-US" sz="1600">
                <a:latin typeface="Courier New" pitchFamily="49" charset="0"/>
              </a:rPr>
              <a:t> 4096 bytes from buf to file fd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if ((nbytes = write(fd, buf, sizeof buf) == -1) {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perror("write");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exit(1);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Simple Unix I/O Example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4114800"/>
            <a:ext cx="77724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Copies standard input to standard output one byte at a time (basically, this is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  <a:r>
              <a:rPr lang="en-US" dirty="0" smtClean="0"/>
              <a:t>)</a:t>
            </a:r>
          </a:p>
          <a:p>
            <a:pPr eaLnBrk="1" hangingPunct="1">
              <a:defRPr/>
            </a:pPr>
            <a:r>
              <a:rPr lang="en-US" dirty="0" smtClean="0"/>
              <a:t>Note the use of error-handling wrappers for read and write (Appendix B in text)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905000" y="1447800"/>
            <a:ext cx="5153014" cy="2308324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600" dirty="0">
                <a:latin typeface="Courier New" pitchFamily="49" charset="0"/>
              </a:rPr>
              <a:t>#include "</a:t>
            </a:r>
            <a:r>
              <a:rPr lang="en-US" altLang="en-US" sz="1600" dirty="0" err="1">
                <a:latin typeface="Courier New" pitchFamily="49" charset="0"/>
              </a:rPr>
              <a:t>csapp.h</a:t>
            </a:r>
            <a:r>
              <a:rPr lang="en-US" alt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main(void)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char c;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while(Read(</a:t>
            </a:r>
            <a:r>
              <a:rPr lang="en-US" altLang="en-US" sz="1600" dirty="0" err="1">
                <a:latin typeface="Courier New" pitchFamily="49" charset="0"/>
              </a:rPr>
              <a:t>STDIN_FILENO</a:t>
            </a:r>
            <a:r>
              <a:rPr lang="en-US" altLang="en-US" sz="1600" dirty="0">
                <a:latin typeface="Courier New" pitchFamily="49" charset="0"/>
              </a:rPr>
              <a:t>, &amp;c, 1) </a:t>
            </a:r>
            <a:r>
              <a:rPr lang="en-US" altLang="en-US" sz="1600" dirty="0" smtClean="0">
                <a:latin typeface="Courier New" pitchFamily="49" charset="0"/>
              </a:rPr>
              <a:t>&gt; 0) </a:t>
            </a:r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	Write(</a:t>
            </a:r>
            <a:r>
              <a:rPr lang="en-US" altLang="en-US" sz="1600" dirty="0" err="1">
                <a:latin typeface="Courier New" pitchFamily="49" charset="0"/>
              </a:rPr>
              <a:t>STDOUT_FILENO</a:t>
            </a:r>
            <a:r>
              <a:rPr lang="en-US" altLang="en-US" sz="1600" dirty="0">
                <a:latin typeface="Courier New" pitchFamily="49" charset="0"/>
              </a:rPr>
              <a:t>, &amp;c, 1);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exit(0);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Dealing with Short Counts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Short counts can occur in these situations: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Encountering (end-of-file) </a:t>
            </a:r>
            <a:r>
              <a:rPr lang="en-US" dirty="0" err="1" smtClean="0"/>
              <a:t>EOF</a:t>
            </a:r>
            <a:r>
              <a:rPr lang="en-US" dirty="0" smtClean="0"/>
              <a:t> on reads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Reading text lines from a terminal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Reading and writing network sockets or Unix pipes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Short counts never occur in these situations: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Reading from disk files, except for </a:t>
            </a:r>
            <a:r>
              <a:rPr lang="en-US" dirty="0" err="1" smtClean="0"/>
              <a:t>EOF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Writing to disk files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How should you deal with short counts in your code?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Use the RIO (Robust I/O) package from your textbook’s </a:t>
            </a:r>
            <a:r>
              <a:rPr lang="en-US" dirty="0" err="1" smtClean="0">
                <a:latin typeface="Courier New" pitchFamily="49" charset="0"/>
              </a:rPr>
              <a:t>csapp.c</a:t>
            </a:r>
            <a:r>
              <a:rPr lang="en-US" dirty="0" smtClean="0"/>
              <a:t> file (Appendix B)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(But note that it handles </a:t>
            </a:r>
            <a:r>
              <a:rPr lang="en-US" dirty="0" err="1" smtClean="0"/>
              <a:t>EOF</a:t>
            </a:r>
            <a:r>
              <a:rPr lang="en-US" dirty="0" smtClean="0"/>
              <a:t> wrong on terminal)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Use C </a:t>
            </a:r>
            <a:r>
              <a:rPr lang="en-US" dirty="0" err="1" smtClean="0"/>
              <a:t>stdio</a:t>
            </a:r>
            <a:r>
              <a:rPr lang="en-US" dirty="0" smtClean="0"/>
              <a:t> or C++ streams (also sometimes blows </a:t>
            </a:r>
            <a:r>
              <a:rPr lang="en-US" dirty="0" err="1" smtClean="0"/>
              <a:t>EOF</a:t>
            </a:r>
            <a:r>
              <a:rPr lang="en-US" dirty="0" smtClean="0"/>
              <a:t>!)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Write your code very, very carefully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Ignore the problem and accept that your code is fragile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“Foolproof” I/O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343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Low-level I/O is difficult because of short counts and other possible errors</a:t>
            </a:r>
          </a:p>
          <a:p>
            <a:pPr eaLnBrk="1" hangingPunct="1">
              <a:defRPr/>
            </a:pPr>
            <a:r>
              <a:rPr lang="en-US" dirty="0" smtClean="0"/>
              <a:t>Textbook provides RIO package, a (fairly) good example of how to encapsulate low-level I/O</a:t>
            </a:r>
          </a:p>
          <a:p>
            <a:pPr eaLnBrk="1" hangingPunct="1">
              <a:defRPr/>
            </a:pPr>
            <a:r>
              <a:rPr lang="en-US" dirty="0" smtClean="0"/>
              <a:t>RIO is set of wrappers that provide efficient and robust I/O in applications (e.g., network programs) that are subject to short counts.</a:t>
            </a:r>
          </a:p>
          <a:p>
            <a:pPr eaLnBrk="1" hangingPunct="1">
              <a:defRPr/>
            </a:pPr>
            <a:r>
              <a:rPr lang="en-US" dirty="0" smtClean="0"/>
              <a:t>Download from </a:t>
            </a:r>
            <a:r>
              <a:rPr lang="en-US" sz="2000" dirty="0" smtClean="0">
                <a:latin typeface="Courier New" pitchFamily="49" charset="0"/>
              </a:rPr>
              <a:t>csapp.cs.cmu.edu/public/ics2/code/</a:t>
            </a:r>
            <a:r>
              <a:rPr lang="en-US" sz="2000" dirty="0" err="1" smtClean="0">
                <a:latin typeface="Courier New" pitchFamily="49" charset="0"/>
              </a:rPr>
              <a:t>src</a:t>
            </a:r>
            <a:r>
              <a:rPr lang="en-US" sz="2000" dirty="0" smtClean="0">
                <a:latin typeface="Courier New" pitchFamily="49" charset="0"/>
              </a:rPr>
              <a:t>/</a:t>
            </a:r>
            <a:r>
              <a:rPr lang="en-US" sz="2000" dirty="0" err="1" smtClean="0">
                <a:latin typeface="Courier New" pitchFamily="49" charset="0"/>
              </a:rPr>
              <a:t>csapp.c</a:t>
            </a:r>
            <a:r>
              <a:rPr lang="en-US" sz="2000" dirty="0" smtClean="0">
                <a:latin typeface="Courier New" pitchFamily="49" charset="0"/>
              </a:rPr>
              <a:t> csapp.cs.cmu.edu/public/ics2/code/include/</a:t>
            </a:r>
            <a:r>
              <a:rPr lang="en-US" sz="2000" dirty="0" err="1" smtClean="0">
                <a:latin typeface="Courier New" pitchFamily="49" charset="0"/>
              </a:rPr>
              <a:t>csapp.h</a:t>
            </a:r>
            <a:endParaRPr lang="en-US" sz="20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Implementation of </a:t>
            </a:r>
            <a:r>
              <a:rPr lang="en-US" altLang="en-US" smtClean="0">
                <a:latin typeface="Courier New" pitchFamily="49" charset="0"/>
              </a:rPr>
              <a:t>rio_readn</a:t>
            </a:r>
            <a:endParaRPr lang="en-US" altLang="en-US" smtClean="0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1066800" y="914400"/>
            <a:ext cx="7067550" cy="51800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600">
                <a:latin typeface="Courier New" pitchFamily="49" charset="0"/>
              </a:rPr>
              <a:t>/*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 * rio_readn - robustly read n bytes (unbuffered)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 */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ssize_t rio_readn(int fd, void *usrbuf, size_t n) {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    size_t nleft = n;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    ssize_t nread;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    char *bufp = usrbuf;</a:t>
            </a:r>
          </a:p>
          <a:p>
            <a:pPr algn="l"/>
            <a:endParaRPr lang="en-US" altLang="en-US" sz="1600">
              <a:latin typeface="Courier New" pitchFamily="49" charset="0"/>
            </a:endParaRPr>
          </a:p>
          <a:p>
            <a:pPr algn="l"/>
            <a:r>
              <a:rPr lang="en-US" altLang="en-US" sz="1600">
                <a:latin typeface="Courier New" pitchFamily="49" charset="0"/>
              </a:rPr>
              <a:t>    while (nleft &gt; 0) {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if ((nread = read(fd, bufp, nleft)) == -1) {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    if (errno == EINTR) /* interrupted by signal 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                                   handler return */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	nread = 0;      /* so call read() again */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    else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	return -1;      /* errno set by read() */ 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} 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else if (nread == 0)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    break;              /* EOF */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nleft -= nread;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bufp += nread;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    return (n - nleft);         /* return &gt;= 0 */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I/O:</a:t>
            </a:r>
            <a:r>
              <a:rPr lang="en-US" altLang="en-US" smtClean="0"/>
              <a:t> A Typical Hardware System</a:t>
            </a: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6880225" y="2895600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main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memory</a:t>
            </a:r>
          </a:p>
        </p:txBody>
      </p:sp>
      <p:sp>
        <p:nvSpPr>
          <p:cNvPr id="4100" name="AutoShape 6"/>
          <p:cNvSpPr>
            <a:spLocks noChangeArrowheads="1"/>
          </p:cNvSpPr>
          <p:nvPr/>
        </p:nvSpPr>
        <p:spPr bwMode="auto">
          <a:xfrm>
            <a:off x="5356225" y="30480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4441825" y="3079750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I/O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bridge</a:t>
            </a:r>
          </a:p>
        </p:txBody>
      </p:sp>
      <p:sp>
        <p:nvSpPr>
          <p:cNvPr id="4102" name="AutoShape 8"/>
          <p:cNvSpPr>
            <a:spLocks noChangeArrowheads="1"/>
          </p:cNvSpPr>
          <p:nvPr/>
        </p:nvSpPr>
        <p:spPr bwMode="auto">
          <a:xfrm>
            <a:off x="2984500" y="3048000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3" name="Rectangle 9"/>
          <p:cNvSpPr>
            <a:spLocks noChangeArrowheads="1"/>
          </p:cNvSpPr>
          <p:nvPr/>
        </p:nvSpPr>
        <p:spPr bwMode="auto">
          <a:xfrm>
            <a:off x="1084263" y="307975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bus interface</a:t>
            </a:r>
          </a:p>
        </p:txBody>
      </p:sp>
      <p:sp>
        <p:nvSpPr>
          <p:cNvPr id="4104" name="Rectangle 10"/>
          <p:cNvSpPr>
            <a:spLocks noChangeArrowheads="1"/>
          </p:cNvSpPr>
          <p:nvPr/>
        </p:nvSpPr>
        <p:spPr bwMode="auto">
          <a:xfrm>
            <a:off x="2000250" y="17526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5" name="Rectangle 11"/>
          <p:cNvSpPr>
            <a:spLocks noChangeArrowheads="1"/>
          </p:cNvSpPr>
          <p:nvPr/>
        </p:nvSpPr>
        <p:spPr bwMode="auto">
          <a:xfrm>
            <a:off x="2000250" y="19050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6" name="Rectangle 12"/>
          <p:cNvSpPr>
            <a:spLocks noChangeArrowheads="1"/>
          </p:cNvSpPr>
          <p:nvPr/>
        </p:nvSpPr>
        <p:spPr bwMode="auto">
          <a:xfrm>
            <a:off x="2000250" y="20574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7" name="Rectangle 13"/>
          <p:cNvSpPr>
            <a:spLocks noChangeArrowheads="1"/>
          </p:cNvSpPr>
          <p:nvPr/>
        </p:nvSpPr>
        <p:spPr bwMode="auto">
          <a:xfrm>
            <a:off x="2000250" y="22098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8" name="Rectangle 14"/>
          <p:cNvSpPr>
            <a:spLocks noChangeArrowheads="1"/>
          </p:cNvSpPr>
          <p:nvPr/>
        </p:nvSpPr>
        <p:spPr bwMode="auto">
          <a:xfrm>
            <a:off x="2000250" y="23622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9" name="AutoShape 15"/>
          <p:cNvSpPr>
            <a:spLocks noChangeArrowheads="1"/>
          </p:cNvSpPr>
          <p:nvPr/>
        </p:nvSpPr>
        <p:spPr bwMode="auto">
          <a:xfrm>
            <a:off x="2773363" y="1752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0" name="AutoShape 16"/>
          <p:cNvSpPr>
            <a:spLocks noChangeArrowheads="1"/>
          </p:cNvSpPr>
          <p:nvPr/>
        </p:nvSpPr>
        <p:spPr bwMode="auto">
          <a:xfrm flipH="1">
            <a:off x="2684463" y="2133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1" name="Rectangle 17"/>
          <p:cNvSpPr>
            <a:spLocks noChangeArrowheads="1"/>
          </p:cNvSpPr>
          <p:nvPr/>
        </p:nvSpPr>
        <p:spPr bwMode="auto">
          <a:xfrm>
            <a:off x="3217863" y="16002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ALU</a:t>
            </a:r>
          </a:p>
        </p:txBody>
      </p:sp>
      <p:sp>
        <p:nvSpPr>
          <p:cNvPr id="4112" name="Text Box 18"/>
          <p:cNvSpPr txBox="1">
            <a:spLocks noChangeArrowheads="1"/>
          </p:cNvSpPr>
          <p:nvPr/>
        </p:nvSpPr>
        <p:spPr bwMode="auto">
          <a:xfrm>
            <a:off x="1719263" y="1431925"/>
            <a:ext cx="1279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register file</a:t>
            </a:r>
          </a:p>
        </p:txBody>
      </p:sp>
      <p:sp>
        <p:nvSpPr>
          <p:cNvPr id="4113" name="AutoShape 19"/>
          <p:cNvSpPr>
            <a:spLocks noChangeArrowheads="1"/>
          </p:cNvSpPr>
          <p:nvPr/>
        </p:nvSpPr>
        <p:spPr bwMode="auto">
          <a:xfrm>
            <a:off x="2074863" y="25908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4" name="Rectangle 20"/>
          <p:cNvSpPr>
            <a:spLocks noChangeArrowheads="1"/>
          </p:cNvSpPr>
          <p:nvPr/>
        </p:nvSpPr>
        <p:spPr bwMode="auto">
          <a:xfrm>
            <a:off x="931863" y="13716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5" name="Text Box 21"/>
          <p:cNvSpPr txBox="1">
            <a:spLocks noChangeArrowheads="1"/>
          </p:cNvSpPr>
          <p:nvPr/>
        </p:nvSpPr>
        <p:spPr bwMode="auto">
          <a:xfrm>
            <a:off x="819150" y="1066800"/>
            <a:ext cx="1087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CPU chip</a:t>
            </a:r>
          </a:p>
        </p:txBody>
      </p:sp>
      <p:sp>
        <p:nvSpPr>
          <p:cNvPr id="4116" name="Text Box 22"/>
          <p:cNvSpPr txBox="1">
            <a:spLocks noChangeArrowheads="1"/>
          </p:cNvSpPr>
          <p:nvPr/>
        </p:nvSpPr>
        <p:spPr bwMode="auto">
          <a:xfrm>
            <a:off x="3865563" y="2362200"/>
            <a:ext cx="1301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system bus</a:t>
            </a:r>
          </a:p>
        </p:txBody>
      </p:sp>
      <p:sp>
        <p:nvSpPr>
          <p:cNvPr id="4117" name="Line 23"/>
          <p:cNvSpPr>
            <a:spLocks noChangeShapeType="1"/>
          </p:cNvSpPr>
          <p:nvPr/>
        </p:nvSpPr>
        <p:spPr bwMode="auto">
          <a:xfrm flipH="1">
            <a:off x="3751263" y="2667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Text Box 24"/>
          <p:cNvSpPr txBox="1">
            <a:spLocks noChangeArrowheads="1"/>
          </p:cNvSpPr>
          <p:nvPr/>
        </p:nvSpPr>
        <p:spPr bwMode="auto">
          <a:xfrm>
            <a:off x="5386388" y="2362200"/>
            <a:ext cx="1392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memory bus</a:t>
            </a:r>
          </a:p>
        </p:txBody>
      </p:sp>
      <p:sp>
        <p:nvSpPr>
          <p:cNvPr id="4119" name="Line 25"/>
          <p:cNvSpPr>
            <a:spLocks noChangeShapeType="1"/>
          </p:cNvSpPr>
          <p:nvPr/>
        </p:nvSpPr>
        <p:spPr bwMode="auto">
          <a:xfrm>
            <a:off x="6037263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0" name="AutoShape 26"/>
          <p:cNvSpPr>
            <a:spLocks noChangeArrowheads="1"/>
          </p:cNvSpPr>
          <p:nvPr/>
        </p:nvSpPr>
        <p:spPr bwMode="auto">
          <a:xfrm>
            <a:off x="4665663" y="37338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1" name="AutoShape 27"/>
          <p:cNvSpPr>
            <a:spLocks noChangeArrowheads="1"/>
          </p:cNvSpPr>
          <p:nvPr/>
        </p:nvSpPr>
        <p:spPr bwMode="auto">
          <a:xfrm flipV="1">
            <a:off x="5770563" y="4470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2" name="Rectangle 28"/>
          <p:cNvSpPr>
            <a:spLocks noChangeArrowheads="1"/>
          </p:cNvSpPr>
          <p:nvPr/>
        </p:nvSpPr>
        <p:spPr bwMode="auto">
          <a:xfrm>
            <a:off x="5351463" y="51943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disk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controller</a:t>
            </a:r>
          </a:p>
        </p:txBody>
      </p:sp>
      <p:sp>
        <p:nvSpPr>
          <p:cNvPr id="4123" name="AutoShape 29"/>
          <p:cNvSpPr>
            <a:spLocks noChangeArrowheads="1"/>
          </p:cNvSpPr>
          <p:nvPr/>
        </p:nvSpPr>
        <p:spPr bwMode="auto">
          <a:xfrm flipV="1">
            <a:off x="3440113" y="4470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4" name="Rectangle 30"/>
          <p:cNvSpPr>
            <a:spLocks noChangeArrowheads="1"/>
          </p:cNvSpPr>
          <p:nvPr/>
        </p:nvSpPr>
        <p:spPr bwMode="auto">
          <a:xfrm>
            <a:off x="3021013" y="51943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graphics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adapter</a:t>
            </a:r>
          </a:p>
        </p:txBody>
      </p:sp>
      <p:sp>
        <p:nvSpPr>
          <p:cNvPr id="4125" name="AutoShape 31"/>
          <p:cNvSpPr>
            <a:spLocks noChangeArrowheads="1"/>
          </p:cNvSpPr>
          <p:nvPr/>
        </p:nvSpPr>
        <p:spPr bwMode="auto">
          <a:xfrm flipV="1">
            <a:off x="1763713" y="4470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6" name="Rectangle 32"/>
          <p:cNvSpPr>
            <a:spLocks noChangeArrowheads="1"/>
          </p:cNvSpPr>
          <p:nvPr/>
        </p:nvSpPr>
        <p:spPr bwMode="auto">
          <a:xfrm>
            <a:off x="1420813" y="518160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USB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controller</a:t>
            </a:r>
          </a:p>
        </p:txBody>
      </p:sp>
      <p:sp>
        <p:nvSpPr>
          <p:cNvPr id="4127" name="Line 33"/>
          <p:cNvSpPr>
            <a:spLocks noChangeShapeType="1"/>
          </p:cNvSpPr>
          <p:nvPr/>
        </p:nvSpPr>
        <p:spPr bwMode="auto">
          <a:xfrm>
            <a:off x="1649413" y="571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8" name="Line 34"/>
          <p:cNvSpPr>
            <a:spLocks noChangeShapeType="1"/>
          </p:cNvSpPr>
          <p:nvPr/>
        </p:nvSpPr>
        <p:spPr bwMode="auto">
          <a:xfrm>
            <a:off x="2411413" y="571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9" name="Text Box 35"/>
          <p:cNvSpPr txBox="1">
            <a:spLocks noChangeArrowheads="1"/>
          </p:cNvSpPr>
          <p:nvPr/>
        </p:nvSpPr>
        <p:spPr bwMode="auto">
          <a:xfrm>
            <a:off x="1214438" y="5943600"/>
            <a:ext cx="839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mouse</a:t>
            </a:r>
          </a:p>
        </p:txBody>
      </p:sp>
      <p:sp>
        <p:nvSpPr>
          <p:cNvPr id="4130" name="Text Box 36"/>
          <p:cNvSpPr txBox="1">
            <a:spLocks noChangeArrowheads="1"/>
          </p:cNvSpPr>
          <p:nvPr/>
        </p:nvSpPr>
        <p:spPr bwMode="auto">
          <a:xfrm>
            <a:off x="1890713" y="5943600"/>
            <a:ext cx="10874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keyboard</a:t>
            </a:r>
          </a:p>
        </p:txBody>
      </p:sp>
      <p:sp>
        <p:nvSpPr>
          <p:cNvPr id="4131" name="Line 37"/>
          <p:cNvSpPr>
            <a:spLocks noChangeShapeType="1"/>
          </p:cNvSpPr>
          <p:nvPr/>
        </p:nvSpPr>
        <p:spPr bwMode="auto">
          <a:xfrm>
            <a:off x="3706813" y="571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2" name="Text Box 38"/>
          <p:cNvSpPr txBox="1">
            <a:spLocks noChangeArrowheads="1"/>
          </p:cNvSpPr>
          <p:nvPr/>
        </p:nvSpPr>
        <p:spPr bwMode="auto">
          <a:xfrm>
            <a:off x="3209925" y="5943600"/>
            <a:ext cx="93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monitor</a:t>
            </a:r>
          </a:p>
        </p:txBody>
      </p:sp>
      <p:sp>
        <p:nvSpPr>
          <p:cNvPr id="4133" name="Line 39"/>
          <p:cNvSpPr>
            <a:spLocks noChangeShapeType="1"/>
          </p:cNvSpPr>
          <p:nvPr/>
        </p:nvSpPr>
        <p:spPr bwMode="auto">
          <a:xfrm>
            <a:off x="6011863" y="5715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4" name="AutoShape 40"/>
          <p:cNvSpPr>
            <a:spLocks noChangeArrowheads="1"/>
          </p:cNvSpPr>
          <p:nvPr/>
        </p:nvSpPr>
        <p:spPr bwMode="auto">
          <a:xfrm>
            <a:off x="5707063" y="609600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disk</a:t>
            </a:r>
          </a:p>
        </p:txBody>
      </p:sp>
      <p:sp>
        <p:nvSpPr>
          <p:cNvPr id="4135" name="AutoShape 41"/>
          <p:cNvSpPr>
            <a:spLocks noChangeArrowheads="1"/>
          </p:cNvSpPr>
          <p:nvPr/>
        </p:nvSpPr>
        <p:spPr bwMode="auto">
          <a:xfrm>
            <a:off x="855663" y="425450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6" name="Rectangle 42"/>
          <p:cNvSpPr>
            <a:spLocks noChangeArrowheads="1"/>
          </p:cNvSpPr>
          <p:nvPr/>
        </p:nvSpPr>
        <p:spPr bwMode="auto">
          <a:xfrm>
            <a:off x="1931988" y="4424363"/>
            <a:ext cx="166687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7" name="Rectangle 43"/>
          <p:cNvSpPr>
            <a:spLocks noChangeArrowheads="1"/>
          </p:cNvSpPr>
          <p:nvPr/>
        </p:nvSpPr>
        <p:spPr bwMode="auto">
          <a:xfrm>
            <a:off x="3608388" y="4414838"/>
            <a:ext cx="166687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8" name="Rectangle 44"/>
          <p:cNvSpPr>
            <a:spLocks noChangeArrowheads="1"/>
          </p:cNvSpPr>
          <p:nvPr/>
        </p:nvSpPr>
        <p:spPr bwMode="auto">
          <a:xfrm>
            <a:off x="5942013" y="4405313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9" name="Text Box 45"/>
          <p:cNvSpPr txBox="1">
            <a:spLocks noChangeArrowheads="1"/>
          </p:cNvSpPr>
          <p:nvPr/>
        </p:nvSpPr>
        <p:spPr bwMode="auto">
          <a:xfrm>
            <a:off x="4530725" y="4559300"/>
            <a:ext cx="873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I/O bus</a:t>
            </a:r>
          </a:p>
        </p:txBody>
      </p:sp>
      <p:sp>
        <p:nvSpPr>
          <p:cNvPr id="4140" name="Rectangle 46"/>
          <p:cNvSpPr>
            <a:spLocks noChangeArrowheads="1"/>
          </p:cNvSpPr>
          <p:nvPr/>
        </p:nvSpPr>
        <p:spPr bwMode="auto">
          <a:xfrm>
            <a:off x="4832350" y="4343400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1" name="Rectangle 47"/>
          <p:cNvSpPr>
            <a:spLocks noChangeArrowheads="1"/>
          </p:cNvSpPr>
          <p:nvPr/>
        </p:nvSpPr>
        <p:spPr bwMode="auto">
          <a:xfrm>
            <a:off x="6723063" y="4267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2" name="Rectangle 48"/>
          <p:cNvSpPr>
            <a:spLocks noChangeArrowheads="1"/>
          </p:cNvSpPr>
          <p:nvPr/>
        </p:nvSpPr>
        <p:spPr bwMode="auto">
          <a:xfrm>
            <a:off x="7027863" y="4267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3" name="Rectangle 49"/>
          <p:cNvSpPr>
            <a:spLocks noChangeArrowheads="1"/>
          </p:cNvSpPr>
          <p:nvPr/>
        </p:nvSpPr>
        <p:spPr bwMode="auto">
          <a:xfrm>
            <a:off x="7332663" y="4267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4" name="Text Box 50"/>
          <p:cNvSpPr txBox="1">
            <a:spLocks noChangeArrowheads="1"/>
          </p:cNvSpPr>
          <p:nvPr/>
        </p:nvSpPr>
        <p:spPr bwMode="auto">
          <a:xfrm>
            <a:off x="6708775" y="4648200"/>
            <a:ext cx="2205038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Expansion slots for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other devices such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as network adapters.</a:t>
            </a:r>
          </a:p>
          <a:p>
            <a:pPr algn="l">
              <a:lnSpc>
                <a:spcPct val="100000"/>
              </a:lnSpc>
            </a:pPr>
            <a:endParaRPr lang="en-US" altLang="en-US" sz="16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Where’s the Bug?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Suppose 5 bytes remain in input, 10 requested:</a:t>
            </a:r>
          </a:p>
          <a:p>
            <a:pPr lvl="1" eaLnBrk="1" hangingPunct="1">
              <a:defRPr/>
            </a:pPr>
            <a:r>
              <a:rPr lang="en-US" dirty="0" smtClean="0"/>
              <a:t>5 bytes will be read (short count)</a:t>
            </a:r>
          </a:p>
          <a:p>
            <a:pPr lvl="1" eaLnBrk="1" hangingPunct="1">
              <a:defRPr/>
            </a:pPr>
            <a:r>
              <a:rPr lang="en-US" dirty="0" smtClean="0"/>
              <a:t>Loop will try to read more, get 0 (</a:t>
            </a:r>
            <a:r>
              <a:rPr lang="en-US" dirty="0" err="1" smtClean="0"/>
              <a:t>EOF</a:t>
            </a:r>
            <a:r>
              <a:rPr lang="en-US" dirty="0" smtClean="0"/>
              <a:t>)</a:t>
            </a:r>
          </a:p>
          <a:p>
            <a:pPr lvl="1" eaLnBrk="1" hangingPunct="1">
              <a:defRPr/>
            </a:pPr>
            <a:r>
              <a:rPr lang="en-US" dirty="0" smtClean="0"/>
              <a:t>Function will return 5 bytes that were read</a:t>
            </a:r>
          </a:p>
          <a:p>
            <a:pPr lvl="1" eaLnBrk="1" hangingPunct="1">
              <a:defRPr/>
            </a:pPr>
            <a:r>
              <a:rPr lang="en-US" dirty="0" smtClean="0"/>
              <a:t>On next call, forgets that </a:t>
            </a:r>
            <a:r>
              <a:rPr lang="en-US" dirty="0" err="1" smtClean="0"/>
              <a:t>EOF</a:t>
            </a:r>
            <a:r>
              <a:rPr lang="en-US" dirty="0" smtClean="0"/>
              <a:t> was hit and tries to read again</a:t>
            </a:r>
          </a:p>
          <a:p>
            <a:pPr lvl="2" eaLnBrk="1" hangingPunct="1">
              <a:defRPr/>
            </a:pPr>
            <a:r>
              <a:rPr lang="en-US" dirty="0" smtClean="0"/>
              <a:t>OK on files; </a:t>
            </a:r>
            <a:r>
              <a:rPr lang="en-US" dirty="0" err="1" smtClean="0"/>
              <a:t>EOF</a:t>
            </a:r>
            <a:r>
              <a:rPr lang="en-US" dirty="0" smtClean="0"/>
              <a:t> will be issued over again</a:t>
            </a:r>
          </a:p>
          <a:p>
            <a:pPr lvl="2" eaLnBrk="1" hangingPunct="1">
              <a:defRPr/>
            </a:pPr>
            <a:r>
              <a:rPr lang="en-US" dirty="0" smtClean="0"/>
              <a:t>On terminal, means you have to type Control-D twice</a:t>
            </a:r>
          </a:p>
          <a:p>
            <a:pPr lvl="1" eaLnBrk="1" hangingPunct="1">
              <a:defRPr/>
            </a:pPr>
            <a:r>
              <a:rPr lang="en-US" dirty="0" smtClean="0"/>
              <a:t>Cure: need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rio_t</a:t>
            </a:r>
            <a:r>
              <a:rPr lang="en-US" dirty="0" smtClean="0"/>
              <a:t> to describe file, and flag in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rio_t</a:t>
            </a:r>
            <a:r>
              <a:rPr lang="en-US" dirty="0" smtClean="0"/>
              <a:t> that remembers </a:t>
            </a:r>
            <a:r>
              <a:rPr lang="en-US" dirty="0" err="1" smtClean="0"/>
              <a:t>EOF</a:t>
            </a:r>
            <a:r>
              <a:rPr lang="en-US" dirty="0" smtClean="0"/>
              <a:t> was hit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673225" y="6061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endParaRPr lang="en-US" altLang="en-US" b="0">
              <a:latin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Unbuffered I/O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RIO provides buffered and </a:t>
            </a:r>
            <a:r>
              <a:rPr lang="en-US" dirty="0" err="1" smtClean="0"/>
              <a:t>unbuffered</a:t>
            </a:r>
            <a:r>
              <a:rPr lang="en-US" dirty="0" smtClean="0"/>
              <a:t> routines</a:t>
            </a:r>
          </a:p>
          <a:p>
            <a:pPr eaLnBrk="1" hangingPunct="1">
              <a:defRPr/>
            </a:pPr>
            <a:r>
              <a:rPr lang="en-US" dirty="0" err="1" smtClean="0"/>
              <a:t>Unbuffered</a:t>
            </a:r>
            <a:r>
              <a:rPr lang="en-US" dirty="0" smtClean="0"/>
              <a:t>:</a:t>
            </a:r>
          </a:p>
          <a:p>
            <a:pPr lvl="1" eaLnBrk="1" hangingPunct="1">
              <a:defRPr/>
            </a:pPr>
            <a:r>
              <a:rPr lang="en-US" dirty="0" smtClean="0"/>
              <a:t>Especially useful for transferring data on network sockets</a:t>
            </a:r>
          </a:p>
          <a:p>
            <a:pPr lvl="1" eaLnBrk="1" hangingPunct="1">
              <a:defRPr/>
            </a:pPr>
            <a:r>
              <a:rPr lang="en-US" dirty="0" smtClean="0"/>
              <a:t>Same interface as Unix </a:t>
            </a:r>
            <a:r>
              <a:rPr lang="en-US" dirty="0" smtClean="0">
                <a:latin typeface="Courier New" pitchFamily="49" charset="0"/>
              </a:rPr>
              <a:t>read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</a:rPr>
              <a:t>write</a:t>
            </a:r>
          </a:p>
          <a:p>
            <a:pPr lvl="1" eaLnBrk="1" hangingPunct="1">
              <a:defRPr/>
            </a:pPr>
            <a:r>
              <a:rPr lang="en-US" dirty="0" err="1" smtClean="0">
                <a:latin typeface="Courier New" pitchFamily="49" charset="0"/>
              </a:rPr>
              <a:t>rio_readn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returns short count only if it encounters </a:t>
            </a:r>
            <a:r>
              <a:rPr lang="en-US" dirty="0" err="1" smtClean="0"/>
              <a:t>EOF</a:t>
            </a:r>
            <a:endParaRPr lang="en-US" dirty="0" smtClean="0"/>
          </a:p>
          <a:p>
            <a:pPr lvl="2" eaLnBrk="1" hangingPunct="1">
              <a:defRPr/>
            </a:pPr>
            <a:r>
              <a:rPr lang="en-US" dirty="0" smtClean="0"/>
              <a:t>Usually incorrect if reading from terminal</a:t>
            </a:r>
          </a:p>
          <a:p>
            <a:pPr lvl="1" eaLnBrk="1" hangingPunct="1">
              <a:defRPr/>
            </a:pPr>
            <a:r>
              <a:rPr lang="en-US" dirty="0" err="1" smtClean="0">
                <a:latin typeface="Courier New" pitchFamily="49" charset="0"/>
              </a:rPr>
              <a:t>rio_writen</a:t>
            </a:r>
            <a:r>
              <a:rPr lang="en-US" dirty="0" smtClean="0"/>
              <a:t> never returns a short count</a:t>
            </a:r>
          </a:p>
          <a:p>
            <a:pPr lvl="1" eaLnBrk="1" hangingPunct="1">
              <a:defRPr/>
            </a:pPr>
            <a:r>
              <a:rPr lang="en-US" dirty="0" smtClean="0"/>
              <a:t>Calls to </a:t>
            </a:r>
            <a:r>
              <a:rPr lang="en-US" dirty="0" err="1" smtClean="0">
                <a:latin typeface="Courier New" pitchFamily="49" charset="0"/>
              </a:rPr>
              <a:t>rio_readn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 pitchFamily="49" charset="0"/>
              </a:rPr>
              <a:t>rio_writen</a:t>
            </a:r>
            <a:r>
              <a:rPr lang="en-US" dirty="0" smtClean="0"/>
              <a:t> can be interleaved arbitrarily on the same descriptor</a:t>
            </a:r>
          </a:p>
          <a:p>
            <a:pPr lvl="1" eaLnBrk="1" hangingPunct="1">
              <a:defRPr/>
            </a:pPr>
            <a:r>
              <a:rPr lang="en-US" dirty="0" smtClean="0"/>
              <a:t>Small </a:t>
            </a:r>
            <a:r>
              <a:rPr lang="en-US" dirty="0" err="1" smtClean="0"/>
              <a:t>unbuffered</a:t>
            </a:r>
            <a:r>
              <a:rPr lang="en-US" dirty="0" smtClean="0"/>
              <a:t> I/</a:t>
            </a:r>
            <a:r>
              <a:rPr lang="en-US" dirty="0" err="1" smtClean="0"/>
              <a:t>Os</a:t>
            </a:r>
            <a:r>
              <a:rPr lang="en-US" dirty="0" smtClean="0"/>
              <a:t> are horribly inefficient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673225" y="6061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endParaRPr lang="en-US" altLang="en-US" b="0">
              <a:latin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Buffered I/O: Motivation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4341812"/>
          </a:xfrm>
        </p:spPr>
        <p:txBody>
          <a:bodyPr/>
          <a:lstStyle/>
          <a:p>
            <a:r>
              <a:rPr lang="en-US" dirty="0" smtClean="0"/>
              <a:t>Applications often read/write one character at a time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getc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putc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ungetc</a:t>
            </a:r>
            <a:endParaRPr lang="en-US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gets, </a:t>
            </a:r>
            <a:r>
              <a:rPr lang="en-US" dirty="0" err="1" smtClean="0">
                <a:latin typeface="Courier New"/>
                <a:cs typeface="Courier New"/>
              </a:rPr>
              <a:t>fgets</a:t>
            </a:r>
            <a:endParaRPr lang="en-US" dirty="0" smtClean="0">
              <a:latin typeface="Courier New"/>
              <a:cs typeface="Courier New"/>
            </a:endParaRPr>
          </a:p>
          <a:p>
            <a:pPr lvl="2"/>
            <a:r>
              <a:rPr lang="en-US" dirty="0"/>
              <a:t>Read line of </a:t>
            </a:r>
            <a:r>
              <a:rPr lang="en-US" dirty="0" smtClean="0"/>
              <a:t>text one character at a time, </a:t>
            </a:r>
            <a:r>
              <a:rPr lang="en-US" dirty="0"/>
              <a:t>stopping at newline</a:t>
            </a:r>
          </a:p>
          <a:p>
            <a:r>
              <a:rPr lang="en-US" dirty="0"/>
              <a:t>Implementing</a:t>
            </a:r>
            <a:r>
              <a:rPr lang="en-US" dirty="0" smtClean="0"/>
              <a:t> as Unix I/O calls expensive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read</a:t>
            </a:r>
            <a:r>
              <a:rPr lang="en-US" dirty="0" smtClean="0"/>
              <a:t> and </a:t>
            </a:r>
            <a:r>
              <a:rPr lang="en-US" dirty="0" smtClean="0">
                <a:latin typeface="Courier New"/>
                <a:cs typeface="Courier New"/>
              </a:rPr>
              <a:t>write</a:t>
            </a:r>
            <a:r>
              <a:rPr lang="en-US" dirty="0" smtClean="0"/>
              <a:t> require </a:t>
            </a:r>
            <a:r>
              <a:rPr lang="en-US" dirty="0"/>
              <a:t>Unix kernel calls</a:t>
            </a:r>
          </a:p>
          <a:p>
            <a:pPr lvl="2"/>
            <a:r>
              <a:rPr lang="en-US" dirty="0"/>
              <a:t>&gt; 10,000 clock cycles</a:t>
            </a:r>
            <a:endParaRPr lang="en-US" dirty="0" smtClean="0"/>
          </a:p>
          <a:p>
            <a:r>
              <a:rPr lang="en-US" dirty="0" smtClean="0"/>
              <a:t>Solution: Buffered read</a:t>
            </a:r>
          </a:p>
          <a:p>
            <a:pPr lvl="1"/>
            <a:r>
              <a:rPr lang="en-US" dirty="0"/>
              <a:t>Use Unix </a:t>
            </a:r>
            <a:r>
              <a:rPr lang="en-US" dirty="0" smtClean="0">
                <a:latin typeface="Courier New"/>
                <a:cs typeface="Courier New"/>
              </a:rPr>
              <a:t>read </a:t>
            </a:r>
            <a:r>
              <a:rPr lang="en-US" dirty="0" smtClean="0"/>
              <a:t>to </a:t>
            </a:r>
            <a:r>
              <a:rPr lang="en-US" dirty="0"/>
              <a:t>grab block of bytes</a:t>
            </a:r>
          </a:p>
          <a:p>
            <a:pPr lvl="1"/>
            <a:r>
              <a:rPr lang="en-US" dirty="0"/>
              <a:t>User input functions take one byte at a time from buffer</a:t>
            </a:r>
          </a:p>
          <a:p>
            <a:pPr lvl="2"/>
            <a:r>
              <a:rPr lang="en-US" dirty="0"/>
              <a:t>Refill buffer when empty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826476" y="5807075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64276" y="5807075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64276" y="5807075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09600" y="5831299"/>
            <a:ext cx="8423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</p:spTree>
    <p:extLst>
      <p:ext uri="{BB962C8B-B14F-4D97-AF65-F5344CB8AC3E}">
        <p14:creationId xmlns:p14="http://schemas.microsoft.com/office/powerpoint/2010/main" val="3117648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Buffered Input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Buffered:</a:t>
            </a:r>
          </a:p>
          <a:p>
            <a:pPr lvl="1" eaLnBrk="1" hangingPunct="1">
              <a:defRPr/>
            </a:pPr>
            <a:r>
              <a:rPr lang="en-US" i="1" dirty="0" smtClean="0"/>
              <a:t>Efficiently</a:t>
            </a:r>
            <a:r>
              <a:rPr lang="en-US" dirty="0" smtClean="0"/>
              <a:t> read text lines and binary data from file partially cached in an internal memory buffer</a:t>
            </a:r>
            <a:endParaRPr lang="en-US" dirty="0" smtClean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 err="1" smtClean="0">
                <a:latin typeface="Courier New" pitchFamily="49" charset="0"/>
              </a:rPr>
              <a:t>rio_readlineb</a:t>
            </a:r>
            <a:r>
              <a:rPr lang="en-US" dirty="0" smtClean="0"/>
              <a:t> reads text line of up to </a:t>
            </a:r>
            <a:r>
              <a:rPr lang="en-US" dirty="0" err="1" smtClean="0">
                <a:latin typeface="Courier New" pitchFamily="49" charset="0"/>
              </a:rPr>
              <a:t>maxlen</a:t>
            </a:r>
            <a:r>
              <a:rPr lang="en-US" dirty="0" smtClean="0"/>
              <a:t> bytes from file </a:t>
            </a:r>
            <a:r>
              <a:rPr lang="en-US" dirty="0" err="1" smtClean="0">
                <a:latin typeface="Courier New" pitchFamily="49" charset="0"/>
              </a:rPr>
              <a:t>fd</a:t>
            </a:r>
            <a:r>
              <a:rPr lang="en-US" dirty="0" smtClean="0"/>
              <a:t> and stores it in </a:t>
            </a:r>
            <a:r>
              <a:rPr lang="en-US" dirty="0" err="1" smtClean="0">
                <a:latin typeface="Courier New" pitchFamily="49" charset="0"/>
              </a:rPr>
              <a:t>usrbuf</a:t>
            </a:r>
            <a:r>
              <a:rPr lang="en-US" dirty="0" smtClean="0"/>
              <a:t>.  Especially useful for reading lines from network sockets</a:t>
            </a:r>
          </a:p>
          <a:p>
            <a:pPr lvl="1" eaLnBrk="1" hangingPunct="1">
              <a:defRPr/>
            </a:pPr>
            <a:r>
              <a:rPr lang="en-US" dirty="0" err="1" smtClean="0">
                <a:latin typeface="Courier New" pitchFamily="49" charset="0"/>
              </a:rPr>
              <a:t>rio_readnb</a:t>
            </a:r>
            <a:r>
              <a:rPr lang="en-US" dirty="0" smtClean="0"/>
              <a:t> reads up to </a:t>
            </a:r>
            <a:r>
              <a:rPr lang="en-US" dirty="0" smtClean="0">
                <a:latin typeface="Courier New" pitchFamily="49" charset="0"/>
              </a:rPr>
              <a:t>n</a:t>
            </a:r>
            <a:r>
              <a:rPr lang="en-US" dirty="0" smtClean="0"/>
              <a:t> bytes from file </a:t>
            </a:r>
            <a:r>
              <a:rPr lang="en-US" dirty="0" err="1" smtClean="0">
                <a:latin typeface="Courier New" pitchFamily="49" charset="0"/>
              </a:rPr>
              <a:t>fd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Calls to </a:t>
            </a:r>
            <a:r>
              <a:rPr lang="en-US" dirty="0" err="1" smtClean="0">
                <a:latin typeface="Courier New" pitchFamily="49" charset="0"/>
              </a:rPr>
              <a:t>rio_readlineb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 pitchFamily="49" charset="0"/>
              </a:rPr>
              <a:t>rio_readnb</a:t>
            </a:r>
            <a:r>
              <a:rPr lang="en-US" dirty="0" smtClean="0"/>
              <a:t> can be interleaved arbitrarily on same descriptor</a:t>
            </a:r>
          </a:p>
          <a:p>
            <a:pPr lvl="2" eaLnBrk="1" hangingPunct="1">
              <a:defRPr/>
            </a:pPr>
            <a:r>
              <a:rPr lang="en-US" dirty="0" smtClean="0"/>
              <a:t>Warning: Don’t interleave calls to </a:t>
            </a:r>
            <a:r>
              <a:rPr lang="en-US" dirty="0" err="1" smtClean="0">
                <a:latin typeface="Courier New" pitchFamily="49" charset="0"/>
              </a:rPr>
              <a:t>rio_readn</a:t>
            </a:r>
            <a:r>
              <a:rPr lang="en-US" dirty="0" smtClean="0"/>
              <a:t> with calls to *</a:t>
            </a:r>
            <a:r>
              <a:rPr lang="en-US" dirty="0" smtClean="0">
                <a:latin typeface="Courier New" pitchFamily="49" charset="0"/>
              </a:rPr>
              <a:t>b</a:t>
            </a:r>
            <a:r>
              <a:rPr lang="en-US" dirty="0" smtClean="0"/>
              <a:t> versions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ChangeArrowheads="1"/>
          </p:cNvSpPr>
          <p:nvPr/>
        </p:nvSpPr>
        <p:spPr bwMode="auto">
          <a:xfrm>
            <a:off x="4724400" y="3040062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Implementation</a:t>
            </a:r>
          </a:p>
        </p:txBody>
      </p:sp>
      <p:sp>
        <p:nvSpPr>
          <p:cNvPr id="7628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3960812"/>
          </a:xfrm>
        </p:spPr>
        <p:txBody>
          <a:bodyPr/>
          <a:lstStyle/>
          <a:p>
            <a:r>
              <a:rPr lang="en-US" dirty="0"/>
              <a:t>For reading from file</a:t>
            </a:r>
          </a:p>
          <a:p>
            <a:r>
              <a:rPr lang="en-US" dirty="0"/>
              <a:t>File has associated buffer to hold bytes that have been read from file but not yet read by user code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Layered </a:t>
            </a:r>
            <a:r>
              <a:rPr lang="en-US" dirty="0"/>
              <a:t>on Unix</a:t>
            </a:r>
            <a:r>
              <a:rPr lang="en-US" dirty="0" smtClean="0"/>
              <a:t> file:</a:t>
            </a:r>
            <a:endParaRPr lang="en-US" dirty="0"/>
          </a:p>
        </p:txBody>
      </p:sp>
      <p:sp>
        <p:nvSpPr>
          <p:cNvPr id="762885" name="Rectangle 5"/>
          <p:cNvSpPr>
            <a:spLocks noChangeArrowheads="1"/>
          </p:cNvSpPr>
          <p:nvPr/>
        </p:nvSpPr>
        <p:spPr bwMode="auto">
          <a:xfrm>
            <a:off x="2362200" y="3040062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762886" name="Rectangle 6"/>
          <p:cNvSpPr>
            <a:spLocks noChangeArrowheads="1"/>
          </p:cNvSpPr>
          <p:nvPr/>
        </p:nvSpPr>
        <p:spPr bwMode="auto">
          <a:xfrm>
            <a:off x="2362200" y="3040062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87" name="Text Box 7"/>
          <p:cNvSpPr txBox="1">
            <a:spLocks noChangeArrowheads="1"/>
          </p:cNvSpPr>
          <p:nvPr/>
        </p:nvSpPr>
        <p:spPr bwMode="auto">
          <a:xfrm>
            <a:off x="1498697" y="3056538"/>
            <a:ext cx="8470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  <p:sp>
        <p:nvSpPr>
          <p:cNvPr id="762888" name="Arc 8"/>
          <p:cNvSpPr>
            <a:spLocks/>
          </p:cNvSpPr>
          <p:nvPr/>
        </p:nvSpPr>
        <p:spPr bwMode="auto">
          <a:xfrm rot="-5400000" flipH="1" flipV="1">
            <a:off x="1978110" y="3418829"/>
            <a:ext cx="3048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89" name="Arc 9"/>
          <p:cNvSpPr>
            <a:spLocks/>
          </p:cNvSpPr>
          <p:nvPr/>
        </p:nvSpPr>
        <p:spPr bwMode="auto">
          <a:xfrm rot="-5400000" flipH="1" flipV="1">
            <a:off x="4264110" y="3495029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0" name="Rectangle 10"/>
          <p:cNvSpPr>
            <a:spLocks noChangeArrowheads="1"/>
          </p:cNvSpPr>
          <p:nvPr/>
        </p:nvSpPr>
        <p:spPr bwMode="auto">
          <a:xfrm>
            <a:off x="720810" y="3649662"/>
            <a:ext cx="1039813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</a:t>
            </a:r>
          </a:p>
        </p:txBody>
      </p:sp>
      <p:sp>
        <p:nvSpPr>
          <p:cNvPr id="762891" name="Rectangle 11"/>
          <p:cNvSpPr>
            <a:spLocks noChangeArrowheads="1"/>
          </p:cNvSpPr>
          <p:nvPr/>
        </p:nvSpPr>
        <p:spPr bwMode="auto">
          <a:xfrm>
            <a:off x="2702010" y="3802062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rio_bufptr</a:t>
            </a:r>
          </a:p>
        </p:txBody>
      </p:sp>
      <p:sp>
        <p:nvSpPr>
          <p:cNvPr id="762892" name="Line 12"/>
          <p:cNvSpPr>
            <a:spLocks noChangeShapeType="1"/>
          </p:cNvSpPr>
          <p:nvPr/>
        </p:nvSpPr>
        <p:spPr bwMode="auto">
          <a:xfrm flipV="1">
            <a:off x="4724400" y="26590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3" name="Line 13"/>
          <p:cNvSpPr>
            <a:spLocks noChangeShapeType="1"/>
          </p:cNvSpPr>
          <p:nvPr/>
        </p:nvSpPr>
        <p:spPr bwMode="auto">
          <a:xfrm flipV="1">
            <a:off x="7086600" y="26590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4" name="Line 14"/>
          <p:cNvSpPr>
            <a:spLocks noChangeShapeType="1"/>
          </p:cNvSpPr>
          <p:nvPr/>
        </p:nvSpPr>
        <p:spPr bwMode="auto">
          <a:xfrm>
            <a:off x="4724400" y="2811462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762895" name="Rectangle 15"/>
          <p:cNvSpPr>
            <a:spLocks noChangeArrowheads="1"/>
          </p:cNvSpPr>
          <p:nvPr/>
        </p:nvSpPr>
        <p:spPr bwMode="auto">
          <a:xfrm>
            <a:off x="5257800" y="2659062"/>
            <a:ext cx="1219200" cy="312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rio_cnt</a:t>
            </a:r>
          </a:p>
        </p:txBody>
      </p:sp>
      <p:sp>
        <p:nvSpPr>
          <p:cNvPr id="762896" name="Rectangle 16"/>
          <p:cNvSpPr>
            <a:spLocks noChangeArrowheads="1"/>
          </p:cNvSpPr>
          <p:nvPr/>
        </p:nvSpPr>
        <p:spPr bwMode="auto">
          <a:xfrm>
            <a:off x="5105400" y="5452646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762897" name="Rectangle 17"/>
          <p:cNvSpPr>
            <a:spLocks noChangeArrowheads="1"/>
          </p:cNvSpPr>
          <p:nvPr/>
        </p:nvSpPr>
        <p:spPr bwMode="auto">
          <a:xfrm>
            <a:off x="2743200" y="5452646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762898" name="Rectangle 18"/>
          <p:cNvSpPr>
            <a:spLocks noChangeArrowheads="1"/>
          </p:cNvSpPr>
          <p:nvPr/>
        </p:nvSpPr>
        <p:spPr bwMode="auto">
          <a:xfrm>
            <a:off x="762000" y="5452646"/>
            <a:ext cx="82296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762899" name="Rectangle 19"/>
          <p:cNvSpPr>
            <a:spLocks noChangeArrowheads="1"/>
          </p:cNvSpPr>
          <p:nvPr/>
        </p:nvSpPr>
        <p:spPr bwMode="auto">
          <a:xfrm>
            <a:off x="762000" y="5452646"/>
            <a:ext cx="1981200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not in buffer</a:t>
            </a:r>
          </a:p>
        </p:txBody>
      </p:sp>
      <p:sp>
        <p:nvSpPr>
          <p:cNvPr id="762900" name="Rectangle 20"/>
          <p:cNvSpPr>
            <a:spLocks noChangeArrowheads="1"/>
          </p:cNvSpPr>
          <p:nvPr/>
        </p:nvSpPr>
        <p:spPr bwMode="auto">
          <a:xfrm>
            <a:off x="7467600" y="5452646"/>
            <a:ext cx="1524000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unseen</a:t>
            </a:r>
          </a:p>
        </p:txBody>
      </p:sp>
      <p:sp>
        <p:nvSpPr>
          <p:cNvPr id="762901" name="Arc 21"/>
          <p:cNvSpPr>
            <a:spLocks/>
          </p:cNvSpPr>
          <p:nvPr/>
        </p:nvSpPr>
        <p:spPr bwMode="auto">
          <a:xfrm rot="-5400000" flipH="1" flipV="1">
            <a:off x="7007310" y="5907613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2" name="Rectangle 22"/>
          <p:cNvSpPr>
            <a:spLocks noChangeArrowheads="1"/>
          </p:cNvSpPr>
          <p:nvPr/>
        </p:nvSpPr>
        <p:spPr bwMode="auto">
          <a:xfrm>
            <a:off x="4378410" y="6214646"/>
            <a:ext cx="2590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600" dirty="0">
                <a:latin typeface="Calibri" pitchFamily="34" charset="0"/>
              </a:rPr>
              <a:t>Current File Position</a:t>
            </a:r>
          </a:p>
        </p:txBody>
      </p:sp>
      <p:sp>
        <p:nvSpPr>
          <p:cNvPr id="762903" name="Line 23"/>
          <p:cNvSpPr>
            <a:spLocks noChangeShapeType="1"/>
          </p:cNvSpPr>
          <p:nvPr/>
        </p:nvSpPr>
        <p:spPr bwMode="auto">
          <a:xfrm flipV="1">
            <a:off x="27432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4" name="Line 24"/>
          <p:cNvSpPr>
            <a:spLocks noChangeShapeType="1"/>
          </p:cNvSpPr>
          <p:nvPr/>
        </p:nvSpPr>
        <p:spPr bwMode="auto">
          <a:xfrm flipV="1">
            <a:off x="74676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5" name="Line 25"/>
          <p:cNvSpPr>
            <a:spLocks noChangeShapeType="1"/>
          </p:cNvSpPr>
          <p:nvPr/>
        </p:nvSpPr>
        <p:spPr bwMode="auto">
          <a:xfrm flipV="1">
            <a:off x="2743200" y="5181600"/>
            <a:ext cx="4724400" cy="7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6" name="Rectangle 26"/>
          <p:cNvSpPr>
            <a:spLocks noChangeArrowheads="1"/>
          </p:cNvSpPr>
          <p:nvPr/>
        </p:nvSpPr>
        <p:spPr bwMode="auto">
          <a:xfrm>
            <a:off x="3886200" y="5029200"/>
            <a:ext cx="26670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Buffered Portion</a:t>
            </a:r>
          </a:p>
        </p:txBody>
      </p:sp>
    </p:spTree>
    <p:extLst>
      <p:ext uri="{BB962C8B-B14F-4D97-AF65-F5344CB8AC3E}">
        <p14:creationId xmlns:p14="http://schemas.microsoft.com/office/powerpoint/2010/main" val="2199539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Declaration</a:t>
            </a:r>
          </a:p>
        </p:txBody>
      </p:sp>
      <p:sp>
        <p:nvSpPr>
          <p:cNvPr id="7649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79413" y="1296988"/>
            <a:ext cx="8307387" cy="608012"/>
          </a:xfrm>
        </p:spPr>
        <p:txBody>
          <a:bodyPr/>
          <a:lstStyle/>
          <a:p>
            <a:r>
              <a:rPr lang="en-US" dirty="0"/>
              <a:t>All information contained in </a:t>
            </a:r>
            <a:r>
              <a:rPr lang="en-US" dirty="0" err="1">
                <a:latin typeface="Courier New"/>
                <a:cs typeface="Courier New"/>
              </a:rPr>
              <a:t>struct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64934" name="Text Box 6"/>
          <p:cNvSpPr txBox="1">
            <a:spLocks noChangeArrowheads="1"/>
          </p:cNvSpPr>
          <p:nvPr/>
        </p:nvSpPr>
        <p:spPr bwMode="auto">
          <a:xfrm>
            <a:off x="452437" y="4267200"/>
            <a:ext cx="8539163" cy="16002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rio_fd</a:t>
            </a:r>
            <a:r>
              <a:rPr lang="en-US" sz="1600" dirty="0">
                <a:latin typeface="Courier New" pitchFamily="49" charset="0"/>
              </a:rPr>
              <a:t>; 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descriptor for this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rio_cnt</a:t>
            </a:r>
            <a:r>
              <a:rPr lang="en-US" sz="1600" dirty="0">
                <a:latin typeface="Courier New" pitchFamily="49" charset="0"/>
              </a:rPr>
              <a:t>;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unread bytes in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>
                <a:latin typeface="Courier New" pitchFamily="49" charset="0"/>
              </a:rPr>
              <a:t>rio_bufptr</a:t>
            </a:r>
            <a:r>
              <a:rPr lang="en-US" sz="1600" dirty="0">
                <a:latin typeface="Courier New" pitchFamily="49" charset="0"/>
              </a:rPr>
              <a:t>;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next unread byte in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</a:t>
            </a:r>
            <a:r>
              <a:rPr lang="en-US" sz="1600" dirty="0" err="1">
                <a:latin typeface="Courier New" pitchFamily="49" charset="0"/>
              </a:rPr>
              <a:t>rio_buf</a:t>
            </a:r>
            <a:r>
              <a:rPr lang="en-US" sz="1600" dirty="0">
                <a:latin typeface="Courier New" pitchFamily="49" charset="0"/>
              </a:rPr>
              <a:t>[RIO_BUFSIZE];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internal buffer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 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;</a:t>
            </a: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24400" y="2430462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362200" y="2430462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2362200" y="2430462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498697" y="2452994"/>
            <a:ext cx="8470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  <p:sp>
        <p:nvSpPr>
          <p:cNvPr id="21" name="Arc 8"/>
          <p:cNvSpPr>
            <a:spLocks/>
          </p:cNvSpPr>
          <p:nvPr/>
        </p:nvSpPr>
        <p:spPr bwMode="auto">
          <a:xfrm rot="16200000" flipH="1" flipV="1">
            <a:off x="1978110" y="2809229"/>
            <a:ext cx="3048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Arc 9"/>
          <p:cNvSpPr>
            <a:spLocks/>
          </p:cNvSpPr>
          <p:nvPr/>
        </p:nvSpPr>
        <p:spPr bwMode="auto">
          <a:xfrm rot="16200000" flipH="1" flipV="1">
            <a:off x="4264110" y="2885429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720810" y="3040062"/>
            <a:ext cx="1039813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</a:t>
            </a: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2702010" y="3192462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rio_bufptr</a:t>
            </a: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V="1">
            <a:off x="4724400" y="20494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 flipV="1">
            <a:off x="7086600" y="20494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>
            <a:off x="4724400" y="2201862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5257800" y="2049462"/>
            <a:ext cx="1219200" cy="312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rio_cnt</a:t>
            </a:r>
          </a:p>
        </p:txBody>
      </p:sp>
    </p:spTree>
    <p:extLst>
      <p:ext uri="{BB962C8B-B14F-4D97-AF65-F5344CB8AC3E}">
        <p14:creationId xmlns:p14="http://schemas.microsoft.com/office/powerpoint/2010/main" val="21128147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Buffered RIO Example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Copying the lines of a text file from standard input to standard output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43000" y="2743200"/>
            <a:ext cx="7498207" cy="297312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600" dirty="0">
                <a:latin typeface="Courier New" pitchFamily="49" charset="0"/>
              </a:rPr>
              <a:t>#include "</a:t>
            </a:r>
            <a:r>
              <a:rPr lang="en-US" altLang="en-US" sz="1600" dirty="0" err="1">
                <a:latin typeface="Courier New" pitchFamily="49" charset="0"/>
              </a:rPr>
              <a:t>csapp.h</a:t>
            </a:r>
            <a:r>
              <a:rPr lang="en-US" alt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main(</a:t>
            </a:r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argc</a:t>
            </a:r>
            <a:r>
              <a:rPr lang="en-US" altLang="en-US" sz="1600" dirty="0">
                <a:latin typeface="Courier New" pitchFamily="49" charset="0"/>
              </a:rPr>
              <a:t>, char **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)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n;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rio_t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rio</a:t>
            </a:r>
            <a:r>
              <a:rPr lang="en-US" alt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char </a:t>
            </a:r>
            <a:r>
              <a:rPr lang="en-US" altLang="en-US" sz="1600" dirty="0" err="1">
                <a:latin typeface="Courier New" pitchFamily="49" charset="0"/>
              </a:rPr>
              <a:t>buf</a:t>
            </a:r>
            <a:r>
              <a:rPr lang="en-US" altLang="en-US" sz="1600" dirty="0">
                <a:latin typeface="Courier New" pitchFamily="49" charset="0"/>
              </a:rPr>
              <a:t>[</a:t>
            </a:r>
            <a:r>
              <a:rPr lang="en-US" altLang="en-US" sz="1600" dirty="0" err="1">
                <a:latin typeface="Courier New" pitchFamily="49" charset="0"/>
              </a:rPr>
              <a:t>MAXLINE</a:t>
            </a:r>
            <a:r>
              <a:rPr lang="en-US" altLang="en-US" sz="1600" dirty="0">
                <a:latin typeface="Courier New" pitchFamily="49" charset="0"/>
              </a:rPr>
              <a:t>];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Rio_readinitb</a:t>
            </a:r>
            <a:r>
              <a:rPr lang="en-US" altLang="en-US" sz="1600" dirty="0">
                <a:latin typeface="Courier New" pitchFamily="49" charset="0"/>
              </a:rPr>
              <a:t>(&amp;</a:t>
            </a:r>
            <a:r>
              <a:rPr lang="en-US" altLang="en-US" sz="1600" dirty="0" err="1">
                <a:latin typeface="Courier New" pitchFamily="49" charset="0"/>
              </a:rPr>
              <a:t>rio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STDIN_FILENO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while((n = </a:t>
            </a:r>
            <a:r>
              <a:rPr lang="en-US" altLang="en-US" sz="1600" dirty="0" err="1">
                <a:latin typeface="Courier New" pitchFamily="49" charset="0"/>
              </a:rPr>
              <a:t>Rio_readlineb</a:t>
            </a:r>
            <a:r>
              <a:rPr lang="en-US" altLang="en-US" sz="1600" dirty="0">
                <a:latin typeface="Courier New" pitchFamily="49" charset="0"/>
              </a:rPr>
              <a:t>(&amp;</a:t>
            </a:r>
            <a:r>
              <a:rPr lang="en-US" altLang="en-US" sz="1600" dirty="0" err="1">
                <a:latin typeface="Courier New" pitchFamily="49" charset="0"/>
              </a:rPr>
              <a:t>rio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buf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 smtClean="0">
                <a:latin typeface="Courier New" pitchFamily="49" charset="0"/>
              </a:rPr>
              <a:t>sizeof</a:t>
            </a:r>
            <a:r>
              <a:rPr lang="en-US" altLang="en-US" sz="1600" dirty="0" smtClean="0">
                <a:latin typeface="Courier New" pitchFamily="49" charset="0"/>
              </a:rPr>
              <a:t>(</a:t>
            </a:r>
            <a:r>
              <a:rPr lang="en-US" altLang="en-US" sz="1600" dirty="0" err="1" smtClean="0">
                <a:latin typeface="Courier New" pitchFamily="49" charset="0"/>
              </a:rPr>
              <a:t>buf</a:t>
            </a:r>
            <a:r>
              <a:rPr lang="en-US" altLang="en-US" sz="1600" dirty="0" smtClean="0">
                <a:latin typeface="Courier New" pitchFamily="49" charset="0"/>
              </a:rPr>
              <a:t>))) </a:t>
            </a:r>
            <a:r>
              <a:rPr lang="en-US" altLang="en-US" sz="1600" dirty="0">
                <a:latin typeface="Courier New" pitchFamily="49" charset="0"/>
              </a:rPr>
              <a:t>!= 0)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Rio_writen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STDOUT_FILENO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buf</a:t>
            </a:r>
            <a:r>
              <a:rPr lang="en-US" altLang="en-US" sz="1600" dirty="0">
                <a:latin typeface="Courier New" pitchFamily="49" charset="0"/>
              </a:rPr>
              <a:t>, n);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exit(0);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Buffered RIO Example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Copying the lines of a text file from standard input to standard output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43000" y="2743200"/>
            <a:ext cx="6076343" cy="363791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600" dirty="0">
                <a:latin typeface="Courier New" pitchFamily="49" charset="0"/>
              </a:rPr>
              <a:t>#include "</a:t>
            </a:r>
            <a:r>
              <a:rPr lang="en-US" altLang="en-US" sz="1600" dirty="0" err="1">
                <a:latin typeface="Courier New" pitchFamily="49" charset="0"/>
              </a:rPr>
              <a:t>csapp.h</a:t>
            </a:r>
            <a:r>
              <a:rPr lang="en-US" alt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main(</a:t>
            </a:r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argc</a:t>
            </a:r>
            <a:r>
              <a:rPr lang="en-US" altLang="en-US" sz="1600" dirty="0">
                <a:latin typeface="Courier New" pitchFamily="49" charset="0"/>
              </a:rPr>
              <a:t>, char **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)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n;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rio_t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rio</a:t>
            </a:r>
            <a:r>
              <a:rPr lang="en-US" alt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char </a:t>
            </a:r>
            <a:r>
              <a:rPr lang="en-US" altLang="en-US" sz="1600" dirty="0" err="1">
                <a:latin typeface="Courier New" pitchFamily="49" charset="0"/>
              </a:rPr>
              <a:t>buf</a:t>
            </a:r>
            <a:r>
              <a:rPr lang="en-US" altLang="en-US" sz="1600" dirty="0">
                <a:latin typeface="Courier New" pitchFamily="49" charset="0"/>
              </a:rPr>
              <a:t>[</a:t>
            </a:r>
            <a:r>
              <a:rPr lang="en-US" altLang="en-US" sz="1600" dirty="0" err="1">
                <a:latin typeface="Courier New" pitchFamily="49" charset="0"/>
              </a:rPr>
              <a:t>MAXLINE</a:t>
            </a:r>
            <a:r>
              <a:rPr lang="en-US" altLang="en-US" sz="1600" dirty="0">
                <a:latin typeface="Courier New" pitchFamily="49" charset="0"/>
              </a:rPr>
              <a:t>];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Rio_readinitb</a:t>
            </a:r>
            <a:r>
              <a:rPr lang="en-US" altLang="en-US" sz="1600" dirty="0">
                <a:latin typeface="Courier New" pitchFamily="49" charset="0"/>
              </a:rPr>
              <a:t>(&amp;</a:t>
            </a:r>
            <a:r>
              <a:rPr lang="en-US" altLang="en-US" sz="1600" dirty="0" err="1">
                <a:latin typeface="Courier New" pitchFamily="49" charset="0"/>
              </a:rPr>
              <a:t>rio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STDIN_FILENO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smtClean="0">
                <a:latin typeface="Courier New" pitchFamily="49" charset="0"/>
              </a:rPr>
              <a:t>while(1) {</a:t>
            </a:r>
          </a:p>
          <a:p>
            <a:pPr algn="l"/>
            <a:r>
              <a:rPr lang="en-US" altLang="en-US" sz="1600" dirty="0" smtClean="0">
                <a:latin typeface="Courier New" pitchFamily="49" charset="0"/>
              </a:rPr>
              <a:t>	n </a:t>
            </a:r>
            <a:r>
              <a:rPr lang="en-US" altLang="en-US" sz="1600" dirty="0">
                <a:latin typeface="Courier New" pitchFamily="49" charset="0"/>
              </a:rPr>
              <a:t>= </a:t>
            </a:r>
            <a:r>
              <a:rPr lang="en-US" altLang="en-US" sz="1600" dirty="0" err="1">
                <a:latin typeface="Courier New" pitchFamily="49" charset="0"/>
              </a:rPr>
              <a:t>Rio_readlineb</a:t>
            </a:r>
            <a:r>
              <a:rPr lang="en-US" altLang="en-US" sz="1600" dirty="0">
                <a:latin typeface="Courier New" pitchFamily="49" charset="0"/>
              </a:rPr>
              <a:t>(&amp;</a:t>
            </a:r>
            <a:r>
              <a:rPr lang="en-US" altLang="en-US" sz="1600" dirty="0" err="1">
                <a:latin typeface="Courier New" pitchFamily="49" charset="0"/>
              </a:rPr>
              <a:t>rio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buf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 smtClean="0">
                <a:latin typeface="Courier New" pitchFamily="49" charset="0"/>
              </a:rPr>
              <a:t>sizeof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 smtClean="0">
                <a:latin typeface="Courier New" pitchFamily="49" charset="0"/>
              </a:rPr>
              <a:t>buf</a:t>
            </a:r>
            <a:r>
              <a:rPr lang="en-US" altLang="en-US" sz="1600" dirty="0" smtClean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600" dirty="0" smtClean="0">
                <a:latin typeface="Courier New" pitchFamily="49" charset="0"/>
              </a:rPr>
              <a:t>	if (n == 0)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smtClean="0">
                <a:latin typeface="Courier New" pitchFamily="49" charset="0"/>
              </a:rPr>
              <a:t>    break;</a:t>
            </a:r>
            <a:r>
              <a:rPr lang="en-US" altLang="en-US" sz="1600" dirty="0" smtClean="0">
                <a:latin typeface="Courier New" pitchFamily="49" charset="0"/>
              </a:rPr>
              <a:t> </a:t>
            </a:r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Rio_writen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STDOUT_FILENO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buf</a:t>
            </a:r>
            <a:r>
              <a:rPr lang="en-US" altLang="en-US" sz="1600" dirty="0">
                <a:latin typeface="Courier New" pitchFamily="49" charset="0"/>
              </a:rPr>
              <a:t>, n);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exit(0);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842857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I/O Choices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sz="2000" dirty="0" smtClean="0"/>
              <a:t>Unix I/O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dirty="0" smtClean="0"/>
              <a:t>Most general and basic; others are implemented using it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dirty="0" err="1" smtClean="0"/>
              <a:t>Unbuffered</a:t>
            </a:r>
            <a:r>
              <a:rPr lang="en-US" sz="1800" dirty="0" smtClean="0"/>
              <a:t>; efficient input requires buffering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dirty="0" smtClean="0"/>
              <a:t>Tricky and error-prone; short counts, for example</a:t>
            </a:r>
          </a:p>
          <a:p>
            <a:pPr marL="457200" indent="-45720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sz="2000" dirty="0" smtClean="0"/>
              <a:t>C-Style “Standard I/O”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dirty="0" smtClean="0"/>
              <a:t>Buffered; tricky to use on network sockets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dirty="0" smtClean="0"/>
              <a:t>Potential interactions with other I/O on streams and sockets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dirty="0" smtClean="0"/>
              <a:t>Not all info is available (see later slide on metadata)</a:t>
            </a:r>
          </a:p>
          <a:p>
            <a:pPr marL="457200" indent="-45720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sz="2000" dirty="0" smtClean="0"/>
              <a:t>RIO</a:t>
            </a:r>
          </a:p>
          <a:p>
            <a:pPr marL="457200" indent="-45720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sz="2000" dirty="0" smtClean="0"/>
              <a:t>C++ streams</a:t>
            </a:r>
          </a:p>
          <a:p>
            <a:pPr marL="457200" indent="-45720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sz="2000" dirty="0" smtClean="0"/>
              <a:t>Roll your own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I/O Choices, continued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6353175" cy="5224462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sz="2000" smtClean="0"/>
              <a:t>Unix I/O</a:t>
            </a:r>
          </a:p>
          <a:p>
            <a:pPr marL="457200" indent="-45720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sz="2000" smtClean="0"/>
              <a:t>Standard I/O</a:t>
            </a:r>
          </a:p>
          <a:p>
            <a:pPr marL="457200" indent="-45720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sz="2000" smtClean="0"/>
              <a:t>RIO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smtClean="0"/>
              <a:t>Buffered and unbuffered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smtClean="0"/>
              <a:t>Nicely packaged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smtClean="0"/>
              <a:t>Author’s choice for sockets and pipes</a:t>
            </a:r>
          </a:p>
          <a:p>
            <a:pPr marL="1371600" lvl="2" indent="-46355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600" smtClean="0"/>
              <a:t>But buffered version has problems dealing with EOF on terminals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smtClean="0"/>
              <a:t>Non-standard, but built on Stevens’s work</a:t>
            </a:r>
          </a:p>
          <a:p>
            <a:pPr marL="457200" indent="-45720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sz="2000" smtClean="0"/>
              <a:t>C++ streams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smtClean="0"/>
              <a:t>Standard (sort of)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smtClean="0"/>
              <a:t>Very complex</a:t>
            </a:r>
          </a:p>
          <a:p>
            <a:pPr marL="457200" indent="-45720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sz="2000" smtClean="0"/>
              <a:t>Roll your own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smtClean="0"/>
              <a:t>Time consuming</a:t>
            </a:r>
          </a:p>
          <a:p>
            <a:pPr marL="914400" lvl="1" indent="-415925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smtClean="0"/>
              <a:t>Error-prone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4876800" y="4343400"/>
            <a:ext cx="4038600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  <a:defRPr/>
            </a:pPr>
            <a:r>
              <a:rPr lang="en-US" sz="2000" b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Unix Bible:  W. Richard  Stevens, </a:t>
            </a:r>
            <a:r>
              <a:rPr lang="en-US" sz="2000" b="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Advanced Programming in the Unix Environment,</a:t>
            </a:r>
            <a:r>
              <a:rPr lang="en-US" sz="2000" b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Addison Wesley, 1993.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Abstracting I/O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Low level requires complex device commands</a:t>
            </a:r>
          </a:p>
          <a:p>
            <a:pPr lvl="1" eaLnBrk="1" hangingPunct="1">
              <a:defRPr/>
            </a:pPr>
            <a:r>
              <a:rPr lang="en-US" dirty="0" smtClean="0"/>
              <a:t>Vary from device to device</a:t>
            </a:r>
          </a:p>
          <a:p>
            <a:pPr lvl="1" eaLnBrk="1" hangingPunct="1">
              <a:defRPr/>
            </a:pPr>
            <a:r>
              <a:rPr lang="en-US" dirty="0" smtClean="0"/>
              <a:t>Device models can be very different</a:t>
            </a:r>
          </a:p>
          <a:p>
            <a:pPr lvl="2" eaLnBrk="1" hangingPunct="1">
              <a:defRPr/>
            </a:pPr>
            <a:r>
              <a:rPr lang="en-US" dirty="0" smtClean="0"/>
              <a:t>Tape: read or write sequentially, or rewind</a:t>
            </a:r>
          </a:p>
          <a:p>
            <a:pPr lvl="2" eaLnBrk="1" hangingPunct="1">
              <a:defRPr/>
            </a:pPr>
            <a:r>
              <a:rPr lang="en-US" dirty="0" smtClean="0"/>
              <a:t>Disk: “random” access at block level</a:t>
            </a:r>
          </a:p>
          <a:p>
            <a:pPr lvl="2" eaLnBrk="1" hangingPunct="1">
              <a:defRPr/>
            </a:pPr>
            <a:r>
              <a:rPr lang="en-US" dirty="0" smtClean="0"/>
              <a:t>Terminal: sequential, no rewind, must echo and allow editing</a:t>
            </a:r>
          </a:p>
          <a:p>
            <a:pPr lvl="2" eaLnBrk="1" hangingPunct="1">
              <a:defRPr/>
            </a:pPr>
            <a:r>
              <a:rPr lang="en-US" dirty="0" smtClean="0"/>
              <a:t>Video: write-only, with 2-dimensional structure</a:t>
            </a:r>
          </a:p>
          <a:p>
            <a:pPr eaLnBrk="1" hangingPunct="1">
              <a:defRPr/>
            </a:pPr>
            <a:r>
              <a:rPr lang="en-US" dirty="0" smtClean="0"/>
              <a:t>Operating system should hide these differences</a:t>
            </a:r>
          </a:p>
          <a:p>
            <a:pPr lvl="1" eaLnBrk="1" hangingPunct="1">
              <a:defRPr/>
            </a:pPr>
            <a:r>
              <a:rPr lang="en-US" dirty="0" smtClean="0"/>
              <a:t>“Read” and “write” should work regardless of device</a:t>
            </a:r>
          </a:p>
          <a:p>
            <a:pPr lvl="1" eaLnBrk="1" hangingPunct="1">
              <a:defRPr/>
            </a:pPr>
            <a:r>
              <a:rPr lang="en-US" dirty="0" smtClean="0"/>
              <a:t>Sometimes impossible to generalize (e.g., video)</a:t>
            </a:r>
          </a:p>
          <a:p>
            <a:pPr lvl="1" eaLnBrk="1" hangingPunct="1">
              <a:defRPr/>
            </a:pPr>
            <a:r>
              <a:rPr lang="en-US" dirty="0" smtClean="0"/>
              <a:t>Still need access to full power of hardware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the Unix Kernel</a:t>
            </a:r>
            <a:br>
              <a:rPr lang="en-US" altLang="en-US" smtClean="0"/>
            </a:br>
            <a:r>
              <a:rPr lang="en-US" altLang="en-US" smtClean="0"/>
              <a:t>Represents Open Files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404938"/>
            <a:ext cx="83073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smtClean="0"/>
              <a:t>Two descriptors referencing two distinct open files</a:t>
            </a:r>
          </a:p>
          <a:p>
            <a:pPr eaLnBrk="1" hangingPunct="1">
              <a:defRPr/>
            </a:pPr>
            <a:r>
              <a:rPr lang="en-US" sz="2000" smtClean="0"/>
              <a:t>Descriptor 1 (stdout) points to terminal, and descriptor 4 points to open disk file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506538" y="35179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506538" y="37465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506538" y="39751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1506538" y="42037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1506538" y="44323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896938" y="35179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0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896938" y="37465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1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896938" y="39751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2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896938" y="42037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3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896938" y="44323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4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0" y="2638425"/>
            <a:ext cx="2419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[one table per process]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3046413" y="2590800"/>
            <a:ext cx="26241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Open file table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[shared by all processes]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759450" y="2590800"/>
            <a:ext cx="26241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v-node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[shared by all processes]</a:t>
            </a: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3868738" y="38100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3868738" y="41148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3868738" y="44196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 flipV="1">
            <a:off x="1905000" y="3505200"/>
            <a:ext cx="19637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V="1">
            <a:off x="4706938" y="5076825"/>
            <a:ext cx="14652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3868738" y="35052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3868738" y="54864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3868738" y="57912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3868738" y="60960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602" name="Rectangle 26"/>
          <p:cNvSpPr>
            <a:spLocks noChangeArrowheads="1"/>
          </p:cNvSpPr>
          <p:nvPr/>
        </p:nvSpPr>
        <p:spPr bwMode="auto">
          <a:xfrm>
            <a:off x="3868738" y="51816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1955800" y="4530725"/>
            <a:ext cx="1930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228600" y="3933825"/>
            <a:ext cx="823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228600" y="3705225"/>
            <a:ext cx="823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334963" y="3476625"/>
            <a:ext cx="717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 flipV="1">
            <a:off x="4786313" y="3489325"/>
            <a:ext cx="13985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Rectangle 32"/>
          <p:cNvSpPr>
            <a:spLocks noChangeArrowheads="1"/>
          </p:cNvSpPr>
          <p:nvPr/>
        </p:nvSpPr>
        <p:spPr bwMode="auto">
          <a:xfrm>
            <a:off x="6197600" y="34766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access</a:t>
            </a:r>
          </a:p>
        </p:txBody>
      </p:sp>
      <p:sp>
        <p:nvSpPr>
          <p:cNvPr id="24609" name="Rectangle 33"/>
          <p:cNvSpPr>
            <a:spLocks noChangeArrowheads="1"/>
          </p:cNvSpPr>
          <p:nvPr/>
        </p:nvSpPr>
        <p:spPr bwMode="auto">
          <a:xfrm>
            <a:off x="6197600" y="43910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6197600" y="37814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size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6197600" y="40862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type</a:t>
            </a:r>
          </a:p>
        </p:txBody>
      </p:sp>
      <p:sp>
        <p:nvSpPr>
          <p:cNvPr id="24612" name="Rectangle 36"/>
          <p:cNvSpPr>
            <a:spLocks noChangeArrowheads="1"/>
          </p:cNvSpPr>
          <p:nvPr/>
        </p:nvSpPr>
        <p:spPr bwMode="auto">
          <a:xfrm>
            <a:off x="6197600" y="50768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access</a:t>
            </a:r>
          </a:p>
        </p:txBody>
      </p:sp>
      <p:sp>
        <p:nvSpPr>
          <p:cNvPr id="24613" name="Rectangle 37"/>
          <p:cNvSpPr>
            <a:spLocks noChangeArrowheads="1"/>
          </p:cNvSpPr>
          <p:nvPr/>
        </p:nvSpPr>
        <p:spPr bwMode="auto">
          <a:xfrm>
            <a:off x="6197600" y="59912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614" name="Rectangle 38"/>
          <p:cNvSpPr>
            <a:spLocks noChangeArrowheads="1"/>
          </p:cNvSpPr>
          <p:nvPr/>
        </p:nvSpPr>
        <p:spPr bwMode="auto">
          <a:xfrm>
            <a:off x="6197600" y="53816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size</a:t>
            </a:r>
          </a:p>
        </p:txBody>
      </p:sp>
      <p:sp>
        <p:nvSpPr>
          <p:cNvPr id="24615" name="Rectangle 39"/>
          <p:cNvSpPr>
            <a:spLocks noChangeArrowheads="1"/>
          </p:cNvSpPr>
          <p:nvPr/>
        </p:nvSpPr>
        <p:spPr bwMode="auto">
          <a:xfrm>
            <a:off x="6197600" y="56864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type</a:t>
            </a:r>
          </a:p>
        </p:txBody>
      </p:sp>
      <p:sp>
        <p:nvSpPr>
          <p:cNvPr id="24616" name="Text Box 40"/>
          <p:cNvSpPr txBox="1">
            <a:spLocks noChangeArrowheads="1"/>
          </p:cNvSpPr>
          <p:nvPr/>
        </p:nvSpPr>
        <p:spPr bwMode="auto">
          <a:xfrm>
            <a:off x="3543300" y="3200400"/>
            <a:ext cx="17192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 (terminal)</a:t>
            </a:r>
          </a:p>
        </p:txBody>
      </p:sp>
      <p:sp>
        <p:nvSpPr>
          <p:cNvPr id="24617" name="Text Box 41"/>
          <p:cNvSpPr txBox="1">
            <a:spLocks noChangeArrowheads="1"/>
          </p:cNvSpPr>
          <p:nvPr/>
        </p:nvSpPr>
        <p:spPr bwMode="auto">
          <a:xfrm>
            <a:off x="3735388" y="4876800"/>
            <a:ext cx="1335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B (disk)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7696200" y="3733800"/>
            <a:ext cx="91440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600" i="1"/>
              <a:t>Info in 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stat</a:t>
            </a:r>
            <a:r>
              <a:rPr lang="en-US" altLang="en-US" sz="1600" i="1"/>
              <a:t> struct</a:t>
            </a:r>
          </a:p>
        </p:txBody>
      </p:sp>
      <p:sp>
        <p:nvSpPr>
          <p:cNvPr id="24619" name="AutoShape 43"/>
          <p:cNvSpPr>
            <a:spLocks/>
          </p:cNvSpPr>
          <p:nvPr/>
        </p:nvSpPr>
        <p:spPr bwMode="auto">
          <a:xfrm>
            <a:off x="7543800" y="3505200"/>
            <a:ext cx="76200" cy="1219200"/>
          </a:xfrm>
          <a:prstGeom prst="rightBrace">
            <a:avLst>
              <a:gd name="adj1" fmla="val 1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File Sharing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949325"/>
          </a:xfrm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smtClean="0"/>
              <a:t>Two distinct descriptors sharing the same disk file through two distinct open file table entries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E.g., Calling </a:t>
            </a:r>
            <a:r>
              <a:rPr lang="en-US" sz="1800" smtClean="0">
                <a:latin typeface="Courier New" pitchFamily="49" charset="0"/>
              </a:rPr>
              <a:t>open </a:t>
            </a:r>
            <a:r>
              <a:rPr lang="en-US" sz="1800" smtClean="0"/>
              <a:t>twice with the same </a:t>
            </a:r>
            <a:r>
              <a:rPr lang="en-US" sz="1800" smtClean="0">
                <a:latin typeface="Courier New" pitchFamily="49" charset="0"/>
              </a:rPr>
              <a:t>filename </a:t>
            </a:r>
            <a:r>
              <a:rPr lang="en-US" sz="1800" smtClean="0"/>
              <a:t>argument</a:t>
            </a:r>
            <a:endParaRPr lang="en-US" sz="1800" smtClean="0">
              <a:latin typeface="Courier New" pitchFamily="49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671638" y="37750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671638" y="40036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671638" y="42322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1671638" y="44608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671638" y="46894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1062038" y="37750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0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1062038" y="40036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1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1062038" y="42322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2</a:t>
            </a: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1062038" y="44608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3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1062038" y="46894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4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1109663" y="2603500"/>
            <a:ext cx="17319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(one table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per process)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3743325" y="2590800"/>
            <a:ext cx="16414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Open file table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(shared by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all processes)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6056313" y="2590800"/>
            <a:ext cx="15398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v-node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(shared by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all processes)</a:t>
            </a: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4033838" y="40671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4033838" y="43719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4033838" y="46767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V="1">
            <a:off x="2120900" y="3762375"/>
            <a:ext cx="1912938" cy="327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flipV="1">
            <a:off x="4872038" y="3819525"/>
            <a:ext cx="1436687" cy="177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4033838" y="37623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4033838" y="57435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4033838" y="60483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4033838" y="63531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5626" name="Rectangle 26"/>
          <p:cNvSpPr>
            <a:spLocks noChangeArrowheads="1"/>
          </p:cNvSpPr>
          <p:nvPr/>
        </p:nvSpPr>
        <p:spPr bwMode="auto">
          <a:xfrm>
            <a:off x="4033838" y="54387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2120900" y="4787900"/>
            <a:ext cx="1930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flipV="1">
            <a:off x="4951413" y="3752850"/>
            <a:ext cx="1366837" cy="147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9" name="Rectangle 29"/>
          <p:cNvSpPr>
            <a:spLocks noChangeArrowheads="1"/>
          </p:cNvSpPr>
          <p:nvPr/>
        </p:nvSpPr>
        <p:spPr bwMode="auto">
          <a:xfrm>
            <a:off x="6337300" y="37592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access</a:t>
            </a:r>
          </a:p>
        </p:txBody>
      </p:sp>
      <p:sp>
        <p:nvSpPr>
          <p:cNvPr id="25630" name="Rectangle 30"/>
          <p:cNvSpPr>
            <a:spLocks noChangeArrowheads="1"/>
          </p:cNvSpPr>
          <p:nvPr/>
        </p:nvSpPr>
        <p:spPr bwMode="auto">
          <a:xfrm>
            <a:off x="6337300" y="46736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5631" name="Rectangle 31"/>
          <p:cNvSpPr>
            <a:spLocks noChangeArrowheads="1"/>
          </p:cNvSpPr>
          <p:nvPr/>
        </p:nvSpPr>
        <p:spPr bwMode="auto">
          <a:xfrm>
            <a:off x="6337300" y="40640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size</a:t>
            </a:r>
          </a:p>
        </p:txBody>
      </p:sp>
      <p:sp>
        <p:nvSpPr>
          <p:cNvPr id="25632" name="Rectangle 32"/>
          <p:cNvSpPr>
            <a:spLocks noChangeArrowheads="1"/>
          </p:cNvSpPr>
          <p:nvPr/>
        </p:nvSpPr>
        <p:spPr bwMode="auto">
          <a:xfrm>
            <a:off x="6337300" y="43688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type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4208463" y="3476625"/>
            <a:ext cx="738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4208463" y="5153025"/>
            <a:ext cx="738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772400" cy="838200"/>
          </a:xfrm>
        </p:spPr>
        <p:txBody>
          <a:bodyPr/>
          <a:lstStyle/>
          <a:p>
            <a:r>
              <a:rPr lang="en-US" dirty="0"/>
              <a:t>How Processes Share </a:t>
            </a:r>
            <a:r>
              <a:rPr lang="en-US" dirty="0" smtClean="0"/>
              <a:t>Files: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1430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</a:t>
            </a:r>
            <a:r>
              <a:rPr lang="en-US" dirty="0" smtClean="0"/>
              <a:t>files</a:t>
            </a:r>
            <a:endParaRPr lang="en-US" dirty="0" smtClean="0">
              <a:latin typeface="Courier New" pitchFamily="49" charset="0"/>
            </a:endParaRPr>
          </a:p>
          <a:p>
            <a:pPr lvl="1"/>
            <a:r>
              <a:rPr lang="en-US" sz="2000" dirty="0" smtClean="0">
                <a:ea typeface="+mn-ea"/>
                <a:cs typeface="+mn-cs"/>
              </a:rPr>
              <a:t>Note</a:t>
            </a:r>
            <a:r>
              <a:rPr lang="en-US" sz="2000" dirty="0">
                <a:ea typeface="+mn-ea"/>
                <a:cs typeface="+mn-cs"/>
              </a:rPr>
              <a:t>: situation unchanged by </a:t>
            </a:r>
            <a:r>
              <a:rPr lang="en-US" sz="2000" b="1" dirty="0" smtClean="0">
                <a:latin typeface="Courier New" pitchFamily="49" charset="0"/>
                <a:ea typeface="+mn-ea"/>
                <a:cs typeface="Courier New" pitchFamily="49" charset="0"/>
              </a:rPr>
              <a:t>exec </a:t>
            </a:r>
            <a:r>
              <a:rPr lang="en-US" sz="2000" dirty="0" smtClean="0">
                <a:ea typeface="+mn-ea"/>
                <a:cs typeface="+mn-cs"/>
              </a:rPr>
              <a:t>functions (use </a:t>
            </a:r>
            <a:r>
              <a:rPr lang="en-US" sz="2000" b="1" dirty="0" err="1" smtClean="0">
                <a:latin typeface="Courier New"/>
                <a:ea typeface="+mn-ea"/>
                <a:cs typeface="Courier New"/>
              </a:rPr>
              <a:t>fcntl</a:t>
            </a:r>
            <a:r>
              <a:rPr lang="en-US" sz="2000" dirty="0" smtClean="0">
                <a:ea typeface="+mn-ea"/>
                <a:cs typeface="+mn-cs"/>
              </a:rPr>
              <a:t> to change)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Before</a:t>
            </a:r>
            <a:r>
              <a:rPr lang="en-US" dirty="0" smtClean="0"/>
              <a:t>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 call: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5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80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2724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</a:t>
            </a:r>
            <a:r>
              <a:rPr lang="en-US" dirty="0" smtClean="0"/>
              <a:t>files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After</a:t>
            </a:r>
            <a:r>
              <a:rPr lang="en-US" dirty="0" smtClean="0"/>
              <a:t>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>
                <a:cs typeface="Courier New"/>
              </a:rPr>
              <a:t> call</a:t>
            </a:r>
            <a:r>
              <a:rPr lang="en-US" dirty="0" smtClean="0"/>
              <a:t>: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+mn-lt"/>
              </a:rPr>
              <a:t>Child’s table same as </a:t>
            </a:r>
            <a:r>
              <a:rPr lang="en-US" dirty="0" smtClean="0">
                <a:latin typeface="+mn-lt"/>
              </a:rPr>
              <a:t>parent’s</a:t>
            </a:r>
            <a:r>
              <a:rPr lang="en-US" dirty="0">
                <a:latin typeface="+mn-lt"/>
              </a:rPr>
              <a:t>, and +1 to each </a:t>
            </a:r>
            <a:r>
              <a:rPr lang="en-US" dirty="0" err="1" smtClean="0">
                <a:latin typeface="+mn-lt"/>
              </a:rPr>
              <a:t>refcnt</a:t>
            </a:r>
            <a:endParaRPr lang="en-US" dirty="0">
              <a:latin typeface="+mn-lt"/>
            </a:endParaRP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=2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=2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50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5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6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7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89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92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1507524" y="5410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1507524" y="5638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Rectangle 6"/>
          <p:cNvSpPr>
            <a:spLocks noChangeArrowheads="1"/>
          </p:cNvSpPr>
          <p:nvPr/>
        </p:nvSpPr>
        <p:spPr bwMode="auto">
          <a:xfrm>
            <a:off x="1507524" y="5867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1507524" y="6096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7" name="Rectangle 8"/>
          <p:cNvSpPr>
            <a:spLocks noChangeArrowheads="1"/>
          </p:cNvSpPr>
          <p:nvPr/>
        </p:nvSpPr>
        <p:spPr bwMode="auto">
          <a:xfrm>
            <a:off x="1507524" y="6324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8" name="Rectangle 9"/>
          <p:cNvSpPr>
            <a:spLocks noChangeArrowheads="1"/>
          </p:cNvSpPr>
          <p:nvPr/>
        </p:nvSpPr>
        <p:spPr bwMode="auto">
          <a:xfrm>
            <a:off x="897924" y="5410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99" name="Rectangle 10"/>
          <p:cNvSpPr>
            <a:spLocks noChangeArrowheads="1"/>
          </p:cNvSpPr>
          <p:nvPr/>
        </p:nvSpPr>
        <p:spPr bwMode="auto">
          <a:xfrm>
            <a:off x="897924" y="5638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100" name="Rectangle 11"/>
          <p:cNvSpPr>
            <a:spLocks noChangeArrowheads="1"/>
          </p:cNvSpPr>
          <p:nvPr/>
        </p:nvSpPr>
        <p:spPr bwMode="auto">
          <a:xfrm>
            <a:off x="897924" y="5867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101" name="Rectangle 12"/>
          <p:cNvSpPr>
            <a:spLocks noChangeArrowheads="1"/>
          </p:cNvSpPr>
          <p:nvPr/>
        </p:nvSpPr>
        <p:spPr bwMode="auto">
          <a:xfrm>
            <a:off x="897924" y="6096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102" name="Rectangle 13"/>
          <p:cNvSpPr>
            <a:spLocks noChangeArrowheads="1"/>
          </p:cNvSpPr>
          <p:nvPr/>
        </p:nvSpPr>
        <p:spPr bwMode="auto">
          <a:xfrm>
            <a:off x="897924" y="6324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103" name="Text Box 40"/>
          <p:cNvSpPr txBox="1">
            <a:spLocks noChangeArrowheads="1"/>
          </p:cNvSpPr>
          <p:nvPr/>
        </p:nvSpPr>
        <p:spPr bwMode="auto">
          <a:xfrm>
            <a:off x="1397559" y="3352800"/>
            <a:ext cx="7438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Parent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Text Box 40"/>
          <p:cNvSpPr txBox="1">
            <a:spLocks noChangeArrowheads="1"/>
          </p:cNvSpPr>
          <p:nvPr/>
        </p:nvSpPr>
        <p:spPr bwMode="auto">
          <a:xfrm>
            <a:off x="1389742" y="5105400"/>
            <a:ext cx="614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Child</a:t>
            </a:r>
            <a:endParaRPr lang="en-US" sz="1600" dirty="0"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 bwMode="auto">
          <a:xfrm rot="5400000" flipH="1" flipV="1">
            <a:off x="1808070" y="3695608"/>
            <a:ext cx="2064922" cy="205641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1812324" y="5334000"/>
            <a:ext cx="2073876" cy="110799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6" name="Rectangle 2"/>
          <p:cNvSpPr txBox="1">
            <a:spLocks noChangeArrowheads="1"/>
          </p:cNvSpPr>
          <p:nvPr/>
        </p:nvSpPr>
        <p:spPr bwMode="auto">
          <a:xfrm>
            <a:off x="304800" y="228600"/>
            <a:ext cx="77724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2pPr>
            <a:lvl3pPr algn="l" rtl="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3pPr>
            <a:lvl4pPr algn="l" rtl="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4pPr>
            <a:lvl5pPr algn="l" rtl="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5pPr>
            <a:lvl6pPr marL="457200" algn="l" rtl="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6pPr>
            <a:lvl7pPr marL="914400" algn="l" rtl="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7pPr>
            <a:lvl8pPr marL="1371600" algn="l" rtl="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8pPr>
            <a:lvl9pPr marL="1828800" algn="l" rtl="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hlink"/>
                </a:solidFill>
                <a:latin typeface="Helvetica" pitchFamily="34" charset="0"/>
              </a:defRPr>
            </a:lvl9pPr>
          </a:lstStyle>
          <a:p>
            <a:r>
              <a:rPr lang="en-US" kern="0" smtClean="0"/>
              <a:t>How Processes Share Files: </a:t>
            </a:r>
            <a:r>
              <a:rPr lang="en-US" kern="0" smtClean="0">
                <a:latin typeface="Courier New"/>
                <a:cs typeface="Courier New"/>
              </a:rPr>
              <a:t>fork</a:t>
            </a:r>
            <a:endParaRPr lang="en-US" kern="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67453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I/O Redirection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48688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>Question: How does a shell implement I/O redirection?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1800" dirty="0" smtClean="0">
                <a:latin typeface="Courier New" pitchFamily="49" charset="0"/>
              </a:rPr>
              <a:t>bash$ </a:t>
            </a:r>
            <a:r>
              <a:rPr lang="en-US" sz="1800" dirty="0" err="1" smtClean="0">
                <a:latin typeface="Courier New" pitchFamily="49" charset="0"/>
              </a:rPr>
              <a:t>ls</a:t>
            </a:r>
            <a:r>
              <a:rPr lang="en-US" sz="1800" dirty="0" smtClean="0">
                <a:latin typeface="Courier New" pitchFamily="49" charset="0"/>
              </a:rPr>
              <a:t> &gt; foo.txt</a:t>
            </a:r>
          </a:p>
          <a:p>
            <a:pPr eaLnBrk="1" hangingPunct="1">
              <a:defRPr/>
            </a:pPr>
            <a:r>
              <a:rPr lang="en-US" sz="2000" dirty="0" smtClean="0"/>
              <a:t>Answer: By calling the </a:t>
            </a:r>
            <a:r>
              <a:rPr lang="en-US" sz="2000" dirty="0" smtClean="0">
                <a:latin typeface="Courier New" pitchFamily="49" charset="0"/>
              </a:rPr>
              <a:t>dup2(</a:t>
            </a:r>
            <a:r>
              <a:rPr lang="en-US" sz="2000" dirty="0" err="1" smtClean="0">
                <a:latin typeface="Courier New" pitchFamily="49" charset="0"/>
              </a:rPr>
              <a:t>oldfd</a:t>
            </a:r>
            <a:r>
              <a:rPr lang="en-US" sz="2000" dirty="0" smtClean="0">
                <a:latin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</a:rPr>
              <a:t>newfd</a:t>
            </a:r>
            <a:r>
              <a:rPr lang="en-US" sz="2000" dirty="0" smtClean="0">
                <a:latin typeface="Courier New" pitchFamily="49" charset="0"/>
              </a:rPr>
              <a:t>)</a:t>
            </a:r>
            <a:r>
              <a:rPr lang="en-US" sz="2000" dirty="0" smtClean="0"/>
              <a:t> function</a:t>
            </a:r>
          </a:p>
          <a:p>
            <a:pPr lvl="1" eaLnBrk="1" hangingPunct="1">
              <a:defRPr/>
            </a:pPr>
            <a:r>
              <a:rPr lang="en-US" sz="1800" dirty="0" smtClean="0"/>
              <a:t>Copies (per-process) descriptor table entry </a:t>
            </a:r>
            <a:r>
              <a:rPr lang="en-US" sz="1800" dirty="0" err="1" smtClean="0">
                <a:latin typeface="Courier New" pitchFamily="49" charset="0"/>
              </a:rPr>
              <a:t>oldfd</a:t>
            </a:r>
            <a:r>
              <a:rPr lang="en-US" sz="1800" dirty="0" smtClean="0"/>
              <a:t> to entry </a:t>
            </a:r>
            <a:r>
              <a:rPr lang="en-US" sz="1800" dirty="0" err="1" smtClean="0"/>
              <a:t>n</a:t>
            </a:r>
            <a:r>
              <a:rPr lang="en-US" sz="1800" dirty="0" err="1" smtClean="0">
                <a:latin typeface="Courier New" pitchFamily="49" charset="0"/>
              </a:rPr>
              <a:t>ewfd</a:t>
            </a:r>
            <a:endParaRPr lang="en-US" sz="1800" dirty="0" smtClean="0">
              <a:latin typeface="Courier New" pitchFamily="49" charset="0"/>
            </a:endParaRPr>
          </a:p>
        </p:txBody>
      </p:sp>
      <p:sp>
        <p:nvSpPr>
          <p:cNvPr id="27652" name="Rectangle 4"/>
          <p:cNvSpPr>
            <a:spLocks noChangeAspect="1" noChangeArrowheads="1"/>
          </p:cNvSpPr>
          <p:nvPr/>
        </p:nvSpPr>
        <p:spPr bwMode="auto">
          <a:xfrm>
            <a:off x="2009775" y="4283075"/>
            <a:ext cx="919163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53" name="Rectangle 5"/>
          <p:cNvSpPr>
            <a:spLocks noChangeAspect="1" noChangeArrowheads="1"/>
          </p:cNvSpPr>
          <p:nvPr/>
        </p:nvSpPr>
        <p:spPr bwMode="auto">
          <a:xfrm>
            <a:off x="2009775" y="4627563"/>
            <a:ext cx="919163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a</a:t>
            </a:r>
          </a:p>
        </p:txBody>
      </p:sp>
      <p:sp>
        <p:nvSpPr>
          <p:cNvPr id="27654" name="Rectangle 6"/>
          <p:cNvSpPr>
            <a:spLocks noChangeAspect="1" noChangeArrowheads="1"/>
          </p:cNvSpPr>
          <p:nvPr/>
        </p:nvSpPr>
        <p:spPr bwMode="auto">
          <a:xfrm>
            <a:off x="2009775" y="4972050"/>
            <a:ext cx="919163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55" name="Rectangle 7"/>
          <p:cNvSpPr>
            <a:spLocks noChangeAspect="1" noChangeArrowheads="1"/>
          </p:cNvSpPr>
          <p:nvPr/>
        </p:nvSpPr>
        <p:spPr bwMode="auto">
          <a:xfrm>
            <a:off x="2009775" y="5316538"/>
            <a:ext cx="919163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 sz="1800">
              <a:latin typeface="Courier New" pitchFamily="49" charset="0"/>
            </a:endParaRPr>
          </a:p>
        </p:txBody>
      </p:sp>
      <p:sp>
        <p:nvSpPr>
          <p:cNvPr id="27656" name="Rectangle 8"/>
          <p:cNvSpPr>
            <a:spLocks noChangeAspect="1" noChangeArrowheads="1"/>
          </p:cNvSpPr>
          <p:nvPr/>
        </p:nvSpPr>
        <p:spPr bwMode="auto">
          <a:xfrm>
            <a:off x="2009775" y="5661025"/>
            <a:ext cx="919163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b</a:t>
            </a:r>
          </a:p>
        </p:txBody>
      </p:sp>
      <p:sp>
        <p:nvSpPr>
          <p:cNvPr id="27657" name="Rectangle 9"/>
          <p:cNvSpPr>
            <a:spLocks noChangeAspect="1" noChangeArrowheads="1"/>
          </p:cNvSpPr>
          <p:nvPr/>
        </p:nvSpPr>
        <p:spPr bwMode="auto">
          <a:xfrm>
            <a:off x="1090613" y="4283075"/>
            <a:ext cx="919162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0</a:t>
            </a:r>
          </a:p>
        </p:txBody>
      </p:sp>
      <p:sp>
        <p:nvSpPr>
          <p:cNvPr id="27658" name="Rectangle 10"/>
          <p:cNvSpPr>
            <a:spLocks noChangeAspect="1" noChangeArrowheads="1"/>
          </p:cNvSpPr>
          <p:nvPr/>
        </p:nvSpPr>
        <p:spPr bwMode="auto">
          <a:xfrm>
            <a:off x="1090613" y="4627563"/>
            <a:ext cx="919162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1</a:t>
            </a:r>
          </a:p>
        </p:txBody>
      </p:sp>
      <p:sp>
        <p:nvSpPr>
          <p:cNvPr id="27659" name="Rectangle 11"/>
          <p:cNvSpPr>
            <a:spLocks noChangeAspect="1" noChangeArrowheads="1"/>
          </p:cNvSpPr>
          <p:nvPr/>
        </p:nvSpPr>
        <p:spPr bwMode="auto">
          <a:xfrm>
            <a:off x="1090613" y="4972050"/>
            <a:ext cx="919162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2</a:t>
            </a:r>
          </a:p>
        </p:txBody>
      </p:sp>
      <p:sp>
        <p:nvSpPr>
          <p:cNvPr id="27660" name="Rectangle 12"/>
          <p:cNvSpPr>
            <a:spLocks noChangeAspect="1" noChangeArrowheads="1"/>
          </p:cNvSpPr>
          <p:nvPr/>
        </p:nvSpPr>
        <p:spPr bwMode="auto">
          <a:xfrm>
            <a:off x="1090613" y="5316538"/>
            <a:ext cx="919162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3</a:t>
            </a:r>
          </a:p>
        </p:txBody>
      </p:sp>
      <p:sp>
        <p:nvSpPr>
          <p:cNvPr id="27661" name="Rectangle 13"/>
          <p:cNvSpPr>
            <a:spLocks noChangeAspect="1" noChangeArrowheads="1"/>
          </p:cNvSpPr>
          <p:nvPr/>
        </p:nvSpPr>
        <p:spPr bwMode="auto">
          <a:xfrm>
            <a:off x="1090613" y="5661025"/>
            <a:ext cx="919162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4</a:t>
            </a:r>
          </a:p>
        </p:txBody>
      </p:sp>
      <p:sp>
        <p:nvSpPr>
          <p:cNvPr id="27662" name="Text Box 14"/>
          <p:cNvSpPr txBox="1">
            <a:spLocks noChangeAspect="1" noChangeArrowheads="1"/>
          </p:cNvSpPr>
          <p:nvPr/>
        </p:nvSpPr>
        <p:spPr bwMode="auto">
          <a:xfrm>
            <a:off x="1173163" y="3276600"/>
            <a:ext cx="21812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800"/>
              <a:t>before </a:t>
            </a:r>
            <a:r>
              <a:rPr lang="en-US" altLang="en-US" sz="1800">
                <a:latin typeface="Courier New" pitchFamily="49" charset="0"/>
              </a:rPr>
              <a:t>dup2(4,1)</a:t>
            </a:r>
          </a:p>
        </p:txBody>
      </p:sp>
      <p:sp>
        <p:nvSpPr>
          <p:cNvPr id="27663" name="Rectangle 15"/>
          <p:cNvSpPr>
            <a:spLocks noChangeAspect="1" noChangeArrowheads="1"/>
          </p:cNvSpPr>
          <p:nvPr/>
        </p:nvSpPr>
        <p:spPr bwMode="auto">
          <a:xfrm>
            <a:off x="6249988" y="4283075"/>
            <a:ext cx="919162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64" name="Rectangle 16"/>
          <p:cNvSpPr>
            <a:spLocks noChangeAspect="1" noChangeArrowheads="1"/>
          </p:cNvSpPr>
          <p:nvPr/>
        </p:nvSpPr>
        <p:spPr bwMode="auto">
          <a:xfrm>
            <a:off x="6249988" y="4627563"/>
            <a:ext cx="919162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b</a:t>
            </a:r>
          </a:p>
        </p:txBody>
      </p:sp>
      <p:sp>
        <p:nvSpPr>
          <p:cNvPr id="27665" name="Rectangle 17"/>
          <p:cNvSpPr>
            <a:spLocks noChangeAspect="1" noChangeArrowheads="1"/>
          </p:cNvSpPr>
          <p:nvPr/>
        </p:nvSpPr>
        <p:spPr bwMode="auto">
          <a:xfrm>
            <a:off x="6249988" y="4972050"/>
            <a:ext cx="919162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66" name="Rectangle 18"/>
          <p:cNvSpPr>
            <a:spLocks noChangeAspect="1" noChangeArrowheads="1"/>
          </p:cNvSpPr>
          <p:nvPr/>
        </p:nvSpPr>
        <p:spPr bwMode="auto">
          <a:xfrm>
            <a:off x="6249988" y="5316538"/>
            <a:ext cx="919162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 sz="1800">
              <a:latin typeface="Courier New" pitchFamily="49" charset="0"/>
            </a:endParaRPr>
          </a:p>
        </p:txBody>
      </p:sp>
      <p:sp>
        <p:nvSpPr>
          <p:cNvPr id="27667" name="Rectangle 19"/>
          <p:cNvSpPr>
            <a:spLocks noChangeAspect="1" noChangeArrowheads="1"/>
          </p:cNvSpPr>
          <p:nvPr/>
        </p:nvSpPr>
        <p:spPr bwMode="auto">
          <a:xfrm>
            <a:off x="6249988" y="5661025"/>
            <a:ext cx="919162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b</a:t>
            </a:r>
          </a:p>
        </p:txBody>
      </p:sp>
      <p:sp>
        <p:nvSpPr>
          <p:cNvPr id="27668" name="Rectangle 20"/>
          <p:cNvSpPr>
            <a:spLocks noChangeAspect="1" noChangeArrowheads="1"/>
          </p:cNvSpPr>
          <p:nvPr/>
        </p:nvSpPr>
        <p:spPr bwMode="auto">
          <a:xfrm>
            <a:off x="5332413" y="4283075"/>
            <a:ext cx="9175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0</a:t>
            </a:r>
          </a:p>
        </p:txBody>
      </p:sp>
      <p:sp>
        <p:nvSpPr>
          <p:cNvPr id="27669" name="Rectangle 21"/>
          <p:cNvSpPr>
            <a:spLocks noChangeAspect="1" noChangeArrowheads="1"/>
          </p:cNvSpPr>
          <p:nvPr/>
        </p:nvSpPr>
        <p:spPr bwMode="auto">
          <a:xfrm>
            <a:off x="5332413" y="4627563"/>
            <a:ext cx="917575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1</a:t>
            </a:r>
          </a:p>
        </p:txBody>
      </p:sp>
      <p:sp>
        <p:nvSpPr>
          <p:cNvPr id="27670" name="Rectangle 22"/>
          <p:cNvSpPr>
            <a:spLocks noChangeAspect="1" noChangeArrowheads="1"/>
          </p:cNvSpPr>
          <p:nvPr/>
        </p:nvSpPr>
        <p:spPr bwMode="auto">
          <a:xfrm>
            <a:off x="5332413" y="4972050"/>
            <a:ext cx="9175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2</a:t>
            </a:r>
          </a:p>
        </p:txBody>
      </p:sp>
      <p:sp>
        <p:nvSpPr>
          <p:cNvPr id="27671" name="Rectangle 23"/>
          <p:cNvSpPr>
            <a:spLocks noChangeAspect="1" noChangeArrowheads="1"/>
          </p:cNvSpPr>
          <p:nvPr/>
        </p:nvSpPr>
        <p:spPr bwMode="auto">
          <a:xfrm>
            <a:off x="5332413" y="5316538"/>
            <a:ext cx="917575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3</a:t>
            </a:r>
          </a:p>
        </p:txBody>
      </p:sp>
      <p:sp>
        <p:nvSpPr>
          <p:cNvPr id="27672" name="Rectangle 24"/>
          <p:cNvSpPr>
            <a:spLocks noChangeAspect="1" noChangeArrowheads="1"/>
          </p:cNvSpPr>
          <p:nvPr/>
        </p:nvSpPr>
        <p:spPr bwMode="auto">
          <a:xfrm>
            <a:off x="5332413" y="5661025"/>
            <a:ext cx="9175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4</a:t>
            </a:r>
          </a:p>
        </p:txBody>
      </p:sp>
      <p:sp>
        <p:nvSpPr>
          <p:cNvPr id="27673" name="Text Box 25"/>
          <p:cNvSpPr txBox="1">
            <a:spLocks noChangeAspect="1" noChangeArrowheads="1"/>
          </p:cNvSpPr>
          <p:nvPr/>
        </p:nvSpPr>
        <p:spPr bwMode="auto">
          <a:xfrm>
            <a:off x="5492750" y="3276600"/>
            <a:ext cx="1978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800"/>
              <a:t>after </a:t>
            </a:r>
            <a:r>
              <a:rPr lang="en-US" altLang="en-US" sz="1800">
                <a:latin typeface="Courier New" pitchFamily="49" charset="0"/>
              </a:rPr>
              <a:t>dup2(4,1)</a:t>
            </a:r>
          </a:p>
        </p:txBody>
      </p:sp>
      <p:sp>
        <p:nvSpPr>
          <p:cNvPr id="27674" name="AutoShape 26"/>
          <p:cNvSpPr>
            <a:spLocks noChangeArrowheads="1"/>
          </p:cNvSpPr>
          <p:nvPr/>
        </p:nvSpPr>
        <p:spPr bwMode="auto">
          <a:xfrm>
            <a:off x="3733800" y="4800600"/>
            <a:ext cx="1295400" cy="457200"/>
          </a:xfrm>
          <a:prstGeom prst="rightArrow">
            <a:avLst>
              <a:gd name="adj1" fmla="val 50000"/>
              <a:gd name="adj2" fmla="val 70833"/>
            </a:avLst>
          </a:prstGeom>
          <a:noFill/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237" y="1296988"/>
            <a:ext cx="8548687" cy="989012"/>
          </a:xfrm>
        </p:spPr>
        <p:txBody>
          <a:bodyPr/>
          <a:lstStyle/>
          <a:p>
            <a:r>
              <a:rPr lang="en-US" dirty="0"/>
              <a:t> Step #1: open file to which </a:t>
            </a:r>
            <a:r>
              <a:rPr lang="en-US" dirty="0" err="1"/>
              <a:t>stdout</a:t>
            </a:r>
            <a:r>
              <a:rPr lang="en-US" dirty="0"/>
              <a:t> should be redirected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Happens in child executing shell code, before </a:t>
            </a:r>
            <a:r>
              <a:rPr lang="en-US" b="1" dirty="0" smtClean="0">
                <a:latin typeface="Courier New"/>
                <a:cs typeface="Courier New"/>
              </a:rPr>
              <a:t>exec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8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A</a:t>
            </a:r>
            <a:endParaRPr lang="en-US" sz="1600" dirty="0">
              <a:latin typeface="Calibri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1828800" y="4683125"/>
            <a:ext cx="5715000" cy="1870075"/>
            <a:chOff x="1828800" y="4683125"/>
            <a:chExt cx="5715000" cy="1870075"/>
          </a:xfrm>
        </p:grpSpPr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3868738" y="56388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pos</a:t>
              </a:r>
            </a:p>
          </p:txBody>
        </p:sp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3868738" y="59436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>
                  <a:latin typeface="Courier New" pitchFamily="49" charset="0"/>
                </a:rPr>
                <a:t>refcnt=1</a:t>
              </a:r>
            </a:p>
          </p:txBody>
        </p:sp>
        <p:sp>
          <p:nvSpPr>
            <p:cNvPr id="63" name="Rectangle 25"/>
            <p:cNvSpPr>
              <a:spLocks noChangeArrowheads="1"/>
            </p:cNvSpPr>
            <p:nvPr/>
          </p:nvSpPr>
          <p:spPr bwMode="auto">
            <a:xfrm>
              <a:off x="3868738" y="62484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64" name="Rectangle 26"/>
            <p:cNvSpPr>
              <a:spLocks noChangeArrowheads="1"/>
            </p:cNvSpPr>
            <p:nvPr/>
          </p:nvSpPr>
          <p:spPr bwMode="auto">
            <a:xfrm>
              <a:off x="3868738" y="53340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>
              <a:off x="1828800" y="4683125"/>
              <a:ext cx="2057400" cy="698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4" name="Rectangle 36"/>
            <p:cNvSpPr>
              <a:spLocks noChangeArrowheads="1"/>
            </p:cNvSpPr>
            <p:nvPr/>
          </p:nvSpPr>
          <p:spPr bwMode="auto">
            <a:xfrm>
              <a:off x="6477000" y="52292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access</a:t>
              </a:r>
            </a:p>
          </p:txBody>
        </p:sp>
        <p:sp>
          <p:nvSpPr>
            <p:cNvPr id="75" name="Rectangle 37"/>
            <p:cNvSpPr>
              <a:spLocks noChangeArrowheads="1"/>
            </p:cNvSpPr>
            <p:nvPr/>
          </p:nvSpPr>
          <p:spPr bwMode="auto">
            <a:xfrm>
              <a:off x="6477000" y="61436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76" name="Rectangle 38"/>
            <p:cNvSpPr>
              <a:spLocks noChangeArrowheads="1"/>
            </p:cNvSpPr>
            <p:nvPr/>
          </p:nvSpPr>
          <p:spPr bwMode="auto">
            <a:xfrm>
              <a:off x="6477000" y="55340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size</a:t>
              </a:r>
            </a:p>
          </p:txBody>
        </p:sp>
        <p:sp>
          <p:nvSpPr>
            <p:cNvPr id="77" name="Rectangle 39"/>
            <p:cNvSpPr>
              <a:spLocks noChangeArrowheads="1"/>
            </p:cNvSpPr>
            <p:nvPr/>
          </p:nvSpPr>
          <p:spPr bwMode="auto">
            <a:xfrm>
              <a:off x="6477000" y="58388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type</a:t>
              </a:r>
            </a:p>
          </p:txBody>
        </p:sp>
        <p:sp>
          <p:nvSpPr>
            <p:cNvPr id="79" name="Text Box 41"/>
            <p:cNvSpPr txBox="1">
              <a:spLocks noChangeArrowheads="1"/>
            </p:cNvSpPr>
            <p:nvPr/>
          </p:nvSpPr>
          <p:spPr bwMode="auto">
            <a:xfrm>
              <a:off x="3766752" y="5029200"/>
              <a:ext cx="643125" cy="3385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</a:t>
              </a:r>
              <a:r>
                <a:rPr lang="en-US" sz="1600" dirty="0" smtClean="0">
                  <a:latin typeface="Calibri" pitchFamily="34" charset="0"/>
                </a:rPr>
                <a:t>B</a:t>
              </a: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80" name="Line 21"/>
            <p:cNvSpPr>
              <a:spLocks noChangeShapeType="1"/>
            </p:cNvSpPr>
            <p:nvPr/>
          </p:nvSpPr>
          <p:spPr bwMode="auto">
            <a:xfrm flipV="1">
              <a:off x="4706938" y="5229224"/>
              <a:ext cx="1770062" cy="257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02077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 dirty="0"/>
              <a:t>I/O Redirection Example (</a:t>
            </a:r>
            <a:r>
              <a:rPr lang="en-US" dirty="0" smtClean="0"/>
              <a:t>cont.)</a:t>
            </a:r>
            <a:endParaRPr lang="en-US" dirty="0"/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989012"/>
          </a:xfrm>
        </p:spPr>
        <p:txBody>
          <a:bodyPr/>
          <a:lstStyle/>
          <a:p>
            <a:r>
              <a:rPr lang="en-US" dirty="0"/>
              <a:t>Step #2: call </a:t>
            </a:r>
            <a:r>
              <a:rPr lang="en-US" dirty="0">
                <a:latin typeface="Courier New" pitchFamily="49" charset="0"/>
              </a:rPr>
              <a:t>dup2(4,1)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cause </a:t>
            </a:r>
            <a:r>
              <a:rPr lang="en-US" dirty="0" err="1"/>
              <a:t>fd</a:t>
            </a:r>
            <a:r>
              <a:rPr lang="en-US" dirty="0"/>
              <a:t>=1 (</a:t>
            </a:r>
            <a:r>
              <a:rPr lang="en-US" dirty="0" err="1"/>
              <a:t>stdout</a:t>
            </a:r>
            <a:r>
              <a:rPr lang="en-US" dirty="0"/>
              <a:t>) to refer to disk file pointed at by </a:t>
            </a:r>
            <a:r>
              <a:rPr lang="en-US" dirty="0" err="1"/>
              <a:t>fd</a:t>
            </a:r>
            <a:r>
              <a:rPr lang="en-US" dirty="0"/>
              <a:t>=4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8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3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=0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1828800" y="4010023"/>
            <a:ext cx="2057400" cy="135773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8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=2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0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1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5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7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9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A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6431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B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6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281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File Metadata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i="1" smtClean="0"/>
              <a:t>Metadata</a:t>
            </a:r>
            <a:r>
              <a:rPr lang="en-US" smtClean="0"/>
              <a:t> is data about data, in this case file data.</a:t>
            </a:r>
          </a:p>
          <a:p>
            <a:pPr eaLnBrk="1" hangingPunct="1">
              <a:defRPr/>
            </a:pPr>
            <a:r>
              <a:rPr lang="en-US" smtClean="0"/>
              <a:t>Maintained by kernel, accessed by users with the </a:t>
            </a:r>
            <a:r>
              <a:rPr lang="en-US" smtClean="0">
                <a:latin typeface="Courier New" pitchFamily="49" charset="0"/>
              </a:rPr>
              <a:t>stat </a:t>
            </a:r>
            <a:r>
              <a:rPr lang="en-US" smtClean="0"/>
              <a:t>and </a:t>
            </a:r>
            <a:r>
              <a:rPr lang="en-US" smtClean="0">
                <a:latin typeface="Courier New" pitchFamily="49" charset="0"/>
              </a:rPr>
              <a:t>fstat</a:t>
            </a:r>
            <a:r>
              <a:rPr lang="en-US" smtClean="0"/>
              <a:t> functions.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533400" y="2590800"/>
            <a:ext cx="8245475" cy="40163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/* Metadata returned by the stat and fstat functions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struct stat {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dev_t         st_dev;      /* device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ino_t         st_ino;      /* inode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mode_t        st_mode;     /* protection and file type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nlink_t       st_nlink;    /* number of hard links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uid_t         st_uid;      /* user ID of owner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gid_t         st_gid;      /* group ID of owner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dev_t         st_rdev;     /* device type (if inode device)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off_t         st_size;     /* total size, in bytes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unsigned long st_blksize;  /* blocksize for filesystem I/O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unsigned long st_blocks;   /* number of blocks allocated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time_t        st_atime;    /* time of last access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time_t        st_mtime;    /* time of last modification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time_t        st_ctime;    /* time of last change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};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66800" y="3581400"/>
            <a:ext cx="7680325" cy="274638"/>
          </a:xfrm>
          <a:prstGeom prst="rect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66800" y="4095750"/>
            <a:ext cx="7680325" cy="511175"/>
          </a:xfrm>
          <a:prstGeom prst="rect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066800" y="4837113"/>
            <a:ext cx="7680325" cy="274637"/>
          </a:xfrm>
          <a:prstGeom prst="rect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066800" y="5792788"/>
            <a:ext cx="7680325" cy="273050"/>
          </a:xfrm>
          <a:prstGeom prst="rect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8" grpId="0" animBg="1"/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93" y="435678"/>
            <a:ext cx="7592093" cy="762000"/>
          </a:xfrm>
        </p:spPr>
        <p:txBody>
          <a:bodyPr/>
          <a:lstStyle/>
          <a:p>
            <a:r>
              <a:rPr lang="en-US" dirty="0"/>
              <a:t>Standard I/O Functions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861" y="1362075"/>
            <a:ext cx="7896225" cy="4972050"/>
          </a:xfrm>
        </p:spPr>
        <p:txBody>
          <a:bodyPr/>
          <a:lstStyle/>
          <a:p>
            <a:r>
              <a:rPr lang="en-US" dirty="0"/>
              <a:t>The C standard library </a:t>
            </a:r>
            <a:r>
              <a:rPr lang="en-US" dirty="0" smtClean="0"/>
              <a:t>(</a:t>
            </a:r>
            <a:r>
              <a:rPr lang="en-US" dirty="0" err="1" smtClean="0">
                <a:latin typeface="Courier New" pitchFamily="49" charset="0"/>
              </a:rPr>
              <a:t>libc.so</a:t>
            </a:r>
            <a:r>
              <a:rPr lang="en-US" dirty="0" smtClean="0"/>
              <a:t>) </a:t>
            </a:r>
            <a:r>
              <a:rPr lang="en-US" dirty="0"/>
              <a:t>contains a collection of higher-level </a:t>
            </a:r>
            <a:r>
              <a:rPr lang="en-US" i="1" dirty="0">
                <a:solidFill>
                  <a:srgbClr val="C00000"/>
                </a:solidFill>
              </a:rPr>
              <a:t>standard I/O </a:t>
            </a:r>
            <a:r>
              <a:rPr lang="en-US" dirty="0"/>
              <a:t>functions</a:t>
            </a:r>
          </a:p>
          <a:p>
            <a:pPr lvl="1"/>
            <a:r>
              <a:rPr lang="en-US" dirty="0"/>
              <a:t>Documented in Appendix B of K&amp;</a:t>
            </a:r>
            <a:r>
              <a:rPr lang="en-US" dirty="0" smtClean="0"/>
              <a:t>R</a:t>
            </a:r>
          </a:p>
          <a:p>
            <a:endParaRPr lang="en-US" dirty="0" smtClean="0"/>
          </a:p>
          <a:p>
            <a:r>
              <a:rPr lang="en-US" dirty="0" smtClean="0"/>
              <a:t>Examples </a:t>
            </a:r>
            <a:r>
              <a:rPr lang="en-US" dirty="0"/>
              <a:t>of standard I/O functions:</a:t>
            </a:r>
          </a:p>
          <a:p>
            <a:pPr lvl="1"/>
            <a:r>
              <a:rPr lang="en-US" dirty="0"/>
              <a:t>Opening and closing files (</a:t>
            </a:r>
            <a:r>
              <a:rPr lang="en-US" b="1" dirty="0" err="1">
                <a:latin typeface="Courier New" pitchFamily="49" charset="0"/>
              </a:rPr>
              <a:t>fopen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fclose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bytes (</a:t>
            </a:r>
            <a:r>
              <a:rPr lang="en-US" b="1" dirty="0" err="1">
                <a:latin typeface="Courier New" pitchFamily="49" charset="0"/>
              </a:rPr>
              <a:t>fread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fwrite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text lines (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fputs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Formatted reading and writing (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fprintf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385565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Streams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2970212"/>
          </a:xfrm>
        </p:spPr>
        <p:txBody>
          <a:bodyPr/>
          <a:lstStyle/>
          <a:p>
            <a:r>
              <a:rPr lang="en-US" dirty="0"/>
              <a:t>Standard I/O models open files as </a:t>
            </a:r>
            <a:r>
              <a:rPr lang="en-US" i="1" dirty="0">
                <a:solidFill>
                  <a:srgbClr val="C00000"/>
                </a:solidFill>
              </a:rPr>
              <a:t>streams</a:t>
            </a:r>
          </a:p>
          <a:p>
            <a:pPr lvl="1"/>
            <a:r>
              <a:rPr lang="en-US" dirty="0"/>
              <a:t>Abstraction for a file descriptor and a buffer in </a:t>
            </a:r>
            <a:r>
              <a:rPr lang="en-US" dirty="0" smtClean="0"/>
              <a:t>memory</a:t>
            </a:r>
          </a:p>
          <a:p>
            <a:r>
              <a:rPr lang="en-US" dirty="0" smtClean="0"/>
              <a:t>C </a:t>
            </a:r>
            <a:r>
              <a:rPr lang="en-US" dirty="0"/>
              <a:t>programs begin life with three open streams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defined in </a:t>
            </a:r>
            <a:r>
              <a:rPr lang="en-US" dirty="0" err="1">
                <a:latin typeface="Courier New" pitchFamily="49" charset="0"/>
              </a:rPr>
              <a:t>stdio.h</a:t>
            </a:r>
            <a:r>
              <a:rPr lang="en-US" dirty="0"/>
              <a:t>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stdin</a:t>
            </a:r>
            <a:r>
              <a:rPr lang="en-US" dirty="0"/>
              <a:t> </a:t>
            </a:r>
            <a:r>
              <a:rPr lang="en-US" dirty="0" smtClean="0"/>
              <a:t> (</a:t>
            </a:r>
            <a:r>
              <a:rPr lang="en-US" dirty="0"/>
              <a:t>standard input)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stdout</a:t>
            </a:r>
            <a:r>
              <a:rPr lang="en-US" dirty="0"/>
              <a:t> (standard output)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stderr</a:t>
            </a:r>
            <a:r>
              <a:rPr lang="en-US" dirty="0"/>
              <a:t> (standard error)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74820" name="Text Box 4"/>
          <p:cNvSpPr txBox="1">
            <a:spLocks noChangeArrowheads="1"/>
          </p:cNvSpPr>
          <p:nvPr/>
        </p:nvSpPr>
        <p:spPr bwMode="auto">
          <a:xfrm>
            <a:off x="914400" y="4191000"/>
            <a:ext cx="7164388" cy="205740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&lt;</a:t>
            </a:r>
            <a:r>
              <a:rPr lang="en-US" sz="1600" dirty="0" err="1">
                <a:latin typeface="Courier New" pitchFamily="49" charset="0"/>
              </a:rPr>
              <a:t>stdio.h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stdin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input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(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descriptor 0)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*/</a:t>
            </a:r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output (descriptor 1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) */</a:t>
            </a:r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stderr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error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(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descriptor 2)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*/</a:t>
            </a:r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, "Hello, world\n");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980332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Unix Files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 Unix </a:t>
            </a:r>
            <a:r>
              <a:rPr lang="en-US" i="1" dirty="0" smtClean="0"/>
              <a:t>file</a:t>
            </a:r>
            <a:r>
              <a:rPr lang="en-US" dirty="0" smtClean="0"/>
              <a:t> is a sequence of </a:t>
            </a:r>
            <a:r>
              <a:rPr lang="en-US" i="1" dirty="0" smtClean="0"/>
              <a:t>m</a:t>
            </a:r>
            <a:r>
              <a:rPr lang="en-US" dirty="0" smtClean="0"/>
              <a:t> bytes:</a:t>
            </a:r>
          </a:p>
          <a:p>
            <a:pPr lvl="1" eaLnBrk="1" hangingPunct="1">
              <a:defRPr/>
            </a:pPr>
            <a:r>
              <a:rPr lang="en-US" i="1" dirty="0" smtClean="0"/>
              <a:t>B</a:t>
            </a:r>
            <a:r>
              <a:rPr lang="en-US" i="1" baseline="-25000" dirty="0" smtClean="0"/>
              <a:t>0</a:t>
            </a:r>
            <a:r>
              <a:rPr lang="en-US" i="1" dirty="0" smtClean="0"/>
              <a:t>, B</a:t>
            </a:r>
            <a:r>
              <a:rPr lang="en-US" i="1" baseline="-25000" dirty="0" smtClean="0"/>
              <a:t>1</a:t>
            </a:r>
            <a:r>
              <a:rPr lang="en-US" i="1" dirty="0" smtClean="0"/>
              <a:t>, .... , B</a:t>
            </a:r>
            <a:r>
              <a:rPr lang="en-US" i="1" baseline="-25000" dirty="0" smtClean="0"/>
              <a:t>k</a:t>
            </a:r>
            <a:r>
              <a:rPr lang="en-US" i="1" dirty="0" smtClean="0"/>
              <a:t> , .... , B</a:t>
            </a:r>
            <a:r>
              <a:rPr lang="en-US" i="1" baseline="-25000" dirty="0" smtClean="0"/>
              <a:t>m-1</a:t>
            </a:r>
          </a:p>
          <a:p>
            <a:pPr lvl="1" eaLnBrk="1" hangingPunct="1">
              <a:defRPr/>
            </a:pPr>
            <a:endParaRPr lang="en-US" i="1" baseline="-25000" dirty="0" smtClean="0"/>
          </a:p>
          <a:p>
            <a:pPr eaLnBrk="1" hangingPunct="1">
              <a:defRPr/>
            </a:pPr>
            <a:r>
              <a:rPr lang="en-US" dirty="0" smtClean="0"/>
              <a:t>Cool fact: All I/O devices are represented as files:</a:t>
            </a:r>
          </a:p>
          <a:p>
            <a:pPr lvl="1" eaLnBrk="1" hangingPunct="1">
              <a:defRPr/>
            </a:pPr>
            <a:r>
              <a:rPr lang="en-US" dirty="0" smtClean="0">
                <a:latin typeface="Courier New" pitchFamily="49" charset="0"/>
              </a:rPr>
              <a:t>/</a:t>
            </a:r>
            <a:r>
              <a:rPr lang="en-US" dirty="0" err="1" smtClean="0">
                <a:latin typeface="Courier New" pitchFamily="49" charset="0"/>
              </a:rPr>
              <a:t>dev</a:t>
            </a:r>
            <a:r>
              <a:rPr lang="en-US" dirty="0" smtClean="0">
                <a:latin typeface="Courier New" pitchFamily="49" charset="0"/>
              </a:rPr>
              <a:t>/sda2</a:t>
            </a:r>
            <a:r>
              <a:rPr lang="en-US" dirty="0" smtClean="0"/>
              <a:t>    (</a:t>
            </a:r>
            <a:r>
              <a:rPr lang="en-US" dirty="0" smtClean="0">
                <a:latin typeface="Courier New" pitchFamily="49" charset="0"/>
              </a:rPr>
              <a:t>/</a:t>
            </a:r>
            <a:r>
              <a:rPr lang="en-US" dirty="0" err="1" smtClean="0">
                <a:latin typeface="Courier New" pitchFamily="49" charset="0"/>
              </a:rPr>
              <a:t>usr</a:t>
            </a:r>
            <a:r>
              <a:rPr lang="en-US" dirty="0" smtClean="0"/>
              <a:t> disk partition)</a:t>
            </a:r>
          </a:p>
          <a:p>
            <a:pPr lvl="1" eaLnBrk="1" hangingPunct="1">
              <a:defRPr/>
            </a:pPr>
            <a:r>
              <a:rPr lang="en-US" dirty="0" smtClean="0">
                <a:latin typeface="Courier New" pitchFamily="49" charset="0"/>
              </a:rPr>
              <a:t>/</a:t>
            </a:r>
            <a:r>
              <a:rPr lang="en-US" dirty="0" err="1" smtClean="0">
                <a:latin typeface="Courier New" pitchFamily="49" charset="0"/>
              </a:rPr>
              <a:t>dev</a:t>
            </a:r>
            <a:r>
              <a:rPr lang="en-US" dirty="0" smtClean="0">
                <a:latin typeface="Courier New" pitchFamily="49" charset="0"/>
              </a:rPr>
              <a:t>/tty2</a:t>
            </a:r>
            <a:r>
              <a:rPr lang="en-US" dirty="0" smtClean="0"/>
              <a:t>    (terminal)</a:t>
            </a: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Even the kernel is represented as files:</a:t>
            </a:r>
          </a:p>
          <a:p>
            <a:pPr lvl="1" eaLnBrk="1" hangingPunct="1">
              <a:defRPr/>
            </a:pPr>
            <a:r>
              <a:rPr lang="en-US" dirty="0" smtClean="0">
                <a:latin typeface="Courier New" pitchFamily="49" charset="0"/>
              </a:rPr>
              <a:t>/</a:t>
            </a:r>
            <a:r>
              <a:rPr lang="en-US" dirty="0" err="1" smtClean="0">
                <a:latin typeface="Courier New" pitchFamily="49" charset="0"/>
              </a:rPr>
              <a:t>dev</a:t>
            </a:r>
            <a:r>
              <a:rPr lang="en-US" dirty="0" smtClean="0">
                <a:latin typeface="Courier New" pitchFamily="49" charset="0"/>
              </a:rPr>
              <a:t>/</a:t>
            </a:r>
            <a:r>
              <a:rPr lang="en-US" dirty="0" err="1" smtClean="0">
                <a:latin typeface="Courier New" pitchFamily="49" charset="0"/>
              </a:rPr>
              <a:t>kmem</a:t>
            </a:r>
            <a:r>
              <a:rPr lang="en-US" dirty="0" smtClean="0"/>
              <a:t>   (access to kernel memory) </a:t>
            </a:r>
          </a:p>
          <a:p>
            <a:pPr lvl="1" eaLnBrk="1" hangingPunct="1">
              <a:defRPr/>
            </a:pPr>
            <a:r>
              <a:rPr lang="en-US" dirty="0" smtClean="0">
                <a:latin typeface="Courier New" pitchFamily="49" charset="0"/>
              </a:rPr>
              <a:t>/</a:t>
            </a:r>
            <a:r>
              <a:rPr lang="en-US" dirty="0" err="1" smtClean="0">
                <a:latin typeface="Courier New" pitchFamily="49" charset="0"/>
              </a:rPr>
              <a:t>proc</a:t>
            </a:r>
            <a:r>
              <a:rPr lang="en-US" dirty="0" smtClean="0"/>
              <a:t>            (kernel data structures)</a:t>
            </a:r>
          </a:p>
          <a:p>
            <a:pPr lvl="1" eaLnBrk="1" hangingPunct="1">
              <a:defRPr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/sys</a:t>
            </a:r>
            <a:r>
              <a:rPr lang="en-US" dirty="0">
                <a:cs typeface="Courier New" panose="02070309020205020404" pitchFamily="49" charset="0"/>
              </a:rPr>
              <a:t> </a:t>
            </a:r>
            <a:r>
              <a:rPr lang="en-US" dirty="0" smtClean="0">
                <a:cs typeface="Courier New" panose="02070309020205020404" pitchFamily="49" charset="0"/>
              </a:rPr>
              <a:t>             </a:t>
            </a:r>
            <a:r>
              <a:rPr lang="en-US" dirty="0" smtClean="0"/>
              <a:t>(device discovery and control)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101" name="Rectangle 29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Buffering in Standard I/O</a:t>
            </a:r>
          </a:p>
        </p:txBody>
      </p:sp>
      <p:sp>
        <p:nvSpPr>
          <p:cNvPr id="643102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/>
          <a:lstStyle/>
          <a:p>
            <a:r>
              <a:rPr lang="en-US" dirty="0"/>
              <a:t>Standard I/O functions use buffered I/O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Buffer </a:t>
            </a:r>
            <a:r>
              <a:rPr lang="en-US" dirty="0"/>
              <a:t>flushed to output </a:t>
            </a:r>
            <a:r>
              <a:rPr lang="en-US" dirty="0" err="1"/>
              <a:t>fd</a:t>
            </a:r>
            <a:r>
              <a:rPr lang="en-US" dirty="0"/>
              <a:t> on </a:t>
            </a:r>
            <a:r>
              <a:rPr lang="en-US" dirty="0" smtClean="0"/>
              <a:t>'\n‘ (if terminal), call to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+mn-lt"/>
                <a:cs typeface="Courier New" pitchFamily="49" charset="0"/>
              </a:rPr>
              <a:t>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exit</a:t>
            </a:r>
            <a:r>
              <a:rPr lang="en-US" dirty="0" smtClean="0">
                <a:latin typeface="+mn-lt"/>
                <a:cs typeface="Courier New" pitchFamily="49" charset="0"/>
              </a:rPr>
              <a:t>,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+mn-lt"/>
                <a:cs typeface="Courier New" pitchFamily="49" charset="0"/>
              </a:rPr>
              <a:t>or return from </a:t>
            </a:r>
            <a:r>
              <a:rPr lang="en-US" dirty="0" smtClean="0">
                <a:latin typeface="Courier New"/>
                <a:cs typeface="Courier New"/>
              </a:rPr>
              <a:t>main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 </a:t>
            </a:r>
            <a:endParaRPr lang="en-US" dirty="0"/>
          </a:p>
        </p:txBody>
      </p:sp>
      <p:sp>
        <p:nvSpPr>
          <p:cNvPr id="643076" name="Text Box 4"/>
          <p:cNvSpPr txBox="1">
            <a:spLocks noChangeArrowheads="1"/>
          </p:cNvSpPr>
          <p:nvPr/>
        </p:nvSpPr>
        <p:spPr bwMode="auto">
          <a:xfrm>
            <a:off x="2544762" y="19050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("h");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77" name="Rectangle 5"/>
          <p:cNvSpPr>
            <a:spLocks noChangeArrowheads="1"/>
          </p:cNvSpPr>
          <p:nvPr/>
        </p:nvSpPr>
        <p:spPr bwMode="auto">
          <a:xfrm>
            <a:off x="26209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h</a:t>
            </a:r>
          </a:p>
        </p:txBody>
      </p:sp>
      <p:sp>
        <p:nvSpPr>
          <p:cNvPr id="643078" name="Rectangle 6"/>
          <p:cNvSpPr>
            <a:spLocks noChangeArrowheads="1"/>
          </p:cNvSpPr>
          <p:nvPr/>
        </p:nvSpPr>
        <p:spPr bwMode="auto">
          <a:xfrm>
            <a:off x="3078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</a:t>
            </a:r>
          </a:p>
        </p:txBody>
      </p:sp>
      <p:sp>
        <p:nvSpPr>
          <p:cNvPr id="643079" name="Rectangle 7"/>
          <p:cNvSpPr>
            <a:spLocks noChangeArrowheads="1"/>
          </p:cNvSpPr>
          <p:nvPr/>
        </p:nvSpPr>
        <p:spPr bwMode="auto">
          <a:xfrm>
            <a:off x="3459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0" name="Rectangle 8"/>
          <p:cNvSpPr>
            <a:spLocks noChangeArrowheads="1"/>
          </p:cNvSpPr>
          <p:nvPr/>
        </p:nvSpPr>
        <p:spPr bwMode="auto">
          <a:xfrm>
            <a:off x="39163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1" name="Rectangle 9"/>
          <p:cNvSpPr>
            <a:spLocks noChangeArrowheads="1"/>
          </p:cNvSpPr>
          <p:nvPr/>
        </p:nvSpPr>
        <p:spPr bwMode="auto">
          <a:xfrm>
            <a:off x="43735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</a:t>
            </a:r>
          </a:p>
        </p:txBody>
      </p:sp>
      <p:sp>
        <p:nvSpPr>
          <p:cNvPr id="643082" name="Rectangle 10"/>
          <p:cNvSpPr>
            <a:spLocks noChangeArrowheads="1"/>
          </p:cNvSpPr>
          <p:nvPr/>
        </p:nvSpPr>
        <p:spPr bwMode="auto">
          <a:xfrm>
            <a:off x="48307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\n</a:t>
            </a:r>
          </a:p>
        </p:txBody>
      </p:sp>
      <p:sp>
        <p:nvSpPr>
          <p:cNvPr id="643083" name="Rectangle 11"/>
          <p:cNvSpPr>
            <a:spLocks noChangeArrowheads="1"/>
          </p:cNvSpPr>
          <p:nvPr/>
        </p:nvSpPr>
        <p:spPr bwMode="auto">
          <a:xfrm>
            <a:off x="52879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4" name="Rectangle 12"/>
          <p:cNvSpPr>
            <a:spLocks noChangeArrowheads="1"/>
          </p:cNvSpPr>
          <p:nvPr/>
        </p:nvSpPr>
        <p:spPr bwMode="auto">
          <a:xfrm>
            <a:off x="5745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5" name="Line 13"/>
          <p:cNvSpPr>
            <a:spLocks noChangeShapeType="1"/>
          </p:cNvSpPr>
          <p:nvPr/>
        </p:nvSpPr>
        <p:spPr bwMode="auto">
          <a:xfrm>
            <a:off x="2849562" y="2319337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6" name="Text Box 14"/>
          <p:cNvSpPr txBox="1">
            <a:spLocks noChangeArrowheads="1"/>
          </p:cNvSpPr>
          <p:nvPr/>
        </p:nvSpPr>
        <p:spPr bwMode="auto">
          <a:xfrm>
            <a:off x="3001962" y="21336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("e");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7" name="Line 15"/>
          <p:cNvSpPr>
            <a:spLocks noChangeShapeType="1"/>
          </p:cNvSpPr>
          <p:nvPr/>
        </p:nvSpPr>
        <p:spPr bwMode="auto">
          <a:xfrm>
            <a:off x="3306762" y="2471737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8" name="Text Box 16"/>
          <p:cNvSpPr txBox="1">
            <a:spLocks noChangeArrowheads="1"/>
          </p:cNvSpPr>
          <p:nvPr/>
        </p:nvSpPr>
        <p:spPr bwMode="auto">
          <a:xfrm>
            <a:off x="3382962" y="23637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9" name="Line 17"/>
          <p:cNvSpPr>
            <a:spLocks noChangeShapeType="1"/>
          </p:cNvSpPr>
          <p:nvPr/>
        </p:nvSpPr>
        <p:spPr bwMode="auto">
          <a:xfrm>
            <a:off x="5059362" y="3462337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0" name="Text Box 18"/>
          <p:cNvSpPr txBox="1">
            <a:spLocks noChangeArrowheads="1"/>
          </p:cNvSpPr>
          <p:nvPr/>
        </p:nvSpPr>
        <p:spPr bwMode="auto">
          <a:xfrm>
            <a:off x="3759200" y="262413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1" name="Line 19"/>
          <p:cNvSpPr>
            <a:spLocks noChangeShapeType="1"/>
          </p:cNvSpPr>
          <p:nvPr/>
        </p:nvSpPr>
        <p:spPr bwMode="auto">
          <a:xfrm>
            <a:off x="4525962" y="3233737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2" name="Text Box 20"/>
          <p:cNvSpPr txBox="1">
            <a:spLocks noChangeArrowheads="1"/>
          </p:cNvSpPr>
          <p:nvPr/>
        </p:nvSpPr>
        <p:spPr bwMode="auto">
          <a:xfrm>
            <a:off x="4140200" y="28971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("o");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3" name="Text Box 21"/>
          <p:cNvSpPr txBox="1">
            <a:spLocks noChangeArrowheads="1"/>
          </p:cNvSpPr>
          <p:nvPr/>
        </p:nvSpPr>
        <p:spPr bwMode="auto">
          <a:xfrm>
            <a:off x="4627562" y="3157537"/>
            <a:ext cx="17732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("\n");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4" name="Line 22"/>
          <p:cNvSpPr>
            <a:spLocks noChangeShapeType="1"/>
          </p:cNvSpPr>
          <p:nvPr/>
        </p:nvSpPr>
        <p:spPr bwMode="auto">
          <a:xfrm>
            <a:off x="3687762" y="2700337"/>
            <a:ext cx="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5" name="Line 23"/>
          <p:cNvSpPr>
            <a:spLocks noChangeShapeType="1"/>
          </p:cNvSpPr>
          <p:nvPr/>
        </p:nvSpPr>
        <p:spPr bwMode="auto">
          <a:xfrm>
            <a:off x="4144962" y="2928937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6" name="Line 24"/>
          <p:cNvSpPr>
            <a:spLocks noChangeShapeType="1"/>
          </p:cNvSpPr>
          <p:nvPr/>
        </p:nvSpPr>
        <p:spPr bwMode="auto">
          <a:xfrm>
            <a:off x="3916362" y="4300537"/>
            <a:ext cx="0" cy="8229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7" name="Text Box 25"/>
          <p:cNvSpPr txBox="1">
            <a:spLocks noChangeArrowheads="1"/>
          </p:cNvSpPr>
          <p:nvPr/>
        </p:nvSpPr>
        <p:spPr bwMode="auto">
          <a:xfrm>
            <a:off x="3992562" y="4510087"/>
            <a:ext cx="22320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fflush(stdout);</a:t>
            </a:r>
          </a:p>
        </p:txBody>
      </p:sp>
      <p:sp>
        <p:nvSpPr>
          <p:cNvPr id="643098" name="Text Box 26"/>
          <p:cNvSpPr txBox="1">
            <a:spLocks noChangeArrowheads="1"/>
          </p:cNvSpPr>
          <p:nvPr/>
        </p:nvSpPr>
        <p:spPr bwMode="auto">
          <a:xfrm>
            <a:off x="1630362" y="3076574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643099" name="Line 27"/>
          <p:cNvSpPr>
            <a:spLocks noChangeShapeType="1"/>
          </p:cNvSpPr>
          <p:nvPr/>
        </p:nvSpPr>
        <p:spPr bwMode="auto">
          <a:xfrm>
            <a:off x="1935162" y="3394075"/>
            <a:ext cx="685800" cy="6016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100" name="Text Box 28"/>
          <p:cNvSpPr txBox="1">
            <a:spLocks noChangeArrowheads="1"/>
          </p:cNvSpPr>
          <p:nvPr/>
        </p:nvSpPr>
        <p:spPr bwMode="auto">
          <a:xfrm>
            <a:off x="2659400" y="5195887"/>
            <a:ext cx="252825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write(1, 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>
                <a:latin typeface="Courier New" pitchFamily="49" charset="0"/>
              </a:rPr>
              <a:t>6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4925000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102" name="Rectangle 6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/>
              <a:t>Standard I/O Buffering in Action</a:t>
            </a:r>
          </a:p>
        </p:txBody>
      </p:sp>
      <p:sp>
        <p:nvSpPr>
          <p:cNvPr id="6441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56286" y="1295400"/>
            <a:ext cx="7896225" cy="4972050"/>
          </a:xfrm>
        </p:spPr>
        <p:txBody>
          <a:bodyPr/>
          <a:lstStyle/>
          <a:p>
            <a:r>
              <a:rPr lang="en-US" dirty="0"/>
              <a:t>You can see this buffering in action for yourself, using the always fascinating </a:t>
            </a:r>
            <a:r>
              <a:rPr lang="en-US" dirty="0" smtClean="0"/>
              <a:t>Linux </a:t>
            </a:r>
            <a:r>
              <a:rPr lang="en-US" dirty="0" err="1" smtClean="0">
                <a:latin typeface="Courier New" pitchFamily="49" charset="0"/>
              </a:rPr>
              <a:t>strace</a:t>
            </a:r>
            <a:r>
              <a:rPr lang="en-US" dirty="0" smtClean="0"/>
              <a:t> </a:t>
            </a:r>
            <a:r>
              <a:rPr lang="en-US" dirty="0"/>
              <a:t>program:</a:t>
            </a:r>
          </a:p>
        </p:txBody>
      </p:sp>
      <p:sp>
        <p:nvSpPr>
          <p:cNvPr id="644099" name="Rectangle 3"/>
          <p:cNvSpPr>
            <a:spLocks noChangeArrowheads="1"/>
          </p:cNvSpPr>
          <p:nvPr/>
        </p:nvSpPr>
        <p:spPr bwMode="auto">
          <a:xfrm>
            <a:off x="3276600" y="2438400"/>
            <a:ext cx="5638800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strace</a:t>
            </a:r>
            <a:r>
              <a:rPr lang="en-US" sz="1600" dirty="0">
                <a:latin typeface="Courier New" pitchFamily="49" charset="0"/>
              </a:rPr>
              <a:t> ./hello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execve</a:t>
            </a:r>
            <a:r>
              <a:rPr lang="en-US" sz="1600" dirty="0">
                <a:latin typeface="Courier New" pitchFamily="49" charset="0"/>
              </a:rPr>
              <a:t>("./hello", ["hello"], [/* ... */]).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write(1, "hello\n", </a:t>
            </a:r>
            <a:r>
              <a:rPr lang="en-US" sz="1600" dirty="0" smtClean="0">
                <a:latin typeface="Courier New" pitchFamily="49" charset="0"/>
              </a:rPr>
              <a:t>6)               </a:t>
            </a:r>
            <a:r>
              <a:rPr lang="en-US" sz="1600" dirty="0">
                <a:latin typeface="Courier New" pitchFamily="49" charset="0"/>
              </a:rPr>
              <a:t>= 6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  <a:endParaRPr lang="en-US" sz="16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exit_group(</a:t>
            </a:r>
            <a:r>
              <a:rPr lang="en-US" sz="1600" dirty="0">
                <a:latin typeface="Courier New" pitchFamily="49" charset="0"/>
              </a:rPr>
              <a:t>0)                       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>
                <a:latin typeface="Courier New" pitchFamily="49" charset="0"/>
              </a:rPr>
              <a:t>?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644101" name="Rectangle 5"/>
          <p:cNvSpPr>
            <a:spLocks noChangeArrowheads="1"/>
          </p:cNvSpPr>
          <p:nvPr/>
        </p:nvSpPr>
        <p:spPr bwMode="auto">
          <a:xfrm>
            <a:off x="457200" y="2432050"/>
            <a:ext cx="2590800" cy="328295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#include &lt;stdio.h&gt;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int main()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printf("h");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printf("e");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printf("o");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printf("\n");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fflush(stdout);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497106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435678"/>
            <a:ext cx="7592093" cy="762000"/>
          </a:xfrm>
        </p:spPr>
        <p:txBody>
          <a:bodyPr/>
          <a:lstStyle/>
          <a:p>
            <a:r>
              <a:rPr lang="en-US" dirty="0" smtClean="0"/>
              <a:t>Aside: Working </a:t>
            </a:r>
            <a:r>
              <a:rPr lang="en-US" dirty="0"/>
              <a:t>with Binary Files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62074"/>
            <a:ext cx="9067800" cy="5495925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Functions </a:t>
            </a:r>
            <a:r>
              <a:rPr lang="en-US" dirty="0"/>
              <a:t>you </a:t>
            </a:r>
            <a:r>
              <a:rPr lang="en-US" dirty="0" smtClean="0"/>
              <a:t>should never use on binary files</a:t>
            </a:r>
          </a:p>
          <a:p>
            <a:pPr lvl="1"/>
            <a:r>
              <a:rPr lang="en-US" dirty="0" smtClean="0"/>
              <a:t>Text-</a:t>
            </a:r>
            <a:r>
              <a:rPr lang="en-US" dirty="0"/>
              <a:t>oriented I/</a:t>
            </a:r>
            <a:r>
              <a:rPr lang="en-US" dirty="0" smtClean="0"/>
              <a:t>O such as </a:t>
            </a:r>
            <a:r>
              <a:rPr lang="en-US" b="1" dirty="0" err="1" smtClean="0">
                <a:latin typeface="Courier New"/>
                <a:cs typeface="Courier New"/>
              </a:rPr>
              <a:t>fgets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scanf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 smtClean="0">
                <a:latin typeface="Courier New"/>
                <a:cs typeface="Courier New"/>
              </a:rPr>
              <a:t>rio_readlineb</a:t>
            </a:r>
            <a:endParaRPr lang="en-US" b="1" dirty="0" smtClean="0">
              <a:latin typeface="Courier New"/>
              <a:cs typeface="Courier New"/>
            </a:endParaRPr>
          </a:p>
          <a:p>
            <a:pPr lvl="2"/>
            <a:r>
              <a:rPr lang="en-US" dirty="0" smtClean="0"/>
              <a:t>Interpret EOL characters. </a:t>
            </a:r>
          </a:p>
          <a:p>
            <a:pPr lvl="2"/>
            <a:r>
              <a:rPr lang="en-US" dirty="0" smtClean="0"/>
              <a:t>Use functions like </a:t>
            </a:r>
            <a:r>
              <a:rPr lang="en-US" b="1" dirty="0" err="1" smtClean="0">
                <a:latin typeface="Courier New"/>
                <a:cs typeface="Courier New"/>
              </a:rPr>
              <a:t>rio_readn</a:t>
            </a:r>
            <a:r>
              <a:rPr lang="en-US" dirty="0" smtClean="0"/>
              <a:t> or </a:t>
            </a:r>
            <a:r>
              <a:rPr lang="en-US" b="1" dirty="0" err="1" smtClean="0">
                <a:latin typeface="Courier New"/>
                <a:cs typeface="Courier New"/>
              </a:rPr>
              <a:t>rio_readnb</a:t>
            </a:r>
            <a:r>
              <a:rPr lang="en-US" dirty="0" smtClean="0"/>
              <a:t> instead</a:t>
            </a:r>
          </a:p>
          <a:p>
            <a:pPr lvl="3"/>
            <a:endParaRPr lang="en-US" dirty="0" smtClean="0"/>
          </a:p>
          <a:p>
            <a:pPr lvl="1"/>
            <a:r>
              <a:rPr lang="en-US" dirty="0"/>
              <a:t>String functions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strlen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 smtClean="0">
                <a:latin typeface="Courier New"/>
                <a:cs typeface="Courier New"/>
              </a:rPr>
              <a:t>strcpy</a:t>
            </a:r>
            <a:r>
              <a:rPr lang="en-US" b="1" dirty="0" smtClean="0">
                <a:latin typeface="Courier New"/>
                <a:cs typeface="Courier New"/>
              </a:rPr>
              <a:t>, </a:t>
            </a:r>
            <a:r>
              <a:rPr lang="en-US" b="1" dirty="0" err="1" smtClean="0">
                <a:latin typeface="Courier New"/>
                <a:cs typeface="Courier New"/>
              </a:rPr>
              <a:t>strcat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Interprets byte value 0</a:t>
            </a:r>
            <a:r>
              <a:rPr lang="en-US" dirty="0" smtClean="0"/>
              <a:t> (end of string) as </a:t>
            </a:r>
            <a:r>
              <a:rPr lang="en-US" dirty="0"/>
              <a:t>special</a:t>
            </a:r>
          </a:p>
        </p:txBody>
      </p:sp>
    </p:spTree>
    <p:extLst>
      <p:ext uri="{BB962C8B-B14F-4D97-AF65-F5344CB8AC3E}">
        <p14:creationId xmlns:p14="http://schemas.microsoft.com/office/powerpoint/2010/main" val="9641734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Summary:  Goals of Unix I/O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Uniform view</a:t>
            </a:r>
          </a:p>
          <a:p>
            <a:pPr lvl="1" eaLnBrk="1" hangingPunct="1">
              <a:defRPr/>
            </a:pPr>
            <a:r>
              <a:rPr lang="en-US" smtClean="0"/>
              <a:t>User doesn’t see actual devices</a:t>
            </a:r>
          </a:p>
          <a:p>
            <a:pPr lvl="1" eaLnBrk="1" hangingPunct="1">
              <a:defRPr/>
            </a:pPr>
            <a:r>
              <a:rPr lang="en-US" smtClean="0"/>
              <a:t>Devices and files look alike (to extent possible)</a:t>
            </a:r>
          </a:p>
          <a:p>
            <a:pPr eaLnBrk="1" hangingPunct="1">
              <a:defRPr/>
            </a:pPr>
            <a:r>
              <a:rPr lang="en-US" smtClean="0"/>
              <a:t>Uniform drivers across devices</a:t>
            </a:r>
          </a:p>
          <a:p>
            <a:pPr lvl="1" eaLnBrk="1" hangingPunct="1">
              <a:defRPr/>
            </a:pPr>
            <a:r>
              <a:rPr lang="en-US" smtClean="0"/>
              <a:t>ATA disk looks same as IDE, EIDE, SCSI, …</a:t>
            </a:r>
          </a:p>
          <a:p>
            <a:pPr lvl="1" eaLnBrk="1" hangingPunct="1">
              <a:defRPr/>
            </a:pPr>
            <a:r>
              <a:rPr lang="en-US" smtClean="0"/>
              <a:t>Tape looks pretty much like disk</a:t>
            </a:r>
          </a:p>
          <a:p>
            <a:pPr eaLnBrk="1" hangingPunct="1">
              <a:defRPr/>
            </a:pPr>
            <a:r>
              <a:rPr lang="en-US" smtClean="0"/>
              <a:t>Support for many kinds of I/O objects</a:t>
            </a:r>
          </a:p>
          <a:p>
            <a:pPr lvl="1" eaLnBrk="1" hangingPunct="1">
              <a:defRPr/>
            </a:pPr>
            <a:r>
              <a:rPr lang="en-US" smtClean="0"/>
              <a:t>Regular files</a:t>
            </a:r>
          </a:p>
          <a:p>
            <a:pPr lvl="1" eaLnBrk="1" hangingPunct="1">
              <a:defRPr/>
            </a:pPr>
            <a:r>
              <a:rPr lang="en-US" smtClean="0"/>
              <a:t>Directories</a:t>
            </a:r>
          </a:p>
          <a:p>
            <a:pPr lvl="1" eaLnBrk="1" hangingPunct="1">
              <a:defRPr/>
            </a:pPr>
            <a:r>
              <a:rPr lang="en-US" smtClean="0"/>
              <a:t>Pipes and sockets</a:t>
            </a:r>
          </a:p>
          <a:p>
            <a:pPr lvl="1" eaLnBrk="1" hangingPunct="1">
              <a:defRPr/>
            </a:pPr>
            <a:r>
              <a:rPr lang="en-US" smtClean="0"/>
              <a:t>Devices</a:t>
            </a:r>
          </a:p>
          <a:p>
            <a:pPr lvl="1" eaLnBrk="1" hangingPunct="1">
              <a:defRPr/>
            </a:pPr>
            <a:r>
              <a:rPr lang="en-US" smtClean="0"/>
              <a:t>Even processes and kernel data</a:t>
            </a:r>
          </a:p>
          <a:p>
            <a:pPr lvl="1"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467600" cy="8382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Unix I/O Overview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Elegant mapping of files to devices allows kernel to export a simple interface called Unix I/O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accent2"/>
                </a:solidFill>
              </a:rPr>
              <a:t>Key Unix idea</a:t>
            </a:r>
            <a:r>
              <a:rPr lang="en-US" dirty="0" smtClean="0"/>
              <a:t>: All input and output is handled in a consistent and uniform way</a:t>
            </a:r>
          </a:p>
          <a:p>
            <a:pPr eaLnBrk="1" hangingPunct="1">
              <a:defRPr/>
            </a:pPr>
            <a:r>
              <a:rPr lang="en-US" dirty="0" smtClean="0"/>
              <a:t>Basic Unix I/O operations (system calls):  </a:t>
            </a:r>
          </a:p>
          <a:p>
            <a:pPr lvl="1" eaLnBrk="1" hangingPunct="1">
              <a:defRPr/>
            </a:pPr>
            <a:r>
              <a:rPr lang="en-US" dirty="0" smtClean="0"/>
              <a:t>Opening and closing files:  </a:t>
            </a:r>
            <a:r>
              <a:rPr lang="en-US" dirty="0" smtClean="0">
                <a:latin typeface="Courier New" pitchFamily="49" charset="0"/>
              </a:rPr>
              <a:t>open()</a:t>
            </a:r>
            <a:r>
              <a:rPr lang="en-US" dirty="0" smtClean="0"/>
              <a:t>and </a:t>
            </a:r>
            <a:r>
              <a:rPr lang="en-US" dirty="0" smtClean="0">
                <a:latin typeface="Courier New" pitchFamily="49" charset="0"/>
              </a:rPr>
              <a:t>close()</a:t>
            </a:r>
          </a:p>
          <a:p>
            <a:pPr lvl="1" eaLnBrk="1" hangingPunct="1">
              <a:defRPr/>
            </a:pPr>
            <a:r>
              <a:rPr lang="en-US" dirty="0" smtClean="0"/>
              <a:t>Reading and writing a file: </a:t>
            </a:r>
            <a:r>
              <a:rPr lang="en-US" dirty="0" smtClean="0">
                <a:latin typeface="Courier New" pitchFamily="49" charset="0"/>
              </a:rPr>
              <a:t>read()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</a:rPr>
              <a:t>write()</a:t>
            </a:r>
          </a:p>
          <a:p>
            <a:pPr lvl="1" eaLnBrk="1" hangingPunct="1">
              <a:defRPr/>
            </a:pPr>
            <a:r>
              <a:rPr lang="en-US" dirty="0" smtClean="0"/>
              <a:t>Changing the </a:t>
            </a:r>
            <a:r>
              <a:rPr lang="en-US" i="1" dirty="0" smtClean="0"/>
              <a:t>current file position</a:t>
            </a:r>
            <a:r>
              <a:rPr lang="en-US" dirty="0" smtClean="0"/>
              <a:t> (seek): </a:t>
            </a:r>
            <a:r>
              <a:rPr lang="en-US" dirty="0" err="1" smtClean="0">
                <a:latin typeface="Courier New" pitchFamily="49" charset="0"/>
              </a:rPr>
              <a:t>lseek</a:t>
            </a:r>
            <a:r>
              <a:rPr lang="en-US" dirty="0" smtClean="0"/>
              <a:t> (not discussed)</a:t>
            </a:r>
          </a:p>
          <a:p>
            <a:pPr eaLnBrk="1" hangingPunct="1">
              <a:defRPr/>
            </a:pPr>
            <a:endParaRPr lang="en-US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1480752" y="4990110"/>
            <a:ext cx="4767648" cy="1258290"/>
            <a:chOff x="3048000" y="5561999"/>
            <a:chExt cx="4767648" cy="1258290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3048000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48138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914775" y="5562600"/>
              <a:ext cx="1319213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521493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k-1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5638800" y="5562600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 err="1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</a:t>
              </a:r>
              <a:endParaRPr lang="en-US" sz="1800" baseline="-25000" dirty="0">
                <a:latin typeface="Calibri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6070384" y="5561999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k+1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6496435" y="5562600"/>
              <a:ext cx="1319213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5851826" y="6011562"/>
              <a:ext cx="0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4258962" y="6358624"/>
              <a:ext cx="317593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Current </a:t>
              </a:r>
              <a:r>
                <a:rPr lang="en-US" dirty="0" smtClean="0">
                  <a:latin typeface="Calibri" pitchFamily="34" charset="0"/>
                </a:rPr>
                <a:t>file position </a:t>
              </a:r>
              <a:r>
                <a:rPr lang="en-US" dirty="0">
                  <a:latin typeface="Calibri" pitchFamily="34" charset="0"/>
                </a:rPr>
                <a:t>= k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Types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file has a </a:t>
            </a:r>
            <a:r>
              <a:rPr lang="en-US" i="1" dirty="0" smtClean="0"/>
              <a:t>type</a:t>
            </a:r>
            <a:r>
              <a:rPr lang="en-US" dirty="0" smtClean="0"/>
              <a:t> indicating its role in the system</a:t>
            </a:r>
          </a:p>
          <a:p>
            <a:pPr lvl="1"/>
            <a:r>
              <a:rPr lang="en-US" i="1" dirty="0" smtClean="0"/>
              <a:t>Regular file: </a:t>
            </a:r>
            <a:r>
              <a:rPr lang="en-US" dirty="0" smtClean="0"/>
              <a:t>Contains arbitrary data</a:t>
            </a:r>
          </a:p>
          <a:p>
            <a:pPr lvl="1"/>
            <a:r>
              <a:rPr lang="en-US" i="1" dirty="0" smtClean="0"/>
              <a:t>Directory:  </a:t>
            </a:r>
            <a:r>
              <a:rPr lang="en-US" dirty="0" smtClean="0"/>
              <a:t>Index for a related group of files</a:t>
            </a:r>
          </a:p>
          <a:p>
            <a:pPr lvl="1"/>
            <a:r>
              <a:rPr lang="en-US" i="1" dirty="0" smtClean="0"/>
              <a:t>Socket:</a:t>
            </a:r>
            <a:r>
              <a:rPr lang="en-US" dirty="0" smtClean="0"/>
              <a:t> For communicating with a process on another machine</a:t>
            </a:r>
          </a:p>
          <a:p>
            <a:endParaRPr lang="en-US" dirty="0" smtClean="0"/>
          </a:p>
          <a:p>
            <a:r>
              <a:rPr lang="en-US" dirty="0" smtClean="0"/>
              <a:t>Other file types beyond our scope</a:t>
            </a:r>
          </a:p>
          <a:p>
            <a:pPr lvl="1"/>
            <a:r>
              <a:rPr lang="en-US" i="1" dirty="0" smtClean="0"/>
              <a:t>Named pipes (FIFOs)</a:t>
            </a:r>
          </a:p>
          <a:p>
            <a:pPr lvl="1"/>
            <a:r>
              <a:rPr lang="en-US" i="1" dirty="0" smtClean="0"/>
              <a:t>Symbolic links</a:t>
            </a:r>
          </a:p>
          <a:p>
            <a:pPr lvl="1"/>
            <a:r>
              <a:rPr lang="en-US" i="1" dirty="0" smtClean="0"/>
              <a:t>Character and block devices</a:t>
            </a:r>
          </a:p>
        </p:txBody>
      </p:sp>
    </p:spTree>
    <p:extLst>
      <p:ext uri="{BB962C8B-B14F-4D97-AF65-F5344CB8AC3E}">
        <p14:creationId xmlns:p14="http://schemas.microsoft.com/office/powerpoint/2010/main" val="42308834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43000"/>
            <a:ext cx="7896225" cy="52673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regular file contains arbitrary data</a:t>
            </a:r>
            <a:endParaRPr lang="en-US" dirty="0"/>
          </a:p>
          <a:p>
            <a:r>
              <a:rPr lang="en-US" dirty="0" smtClean="0"/>
              <a:t>Applications </a:t>
            </a:r>
            <a:r>
              <a:rPr lang="en-US" dirty="0"/>
              <a:t>often distinguish between </a:t>
            </a:r>
            <a:r>
              <a:rPr lang="en-US" i="1" dirty="0"/>
              <a:t>text files </a:t>
            </a:r>
            <a:r>
              <a:rPr lang="en-US" dirty="0"/>
              <a:t>and </a:t>
            </a:r>
            <a:r>
              <a:rPr lang="en-US" i="1" dirty="0"/>
              <a:t>binary files</a:t>
            </a:r>
          </a:p>
          <a:p>
            <a:pPr lvl="1"/>
            <a:r>
              <a:rPr lang="en-US" dirty="0" smtClean="0"/>
              <a:t>Text files are regular files with only ASCII or Unicode characters</a:t>
            </a:r>
          </a:p>
          <a:p>
            <a:pPr lvl="1"/>
            <a:r>
              <a:rPr lang="en-US" dirty="0" smtClean="0"/>
              <a:t>Binary files are everything else</a:t>
            </a:r>
          </a:p>
          <a:p>
            <a:pPr lvl="2"/>
            <a:r>
              <a:rPr lang="en-US" dirty="0" smtClean="0"/>
              <a:t>e.g., object files, JPEG images</a:t>
            </a:r>
          </a:p>
          <a:p>
            <a:pPr lvl="1"/>
            <a:r>
              <a:rPr lang="en-US" dirty="0" smtClean="0"/>
              <a:t>Kernel </a:t>
            </a:r>
            <a:r>
              <a:rPr lang="en-US" dirty="0" err="1"/>
              <a:t>doesn</a:t>
            </a:r>
            <a:r>
              <a:rPr lang="fr-FR" dirty="0"/>
              <a:t>’</a:t>
            </a:r>
            <a:r>
              <a:rPr lang="en-US" dirty="0"/>
              <a:t>t know the </a:t>
            </a:r>
            <a:r>
              <a:rPr lang="en-US" dirty="0" smtClean="0"/>
              <a:t>difference!</a:t>
            </a:r>
          </a:p>
          <a:p>
            <a:r>
              <a:rPr lang="en-US" dirty="0" smtClean="0"/>
              <a:t>Text </a:t>
            </a:r>
            <a:r>
              <a:rPr lang="en-US" dirty="0"/>
              <a:t>file is sequence of </a:t>
            </a:r>
            <a:r>
              <a:rPr lang="en-US" i="1" dirty="0"/>
              <a:t>text lines</a:t>
            </a:r>
          </a:p>
          <a:p>
            <a:pPr lvl="1"/>
            <a:r>
              <a:rPr lang="en-US" dirty="0"/>
              <a:t>Text line is sequence of chars terminated by </a:t>
            </a:r>
            <a:r>
              <a:rPr lang="en-US" i="1" dirty="0"/>
              <a:t>newline </a:t>
            </a:r>
            <a:r>
              <a:rPr lang="en-US" i="1" dirty="0" smtClean="0"/>
              <a:t>character  </a:t>
            </a:r>
            <a:r>
              <a:rPr lang="en-US" dirty="0"/>
              <a:t>(‘</a:t>
            </a:r>
            <a:r>
              <a:rPr lang="en-US" dirty="0">
                <a:latin typeface="Courier New"/>
                <a:cs typeface="Courier New"/>
              </a:rPr>
              <a:t>\n</a:t>
            </a:r>
            <a:r>
              <a:rPr lang="en-US" dirty="0"/>
              <a:t>’)	</a:t>
            </a:r>
          </a:p>
          <a:p>
            <a:pPr lvl="2"/>
            <a:r>
              <a:rPr lang="en-US" dirty="0"/>
              <a:t>Newline is </a:t>
            </a:r>
            <a:r>
              <a:rPr lang="en-US" dirty="0" smtClean="0">
                <a:latin typeface="Courier New"/>
                <a:cs typeface="Courier New"/>
              </a:rPr>
              <a:t>0xa</a:t>
            </a:r>
            <a:r>
              <a:rPr lang="en-US" dirty="0" smtClean="0"/>
              <a:t>, </a:t>
            </a:r>
            <a:r>
              <a:rPr lang="en-US" dirty="0"/>
              <a:t>same as ASCII line feed </a:t>
            </a:r>
            <a:r>
              <a:rPr lang="en-US" dirty="0" smtClean="0"/>
              <a:t>character </a:t>
            </a:r>
            <a:r>
              <a:rPr lang="en-US" dirty="0"/>
              <a:t>(LF</a:t>
            </a:r>
            <a:r>
              <a:rPr lang="en-US" dirty="0" smtClean="0"/>
              <a:t>)</a:t>
            </a:r>
          </a:p>
          <a:p>
            <a:r>
              <a:rPr lang="en-US" dirty="0" smtClean="0"/>
              <a:t>End of line (EOL) indicators in other systems</a:t>
            </a:r>
          </a:p>
          <a:p>
            <a:pPr lvl="1"/>
            <a:r>
              <a:rPr lang="en-US" dirty="0" smtClean="0"/>
              <a:t>Linux and Mac OS: ‘</a:t>
            </a:r>
            <a:r>
              <a:rPr lang="en-US" dirty="0" smtClean="0">
                <a:latin typeface="Courier New"/>
                <a:cs typeface="Courier New"/>
              </a:rPr>
              <a:t>\n</a:t>
            </a:r>
            <a:r>
              <a:rPr lang="en-US" dirty="0" smtClean="0"/>
              <a:t>’ (</a:t>
            </a:r>
            <a:r>
              <a:rPr lang="en-US" dirty="0" smtClean="0">
                <a:latin typeface="Courier New"/>
                <a:cs typeface="Courier New"/>
              </a:rPr>
              <a:t>0xa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line feed (LF)</a:t>
            </a:r>
          </a:p>
          <a:p>
            <a:pPr lvl="1"/>
            <a:r>
              <a:rPr lang="en-US" dirty="0" smtClean="0"/>
              <a:t>Windows and Internet protocols: ‘</a:t>
            </a:r>
            <a:r>
              <a:rPr lang="en-US" dirty="0" smtClean="0">
                <a:latin typeface="Courier New"/>
                <a:cs typeface="Courier New"/>
              </a:rPr>
              <a:t>\r\n</a:t>
            </a:r>
            <a:r>
              <a:rPr lang="en-US" dirty="0" smtClean="0"/>
              <a:t>’ (</a:t>
            </a:r>
            <a:r>
              <a:rPr lang="en-US" dirty="0" smtClean="0">
                <a:latin typeface="Courier New"/>
                <a:cs typeface="Courier New"/>
              </a:rPr>
              <a:t>0xd 0xa</a:t>
            </a:r>
            <a:r>
              <a:rPr lang="en-US" dirty="0" smtClean="0"/>
              <a:t>) 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arriage return (CR) followed by line feed (LF)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1077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Directories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Directory consists of an array of </a:t>
            </a:r>
            <a:r>
              <a:rPr lang="en-US" i="1" dirty="0" smtClean="0"/>
              <a:t>links</a:t>
            </a:r>
          </a:p>
          <a:p>
            <a:pPr lvl="1"/>
            <a:r>
              <a:rPr lang="en-US" dirty="0" smtClean="0"/>
              <a:t>Each link maps a </a:t>
            </a:r>
            <a:r>
              <a:rPr lang="en-US" i="1" dirty="0" smtClean="0"/>
              <a:t>filenam</a:t>
            </a:r>
            <a:r>
              <a:rPr lang="en-US" dirty="0" smtClean="0"/>
              <a:t>e to a file</a:t>
            </a:r>
          </a:p>
          <a:p>
            <a:r>
              <a:rPr lang="en-US" dirty="0" smtClean="0"/>
              <a:t>Each directory contains at least two entries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smtClean="0"/>
              <a:t> (dot) is  a link to itself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..</a:t>
            </a:r>
            <a:r>
              <a:rPr lang="en-US" dirty="0" smtClean="0"/>
              <a:t> (dot dot) is a link to </a:t>
            </a:r>
            <a:r>
              <a:rPr lang="en-US" i="1" dirty="0" smtClean="0"/>
              <a:t>the parent directory </a:t>
            </a:r>
            <a:r>
              <a:rPr lang="en-US" dirty="0" smtClean="0"/>
              <a:t>in the </a:t>
            </a:r>
            <a:r>
              <a:rPr lang="en-US" i="1" dirty="0" smtClean="0"/>
              <a:t>directory hierarchy</a:t>
            </a:r>
            <a:r>
              <a:rPr lang="en-US" dirty="0" smtClean="0"/>
              <a:t> (next slide)</a:t>
            </a:r>
          </a:p>
          <a:p>
            <a:r>
              <a:rPr lang="en-US" dirty="0" smtClean="0"/>
              <a:t>Commands for manipulating directories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mkdir</a:t>
            </a:r>
            <a:r>
              <a:rPr lang="en-US" dirty="0" smtClean="0"/>
              <a:t>: create empty directory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ls</a:t>
            </a:r>
            <a:r>
              <a:rPr lang="en-US" dirty="0" smtClean="0"/>
              <a:t>: view directory contents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rmdir</a:t>
            </a:r>
            <a:r>
              <a:rPr lang="en-US" dirty="0" smtClean="0"/>
              <a:t>: delete empty directory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9517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Hierarchy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62075"/>
            <a:ext cx="8899525" cy="5267325"/>
          </a:xfrm>
        </p:spPr>
        <p:txBody>
          <a:bodyPr/>
          <a:lstStyle/>
          <a:p>
            <a:r>
              <a:rPr lang="en-US" dirty="0" smtClean="0"/>
              <a:t>All files are organized as a hierarchy anchored by root directory named </a:t>
            </a:r>
            <a:r>
              <a:rPr lang="en-US" dirty="0" smtClean="0">
                <a:latin typeface="Courier New"/>
                <a:cs typeface="Courier New"/>
              </a:rPr>
              <a:t>/</a:t>
            </a:r>
            <a:r>
              <a:rPr lang="en-US" dirty="0" smtClean="0"/>
              <a:t> (slash)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Kernel maintains </a:t>
            </a:r>
            <a:r>
              <a:rPr lang="en-US" i="1" dirty="0" smtClean="0"/>
              <a:t>current working directory (</a:t>
            </a:r>
            <a:r>
              <a:rPr lang="en-US" i="1" dirty="0" err="1" smtClean="0"/>
              <a:t>cwd</a:t>
            </a:r>
            <a:r>
              <a:rPr lang="en-US" i="1" dirty="0" smtClean="0"/>
              <a:t>) </a:t>
            </a:r>
            <a:r>
              <a:rPr lang="en-US" dirty="0" smtClean="0"/>
              <a:t>for each process</a:t>
            </a:r>
          </a:p>
          <a:p>
            <a:pPr lvl="1"/>
            <a:r>
              <a:rPr lang="en-US" dirty="0" smtClean="0"/>
              <a:t>Modified using the </a:t>
            </a:r>
            <a:r>
              <a:rPr lang="en-US" dirty="0" smtClean="0">
                <a:latin typeface="Courier New"/>
                <a:cs typeface="Courier New"/>
              </a:rPr>
              <a:t>cd</a:t>
            </a:r>
            <a:r>
              <a:rPr lang="en-US" dirty="0" smtClean="0"/>
              <a:t> command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74353" y="2209800"/>
            <a:ext cx="8346164" cy="3200400"/>
            <a:chOff x="174353" y="2209800"/>
            <a:chExt cx="8346164" cy="3200400"/>
          </a:xfrm>
        </p:grpSpPr>
        <p:sp>
          <p:nvSpPr>
            <p:cNvPr id="115" name="TextBox 114"/>
            <p:cNvSpPr txBox="1"/>
            <p:nvPr/>
          </p:nvSpPr>
          <p:spPr>
            <a:xfrm>
              <a:off x="3962400" y="2209800"/>
              <a:ext cx="3077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urier New"/>
                  <a:cs typeface="Courier New"/>
                </a:rPr>
                <a:t>/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174353" y="2933700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urier New"/>
                  <a:cs typeface="Courier New"/>
                </a:rPr>
                <a:t>bin/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1143000" y="2933700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Courier New"/>
                  <a:cs typeface="Courier New"/>
                </a:rPr>
                <a:t>dev</a:t>
              </a:r>
              <a:r>
                <a:rPr lang="en-US" sz="1600" dirty="0" smtClean="0">
                  <a:latin typeface="Courier New"/>
                  <a:cs typeface="Courier New"/>
                </a:rPr>
                <a:t>/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2376835" y="2933700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Courier New"/>
                  <a:cs typeface="Courier New"/>
                </a:rPr>
                <a:t>etc</a:t>
              </a:r>
              <a:r>
                <a:rPr lang="en-US" sz="1600" dirty="0" smtClean="0">
                  <a:latin typeface="Courier New"/>
                  <a:cs typeface="Courier New"/>
                </a:rPr>
                <a:t>/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457480" y="2933700"/>
              <a:ext cx="8003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urier New"/>
                  <a:cs typeface="Courier New"/>
                </a:rPr>
                <a:t>home/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7095211" y="2933700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u</a:t>
              </a:r>
              <a:r>
                <a:rPr lang="en-US" sz="1600" dirty="0" err="1" smtClean="0">
                  <a:latin typeface="Courier New"/>
                  <a:cs typeface="Courier New"/>
                </a:rPr>
                <a:t>sr</a:t>
              </a:r>
              <a:r>
                <a:rPr lang="en-US" sz="1600" dirty="0" smtClean="0">
                  <a:latin typeface="Courier New"/>
                  <a:cs typeface="Courier New"/>
                </a:rPr>
                <a:t>/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74353" y="3581400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urier New"/>
                  <a:cs typeface="Courier New"/>
                </a:rPr>
                <a:t>bash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143000" y="3581400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urier New"/>
                  <a:cs typeface="Courier New"/>
                </a:rPr>
                <a:t>tty1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957514" y="3581400"/>
              <a:ext cx="8003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urier New"/>
                  <a:cs typeface="Courier New"/>
                </a:rPr>
                <a:t>group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734150" y="3581400"/>
              <a:ext cx="9234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Courier New"/>
                  <a:cs typeface="Courier New"/>
                </a:rPr>
                <a:t>passwd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967083" y="3581400"/>
              <a:ext cx="925253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Courier New"/>
                  <a:cs typeface="Courier New"/>
                </a:rPr>
                <a:t>geoff</a:t>
              </a:r>
              <a:r>
                <a:rPr lang="en-US" sz="1600" dirty="0" smtClean="0">
                  <a:latin typeface="Courier New"/>
                  <a:cs typeface="Courier New"/>
                </a:rPr>
                <a:t>/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5204545" y="3581400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urier New"/>
                  <a:cs typeface="Courier New"/>
                </a:rPr>
                <a:t>z/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096000" y="3581400"/>
              <a:ext cx="11697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urier New"/>
                  <a:cs typeface="Courier New"/>
                </a:rPr>
                <a:t>include/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781011" y="3581400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urier New"/>
                  <a:cs typeface="Courier New"/>
                </a:rPr>
                <a:t>bin/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5638800" y="4419600"/>
              <a:ext cx="10465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Courier New"/>
                  <a:cs typeface="Courier New"/>
                </a:rPr>
                <a:t>stdio.h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718694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Courier New"/>
                  <a:cs typeface="Courier New"/>
                </a:rPr>
                <a:t>emacs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6875661" y="4419600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urier New"/>
                  <a:cs typeface="Courier New"/>
                </a:rPr>
                <a:t>sys/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629400" y="5071646"/>
              <a:ext cx="11697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Courier New"/>
                  <a:cs typeface="Courier New"/>
                </a:rPr>
                <a:t>unistd.h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133" name="Straight Connector 132"/>
            <p:cNvCxnSpPr>
              <a:stCxn id="115" idx="2"/>
              <a:endCxn id="116" idx="0"/>
            </p:cNvCxnSpPr>
            <p:nvPr/>
          </p:nvCxnSpPr>
          <p:spPr bwMode="auto">
            <a:xfrm flipH="1">
              <a:off x="512948" y="2548354"/>
              <a:ext cx="3603351" cy="3853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" name="Straight Connector 133"/>
            <p:cNvCxnSpPr>
              <a:stCxn id="115" idx="2"/>
              <a:endCxn id="117" idx="0"/>
            </p:cNvCxnSpPr>
            <p:nvPr/>
          </p:nvCxnSpPr>
          <p:spPr bwMode="auto">
            <a:xfrm flipH="1">
              <a:off x="1481595" y="2548354"/>
              <a:ext cx="2634704" cy="3853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5" name="Straight Connector 134"/>
            <p:cNvCxnSpPr>
              <a:stCxn id="115" idx="2"/>
              <a:endCxn id="118" idx="0"/>
            </p:cNvCxnSpPr>
            <p:nvPr/>
          </p:nvCxnSpPr>
          <p:spPr bwMode="auto">
            <a:xfrm flipH="1">
              <a:off x="2715430" y="2548354"/>
              <a:ext cx="1400869" cy="3853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6" name="Straight Connector 135"/>
            <p:cNvCxnSpPr>
              <a:stCxn id="115" idx="2"/>
              <a:endCxn id="119" idx="0"/>
            </p:cNvCxnSpPr>
            <p:nvPr/>
          </p:nvCxnSpPr>
          <p:spPr bwMode="auto">
            <a:xfrm>
              <a:off x="4116299" y="2548354"/>
              <a:ext cx="741341" cy="3853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7" name="Straight Connector 136"/>
            <p:cNvCxnSpPr>
              <a:stCxn id="115" idx="2"/>
              <a:endCxn id="120" idx="0"/>
            </p:cNvCxnSpPr>
            <p:nvPr/>
          </p:nvCxnSpPr>
          <p:spPr bwMode="auto">
            <a:xfrm>
              <a:off x="4116299" y="2548354"/>
              <a:ext cx="3317507" cy="3853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8" name="Straight Connector 137"/>
            <p:cNvCxnSpPr>
              <a:stCxn id="119" idx="2"/>
              <a:endCxn id="125" idx="0"/>
            </p:cNvCxnSpPr>
            <p:nvPr/>
          </p:nvCxnSpPr>
          <p:spPr bwMode="auto">
            <a:xfrm flipH="1">
              <a:off x="4429710" y="3272254"/>
              <a:ext cx="427930" cy="3091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9" name="Straight Connector 138"/>
            <p:cNvCxnSpPr>
              <a:stCxn id="119" idx="2"/>
              <a:endCxn id="126" idx="0"/>
            </p:cNvCxnSpPr>
            <p:nvPr/>
          </p:nvCxnSpPr>
          <p:spPr bwMode="auto">
            <a:xfrm>
              <a:off x="4857640" y="3272254"/>
              <a:ext cx="562669" cy="3091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Connector 139"/>
            <p:cNvCxnSpPr>
              <a:stCxn id="125" idx="2"/>
            </p:cNvCxnSpPr>
            <p:nvPr/>
          </p:nvCxnSpPr>
          <p:spPr bwMode="auto">
            <a:xfrm>
              <a:off x="4429710" y="3895332"/>
              <a:ext cx="0" cy="562368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16" idx="2"/>
              <a:endCxn id="121" idx="0"/>
            </p:cNvCxnSpPr>
            <p:nvPr/>
          </p:nvCxnSpPr>
          <p:spPr bwMode="auto">
            <a:xfrm>
              <a:off x="512948" y="3272254"/>
              <a:ext cx="0" cy="3091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>
              <a:stCxn id="117" idx="2"/>
              <a:endCxn id="122" idx="0"/>
            </p:cNvCxnSpPr>
            <p:nvPr/>
          </p:nvCxnSpPr>
          <p:spPr bwMode="auto">
            <a:xfrm>
              <a:off x="1481595" y="3272254"/>
              <a:ext cx="0" cy="3091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Straight Connector 142"/>
            <p:cNvCxnSpPr>
              <a:stCxn id="118" idx="2"/>
              <a:endCxn id="123" idx="0"/>
            </p:cNvCxnSpPr>
            <p:nvPr/>
          </p:nvCxnSpPr>
          <p:spPr bwMode="auto">
            <a:xfrm flipH="1">
              <a:off x="2357674" y="3272254"/>
              <a:ext cx="357756" cy="3091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>
              <a:stCxn id="118" idx="2"/>
              <a:endCxn id="124" idx="0"/>
            </p:cNvCxnSpPr>
            <p:nvPr/>
          </p:nvCxnSpPr>
          <p:spPr bwMode="auto">
            <a:xfrm>
              <a:off x="2715430" y="3272254"/>
              <a:ext cx="480445" cy="3091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5" name="Straight Connector 144"/>
            <p:cNvCxnSpPr>
              <a:stCxn id="120" idx="2"/>
              <a:endCxn id="127" idx="0"/>
            </p:cNvCxnSpPr>
            <p:nvPr/>
          </p:nvCxnSpPr>
          <p:spPr bwMode="auto">
            <a:xfrm flipH="1">
              <a:off x="6680856" y="3272254"/>
              <a:ext cx="752950" cy="3091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6" name="Straight Connector 145"/>
            <p:cNvCxnSpPr>
              <a:stCxn id="120" idx="2"/>
              <a:endCxn id="128" idx="0"/>
            </p:cNvCxnSpPr>
            <p:nvPr/>
          </p:nvCxnSpPr>
          <p:spPr bwMode="auto">
            <a:xfrm>
              <a:off x="7433806" y="3272254"/>
              <a:ext cx="685800" cy="3091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7" name="Straight Connector 146"/>
            <p:cNvCxnSpPr>
              <a:stCxn id="127" idx="2"/>
              <a:endCxn id="129" idx="0"/>
            </p:cNvCxnSpPr>
            <p:nvPr/>
          </p:nvCxnSpPr>
          <p:spPr bwMode="auto">
            <a:xfrm flipH="1">
              <a:off x="6162091" y="3919954"/>
              <a:ext cx="518765" cy="4996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8" name="Straight Connector 147"/>
            <p:cNvCxnSpPr>
              <a:stCxn id="127" idx="2"/>
              <a:endCxn id="131" idx="0"/>
            </p:cNvCxnSpPr>
            <p:nvPr/>
          </p:nvCxnSpPr>
          <p:spPr bwMode="auto">
            <a:xfrm>
              <a:off x="6680856" y="3919954"/>
              <a:ext cx="533400" cy="4996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9" name="Straight Connector 148"/>
            <p:cNvCxnSpPr>
              <a:stCxn id="128" idx="2"/>
              <a:endCxn id="130" idx="0"/>
            </p:cNvCxnSpPr>
            <p:nvPr/>
          </p:nvCxnSpPr>
          <p:spPr bwMode="auto">
            <a:xfrm>
              <a:off x="8119606" y="3919954"/>
              <a:ext cx="0" cy="4996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0" name="Straight Connector 149"/>
            <p:cNvCxnSpPr>
              <a:stCxn id="131" idx="2"/>
            </p:cNvCxnSpPr>
            <p:nvPr/>
          </p:nvCxnSpPr>
          <p:spPr bwMode="auto">
            <a:xfrm flipH="1">
              <a:off x="7214255" y="4758154"/>
              <a:ext cx="1" cy="347246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1" name="TextBox 150"/>
            <p:cNvSpPr txBox="1"/>
            <p:nvPr/>
          </p:nvSpPr>
          <p:spPr>
            <a:xfrm>
              <a:off x="4028799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Courier New"/>
                  <a:cs typeface="Courier New"/>
                </a:rPr>
                <a:t>foo.c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21960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class20_semaphores</Template>
  <TotalTime>1612</TotalTime>
  <Words>3460</Words>
  <Application>Microsoft Office PowerPoint</Application>
  <PresentationFormat>On-screen Show (4:3)</PresentationFormat>
  <Paragraphs>799</Paragraphs>
  <Slides>43</Slides>
  <Notes>36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class02</vt:lpstr>
      <vt:lpstr>Input and Output </vt:lpstr>
      <vt:lpstr>I/O: A Typical Hardware System</vt:lpstr>
      <vt:lpstr>Abstracting I/O</vt:lpstr>
      <vt:lpstr>Unix Files</vt:lpstr>
      <vt:lpstr>Unix I/O Overview</vt:lpstr>
      <vt:lpstr>File Types </vt:lpstr>
      <vt:lpstr>Regular Files</vt:lpstr>
      <vt:lpstr>Directories </vt:lpstr>
      <vt:lpstr>Directory Hierarchy </vt:lpstr>
      <vt:lpstr>Pathnames </vt:lpstr>
      <vt:lpstr>Opening Files</vt:lpstr>
      <vt:lpstr>Redirecting Files</vt:lpstr>
      <vt:lpstr>Closing Files</vt:lpstr>
      <vt:lpstr>Reading Files</vt:lpstr>
      <vt:lpstr>Writing Files</vt:lpstr>
      <vt:lpstr>Simple Unix I/O Example</vt:lpstr>
      <vt:lpstr>Dealing with Short Counts</vt:lpstr>
      <vt:lpstr>“Foolproof” I/O</vt:lpstr>
      <vt:lpstr>Implementation of rio_readn</vt:lpstr>
      <vt:lpstr>Where’s the Bug?</vt:lpstr>
      <vt:lpstr>Unbuffered I/O</vt:lpstr>
      <vt:lpstr>Buffered I/O: Motivation</vt:lpstr>
      <vt:lpstr>Buffered Input</vt:lpstr>
      <vt:lpstr>Buffered I/O: Implementation</vt:lpstr>
      <vt:lpstr>Buffered I/O: Declaration</vt:lpstr>
      <vt:lpstr>Buffered RIO Example</vt:lpstr>
      <vt:lpstr>Buffered RIO Example</vt:lpstr>
      <vt:lpstr>I/O Choices</vt:lpstr>
      <vt:lpstr>I/O Choices, continued</vt:lpstr>
      <vt:lpstr>How the Unix Kernel Represents Open Files</vt:lpstr>
      <vt:lpstr>File Sharing</vt:lpstr>
      <vt:lpstr>How Processes Share Files: fork</vt:lpstr>
      <vt:lpstr>PowerPoint Presentation</vt:lpstr>
      <vt:lpstr>I/O Redirection</vt:lpstr>
      <vt:lpstr>I/O Redirection Example</vt:lpstr>
      <vt:lpstr>I/O Redirection Example (cont.)</vt:lpstr>
      <vt:lpstr>File Metadata</vt:lpstr>
      <vt:lpstr>Standard I/O Functions</vt:lpstr>
      <vt:lpstr>Standard I/O Streams</vt:lpstr>
      <vt:lpstr>Buffering in Standard I/O</vt:lpstr>
      <vt:lpstr>Standard I/O Buffering in Action</vt:lpstr>
      <vt:lpstr>Aside: Working with Binary Files</vt:lpstr>
      <vt:lpstr>Summary:  Goals of Unix I/O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105 November 22, 2004</dc:title>
  <dc:creator>Everett Bull</dc:creator>
  <cp:lastModifiedBy>Geoff Kuenning</cp:lastModifiedBy>
  <cp:revision>56</cp:revision>
  <cp:lastPrinted>2015-11-10T05:37:58Z</cp:lastPrinted>
  <dcterms:created xsi:type="dcterms:W3CDTF">2004-11-21T22:29:03Z</dcterms:created>
  <dcterms:modified xsi:type="dcterms:W3CDTF">2016-01-07T04:17:37Z</dcterms:modified>
</cp:coreProperties>
</file>