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296" r:id="rId2"/>
    <p:sldId id="287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297" r:id="rId12"/>
    <p:sldId id="288" r:id="rId13"/>
    <p:sldId id="289" r:id="rId14"/>
    <p:sldId id="301" r:id="rId15"/>
    <p:sldId id="300" r:id="rId16"/>
    <p:sldId id="290" r:id="rId17"/>
    <p:sldId id="291" r:id="rId18"/>
    <p:sldId id="292" r:id="rId19"/>
    <p:sldId id="298" r:id="rId20"/>
    <p:sldId id="293" r:id="rId21"/>
    <p:sldId id="294" r:id="rId22"/>
    <p:sldId id="299" r:id="rId23"/>
    <p:sldId id="302" r:id="rId24"/>
    <p:sldId id="303" r:id="rId25"/>
    <p:sldId id="304" r:id="rId26"/>
    <p:sldId id="295" r:id="rId27"/>
  </p:sldIdLst>
  <p:sldSz cx="9144000" cy="6858000" type="screen4x3"/>
  <p:notesSz cx="9271000" cy="6985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37" autoAdjust="0"/>
  </p:normalViewPr>
  <p:slideViewPr>
    <p:cSldViewPr>
      <p:cViewPr varScale="1">
        <p:scale>
          <a:sx n="93" d="100"/>
          <a:sy n="93" d="100"/>
        </p:scale>
        <p:origin x="-42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17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53038" y="0"/>
            <a:ext cx="40179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35750"/>
            <a:ext cx="4017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53038" y="6635750"/>
            <a:ext cx="40179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58662F9-831A-42F7-81F9-A921B8D6A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086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17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53038" y="0"/>
            <a:ext cx="40179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889250" y="523875"/>
            <a:ext cx="3492500" cy="2619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7875"/>
            <a:ext cx="6800850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35750"/>
            <a:ext cx="4017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53038" y="6635750"/>
            <a:ext cx="40179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EFE28BF-1B5D-4D5E-8F8D-C7FD3A7BF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672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D34D0243-7590-45E6-A009-2943B689A1AF}" type="slidenum">
              <a:rPr lang="en-US" altLang="en-US" sz="1200" b="0" smtClean="0">
                <a:latin typeface="Arial" pitchFamily="34" charset="0"/>
              </a:rPr>
              <a:pPr/>
              <a:t>2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F801DB48-E22A-4E78-B450-72DF61475261}" type="slidenum">
              <a:rPr lang="en-US" altLang="en-US" sz="1200" b="0" smtClean="0">
                <a:latin typeface="Arial" pitchFamily="34" charset="0"/>
              </a:rPr>
              <a:pPr/>
              <a:t>21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5E10FCCA-3A27-4B86-BD07-02003F88A263}" type="slidenum">
              <a:rPr lang="en-US" altLang="en-US" sz="1200" b="0" smtClean="0">
                <a:latin typeface="Arial" pitchFamily="34" charset="0"/>
              </a:rPr>
              <a:pPr/>
              <a:t>26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D34D0243-7590-45E6-A009-2943B689A1AF}" type="slidenum">
              <a:rPr lang="en-US" altLang="en-US" sz="1200" b="0" smtClean="0">
                <a:latin typeface="Arial" pitchFamily="34" charset="0"/>
              </a:rPr>
              <a:pPr/>
              <a:t>10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074CE2BC-69FA-410B-8F28-1911CC35BFC5}" type="slidenum">
              <a:rPr lang="en-US" altLang="en-US" sz="1200" b="0" smtClean="0">
                <a:latin typeface="Arial" pitchFamily="34" charset="0"/>
              </a:rPr>
              <a:pPr/>
              <a:t>12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E5B34B72-0154-400A-9475-90D8AE7ECD01}" type="slidenum">
              <a:rPr lang="en-US" altLang="en-US" sz="1200" b="0" smtClean="0">
                <a:latin typeface="Arial" pitchFamily="34" charset="0"/>
              </a:rPr>
              <a:pPr/>
              <a:t>13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29E8B6CF-D454-4E8E-B83E-E4B8A87A4D09}" type="slidenum">
              <a:rPr lang="en-US" altLang="en-US" sz="1200" b="0" smtClean="0">
                <a:latin typeface="Arial" pitchFamily="34" charset="0"/>
              </a:rPr>
              <a:pPr/>
              <a:t>14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41DCBA06-3B06-47D5-8746-AD168670FFDD}" type="slidenum">
              <a:rPr lang="en-US" altLang="en-US" sz="1200" b="0" smtClean="0">
                <a:latin typeface="Arial" pitchFamily="34" charset="0"/>
              </a:rPr>
              <a:pPr/>
              <a:t>16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64FD2E3D-3824-4D0D-A047-3CA5D21FDC09}" type="slidenum">
              <a:rPr lang="en-US" altLang="en-US" sz="1200" b="0" smtClean="0">
                <a:latin typeface="Arial" pitchFamily="34" charset="0"/>
              </a:rPr>
              <a:pPr/>
              <a:t>17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66BD9BD2-1C95-4A65-9931-73DCF0522C6C}" type="slidenum">
              <a:rPr lang="en-US" altLang="en-US" sz="1200" b="0" smtClean="0">
                <a:latin typeface="Arial" pitchFamily="34" charset="0"/>
              </a:rPr>
              <a:pPr/>
              <a:t>18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</a:rPr>
              <a:t>With 4K blocks and 8-byte pointers, triple indirect can address only 0.5 TB.  But 8K and 8-byte gives 8 TB.  Some new FSes have quad indirect blocks.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584C5526-2624-483B-8ED6-B09434F102C1}" type="slidenum">
              <a:rPr lang="en-US" altLang="en-US" sz="1200" b="0" smtClean="0">
                <a:latin typeface="Arial" pitchFamily="34" charset="0"/>
              </a:rPr>
              <a:pPr/>
              <a:t>20</a:t>
            </a:fld>
            <a:endParaRPr lang="en-US" altLang="en-US" sz="1200" b="0" smtClean="0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355218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3029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228600"/>
            <a:ext cx="2076450" cy="6216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28600"/>
            <a:ext cx="6078537" cy="6216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44257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7343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945865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57337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5276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25238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790342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686401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22657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8600"/>
            <a:ext cx="7467600" cy="8382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7488" y="6400800"/>
            <a:ext cx="606425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en-US" sz="1400" b="0" smtClean="0">
                <a:solidFill>
                  <a:schemeClr val="hlink"/>
                </a:solidFill>
              </a:rPr>
              <a:t>– </a:t>
            </a:r>
            <a:fld id="{1E90F0C7-FCC0-4D3D-AE53-710EA43DB915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 smtClean="0">
                <a:solidFill>
                  <a:schemeClr val="hlink"/>
                </a:solidFill>
              </a:rPr>
              <a:t> –</a:t>
            </a:r>
            <a:endParaRPr lang="en-US" altLang="en-US" sz="1400" b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764463" y="6391275"/>
            <a:ext cx="685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en-US" sz="1400" b="0" smtClean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 descr="new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76200"/>
            <a:ext cx="8318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36738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smtClean="0"/>
              <a:t>File Systems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3733800"/>
            <a:ext cx="6175375" cy="22336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mtClean="0"/>
              <a:t>Topics</a:t>
            </a:r>
          </a:p>
          <a:p>
            <a:pPr lvl="1" eaLnBrk="1" hangingPunct="1">
              <a:defRPr/>
            </a:pPr>
            <a:r>
              <a:rPr lang="en-US" smtClean="0"/>
              <a:t>Design criteria</a:t>
            </a:r>
          </a:p>
          <a:p>
            <a:pPr lvl="1" eaLnBrk="1" hangingPunct="1">
              <a:defRPr/>
            </a:pPr>
            <a:r>
              <a:rPr lang="en-US" smtClean="0"/>
              <a:t>History of file systems</a:t>
            </a:r>
          </a:p>
          <a:p>
            <a:pPr lvl="1" eaLnBrk="1" hangingPunct="1">
              <a:defRPr/>
            </a:pPr>
            <a:r>
              <a:rPr lang="en-US" smtClean="0"/>
              <a:t>Berkeley Fast File System</a:t>
            </a:r>
          </a:p>
          <a:p>
            <a:pPr lvl="1" eaLnBrk="1" hangingPunct="1">
              <a:defRPr/>
            </a:pPr>
            <a:r>
              <a:rPr lang="en-US" smtClean="0"/>
              <a:t>Effect of file systems on programs</a:t>
            </a:r>
          </a:p>
          <a:p>
            <a:pPr lvl="1" eaLnBrk="1" hangingPunct="1">
              <a:defRPr/>
            </a:pPr>
            <a:endParaRPr lang="en-US" smtClean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627188" y="762000"/>
            <a:ext cx="6143625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Computing”</a:t>
            </a:r>
            <a:endParaRPr lang="en-US" altLang="en-US" sz="3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Aside: Solid-State Disks</a:t>
            </a:r>
            <a:endParaRPr lang="en-US" altLang="en-US" dirty="0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They aren’t disks!  But for backwards compatibility they pretend to be…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/>
              <a:t>SSDs</a:t>
            </a:r>
            <a:r>
              <a:rPr lang="en-US" dirty="0" smtClean="0"/>
              <a:t> are divided into </a:t>
            </a:r>
            <a:r>
              <a:rPr lang="en-US" i="1" dirty="0" smtClean="0"/>
              <a:t>erase blocks</a:t>
            </a:r>
            <a:r>
              <a:rPr lang="en-US" dirty="0" smtClean="0"/>
              <a:t> made up of </a:t>
            </a:r>
            <a:r>
              <a:rPr lang="en-US" i="1" dirty="0" smtClean="0"/>
              <a:t>pages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Typical page: 4K-8K bytes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Typical erase block: 128K-512K</a:t>
            </a: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Can only change bits from 1 to 0 when writing</a:t>
            </a:r>
            <a:endParaRPr lang="en-US" i="1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Erase sets entire block to all 1’s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Erase is slow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Can only erase 10</a:t>
            </a:r>
            <a:r>
              <a:rPr lang="en-US" baseline="30000" dirty="0" smtClean="0"/>
              <a:t>4</a:t>
            </a:r>
            <a:r>
              <a:rPr lang="en-US" dirty="0" smtClean="0"/>
              <a:t> to 10</a:t>
            </a:r>
            <a:r>
              <a:rPr lang="en-US" baseline="30000" dirty="0" smtClean="0"/>
              <a:t>6</a:t>
            </a:r>
            <a:r>
              <a:rPr lang="en-US" dirty="0" smtClean="0"/>
              <a:t> times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Must pre-plan erases and manage wear-out</a:t>
            </a: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Net result: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Reads are fast (and almost truly random-access)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Writes are 100X slower (and have weird side effects)</a:t>
            </a:r>
          </a:p>
        </p:txBody>
      </p:sp>
    </p:spTree>
    <p:extLst>
      <p:ext uri="{BB962C8B-B14F-4D97-AF65-F5344CB8AC3E}">
        <p14:creationId xmlns:p14="http://schemas.microsoft.com/office/powerpoint/2010/main" val="36662860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Design Problems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472487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So, disks have mechanical </a:t>
            </a:r>
            <a:r>
              <a:rPr lang="en-US" dirty="0" smtClean="0"/>
              <a:t>delays (and </a:t>
            </a:r>
            <a:r>
              <a:rPr lang="en-US" dirty="0" err="1" smtClean="0"/>
              <a:t>SSDs</a:t>
            </a:r>
            <a:r>
              <a:rPr lang="en-US" dirty="0" smtClean="0"/>
              <a:t> have their own strange behaviors)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Fundamental problem in file-system design: how to hide (or at least minimize) these delays?</a:t>
            </a:r>
          </a:p>
          <a:p>
            <a:pPr eaLnBrk="1" hangingPunct="1">
              <a:defRPr/>
            </a:pPr>
            <a:r>
              <a:rPr lang="en-US" dirty="0" smtClean="0"/>
              <a:t>Side problems also critical:</a:t>
            </a:r>
          </a:p>
          <a:p>
            <a:pPr lvl="1" eaLnBrk="1" hangingPunct="1">
              <a:defRPr/>
            </a:pPr>
            <a:r>
              <a:rPr lang="en-US" dirty="0" smtClean="0"/>
              <a:t>Making things reliable (in face of s/w and h/w failures)</a:t>
            </a:r>
          </a:p>
          <a:p>
            <a:pPr lvl="2" eaLnBrk="1" hangingPunct="1">
              <a:defRPr/>
            </a:pPr>
            <a:r>
              <a:rPr lang="en-US" dirty="0" smtClean="0"/>
              <a:t>People frown on losing data</a:t>
            </a:r>
          </a:p>
          <a:p>
            <a:pPr lvl="1" eaLnBrk="1" hangingPunct="1">
              <a:defRPr/>
            </a:pPr>
            <a:r>
              <a:rPr lang="en-US" dirty="0" smtClean="0"/>
              <a:t>Organizing data (e.g., in directories or databases)</a:t>
            </a:r>
          </a:p>
          <a:p>
            <a:pPr lvl="2" eaLnBrk="1" hangingPunct="1">
              <a:defRPr/>
            </a:pPr>
            <a:r>
              <a:rPr lang="en-US" dirty="0" smtClean="0"/>
              <a:t>Not finding stuff is almost as bad as losing it</a:t>
            </a:r>
          </a:p>
          <a:p>
            <a:pPr lvl="1" eaLnBrk="1" hangingPunct="1">
              <a:defRPr/>
            </a:pPr>
            <a:r>
              <a:rPr lang="en-US" dirty="0" smtClean="0"/>
              <a:t>Enforcing security</a:t>
            </a:r>
            <a:endParaRPr lang="en-US" dirty="0"/>
          </a:p>
          <a:p>
            <a:pPr lvl="2" eaLnBrk="1" hangingPunct="1">
              <a:defRPr/>
            </a:pPr>
            <a:r>
              <a:rPr lang="en-US" dirty="0" smtClean="0"/>
              <a:t>System should only share what you </a:t>
            </a:r>
            <a:r>
              <a:rPr lang="en-US" i="1" dirty="0" smtClean="0"/>
              <a:t>want</a:t>
            </a:r>
            <a:r>
              <a:rPr lang="en-US" dirty="0" smtClean="0"/>
              <a:t> to share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Important File Systems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FAT: old Windows and </a:t>
            </a:r>
            <a:r>
              <a:rPr lang="en-US" dirty="0" err="1" smtClean="0"/>
              <a:t>MSDOS</a:t>
            </a:r>
            <a:r>
              <a:rPr lang="en-US" dirty="0" smtClean="0"/>
              <a:t> standard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/>
              <a:t>NTFS</a:t>
            </a:r>
            <a:r>
              <a:rPr lang="en-US" dirty="0" smtClean="0"/>
              <a:t>: Windows current standard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/>
              <a:t>FFS</a:t>
            </a:r>
            <a:r>
              <a:rPr lang="en-US" dirty="0" smtClean="0"/>
              <a:t>: Unix standard since 80’s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AFS: distributed system developed at CMU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/>
              <a:t>LFS</a:t>
            </a:r>
            <a:r>
              <a:rPr lang="en-US" dirty="0" smtClean="0"/>
              <a:t>: Berkeley redesign for high performance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/>
              <a:t>ZFS</a:t>
            </a:r>
            <a:r>
              <a:rPr lang="en-US" dirty="0" smtClean="0"/>
              <a:t>: redesigned Unix system, recently released by Sun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ISO 9660: CD-ROM standard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EXT2/EXT3/EXT4: Linux standards, variants of </a:t>
            </a:r>
            <a:r>
              <a:rPr lang="en-US" dirty="0" err="1" smtClean="0"/>
              <a:t>FFS</a:t>
            </a: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/>
              <a:t>BtrFS</a:t>
            </a:r>
            <a:r>
              <a:rPr lang="en-US" dirty="0" smtClean="0"/>
              <a:t>: new Linux kid on the block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Other OS’s have own file organization:  VMS, </a:t>
            </a:r>
            <a:r>
              <a:rPr lang="en-US" dirty="0" err="1" smtClean="0"/>
              <a:t>MVS</a:t>
            </a:r>
            <a:r>
              <a:rPr lang="en-US" dirty="0" smtClean="0"/>
              <a:t>, </a:t>
            </a:r>
            <a:r>
              <a:rPr lang="en-US" dirty="0" smtClean="0">
                <a:sym typeface="Symbol" pitchFamily="18" charset="2"/>
              </a:rPr>
              <a:t></a:t>
            </a: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Typical Similarities</a:t>
            </a:r>
            <a:br>
              <a:rPr lang="en-US" altLang="en-US" smtClean="0"/>
            </a:br>
            <a:r>
              <a:rPr lang="en-US" altLang="en-US" smtClean="0"/>
              <a:t>Among File Systems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 (secondary) boot record</a:t>
            </a:r>
          </a:p>
          <a:p>
            <a:pPr eaLnBrk="1" hangingPunct="1">
              <a:defRPr/>
            </a:pPr>
            <a:r>
              <a:rPr lang="en-US" dirty="0" smtClean="0"/>
              <a:t>A top-level directory</a:t>
            </a:r>
          </a:p>
          <a:p>
            <a:pPr eaLnBrk="1" hangingPunct="1">
              <a:defRPr/>
            </a:pPr>
            <a:r>
              <a:rPr lang="en-US" dirty="0" smtClean="0"/>
              <a:t>Support for hierarchical directories</a:t>
            </a:r>
          </a:p>
          <a:p>
            <a:pPr eaLnBrk="1" hangingPunct="1">
              <a:defRPr/>
            </a:pPr>
            <a:r>
              <a:rPr lang="en-US" dirty="0" smtClean="0"/>
              <a:t>Management of free and used space</a:t>
            </a:r>
          </a:p>
          <a:p>
            <a:pPr eaLnBrk="1" hangingPunct="1">
              <a:defRPr/>
            </a:pPr>
            <a:r>
              <a:rPr lang="en-US" dirty="0" smtClean="0"/>
              <a:t>Metadata about files (e.g., creation date)</a:t>
            </a:r>
          </a:p>
          <a:p>
            <a:pPr eaLnBrk="1" hangingPunct="1">
              <a:defRPr/>
            </a:pPr>
            <a:r>
              <a:rPr lang="en-US" dirty="0" smtClean="0"/>
              <a:t>Protection and security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Typical Differences</a:t>
            </a:r>
            <a:br>
              <a:rPr lang="en-US" altLang="en-US" smtClean="0"/>
            </a:br>
            <a:r>
              <a:rPr lang="en-US" altLang="en-US" smtClean="0"/>
              <a:t>Between File Systems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  <a:defRPr/>
            </a:pPr>
            <a:r>
              <a:rPr lang="en-US" dirty="0" smtClean="0"/>
              <a:t>Naming conventions:  case, length, special symbols</a:t>
            </a:r>
          </a:p>
          <a:p>
            <a:pPr eaLnBrk="1" hangingPunct="1">
              <a:defRPr/>
            </a:pPr>
            <a:r>
              <a:rPr lang="en-US" dirty="0" smtClean="0"/>
              <a:t>File size and placement</a:t>
            </a:r>
          </a:p>
          <a:p>
            <a:pPr eaLnBrk="1" hangingPunct="1">
              <a:defRPr/>
            </a:pPr>
            <a:r>
              <a:rPr lang="en-US" dirty="0" smtClean="0"/>
              <a:t>Speed</a:t>
            </a:r>
          </a:p>
          <a:p>
            <a:pPr eaLnBrk="1" hangingPunct="1">
              <a:defRPr/>
            </a:pPr>
            <a:r>
              <a:rPr lang="en-US" dirty="0" smtClean="0"/>
              <a:t>Error </a:t>
            </a:r>
            <a:r>
              <a:rPr lang="en-US" dirty="0" smtClean="0"/>
              <a:t>recovery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Metadata details</a:t>
            </a:r>
          </a:p>
          <a:p>
            <a:pPr eaLnBrk="1" hangingPunct="1">
              <a:defRPr/>
            </a:pPr>
            <a:r>
              <a:rPr lang="en-US" dirty="0" smtClean="0"/>
              <a:t>Support for special </a:t>
            </a:r>
            <a:r>
              <a:rPr lang="en-US" dirty="0" smtClean="0"/>
              <a:t>files</a:t>
            </a:r>
          </a:p>
          <a:p>
            <a:pPr eaLnBrk="1" hangingPunct="1">
              <a:defRPr/>
            </a:pPr>
            <a:r>
              <a:rPr lang="en-US" dirty="0" smtClean="0"/>
              <a:t>Snapshot support</a:t>
            </a: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Case Study: Berkeley Fast File System (FFS)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First public Unix (Unix V7) introduced many important concepts in Unix File System (UFS)</a:t>
            </a:r>
          </a:p>
          <a:p>
            <a:pPr lvl="1" eaLnBrk="1" hangingPunct="1">
              <a:defRPr/>
            </a:pPr>
            <a:r>
              <a:rPr lang="en-US" smtClean="0"/>
              <a:t>I-nodes</a:t>
            </a:r>
          </a:p>
          <a:p>
            <a:pPr lvl="1" eaLnBrk="1" hangingPunct="1">
              <a:defRPr/>
            </a:pPr>
            <a:r>
              <a:rPr lang="en-US" smtClean="0"/>
              <a:t>Indirect blocks</a:t>
            </a:r>
          </a:p>
          <a:p>
            <a:pPr lvl="1" eaLnBrk="1" hangingPunct="1">
              <a:defRPr/>
            </a:pPr>
            <a:r>
              <a:rPr lang="en-US" smtClean="0"/>
              <a:t>Unix directory structure and permissions system</a:t>
            </a:r>
          </a:p>
          <a:p>
            <a:pPr eaLnBrk="1" hangingPunct="1">
              <a:defRPr/>
            </a:pPr>
            <a:r>
              <a:rPr lang="en-US" smtClean="0"/>
              <a:t>UFS was simple, elegant, and slow</a:t>
            </a:r>
          </a:p>
          <a:p>
            <a:pPr eaLnBrk="1" hangingPunct="1">
              <a:defRPr/>
            </a:pPr>
            <a:r>
              <a:rPr lang="en-US" smtClean="0"/>
              <a:t>Berkeley initiated project to solve the slowness</a:t>
            </a:r>
          </a:p>
          <a:p>
            <a:pPr eaLnBrk="1" hangingPunct="1">
              <a:defRPr/>
            </a:pPr>
            <a:r>
              <a:rPr lang="en-US" smtClean="0"/>
              <a:t>Many modern file systems are direct or indirect descendants of FFS</a:t>
            </a:r>
          </a:p>
          <a:p>
            <a:pPr lvl="1" eaLnBrk="1" hangingPunct="1">
              <a:defRPr/>
            </a:pPr>
            <a:r>
              <a:rPr lang="en-US" smtClean="0"/>
              <a:t>In particular, EXT2 through EXT4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FFS Headers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Boot block: first few sectors</a:t>
            </a:r>
          </a:p>
          <a:p>
            <a:pPr lvl="1" eaLnBrk="1" hangingPunct="1">
              <a:defRPr/>
            </a:pPr>
            <a:r>
              <a:rPr lang="en-US" dirty="0" smtClean="0"/>
              <a:t>Typically all of cylinder 0 is reserved for boot blocks, partition tables, etc.</a:t>
            </a:r>
          </a:p>
          <a:p>
            <a:pPr eaLnBrk="1" hangingPunct="1">
              <a:defRPr/>
            </a:pPr>
            <a:r>
              <a:rPr lang="en-US" dirty="0" smtClean="0"/>
              <a:t>Superblock: file system parameters, including</a:t>
            </a:r>
          </a:p>
          <a:p>
            <a:pPr lvl="1" eaLnBrk="1" hangingPunct="1">
              <a:defRPr/>
            </a:pPr>
            <a:r>
              <a:rPr lang="en-US" sz="1800" dirty="0" smtClean="0"/>
              <a:t>Size of partition (note that this is dangerously redundant)</a:t>
            </a:r>
          </a:p>
          <a:p>
            <a:pPr lvl="1" eaLnBrk="1" hangingPunct="1">
              <a:defRPr/>
            </a:pPr>
            <a:r>
              <a:rPr lang="en-US" sz="1800" dirty="0" smtClean="0"/>
              <a:t>Location of root directory</a:t>
            </a:r>
          </a:p>
          <a:p>
            <a:pPr lvl="1" eaLnBrk="1" hangingPunct="1">
              <a:defRPr/>
            </a:pPr>
            <a:r>
              <a:rPr lang="en-US" sz="1800" dirty="0" smtClean="0"/>
              <a:t>Block size</a:t>
            </a:r>
          </a:p>
          <a:p>
            <a:pPr eaLnBrk="1" hangingPunct="1">
              <a:defRPr/>
            </a:pPr>
            <a:r>
              <a:rPr lang="en-US" dirty="0" smtClean="0"/>
              <a:t>Cylinder groups, each including</a:t>
            </a:r>
          </a:p>
          <a:p>
            <a:pPr lvl="1" eaLnBrk="1" hangingPunct="1">
              <a:defRPr/>
            </a:pPr>
            <a:r>
              <a:rPr lang="en-US" sz="1800" dirty="0" smtClean="0"/>
              <a:t>Data blocks</a:t>
            </a:r>
          </a:p>
          <a:p>
            <a:pPr lvl="1" eaLnBrk="1" hangingPunct="1">
              <a:defRPr/>
            </a:pPr>
            <a:r>
              <a:rPr lang="en-US" sz="1800" dirty="0" smtClean="0"/>
              <a:t>List of </a:t>
            </a:r>
            <a:r>
              <a:rPr lang="en-US" sz="1800" dirty="0" err="1" smtClean="0"/>
              <a:t>inodes</a:t>
            </a:r>
            <a:endParaRPr lang="en-US" sz="1800" dirty="0" smtClean="0"/>
          </a:p>
          <a:p>
            <a:pPr lvl="1" eaLnBrk="1" hangingPunct="1">
              <a:defRPr/>
            </a:pPr>
            <a:r>
              <a:rPr lang="en-US" sz="1800" dirty="0" smtClean="0"/>
              <a:t>Bitmap of used blocks and fragments in the group</a:t>
            </a:r>
          </a:p>
          <a:p>
            <a:pPr lvl="1" eaLnBrk="1" hangingPunct="1">
              <a:defRPr/>
            </a:pPr>
            <a:r>
              <a:rPr lang="en-US" sz="1800" dirty="0" smtClean="0"/>
              <a:t>Replica of superblock (not always at start of group)</a:t>
            </a:r>
          </a:p>
          <a:p>
            <a:pPr eaLnBrk="1" hangingPunct="1">
              <a:defRPr/>
            </a:pPr>
            <a:endParaRPr lang="en-US" sz="20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FFS File Tracking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Directory:  file containing variable-length records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File name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I-node number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/>
              <a:t>Inode</a:t>
            </a:r>
            <a:r>
              <a:rPr lang="en-US" dirty="0" smtClean="0"/>
              <a:t>: holds metadata for one file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Fixed size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Located by number, using info from superblock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Integral number of </a:t>
            </a:r>
            <a:r>
              <a:rPr lang="en-US" sz="1800" dirty="0" err="1" smtClean="0"/>
              <a:t>inodes</a:t>
            </a:r>
            <a:r>
              <a:rPr lang="en-US" sz="1800" dirty="0" smtClean="0"/>
              <a:t> in a block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Includes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 smtClean="0"/>
              <a:t>Owner and group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 smtClean="0"/>
              <a:t>File type (regular, directory, pipe, symbolic link, …)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 smtClean="0"/>
              <a:t>Access permissions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 smtClean="0"/>
              <a:t>Time of last </a:t>
            </a:r>
            <a:r>
              <a:rPr lang="en-US" sz="1600" dirty="0" err="1" smtClean="0"/>
              <a:t>i</a:t>
            </a:r>
            <a:r>
              <a:rPr lang="en-US" sz="1600" dirty="0" smtClean="0"/>
              <a:t>-node change, last modification, last access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 smtClean="0"/>
              <a:t>Number of links (reference count)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 smtClean="0"/>
              <a:t>Size of file (for directories and regular files)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 smtClean="0"/>
              <a:t>Pointers to data 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Except for pointers, precisely what’s in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</a:t>
            </a:r>
            <a:r>
              <a:rPr lang="en-US" dirty="0" smtClean="0"/>
              <a:t> data structure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FFS Inodes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/>
              <a:t>Inode</a:t>
            </a:r>
            <a:r>
              <a:rPr lang="en-US" dirty="0" smtClean="0"/>
              <a:t> has 15 pointers to data 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12 point directly to data 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13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points to an </a:t>
            </a:r>
            <a:r>
              <a:rPr lang="en-US" sz="1800" i="1" dirty="0" smtClean="0"/>
              <a:t>indirect block</a:t>
            </a:r>
            <a:r>
              <a:rPr lang="en-US" sz="1800" dirty="0" smtClean="0"/>
              <a:t>, containing pointers to data 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14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points to a </a:t>
            </a:r>
            <a:r>
              <a:rPr lang="en-US" sz="1800" i="1" dirty="0" smtClean="0"/>
              <a:t>double</a:t>
            </a:r>
            <a:r>
              <a:rPr lang="en-US" sz="1800" dirty="0" smtClean="0"/>
              <a:t> indirect block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15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points to a </a:t>
            </a:r>
            <a:r>
              <a:rPr lang="en-US" sz="1800" i="1" dirty="0" smtClean="0"/>
              <a:t>triple</a:t>
            </a:r>
            <a:r>
              <a:rPr lang="en-US" sz="1800" dirty="0" smtClean="0"/>
              <a:t> indirect block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With 4K blocks and 4-byte pointers, the triple indirect block can address 4 terabytes (2</a:t>
            </a:r>
            <a:r>
              <a:rPr lang="en-US" baseline="30000" dirty="0" smtClean="0"/>
              <a:t>42</a:t>
            </a:r>
            <a:r>
              <a:rPr lang="en-US" dirty="0" smtClean="0"/>
              <a:t> bytes</a:t>
            </a:r>
            <a:r>
              <a:rPr lang="en-US" dirty="0" smtClean="0"/>
              <a:t>) in one file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Data blocks might not be contiguous on disk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But OS tries to </a:t>
            </a:r>
            <a:r>
              <a:rPr lang="en-US" i="1" dirty="0" smtClean="0"/>
              <a:t>cluster</a:t>
            </a:r>
            <a:r>
              <a:rPr lang="en-US" dirty="0" smtClean="0"/>
              <a:t> related items in cylinder group: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Directory entries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Corresponding </a:t>
            </a:r>
            <a:r>
              <a:rPr lang="en-US" dirty="0" err="1" smtClean="0"/>
              <a:t>inodes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Their data blocks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FFS Free-Space Management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Free space managed by bitmaps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One bit per block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Makes it easy to find groups of contiguous blocks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Each cylinder group has own bitmap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Can find blocks that are physically nearby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Prevents long scans on full disks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Prefer to allocate block in cylinder group of last previous block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If can’t, pick group that has most space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Heuristic tries to maximize number of blocks close to each other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File Systems:</a:t>
            </a:r>
            <a:r>
              <a:rPr lang="en-US" altLang="en-US" smtClean="0"/>
              <a:t> Disk Organization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A disk is a sequence of 4096-byte </a:t>
            </a:r>
            <a:r>
              <a:rPr lang="en-US" i="1" dirty="0" smtClean="0"/>
              <a:t>sectors</a:t>
            </a:r>
            <a:r>
              <a:rPr lang="en-US" dirty="0" smtClean="0"/>
              <a:t> or </a:t>
            </a:r>
            <a:r>
              <a:rPr lang="en-US" i="1" dirty="0" smtClean="0"/>
              <a:t>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Used to be 512 bytes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B</a:t>
            </a:r>
            <a:r>
              <a:rPr lang="en-US" dirty="0" smtClean="0"/>
              <a:t>ackwards compatibility is problematic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First comes </a:t>
            </a:r>
            <a:r>
              <a:rPr lang="en-US" i="1" dirty="0" smtClean="0"/>
              <a:t>boot block</a:t>
            </a:r>
            <a:r>
              <a:rPr lang="en-US" dirty="0" smtClean="0"/>
              <a:t> and </a:t>
            </a:r>
            <a:r>
              <a:rPr lang="en-US" i="1" dirty="0" smtClean="0"/>
              <a:t>partition table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Partition table divides the rest of disk into partitions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May appear to operating system as logical “disks”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Useful for multiple </a:t>
            </a:r>
            <a:r>
              <a:rPr lang="en-US" dirty="0" err="1" smtClean="0"/>
              <a:t>OSes</a:t>
            </a:r>
            <a:r>
              <a:rPr lang="en-US" dirty="0" smtClean="0"/>
              <a:t>, etc.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Otherwise bad idea; hangover from earlier days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i="1" dirty="0" smtClean="0"/>
              <a:t>File system</a:t>
            </a:r>
            <a:r>
              <a:rPr lang="en-US" dirty="0" smtClean="0"/>
              <a:t>: partition structured to hold </a:t>
            </a:r>
            <a:r>
              <a:rPr lang="en-US" i="1" dirty="0" smtClean="0"/>
              <a:t>files</a:t>
            </a:r>
            <a:r>
              <a:rPr lang="en-US" dirty="0" smtClean="0"/>
              <a:t> (of data)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May aggregate blocks into </a:t>
            </a:r>
            <a:r>
              <a:rPr lang="en-US" i="1" dirty="0" smtClean="0"/>
              <a:t>segments</a:t>
            </a:r>
            <a:r>
              <a:rPr lang="en-US" dirty="0" smtClean="0"/>
              <a:t> or </a:t>
            </a:r>
            <a:r>
              <a:rPr lang="en-US" i="1" dirty="0" smtClean="0"/>
              <a:t>clusters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Typical size: 8K–128M bytes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Increases efficiency by reducing overhead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FFS Fragmentation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Blocks are typically 4K or 8K</a:t>
            </a:r>
          </a:p>
          <a:p>
            <a:pPr lvl="1" eaLnBrk="1" hangingPunct="1">
              <a:defRPr/>
            </a:pPr>
            <a:r>
              <a:rPr lang="en-US" sz="1800" dirty="0" smtClean="0"/>
              <a:t>Sector size was only 512</a:t>
            </a:r>
          </a:p>
          <a:p>
            <a:pPr lvl="1" eaLnBrk="1" hangingPunct="1">
              <a:defRPr/>
            </a:pPr>
            <a:r>
              <a:rPr lang="en-US" sz="1800" dirty="0" smtClean="0"/>
              <a:t>Amortizes overhead of reading or writing block</a:t>
            </a:r>
          </a:p>
          <a:p>
            <a:pPr lvl="1" eaLnBrk="1" hangingPunct="1">
              <a:defRPr/>
            </a:pPr>
            <a:r>
              <a:rPr lang="en-US" sz="1800" dirty="0" smtClean="0"/>
              <a:t>On average, wastes 1/2 block (total) per file</a:t>
            </a:r>
          </a:p>
          <a:p>
            <a:pPr eaLnBrk="1" hangingPunct="1">
              <a:defRPr/>
            </a:pPr>
            <a:r>
              <a:rPr lang="en-US" dirty="0" err="1" smtClean="0"/>
              <a:t>FFS</a:t>
            </a:r>
            <a:r>
              <a:rPr lang="en-US" dirty="0" smtClean="0"/>
              <a:t> divides blocks into 4-16 </a:t>
            </a:r>
            <a:r>
              <a:rPr lang="en-US" i="1" dirty="0" smtClean="0"/>
              <a:t>fragments</a:t>
            </a:r>
          </a:p>
          <a:p>
            <a:pPr lvl="1" eaLnBrk="1" hangingPunct="1">
              <a:defRPr/>
            </a:pPr>
            <a:r>
              <a:rPr lang="en-US" sz="1800" dirty="0" smtClean="0"/>
              <a:t>Free space bitmap manages fragments</a:t>
            </a:r>
          </a:p>
          <a:p>
            <a:pPr lvl="1" eaLnBrk="1" hangingPunct="1">
              <a:defRPr/>
            </a:pPr>
            <a:r>
              <a:rPr lang="en-US" sz="1800" dirty="0" smtClean="0"/>
              <a:t>Small files, or tails of files, are placed in fragments</a:t>
            </a:r>
          </a:p>
          <a:p>
            <a:pPr lvl="1" eaLnBrk="1" hangingPunct="1">
              <a:defRPr/>
            </a:pPr>
            <a:r>
              <a:rPr lang="en-US" sz="1800" dirty="0" smtClean="0"/>
              <a:t>This turned out to be bad idea</a:t>
            </a:r>
          </a:p>
          <a:p>
            <a:pPr lvl="2" eaLnBrk="1" hangingPunct="1">
              <a:defRPr/>
            </a:pPr>
            <a:r>
              <a:rPr lang="en-US" sz="1600" dirty="0" smtClean="0"/>
              <a:t>Complicates OS code</a:t>
            </a:r>
          </a:p>
          <a:p>
            <a:pPr lvl="2" eaLnBrk="1" hangingPunct="1">
              <a:defRPr/>
            </a:pPr>
            <a:r>
              <a:rPr lang="en-US" sz="1600" dirty="0" smtClean="0"/>
              <a:t>Didn’t foresee how big disks would get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Linux EXT2/3/4 uses smaller block size (typically 4K) instead of fragments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696200" cy="838200"/>
          </a:xfrm>
        </p:spPr>
        <p:txBody>
          <a:bodyPr/>
          <a:lstStyle/>
          <a:p>
            <a:pPr eaLnBrk="1" hangingPunct="1"/>
            <a:r>
              <a:rPr lang="en-US" altLang="en-US" smtClean="0"/>
              <a:t>File Systems and Data Structures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Almost every data structure you can think of is present in FFS: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Arrays (of blocks and i-nodes)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Variable-length records (in directories)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Heterogeneous records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Indirection (directories and inodes)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Reference counting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Lists (inodes in different cylinder groups)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Trees (indirect data blocks)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Bitmaps (free space management)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Caching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Effect of File Systems</a:t>
            </a:r>
            <a:br>
              <a:rPr lang="en-US" altLang="en-US" smtClean="0"/>
            </a:br>
            <a:r>
              <a:rPr lang="en-US" altLang="en-US" smtClean="0"/>
              <a:t>on Programs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Software can take advantage of </a:t>
            </a:r>
            <a:r>
              <a:rPr lang="en-US" dirty="0" err="1" smtClean="0"/>
              <a:t>FFS</a:t>
            </a:r>
            <a:r>
              <a:rPr lang="en-US" dirty="0" smtClean="0"/>
              <a:t> design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Small files are cheap: spread data across many files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Directories are cheap: use as key/value database where file name is the key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Large files well supported: don’t worry about file-size limits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Random access adds little overhead: OK to store database inside large file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But don’t forget you’re still paying for disk latencies and indirect blocks!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/>
              <a:t>FFS</a:t>
            </a:r>
            <a:r>
              <a:rPr lang="en-US" dirty="0" smtClean="0"/>
              <a:t> design also suggests optimizations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Put related files in single directory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Keep directories relatively small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Recognize that single large file will eat much remaining free space in cylinder group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Create small files before large ones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Crash Problem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File system data structures are interrelated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Free map implies which blocks do/don’t have data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 smtClean="0"/>
              <a:t>Inodes</a:t>
            </a:r>
            <a:r>
              <a:rPr lang="en-US" dirty="0" smtClean="0"/>
              <a:t> and indirect blocks list data 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Directories imply which </a:t>
            </a:r>
            <a:r>
              <a:rPr lang="en-US" dirty="0" err="1" smtClean="0"/>
              <a:t>inodes</a:t>
            </a:r>
            <a:r>
              <a:rPr lang="en-US" dirty="0" smtClean="0"/>
              <a:t> are allocated/free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All live in different places on disk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Which to update first?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Crash in between updates means inconsistencies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Block listed as free but really allocated will get reused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Block listed as allocated but really free means space leak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Allocated </a:t>
            </a:r>
            <a:r>
              <a:rPr lang="en-US" dirty="0" err="1" smtClean="0"/>
              <a:t>inode</a:t>
            </a:r>
            <a:r>
              <a:rPr lang="en-US" dirty="0" smtClean="0"/>
              <a:t> without directory listing means lost file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File System Checking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Traditional solution: verify all structures after a crash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Look through files to find out what blocks are in use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Look through directories to find used </a:t>
            </a:r>
            <a:r>
              <a:rPr lang="en-US" dirty="0" err="1" smtClean="0"/>
              <a:t>inodes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Fix all inconsistencies, put lost files in “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lost+found</a:t>
            </a:r>
            <a:r>
              <a:rPr lang="en-US" dirty="0" smtClean="0"/>
              <a:t>”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Problem: takes a long time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Following directory tree means random access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Following indirect blocks is also random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Random == slow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Huge modern disks </a:t>
            </a:r>
            <a:r>
              <a:rPr lang="en-US" dirty="0" smtClean="0">
                <a:sym typeface="Symbol"/>
              </a:rPr>
              <a:t> hours or even days to verify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>
                <a:sym typeface="Symbol"/>
              </a:rPr>
              <a:t>System can’t be used during check</a:t>
            </a: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Journaled File Systems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One (not only) solution to checking problem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Before making change, write intentions to journal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“I plan to allocate block 42, give it to </a:t>
            </a:r>
            <a:r>
              <a:rPr lang="en-US" dirty="0" err="1" smtClean="0"/>
              <a:t>inode</a:t>
            </a:r>
            <a:r>
              <a:rPr lang="en-US" dirty="0" smtClean="0"/>
              <a:t> 47, put that in directory entry foo”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Journal writes are carefully kept in single block </a:t>
            </a:r>
            <a:r>
              <a:rPr lang="en-US" dirty="0" smtClean="0">
                <a:sym typeface="Symbol"/>
              </a:rPr>
              <a:t> atomic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ym typeface="Symbol"/>
              </a:rPr>
              <a:t>After making changes, append “I’m done” to journal</a:t>
            </a: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Post-crash journal recovery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Journal is sequential and fairly small </a:t>
            </a:r>
            <a:r>
              <a:rPr lang="en-US" dirty="0" smtClean="0">
                <a:sym typeface="Symbol"/>
              </a:rPr>
              <a:t> fast scanning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ym typeface="Symbol"/>
              </a:rPr>
              <a:t>Search for last “I’m done” record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ym typeface="Symbol"/>
              </a:rPr>
              <a:t>Re-apply any changes past that point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>
                <a:sym typeface="Symbol"/>
              </a:rPr>
              <a:t>Atomicity means they can’t be partial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>
                <a:sym typeface="Symbol"/>
              </a:rPr>
              <a:t>All changes are arranged to be idempotent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ym typeface="Symbol"/>
              </a:rPr>
              <a:t>Write an “I’m done” in case of another crash</a:t>
            </a: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Summary:  Goals of Unix</a:t>
            </a:r>
            <a:br>
              <a:rPr lang="en-US" altLang="en-US" smtClean="0"/>
            </a:br>
            <a:r>
              <a:rPr lang="en-US" altLang="en-US" smtClean="0"/>
              <a:t>File Systems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Simple data model</a:t>
            </a:r>
          </a:p>
          <a:p>
            <a:pPr lvl="1" eaLnBrk="1" hangingPunct="1">
              <a:defRPr/>
            </a:pPr>
            <a:r>
              <a:rPr lang="en-US" smtClean="0"/>
              <a:t>Hierarchical directory tree</a:t>
            </a:r>
          </a:p>
          <a:p>
            <a:pPr lvl="1" eaLnBrk="1" hangingPunct="1">
              <a:defRPr/>
            </a:pPr>
            <a:r>
              <a:rPr lang="en-US" smtClean="0"/>
              <a:t>Uninterpreted  (by OS) sequences of bytes</a:t>
            </a:r>
          </a:p>
          <a:p>
            <a:pPr lvl="1" eaLnBrk="1" hangingPunct="1">
              <a:defRPr/>
            </a:pPr>
            <a:r>
              <a:rPr lang="en-US" smtClean="0"/>
              <a:t>Extensions are just strings in long filename</a:t>
            </a:r>
          </a:p>
          <a:p>
            <a:pPr eaLnBrk="1" hangingPunct="1">
              <a:defRPr/>
            </a:pPr>
            <a:r>
              <a:rPr lang="en-US" smtClean="0"/>
              <a:t>Multiuser protection model</a:t>
            </a:r>
          </a:p>
          <a:p>
            <a:pPr eaLnBrk="1" hangingPunct="1">
              <a:defRPr/>
            </a:pPr>
            <a:r>
              <a:rPr lang="en-US" smtClean="0"/>
              <a:t>High speed</a:t>
            </a:r>
          </a:p>
          <a:p>
            <a:pPr lvl="1" eaLnBrk="1" hangingPunct="1">
              <a:defRPr/>
            </a:pPr>
            <a:r>
              <a:rPr lang="en-US" smtClean="0"/>
              <a:t>Reduce disk latencies by careful layout</a:t>
            </a:r>
          </a:p>
          <a:p>
            <a:pPr lvl="1" eaLnBrk="1" hangingPunct="1">
              <a:defRPr/>
            </a:pPr>
            <a:r>
              <a:rPr lang="en-US" smtClean="0"/>
              <a:t>Hide latencies with caching</a:t>
            </a:r>
          </a:p>
          <a:p>
            <a:pPr lvl="1" eaLnBrk="1" hangingPunct="1">
              <a:defRPr/>
            </a:pPr>
            <a:r>
              <a:rPr lang="en-US" smtClean="0"/>
              <a:t>Amortize overhead with large transfers</a:t>
            </a:r>
          </a:p>
          <a:p>
            <a:pPr lvl="1" eaLnBrk="1" hangingPunct="1">
              <a:defRPr/>
            </a:pPr>
            <a:r>
              <a:rPr lang="en-US" smtClean="0"/>
              <a:t>Sometimes trade off reliability for speed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Disk Geometry</a:t>
            </a:r>
          </a:p>
        </p:txBody>
      </p:sp>
      <p:sp>
        <p:nvSpPr>
          <p:cNvPr id="93230" name="Rectangle 46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548687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Disks consist </a:t>
            </a:r>
            <a:r>
              <a:rPr lang="en-US" dirty="0" smtClean="0"/>
              <a:t>of stacked </a:t>
            </a:r>
            <a:r>
              <a:rPr lang="en-US" dirty="0" smtClean="0">
                <a:solidFill>
                  <a:srgbClr val="FF0000"/>
                </a:solidFill>
              </a:rPr>
              <a:t>platters</a:t>
            </a:r>
            <a:r>
              <a:rPr lang="en-US" dirty="0" smtClean="0"/>
              <a:t>, each with two </a:t>
            </a:r>
            <a:r>
              <a:rPr lang="en-US" dirty="0" smtClean="0">
                <a:solidFill>
                  <a:srgbClr val="FF0000"/>
                </a:solidFill>
              </a:rPr>
              <a:t>surfaces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Each surface consists of concentric rings called </a:t>
            </a:r>
            <a:r>
              <a:rPr lang="en-US" dirty="0" smtClean="0">
                <a:solidFill>
                  <a:srgbClr val="FF0000"/>
                </a:solidFill>
              </a:rPr>
              <a:t>tracks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Each track consists of </a:t>
            </a:r>
            <a:r>
              <a:rPr lang="en-US" dirty="0" smtClean="0">
                <a:solidFill>
                  <a:srgbClr val="FF0000"/>
                </a:solidFill>
              </a:rPr>
              <a:t>sectors</a:t>
            </a:r>
            <a:r>
              <a:rPr lang="en-US" dirty="0" smtClean="0"/>
              <a:t> separated by </a:t>
            </a:r>
            <a:r>
              <a:rPr lang="en-US" dirty="0" smtClean="0">
                <a:solidFill>
                  <a:srgbClr val="FF0000"/>
                </a:solidFill>
              </a:rPr>
              <a:t>gaps</a:t>
            </a:r>
            <a:endParaRPr lang="en-US" dirty="0" smtClean="0"/>
          </a:p>
        </p:txBody>
      </p:sp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2036763" y="3702050"/>
            <a:ext cx="1851025" cy="18129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1066800" y="2752725"/>
            <a:ext cx="3790950" cy="371316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1257300" y="2938463"/>
            <a:ext cx="3409950" cy="3340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27" name="Oval 7"/>
          <p:cNvSpPr>
            <a:spLocks noChangeArrowheads="1"/>
          </p:cNvSpPr>
          <p:nvPr/>
        </p:nvSpPr>
        <p:spPr bwMode="auto">
          <a:xfrm>
            <a:off x="1447800" y="3124200"/>
            <a:ext cx="3030538" cy="29686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28" name="Oval 8"/>
          <p:cNvSpPr>
            <a:spLocks noChangeArrowheads="1"/>
          </p:cNvSpPr>
          <p:nvPr/>
        </p:nvSpPr>
        <p:spPr bwMode="auto">
          <a:xfrm>
            <a:off x="1638300" y="3311525"/>
            <a:ext cx="2649538" cy="25955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29" name="Oval 9"/>
          <p:cNvSpPr>
            <a:spLocks noChangeArrowheads="1"/>
          </p:cNvSpPr>
          <p:nvPr/>
        </p:nvSpPr>
        <p:spPr bwMode="auto">
          <a:xfrm>
            <a:off x="1827213" y="3497263"/>
            <a:ext cx="2270125" cy="22225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2208213" y="3870325"/>
            <a:ext cx="1508125" cy="14779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31" name="Oval 11"/>
          <p:cNvSpPr>
            <a:spLocks noChangeArrowheads="1"/>
          </p:cNvSpPr>
          <p:nvPr/>
        </p:nvSpPr>
        <p:spPr bwMode="auto">
          <a:xfrm>
            <a:off x="2408238" y="4035425"/>
            <a:ext cx="1128712" cy="1104900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spindle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2535238" y="3079750"/>
            <a:ext cx="906462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surface</a:t>
            </a:r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1163638" y="3160713"/>
            <a:ext cx="990600" cy="676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1436688" y="3160713"/>
            <a:ext cx="6731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793750" y="2871788"/>
            <a:ext cx="782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tracks</a:t>
            </a:r>
          </a:p>
        </p:txBody>
      </p:sp>
      <p:sp>
        <p:nvSpPr>
          <p:cNvPr id="5136" name="Oval 16"/>
          <p:cNvSpPr>
            <a:spLocks noChangeArrowheads="1"/>
          </p:cNvSpPr>
          <p:nvPr/>
        </p:nvSpPr>
        <p:spPr bwMode="auto">
          <a:xfrm>
            <a:off x="5675313" y="3730625"/>
            <a:ext cx="1851025" cy="1812925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6224588" y="3308350"/>
            <a:ext cx="8397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track </a:t>
            </a:r>
            <a:r>
              <a:rPr lang="en-US" altLang="en-US" sz="1600" i="1"/>
              <a:t>k</a:t>
            </a:r>
          </a:p>
        </p:txBody>
      </p:sp>
      <p:grpSp>
        <p:nvGrpSpPr>
          <p:cNvPr id="5138" name="Group 18"/>
          <p:cNvGrpSpPr>
            <a:grpSpLocks/>
          </p:cNvGrpSpPr>
          <p:nvPr/>
        </p:nvGrpSpPr>
        <p:grpSpPr bwMode="auto">
          <a:xfrm>
            <a:off x="6611938" y="3675063"/>
            <a:ext cx="1066800" cy="990600"/>
            <a:chOff x="4320" y="690"/>
            <a:chExt cx="672" cy="624"/>
          </a:xfrm>
        </p:grpSpPr>
        <p:sp>
          <p:nvSpPr>
            <p:cNvPr id="5161" name="Line 19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62" name="Line 20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63" name="Line 21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64" name="Line 22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139" name="Group 23"/>
          <p:cNvGrpSpPr>
            <a:grpSpLocks/>
          </p:cNvGrpSpPr>
          <p:nvPr/>
        </p:nvGrpSpPr>
        <p:grpSpPr bwMode="auto">
          <a:xfrm flipV="1">
            <a:off x="6611938" y="4608513"/>
            <a:ext cx="1066800" cy="990600"/>
            <a:chOff x="4320" y="690"/>
            <a:chExt cx="672" cy="624"/>
          </a:xfrm>
        </p:grpSpPr>
        <p:sp>
          <p:nvSpPr>
            <p:cNvPr id="5157" name="Line 24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8" name="Line 25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9" name="Line 26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60" name="Line 27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140" name="Group 28"/>
          <p:cNvGrpSpPr>
            <a:grpSpLocks/>
          </p:cNvGrpSpPr>
          <p:nvPr/>
        </p:nvGrpSpPr>
        <p:grpSpPr bwMode="auto">
          <a:xfrm flipH="1" flipV="1">
            <a:off x="5545138" y="4608513"/>
            <a:ext cx="1066800" cy="990600"/>
            <a:chOff x="4320" y="690"/>
            <a:chExt cx="672" cy="624"/>
          </a:xfrm>
        </p:grpSpPr>
        <p:sp>
          <p:nvSpPr>
            <p:cNvPr id="5153" name="Line 29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4" name="Line 30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5" name="Line 31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6" name="Line 32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141" name="Group 33"/>
          <p:cNvGrpSpPr>
            <a:grpSpLocks/>
          </p:cNvGrpSpPr>
          <p:nvPr/>
        </p:nvGrpSpPr>
        <p:grpSpPr bwMode="auto">
          <a:xfrm flipH="1">
            <a:off x="5545138" y="3675063"/>
            <a:ext cx="1066800" cy="990600"/>
            <a:chOff x="4320" y="690"/>
            <a:chExt cx="672" cy="624"/>
          </a:xfrm>
        </p:grpSpPr>
        <p:sp>
          <p:nvSpPr>
            <p:cNvPr id="5149" name="Line 34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0" name="Line 35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1" name="Line 36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2" name="Line 37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5142" name="Text Box 38"/>
          <p:cNvSpPr txBox="1">
            <a:spLocks noChangeArrowheads="1"/>
          </p:cNvSpPr>
          <p:nvPr/>
        </p:nvSpPr>
        <p:spPr bwMode="auto">
          <a:xfrm>
            <a:off x="6149975" y="6008688"/>
            <a:ext cx="9064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sectors</a:t>
            </a:r>
          </a:p>
        </p:txBody>
      </p:sp>
      <p:sp>
        <p:nvSpPr>
          <p:cNvPr id="5143" name="Line 39"/>
          <p:cNvSpPr>
            <a:spLocks noChangeShapeType="1"/>
          </p:cNvSpPr>
          <p:nvPr/>
        </p:nvSpPr>
        <p:spPr bwMode="auto">
          <a:xfrm flipV="1">
            <a:off x="6383338" y="5551488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44" name="Line 40"/>
          <p:cNvSpPr>
            <a:spLocks noChangeShapeType="1"/>
          </p:cNvSpPr>
          <p:nvPr/>
        </p:nvSpPr>
        <p:spPr bwMode="auto">
          <a:xfrm flipV="1">
            <a:off x="6840538" y="5551488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45" name="AutoShape 41"/>
          <p:cNvSpPr>
            <a:spLocks noChangeArrowheads="1"/>
          </p:cNvSpPr>
          <p:nvPr/>
        </p:nvSpPr>
        <p:spPr bwMode="auto">
          <a:xfrm>
            <a:off x="4097338" y="4484688"/>
            <a:ext cx="1524000" cy="304800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46" name="Text Box 42"/>
          <p:cNvSpPr txBox="1">
            <a:spLocks noChangeArrowheads="1"/>
          </p:cNvSpPr>
          <p:nvPr/>
        </p:nvSpPr>
        <p:spPr bwMode="auto">
          <a:xfrm>
            <a:off x="7286625" y="3313113"/>
            <a:ext cx="657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gaps</a:t>
            </a:r>
          </a:p>
        </p:txBody>
      </p:sp>
      <p:sp>
        <p:nvSpPr>
          <p:cNvPr id="5147" name="Line 43"/>
          <p:cNvSpPr>
            <a:spLocks noChangeShapeType="1"/>
          </p:cNvSpPr>
          <p:nvPr/>
        </p:nvSpPr>
        <p:spPr bwMode="auto">
          <a:xfrm flipH="1">
            <a:off x="7097713" y="3617913"/>
            <a:ext cx="247650" cy="219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48" name="Line 44"/>
          <p:cNvSpPr>
            <a:spLocks noChangeShapeType="1"/>
          </p:cNvSpPr>
          <p:nvPr/>
        </p:nvSpPr>
        <p:spPr bwMode="auto">
          <a:xfrm flipV="1">
            <a:off x="7421563" y="3665538"/>
            <a:ext cx="190500" cy="514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Disk Geometry</a:t>
            </a:r>
            <a:br>
              <a:rPr lang="en-US" altLang="en-US" smtClean="0"/>
            </a:br>
            <a:r>
              <a:rPr lang="en-US" altLang="en-US" smtClean="0"/>
              <a:t>(Muliple-Platter View)</a:t>
            </a:r>
          </a:p>
        </p:txBody>
      </p:sp>
      <p:sp>
        <p:nvSpPr>
          <p:cNvPr id="94243" name="Rectangle 3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 Aligned tracks form a </a:t>
            </a:r>
            <a:r>
              <a:rPr lang="en-US" dirty="0" smtClean="0">
                <a:solidFill>
                  <a:srgbClr val="FF0000"/>
                </a:solidFill>
              </a:rPr>
              <a:t>cylinder </a:t>
            </a:r>
            <a:r>
              <a:rPr lang="en-US" dirty="0" smtClean="0">
                <a:solidFill>
                  <a:schemeClr val="tx1"/>
                </a:solidFill>
              </a:rPr>
              <a:t>(this view is outdated)</a:t>
            </a:r>
            <a:endParaRPr lang="en-US" dirty="0" smtClean="0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V="1">
            <a:off x="2914650" y="35020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V="1">
            <a:off x="2914650" y="40862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4146550" y="403542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151" name="Oval 7"/>
          <p:cNvSpPr>
            <a:spLocks noChangeArrowheads="1"/>
          </p:cNvSpPr>
          <p:nvPr/>
        </p:nvSpPr>
        <p:spPr bwMode="auto">
          <a:xfrm>
            <a:off x="3117850" y="3844925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V="1">
            <a:off x="2914650" y="29305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866900" y="2530475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0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1866900" y="2876550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1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1866900" y="3101975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2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1866900" y="3448050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3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1866900" y="3686175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4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1866900" y="4032250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5</a:t>
            </a:r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2914650" y="38449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60" name="Oval 16"/>
          <p:cNvSpPr>
            <a:spLocks noChangeArrowheads="1"/>
          </p:cNvSpPr>
          <p:nvPr/>
        </p:nvSpPr>
        <p:spPr bwMode="auto">
          <a:xfrm>
            <a:off x="3765550" y="3997325"/>
            <a:ext cx="1193800" cy="165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161" name="AutoShape 17"/>
          <p:cNvSpPr>
            <a:spLocks noChangeArrowheads="1"/>
          </p:cNvSpPr>
          <p:nvPr/>
        </p:nvSpPr>
        <p:spPr bwMode="auto">
          <a:xfrm>
            <a:off x="4146550" y="346392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162" name="Oval 18"/>
          <p:cNvSpPr>
            <a:spLocks noChangeArrowheads="1"/>
          </p:cNvSpPr>
          <p:nvPr/>
        </p:nvSpPr>
        <p:spPr bwMode="auto">
          <a:xfrm>
            <a:off x="3143250" y="3235325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163" name="Oval 19"/>
          <p:cNvSpPr>
            <a:spLocks noChangeArrowheads="1"/>
          </p:cNvSpPr>
          <p:nvPr/>
        </p:nvSpPr>
        <p:spPr bwMode="auto">
          <a:xfrm>
            <a:off x="3752850" y="3425825"/>
            <a:ext cx="1193800" cy="165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164" name="AutoShape 20"/>
          <p:cNvSpPr>
            <a:spLocks noChangeArrowheads="1"/>
          </p:cNvSpPr>
          <p:nvPr/>
        </p:nvSpPr>
        <p:spPr bwMode="auto">
          <a:xfrm>
            <a:off x="4146550" y="289242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165" name="Oval 21"/>
          <p:cNvSpPr>
            <a:spLocks noChangeArrowheads="1"/>
          </p:cNvSpPr>
          <p:nvPr/>
        </p:nvSpPr>
        <p:spPr bwMode="auto">
          <a:xfrm>
            <a:off x="3105150" y="2689225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166" name="Oval 22"/>
          <p:cNvSpPr>
            <a:spLocks noChangeArrowheads="1"/>
          </p:cNvSpPr>
          <p:nvPr/>
        </p:nvSpPr>
        <p:spPr bwMode="auto">
          <a:xfrm>
            <a:off x="3752850" y="2816225"/>
            <a:ext cx="1193800" cy="165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167" name="AutoShape 23"/>
          <p:cNvSpPr>
            <a:spLocks noChangeArrowheads="1"/>
          </p:cNvSpPr>
          <p:nvPr/>
        </p:nvSpPr>
        <p:spPr bwMode="auto">
          <a:xfrm>
            <a:off x="4146550" y="229552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168" name="Line 24"/>
          <p:cNvSpPr>
            <a:spLocks noChangeShapeType="1"/>
          </p:cNvSpPr>
          <p:nvPr/>
        </p:nvSpPr>
        <p:spPr bwMode="auto">
          <a:xfrm>
            <a:off x="2914650" y="26892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69" name="Line 25"/>
          <p:cNvSpPr>
            <a:spLocks noChangeShapeType="1"/>
          </p:cNvSpPr>
          <p:nvPr/>
        </p:nvSpPr>
        <p:spPr bwMode="auto">
          <a:xfrm>
            <a:off x="2914650" y="32607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>
            <a:off x="3765550" y="2892425"/>
            <a:ext cx="0" cy="11938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71" name="Line 27"/>
          <p:cNvSpPr>
            <a:spLocks noChangeShapeType="1"/>
          </p:cNvSpPr>
          <p:nvPr/>
        </p:nvSpPr>
        <p:spPr bwMode="auto">
          <a:xfrm>
            <a:off x="4946650" y="2905125"/>
            <a:ext cx="0" cy="11938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4395788" y="1898650"/>
            <a:ext cx="1133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pitchFamily="34" charset="0"/>
              </a:rPr>
              <a:t>cylinder </a:t>
            </a:r>
            <a:r>
              <a:rPr lang="en-US" altLang="en-US" sz="1600" i="1">
                <a:latin typeface="Arial" pitchFamily="34" charset="0"/>
              </a:rPr>
              <a:t>k</a:t>
            </a:r>
            <a:endParaRPr lang="en-US" altLang="en-US" sz="1600">
              <a:latin typeface="Arial" pitchFamily="34" charset="0"/>
            </a:endParaRPr>
          </a:p>
        </p:txBody>
      </p:sp>
      <p:sp>
        <p:nvSpPr>
          <p:cNvPr id="6173" name="Line 29"/>
          <p:cNvSpPr>
            <a:spLocks noChangeShapeType="1"/>
          </p:cNvSpPr>
          <p:nvPr/>
        </p:nvSpPr>
        <p:spPr bwMode="auto">
          <a:xfrm flipH="1">
            <a:off x="4768850" y="2295525"/>
            <a:ext cx="17780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3905250" y="4616450"/>
            <a:ext cx="895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spindle</a:t>
            </a: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5529263" y="2724150"/>
            <a:ext cx="9763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platter 0</a:t>
            </a: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5529263" y="3282950"/>
            <a:ext cx="9763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platter 1</a:t>
            </a:r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5529263" y="3892550"/>
            <a:ext cx="9763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platter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Disk Operation (Single-Platter View)</a:t>
            </a:r>
          </a:p>
        </p:txBody>
      </p:sp>
      <p:sp>
        <p:nvSpPr>
          <p:cNvPr id="95260" name="Rectangle 2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</a:t>
            </a:r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2962275" y="2722563"/>
            <a:ext cx="1851025" cy="18129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7173" name="Oval 6"/>
          <p:cNvSpPr>
            <a:spLocks noChangeArrowheads="1"/>
          </p:cNvSpPr>
          <p:nvPr/>
        </p:nvSpPr>
        <p:spPr bwMode="auto">
          <a:xfrm>
            <a:off x="1992313" y="1773238"/>
            <a:ext cx="3790950" cy="371316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7174" name="Oval 7"/>
          <p:cNvSpPr>
            <a:spLocks noChangeArrowheads="1"/>
          </p:cNvSpPr>
          <p:nvPr/>
        </p:nvSpPr>
        <p:spPr bwMode="auto">
          <a:xfrm>
            <a:off x="2182813" y="1958975"/>
            <a:ext cx="3409950" cy="3340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7175" name="Oval 8"/>
          <p:cNvSpPr>
            <a:spLocks noChangeArrowheads="1"/>
          </p:cNvSpPr>
          <p:nvPr/>
        </p:nvSpPr>
        <p:spPr bwMode="auto">
          <a:xfrm>
            <a:off x="2373313" y="2144713"/>
            <a:ext cx="3030537" cy="29686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7176" name="Oval 9"/>
          <p:cNvSpPr>
            <a:spLocks noChangeArrowheads="1"/>
          </p:cNvSpPr>
          <p:nvPr/>
        </p:nvSpPr>
        <p:spPr bwMode="auto">
          <a:xfrm>
            <a:off x="2563813" y="2332038"/>
            <a:ext cx="2649537" cy="25955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7177" name="Oval 10"/>
          <p:cNvSpPr>
            <a:spLocks noChangeArrowheads="1"/>
          </p:cNvSpPr>
          <p:nvPr/>
        </p:nvSpPr>
        <p:spPr bwMode="auto">
          <a:xfrm>
            <a:off x="2752725" y="2517775"/>
            <a:ext cx="2270125" cy="22225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7178" name="Oval 11"/>
          <p:cNvSpPr>
            <a:spLocks noChangeArrowheads="1"/>
          </p:cNvSpPr>
          <p:nvPr/>
        </p:nvSpPr>
        <p:spPr bwMode="auto">
          <a:xfrm>
            <a:off x="3133725" y="2890838"/>
            <a:ext cx="1508125" cy="14779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7179" name="Arc 13"/>
          <p:cNvSpPr>
            <a:spLocks/>
          </p:cNvSpPr>
          <p:nvPr/>
        </p:nvSpPr>
        <p:spPr bwMode="auto">
          <a:xfrm rot="-1879939">
            <a:off x="1814513" y="2114550"/>
            <a:ext cx="1231900" cy="508000"/>
          </a:xfrm>
          <a:custGeom>
            <a:avLst/>
            <a:gdLst>
              <a:gd name="T0" fmla="*/ 0 w 19775"/>
              <a:gd name="T1" fmla="*/ 2147483647 h 21600"/>
              <a:gd name="T2" fmla="*/ 2147483647 w 19775"/>
              <a:gd name="T3" fmla="*/ 0 h 21600"/>
              <a:gd name="T4" fmla="*/ 2147483647 w 19775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775" h="21600" fill="none" extrusionOk="0">
                <a:moveTo>
                  <a:pt x="0" y="12910"/>
                </a:moveTo>
                <a:cubicBezTo>
                  <a:pt x="3443" y="5073"/>
                  <a:pt x="11190" y="9"/>
                  <a:pt x="19750" y="0"/>
                </a:cubicBezTo>
              </a:path>
              <a:path w="19775" h="21600" stroke="0" extrusionOk="0">
                <a:moveTo>
                  <a:pt x="0" y="12910"/>
                </a:moveTo>
                <a:cubicBezTo>
                  <a:pt x="3443" y="5073"/>
                  <a:pt x="11190" y="9"/>
                  <a:pt x="19750" y="0"/>
                </a:cubicBezTo>
                <a:lnTo>
                  <a:pt x="19775" y="21600"/>
                </a:lnTo>
                <a:lnTo>
                  <a:pt x="0" y="12910"/>
                </a:lnTo>
                <a:close/>
              </a:path>
            </a:pathLst>
          </a:custGeom>
          <a:noFill/>
          <a:ln w="28575">
            <a:solidFill>
              <a:srgbClr val="00FFFF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Rectangle 14"/>
          <p:cNvSpPr>
            <a:spLocks noChangeArrowheads="1"/>
          </p:cNvSpPr>
          <p:nvPr/>
        </p:nvSpPr>
        <p:spPr bwMode="auto">
          <a:xfrm>
            <a:off x="457200" y="1647825"/>
            <a:ext cx="173513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The disk surface </a:t>
            </a:r>
          </a:p>
          <a:p>
            <a:pPr algn="l">
              <a:lnSpc>
                <a:spcPct val="100000"/>
              </a:lnSpc>
            </a:pPr>
            <a:r>
              <a:rPr lang="en-US" altLang="en-US" sz="1600"/>
              <a:t>spins at a fixed</a:t>
            </a:r>
          </a:p>
          <a:p>
            <a:pPr algn="l">
              <a:lnSpc>
                <a:spcPct val="100000"/>
              </a:lnSpc>
            </a:pPr>
            <a:r>
              <a:rPr lang="en-US" altLang="en-US" sz="1600"/>
              <a:t>rotational rate</a:t>
            </a:r>
          </a:p>
        </p:txBody>
      </p:sp>
      <p:sp>
        <p:nvSpPr>
          <p:cNvPr id="7181" name="Oval 32"/>
          <p:cNvSpPr>
            <a:spLocks noChangeArrowheads="1"/>
          </p:cNvSpPr>
          <p:nvPr/>
        </p:nvSpPr>
        <p:spPr bwMode="auto">
          <a:xfrm>
            <a:off x="3355975" y="3078163"/>
            <a:ext cx="1128713" cy="1104900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spindle</a:t>
            </a:r>
          </a:p>
        </p:txBody>
      </p:sp>
      <p:grpSp>
        <p:nvGrpSpPr>
          <p:cNvPr id="95330" name="Group 98"/>
          <p:cNvGrpSpPr>
            <a:grpSpLocks/>
          </p:cNvGrpSpPr>
          <p:nvPr/>
        </p:nvGrpSpPr>
        <p:grpSpPr bwMode="auto">
          <a:xfrm>
            <a:off x="4394200" y="1787525"/>
            <a:ext cx="4140200" cy="3629025"/>
            <a:chOff x="2768" y="1126"/>
            <a:chExt cx="2608" cy="2286"/>
          </a:xfrm>
        </p:grpSpPr>
        <p:grpSp>
          <p:nvGrpSpPr>
            <p:cNvPr id="7224" name="Group 67"/>
            <p:cNvGrpSpPr>
              <a:grpSpLocks/>
            </p:cNvGrpSpPr>
            <p:nvPr/>
          </p:nvGrpSpPr>
          <p:grpSpPr bwMode="auto">
            <a:xfrm>
              <a:off x="2768" y="2607"/>
              <a:ext cx="2608" cy="805"/>
              <a:chOff x="2768" y="2607"/>
              <a:chExt cx="2608" cy="805"/>
            </a:xfrm>
          </p:grpSpPr>
          <p:sp>
            <p:nvSpPr>
              <p:cNvPr id="7226" name="Rectangle 5"/>
              <p:cNvSpPr>
                <a:spLocks noChangeArrowheads="1"/>
              </p:cNvSpPr>
              <p:nvPr/>
            </p:nvSpPr>
            <p:spPr bwMode="auto">
              <a:xfrm>
                <a:off x="3520" y="2894"/>
                <a:ext cx="1856" cy="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7" tIns="44450" rIns="90487" bIns="44450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sz="1600"/>
                  <a:t>By moving radially, arm can position read/write head over any track</a:t>
                </a:r>
              </a:p>
            </p:txBody>
          </p:sp>
          <p:sp>
            <p:nvSpPr>
              <p:cNvPr id="7227" name="Arc 16"/>
              <p:cNvSpPr>
                <a:spLocks noChangeAspect="1"/>
              </p:cNvSpPr>
              <p:nvPr/>
            </p:nvSpPr>
            <p:spPr bwMode="auto">
              <a:xfrm rot="2822162" flipV="1">
                <a:off x="2493" y="2882"/>
                <a:ext cx="713" cy="163"/>
              </a:xfrm>
              <a:custGeom>
                <a:avLst/>
                <a:gdLst>
                  <a:gd name="T0" fmla="*/ 0 w 37393"/>
                  <a:gd name="T1" fmla="*/ 0 h 21600"/>
                  <a:gd name="T2" fmla="*/ 0 w 37393"/>
                  <a:gd name="T3" fmla="*/ 0 h 21600"/>
                  <a:gd name="T4" fmla="*/ 0 w 3739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393" h="21600" fill="none" extrusionOk="0">
                    <a:moveTo>
                      <a:pt x="-1" y="10886"/>
                    </a:moveTo>
                    <a:cubicBezTo>
                      <a:pt x="3845" y="4154"/>
                      <a:pt x="11003" y="-1"/>
                      <a:pt x="18756" y="0"/>
                    </a:cubicBezTo>
                    <a:cubicBezTo>
                      <a:pt x="26423" y="0"/>
                      <a:pt x="33516" y="4065"/>
                      <a:pt x="37392" y="10681"/>
                    </a:cubicBezTo>
                  </a:path>
                  <a:path w="37393" h="21600" stroke="0" extrusionOk="0">
                    <a:moveTo>
                      <a:pt x="-1" y="10886"/>
                    </a:moveTo>
                    <a:cubicBezTo>
                      <a:pt x="3845" y="4154"/>
                      <a:pt x="11003" y="-1"/>
                      <a:pt x="18756" y="0"/>
                    </a:cubicBezTo>
                    <a:cubicBezTo>
                      <a:pt x="26423" y="0"/>
                      <a:pt x="33516" y="4065"/>
                      <a:pt x="37392" y="10681"/>
                    </a:cubicBezTo>
                    <a:lnTo>
                      <a:pt x="18756" y="21600"/>
                    </a:lnTo>
                    <a:lnTo>
                      <a:pt x="-1" y="10886"/>
                    </a:lnTo>
                    <a:close/>
                  </a:path>
                </a:pathLst>
              </a:custGeom>
              <a:noFill/>
              <a:ln w="28575">
                <a:solidFill>
                  <a:srgbClr val="00FFFF"/>
                </a:solidFill>
                <a:prstDash val="dash"/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7225" name="Rectangle 15"/>
            <p:cNvSpPr>
              <a:spLocks noChangeArrowheads="1"/>
            </p:cNvSpPr>
            <p:nvPr/>
          </p:nvSpPr>
          <p:spPr bwMode="auto">
            <a:xfrm>
              <a:off x="3604" y="1126"/>
              <a:ext cx="1594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600"/>
                <a:t>Read/write </a:t>
              </a:r>
              <a:r>
                <a:rPr lang="en-US" altLang="en-US" sz="1600" i="1"/>
                <a:t>head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600"/>
                <a:t>is attached to end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600"/>
                <a:t>of the </a:t>
              </a:r>
              <a:r>
                <a:rPr lang="en-US" altLang="en-US" sz="1600" i="1"/>
                <a:t>arm</a:t>
              </a:r>
              <a:r>
                <a:rPr lang="en-US" altLang="en-US" sz="1600"/>
                <a:t> and flies over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600"/>
                <a:t>disk surface on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600"/>
                <a:t>thin cushion of air</a:t>
              </a:r>
            </a:p>
          </p:txBody>
        </p:sp>
      </p:grpSp>
      <p:grpSp>
        <p:nvGrpSpPr>
          <p:cNvPr id="95278" name="Group 46"/>
          <p:cNvGrpSpPr>
            <a:grpSpLocks/>
          </p:cNvGrpSpPr>
          <p:nvPr/>
        </p:nvGrpSpPr>
        <p:grpSpPr bwMode="auto">
          <a:xfrm>
            <a:off x="4287838" y="3209925"/>
            <a:ext cx="2205037" cy="850900"/>
            <a:chOff x="2701" y="2022"/>
            <a:chExt cx="1389" cy="536"/>
          </a:xfrm>
        </p:grpSpPr>
        <p:grpSp>
          <p:nvGrpSpPr>
            <p:cNvPr id="7220" name="Group 23"/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7222" name="Oval 24"/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7223" name="Rectangle 25"/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7221" name="Oval 26"/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95279" name="Group 47"/>
          <p:cNvGrpSpPr>
            <a:grpSpLocks/>
          </p:cNvGrpSpPr>
          <p:nvPr/>
        </p:nvGrpSpPr>
        <p:grpSpPr bwMode="auto">
          <a:xfrm rot="-809166">
            <a:off x="4383088" y="3343275"/>
            <a:ext cx="2205037" cy="850900"/>
            <a:chOff x="2701" y="2022"/>
            <a:chExt cx="1389" cy="536"/>
          </a:xfrm>
        </p:grpSpPr>
        <p:grpSp>
          <p:nvGrpSpPr>
            <p:cNvPr id="7216" name="Group 48"/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7218" name="Oval 49"/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7219" name="Rectangle 50"/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7217" name="Oval 51"/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95294" name="Group 62"/>
          <p:cNvGrpSpPr>
            <a:grpSpLocks/>
          </p:cNvGrpSpPr>
          <p:nvPr/>
        </p:nvGrpSpPr>
        <p:grpSpPr bwMode="auto">
          <a:xfrm rot="905387">
            <a:off x="4211638" y="2960688"/>
            <a:ext cx="2205037" cy="850900"/>
            <a:chOff x="2701" y="2022"/>
            <a:chExt cx="1389" cy="536"/>
          </a:xfrm>
        </p:grpSpPr>
        <p:grpSp>
          <p:nvGrpSpPr>
            <p:cNvPr id="7212" name="Group 63"/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7214" name="Oval 64"/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7215" name="Rectangle 65"/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7213" name="Oval 66"/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95261" name="Oval 29"/>
          <p:cNvSpPr>
            <a:spLocks noChangeArrowheads="1"/>
          </p:cNvSpPr>
          <p:nvPr/>
        </p:nvSpPr>
        <p:spPr bwMode="auto">
          <a:xfrm>
            <a:off x="3344863" y="3068638"/>
            <a:ext cx="1128712" cy="1123950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spindle</a:t>
            </a:r>
          </a:p>
        </p:txBody>
      </p:sp>
      <p:grpSp>
        <p:nvGrpSpPr>
          <p:cNvPr id="95300" name="Group 68"/>
          <p:cNvGrpSpPr>
            <a:grpSpLocks/>
          </p:cNvGrpSpPr>
          <p:nvPr/>
        </p:nvGrpSpPr>
        <p:grpSpPr bwMode="auto">
          <a:xfrm rot="905387">
            <a:off x="4202113" y="2960688"/>
            <a:ext cx="2205037" cy="850900"/>
            <a:chOff x="2701" y="2022"/>
            <a:chExt cx="1389" cy="536"/>
          </a:xfrm>
        </p:grpSpPr>
        <p:grpSp>
          <p:nvGrpSpPr>
            <p:cNvPr id="7208" name="Group 69"/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7210" name="Oval 70"/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7211" name="Rectangle 71"/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7209" name="Oval 72"/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95305" name="Group 73"/>
          <p:cNvGrpSpPr>
            <a:grpSpLocks/>
          </p:cNvGrpSpPr>
          <p:nvPr/>
        </p:nvGrpSpPr>
        <p:grpSpPr bwMode="auto">
          <a:xfrm rot="905387">
            <a:off x="4202113" y="2960688"/>
            <a:ext cx="2205037" cy="850900"/>
            <a:chOff x="2701" y="2022"/>
            <a:chExt cx="1389" cy="536"/>
          </a:xfrm>
        </p:grpSpPr>
        <p:grpSp>
          <p:nvGrpSpPr>
            <p:cNvPr id="7204" name="Group 74"/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7206" name="Oval 75"/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7207" name="Rectangle 76"/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7205" name="Oval 77"/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95315" name="Group 83"/>
          <p:cNvGrpSpPr>
            <a:grpSpLocks/>
          </p:cNvGrpSpPr>
          <p:nvPr/>
        </p:nvGrpSpPr>
        <p:grpSpPr bwMode="auto">
          <a:xfrm rot="-809166">
            <a:off x="4384675" y="3341688"/>
            <a:ext cx="2205038" cy="850900"/>
            <a:chOff x="2701" y="2022"/>
            <a:chExt cx="1389" cy="536"/>
          </a:xfrm>
        </p:grpSpPr>
        <p:grpSp>
          <p:nvGrpSpPr>
            <p:cNvPr id="7200" name="Group 84"/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7202" name="Oval 85"/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7203" name="Rectangle 86"/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7201" name="Oval 87"/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95320" name="Group 88"/>
          <p:cNvGrpSpPr>
            <a:grpSpLocks/>
          </p:cNvGrpSpPr>
          <p:nvPr/>
        </p:nvGrpSpPr>
        <p:grpSpPr bwMode="auto">
          <a:xfrm rot="-809166">
            <a:off x="4383088" y="3341688"/>
            <a:ext cx="2205037" cy="850900"/>
            <a:chOff x="2701" y="2022"/>
            <a:chExt cx="1389" cy="536"/>
          </a:xfrm>
        </p:grpSpPr>
        <p:grpSp>
          <p:nvGrpSpPr>
            <p:cNvPr id="7196" name="Group 89"/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7198" name="Oval 90"/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7199" name="Rectangle 91"/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7197" name="Oval 92"/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95325" name="Group 93"/>
          <p:cNvGrpSpPr>
            <a:grpSpLocks/>
          </p:cNvGrpSpPr>
          <p:nvPr/>
        </p:nvGrpSpPr>
        <p:grpSpPr bwMode="auto">
          <a:xfrm rot="-809166">
            <a:off x="4383088" y="3341688"/>
            <a:ext cx="2205037" cy="850900"/>
            <a:chOff x="2701" y="2022"/>
            <a:chExt cx="1389" cy="536"/>
          </a:xfrm>
        </p:grpSpPr>
        <p:grpSp>
          <p:nvGrpSpPr>
            <p:cNvPr id="7192" name="Group 94"/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7194" name="Oval 95"/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7195" name="Rectangle 96"/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7193" name="Oval 97"/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952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61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Disk Operation (Multi-Platter View)</a:t>
            </a:r>
          </a:p>
        </p:txBody>
      </p:sp>
      <p:sp>
        <p:nvSpPr>
          <p:cNvPr id="96287" name="Rectangle 3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H="1">
            <a:off x="5218113" y="2720975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7" name="Oval 5"/>
          <p:cNvSpPr>
            <a:spLocks noChangeArrowheads="1"/>
          </p:cNvSpPr>
          <p:nvPr/>
        </p:nvSpPr>
        <p:spPr bwMode="auto">
          <a:xfrm>
            <a:off x="5078413" y="2682875"/>
            <a:ext cx="304800" cy="76200"/>
          </a:xfrm>
          <a:prstGeom prst="ellipse">
            <a:avLst/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H="1">
            <a:off x="5221288" y="3279775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9" name="Oval 7"/>
          <p:cNvSpPr>
            <a:spLocks noChangeArrowheads="1"/>
          </p:cNvSpPr>
          <p:nvPr/>
        </p:nvSpPr>
        <p:spPr bwMode="auto">
          <a:xfrm>
            <a:off x="5081588" y="3241675"/>
            <a:ext cx="304800" cy="76200"/>
          </a:xfrm>
          <a:prstGeom prst="ellipse">
            <a:avLst/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H="1">
            <a:off x="5218113" y="3889375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1" name="Oval 9"/>
          <p:cNvSpPr>
            <a:spLocks noChangeArrowheads="1"/>
          </p:cNvSpPr>
          <p:nvPr/>
        </p:nvSpPr>
        <p:spPr bwMode="auto">
          <a:xfrm>
            <a:off x="5078413" y="3851275"/>
            <a:ext cx="304800" cy="76200"/>
          </a:xfrm>
          <a:prstGeom prst="ellipse">
            <a:avLst/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202" name="AutoShape 10"/>
          <p:cNvSpPr>
            <a:spLocks noChangeArrowheads="1"/>
          </p:cNvSpPr>
          <p:nvPr/>
        </p:nvSpPr>
        <p:spPr bwMode="auto">
          <a:xfrm>
            <a:off x="4103688" y="373697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203" name="Oval 11"/>
          <p:cNvSpPr>
            <a:spLocks noChangeArrowheads="1"/>
          </p:cNvSpPr>
          <p:nvPr/>
        </p:nvSpPr>
        <p:spPr bwMode="auto">
          <a:xfrm>
            <a:off x="3074988" y="3546475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5675313" y="2479675"/>
            <a:ext cx="3175" cy="1409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5218113" y="3660775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6" name="Oval 14"/>
          <p:cNvSpPr>
            <a:spLocks noChangeArrowheads="1"/>
          </p:cNvSpPr>
          <p:nvPr/>
        </p:nvSpPr>
        <p:spPr bwMode="auto">
          <a:xfrm>
            <a:off x="5078413" y="3622675"/>
            <a:ext cx="304800" cy="76200"/>
          </a:xfrm>
          <a:prstGeom prst="ellipse">
            <a:avLst/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5678488" y="3165475"/>
            <a:ext cx="6397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auto">
          <a:xfrm>
            <a:off x="4103688" y="316547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209" name="Oval 17"/>
          <p:cNvSpPr>
            <a:spLocks noChangeArrowheads="1"/>
          </p:cNvSpPr>
          <p:nvPr/>
        </p:nvSpPr>
        <p:spPr bwMode="auto">
          <a:xfrm>
            <a:off x="3100388" y="2936875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210" name="AutoShape 18"/>
          <p:cNvSpPr>
            <a:spLocks noChangeArrowheads="1"/>
          </p:cNvSpPr>
          <p:nvPr/>
        </p:nvSpPr>
        <p:spPr bwMode="auto">
          <a:xfrm>
            <a:off x="4103688" y="259397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211" name="Oval 19"/>
          <p:cNvSpPr>
            <a:spLocks noChangeArrowheads="1"/>
          </p:cNvSpPr>
          <p:nvPr/>
        </p:nvSpPr>
        <p:spPr bwMode="auto">
          <a:xfrm>
            <a:off x="3062288" y="2390775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212" name="AutoShape 20"/>
          <p:cNvSpPr>
            <a:spLocks noChangeArrowheads="1"/>
          </p:cNvSpPr>
          <p:nvPr/>
        </p:nvSpPr>
        <p:spPr bwMode="auto">
          <a:xfrm>
            <a:off x="4103688" y="199707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 flipH="1">
            <a:off x="5218113" y="2479675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14" name="Oval 22"/>
          <p:cNvSpPr>
            <a:spLocks noChangeArrowheads="1"/>
          </p:cNvSpPr>
          <p:nvPr/>
        </p:nvSpPr>
        <p:spPr bwMode="auto">
          <a:xfrm>
            <a:off x="5065713" y="2441575"/>
            <a:ext cx="304800" cy="76200"/>
          </a:xfrm>
          <a:prstGeom prst="ellipse">
            <a:avLst/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 flipH="1">
            <a:off x="5218113" y="3038475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16" name="Oval 24"/>
          <p:cNvSpPr>
            <a:spLocks noChangeArrowheads="1"/>
          </p:cNvSpPr>
          <p:nvPr/>
        </p:nvSpPr>
        <p:spPr bwMode="auto">
          <a:xfrm>
            <a:off x="5078413" y="3000375"/>
            <a:ext cx="304800" cy="76200"/>
          </a:xfrm>
          <a:prstGeom prst="ellipse">
            <a:avLst/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5772150" y="2828925"/>
            <a:ext cx="5572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arm</a:t>
            </a: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4581525" y="1325563"/>
            <a:ext cx="25590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read/write heads 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move in unison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from cylinder to cylinder</a:t>
            </a:r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 flipH="1">
            <a:off x="5360988" y="2165350"/>
            <a:ext cx="317500" cy="225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4411663" y="4035425"/>
            <a:ext cx="895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spindle</a:t>
            </a:r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 flipH="1">
            <a:off x="5284788" y="2165350"/>
            <a:ext cx="390525" cy="844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Disk Access Time</a:t>
            </a:r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dirty="0" smtClean="0"/>
              <a:t>Average time to access some target sector approximated by :</a:t>
            </a:r>
          </a:p>
          <a:p>
            <a:pPr lvl="1" eaLnBrk="1" hangingPunct="1">
              <a:defRPr/>
            </a:pPr>
            <a:r>
              <a:rPr lang="en-US" sz="1800" dirty="0" err="1" smtClean="0"/>
              <a:t>T</a:t>
            </a:r>
            <a:r>
              <a:rPr lang="en-US" sz="1800" baseline="-25000" dirty="0" err="1" smtClean="0"/>
              <a:t>access</a:t>
            </a:r>
            <a:r>
              <a:rPr lang="en-US" sz="1800" dirty="0" smtClean="0"/>
              <a:t>  =  </a:t>
            </a:r>
            <a:r>
              <a:rPr lang="en-US" sz="1800" dirty="0" err="1" smtClean="0"/>
              <a:t>T</a:t>
            </a:r>
            <a:r>
              <a:rPr lang="en-US" sz="1800" baseline="-25000" dirty="0" err="1" smtClean="0"/>
              <a:t>avg</a:t>
            </a:r>
            <a:r>
              <a:rPr lang="en-US" sz="1800" baseline="-25000" dirty="0" smtClean="0"/>
              <a:t> seek</a:t>
            </a:r>
            <a:r>
              <a:rPr lang="en-US" sz="1800" dirty="0" smtClean="0"/>
              <a:t> +  </a:t>
            </a:r>
            <a:r>
              <a:rPr lang="en-US" sz="1800" dirty="0" err="1" smtClean="0"/>
              <a:t>T</a:t>
            </a:r>
            <a:r>
              <a:rPr lang="en-US" sz="1800" baseline="-25000" dirty="0" err="1" smtClean="0"/>
              <a:t>avg</a:t>
            </a:r>
            <a:r>
              <a:rPr lang="en-US" sz="1800" baseline="-25000" dirty="0" smtClean="0"/>
              <a:t> rotation</a:t>
            </a:r>
            <a:r>
              <a:rPr lang="en-US" sz="1800" dirty="0" smtClean="0"/>
              <a:t> + </a:t>
            </a:r>
            <a:r>
              <a:rPr lang="en-US" sz="1800" dirty="0" err="1" smtClean="0"/>
              <a:t>T</a:t>
            </a:r>
            <a:r>
              <a:rPr lang="en-US" sz="1800" baseline="-25000" dirty="0" err="1" smtClean="0"/>
              <a:t>avg</a:t>
            </a:r>
            <a:r>
              <a:rPr lang="en-US" sz="1800" baseline="-25000" dirty="0" smtClean="0"/>
              <a:t> transfer 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Seek time</a:t>
            </a:r>
            <a:r>
              <a:rPr lang="en-US" sz="2000" dirty="0" smtClean="0"/>
              <a:t> (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seek</a:t>
            </a:r>
            <a:r>
              <a:rPr lang="en-US" sz="20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Time to position heads over cylinder containing target sector</a:t>
            </a:r>
          </a:p>
          <a:p>
            <a:pPr lvl="1" eaLnBrk="1" hangingPunct="1">
              <a:defRPr/>
            </a:pPr>
            <a:r>
              <a:rPr lang="en-US" sz="1800" dirty="0" smtClean="0"/>
              <a:t>Typical  </a:t>
            </a:r>
            <a:r>
              <a:rPr lang="en-US" sz="1800" dirty="0" err="1" smtClean="0"/>
              <a:t>T</a:t>
            </a:r>
            <a:r>
              <a:rPr lang="en-US" sz="1800" baseline="-25000" dirty="0" err="1" smtClean="0"/>
              <a:t>seek</a:t>
            </a:r>
            <a:r>
              <a:rPr lang="en-US" sz="1800" dirty="0" smtClean="0"/>
              <a:t> = 9 </a:t>
            </a:r>
            <a:r>
              <a:rPr lang="en-US" sz="1800" dirty="0" err="1" smtClean="0"/>
              <a:t>ms</a:t>
            </a:r>
            <a:endParaRPr lang="en-US" sz="1800" dirty="0" smtClean="0"/>
          </a:p>
          <a:p>
            <a:pPr eaLnBrk="1" hangingPunct="1"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Rotational latency</a:t>
            </a:r>
            <a:r>
              <a:rPr lang="en-US" sz="2000" dirty="0" smtClean="0"/>
              <a:t> (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avg</a:t>
            </a:r>
            <a:r>
              <a:rPr lang="en-US" sz="2000" baseline="-25000" dirty="0" smtClean="0"/>
              <a:t> rotation</a:t>
            </a:r>
            <a:r>
              <a:rPr lang="en-US" sz="20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Time waiting for first bit of target sector to pass under r/w head</a:t>
            </a:r>
          </a:p>
          <a:p>
            <a:pPr lvl="1" eaLnBrk="1" hangingPunct="1">
              <a:defRPr/>
            </a:pPr>
            <a:r>
              <a:rPr lang="en-US" sz="1800" dirty="0" err="1" smtClean="0"/>
              <a:t>T</a:t>
            </a:r>
            <a:r>
              <a:rPr lang="en-US" sz="1800" baseline="-25000" dirty="0" err="1" smtClean="0"/>
              <a:t>avg</a:t>
            </a:r>
            <a:r>
              <a:rPr lang="en-US" sz="1800" baseline="-25000" dirty="0" smtClean="0"/>
              <a:t> rotation</a:t>
            </a:r>
            <a:r>
              <a:rPr lang="en-US" sz="1800" dirty="0" smtClean="0"/>
              <a:t> = 1/2 x 1/</a:t>
            </a:r>
            <a:r>
              <a:rPr lang="en-US" sz="1800" dirty="0" err="1" smtClean="0"/>
              <a:t>RPMs</a:t>
            </a:r>
            <a:r>
              <a:rPr lang="en-US" sz="1800" dirty="0" smtClean="0"/>
              <a:t> x 60 sec/1 min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Transfer time</a:t>
            </a:r>
            <a:r>
              <a:rPr lang="en-US" sz="2000" dirty="0" smtClean="0"/>
              <a:t> (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avg</a:t>
            </a:r>
            <a:r>
              <a:rPr lang="en-US" sz="2000" baseline="-25000" dirty="0" smtClean="0"/>
              <a:t> transfer</a:t>
            </a:r>
            <a:r>
              <a:rPr lang="en-US" sz="2000" dirty="0" smtClean="0"/>
              <a:t>)	</a:t>
            </a:r>
          </a:p>
          <a:p>
            <a:pPr lvl="1" eaLnBrk="1" hangingPunct="1">
              <a:defRPr/>
            </a:pPr>
            <a:r>
              <a:rPr lang="en-US" sz="1800" dirty="0" smtClean="0"/>
              <a:t>Time to read the bits in the target sector.</a:t>
            </a:r>
          </a:p>
          <a:p>
            <a:pPr lvl="1" eaLnBrk="1" hangingPunct="1">
              <a:defRPr/>
            </a:pPr>
            <a:r>
              <a:rPr lang="en-US" sz="1800" dirty="0" err="1" smtClean="0"/>
              <a:t>T</a:t>
            </a:r>
            <a:r>
              <a:rPr lang="en-US" sz="1800" baseline="-25000" dirty="0" err="1" smtClean="0"/>
              <a:t>avg</a:t>
            </a:r>
            <a:r>
              <a:rPr lang="en-US" sz="1800" baseline="-25000" dirty="0" smtClean="0"/>
              <a:t> transfer</a:t>
            </a:r>
            <a:r>
              <a:rPr lang="en-US" sz="1800" dirty="0" smtClean="0"/>
              <a:t> = 1/RPM x 1/(</a:t>
            </a:r>
            <a:r>
              <a:rPr lang="en-US" sz="1800" dirty="0" err="1" smtClean="0"/>
              <a:t>avg</a:t>
            </a:r>
            <a:r>
              <a:rPr lang="en-US" sz="1800" dirty="0" smtClean="0"/>
              <a:t> # sectors/track) x 60 </a:t>
            </a:r>
            <a:r>
              <a:rPr lang="en-US" sz="1800" dirty="0" err="1" smtClean="0"/>
              <a:t>secs</a:t>
            </a:r>
            <a:r>
              <a:rPr lang="en-US" sz="1800" dirty="0" smtClean="0"/>
              <a:t>/1 min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Disk Access Time Example</a:t>
            </a:r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dirty="0" smtClean="0"/>
              <a:t>Given:</a:t>
            </a:r>
          </a:p>
          <a:p>
            <a:pPr lvl="1" eaLnBrk="1" hangingPunct="1">
              <a:defRPr/>
            </a:pPr>
            <a:r>
              <a:rPr lang="en-US" sz="1800" dirty="0" smtClean="0"/>
              <a:t>Rotational rate = </a:t>
            </a:r>
            <a:r>
              <a:rPr lang="en-US" sz="1800" dirty="0" smtClean="0"/>
              <a:t>7200 RPM (typical desktop; laptops are 5400)</a:t>
            </a:r>
            <a:endParaRPr lang="en-US" sz="1800" dirty="0" smtClean="0"/>
          </a:p>
          <a:p>
            <a:pPr lvl="1" eaLnBrk="1" hangingPunct="1">
              <a:defRPr/>
            </a:pPr>
            <a:r>
              <a:rPr lang="en-US" sz="1800" dirty="0" smtClean="0"/>
              <a:t>Average seek time = 9 </a:t>
            </a:r>
            <a:r>
              <a:rPr lang="en-US" sz="1800" dirty="0" err="1" smtClean="0"/>
              <a:t>ms</a:t>
            </a:r>
            <a:endParaRPr lang="en-US" sz="1800" dirty="0" smtClean="0"/>
          </a:p>
          <a:p>
            <a:pPr lvl="1" eaLnBrk="1" hangingPunct="1">
              <a:defRPr/>
            </a:pPr>
            <a:r>
              <a:rPr lang="en-US" sz="1800" dirty="0" err="1" smtClean="0"/>
              <a:t>Avg</a:t>
            </a:r>
            <a:r>
              <a:rPr lang="en-US" sz="1800" dirty="0" smtClean="0"/>
              <a:t> # sectors/track = 400</a:t>
            </a:r>
          </a:p>
          <a:p>
            <a:pPr eaLnBrk="1" hangingPunct="1">
              <a:defRPr/>
            </a:pPr>
            <a:r>
              <a:rPr lang="en-US" sz="2000" dirty="0" smtClean="0"/>
              <a:t>Derived:</a:t>
            </a:r>
          </a:p>
          <a:p>
            <a:pPr lvl="1" eaLnBrk="1" hangingPunct="1">
              <a:defRPr/>
            </a:pPr>
            <a:r>
              <a:rPr lang="en-US" sz="1800" dirty="0" err="1" smtClean="0"/>
              <a:t>T</a:t>
            </a:r>
            <a:r>
              <a:rPr lang="en-US" sz="1800" baseline="-25000" dirty="0" err="1" smtClean="0"/>
              <a:t>avg</a:t>
            </a:r>
            <a:r>
              <a:rPr lang="en-US" sz="1800" baseline="-25000" dirty="0" smtClean="0"/>
              <a:t> rotation</a:t>
            </a:r>
            <a:r>
              <a:rPr lang="en-US" sz="1800" dirty="0" smtClean="0"/>
              <a:t> = 1/2 x (60 </a:t>
            </a:r>
            <a:r>
              <a:rPr lang="en-US" sz="1800" dirty="0" err="1" smtClean="0"/>
              <a:t>secs</a:t>
            </a:r>
            <a:r>
              <a:rPr lang="en-US" sz="1800" dirty="0" smtClean="0"/>
              <a:t>/7200 RPM) x 1000 </a:t>
            </a:r>
            <a:r>
              <a:rPr lang="en-US" sz="1800" dirty="0" err="1" smtClean="0"/>
              <a:t>ms</a:t>
            </a:r>
            <a:r>
              <a:rPr lang="en-US" sz="1800" dirty="0" smtClean="0"/>
              <a:t>/sec = 4 </a:t>
            </a:r>
            <a:r>
              <a:rPr lang="en-US" sz="1800" dirty="0" err="1" smtClean="0"/>
              <a:t>ms</a:t>
            </a:r>
            <a:endParaRPr lang="en-US" sz="1800" dirty="0" smtClean="0"/>
          </a:p>
          <a:p>
            <a:pPr lvl="1" eaLnBrk="1" hangingPunct="1">
              <a:defRPr/>
            </a:pPr>
            <a:r>
              <a:rPr lang="en-US" sz="1800" dirty="0" err="1" smtClean="0"/>
              <a:t>T</a:t>
            </a:r>
            <a:r>
              <a:rPr lang="en-US" sz="1800" baseline="-25000" dirty="0" err="1" smtClean="0"/>
              <a:t>avg</a:t>
            </a:r>
            <a:r>
              <a:rPr lang="en-US" sz="1800" baseline="-25000" dirty="0" smtClean="0"/>
              <a:t> transfer</a:t>
            </a:r>
            <a:r>
              <a:rPr lang="en-US" sz="1800" dirty="0" smtClean="0"/>
              <a:t> = 60/7200 RPM x 1/400 </a:t>
            </a:r>
            <a:r>
              <a:rPr lang="en-US" sz="1800" dirty="0" err="1" smtClean="0"/>
              <a:t>secs</a:t>
            </a:r>
            <a:r>
              <a:rPr lang="en-US" sz="1800" dirty="0" smtClean="0"/>
              <a:t>/track x 1000 </a:t>
            </a:r>
            <a:r>
              <a:rPr lang="en-US" sz="1800" dirty="0" err="1" smtClean="0"/>
              <a:t>ms</a:t>
            </a:r>
            <a:r>
              <a:rPr lang="en-US" sz="1800" dirty="0" smtClean="0"/>
              <a:t>/sec = 0.02 </a:t>
            </a:r>
            <a:r>
              <a:rPr lang="en-US" sz="1800" dirty="0" err="1" smtClean="0"/>
              <a:t>ms</a:t>
            </a:r>
            <a:endParaRPr lang="en-US" sz="1800" dirty="0" smtClean="0"/>
          </a:p>
          <a:p>
            <a:pPr lvl="1" eaLnBrk="1" hangingPunct="1">
              <a:defRPr/>
            </a:pPr>
            <a:r>
              <a:rPr lang="en-US" sz="1800" dirty="0" err="1" smtClean="0"/>
              <a:t>T</a:t>
            </a:r>
            <a:r>
              <a:rPr lang="en-US" sz="1800" baseline="-25000" dirty="0" err="1" smtClean="0"/>
              <a:t>access</a:t>
            </a:r>
            <a:r>
              <a:rPr lang="en-US" sz="1800" dirty="0" smtClean="0"/>
              <a:t>  = 9 </a:t>
            </a:r>
            <a:r>
              <a:rPr lang="en-US" sz="1800" dirty="0" err="1" smtClean="0"/>
              <a:t>ms</a:t>
            </a:r>
            <a:r>
              <a:rPr lang="en-US" sz="1800" dirty="0" smtClean="0"/>
              <a:t> + 4 </a:t>
            </a:r>
            <a:r>
              <a:rPr lang="en-US" sz="1800" dirty="0" err="1" smtClean="0"/>
              <a:t>ms</a:t>
            </a:r>
            <a:r>
              <a:rPr lang="en-US" sz="1800" dirty="0" smtClean="0"/>
              <a:t> + 0.02 </a:t>
            </a:r>
            <a:r>
              <a:rPr lang="en-US" sz="1800" dirty="0" err="1" smtClean="0"/>
              <a:t>ms</a:t>
            </a:r>
            <a:endParaRPr lang="en-US" sz="1800" dirty="0" smtClean="0"/>
          </a:p>
          <a:p>
            <a:pPr eaLnBrk="1" hangingPunct="1">
              <a:defRPr/>
            </a:pPr>
            <a:r>
              <a:rPr lang="en-US" sz="2000" dirty="0" smtClean="0"/>
              <a:t>Important points:</a:t>
            </a:r>
          </a:p>
          <a:p>
            <a:pPr lvl="1" eaLnBrk="1" hangingPunct="1">
              <a:defRPr/>
            </a:pPr>
            <a:r>
              <a:rPr lang="en-US" sz="1800" dirty="0" smtClean="0"/>
              <a:t>Access time dominated by seek time and rotational latency</a:t>
            </a:r>
          </a:p>
          <a:p>
            <a:pPr lvl="1" eaLnBrk="1" hangingPunct="1">
              <a:defRPr/>
            </a:pPr>
            <a:r>
              <a:rPr lang="en-US" sz="1800" dirty="0" smtClean="0"/>
              <a:t>First bit in a sector is the most expensive, the rest are </a:t>
            </a:r>
            <a:r>
              <a:rPr lang="en-US" sz="1800" dirty="0" smtClean="0"/>
              <a:t>“free”</a:t>
            </a:r>
            <a:endParaRPr lang="en-US" sz="1800" dirty="0" smtClean="0"/>
          </a:p>
          <a:p>
            <a:pPr lvl="1" eaLnBrk="1" hangingPunct="1">
              <a:defRPr/>
            </a:pPr>
            <a:r>
              <a:rPr lang="en-US" sz="1800" dirty="0" smtClean="0"/>
              <a:t>SRAM access time is about  4 ns/</a:t>
            </a:r>
            <a:r>
              <a:rPr lang="en-US" sz="1800" dirty="0" err="1" smtClean="0"/>
              <a:t>doubleword</a:t>
            </a:r>
            <a:r>
              <a:rPr lang="en-US" sz="1800" dirty="0" smtClean="0"/>
              <a:t>, DRAM </a:t>
            </a:r>
            <a:r>
              <a:rPr lang="en-US" sz="1800" dirty="0" smtClean="0"/>
              <a:t>about </a:t>
            </a:r>
            <a:r>
              <a:rPr lang="en-US" sz="1800" dirty="0" smtClean="0"/>
              <a:t>60 ns</a:t>
            </a:r>
          </a:p>
          <a:p>
            <a:pPr lvl="2" eaLnBrk="1" hangingPunct="1">
              <a:defRPr/>
            </a:pPr>
            <a:r>
              <a:rPr lang="en-US" sz="1600" dirty="0" smtClean="0"/>
              <a:t>Disk is about 40,000 times slower than SRAM, and </a:t>
            </a:r>
          </a:p>
          <a:p>
            <a:pPr lvl="2" eaLnBrk="1" hangingPunct="1">
              <a:defRPr/>
            </a:pPr>
            <a:r>
              <a:rPr lang="en-US" sz="1600" dirty="0" smtClean="0"/>
              <a:t>2,500 times slower then DRAM</a:t>
            </a:r>
          </a:p>
          <a:p>
            <a:pPr lvl="1" eaLnBrk="1" hangingPunct="1">
              <a:defRPr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Logical Disk Blocks</a:t>
            </a:r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Modern disks present a simpler abstract view of the complex sector geometry: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The set of available sectors is modeled as a sequence of b-sized </a:t>
            </a:r>
            <a:r>
              <a:rPr lang="en-US" dirty="0" smtClean="0">
                <a:solidFill>
                  <a:srgbClr val="FF0000"/>
                </a:solidFill>
              </a:rPr>
              <a:t>logical blocks</a:t>
            </a:r>
            <a:r>
              <a:rPr lang="en-US" dirty="0" smtClean="0"/>
              <a:t> (0, 1, 2, ...)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Mapping between logical blocks and actual (physical) sectors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Maintained by hardware/firmware device called </a:t>
            </a:r>
            <a:r>
              <a:rPr lang="en-US" i="1" dirty="0" smtClean="0"/>
              <a:t>disk </a:t>
            </a:r>
            <a:r>
              <a:rPr lang="en-US" i="1" dirty="0" smtClean="0"/>
              <a:t>controller </a:t>
            </a:r>
            <a:r>
              <a:rPr lang="en-US" dirty="0" smtClean="0"/>
              <a:t>(partly on motherboard, mostly in disk itself)</a:t>
            </a:r>
            <a:endParaRPr lang="en-US" i="1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Converts requests for logical blocks into (</a:t>
            </a:r>
            <a:r>
              <a:rPr lang="en-US" dirty="0" err="1" smtClean="0"/>
              <a:t>surface,track,sector</a:t>
            </a:r>
            <a:r>
              <a:rPr lang="en-US" dirty="0" smtClean="0"/>
              <a:t>) triples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Allows controller to set aside spare cylinders for each zone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Accounts for (some of) the difference in “</a:t>
            </a:r>
            <a:r>
              <a:rPr lang="en-US" dirty="0" smtClean="0">
                <a:solidFill>
                  <a:srgbClr val="FF0000"/>
                </a:solidFill>
              </a:rPr>
              <a:t>formatted capacity</a:t>
            </a:r>
            <a:r>
              <a:rPr lang="en-US" dirty="0" smtClean="0"/>
              <a:t>” and “</a:t>
            </a:r>
            <a:r>
              <a:rPr lang="en-US" dirty="0" smtClean="0">
                <a:solidFill>
                  <a:srgbClr val="FF0000"/>
                </a:solidFill>
              </a:rPr>
              <a:t>maximum capacity</a:t>
            </a:r>
            <a:r>
              <a:rPr lang="en-US" dirty="0" smtClean="0"/>
              <a:t>”</a:t>
            </a:r>
          </a:p>
          <a:p>
            <a:pPr eaLnBrk="1" hangingPunct="1">
              <a:lnSpc>
                <a:spcPct val="85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  <a:ea typeface="ＭＳ Ｐゴシック" charset="-128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class20_semaphores</Template>
  <TotalTime>1577</TotalTime>
  <Words>1894</Words>
  <Application>Microsoft Office PowerPoint</Application>
  <PresentationFormat>On-screen Show (4:3)</PresentationFormat>
  <Paragraphs>300</Paragraphs>
  <Slides>26</Slides>
  <Notes>11</Notes>
  <HiddenSlides>2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Helvetica</vt:lpstr>
      <vt:lpstr>ＭＳ Ｐゴシック</vt:lpstr>
      <vt:lpstr>Arial</vt:lpstr>
      <vt:lpstr>Wingdings</vt:lpstr>
      <vt:lpstr>Symbol</vt:lpstr>
      <vt:lpstr>Courier New</vt:lpstr>
      <vt:lpstr>Times</vt:lpstr>
      <vt:lpstr>class02</vt:lpstr>
      <vt:lpstr>File Systems</vt:lpstr>
      <vt:lpstr>File Systems: Disk Organization</vt:lpstr>
      <vt:lpstr>Disk Geometry</vt:lpstr>
      <vt:lpstr>Disk Geometry (Muliple-Platter View)</vt:lpstr>
      <vt:lpstr>Disk Operation (Single-Platter View)</vt:lpstr>
      <vt:lpstr>Disk Operation (Multi-Platter View)</vt:lpstr>
      <vt:lpstr>Disk Access Time</vt:lpstr>
      <vt:lpstr>Disk Access Time Example</vt:lpstr>
      <vt:lpstr>Logical Disk Blocks</vt:lpstr>
      <vt:lpstr>Aside: Solid-State Disks</vt:lpstr>
      <vt:lpstr>Design Problems</vt:lpstr>
      <vt:lpstr>Important File Systems</vt:lpstr>
      <vt:lpstr>Typical Similarities Among File Systems</vt:lpstr>
      <vt:lpstr>Typical Differences Between File Systems</vt:lpstr>
      <vt:lpstr>Case Study: Berkeley Fast File System (FFS)</vt:lpstr>
      <vt:lpstr>FFS Headers</vt:lpstr>
      <vt:lpstr>FFS File Tracking</vt:lpstr>
      <vt:lpstr>FFS Inodes</vt:lpstr>
      <vt:lpstr>FFS Free-Space Management</vt:lpstr>
      <vt:lpstr>FFS Fragmentation</vt:lpstr>
      <vt:lpstr>File Systems and Data Structures</vt:lpstr>
      <vt:lpstr>Effect of File Systems on Programs</vt:lpstr>
      <vt:lpstr>The Crash Problem</vt:lpstr>
      <vt:lpstr>File System Checking</vt:lpstr>
      <vt:lpstr>Journaled File Systems</vt:lpstr>
      <vt:lpstr>Summary:  Goals of Unix File Systems</vt:lpstr>
    </vt:vector>
  </TitlesOfParts>
  <Company>Pomona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105 November 22, 2004</dc:title>
  <dc:creator>Everett Bull</dc:creator>
  <cp:lastModifiedBy>Geoff Kuenning</cp:lastModifiedBy>
  <cp:revision>39</cp:revision>
  <cp:lastPrinted>2015-11-10T06:01:37Z</cp:lastPrinted>
  <dcterms:created xsi:type="dcterms:W3CDTF">2004-11-21T22:29:03Z</dcterms:created>
  <dcterms:modified xsi:type="dcterms:W3CDTF">2015-11-10T06:02:14Z</dcterms:modified>
</cp:coreProperties>
</file>