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343" r:id="rId2"/>
    <p:sldId id="379" r:id="rId3"/>
    <p:sldId id="378" r:id="rId4"/>
    <p:sldId id="345" r:id="rId5"/>
    <p:sldId id="346" r:id="rId6"/>
    <p:sldId id="347" r:id="rId7"/>
    <p:sldId id="348" r:id="rId8"/>
    <p:sldId id="448" r:id="rId9"/>
    <p:sldId id="350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6" r:id="rId28"/>
    <p:sldId id="467" r:id="rId29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568" autoAdjust="0"/>
  </p:normalViewPr>
  <p:slideViewPr>
    <p:cSldViewPr>
      <p:cViewPr varScale="1">
        <p:scale>
          <a:sx n="92" d="100"/>
          <a:sy n="92" d="100"/>
        </p:scale>
        <p:origin x="-396" y="-108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26432"/>
        <c:axId val="141028736"/>
      </c:scatterChart>
      <c:valAx>
        <c:axId val="14102643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028736"/>
        <c:crosses val="autoZero"/>
        <c:crossBetween val="midCat"/>
      </c:valAx>
      <c:valAx>
        <c:axId val="141028736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0264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735808"/>
        <c:axId val="141738368"/>
      </c:scatterChart>
      <c:valAx>
        <c:axId val="141735808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738368"/>
        <c:crosses val="autoZero"/>
        <c:crossBetween val="midCat"/>
      </c:valAx>
      <c:valAx>
        <c:axId val="141738368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73580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140544"/>
        <c:axId val="142142464"/>
      </c:scatterChart>
      <c:valAx>
        <c:axId val="142140544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2142464"/>
        <c:crosses val="autoZero"/>
        <c:crossBetween val="midCat"/>
      </c:valAx>
      <c:valAx>
        <c:axId val="1421424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214054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122738" y="6653213"/>
            <a:ext cx="10271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/>
              <a:t>Page </a:t>
            </a:r>
            <a:fld id="{B263824A-3C48-49C1-AA8F-B42ED36436B8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1309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7" tIns="44485" rIns="90557" bIns="444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094163" y="6653213"/>
            <a:ext cx="1082675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A5A47C74-C64B-4BC6-979E-3009F0E95004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81388" cy="2611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4577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On pass 0,</a:t>
            </a:r>
            <a:r>
              <a:rPr lang="en-US" baseline="0" dirty="0" smtClean="0"/>
              <a:t> B[0] is </a:t>
            </a:r>
            <a:r>
              <a:rPr lang="en-US" baseline="0" dirty="0" err="1" smtClean="0"/>
              <a:t>orrectly</a:t>
            </a:r>
            <a:r>
              <a:rPr lang="en-US" baseline="0" dirty="0" smtClean="0"/>
              <a:t> set to 3.  Pass 1 is tricky: B[1] is set to 0, then 3, then 3+itself=6, and finally 6+16=22.  Pass 3 is again OK.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085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23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14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513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69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48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06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90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178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359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77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2913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B4978400-43D5-48A8-AFF6-3C8608E370B8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42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14600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Code Optimization and Performance</a:t>
            </a:r>
            <a:br>
              <a:rPr lang="en-US" altLang="en-US" smtClean="0"/>
            </a:br>
            <a:r>
              <a:rPr lang="en-US" altLang="en-US" smtClean="0"/>
              <a:t>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4648200"/>
            <a:ext cx="5718175" cy="709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ctr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19250" y="762000"/>
            <a:ext cx="61420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Reuse portions of expressions</a:t>
            </a:r>
          </a:p>
          <a:p>
            <a:pPr lvl="1" eaLnBrk="1" hangingPunct="1"/>
            <a:r>
              <a:rPr lang="en-US" dirty="0" smtClean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  <p:extLst>
      <p:ext uri="{BB962C8B-B14F-4D97-AF65-F5344CB8AC3E}">
        <p14:creationId xmlns:p14="http://schemas.microsoft.com/office/powerpoint/2010/main" val="2457718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to Convert String to Lower Case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Extracted from </a:t>
            </a:r>
            <a:r>
              <a:rPr lang="en-US" i="1" dirty="0" smtClean="0"/>
              <a:t>many</a:t>
            </a:r>
            <a:r>
              <a:rPr lang="en-US" dirty="0" smtClean="0"/>
              <a:t> student programs</a:t>
            </a:r>
            <a:endParaRPr lang="en-US" i="1" dirty="0" smtClean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4732064" cy="2582758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</a:rPr>
              <a:t>ctype.h</a:t>
            </a:r>
            <a:r>
              <a:rPr lang="en-US" sz="1800" dirty="0" smtClean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>
                <a:latin typeface="Courier New" pitchFamily="49" charset="0"/>
              </a:rPr>
              <a:t>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islower</a:t>
            </a:r>
            <a:r>
              <a:rPr lang="en-US" sz="1800" dirty="0" smtClean="0">
                <a:latin typeface="Courier New" pitchFamily="49" charset="0"/>
              </a:rPr>
              <a:t>(s[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]))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= </a:t>
            </a:r>
            <a:r>
              <a:rPr lang="en-US" sz="1800" dirty="0" err="1" smtClean="0">
                <a:latin typeface="Courier New" pitchFamily="49" charset="0"/>
              </a:rPr>
              <a:t>tolower</a:t>
            </a:r>
            <a:r>
              <a:rPr lang="en-US" sz="1800" dirty="0" smtClean="0">
                <a:latin typeface="Courier New" pitchFamily="49" charset="0"/>
              </a:rPr>
              <a:t>(s[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]);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 #1: Procedure Calls</a:t>
            </a:r>
          </a:p>
        </p:txBody>
      </p:sp>
    </p:spTree>
    <p:extLst>
      <p:ext uri="{BB962C8B-B14F-4D97-AF65-F5344CB8AC3E}">
        <p14:creationId xmlns:p14="http://schemas.microsoft.com/office/powerpoint/2010/main" val="4184013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Lower Case</a:t>
            </a:r>
            <a:br>
              <a:rPr lang="en-US" dirty="0" smtClean="0"/>
            </a:br>
            <a:r>
              <a:rPr lang="en-US" dirty="0" smtClean="0"/>
              <a:t>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 smtClean="0"/>
              <a:t>Time quadruples when double string length</a:t>
            </a:r>
          </a:p>
          <a:p>
            <a:pPr lvl="1" eaLnBrk="1" hangingPunct="1"/>
            <a:r>
              <a:rPr lang="en-US" smtClean="0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82118"/>
              </p:ext>
            </p:extLst>
          </p:nvPr>
        </p:nvGraphicFramePr>
        <p:xfrm>
          <a:off x="469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01160" y="3887295"/>
            <a:ext cx="588833" cy="215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  <p:extLst>
      <p:ext uri="{BB962C8B-B14F-4D97-AF65-F5344CB8AC3E}">
        <p14:creationId xmlns:p14="http://schemas.microsoft.com/office/powerpoint/2010/main" val="3975285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strlen</a:t>
            </a:r>
            <a:r>
              <a:rPr lang="en-US" sz="1800" smtClean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&gt;=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if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</a:t>
            </a:r>
            <a:r>
              <a:rPr lang="en-US" sz="1800" dirty="0" err="1">
                <a:latin typeface="Courier New" pitchFamily="49" charset="0"/>
              </a:rPr>
              <a:t>goto</a:t>
            </a:r>
            <a:r>
              <a:rPr lang="en-US" sz="1800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483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Overall O(N</a:t>
            </a:r>
            <a:r>
              <a:rPr lang="en-US" sz="1800" baseline="30000" smtClean="0"/>
              <a:t>2</a:t>
            </a:r>
            <a:r>
              <a:rPr lang="en-US" sz="1800" smtClean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68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 smtClean="0"/>
              <a:t>Move call to </a:t>
            </a:r>
            <a:r>
              <a:rPr lang="en-US" dirty="0" err="1" smtClean="0">
                <a:latin typeface="Courier New" pitchFamily="49" charset="0"/>
              </a:rPr>
              <a:t>strlen</a:t>
            </a:r>
            <a:r>
              <a:rPr lang="en-US" dirty="0" smtClean="0"/>
              <a:t> outside of loop</a:t>
            </a:r>
          </a:p>
          <a:p>
            <a:pPr lvl="1" eaLnBrk="1" hangingPunct="1"/>
            <a:r>
              <a:rPr lang="en-US" dirty="0" smtClean="0"/>
              <a:t>Since result does not change from one iteration to another</a:t>
            </a:r>
          </a:p>
          <a:p>
            <a:pPr lvl="1" eaLnBrk="1" hangingPunct="1"/>
            <a:r>
              <a:rPr lang="en-US" dirty="0" smtClean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lower(char </a:t>
            </a:r>
            <a:r>
              <a:rPr lang="en-US" sz="1800" dirty="0">
                <a:latin typeface="Courier New" pitchFamily="49" charset="0"/>
              </a:rPr>
              <a:t>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422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 smtClean="0"/>
              <a:t>Time doubles when double string length</a:t>
            </a:r>
          </a:p>
          <a:p>
            <a:pPr lvl="1" eaLnBrk="1" hangingPunct="1"/>
            <a:r>
              <a:rPr lang="en-US" smtClean="0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69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i="0" strike="noStrike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8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Blocker:</a:t>
            </a:r>
            <a:br>
              <a:rPr lang="en-US" dirty="0" smtClean="0"/>
            </a:br>
            <a:r>
              <a:rPr lang="en-US" dirty="0" smtClean="0"/>
              <a:t>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 smtClean="0"/>
              <a:t>Why couldn’t compiler move </a:t>
            </a:r>
            <a:r>
              <a:rPr lang="en-US" sz="2000" dirty="0" err="1" smtClean="0">
                <a:latin typeface="Courier New" pitchFamily="49" charset="0"/>
              </a:rPr>
              <a:t>strlen</a:t>
            </a:r>
            <a:r>
              <a:rPr lang="en-US" sz="2000" i="1" dirty="0" smtClean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 smtClean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 smtClean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 smtClean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 smtClean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 smtClean="0"/>
              <a:t>Procedure </a:t>
            </a:r>
            <a:r>
              <a:rPr lang="en-US" sz="1600" dirty="0" smtClean="0">
                <a:latin typeface="Courier New" pitchFamily="49" charset="0"/>
              </a:rPr>
              <a:t>lower</a:t>
            </a:r>
            <a:r>
              <a:rPr lang="en-US" sz="1600" dirty="0" smtClean="0"/>
              <a:t> could interact with </a:t>
            </a:r>
            <a:r>
              <a:rPr lang="en-US" sz="1600" dirty="0" err="1" smtClean="0">
                <a:latin typeface="Courier New" pitchFamily="49" charset="0"/>
              </a:rPr>
              <a:t>strlen</a:t>
            </a:r>
            <a:endParaRPr lang="en-US" sz="16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 smtClean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 smtClean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 smtClean="0"/>
              <a:t>Remedies:</a:t>
            </a:r>
          </a:p>
          <a:p>
            <a:pPr lvl="1" eaLnBrk="1" hangingPunct="1">
              <a:defRPr/>
            </a:pPr>
            <a:r>
              <a:rPr lang="en-US" sz="1800" dirty="0" smtClean="0"/>
              <a:t>Use inline functions</a:t>
            </a:r>
          </a:p>
          <a:p>
            <a:pPr lvl="2">
              <a:defRPr/>
            </a:pPr>
            <a:r>
              <a:rPr lang="en-US" sz="1800" dirty="0" smtClean="0"/>
              <a:t>GCC does this with –O1</a:t>
            </a:r>
          </a:p>
          <a:p>
            <a:pPr lvl="3">
              <a:defRPr/>
            </a:pPr>
            <a:r>
              <a:rPr lang="en-US" sz="1800" dirty="0" smtClean="0"/>
              <a:t>Within single file</a:t>
            </a:r>
          </a:p>
          <a:p>
            <a:pPr lvl="1" eaLnBrk="1" hangingPunct="1">
              <a:defRPr/>
            </a:pPr>
            <a:r>
              <a:rPr lang="en-US" sz="1800" dirty="0" smtClean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size_t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const</a:t>
            </a:r>
            <a:r>
              <a:rPr lang="en-US" sz="1800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size_t</a:t>
            </a:r>
            <a:r>
              <a:rPr lang="en-US" sz="1800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lencnt</a:t>
            </a:r>
            <a:r>
              <a:rPr lang="en-US" sz="1800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9628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657600"/>
            <a:ext cx="5873402" cy="1667892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.L4: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</a:t>
            </a:r>
            <a:r>
              <a:rPr lang="en-US" sz="1400" dirty="0" smtClean="0">
                <a:latin typeface="Courier New" pitchFamily="49" charset="0"/>
              </a:rPr>
              <a:t>xmm0	# FP load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	# FP add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</a:t>
            </a:r>
            <a:r>
              <a:rPr lang="en-US" sz="1400" dirty="0" smtClean="0">
                <a:latin typeface="Courier New" pitchFamily="49" charset="0"/>
              </a:rPr>
              <a:t>)	# FP store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</a:t>
            </a:r>
            <a:r>
              <a:rPr lang="en-US" sz="1400" dirty="0" smtClean="0">
                <a:latin typeface="Courier New" pitchFamily="49" charset="0"/>
              </a:rPr>
              <a:t>L4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6231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13317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4,   8,  16},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double* B </a:t>
            </a:r>
            <a:r>
              <a:rPr lang="en-US" sz="1400" dirty="0">
                <a:latin typeface="Courier New" pitchFamily="49" charset="0"/>
              </a:rPr>
              <a:t>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</a:t>
            </a:r>
            <a:r>
              <a:rPr lang="en-US" sz="1400" dirty="0" smtClean="0"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2573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7745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Topics</a:t>
            </a:r>
          </a:p>
        </p:txBody>
      </p:sp>
      <p:sp>
        <p:nvSpPr>
          <p:cNvPr id="423939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</a:rPr>
              <a:t>Machine-independent</a:t>
            </a:r>
            <a:r>
              <a:rPr lang="en-US" sz="2000" smtClean="0">
                <a:solidFill>
                  <a:schemeClr val="tx1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optimizations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Code motion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Reduction in strength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Common subexpression sharing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</a:rPr>
              <a:t>Tuning: </a:t>
            </a:r>
            <a:r>
              <a:rPr lang="en-US" sz="2400" smtClean="0">
                <a:solidFill>
                  <a:schemeClr val="tx1"/>
                </a:solidFill>
                <a:effectLst/>
              </a:rPr>
              <a:t>Identifying performance bottlenecks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  <a:effectLst/>
              </a:rPr>
              <a:t>Machine-dependent optimizations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Pointer code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Loop unrolling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Enabling instruction-level parallelism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endParaRPr lang="en-US" sz="2000" smtClean="0">
              <a:solidFill>
                <a:schemeClr val="tx1"/>
              </a:solidFill>
            </a:endParaRPr>
          </a:p>
        </p:txBody>
      </p:sp>
      <p:sp>
        <p:nvSpPr>
          <p:cNvPr id="423943" name="Rectangle 103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  <a:effectLst/>
              </a:rPr>
              <a:t>Understanding processor optimization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Translation of instructions into operations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000" smtClean="0"/>
              <a:t>Out-of-order execution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  <a:effectLst/>
              </a:rPr>
              <a:t>Branches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  <a:effectLst/>
              </a:rPr>
              <a:t>Caches and Blocking</a:t>
            </a:r>
          </a:p>
          <a:p>
            <a:pPr marL="0" indent="0" eaLnBrk="1" hangingPunct="1">
              <a:lnSpc>
                <a:spcPct val="85000"/>
              </a:lnSpc>
              <a:buFont typeface="Wingdings" pitchFamily="2" charset="2"/>
              <a:buChar char="q"/>
              <a:defRPr/>
            </a:pPr>
            <a:r>
              <a:rPr lang="en-US" sz="2400" smtClean="0">
                <a:solidFill>
                  <a:schemeClr val="tx1"/>
                </a:solidFill>
                <a:effectLst/>
              </a:rPr>
              <a:t>Advice</a:t>
            </a:r>
          </a:p>
          <a:p>
            <a:pPr marL="0" indent="0" eaLnBrk="1" hangingPunct="1">
              <a:lnSpc>
                <a:spcPct val="85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5638800" cy="128009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.L10: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</a:t>
            </a:r>
            <a:r>
              <a:rPr lang="en-US" sz="1400" dirty="0" smtClean="0">
                <a:latin typeface="Courier New" pitchFamily="49" charset="0"/>
              </a:rPr>
              <a:t>xmm0	# FP load + add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724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Blocker:</a:t>
            </a:r>
            <a:br>
              <a:rPr lang="en-US" dirty="0" smtClean="0"/>
            </a:br>
            <a:r>
              <a:rPr lang="en-US" dirty="0" smtClean="0"/>
              <a:t>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100474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general understanding of modern processor design</a:t>
            </a:r>
          </a:p>
          <a:p>
            <a:pPr lvl="1"/>
            <a:r>
              <a:rPr lang="en-US" dirty="0" smtClean="0"/>
              <a:t>Hardware can execute multiple instructions in parallel</a:t>
            </a:r>
          </a:p>
          <a:p>
            <a:r>
              <a:rPr lang="en-US" dirty="0" smtClean="0"/>
              <a:t>Performance limited by data dependencies</a:t>
            </a:r>
          </a:p>
          <a:p>
            <a:r>
              <a:rPr lang="en-US" dirty="0" smtClean="0"/>
              <a:t>Simple transformations can yield dramatic performance improvement</a:t>
            </a:r>
          </a:p>
          <a:p>
            <a:pPr lvl="1"/>
            <a:r>
              <a:rPr lang="en-US" dirty="0" smtClean="0"/>
              <a:t>Compilers often cannot make these transformations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associativity</a:t>
            </a:r>
            <a:r>
              <a:rPr lang="en-US" dirty="0" smtClean="0"/>
              <a:t> and </a:t>
            </a:r>
            <a:r>
              <a:rPr lang="en-US" dirty="0" err="1" smtClean="0"/>
              <a:t>distributivity</a:t>
            </a:r>
            <a:r>
              <a:rPr lang="en-US" dirty="0" smtClean="0"/>
              <a:t> in floating-point arithmetic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3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Example:</a:t>
            </a:r>
            <a:br>
              <a:rPr lang="en-US" dirty="0" smtClean="0"/>
            </a:br>
            <a:r>
              <a:rPr lang="en-US" dirty="0" smtClean="0"/>
              <a:t>Data Type for Vectors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and store at 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get_vec_element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(*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 v,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if (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&gt;= v-&gt;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= v-&gt;data[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data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1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len-1</a:t>
            </a:r>
            <a:endParaRPr lang="en-US" sz="1600" dirty="0">
              <a:latin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</p:spTree>
    <p:extLst>
      <p:ext uri="{BB962C8B-B14F-4D97-AF65-F5344CB8AC3E}">
        <p14:creationId xmlns:p14="http://schemas.microsoft.com/office/powerpoint/2010/main" val="8057172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r>
              <a:rPr lang="en-US" dirty="0"/>
              <a:t>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 err="1" smtClean="0">
                <a:latin typeface="Courier New" pitchFamily="49" charset="0"/>
              </a:rPr>
              <a:t>nt</a:t>
            </a:r>
            <a:endParaRPr lang="en-US" sz="2000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</a:rPr>
              <a:t>long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1600200"/>
            <a:ext cx="24384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Compute sum or product of vector elements</a:t>
            </a:r>
          </a:p>
        </p:txBody>
      </p:sp>
    </p:spTree>
    <p:extLst>
      <p:ext uri="{BB962C8B-B14F-4D97-AF65-F5344CB8AC3E}">
        <p14:creationId xmlns:p14="http://schemas.microsoft.com/office/powerpoint/2010/main" val="1196926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operates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</a:t>
            </a:r>
            <a:endParaRPr lang="en-US" sz="2000" dirty="0" smtClean="0"/>
          </a:p>
          <a:p>
            <a:r>
              <a:rPr lang="en-US" sz="2000" dirty="0" smtClean="0"/>
              <a:t>T = CPE*n + Overhead</a:t>
            </a:r>
          </a:p>
          <a:p>
            <a:pPr lvl="1"/>
            <a:r>
              <a:rPr lang="en-US" sz="1600" dirty="0" smtClean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13694"/>
              </p:ext>
            </p:extLst>
          </p:nvPr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37510093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7973"/>
              </p:ext>
            </p:extLst>
          </p:nvPr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92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28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 smtClean="0"/>
              <a:t>Eliminates sources of overhead in loop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924180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015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Speed and optimization</a:t>
            </a:r>
          </a:p>
        </p:txBody>
      </p:sp>
      <p:sp>
        <p:nvSpPr>
          <p:cNvPr id="417797" name="Rectangle 102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q"/>
              <a:defRPr/>
            </a:pPr>
            <a:r>
              <a:rPr lang="en-US" sz="2400" smtClean="0"/>
              <a:t>Programmer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Choice of algorithm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Intelligent coding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Char char="q"/>
              <a:defRPr/>
            </a:pPr>
            <a:r>
              <a:rPr lang="en-US" sz="2400" smtClean="0"/>
              <a:t>Compiler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Choice of instructions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Moving code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Reordering code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Strength reduction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i="1" smtClean="0"/>
              <a:t>Must be faithful to original program</a:t>
            </a:r>
          </a:p>
        </p:txBody>
      </p:sp>
      <p:sp>
        <p:nvSpPr>
          <p:cNvPr id="417798" name="Rectangle 103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Char char="q"/>
              <a:defRPr/>
            </a:pPr>
            <a:r>
              <a:rPr lang="en-US" sz="2400" smtClean="0"/>
              <a:t>Processor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Pipelining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Multiple execution units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Memory accesses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Branches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Caches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2000" smtClean="0"/>
          </a:p>
          <a:p>
            <a:pPr marL="0" indent="0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 </a:t>
            </a:r>
            <a:r>
              <a:rPr lang="en-US" sz="2400" smtClean="0"/>
              <a:t>Rest of system</a:t>
            </a: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sz="2000" smtClean="0"/>
              <a:t>Uncontrollable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4446588" cy="5461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Great Reality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 smtClean="0"/>
              <a:t>There’s more to performance than</a:t>
            </a:r>
          </a:p>
          <a:p>
            <a:pPr algn="ctr" eaLnBrk="1" hangingPunct="1">
              <a:defRPr/>
            </a:pPr>
            <a:r>
              <a:rPr lang="en-US" i="1" smtClean="0"/>
              <a:t>asymptotic complexity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Constant factors matter too!</a:t>
            </a:r>
          </a:p>
          <a:p>
            <a:pPr lvl="1" eaLnBrk="1" hangingPunct="1">
              <a:defRPr/>
            </a:pPr>
            <a:r>
              <a:rPr lang="en-US" smtClean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smtClean="0"/>
              <a:t>Must optimize at multiple levels: </a:t>
            </a:r>
          </a:p>
          <a:p>
            <a:pPr lvl="2" eaLnBrk="1" hangingPunct="1">
              <a:defRPr/>
            </a:pPr>
            <a:r>
              <a:rPr lang="en-US" smtClean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smtClean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smtClean="0"/>
              <a:t>How programs are compiled and executed</a:t>
            </a:r>
          </a:p>
          <a:p>
            <a:pPr lvl="1" eaLnBrk="1" hangingPunct="1">
              <a:defRPr/>
            </a:pPr>
            <a:r>
              <a:rPr lang="en-US" smtClean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smtClean="0"/>
              <a:t>How to improve performance without destroying code modularity, generality, readability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301625"/>
            <a:ext cx="5487987" cy="5461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Optimizing Compilers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smtClean="0"/>
              <a:t>Register allocation</a:t>
            </a:r>
          </a:p>
          <a:p>
            <a:pPr lvl="1" eaLnBrk="1" hangingPunct="1">
              <a:defRPr/>
            </a:pPr>
            <a:r>
              <a:rPr lang="en-US" smtClean="0"/>
              <a:t>Code selection and ordering</a:t>
            </a:r>
          </a:p>
          <a:p>
            <a:pPr lvl="1" eaLnBrk="1" hangingPunct="1">
              <a:defRPr/>
            </a:pPr>
            <a:r>
              <a:rPr lang="en-US" smtClean="0"/>
              <a:t>Eliminating minor inefficiencies</a:t>
            </a:r>
          </a:p>
          <a:p>
            <a:pPr eaLnBrk="1" hangingPunct="1">
              <a:defRPr/>
            </a:pPr>
            <a:r>
              <a:rPr lang="en-US" smtClean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smtClean="0"/>
              <a:t>But constant factors also matter</a:t>
            </a:r>
          </a:p>
          <a:p>
            <a:pPr eaLnBrk="1" hangingPunct="1">
              <a:defRPr/>
            </a:pPr>
            <a:r>
              <a:rPr lang="en-US" smtClean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smtClean="0"/>
              <a:t>Potential memory aliasing</a:t>
            </a:r>
          </a:p>
          <a:p>
            <a:pPr lvl="1" eaLnBrk="1" hangingPunct="1">
              <a:defRPr/>
            </a:pPr>
            <a:r>
              <a:rPr lang="en-US" smtClean="0"/>
              <a:t>Potential procedure side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Limitations</a:t>
            </a:r>
            <a:br>
              <a:rPr lang="en-US" altLang="en-US" smtClean="0"/>
            </a:br>
            <a:r>
              <a:rPr lang="en-US" altLang="en-US" smtClean="0"/>
              <a:t>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 smtClean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 smtClean="0"/>
              <a:t>Must not cause any change in program behavior under any possible condition</a:t>
            </a:r>
          </a:p>
          <a:p>
            <a:pPr lvl="1" eaLnBrk="1" hangingPunct="1">
              <a:defRPr/>
            </a:pPr>
            <a:r>
              <a:rPr lang="en-US" sz="1800" dirty="0" smtClean="0"/>
              <a:t>Often prevents making optimizations that would only affect behavior under pathological conditions</a:t>
            </a:r>
          </a:p>
          <a:p>
            <a:pPr eaLnBrk="1" hangingPunct="1">
              <a:defRPr/>
            </a:pPr>
            <a:r>
              <a:rPr lang="en-US" sz="2000" dirty="0" smtClean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 smtClean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 smtClean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 smtClean="0"/>
              <a:t>(</a:t>
            </a:r>
            <a:r>
              <a:rPr lang="en-US" sz="1800" dirty="0" err="1" smtClean="0"/>
              <a:t>gcc</a:t>
            </a:r>
            <a:r>
              <a:rPr lang="en-US" sz="1800" dirty="0" smtClean="0"/>
              <a:t> does some </a:t>
            </a:r>
            <a:r>
              <a:rPr lang="en-US" sz="1800" dirty="0" err="1" smtClean="0"/>
              <a:t>interprocedural</a:t>
            </a:r>
            <a:r>
              <a:rPr lang="en-US" sz="1800" dirty="0" smtClean="0"/>
              <a:t> analysis but not across files)</a:t>
            </a:r>
          </a:p>
          <a:p>
            <a:pPr eaLnBrk="1" hangingPunct="1">
              <a:defRPr/>
            </a:pPr>
            <a:r>
              <a:rPr lang="en-US" sz="2000" dirty="0" smtClean="0"/>
              <a:t>Most analysis is based only on </a:t>
            </a:r>
            <a:r>
              <a:rPr lang="en-US" sz="2000" i="1" dirty="0" smtClean="0"/>
              <a:t>static</a:t>
            </a:r>
            <a:r>
              <a:rPr lang="en-US" sz="2000" dirty="0" smtClean="0"/>
              <a:t> information</a:t>
            </a:r>
          </a:p>
          <a:p>
            <a:pPr lvl="1" eaLnBrk="1" hangingPunct="1">
              <a:defRPr/>
            </a:pPr>
            <a:r>
              <a:rPr lang="en-US" sz="1800" dirty="0" smtClean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307388" cy="2360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 eaLnBrk="1" hangingPunct="1">
              <a:defRPr/>
            </a:pPr>
            <a:r>
              <a:rPr lang="en-US" smtClean="0"/>
              <a:t>Optimizations you should do regardless of processor / compiler</a:t>
            </a:r>
          </a:p>
          <a:p>
            <a:pPr eaLnBrk="1" hangingPunct="1">
              <a:defRPr/>
            </a:pPr>
            <a:r>
              <a:rPr lang="en-US" smtClean="0"/>
              <a:t>Code Motion</a:t>
            </a:r>
          </a:p>
          <a:p>
            <a:pPr lvl="1" eaLnBrk="1" hangingPunct="1">
              <a:defRPr/>
            </a:pPr>
            <a:r>
              <a:rPr lang="en-US" smtClean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smtClean="0"/>
              <a:t>If it will always produce same result</a:t>
            </a:r>
          </a:p>
          <a:p>
            <a:pPr lvl="2" eaLnBrk="1" hangingPunct="1">
              <a:defRPr/>
            </a:pPr>
            <a:r>
              <a:rPr lang="en-US" smtClean="0"/>
              <a:t>Especially moving code out of loop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4876800"/>
            <a:ext cx="3294063" cy="87947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029200" y="4724400"/>
            <a:ext cx="3294063" cy="13684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  int ni = n*i;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114800" y="53340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8075754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514856"/>
            <a:ext cx="7054815" cy="280974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400" dirty="0" err="1" smtClean="0">
                <a:latin typeface="Courier New" pitchFamily="49" charset="0"/>
              </a:rPr>
              <a:t>set_row</a:t>
            </a:r>
            <a:r>
              <a:rPr lang="en-US" sz="1400" dirty="0" smtClean="0">
                <a:latin typeface="Courier New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testq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Test n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jle</a:t>
            </a:r>
            <a:r>
              <a:rPr lang="en-US" sz="1400" dirty="0" smtClean="0">
                <a:latin typeface="Courier New" pitchFamily="49" charset="0"/>
              </a:rPr>
              <a:t>	.L1			# If 0,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done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leaq</a:t>
            </a:r>
            <a:r>
              <a:rPr lang="en-US" sz="1400" dirty="0" smtClean="0">
                <a:latin typeface="Courier New" pitchFamily="49" charset="0"/>
              </a:rPr>
              <a:t>	(%rdi,%rdx,8),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A + </a:t>
            </a:r>
            <a:r>
              <a:rPr lang="en-US" sz="1400" dirty="0" err="1" smtClean="0">
                <a:latin typeface="Courier New" pitchFamily="49" charset="0"/>
              </a:rPr>
              <a:t>ni</a:t>
            </a:r>
            <a:r>
              <a:rPr lang="en-US" sz="1400" dirty="0" smtClean="0">
                <a:latin typeface="Courier New" pitchFamily="49" charset="0"/>
              </a:rPr>
              <a:t>*8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movl</a:t>
            </a:r>
            <a:r>
              <a:rPr lang="en-US" sz="1400" dirty="0" smtClean="0">
                <a:latin typeface="Courier New" pitchFamily="49" charset="0"/>
              </a:rPr>
              <a:t>	$0, 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	               	# j = 0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.L3:				      	# loop: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</a:t>
            </a:r>
            <a:r>
              <a:rPr lang="en-US" sz="1400" dirty="0" smtClean="0">
                <a:latin typeface="Courier New" pitchFamily="49" charset="0"/>
              </a:rPr>
              <a:t>xmm0    	# t = b[j]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</a:t>
            </a:r>
            <a:r>
              <a:rPr lang="en-US" sz="1400" dirty="0" smtClean="0">
                <a:latin typeface="Courier New" pitchFamily="49" charset="0"/>
              </a:rPr>
              <a:t>)   	# M[</a:t>
            </a:r>
            <a:r>
              <a:rPr lang="en-US" sz="1400" dirty="0" err="1" smtClean="0">
                <a:latin typeface="Courier New" pitchFamily="49" charset="0"/>
              </a:rPr>
              <a:t>A+ni</a:t>
            </a:r>
            <a:r>
              <a:rPr lang="en-US" sz="1400" dirty="0" smtClean="0">
                <a:latin typeface="Courier New" pitchFamily="49" charset="0"/>
              </a:rPr>
              <a:t>*8 + j*8] = t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	# j++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# </a:t>
            </a:r>
            <a:r>
              <a:rPr lang="en-US" sz="1400" dirty="0" err="1" smtClean="0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</a:t>
            </a:r>
            <a:r>
              <a:rPr lang="en-US" sz="1400" dirty="0" smtClean="0">
                <a:latin typeface="Courier New" pitchFamily="49" charset="0"/>
              </a:rPr>
              <a:t>L3			# if !=,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 smtClean="0">
                <a:latin typeface="Courier New" pitchFamily="49" charset="0"/>
              </a:rPr>
              <a:t>.L1:				      	# done:</a:t>
            </a:r>
          </a:p>
          <a:p>
            <a:pPr algn="l"/>
            <a:r>
              <a:rPr lang="en-US" sz="1400" dirty="0" smtClean="0">
                <a:latin typeface="Courier New" pitchFamily="49" charset="0"/>
              </a:rPr>
              <a:t>	rep ; ret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9814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819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457456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= n*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305056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4723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301625"/>
            <a:ext cx="5189537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Strength Reduction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 eaLnBrk="1" hangingPunct="1"/>
            <a:r>
              <a:rPr lang="en-US" altLang="en-US" dirty="0" smtClean="0"/>
              <a:t>Replace costly operation with simpler one</a:t>
            </a:r>
          </a:p>
          <a:p>
            <a:pPr lvl="1" eaLnBrk="1" hangingPunct="1"/>
            <a:r>
              <a:rPr lang="en-US" altLang="en-US" dirty="0" smtClean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dirty="0" smtClean="0">
                <a:latin typeface="Courier New" pitchFamily="49" charset="0"/>
              </a:rPr>
              <a:t>16*x	</a:t>
            </a:r>
            <a:r>
              <a:rPr lang="en-US" altLang="en-US" dirty="0" smtClean="0">
                <a:latin typeface="Courier New" pitchFamily="49" charset="0"/>
                <a:sym typeface="Symbol" pitchFamily="18" charset="2"/>
              </a:rPr>
              <a:t></a:t>
            </a:r>
            <a:r>
              <a:rPr lang="en-US" altLang="en-US" dirty="0" smtClean="0">
                <a:latin typeface="Courier New" pitchFamily="49" charset="0"/>
              </a:rPr>
              <a:t>	x &lt;&lt; 4</a:t>
            </a:r>
          </a:p>
          <a:p>
            <a:pPr lvl="2" eaLnBrk="1" hangingPunct="1"/>
            <a:r>
              <a:rPr lang="en-US" altLang="en-US" dirty="0" smtClean="0"/>
              <a:t>Utility is machine-dependent</a:t>
            </a:r>
          </a:p>
          <a:p>
            <a:pPr lvl="2" eaLnBrk="1" hangingPunct="1"/>
            <a:r>
              <a:rPr lang="en-US" altLang="en-US" dirty="0" smtClean="0"/>
              <a:t>Depends on cost of multiply or divide instruction</a:t>
            </a:r>
          </a:p>
          <a:p>
            <a:pPr lvl="2" eaLnBrk="1" hangingPunct="1"/>
            <a:r>
              <a:rPr lang="en-US" altLang="en-US" dirty="0" smtClean="0"/>
              <a:t>On </a:t>
            </a:r>
            <a:r>
              <a:rPr lang="en-US" dirty="0" smtClean="0"/>
              <a:t>Intel Nehalem, integer multiply requires 3 CPU cycles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Recognize sequence of products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216400"/>
            <a:ext cx="2897188" cy="7842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3987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int ni = 0;</a:t>
            </a: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525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24095</TotalTime>
  <Pages>35</Pages>
  <Words>2079</Words>
  <Application>Microsoft Office PowerPoint</Application>
  <PresentationFormat>Letter Paper (8.5x11 in)</PresentationFormat>
  <Paragraphs>482</Paragraphs>
  <Slides>28</Slides>
  <Notes>19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class02</vt:lpstr>
      <vt:lpstr>Code Optimization and Performance   </vt:lpstr>
      <vt:lpstr>Topics</vt:lpstr>
      <vt:lpstr>Speed and optimization</vt:lpstr>
      <vt:lpstr>Great Reality</vt:lpstr>
      <vt:lpstr>Optimizing Compilers</vt:lpstr>
      <vt:lpstr>Limitations of Optimizing Compilers</vt:lpstr>
      <vt:lpstr>Generally Useful Optimizations</vt:lpstr>
      <vt:lpstr>Compiler-Generated Code Motion (-O1)</vt:lpstr>
      <vt:lpstr>Strength Reduction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Geoff Kuenning</cp:lastModifiedBy>
  <cp:revision>164</cp:revision>
  <cp:lastPrinted>2015-04-13T08:06:56Z</cp:lastPrinted>
  <dcterms:created xsi:type="dcterms:W3CDTF">1998-08-11T09:19:24Z</dcterms:created>
  <dcterms:modified xsi:type="dcterms:W3CDTF">2015-12-05T20:28:26Z</dcterms:modified>
  <cp:category/>
</cp:coreProperties>
</file>