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8"/>
  </p:notesMasterIdLst>
  <p:handoutMasterIdLst>
    <p:handoutMasterId r:id="rId39"/>
  </p:handoutMasterIdLst>
  <p:sldIdLst>
    <p:sldId id="319" r:id="rId2"/>
    <p:sldId id="320" r:id="rId3"/>
    <p:sldId id="321" r:id="rId4"/>
    <p:sldId id="322" r:id="rId5"/>
    <p:sldId id="323" r:id="rId6"/>
    <p:sldId id="324" r:id="rId7"/>
    <p:sldId id="325" r:id="rId8"/>
    <p:sldId id="326" r:id="rId9"/>
    <p:sldId id="327" r:id="rId10"/>
    <p:sldId id="328" r:id="rId11"/>
    <p:sldId id="329" r:id="rId12"/>
    <p:sldId id="330" r:id="rId13"/>
    <p:sldId id="331" r:id="rId14"/>
    <p:sldId id="332" r:id="rId15"/>
    <p:sldId id="333" r:id="rId16"/>
    <p:sldId id="334" r:id="rId17"/>
    <p:sldId id="335" r:id="rId18"/>
    <p:sldId id="336" r:id="rId19"/>
    <p:sldId id="337" r:id="rId20"/>
    <p:sldId id="338" r:id="rId21"/>
    <p:sldId id="339" r:id="rId22"/>
    <p:sldId id="340" r:id="rId23"/>
    <p:sldId id="341" r:id="rId24"/>
    <p:sldId id="342" r:id="rId25"/>
    <p:sldId id="343" r:id="rId26"/>
    <p:sldId id="344" r:id="rId27"/>
    <p:sldId id="345" r:id="rId28"/>
    <p:sldId id="346" r:id="rId29"/>
    <p:sldId id="313" r:id="rId30"/>
    <p:sldId id="296" r:id="rId31"/>
    <p:sldId id="314" r:id="rId32"/>
    <p:sldId id="347" r:id="rId33"/>
    <p:sldId id="348" r:id="rId34"/>
    <p:sldId id="349" r:id="rId35"/>
    <p:sldId id="350" r:id="rId36"/>
    <p:sldId id="318" r:id="rId37"/>
  </p:sldIdLst>
  <p:sldSz cx="9144000" cy="6858000" type="letter"/>
  <p:notesSz cx="9271000" cy="6985000"/>
  <p:defaultTextStyle>
    <a:defPPr>
      <a:defRPr lang="en-US"/>
    </a:defPPr>
    <a:lvl1pPr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ctr" rtl="0" eaLnBrk="0" fontAlgn="base" hangingPunct="0">
      <a:lnSpc>
        <a:spcPct val="90000"/>
      </a:lnSpc>
      <a:spcBef>
        <a:spcPct val="0"/>
      </a:spcBef>
      <a:spcAft>
        <a:spcPct val="0"/>
      </a:spcAft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FF00"/>
    <a:srgbClr val="FF0000"/>
    <a:srgbClr val="33CCFF"/>
    <a:srgbClr val="66CCFF"/>
    <a:srgbClr val="FF66CC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33" autoAdjust="0"/>
  </p:normalViewPr>
  <p:slideViewPr>
    <p:cSldViewPr snapToGrid="0" snapToObjects="1">
      <p:cViewPr varScale="1">
        <p:scale>
          <a:sx n="92" d="100"/>
          <a:sy n="92" d="100"/>
        </p:scale>
        <p:origin x="-456" y="-102"/>
      </p:cViewPr>
      <p:guideLst>
        <p:guide orient="horz" pos="4230"/>
        <p:guide pos="47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Macintosh%20HD:Users:droh:Google%20Drive:ics3:mem:cpumemgap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8880015299171499"/>
          <c:y val="6.0185185185185203E-2"/>
          <c:w val="0.51180020900165302"/>
          <c:h val="0.80722222222222195"/>
        </c:manualLayout>
      </c:layout>
      <c:lineChart>
        <c:grouping val="standard"/>
        <c:varyColors val="0"/>
        <c:ser>
          <c:idx val="0"/>
          <c:order val="0"/>
          <c:tx>
            <c:strRef>
              <c:f>data!$B$1</c:f>
              <c:strCache>
                <c:ptCount val="1"/>
                <c:pt idx="0">
                  <c:v>Disk seek time</c:v>
                </c:pt>
              </c:strCache>
            </c:strRef>
          </c:tx>
          <c:spPr>
            <a:ln w="12700" cmpd="sng">
              <a:solidFill>
                <a:schemeClr val="tx1"/>
              </a:solidFill>
            </a:ln>
          </c:spPr>
          <c:marker>
            <c:symbol val="diamond"/>
            <c:size val="8"/>
            <c:spPr>
              <a:solidFill>
                <a:schemeClr val="tx1"/>
              </a:solidFill>
              <a:ln>
                <a:noFill/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numCache>
            </c:numRef>
          </c:cat>
          <c:val>
            <c:numRef>
              <c:f>data!$B$2:$B$9</c:f>
              <c:numCache>
                <c:formatCode>#,##0</c:formatCode>
                <c:ptCount val="8"/>
                <c:pt idx="0">
                  <c:v>75000000</c:v>
                </c:pt>
                <c:pt idx="1">
                  <c:v>28000000</c:v>
                </c:pt>
                <c:pt idx="2">
                  <c:v>10000000</c:v>
                </c:pt>
                <c:pt idx="3">
                  <c:v>8000000</c:v>
                </c:pt>
                <c:pt idx="4">
                  <c:v>6000000</c:v>
                </c:pt>
                <c:pt idx="5">
                  <c:v>5000000</c:v>
                </c:pt>
                <c:pt idx="6">
                  <c:v>3000000</c:v>
                </c:pt>
                <c:pt idx="7">
                  <c:v>3000000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data!$C$1</c:f>
              <c:strCache>
                <c:ptCount val="1"/>
                <c:pt idx="0">
                  <c:v>SSD access time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triangle"/>
            <c:size val="8"/>
            <c:spPr>
              <a:solidFill>
                <a:schemeClr val="tx1"/>
              </a:solidFill>
              <a:ln>
                <a:noFill/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numCache>
            </c:numRef>
          </c:cat>
          <c:val>
            <c:numRef>
              <c:f>data!$C$2:$C$9</c:f>
              <c:numCache>
                <c:formatCode>General</c:formatCode>
                <c:ptCount val="8"/>
                <c:pt idx="7" formatCode="#,##0">
                  <c:v>50000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data!$D$1</c:f>
              <c:strCache>
                <c:ptCount val="1"/>
                <c:pt idx="0">
                  <c:v>DRAM access time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square"/>
            <c:size val="8"/>
            <c:spPr>
              <a:solidFill>
                <a:schemeClr val="tx1"/>
              </a:solidFill>
              <a:ln>
                <a:noFill/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numCache>
            </c:numRef>
          </c:cat>
          <c:val>
            <c:numRef>
              <c:f>data!$D$2:$D$9</c:f>
              <c:numCache>
                <c:formatCode>#,##0</c:formatCode>
                <c:ptCount val="8"/>
                <c:pt idx="0" formatCode="General">
                  <c:v>200</c:v>
                </c:pt>
                <c:pt idx="1">
                  <c:v>100</c:v>
                </c:pt>
                <c:pt idx="2" formatCode="General">
                  <c:v>70</c:v>
                </c:pt>
                <c:pt idx="3" formatCode="General">
                  <c:v>60</c:v>
                </c:pt>
                <c:pt idx="4" formatCode="General">
                  <c:v>55</c:v>
                </c:pt>
                <c:pt idx="5" formatCode="General">
                  <c:v>50</c:v>
                </c:pt>
                <c:pt idx="6" formatCode="General">
                  <c:v>40</c:v>
                </c:pt>
                <c:pt idx="7" formatCode="General">
                  <c:v>20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data!$E$1</c:f>
              <c:strCache>
                <c:ptCount val="1"/>
                <c:pt idx="0">
                  <c:v>SRAM access time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8"/>
            <c:spPr>
              <a:solidFill>
                <a:schemeClr val="tx1"/>
              </a:solidFill>
              <a:ln>
                <a:noFill/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numCache>
            </c:numRef>
          </c:cat>
          <c:val>
            <c:numRef>
              <c:f>data!$E$2:$E$9</c:f>
              <c:numCache>
                <c:formatCode>General</c:formatCode>
                <c:ptCount val="8"/>
                <c:pt idx="0">
                  <c:v>150</c:v>
                </c:pt>
                <c:pt idx="1">
                  <c:v>35</c:v>
                </c:pt>
                <c:pt idx="2">
                  <c:v>15</c:v>
                </c:pt>
                <c:pt idx="3">
                  <c:v>3</c:v>
                </c:pt>
                <c:pt idx="4">
                  <c:v>2.5</c:v>
                </c:pt>
                <c:pt idx="5">
                  <c:v>2</c:v>
                </c:pt>
                <c:pt idx="6">
                  <c:v>1.5</c:v>
                </c:pt>
                <c:pt idx="7">
                  <c:v>1.3</c:v>
                </c:pt>
              </c:numCache>
            </c:numRef>
          </c:val>
          <c:smooth val="0"/>
        </c:ser>
        <c:ser>
          <c:idx val="5"/>
          <c:order val="4"/>
          <c:tx>
            <c:strRef>
              <c:f>data!$F$1</c:f>
              <c:strCache>
                <c:ptCount val="1"/>
                <c:pt idx="0">
                  <c:v>CPU cycle time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square"/>
            <c:size val="8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numCache>
            </c:numRef>
          </c:cat>
          <c:val>
            <c:numRef>
              <c:f>data!$F$2:$F$9</c:f>
              <c:numCache>
                <c:formatCode>General</c:formatCode>
                <c:ptCount val="8"/>
                <c:pt idx="0">
                  <c:v>166</c:v>
                </c:pt>
                <c:pt idx="1">
                  <c:v>50</c:v>
                </c:pt>
                <c:pt idx="2">
                  <c:v>6</c:v>
                </c:pt>
                <c:pt idx="3">
                  <c:v>1.6</c:v>
                </c:pt>
                <c:pt idx="4">
                  <c:v>0.3</c:v>
                </c:pt>
                <c:pt idx="5">
                  <c:v>0.5</c:v>
                </c:pt>
                <c:pt idx="6">
                  <c:v>0.4</c:v>
                </c:pt>
                <c:pt idx="7">
                  <c:v>0.33</c:v>
                </c:pt>
              </c:numCache>
            </c:numRef>
          </c:val>
          <c:smooth val="0"/>
        </c:ser>
        <c:ser>
          <c:idx val="6"/>
          <c:order val="5"/>
          <c:tx>
            <c:strRef>
              <c:f>data!$G$1</c:f>
              <c:strCache>
                <c:ptCount val="1"/>
                <c:pt idx="0">
                  <c:v>Effective CPU cycle time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marker>
            <c:symbol val="circle"/>
            <c:size val="8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data!$A$2:$A$9</c:f>
              <c:numCache>
                <c:formatCode>General</c:formatCode>
                <c:ptCount val="8"/>
                <c:pt idx="0">
                  <c:v>1985</c:v>
                </c:pt>
                <c:pt idx="1">
                  <c:v>1990</c:v>
                </c:pt>
                <c:pt idx="2">
                  <c:v>1995</c:v>
                </c:pt>
                <c:pt idx="3">
                  <c:v>2000</c:v>
                </c:pt>
                <c:pt idx="4">
                  <c:v>2003</c:v>
                </c:pt>
                <c:pt idx="5">
                  <c:v>2005</c:v>
                </c:pt>
                <c:pt idx="6">
                  <c:v>2010</c:v>
                </c:pt>
                <c:pt idx="7">
                  <c:v>2015</c:v>
                </c:pt>
              </c:numCache>
            </c:numRef>
          </c:cat>
          <c:val>
            <c:numRef>
              <c:f>data!$G$2:$G$9</c:f>
              <c:numCache>
                <c:formatCode>General</c:formatCode>
                <c:ptCount val="8"/>
                <c:pt idx="4">
                  <c:v>0.3</c:v>
                </c:pt>
                <c:pt idx="5">
                  <c:v>0.25</c:v>
                </c:pt>
                <c:pt idx="6">
                  <c:v>0.1</c:v>
                </c:pt>
                <c:pt idx="7">
                  <c:v>0.08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0346496"/>
        <c:axId val="140348800"/>
      </c:lineChart>
      <c:catAx>
        <c:axId val="14034649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low"/>
        <c:txPr>
          <a:bodyPr rot="0" vert="horz" anchor="ctr" anchorCtr="1"/>
          <a:lstStyle/>
          <a:p>
            <a:pPr>
              <a:defRPr/>
            </a:pPr>
            <a:endParaRPr lang="en-US"/>
          </a:p>
        </c:txPr>
        <c:crossAx val="140348800"/>
        <c:crossesAt val="0"/>
        <c:auto val="1"/>
        <c:lblAlgn val="ctr"/>
        <c:lblOffset val="100"/>
        <c:noMultiLvlLbl val="0"/>
      </c:catAx>
      <c:valAx>
        <c:axId val="140348800"/>
        <c:scaling>
          <c:logBase val="10"/>
          <c:orientation val="minMax"/>
          <c:min val="0.01"/>
        </c:scaling>
        <c:delete val="0"/>
        <c:axPos val="l"/>
        <c:majorGridlines>
          <c:spPr>
            <a:ln>
              <a:noFill/>
            </a:ln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dirty="0"/>
                  <a:t>Time (ns)</a:t>
                </a:r>
              </a:p>
            </c:rich>
          </c:tx>
          <c:layout/>
          <c:overlay val="0"/>
        </c:title>
        <c:numFmt formatCode="#,##0.0" sourceLinked="0"/>
        <c:majorTickMark val="out"/>
        <c:minorTickMark val="none"/>
        <c:tickLblPos val="nextTo"/>
        <c:crossAx val="140346496"/>
        <c:crosses val="autoZero"/>
        <c:crossBetween val="between"/>
        <c:minorUnit val="10"/>
      </c:valAx>
      <c:spPr>
        <a:ln>
          <a:noFill/>
        </a:ln>
      </c:spPr>
    </c:plotArea>
    <c:legend>
      <c:legendPos val="r"/>
      <c:layout/>
      <c:overlay val="0"/>
      <c:spPr>
        <a:ln>
          <a:solidFill>
            <a:schemeClr val="tx1"/>
          </a:solidFill>
        </a:ln>
      </c:spPr>
    </c:legend>
    <c:plotVisOnly val="1"/>
    <c:dispBlanksAs val="gap"/>
    <c:showDLblsOverMax val="0"/>
  </c:chart>
  <c:txPr>
    <a:bodyPr/>
    <a:lstStyle/>
    <a:p>
      <a:pPr>
        <a:defRPr sz="1200">
          <a:latin typeface="Arial"/>
        </a:defRPr>
      </a:pPr>
      <a:endParaRPr lang="en-US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4255541" y="6654416"/>
            <a:ext cx="761502" cy="254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17" tIns="44401" rIns="87217" bIns="44401">
            <a:spAutoFit/>
          </a:bodyPr>
          <a:lstStyle>
            <a:lvl1pPr defTabSz="86201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201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201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201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201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201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201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201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201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/>
              <a:t>Page </a:t>
            </a:r>
            <a:fld id="{39FB92AC-20C0-4557-A9F4-526D7D5B80AC}" type="slidenum">
              <a:rPr lang="en-US" altLang="en-US" sz="1200" b="0"/>
              <a:pPr>
                <a:defRPr/>
              </a:pPr>
              <a:t>‹#›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7056173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6451" y="3318508"/>
            <a:ext cx="6798100" cy="3141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90" tIns="44401" rIns="90390" bIns="444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4231794" y="6654416"/>
            <a:ext cx="807413" cy="254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7217" tIns="44401" rIns="87217" bIns="44401">
            <a:spAutoFit/>
          </a:bodyPr>
          <a:lstStyle>
            <a:lvl1pPr defTabSz="862013"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 defTabSz="862013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 defTabSz="862013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 defTabSz="862013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 defTabSz="862013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defTabSz="86201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defTabSz="86201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defTabSz="86201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defTabSz="862013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200" b="0" smtClean="0">
                <a:latin typeface="Century Gothic" pitchFamily="34" charset="0"/>
              </a:rPr>
              <a:t>Page </a:t>
            </a:r>
            <a:fld id="{DE4432A3-4384-408D-85F9-8DF114E4880F}" type="slidenum">
              <a:rPr lang="en-US" altLang="en-US" sz="1200" b="0" smtClean="0">
                <a:latin typeface="Century Gothic" pitchFamily="34" charset="0"/>
              </a:rPr>
              <a:pPr>
                <a:defRPr/>
              </a:pPr>
              <a:t>‹#›</a:t>
            </a:fld>
            <a:endParaRPr lang="en-US" altLang="en-US" sz="1200" b="0" smtClean="0">
              <a:latin typeface="Century Gothic" pitchFamily="34" charset="0"/>
            </a:endParaRPr>
          </a:p>
        </p:txBody>
      </p:sp>
      <p:sp>
        <p:nvSpPr>
          <p:cNvPr id="430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5600" y="530225"/>
            <a:ext cx="3479800" cy="2609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0414142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0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4" y="6634535"/>
            <a:ext cx="4016762" cy="349308"/>
          </a:xfrm>
          <a:prstGeom prst="rect">
            <a:avLst/>
          </a:prstGeom>
        </p:spPr>
        <p:txBody>
          <a:bodyPr lIns="91147" tIns="45574" rIns="91147" bIns="45574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4" y="6634535"/>
            <a:ext cx="4016762" cy="349308"/>
          </a:xfrm>
          <a:prstGeom prst="rect">
            <a:avLst/>
          </a:prstGeom>
        </p:spPr>
        <p:txBody>
          <a:bodyPr lIns="91147" tIns="45574" rIns="91147" bIns="45574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4" y="6634535"/>
            <a:ext cx="4016762" cy="349308"/>
          </a:xfrm>
          <a:prstGeom prst="rect">
            <a:avLst/>
          </a:prstGeom>
        </p:spPr>
        <p:txBody>
          <a:bodyPr lIns="91147" tIns="45574" rIns="91147" bIns="45574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5252224" y="6634535"/>
            <a:ext cx="4016762" cy="349308"/>
          </a:xfrm>
          <a:prstGeom prst="rect">
            <a:avLst/>
          </a:prstGeom>
        </p:spPr>
        <p:txBody>
          <a:bodyPr lIns="91147" tIns="45574" rIns="91147" bIns="45574"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2501900"/>
            <a:ext cx="6400800" cy="1752600"/>
          </a:xfrm>
        </p:spPr>
        <p:txBody>
          <a:bodyPr/>
          <a:lstStyle>
            <a:lvl1pPr marL="0" indent="0" algn="ctr"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365125"/>
            <a:ext cx="7772400" cy="1143000"/>
          </a:xfrm>
          <a:effectLst>
            <a:outerShdw dist="71842" dir="2700000" algn="ctr" rotWithShape="0">
              <a:schemeClr val="bg2"/>
            </a:outerShdw>
          </a:effectLst>
        </p:spPr>
        <p:txBody>
          <a:bodyPr lIns="92066" tIns="46033" rIns="92066" bIns="46033"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758389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42161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03988" y="247650"/>
            <a:ext cx="2093912" cy="6197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075" y="247650"/>
            <a:ext cx="6132513" cy="6197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53833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39761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0527379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0513" y="1220788"/>
            <a:ext cx="4076700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19613" y="1220788"/>
            <a:ext cx="4078287" cy="52244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63244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133407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24496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53209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482891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732517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290513" y="1220788"/>
            <a:ext cx="8307387" cy="5224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79" tIns="44446" rIns="90479" bIns="444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219075" y="247650"/>
            <a:ext cx="7375525" cy="781050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rgbClr val="969696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17488" y="6400800"/>
            <a:ext cx="606425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 smtClean="0">
                <a:solidFill>
                  <a:schemeClr val="hlink"/>
                </a:solidFill>
              </a:rPr>
              <a:t>– </a:t>
            </a:r>
            <a:fld id="{701B6914-9BC8-4C22-B3D6-C64F74D94553}" type="slidenum">
              <a:rPr lang="en-US" altLang="en-US" sz="1400" b="0" smtClean="0">
                <a:solidFill>
                  <a:schemeClr val="hlink"/>
                </a:solidFill>
              </a:rPr>
              <a:pPr>
                <a:defRPr/>
              </a:pPr>
              <a:t>‹#›</a:t>
            </a:fld>
            <a:r>
              <a:rPr lang="en-US" altLang="en-US" sz="1400" b="0" smtClean="0">
                <a:solidFill>
                  <a:schemeClr val="hlink"/>
                </a:solidFill>
              </a:rPr>
              <a:t> –</a:t>
            </a:r>
            <a:endParaRPr lang="en-US" altLang="en-US" sz="1400" b="0" smtClean="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7762875" y="6391275"/>
            <a:ext cx="685800" cy="284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15" tIns="45715" rIns="45715" bIns="45715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defRPr/>
            </a:pPr>
            <a:r>
              <a:rPr lang="en-US" altLang="en-US" sz="1400" b="0" smtClean="0">
                <a:solidFill>
                  <a:schemeClr val="hlink"/>
                </a:solidFill>
              </a:rPr>
              <a:t>CS 105</a:t>
            </a:r>
          </a:p>
        </p:txBody>
      </p:sp>
      <p:pic>
        <p:nvPicPr>
          <p:cNvPr id="1030" name="Picture 7" descr="new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6263" y="192088"/>
            <a:ext cx="801687" cy="1028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ransition spd="med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5pPr>
      <a:lvl6pPr marL="4572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6pPr>
      <a:lvl7pPr marL="9144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7pPr>
      <a:lvl8pPr marL="13716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8pPr>
      <a:lvl9pPr marL="1828800" algn="l" rtl="0" fontAlgn="base">
        <a:lnSpc>
          <a:spcPct val="87000"/>
        </a:lnSpc>
        <a:spcBef>
          <a:spcPct val="0"/>
        </a:spcBef>
        <a:spcAft>
          <a:spcPct val="0"/>
        </a:spcAft>
        <a:defRPr sz="3800" b="1">
          <a:solidFill>
            <a:schemeClr val="hlink"/>
          </a:solidFill>
          <a:latin typeface="Helvetica" pitchFamily="34" charset="0"/>
        </a:defRPr>
      </a:lvl9pPr>
    </p:titleStyle>
    <p:bodyStyle>
      <a:lvl1pPr marL="385763" indent="-385763" algn="l" rtl="0" eaLnBrk="0" fontAlgn="base" hangingPunct="0">
        <a:lnSpc>
          <a:spcPct val="95000"/>
        </a:lnSpc>
        <a:spcBef>
          <a:spcPct val="50000"/>
        </a:spcBef>
        <a:spcAft>
          <a:spcPct val="0"/>
        </a:spcAft>
        <a:buClr>
          <a:schemeClr val="hlink"/>
        </a:buClr>
        <a:buFont typeface="Wingdings" pitchFamily="2" charset="2"/>
        <a:defRPr sz="2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4538" indent="-246063" algn="l" rtl="0" eaLnBrk="0" fontAlgn="base" hangingPunct="0">
        <a:spcBef>
          <a:spcPct val="25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146175" indent="-238125" algn="l" rtl="0" eaLnBrk="0" fontAlgn="base" hangingPunct="0">
        <a:lnSpc>
          <a:spcPct val="107000"/>
        </a:lnSpc>
        <a:spcBef>
          <a:spcPct val="10000"/>
        </a:spcBef>
        <a:spcAft>
          <a:spcPct val="0"/>
        </a:spcAft>
        <a:buClr>
          <a:srgbClr val="005400"/>
        </a:buClr>
        <a:buSzPct val="90000"/>
        <a:buFont typeface="Wingdings" pitchFamily="2" charset="2"/>
        <a:buChar char="l"/>
        <a:defRPr b="1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»"/>
        <a:defRPr b="1">
          <a:solidFill>
            <a:schemeClr val="tx1"/>
          </a:solidFill>
          <a:latin typeface="+mn-lt"/>
        </a:defRPr>
      </a:lvl4pPr>
      <a:lvl5pPr marL="24511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9083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33655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8227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42799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36738"/>
            <a:ext cx="9144000" cy="1565275"/>
          </a:xfrm>
          <a:noFill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/>
            <a:r>
              <a:rPr lang="en-US" altLang="en-US" smtClean="0"/>
              <a:t>The Memory Hierarchy</a:t>
            </a:r>
            <a:br>
              <a:rPr lang="en-US" altLang="en-US" smtClean="0"/>
            </a:b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3505200"/>
            <a:ext cx="6175375" cy="2462213"/>
          </a:xfrm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mtClean="0"/>
              <a:t>Topics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mtClean="0"/>
              <a:t>Storage technologies and trends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mtClean="0"/>
              <a:t>Locality of reference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mtClean="0"/>
              <a:t>Caching in the memory hierarchy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293688" y="762000"/>
            <a:ext cx="8786812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3500" tIns="25400" rIns="63500" bIns="25400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eaLnBrk="1" hangingPunct="1">
              <a:lnSpc>
                <a:spcPct val="87000"/>
              </a:lnSpc>
            </a:pPr>
            <a:r>
              <a:rPr lang="en-US" altLang="en-US" sz="3800"/>
              <a:t>CS 105</a:t>
            </a:r>
            <a:br>
              <a:rPr lang="en-US" altLang="en-US" sz="3800"/>
            </a:br>
            <a:r>
              <a:rPr lang="en-US" altLang="en-US" sz="3800"/>
              <a:t>Tour of the Black Holes of Computing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65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Write Transaction (2)</a:t>
            </a:r>
          </a:p>
        </p:txBody>
      </p:sp>
      <p:sp>
        <p:nvSpPr>
          <p:cNvPr id="91166" name="Rectangle 3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CPU places data word </a:t>
            </a:r>
            <a:r>
              <a:rPr lang="en-US" dirty="0" err="1"/>
              <a:t>y</a:t>
            </a:r>
            <a:r>
              <a:rPr lang="en-US" dirty="0"/>
              <a:t> on the bus.</a:t>
            </a:r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6767513" y="3810000"/>
            <a:ext cx="909637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91141" name="AutoShape 5"/>
          <p:cNvSpPr>
            <a:spLocks noChangeArrowheads="1"/>
          </p:cNvSpPr>
          <p:nvPr/>
        </p:nvSpPr>
        <p:spPr bwMode="auto">
          <a:xfrm>
            <a:off x="5243513" y="39624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4329113" y="3994150"/>
            <a:ext cx="909637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91143" name="AutoShape 7"/>
          <p:cNvSpPr>
            <a:spLocks noChangeArrowheads="1"/>
          </p:cNvSpPr>
          <p:nvPr/>
        </p:nvSpPr>
        <p:spPr bwMode="auto">
          <a:xfrm>
            <a:off x="2871788" y="3962400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4" name="Rectangle 8"/>
          <p:cNvSpPr>
            <a:spLocks noChangeArrowheads="1"/>
          </p:cNvSpPr>
          <p:nvPr/>
        </p:nvSpPr>
        <p:spPr bwMode="auto">
          <a:xfrm>
            <a:off x="1887538" y="26670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5" name="Rectangle 9"/>
          <p:cNvSpPr>
            <a:spLocks noChangeArrowheads="1"/>
          </p:cNvSpPr>
          <p:nvPr/>
        </p:nvSpPr>
        <p:spPr bwMode="auto">
          <a:xfrm>
            <a:off x="1887538" y="28194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6" name="Rectangle 10"/>
          <p:cNvSpPr>
            <a:spLocks noChangeArrowheads="1"/>
          </p:cNvSpPr>
          <p:nvPr/>
        </p:nvSpPr>
        <p:spPr bwMode="auto">
          <a:xfrm>
            <a:off x="1887538" y="29718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7" name="Rectangle 11"/>
          <p:cNvSpPr>
            <a:spLocks noChangeArrowheads="1"/>
          </p:cNvSpPr>
          <p:nvPr/>
        </p:nvSpPr>
        <p:spPr bwMode="auto">
          <a:xfrm>
            <a:off x="1887538" y="31242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400" dirty="0" err="1"/>
              <a:t>y</a:t>
            </a:r>
            <a:endParaRPr lang="en-US" sz="1000" dirty="0"/>
          </a:p>
        </p:txBody>
      </p:sp>
      <p:sp>
        <p:nvSpPr>
          <p:cNvPr id="91148" name="Rectangle 12"/>
          <p:cNvSpPr>
            <a:spLocks noChangeArrowheads="1"/>
          </p:cNvSpPr>
          <p:nvPr/>
        </p:nvSpPr>
        <p:spPr bwMode="auto">
          <a:xfrm>
            <a:off x="1887538" y="32766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9" name="AutoShape 13"/>
          <p:cNvSpPr>
            <a:spLocks noChangeArrowheads="1"/>
          </p:cNvSpPr>
          <p:nvPr/>
        </p:nvSpPr>
        <p:spPr bwMode="auto">
          <a:xfrm>
            <a:off x="2660650" y="26670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50" name="AutoShape 14"/>
          <p:cNvSpPr>
            <a:spLocks noChangeArrowheads="1"/>
          </p:cNvSpPr>
          <p:nvPr/>
        </p:nvSpPr>
        <p:spPr bwMode="auto">
          <a:xfrm flipH="1">
            <a:off x="2571750" y="30480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51" name="Rectangle 15"/>
          <p:cNvSpPr>
            <a:spLocks noChangeArrowheads="1"/>
          </p:cNvSpPr>
          <p:nvPr/>
        </p:nvSpPr>
        <p:spPr bwMode="auto">
          <a:xfrm>
            <a:off x="3105150" y="25146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/>
              <a:t>ALU</a:t>
            </a:r>
          </a:p>
        </p:txBody>
      </p:sp>
      <p:sp>
        <p:nvSpPr>
          <p:cNvPr id="91152" name="Text Box 16"/>
          <p:cNvSpPr txBox="1">
            <a:spLocks noChangeArrowheads="1"/>
          </p:cNvSpPr>
          <p:nvPr/>
        </p:nvSpPr>
        <p:spPr bwMode="auto">
          <a:xfrm>
            <a:off x="1672428" y="2345323"/>
            <a:ext cx="114777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R</a:t>
            </a:r>
            <a:r>
              <a:rPr lang="en-US" sz="1600" dirty="0" smtClean="0"/>
              <a:t>egister </a:t>
            </a:r>
            <a:r>
              <a:rPr lang="en-US" sz="1600" dirty="0"/>
              <a:t>file</a:t>
            </a:r>
          </a:p>
        </p:txBody>
      </p:sp>
      <p:sp>
        <p:nvSpPr>
          <p:cNvPr id="91153" name="AutoShape 17"/>
          <p:cNvSpPr>
            <a:spLocks noChangeArrowheads="1"/>
          </p:cNvSpPr>
          <p:nvPr/>
        </p:nvSpPr>
        <p:spPr bwMode="auto">
          <a:xfrm>
            <a:off x="1962150" y="35052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54" name="Rectangle 18"/>
          <p:cNvSpPr>
            <a:spLocks noChangeArrowheads="1"/>
          </p:cNvSpPr>
          <p:nvPr/>
        </p:nvSpPr>
        <p:spPr bwMode="auto">
          <a:xfrm>
            <a:off x="971550" y="3994150"/>
            <a:ext cx="1873250" cy="577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B</a:t>
            </a:r>
            <a:r>
              <a:rPr lang="en-US" sz="1600" dirty="0" smtClean="0"/>
              <a:t>us </a:t>
            </a:r>
            <a:r>
              <a:rPr lang="en-US" sz="1600" dirty="0"/>
              <a:t>interface</a:t>
            </a:r>
          </a:p>
        </p:txBody>
      </p:sp>
      <p:sp>
        <p:nvSpPr>
          <p:cNvPr id="91155" name="Text Box 19"/>
          <p:cNvSpPr txBox="1">
            <a:spLocks noChangeArrowheads="1"/>
          </p:cNvSpPr>
          <p:nvPr/>
        </p:nvSpPr>
        <p:spPr bwMode="auto">
          <a:xfrm>
            <a:off x="5783263" y="3825875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i="1"/>
              <a:t>y</a:t>
            </a:r>
          </a:p>
        </p:txBody>
      </p:sp>
      <p:sp>
        <p:nvSpPr>
          <p:cNvPr id="91156" name="Line 20"/>
          <p:cNvSpPr>
            <a:spLocks noChangeShapeType="1"/>
          </p:cNvSpPr>
          <p:nvPr/>
        </p:nvSpPr>
        <p:spPr bwMode="auto">
          <a:xfrm>
            <a:off x="2266950" y="3276600"/>
            <a:ext cx="0" cy="91440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57" name="Line 21"/>
          <p:cNvSpPr>
            <a:spLocks noChangeShapeType="1"/>
          </p:cNvSpPr>
          <p:nvPr/>
        </p:nvSpPr>
        <p:spPr bwMode="auto">
          <a:xfrm>
            <a:off x="2266950" y="4191000"/>
            <a:ext cx="4495800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58" name="Rectangle 22"/>
          <p:cNvSpPr>
            <a:spLocks noChangeArrowheads="1"/>
          </p:cNvSpPr>
          <p:nvPr/>
        </p:nvSpPr>
        <p:spPr bwMode="auto">
          <a:xfrm>
            <a:off x="6762750" y="4267200"/>
            <a:ext cx="914400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59" name="Text Box 23"/>
          <p:cNvSpPr txBox="1">
            <a:spLocks noChangeArrowheads="1"/>
          </p:cNvSpPr>
          <p:nvPr/>
        </p:nvSpPr>
        <p:spPr bwMode="auto">
          <a:xfrm>
            <a:off x="6579302" y="3471446"/>
            <a:ext cx="126929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</a:t>
            </a:r>
            <a:r>
              <a:rPr lang="en-US" sz="1600" dirty="0" smtClean="0"/>
              <a:t>ain </a:t>
            </a:r>
            <a:r>
              <a:rPr lang="en-US" sz="1600" dirty="0"/>
              <a:t>memory</a:t>
            </a:r>
          </a:p>
        </p:txBody>
      </p:sp>
      <p:sp>
        <p:nvSpPr>
          <p:cNvPr id="91160" name="Text Box 24"/>
          <p:cNvSpPr txBox="1">
            <a:spLocks noChangeArrowheads="1"/>
          </p:cNvSpPr>
          <p:nvPr/>
        </p:nvSpPr>
        <p:spPr bwMode="auto">
          <a:xfrm>
            <a:off x="7673975" y="3687763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0</a:t>
            </a:r>
          </a:p>
        </p:txBody>
      </p:sp>
      <p:sp>
        <p:nvSpPr>
          <p:cNvPr id="91161" name="Text Box 25"/>
          <p:cNvSpPr txBox="1">
            <a:spLocks noChangeArrowheads="1"/>
          </p:cNvSpPr>
          <p:nvPr/>
        </p:nvSpPr>
        <p:spPr bwMode="auto">
          <a:xfrm>
            <a:off x="7658100" y="4191000"/>
            <a:ext cx="3302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A</a:t>
            </a:r>
          </a:p>
        </p:txBody>
      </p:sp>
      <p:sp>
        <p:nvSpPr>
          <p:cNvPr id="91162" name="Text Box 26"/>
          <p:cNvSpPr txBox="1">
            <a:spLocks noChangeArrowheads="1"/>
          </p:cNvSpPr>
          <p:nvPr/>
        </p:nvSpPr>
        <p:spPr bwMode="auto">
          <a:xfrm>
            <a:off x="1247259" y="3015248"/>
            <a:ext cx="58681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 smtClean="0"/>
              <a:t>%</a:t>
            </a:r>
            <a:r>
              <a:rPr lang="en-US" sz="1600" dirty="0" err="1" smtClean="0"/>
              <a:t>rax</a:t>
            </a:r>
            <a:endParaRPr lang="en-US" sz="1600" dirty="0"/>
          </a:p>
        </p:txBody>
      </p:sp>
      <p:sp>
        <p:nvSpPr>
          <p:cNvPr id="91163" name="Text Box 27"/>
          <p:cNvSpPr txBox="1">
            <a:spLocks noChangeArrowheads="1"/>
          </p:cNvSpPr>
          <p:nvPr/>
        </p:nvSpPr>
        <p:spPr bwMode="auto">
          <a:xfrm>
            <a:off x="4302038" y="3716923"/>
            <a:ext cx="97013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I/O bridge</a:t>
            </a:r>
          </a:p>
        </p:txBody>
      </p:sp>
      <p:sp>
        <p:nvSpPr>
          <p:cNvPr id="91164" name="Text Box 28"/>
          <p:cNvSpPr txBox="1">
            <a:spLocks noChangeArrowheads="1"/>
          </p:cNvSpPr>
          <p:nvPr/>
        </p:nvSpPr>
        <p:spPr bwMode="auto">
          <a:xfrm>
            <a:off x="4652962" y="2438400"/>
            <a:ext cx="3018775" cy="58477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FF0000"/>
                </a:solidFill>
              </a:rPr>
              <a:t>Store operation</a:t>
            </a:r>
            <a:r>
              <a:rPr lang="en-US" sz="1600" dirty="0"/>
              <a:t>:</a:t>
            </a:r>
            <a:r>
              <a:rPr lang="en-US" sz="1600" dirty="0">
                <a:latin typeface="Times" charset="0"/>
              </a:rPr>
              <a:t> </a:t>
            </a:r>
            <a:r>
              <a:rPr lang="en-US" sz="1600" dirty="0" err="1" smtClean="0">
                <a:latin typeface="Courier New" charset="0"/>
              </a:rPr>
              <a:t>movq</a:t>
            </a:r>
            <a:r>
              <a:rPr lang="en-US" sz="1600" dirty="0" smtClean="0">
                <a:latin typeface="Courier New" charset="0"/>
              </a:rPr>
              <a:t> %</a:t>
            </a:r>
            <a:r>
              <a:rPr lang="en-US" sz="1600" dirty="0" err="1" smtClean="0">
                <a:latin typeface="Courier New" charset="0"/>
              </a:rPr>
              <a:t>rax</a:t>
            </a:r>
            <a:r>
              <a:rPr lang="en-US" sz="1600" dirty="0">
                <a:latin typeface="Courier New" charset="0"/>
              </a:rPr>
              <a:t>, A</a:t>
            </a:r>
            <a:endParaRPr lang="en-US" sz="1600" dirty="0">
              <a:latin typeface="Times" charset="0"/>
            </a:endParaRPr>
          </a:p>
          <a:p>
            <a:pPr algn="l">
              <a:lnSpc>
                <a:spcPct val="10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3014953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6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Write Transaction (3)</a:t>
            </a:r>
          </a:p>
        </p:txBody>
      </p:sp>
      <p:sp>
        <p:nvSpPr>
          <p:cNvPr id="92187" name="Rectangle 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Main memory reads data word </a:t>
            </a:r>
            <a:r>
              <a:rPr lang="en-US" dirty="0" err="1"/>
              <a:t>y</a:t>
            </a:r>
            <a:r>
              <a:rPr lang="en-US" dirty="0"/>
              <a:t> from the bus and stores it at address A.</a:t>
            </a:r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6772275" y="3806825"/>
            <a:ext cx="909638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92165" name="AutoShape 5"/>
          <p:cNvSpPr>
            <a:spLocks noChangeArrowheads="1"/>
          </p:cNvSpPr>
          <p:nvPr/>
        </p:nvSpPr>
        <p:spPr bwMode="auto">
          <a:xfrm>
            <a:off x="5248275" y="3959225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92166" name="Rectangle 6"/>
          <p:cNvSpPr>
            <a:spLocks noChangeArrowheads="1"/>
          </p:cNvSpPr>
          <p:nvPr/>
        </p:nvSpPr>
        <p:spPr bwMode="auto">
          <a:xfrm>
            <a:off x="4333875" y="3990975"/>
            <a:ext cx="909638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92167" name="AutoShape 7"/>
          <p:cNvSpPr>
            <a:spLocks noChangeArrowheads="1"/>
          </p:cNvSpPr>
          <p:nvPr/>
        </p:nvSpPr>
        <p:spPr bwMode="auto">
          <a:xfrm>
            <a:off x="2876550" y="3959225"/>
            <a:ext cx="1452563" cy="533400"/>
          </a:xfrm>
          <a:prstGeom prst="leftRightArrow">
            <a:avLst>
              <a:gd name="adj1" fmla="val 50000"/>
              <a:gd name="adj2" fmla="val 54464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68" name="Rectangle 8"/>
          <p:cNvSpPr>
            <a:spLocks noChangeArrowheads="1"/>
          </p:cNvSpPr>
          <p:nvPr/>
        </p:nvSpPr>
        <p:spPr bwMode="auto">
          <a:xfrm>
            <a:off x="1892300" y="26638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69" name="Rectangle 9"/>
          <p:cNvSpPr>
            <a:spLocks noChangeArrowheads="1"/>
          </p:cNvSpPr>
          <p:nvPr/>
        </p:nvSpPr>
        <p:spPr bwMode="auto">
          <a:xfrm>
            <a:off x="1892300" y="28162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70" name="Rectangle 10"/>
          <p:cNvSpPr>
            <a:spLocks noChangeArrowheads="1"/>
          </p:cNvSpPr>
          <p:nvPr/>
        </p:nvSpPr>
        <p:spPr bwMode="auto">
          <a:xfrm>
            <a:off x="1892300" y="29686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71" name="Rectangle 11"/>
          <p:cNvSpPr>
            <a:spLocks noChangeArrowheads="1"/>
          </p:cNvSpPr>
          <p:nvPr/>
        </p:nvSpPr>
        <p:spPr bwMode="auto">
          <a:xfrm>
            <a:off x="1892300" y="31210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400" dirty="0" err="1"/>
              <a:t>y</a:t>
            </a:r>
            <a:endParaRPr lang="en-US" sz="1000" dirty="0"/>
          </a:p>
        </p:txBody>
      </p:sp>
      <p:sp>
        <p:nvSpPr>
          <p:cNvPr id="92172" name="Rectangle 12"/>
          <p:cNvSpPr>
            <a:spLocks noChangeArrowheads="1"/>
          </p:cNvSpPr>
          <p:nvPr/>
        </p:nvSpPr>
        <p:spPr bwMode="auto">
          <a:xfrm>
            <a:off x="1892300" y="32734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73" name="AutoShape 13"/>
          <p:cNvSpPr>
            <a:spLocks noChangeArrowheads="1"/>
          </p:cNvSpPr>
          <p:nvPr/>
        </p:nvSpPr>
        <p:spPr bwMode="auto">
          <a:xfrm>
            <a:off x="2665413" y="2663825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74" name="AutoShape 14"/>
          <p:cNvSpPr>
            <a:spLocks noChangeArrowheads="1"/>
          </p:cNvSpPr>
          <p:nvPr/>
        </p:nvSpPr>
        <p:spPr bwMode="auto">
          <a:xfrm flipH="1">
            <a:off x="2576513" y="3044825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75" name="Rectangle 15"/>
          <p:cNvSpPr>
            <a:spLocks noChangeArrowheads="1"/>
          </p:cNvSpPr>
          <p:nvPr/>
        </p:nvSpPr>
        <p:spPr bwMode="auto">
          <a:xfrm>
            <a:off x="3109913" y="2511425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/>
              <a:t>ALU</a:t>
            </a:r>
          </a:p>
        </p:txBody>
      </p:sp>
      <p:sp>
        <p:nvSpPr>
          <p:cNvPr id="92176" name="Text Box 16"/>
          <p:cNvSpPr txBox="1">
            <a:spLocks noChangeArrowheads="1"/>
          </p:cNvSpPr>
          <p:nvPr/>
        </p:nvSpPr>
        <p:spPr bwMode="auto">
          <a:xfrm>
            <a:off x="1609725" y="2342148"/>
            <a:ext cx="114777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/>
              <a:t>Register </a:t>
            </a:r>
            <a:r>
              <a:rPr lang="en-US" sz="1600" dirty="0"/>
              <a:t>file</a:t>
            </a:r>
          </a:p>
        </p:txBody>
      </p:sp>
      <p:sp>
        <p:nvSpPr>
          <p:cNvPr id="92177" name="AutoShape 17"/>
          <p:cNvSpPr>
            <a:spLocks noChangeArrowheads="1"/>
          </p:cNvSpPr>
          <p:nvPr/>
        </p:nvSpPr>
        <p:spPr bwMode="auto">
          <a:xfrm>
            <a:off x="1966913" y="3502025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78" name="Rectangle 18"/>
          <p:cNvSpPr>
            <a:spLocks noChangeArrowheads="1"/>
          </p:cNvSpPr>
          <p:nvPr/>
        </p:nvSpPr>
        <p:spPr bwMode="auto">
          <a:xfrm>
            <a:off x="976313" y="3990975"/>
            <a:ext cx="1873250" cy="577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</a:rPr>
              <a:t>Bus </a:t>
            </a:r>
            <a:r>
              <a:rPr lang="en-US" sz="1600" dirty="0" smtClean="0">
                <a:solidFill>
                  <a:srgbClr val="000000"/>
                </a:solidFill>
              </a:rPr>
              <a:t>interface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92179" name="Rectangle 19"/>
          <p:cNvSpPr>
            <a:spLocks noChangeArrowheads="1"/>
          </p:cNvSpPr>
          <p:nvPr/>
        </p:nvSpPr>
        <p:spPr bwMode="auto">
          <a:xfrm>
            <a:off x="6767513" y="4264025"/>
            <a:ext cx="914400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400" dirty="0" err="1">
                <a:solidFill>
                  <a:srgbClr val="000000"/>
                </a:solidFill>
              </a:rPr>
              <a:t>y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92180" name="Text Box 20"/>
          <p:cNvSpPr txBox="1">
            <a:spLocks noChangeArrowheads="1"/>
          </p:cNvSpPr>
          <p:nvPr/>
        </p:nvSpPr>
        <p:spPr bwMode="auto">
          <a:xfrm>
            <a:off x="6526213" y="3409950"/>
            <a:ext cx="1506537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main memory</a:t>
            </a:r>
          </a:p>
        </p:txBody>
      </p:sp>
      <p:sp>
        <p:nvSpPr>
          <p:cNvPr id="92181" name="Text Box 21"/>
          <p:cNvSpPr txBox="1">
            <a:spLocks noChangeArrowheads="1"/>
          </p:cNvSpPr>
          <p:nvPr/>
        </p:nvSpPr>
        <p:spPr bwMode="auto">
          <a:xfrm>
            <a:off x="7678738" y="3668713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0</a:t>
            </a:r>
          </a:p>
        </p:txBody>
      </p:sp>
      <p:sp>
        <p:nvSpPr>
          <p:cNvPr id="92182" name="Text Box 22"/>
          <p:cNvSpPr txBox="1">
            <a:spLocks noChangeArrowheads="1"/>
          </p:cNvSpPr>
          <p:nvPr/>
        </p:nvSpPr>
        <p:spPr bwMode="auto">
          <a:xfrm>
            <a:off x="7662863" y="4171950"/>
            <a:ext cx="3302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A</a:t>
            </a:r>
          </a:p>
        </p:txBody>
      </p:sp>
      <p:sp>
        <p:nvSpPr>
          <p:cNvPr id="92183" name="Text Box 23"/>
          <p:cNvSpPr txBox="1">
            <a:spLocks noChangeArrowheads="1"/>
          </p:cNvSpPr>
          <p:nvPr/>
        </p:nvSpPr>
        <p:spPr bwMode="auto">
          <a:xfrm>
            <a:off x="1241981" y="3014246"/>
            <a:ext cx="58681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/>
              <a:t>%</a:t>
            </a:r>
            <a:r>
              <a:rPr lang="en-US" sz="1600" dirty="0" err="1" smtClean="0"/>
              <a:t>rax</a:t>
            </a:r>
            <a:endParaRPr lang="en-US" sz="1600" dirty="0"/>
          </a:p>
        </p:txBody>
      </p:sp>
      <p:sp>
        <p:nvSpPr>
          <p:cNvPr id="92184" name="Text Box 24"/>
          <p:cNvSpPr txBox="1">
            <a:spLocks noChangeArrowheads="1"/>
          </p:cNvSpPr>
          <p:nvPr/>
        </p:nvSpPr>
        <p:spPr bwMode="auto">
          <a:xfrm>
            <a:off x="4224338" y="3698875"/>
            <a:ext cx="11350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I/O bridge</a:t>
            </a:r>
          </a:p>
        </p:txBody>
      </p:sp>
      <p:sp>
        <p:nvSpPr>
          <p:cNvPr id="92185" name="Text Box 25"/>
          <p:cNvSpPr txBox="1">
            <a:spLocks noChangeArrowheads="1"/>
          </p:cNvSpPr>
          <p:nvPr/>
        </p:nvSpPr>
        <p:spPr bwMode="auto">
          <a:xfrm>
            <a:off x="4638675" y="2466975"/>
            <a:ext cx="3018775" cy="58477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FF0000"/>
                </a:solidFill>
              </a:rPr>
              <a:t>Store operation</a:t>
            </a:r>
            <a:r>
              <a:rPr lang="en-US" sz="1600" dirty="0"/>
              <a:t>:</a:t>
            </a:r>
            <a:r>
              <a:rPr lang="en-US" sz="1600" dirty="0">
                <a:latin typeface="Times" charset="0"/>
              </a:rPr>
              <a:t> </a:t>
            </a:r>
            <a:r>
              <a:rPr lang="en-US" sz="1600" dirty="0" err="1" smtClean="0">
                <a:latin typeface="Courier New" charset="0"/>
              </a:rPr>
              <a:t>movq</a:t>
            </a:r>
            <a:r>
              <a:rPr lang="en-US" sz="1600" dirty="0" smtClean="0">
                <a:latin typeface="Courier New" charset="0"/>
              </a:rPr>
              <a:t> %</a:t>
            </a:r>
            <a:r>
              <a:rPr lang="en-US" sz="1600" dirty="0" err="1" smtClean="0">
                <a:latin typeface="Courier New" charset="0"/>
              </a:rPr>
              <a:t>rax</a:t>
            </a:r>
            <a:r>
              <a:rPr lang="en-US" sz="1600" dirty="0">
                <a:latin typeface="Courier New" charset="0"/>
              </a:rPr>
              <a:t>, A</a:t>
            </a:r>
            <a:endParaRPr lang="en-US" sz="1600" dirty="0">
              <a:latin typeface="Times" charset="0"/>
            </a:endParaRPr>
          </a:p>
          <a:p>
            <a:pPr algn="l">
              <a:lnSpc>
                <a:spcPct val="10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1820129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40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Write Transaction (1)</a:t>
            </a:r>
          </a:p>
        </p:txBody>
      </p:sp>
      <p:sp>
        <p:nvSpPr>
          <p:cNvPr id="90141" name="Rectangle 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CPU places address A on bus. Main memory reads it and waits for the corresponding data word to arrive.</a:t>
            </a:r>
          </a:p>
        </p:txBody>
      </p:sp>
      <p:sp>
        <p:nvSpPr>
          <p:cNvPr id="90116" name="AutoShape 4"/>
          <p:cNvSpPr>
            <a:spLocks noChangeArrowheads="1"/>
          </p:cNvSpPr>
          <p:nvPr/>
        </p:nvSpPr>
        <p:spPr bwMode="auto">
          <a:xfrm>
            <a:off x="5248275" y="39624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4333875" y="3994150"/>
            <a:ext cx="909638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90118" name="AutoShape 6"/>
          <p:cNvSpPr>
            <a:spLocks noChangeArrowheads="1"/>
          </p:cNvSpPr>
          <p:nvPr/>
        </p:nvSpPr>
        <p:spPr bwMode="auto">
          <a:xfrm>
            <a:off x="2876550" y="3962400"/>
            <a:ext cx="1452563" cy="533400"/>
          </a:xfrm>
          <a:prstGeom prst="leftRightArrow">
            <a:avLst>
              <a:gd name="adj1" fmla="val 50000"/>
              <a:gd name="adj2" fmla="val 54464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19" name="Rectangle 7"/>
          <p:cNvSpPr>
            <a:spLocks noChangeArrowheads="1"/>
          </p:cNvSpPr>
          <p:nvPr/>
        </p:nvSpPr>
        <p:spPr bwMode="auto">
          <a:xfrm>
            <a:off x="1892300" y="26670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1892300" y="28194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1" name="Rectangle 9"/>
          <p:cNvSpPr>
            <a:spLocks noChangeArrowheads="1"/>
          </p:cNvSpPr>
          <p:nvPr/>
        </p:nvSpPr>
        <p:spPr bwMode="auto">
          <a:xfrm>
            <a:off x="1892300" y="29718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2" name="Rectangle 10"/>
          <p:cNvSpPr>
            <a:spLocks noChangeArrowheads="1"/>
          </p:cNvSpPr>
          <p:nvPr/>
        </p:nvSpPr>
        <p:spPr bwMode="auto">
          <a:xfrm>
            <a:off x="1892300" y="31242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400"/>
              <a:t>y</a:t>
            </a:r>
            <a:endParaRPr lang="en-US" sz="1000"/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auto">
          <a:xfrm>
            <a:off x="1892300" y="32766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4" name="AutoShape 12"/>
          <p:cNvSpPr>
            <a:spLocks noChangeArrowheads="1"/>
          </p:cNvSpPr>
          <p:nvPr/>
        </p:nvSpPr>
        <p:spPr bwMode="auto">
          <a:xfrm>
            <a:off x="2665413" y="26670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5" name="AutoShape 13"/>
          <p:cNvSpPr>
            <a:spLocks noChangeArrowheads="1"/>
          </p:cNvSpPr>
          <p:nvPr/>
        </p:nvSpPr>
        <p:spPr bwMode="auto">
          <a:xfrm flipH="1">
            <a:off x="2576513" y="30480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6" name="Rectangle 14"/>
          <p:cNvSpPr>
            <a:spLocks noChangeArrowheads="1"/>
          </p:cNvSpPr>
          <p:nvPr/>
        </p:nvSpPr>
        <p:spPr bwMode="auto">
          <a:xfrm>
            <a:off x="3109913" y="25146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/>
              <a:t>ALU</a:t>
            </a:r>
          </a:p>
        </p:txBody>
      </p:sp>
      <p:sp>
        <p:nvSpPr>
          <p:cNvPr id="90127" name="Text Box 15"/>
          <p:cNvSpPr txBox="1">
            <a:spLocks noChangeArrowheads="1"/>
          </p:cNvSpPr>
          <p:nvPr/>
        </p:nvSpPr>
        <p:spPr bwMode="auto">
          <a:xfrm>
            <a:off x="1677190" y="2345323"/>
            <a:ext cx="114777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R</a:t>
            </a:r>
            <a:r>
              <a:rPr lang="en-US" sz="1600" dirty="0" smtClean="0"/>
              <a:t>egister </a:t>
            </a:r>
            <a:r>
              <a:rPr lang="en-US" sz="1600" dirty="0"/>
              <a:t>file</a:t>
            </a:r>
          </a:p>
        </p:txBody>
      </p:sp>
      <p:sp>
        <p:nvSpPr>
          <p:cNvPr id="90128" name="AutoShape 16"/>
          <p:cNvSpPr>
            <a:spLocks noChangeArrowheads="1"/>
          </p:cNvSpPr>
          <p:nvPr/>
        </p:nvSpPr>
        <p:spPr bwMode="auto">
          <a:xfrm>
            <a:off x="1966913" y="35052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9" name="Line 17"/>
          <p:cNvSpPr>
            <a:spLocks noChangeShapeType="1"/>
          </p:cNvSpPr>
          <p:nvPr/>
        </p:nvSpPr>
        <p:spPr bwMode="auto">
          <a:xfrm>
            <a:off x="2805113" y="4191000"/>
            <a:ext cx="3962400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30" name="Rectangle 18"/>
          <p:cNvSpPr>
            <a:spLocks noChangeArrowheads="1"/>
          </p:cNvSpPr>
          <p:nvPr/>
        </p:nvSpPr>
        <p:spPr bwMode="auto">
          <a:xfrm>
            <a:off x="976313" y="3994150"/>
            <a:ext cx="1873250" cy="577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B</a:t>
            </a:r>
            <a:r>
              <a:rPr lang="en-US" sz="1600" dirty="0" smtClean="0"/>
              <a:t>us </a:t>
            </a:r>
            <a:r>
              <a:rPr lang="en-US" sz="1600" dirty="0"/>
              <a:t>interface</a:t>
            </a:r>
          </a:p>
        </p:txBody>
      </p:sp>
      <p:sp>
        <p:nvSpPr>
          <p:cNvPr id="90131" name="Text Box 19"/>
          <p:cNvSpPr txBox="1">
            <a:spLocks noChangeArrowheads="1"/>
          </p:cNvSpPr>
          <p:nvPr/>
        </p:nvSpPr>
        <p:spPr bwMode="auto">
          <a:xfrm>
            <a:off x="5761931" y="3808998"/>
            <a:ext cx="33793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i="1"/>
              <a:t>A</a:t>
            </a:r>
          </a:p>
        </p:txBody>
      </p:sp>
      <p:sp>
        <p:nvSpPr>
          <p:cNvPr id="90132" name="Rectangle 20"/>
          <p:cNvSpPr>
            <a:spLocks noChangeArrowheads="1"/>
          </p:cNvSpPr>
          <p:nvPr/>
        </p:nvSpPr>
        <p:spPr bwMode="auto">
          <a:xfrm>
            <a:off x="6772275" y="3810000"/>
            <a:ext cx="909638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90133" name="Rectangle 21"/>
          <p:cNvSpPr>
            <a:spLocks noChangeArrowheads="1"/>
          </p:cNvSpPr>
          <p:nvPr/>
        </p:nvSpPr>
        <p:spPr bwMode="auto">
          <a:xfrm>
            <a:off x="6767513" y="4283075"/>
            <a:ext cx="914400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000"/>
          </a:p>
        </p:txBody>
      </p:sp>
      <p:sp>
        <p:nvSpPr>
          <p:cNvPr id="90134" name="Text Box 22"/>
          <p:cNvSpPr txBox="1">
            <a:spLocks noChangeArrowheads="1"/>
          </p:cNvSpPr>
          <p:nvPr/>
        </p:nvSpPr>
        <p:spPr bwMode="auto">
          <a:xfrm>
            <a:off x="6644833" y="3471446"/>
            <a:ext cx="126929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</a:t>
            </a:r>
            <a:r>
              <a:rPr lang="en-US" sz="1600" dirty="0" smtClean="0"/>
              <a:t>ain </a:t>
            </a:r>
            <a:r>
              <a:rPr lang="en-US" sz="1600" dirty="0"/>
              <a:t>memory</a:t>
            </a:r>
          </a:p>
        </p:txBody>
      </p:sp>
      <p:sp>
        <p:nvSpPr>
          <p:cNvPr id="90135" name="Text Box 23"/>
          <p:cNvSpPr txBox="1">
            <a:spLocks noChangeArrowheads="1"/>
          </p:cNvSpPr>
          <p:nvPr/>
        </p:nvSpPr>
        <p:spPr bwMode="auto">
          <a:xfrm>
            <a:off x="7678738" y="3671888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0</a:t>
            </a:r>
          </a:p>
        </p:txBody>
      </p:sp>
      <p:sp>
        <p:nvSpPr>
          <p:cNvPr id="90136" name="Text Box 24"/>
          <p:cNvSpPr txBox="1">
            <a:spLocks noChangeArrowheads="1"/>
          </p:cNvSpPr>
          <p:nvPr/>
        </p:nvSpPr>
        <p:spPr bwMode="auto">
          <a:xfrm>
            <a:off x="7662863" y="4175125"/>
            <a:ext cx="3302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A</a:t>
            </a:r>
          </a:p>
        </p:txBody>
      </p:sp>
      <p:sp>
        <p:nvSpPr>
          <p:cNvPr id="90137" name="Text Box 25"/>
          <p:cNvSpPr txBox="1">
            <a:spLocks noChangeArrowheads="1"/>
          </p:cNvSpPr>
          <p:nvPr/>
        </p:nvSpPr>
        <p:spPr bwMode="auto">
          <a:xfrm>
            <a:off x="1252021" y="2999373"/>
            <a:ext cx="58681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 smtClean="0"/>
              <a:t>%</a:t>
            </a:r>
            <a:r>
              <a:rPr lang="en-US" sz="1600" dirty="0" err="1" smtClean="0"/>
              <a:t>rax</a:t>
            </a:r>
            <a:endParaRPr lang="en-US" sz="1600" dirty="0"/>
          </a:p>
        </p:txBody>
      </p:sp>
      <p:sp>
        <p:nvSpPr>
          <p:cNvPr id="90138" name="Text Box 26"/>
          <p:cNvSpPr txBox="1">
            <a:spLocks noChangeArrowheads="1"/>
          </p:cNvSpPr>
          <p:nvPr/>
        </p:nvSpPr>
        <p:spPr bwMode="auto">
          <a:xfrm>
            <a:off x="4306800" y="3701048"/>
            <a:ext cx="97013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/>
              <a:t>I/O bridge</a:t>
            </a:r>
          </a:p>
        </p:txBody>
      </p:sp>
      <p:sp>
        <p:nvSpPr>
          <p:cNvPr id="90139" name="Text Box 27"/>
          <p:cNvSpPr txBox="1">
            <a:spLocks noChangeArrowheads="1"/>
          </p:cNvSpPr>
          <p:nvPr/>
        </p:nvSpPr>
        <p:spPr bwMode="auto">
          <a:xfrm>
            <a:off x="4648200" y="2438400"/>
            <a:ext cx="3018775" cy="58477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FF0000"/>
                </a:solidFill>
              </a:rPr>
              <a:t>Store operation</a:t>
            </a:r>
            <a:r>
              <a:rPr lang="en-US" sz="1600" dirty="0"/>
              <a:t>:</a:t>
            </a:r>
            <a:r>
              <a:rPr lang="en-US" sz="1600" dirty="0">
                <a:latin typeface="Times" charset="0"/>
              </a:rPr>
              <a:t> </a:t>
            </a:r>
            <a:r>
              <a:rPr lang="en-US" sz="1600" dirty="0" err="1" smtClean="0">
                <a:latin typeface="Courier New" charset="0"/>
              </a:rPr>
              <a:t>movq</a:t>
            </a:r>
            <a:r>
              <a:rPr lang="en-US" sz="1600" dirty="0" smtClean="0">
                <a:latin typeface="Courier New" charset="0"/>
              </a:rPr>
              <a:t> %</a:t>
            </a:r>
            <a:r>
              <a:rPr lang="en-US" sz="1600" dirty="0" err="1" smtClean="0">
                <a:latin typeface="Courier New" charset="0"/>
              </a:rPr>
              <a:t>rax</a:t>
            </a:r>
            <a:r>
              <a:rPr lang="en-US" sz="1600" dirty="0">
                <a:latin typeface="Courier New" charset="0"/>
              </a:rPr>
              <a:t>, A</a:t>
            </a:r>
            <a:endParaRPr lang="en-US" sz="1600" dirty="0">
              <a:latin typeface="Times" charset="0"/>
            </a:endParaRPr>
          </a:p>
          <a:p>
            <a:pPr algn="l">
              <a:lnSpc>
                <a:spcPct val="10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426135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65" name="Rectangle 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Write Transaction (2)</a:t>
            </a:r>
          </a:p>
        </p:txBody>
      </p:sp>
      <p:sp>
        <p:nvSpPr>
          <p:cNvPr id="91166" name="Rectangle 3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CPU places data word </a:t>
            </a:r>
            <a:r>
              <a:rPr lang="en-US" dirty="0" err="1"/>
              <a:t>y</a:t>
            </a:r>
            <a:r>
              <a:rPr lang="en-US" dirty="0"/>
              <a:t> on the bus.</a:t>
            </a:r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6767513" y="3810000"/>
            <a:ext cx="909637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91141" name="AutoShape 5"/>
          <p:cNvSpPr>
            <a:spLocks noChangeArrowheads="1"/>
          </p:cNvSpPr>
          <p:nvPr/>
        </p:nvSpPr>
        <p:spPr bwMode="auto">
          <a:xfrm>
            <a:off x="5243513" y="39624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4329113" y="3994150"/>
            <a:ext cx="909637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91143" name="AutoShape 7"/>
          <p:cNvSpPr>
            <a:spLocks noChangeArrowheads="1"/>
          </p:cNvSpPr>
          <p:nvPr/>
        </p:nvSpPr>
        <p:spPr bwMode="auto">
          <a:xfrm>
            <a:off x="2871788" y="3962400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4" name="Rectangle 8"/>
          <p:cNvSpPr>
            <a:spLocks noChangeArrowheads="1"/>
          </p:cNvSpPr>
          <p:nvPr/>
        </p:nvSpPr>
        <p:spPr bwMode="auto">
          <a:xfrm>
            <a:off x="1887538" y="26670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5" name="Rectangle 9"/>
          <p:cNvSpPr>
            <a:spLocks noChangeArrowheads="1"/>
          </p:cNvSpPr>
          <p:nvPr/>
        </p:nvSpPr>
        <p:spPr bwMode="auto">
          <a:xfrm>
            <a:off x="1887538" y="28194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6" name="Rectangle 10"/>
          <p:cNvSpPr>
            <a:spLocks noChangeArrowheads="1"/>
          </p:cNvSpPr>
          <p:nvPr/>
        </p:nvSpPr>
        <p:spPr bwMode="auto">
          <a:xfrm>
            <a:off x="1887538" y="29718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7" name="Rectangle 11"/>
          <p:cNvSpPr>
            <a:spLocks noChangeArrowheads="1"/>
          </p:cNvSpPr>
          <p:nvPr/>
        </p:nvSpPr>
        <p:spPr bwMode="auto">
          <a:xfrm>
            <a:off x="1887538" y="31242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400" dirty="0" err="1"/>
              <a:t>y</a:t>
            </a:r>
            <a:endParaRPr lang="en-US" sz="1000" dirty="0"/>
          </a:p>
        </p:txBody>
      </p:sp>
      <p:sp>
        <p:nvSpPr>
          <p:cNvPr id="91148" name="Rectangle 12"/>
          <p:cNvSpPr>
            <a:spLocks noChangeArrowheads="1"/>
          </p:cNvSpPr>
          <p:nvPr/>
        </p:nvSpPr>
        <p:spPr bwMode="auto">
          <a:xfrm>
            <a:off x="1887538" y="32766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49" name="AutoShape 13"/>
          <p:cNvSpPr>
            <a:spLocks noChangeArrowheads="1"/>
          </p:cNvSpPr>
          <p:nvPr/>
        </p:nvSpPr>
        <p:spPr bwMode="auto">
          <a:xfrm>
            <a:off x="2660650" y="26670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50" name="AutoShape 14"/>
          <p:cNvSpPr>
            <a:spLocks noChangeArrowheads="1"/>
          </p:cNvSpPr>
          <p:nvPr/>
        </p:nvSpPr>
        <p:spPr bwMode="auto">
          <a:xfrm flipH="1">
            <a:off x="2571750" y="30480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51" name="Rectangle 15"/>
          <p:cNvSpPr>
            <a:spLocks noChangeArrowheads="1"/>
          </p:cNvSpPr>
          <p:nvPr/>
        </p:nvSpPr>
        <p:spPr bwMode="auto">
          <a:xfrm>
            <a:off x="3105150" y="25146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/>
              <a:t>ALU</a:t>
            </a:r>
          </a:p>
        </p:txBody>
      </p:sp>
      <p:sp>
        <p:nvSpPr>
          <p:cNvPr id="91152" name="Text Box 16"/>
          <p:cNvSpPr txBox="1">
            <a:spLocks noChangeArrowheads="1"/>
          </p:cNvSpPr>
          <p:nvPr/>
        </p:nvSpPr>
        <p:spPr bwMode="auto">
          <a:xfrm>
            <a:off x="1672428" y="2345323"/>
            <a:ext cx="114777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R</a:t>
            </a:r>
            <a:r>
              <a:rPr lang="en-US" sz="1600" dirty="0" smtClean="0"/>
              <a:t>egister </a:t>
            </a:r>
            <a:r>
              <a:rPr lang="en-US" sz="1600" dirty="0"/>
              <a:t>file</a:t>
            </a:r>
          </a:p>
        </p:txBody>
      </p:sp>
      <p:sp>
        <p:nvSpPr>
          <p:cNvPr id="91153" name="AutoShape 17"/>
          <p:cNvSpPr>
            <a:spLocks noChangeArrowheads="1"/>
          </p:cNvSpPr>
          <p:nvPr/>
        </p:nvSpPr>
        <p:spPr bwMode="auto">
          <a:xfrm>
            <a:off x="1962150" y="35052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54" name="Rectangle 18"/>
          <p:cNvSpPr>
            <a:spLocks noChangeArrowheads="1"/>
          </p:cNvSpPr>
          <p:nvPr/>
        </p:nvSpPr>
        <p:spPr bwMode="auto">
          <a:xfrm>
            <a:off x="971550" y="3994150"/>
            <a:ext cx="1873250" cy="577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B</a:t>
            </a:r>
            <a:r>
              <a:rPr lang="en-US" sz="1600" dirty="0" smtClean="0"/>
              <a:t>us </a:t>
            </a:r>
            <a:r>
              <a:rPr lang="en-US" sz="1600" dirty="0"/>
              <a:t>interface</a:t>
            </a:r>
          </a:p>
        </p:txBody>
      </p:sp>
      <p:sp>
        <p:nvSpPr>
          <p:cNvPr id="91155" name="Text Box 19"/>
          <p:cNvSpPr txBox="1">
            <a:spLocks noChangeArrowheads="1"/>
          </p:cNvSpPr>
          <p:nvPr/>
        </p:nvSpPr>
        <p:spPr bwMode="auto">
          <a:xfrm>
            <a:off x="5783263" y="3825875"/>
            <a:ext cx="2825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400" i="1"/>
              <a:t>y</a:t>
            </a:r>
          </a:p>
        </p:txBody>
      </p:sp>
      <p:sp>
        <p:nvSpPr>
          <p:cNvPr id="91156" name="Line 20"/>
          <p:cNvSpPr>
            <a:spLocks noChangeShapeType="1"/>
          </p:cNvSpPr>
          <p:nvPr/>
        </p:nvSpPr>
        <p:spPr bwMode="auto">
          <a:xfrm>
            <a:off x="2266950" y="3276600"/>
            <a:ext cx="0" cy="91440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57" name="Line 21"/>
          <p:cNvSpPr>
            <a:spLocks noChangeShapeType="1"/>
          </p:cNvSpPr>
          <p:nvPr/>
        </p:nvSpPr>
        <p:spPr bwMode="auto">
          <a:xfrm>
            <a:off x="2266950" y="4191000"/>
            <a:ext cx="4495800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58" name="Rectangle 22"/>
          <p:cNvSpPr>
            <a:spLocks noChangeArrowheads="1"/>
          </p:cNvSpPr>
          <p:nvPr/>
        </p:nvSpPr>
        <p:spPr bwMode="auto">
          <a:xfrm>
            <a:off x="6762750" y="4267200"/>
            <a:ext cx="914400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159" name="Text Box 23"/>
          <p:cNvSpPr txBox="1">
            <a:spLocks noChangeArrowheads="1"/>
          </p:cNvSpPr>
          <p:nvPr/>
        </p:nvSpPr>
        <p:spPr bwMode="auto">
          <a:xfrm>
            <a:off x="6579302" y="3471446"/>
            <a:ext cx="126929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</a:t>
            </a:r>
            <a:r>
              <a:rPr lang="en-US" sz="1600" dirty="0" smtClean="0"/>
              <a:t>ain </a:t>
            </a:r>
            <a:r>
              <a:rPr lang="en-US" sz="1600" dirty="0"/>
              <a:t>memory</a:t>
            </a:r>
          </a:p>
        </p:txBody>
      </p:sp>
      <p:sp>
        <p:nvSpPr>
          <p:cNvPr id="91160" name="Text Box 24"/>
          <p:cNvSpPr txBox="1">
            <a:spLocks noChangeArrowheads="1"/>
          </p:cNvSpPr>
          <p:nvPr/>
        </p:nvSpPr>
        <p:spPr bwMode="auto">
          <a:xfrm>
            <a:off x="7673975" y="3687763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0</a:t>
            </a:r>
          </a:p>
        </p:txBody>
      </p:sp>
      <p:sp>
        <p:nvSpPr>
          <p:cNvPr id="91161" name="Text Box 25"/>
          <p:cNvSpPr txBox="1">
            <a:spLocks noChangeArrowheads="1"/>
          </p:cNvSpPr>
          <p:nvPr/>
        </p:nvSpPr>
        <p:spPr bwMode="auto">
          <a:xfrm>
            <a:off x="7658100" y="4191000"/>
            <a:ext cx="3302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A</a:t>
            </a:r>
          </a:p>
        </p:txBody>
      </p:sp>
      <p:sp>
        <p:nvSpPr>
          <p:cNvPr id="91162" name="Text Box 26"/>
          <p:cNvSpPr txBox="1">
            <a:spLocks noChangeArrowheads="1"/>
          </p:cNvSpPr>
          <p:nvPr/>
        </p:nvSpPr>
        <p:spPr bwMode="auto">
          <a:xfrm>
            <a:off x="1247259" y="3015248"/>
            <a:ext cx="58681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 smtClean="0"/>
              <a:t>%</a:t>
            </a:r>
            <a:r>
              <a:rPr lang="en-US" sz="1600" dirty="0" err="1" smtClean="0"/>
              <a:t>rax</a:t>
            </a:r>
            <a:endParaRPr lang="en-US" sz="1600" dirty="0"/>
          </a:p>
        </p:txBody>
      </p:sp>
      <p:sp>
        <p:nvSpPr>
          <p:cNvPr id="91163" name="Text Box 27"/>
          <p:cNvSpPr txBox="1">
            <a:spLocks noChangeArrowheads="1"/>
          </p:cNvSpPr>
          <p:nvPr/>
        </p:nvSpPr>
        <p:spPr bwMode="auto">
          <a:xfrm>
            <a:off x="4302038" y="3716923"/>
            <a:ext cx="97013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I/O bridge</a:t>
            </a:r>
          </a:p>
        </p:txBody>
      </p:sp>
      <p:sp>
        <p:nvSpPr>
          <p:cNvPr id="91164" name="Text Box 28"/>
          <p:cNvSpPr txBox="1">
            <a:spLocks noChangeArrowheads="1"/>
          </p:cNvSpPr>
          <p:nvPr/>
        </p:nvSpPr>
        <p:spPr bwMode="auto">
          <a:xfrm>
            <a:off x="4652962" y="2438400"/>
            <a:ext cx="3018775" cy="58477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FF0000"/>
                </a:solidFill>
              </a:rPr>
              <a:t>Store operation</a:t>
            </a:r>
            <a:r>
              <a:rPr lang="en-US" sz="1600" dirty="0"/>
              <a:t>:</a:t>
            </a:r>
            <a:r>
              <a:rPr lang="en-US" sz="1600" dirty="0">
                <a:latin typeface="Times" charset="0"/>
              </a:rPr>
              <a:t> </a:t>
            </a:r>
            <a:r>
              <a:rPr lang="en-US" sz="1600" dirty="0" err="1" smtClean="0">
                <a:latin typeface="Courier New" charset="0"/>
              </a:rPr>
              <a:t>movq</a:t>
            </a:r>
            <a:r>
              <a:rPr lang="en-US" sz="1600" dirty="0" smtClean="0">
                <a:latin typeface="Courier New" charset="0"/>
              </a:rPr>
              <a:t> %</a:t>
            </a:r>
            <a:r>
              <a:rPr lang="en-US" sz="1600" dirty="0" err="1" smtClean="0">
                <a:latin typeface="Courier New" charset="0"/>
              </a:rPr>
              <a:t>rax</a:t>
            </a:r>
            <a:r>
              <a:rPr lang="en-US" sz="1600" dirty="0">
                <a:latin typeface="Courier New" charset="0"/>
              </a:rPr>
              <a:t>, A</a:t>
            </a:r>
            <a:endParaRPr lang="en-US" sz="1600" dirty="0">
              <a:latin typeface="Times" charset="0"/>
            </a:endParaRPr>
          </a:p>
          <a:p>
            <a:pPr algn="l">
              <a:lnSpc>
                <a:spcPct val="10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71976136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6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Write Transaction (3)</a:t>
            </a:r>
          </a:p>
        </p:txBody>
      </p:sp>
      <p:sp>
        <p:nvSpPr>
          <p:cNvPr id="92187" name="Rectangle 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Main memory reads data word </a:t>
            </a:r>
            <a:r>
              <a:rPr lang="en-US" dirty="0" err="1"/>
              <a:t>y</a:t>
            </a:r>
            <a:r>
              <a:rPr lang="en-US" dirty="0"/>
              <a:t> from the bus and stores it at address A.</a:t>
            </a:r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6772275" y="3806825"/>
            <a:ext cx="909638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92165" name="AutoShape 5"/>
          <p:cNvSpPr>
            <a:spLocks noChangeArrowheads="1"/>
          </p:cNvSpPr>
          <p:nvPr/>
        </p:nvSpPr>
        <p:spPr bwMode="auto">
          <a:xfrm>
            <a:off x="5248275" y="3959225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92166" name="Rectangle 6"/>
          <p:cNvSpPr>
            <a:spLocks noChangeArrowheads="1"/>
          </p:cNvSpPr>
          <p:nvPr/>
        </p:nvSpPr>
        <p:spPr bwMode="auto">
          <a:xfrm>
            <a:off x="4333875" y="3990975"/>
            <a:ext cx="909638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92167" name="AutoShape 7"/>
          <p:cNvSpPr>
            <a:spLocks noChangeArrowheads="1"/>
          </p:cNvSpPr>
          <p:nvPr/>
        </p:nvSpPr>
        <p:spPr bwMode="auto">
          <a:xfrm>
            <a:off x="2876550" y="3959225"/>
            <a:ext cx="1452563" cy="533400"/>
          </a:xfrm>
          <a:prstGeom prst="leftRightArrow">
            <a:avLst>
              <a:gd name="adj1" fmla="val 50000"/>
              <a:gd name="adj2" fmla="val 54464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68" name="Rectangle 8"/>
          <p:cNvSpPr>
            <a:spLocks noChangeArrowheads="1"/>
          </p:cNvSpPr>
          <p:nvPr/>
        </p:nvSpPr>
        <p:spPr bwMode="auto">
          <a:xfrm>
            <a:off x="1892300" y="26638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69" name="Rectangle 9"/>
          <p:cNvSpPr>
            <a:spLocks noChangeArrowheads="1"/>
          </p:cNvSpPr>
          <p:nvPr/>
        </p:nvSpPr>
        <p:spPr bwMode="auto">
          <a:xfrm>
            <a:off x="1892300" y="28162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70" name="Rectangle 10"/>
          <p:cNvSpPr>
            <a:spLocks noChangeArrowheads="1"/>
          </p:cNvSpPr>
          <p:nvPr/>
        </p:nvSpPr>
        <p:spPr bwMode="auto">
          <a:xfrm>
            <a:off x="1892300" y="29686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71" name="Rectangle 11"/>
          <p:cNvSpPr>
            <a:spLocks noChangeArrowheads="1"/>
          </p:cNvSpPr>
          <p:nvPr/>
        </p:nvSpPr>
        <p:spPr bwMode="auto">
          <a:xfrm>
            <a:off x="1892300" y="31210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400" dirty="0" err="1"/>
              <a:t>y</a:t>
            </a:r>
            <a:endParaRPr lang="en-US" sz="1000" dirty="0"/>
          </a:p>
        </p:txBody>
      </p:sp>
      <p:sp>
        <p:nvSpPr>
          <p:cNvPr id="92172" name="Rectangle 12"/>
          <p:cNvSpPr>
            <a:spLocks noChangeArrowheads="1"/>
          </p:cNvSpPr>
          <p:nvPr/>
        </p:nvSpPr>
        <p:spPr bwMode="auto">
          <a:xfrm>
            <a:off x="1892300" y="32734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73" name="AutoShape 13"/>
          <p:cNvSpPr>
            <a:spLocks noChangeArrowheads="1"/>
          </p:cNvSpPr>
          <p:nvPr/>
        </p:nvSpPr>
        <p:spPr bwMode="auto">
          <a:xfrm>
            <a:off x="2665413" y="2663825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74" name="AutoShape 14"/>
          <p:cNvSpPr>
            <a:spLocks noChangeArrowheads="1"/>
          </p:cNvSpPr>
          <p:nvPr/>
        </p:nvSpPr>
        <p:spPr bwMode="auto">
          <a:xfrm flipH="1">
            <a:off x="2576513" y="3044825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75" name="Rectangle 15"/>
          <p:cNvSpPr>
            <a:spLocks noChangeArrowheads="1"/>
          </p:cNvSpPr>
          <p:nvPr/>
        </p:nvSpPr>
        <p:spPr bwMode="auto">
          <a:xfrm>
            <a:off x="3109913" y="2511425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/>
              <a:t>ALU</a:t>
            </a:r>
          </a:p>
        </p:txBody>
      </p:sp>
      <p:sp>
        <p:nvSpPr>
          <p:cNvPr id="92176" name="Text Box 16"/>
          <p:cNvSpPr txBox="1">
            <a:spLocks noChangeArrowheads="1"/>
          </p:cNvSpPr>
          <p:nvPr/>
        </p:nvSpPr>
        <p:spPr bwMode="auto">
          <a:xfrm>
            <a:off x="1609725" y="2342148"/>
            <a:ext cx="114777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/>
              <a:t>Register </a:t>
            </a:r>
            <a:r>
              <a:rPr lang="en-US" sz="1600" dirty="0"/>
              <a:t>file</a:t>
            </a:r>
          </a:p>
        </p:txBody>
      </p:sp>
      <p:sp>
        <p:nvSpPr>
          <p:cNvPr id="92177" name="AutoShape 17"/>
          <p:cNvSpPr>
            <a:spLocks noChangeArrowheads="1"/>
          </p:cNvSpPr>
          <p:nvPr/>
        </p:nvSpPr>
        <p:spPr bwMode="auto">
          <a:xfrm>
            <a:off x="1966913" y="3502025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178" name="Rectangle 18"/>
          <p:cNvSpPr>
            <a:spLocks noChangeArrowheads="1"/>
          </p:cNvSpPr>
          <p:nvPr/>
        </p:nvSpPr>
        <p:spPr bwMode="auto">
          <a:xfrm>
            <a:off x="976313" y="3990975"/>
            <a:ext cx="1873250" cy="577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</a:rPr>
              <a:t>Bus </a:t>
            </a:r>
            <a:r>
              <a:rPr lang="en-US" sz="1600" dirty="0" smtClean="0">
                <a:solidFill>
                  <a:srgbClr val="000000"/>
                </a:solidFill>
              </a:rPr>
              <a:t>interface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92179" name="Rectangle 19"/>
          <p:cNvSpPr>
            <a:spLocks noChangeArrowheads="1"/>
          </p:cNvSpPr>
          <p:nvPr/>
        </p:nvSpPr>
        <p:spPr bwMode="auto">
          <a:xfrm>
            <a:off x="6767513" y="4264025"/>
            <a:ext cx="914400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400" dirty="0" err="1">
                <a:solidFill>
                  <a:srgbClr val="000000"/>
                </a:solidFill>
              </a:rPr>
              <a:t>y</a:t>
            </a: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92180" name="Text Box 20"/>
          <p:cNvSpPr txBox="1">
            <a:spLocks noChangeArrowheads="1"/>
          </p:cNvSpPr>
          <p:nvPr/>
        </p:nvSpPr>
        <p:spPr bwMode="auto">
          <a:xfrm>
            <a:off x="6526213" y="3409950"/>
            <a:ext cx="1506537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main memory</a:t>
            </a:r>
          </a:p>
        </p:txBody>
      </p:sp>
      <p:sp>
        <p:nvSpPr>
          <p:cNvPr id="92181" name="Text Box 21"/>
          <p:cNvSpPr txBox="1">
            <a:spLocks noChangeArrowheads="1"/>
          </p:cNvSpPr>
          <p:nvPr/>
        </p:nvSpPr>
        <p:spPr bwMode="auto">
          <a:xfrm>
            <a:off x="7678738" y="3668713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0</a:t>
            </a:r>
          </a:p>
        </p:txBody>
      </p:sp>
      <p:sp>
        <p:nvSpPr>
          <p:cNvPr id="92182" name="Text Box 22"/>
          <p:cNvSpPr txBox="1">
            <a:spLocks noChangeArrowheads="1"/>
          </p:cNvSpPr>
          <p:nvPr/>
        </p:nvSpPr>
        <p:spPr bwMode="auto">
          <a:xfrm>
            <a:off x="7662863" y="4171950"/>
            <a:ext cx="3302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A</a:t>
            </a:r>
          </a:p>
        </p:txBody>
      </p:sp>
      <p:sp>
        <p:nvSpPr>
          <p:cNvPr id="92183" name="Text Box 23"/>
          <p:cNvSpPr txBox="1">
            <a:spLocks noChangeArrowheads="1"/>
          </p:cNvSpPr>
          <p:nvPr/>
        </p:nvSpPr>
        <p:spPr bwMode="auto">
          <a:xfrm>
            <a:off x="1241981" y="3014246"/>
            <a:ext cx="58681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 smtClean="0"/>
              <a:t>%</a:t>
            </a:r>
            <a:r>
              <a:rPr lang="en-US" sz="1600" dirty="0" err="1" smtClean="0"/>
              <a:t>rax</a:t>
            </a:r>
            <a:endParaRPr lang="en-US" sz="1600" dirty="0"/>
          </a:p>
        </p:txBody>
      </p:sp>
      <p:sp>
        <p:nvSpPr>
          <p:cNvPr id="92184" name="Text Box 24"/>
          <p:cNvSpPr txBox="1">
            <a:spLocks noChangeArrowheads="1"/>
          </p:cNvSpPr>
          <p:nvPr/>
        </p:nvSpPr>
        <p:spPr bwMode="auto">
          <a:xfrm>
            <a:off x="4224338" y="3698875"/>
            <a:ext cx="11350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I/O bridge</a:t>
            </a:r>
          </a:p>
        </p:txBody>
      </p:sp>
      <p:sp>
        <p:nvSpPr>
          <p:cNvPr id="92185" name="Text Box 25"/>
          <p:cNvSpPr txBox="1">
            <a:spLocks noChangeArrowheads="1"/>
          </p:cNvSpPr>
          <p:nvPr/>
        </p:nvSpPr>
        <p:spPr bwMode="auto">
          <a:xfrm>
            <a:off x="4638675" y="2466975"/>
            <a:ext cx="3018775" cy="58477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FF0000"/>
                </a:solidFill>
              </a:rPr>
              <a:t>Store operation</a:t>
            </a:r>
            <a:r>
              <a:rPr lang="en-US" sz="1600" dirty="0"/>
              <a:t>:</a:t>
            </a:r>
            <a:r>
              <a:rPr lang="en-US" sz="1600" dirty="0">
                <a:latin typeface="Times" charset="0"/>
              </a:rPr>
              <a:t> </a:t>
            </a:r>
            <a:r>
              <a:rPr lang="en-US" sz="1600" dirty="0" err="1" smtClean="0">
                <a:latin typeface="Courier New" charset="0"/>
              </a:rPr>
              <a:t>movq</a:t>
            </a:r>
            <a:r>
              <a:rPr lang="en-US" sz="1600" dirty="0" smtClean="0">
                <a:latin typeface="Courier New" charset="0"/>
              </a:rPr>
              <a:t> %</a:t>
            </a:r>
            <a:r>
              <a:rPr lang="en-US" sz="1600" dirty="0" err="1" smtClean="0">
                <a:latin typeface="Courier New" charset="0"/>
              </a:rPr>
              <a:t>rax</a:t>
            </a:r>
            <a:r>
              <a:rPr lang="en-US" sz="1600" dirty="0">
                <a:latin typeface="Courier New" charset="0"/>
              </a:rPr>
              <a:t>, A</a:t>
            </a:r>
            <a:endParaRPr lang="en-US" sz="1600" dirty="0">
              <a:latin typeface="Times" charset="0"/>
            </a:endParaRPr>
          </a:p>
          <a:p>
            <a:pPr algn="l">
              <a:lnSpc>
                <a:spcPct val="10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2169681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31" name="Rectangle 51"/>
          <p:cNvSpPr>
            <a:spLocks noGrp="1" noChangeArrowheads="1"/>
          </p:cNvSpPr>
          <p:nvPr>
            <p:ph type="title"/>
          </p:nvPr>
        </p:nvSpPr>
        <p:spPr>
          <a:xfrm>
            <a:off x="357018" y="334078"/>
            <a:ext cx="7592093" cy="762000"/>
          </a:xfrm>
        </p:spPr>
        <p:txBody>
          <a:bodyPr/>
          <a:lstStyle/>
          <a:p>
            <a:r>
              <a:rPr lang="en-US" dirty="0" smtClean="0"/>
              <a:t>I/O Bus</a:t>
            </a:r>
            <a:endParaRPr lang="en-US" dirty="0"/>
          </a:p>
        </p:txBody>
      </p:sp>
      <p:sp>
        <p:nvSpPr>
          <p:cNvPr id="97284" name="Rectangle 4"/>
          <p:cNvSpPr>
            <a:spLocks noChangeArrowheads="1"/>
          </p:cNvSpPr>
          <p:nvPr/>
        </p:nvSpPr>
        <p:spPr bwMode="auto">
          <a:xfrm>
            <a:off x="6880225" y="2876550"/>
            <a:ext cx="909638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</a:t>
            </a:r>
            <a:r>
              <a:rPr lang="en-US" sz="1600" dirty="0" smtClean="0"/>
              <a:t>ain</a:t>
            </a:r>
            <a:endParaRPr lang="en-US" sz="1600" dirty="0"/>
          </a:p>
          <a:p>
            <a:pPr algn="ctr">
              <a:lnSpc>
                <a:spcPct val="100000"/>
              </a:lnSpc>
            </a:pPr>
            <a:r>
              <a:rPr lang="en-US" sz="1600" dirty="0"/>
              <a:t>memory</a:t>
            </a:r>
          </a:p>
        </p:txBody>
      </p:sp>
      <p:sp>
        <p:nvSpPr>
          <p:cNvPr id="97285" name="AutoShape 5"/>
          <p:cNvSpPr>
            <a:spLocks noChangeArrowheads="1"/>
          </p:cNvSpPr>
          <p:nvPr/>
        </p:nvSpPr>
        <p:spPr bwMode="auto">
          <a:xfrm>
            <a:off x="5356225" y="302895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286" name="Rectangle 6"/>
          <p:cNvSpPr>
            <a:spLocks noChangeArrowheads="1"/>
          </p:cNvSpPr>
          <p:nvPr/>
        </p:nvSpPr>
        <p:spPr bwMode="auto">
          <a:xfrm>
            <a:off x="4441825" y="3060700"/>
            <a:ext cx="909638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/>
              <a:t>I/O </a:t>
            </a:r>
          </a:p>
          <a:p>
            <a:pPr algn="ctr">
              <a:lnSpc>
                <a:spcPct val="100000"/>
              </a:lnSpc>
            </a:pPr>
            <a:r>
              <a:rPr lang="en-US" sz="1600"/>
              <a:t>bridge</a:t>
            </a:r>
          </a:p>
        </p:txBody>
      </p:sp>
      <p:sp>
        <p:nvSpPr>
          <p:cNvPr id="97287" name="AutoShape 7"/>
          <p:cNvSpPr>
            <a:spLocks noChangeArrowheads="1"/>
          </p:cNvSpPr>
          <p:nvPr/>
        </p:nvSpPr>
        <p:spPr bwMode="auto">
          <a:xfrm>
            <a:off x="2984500" y="3028950"/>
            <a:ext cx="1452563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1084263" y="3060700"/>
            <a:ext cx="1873250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B</a:t>
            </a:r>
            <a:r>
              <a:rPr lang="en-US" sz="1600" dirty="0" smtClean="0"/>
              <a:t>us </a:t>
            </a:r>
            <a:r>
              <a:rPr lang="en-US" sz="1600" dirty="0"/>
              <a:t>interface</a:t>
            </a:r>
          </a:p>
        </p:txBody>
      </p:sp>
      <p:sp>
        <p:nvSpPr>
          <p:cNvPr id="97289" name="Rectangle 9"/>
          <p:cNvSpPr>
            <a:spLocks noChangeArrowheads="1"/>
          </p:cNvSpPr>
          <p:nvPr/>
        </p:nvSpPr>
        <p:spPr bwMode="auto">
          <a:xfrm>
            <a:off x="2000250" y="173355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290" name="Rectangle 10"/>
          <p:cNvSpPr>
            <a:spLocks noChangeArrowheads="1"/>
          </p:cNvSpPr>
          <p:nvPr/>
        </p:nvSpPr>
        <p:spPr bwMode="auto">
          <a:xfrm>
            <a:off x="2000250" y="188595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291" name="Rectangle 11"/>
          <p:cNvSpPr>
            <a:spLocks noChangeArrowheads="1"/>
          </p:cNvSpPr>
          <p:nvPr/>
        </p:nvSpPr>
        <p:spPr bwMode="auto">
          <a:xfrm>
            <a:off x="2000250" y="203835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292" name="Rectangle 12"/>
          <p:cNvSpPr>
            <a:spLocks noChangeArrowheads="1"/>
          </p:cNvSpPr>
          <p:nvPr/>
        </p:nvSpPr>
        <p:spPr bwMode="auto">
          <a:xfrm>
            <a:off x="2000250" y="219075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293" name="Rectangle 13"/>
          <p:cNvSpPr>
            <a:spLocks noChangeArrowheads="1"/>
          </p:cNvSpPr>
          <p:nvPr/>
        </p:nvSpPr>
        <p:spPr bwMode="auto">
          <a:xfrm>
            <a:off x="2000250" y="234315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294" name="AutoShape 14"/>
          <p:cNvSpPr>
            <a:spLocks noChangeArrowheads="1"/>
          </p:cNvSpPr>
          <p:nvPr/>
        </p:nvSpPr>
        <p:spPr bwMode="auto">
          <a:xfrm>
            <a:off x="2773363" y="173355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295" name="AutoShape 15"/>
          <p:cNvSpPr>
            <a:spLocks noChangeArrowheads="1"/>
          </p:cNvSpPr>
          <p:nvPr/>
        </p:nvSpPr>
        <p:spPr bwMode="auto">
          <a:xfrm flipH="1">
            <a:off x="2684463" y="211455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296" name="Rectangle 16"/>
          <p:cNvSpPr>
            <a:spLocks noChangeArrowheads="1"/>
          </p:cNvSpPr>
          <p:nvPr/>
        </p:nvSpPr>
        <p:spPr bwMode="auto">
          <a:xfrm>
            <a:off x="3217863" y="158115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/>
              <a:t>ALU</a:t>
            </a:r>
          </a:p>
        </p:txBody>
      </p:sp>
      <p:sp>
        <p:nvSpPr>
          <p:cNvPr id="97297" name="Text Box 17"/>
          <p:cNvSpPr txBox="1">
            <a:spLocks noChangeArrowheads="1"/>
          </p:cNvSpPr>
          <p:nvPr/>
        </p:nvSpPr>
        <p:spPr bwMode="auto">
          <a:xfrm>
            <a:off x="1717675" y="1411873"/>
            <a:ext cx="114777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R</a:t>
            </a:r>
            <a:r>
              <a:rPr lang="en-US" sz="1600" dirty="0" smtClean="0"/>
              <a:t>egister </a:t>
            </a:r>
            <a:r>
              <a:rPr lang="en-US" sz="1600" dirty="0"/>
              <a:t>file</a:t>
            </a:r>
          </a:p>
        </p:txBody>
      </p:sp>
      <p:sp>
        <p:nvSpPr>
          <p:cNvPr id="97298" name="AutoShape 18"/>
          <p:cNvSpPr>
            <a:spLocks noChangeArrowheads="1"/>
          </p:cNvSpPr>
          <p:nvPr/>
        </p:nvSpPr>
        <p:spPr bwMode="auto">
          <a:xfrm>
            <a:off x="2074863" y="257175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299" name="Rectangle 19"/>
          <p:cNvSpPr>
            <a:spLocks noChangeArrowheads="1"/>
          </p:cNvSpPr>
          <p:nvPr/>
        </p:nvSpPr>
        <p:spPr bwMode="auto">
          <a:xfrm>
            <a:off x="931863" y="1352550"/>
            <a:ext cx="2971800" cy="2438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00" name="Text Box 20"/>
          <p:cNvSpPr txBox="1">
            <a:spLocks noChangeArrowheads="1"/>
          </p:cNvSpPr>
          <p:nvPr/>
        </p:nvSpPr>
        <p:spPr bwMode="auto">
          <a:xfrm>
            <a:off x="819150" y="1047750"/>
            <a:ext cx="10858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CPU chip</a:t>
            </a:r>
          </a:p>
        </p:txBody>
      </p:sp>
      <p:sp>
        <p:nvSpPr>
          <p:cNvPr id="97301" name="Text Box 21"/>
          <p:cNvSpPr txBox="1">
            <a:spLocks noChangeArrowheads="1"/>
          </p:cNvSpPr>
          <p:nvPr/>
        </p:nvSpPr>
        <p:spPr bwMode="auto">
          <a:xfrm>
            <a:off x="3865563" y="2342148"/>
            <a:ext cx="112913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S</a:t>
            </a:r>
            <a:r>
              <a:rPr lang="en-US" sz="1600" dirty="0" smtClean="0"/>
              <a:t>ystem </a:t>
            </a:r>
            <a:r>
              <a:rPr lang="en-US" sz="1600" dirty="0"/>
              <a:t>bus</a:t>
            </a:r>
          </a:p>
        </p:txBody>
      </p:sp>
      <p:sp>
        <p:nvSpPr>
          <p:cNvPr id="97302" name="Line 22"/>
          <p:cNvSpPr>
            <a:spLocks noChangeShapeType="1"/>
          </p:cNvSpPr>
          <p:nvPr/>
        </p:nvSpPr>
        <p:spPr bwMode="auto">
          <a:xfrm flipH="1">
            <a:off x="3751263" y="264795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03" name="Text Box 23"/>
          <p:cNvSpPr txBox="1">
            <a:spLocks noChangeArrowheads="1"/>
          </p:cNvSpPr>
          <p:nvPr/>
        </p:nvSpPr>
        <p:spPr bwMode="auto">
          <a:xfrm>
            <a:off x="5386388" y="2342148"/>
            <a:ext cx="1175722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M</a:t>
            </a:r>
            <a:r>
              <a:rPr lang="en-US" sz="1600" dirty="0" smtClean="0"/>
              <a:t>emory </a:t>
            </a:r>
            <a:r>
              <a:rPr lang="en-US" sz="1600" dirty="0"/>
              <a:t>bus</a:t>
            </a:r>
          </a:p>
        </p:txBody>
      </p:sp>
      <p:sp>
        <p:nvSpPr>
          <p:cNvPr id="97304" name="Line 24"/>
          <p:cNvSpPr>
            <a:spLocks noChangeShapeType="1"/>
          </p:cNvSpPr>
          <p:nvPr/>
        </p:nvSpPr>
        <p:spPr bwMode="auto">
          <a:xfrm>
            <a:off x="6037263" y="264795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05" name="AutoShape 25"/>
          <p:cNvSpPr>
            <a:spLocks noChangeArrowheads="1"/>
          </p:cNvSpPr>
          <p:nvPr/>
        </p:nvSpPr>
        <p:spPr bwMode="auto">
          <a:xfrm>
            <a:off x="4665663" y="371475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06" name="AutoShape 26"/>
          <p:cNvSpPr>
            <a:spLocks noChangeArrowheads="1"/>
          </p:cNvSpPr>
          <p:nvPr/>
        </p:nvSpPr>
        <p:spPr bwMode="auto">
          <a:xfrm flipV="1">
            <a:off x="5770563" y="445135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07" name="Rectangle 27"/>
          <p:cNvSpPr>
            <a:spLocks noChangeArrowheads="1"/>
          </p:cNvSpPr>
          <p:nvPr/>
        </p:nvSpPr>
        <p:spPr bwMode="auto">
          <a:xfrm>
            <a:off x="5351463" y="517525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D</a:t>
            </a:r>
            <a:r>
              <a:rPr lang="en-US" sz="1600" dirty="0" smtClean="0"/>
              <a:t>isk </a:t>
            </a:r>
            <a:endParaRPr lang="en-US" sz="1600" dirty="0"/>
          </a:p>
          <a:p>
            <a:pPr algn="ctr">
              <a:lnSpc>
                <a:spcPct val="100000"/>
              </a:lnSpc>
            </a:pPr>
            <a:r>
              <a:rPr lang="en-US" sz="1600" dirty="0"/>
              <a:t>controller</a:t>
            </a:r>
          </a:p>
        </p:txBody>
      </p:sp>
      <p:sp>
        <p:nvSpPr>
          <p:cNvPr id="97308" name="AutoShape 28"/>
          <p:cNvSpPr>
            <a:spLocks noChangeArrowheads="1"/>
          </p:cNvSpPr>
          <p:nvPr/>
        </p:nvSpPr>
        <p:spPr bwMode="auto">
          <a:xfrm flipV="1">
            <a:off x="3440113" y="445135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09" name="Rectangle 29"/>
          <p:cNvSpPr>
            <a:spLocks noChangeArrowheads="1"/>
          </p:cNvSpPr>
          <p:nvPr/>
        </p:nvSpPr>
        <p:spPr bwMode="auto">
          <a:xfrm>
            <a:off x="3021013" y="517525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G</a:t>
            </a:r>
            <a:r>
              <a:rPr lang="en-US" sz="1600" dirty="0" smtClean="0"/>
              <a:t>raphics</a:t>
            </a:r>
            <a:endParaRPr lang="en-US" sz="1600" dirty="0"/>
          </a:p>
          <a:p>
            <a:pPr algn="ctr">
              <a:lnSpc>
                <a:spcPct val="100000"/>
              </a:lnSpc>
            </a:pPr>
            <a:r>
              <a:rPr lang="en-US" sz="1600" dirty="0"/>
              <a:t>adapter</a:t>
            </a:r>
          </a:p>
        </p:txBody>
      </p:sp>
      <p:sp>
        <p:nvSpPr>
          <p:cNvPr id="97310" name="AutoShape 30"/>
          <p:cNvSpPr>
            <a:spLocks noChangeArrowheads="1"/>
          </p:cNvSpPr>
          <p:nvPr/>
        </p:nvSpPr>
        <p:spPr bwMode="auto">
          <a:xfrm flipV="1">
            <a:off x="1763713" y="445135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11" name="Rectangle 31"/>
          <p:cNvSpPr>
            <a:spLocks noChangeArrowheads="1"/>
          </p:cNvSpPr>
          <p:nvPr/>
        </p:nvSpPr>
        <p:spPr bwMode="auto">
          <a:xfrm>
            <a:off x="1420813" y="5162550"/>
            <a:ext cx="11430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/>
              <a:t>USB</a:t>
            </a:r>
          </a:p>
          <a:p>
            <a:pPr algn="ctr">
              <a:lnSpc>
                <a:spcPct val="100000"/>
              </a:lnSpc>
            </a:pPr>
            <a:r>
              <a:rPr lang="en-US" sz="1600"/>
              <a:t>controller</a:t>
            </a:r>
          </a:p>
        </p:txBody>
      </p:sp>
      <p:sp>
        <p:nvSpPr>
          <p:cNvPr id="97312" name="Line 32"/>
          <p:cNvSpPr>
            <a:spLocks noChangeShapeType="1"/>
          </p:cNvSpPr>
          <p:nvPr/>
        </p:nvSpPr>
        <p:spPr bwMode="auto">
          <a:xfrm>
            <a:off x="1649413" y="56959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13" name="Line 33"/>
          <p:cNvSpPr>
            <a:spLocks noChangeShapeType="1"/>
          </p:cNvSpPr>
          <p:nvPr/>
        </p:nvSpPr>
        <p:spPr bwMode="auto">
          <a:xfrm>
            <a:off x="2411413" y="56959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14" name="Text Box 34"/>
          <p:cNvSpPr txBox="1">
            <a:spLocks noChangeArrowheads="1"/>
          </p:cNvSpPr>
          <p:nvPr/>
        </p:nvSpPr>
        <p:spPr bwMode="auto">
          <a:xfrm>
            <a:off x="1214438" y="5923548"/>
            <a:ext cx="71756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</a:t>
            </a:r>
            <a:r>
              <a:rPr lang="en-US" sz="1600" dirty="0" smtClean="0"/>
              <a:t>ouse</a:t>
            </a:r>
            <a:endParaRPr lang="en-US" sz="1600" dirty="0"/>
          </a:p>
        </p:txBody>
      </p:sp>
      <p:sp>
        <p:nvSpPr>
          <p:cNvPr id="97315" name="Text Box 35"/>
          <p:cNvSpPr txBox="1">
            <a:spLocks noChangeArrowheads="1"/>
          </p:cNvSpPr>
          <p:nvPr/>
        </p:nvSpPr>
        <p:spPr bwMode="auto">
          <a:xfrm>
            <a:off x="1892300" y="5923548"/>
            <a:ext cx="96062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K</a:t>
            </a:r>
            <a:r>
              <a:rPr lang="en-US" sz="1600" dirty="0" smtClean="0"/>
              <a:t>eyboard</a:t>
            </a:r>
            <a:endParaRPr lang="en-US" sz="1600" dirty="0"/>
          </a:p>
        </p:txBody>
      </p:sp>
      <p:sp>
        <p:nvSpPr>
          <p:cNvPr id="97316" name="Line 36"/>
          <p:cNvSpPr>
            <a:spLocks noChangeShapeType="1"/>
          </p:cNvSpPr>
          <p:nvPr/>
        </p:nvSpPr>
        <p:spPr bwMode="auto">
          <a:xfrm>
            <a:off x="3706813" y="569595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17" name="Text Box 37"/>
          <p:cNvSpPr txBox="1">
            <a:spLocks noChangeArrowheads="1"/>
          </p:cNvSpPr>
          <p:nvPr/>
        </p:nvSpPr>
        <p:spPr bwMode="auto">
          <a:xfrm>
            <a:off x="3209925" y="5923548"/>
            <a:ext cx="80142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</a:t>
            </a:r>
            <a:r>
              <a:rPr lang="en-US" sz="1600" dirty="0" smtClean="0"/>
              <a:t>onitor</a:t>
            </a:r>
            <a:endParaRPr lang="en-US" sz="1600" dirty="0"/>
          </a:p>
        </p:txBody>
      </p:sp>
      <p:sp>
        <p:nvSpPr>
          <p:cNvPr id="97318" name="Line 38"/>
          <p:cNvSpPr>
            <a:spLocks noChangeShapeType="1"/>
          </p:cNvSpPr>
          <p:nvPr/>
        </p:nvSpPr>
        <p:spPr bwMode="auto">
          <a:xfrm>
            <a:off x="6011863" y="569595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19" name="AutoShape 39"/>
          <p:cNvSpPr>
            <a:spLocks noChangeArrowheads="1"/>
          </p:cNvSpPr>
          <p:nvPr/>
        </p:nvSpPr>
        <p:spPr bwMode="auto">
          <a:xfrm>
            <a:off x="5707063" y="6076950"/>
            <a:ext cx="609600" cy="6096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D</a:t>
            </a:r>
            <a:r>
              <a:rPr lang="en-US" sz="1600" dirty="0" smtClean="0"/>
              <a:t>isk</a:t>
            </a:r>
            <a:endParaRPr lang="en-US" sz="1600" dirty="0"/>
          </a:p>
        </p:txBody>
      </p:sp>
      <p:sp>
        <p:nvSpPr>
          <p:cNvPr id="97320" name="AutoShape 40"/>
          <p:cNvSpPr>
            <a:spLocks noChangeArrowheads="1"/>
          </p:cNvSpPr>
          <p:nvPr/>
        </p:nvSpPr>
        <p:spPr bwMode="auto">
          <a:xfrm>
            <a:off x="855663" y="4235450"/>
            <a:ext cx="7277100" cy="393700"/>
          </a:xfrm>
          <a:prstGeom prst="leftRightArrow">
            <a:avLst>
              <a:gd name="adj1" fmla="val 48611"/>
              <a:gd name="adj2" fmla="val 95500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21" name="Rectangle 41"/>
          <p:cNvSpPr>
            <a:spLocks noChangeArrowheads="1"/>
          </p:cNvSpPr>
          <p:nvPr/>
        </p:nvSpPr>
        <p:spPr bwMode="auto">
          <a:xfrm>
            <a:off x="1931988" y="4405313"/>
            <a:ext cx="166687" cy="152400"/>
          </a:xfrm>
          <a:prstGeom prst="rect">
            <a:avLst/>
          </a:prstGeom>
          <a:solidFill>
            <a:srgbClr val="F7F5CD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22" name="Rectangle 42"/>
          <p:cNvSpPr>
            <a:spLocks noChangeArrowheads="1"/>
          </p:cNvSpPr>
          <p:nvPr/>
        </p:nvSpPr>
        <p:spPr bwMode="auto">
          <a:xfrm>
            <a:off x="3608388" y="4395788"/>
            <a:ext cx="166687" cy="152400"/>
          </a:xfrm>
          <a:prstGeom prst="rect">
            <a:avLst/>
          </a:prstGeom>
          <a:solidFill>
            <a:srgbClr val="F7F5CD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23" name="Rectangle 43"/>
          <p:cNvSpPr>
            <a:spLocks noChangeArrowheads="1"/>
          </p:cNvSpPr>
          <p:nvPr/>
        </p:nvSpPr>
        <p:spPr bwMode="auto">
          <a:xfrm>
            <a:off x="5942013" y="4386263"/>
            <a:ext cx="161925" cy="152400"/>
          </a:xfrm>
          <a:prstGeom prst="rect">
            <a:avLst/>
          </a:prstGeom>
          <a:solidFill>
            <a:srgbClr val="F7F5CD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24" name="Text Box 44"/>
          <p:cNvSpPr txBox="1">
            <a:spLocks noChangeArrowheads="1"/>
          </p:cNvSpPr>
          <p:nvPr/>
        </p:nvSpPr>
        <p:spPr bwMode="auto">
          <a:xfrm>
            <a:off x="4529138" y="4540250"/>
            <a:ext cx="87471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I/O bus</a:t>
            </a:r>
          </a:p>
        </p:txBody>
      </p:sp>
      <p:sp>
        <p:nvSpPr>
          <p:cNvPr id="97325" name="Rectangle 45"/>
          <p:cNvSpPr>
            <a:spLocks noChangeArrowheads="1"/>
          </p:cNvSpPr>
          <p:nvPr/>
        </p:nvSpPr>
        <p:spPr bwMode="auto">
          <a:xfrm>
            <a:off x="4832350" y="4324350"/>
            <a:ext cx="161925" cy="152400"/>
          </a:xfrm>
          <a:prstGeom prst="rect">
            <a:avLst/>
          </a:prstGeom>
          <a:solidFill>
            <a:srgbClr val="F7F5CD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26" name="Rectangle 46"/>
          <p:cNvSpPr>
            <a:spLocks noChangeArrowheads="1"/>
          </p:cNvSpPr>
          <p:nvPr/>
        </p:nvSpPr>
        <p:spPr bwMode="auto">
          <a:xfrm>
            <a:off x="6723063" y="424815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27" name="Rectangle 47"/>
          <p:cNvSpPr>
            <a:spLocks noChangeArrowheads="1"/>
          </p:cNvSpPr>
          <p:nvPr/>
        </p:nvSpPr>
        <p:spPr bwMode="auto">
          <a:xfrm>
            <a:off x="7027863" y="424815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28" name="Rectangle 48"/>
          <p:cNvSpPr>
            <a:spLocks noChangeArrowheads="1"/>
          </p:cNvSpPr>
          <p:nvPr/>
        </p:nvSpPr>
        <p:spPr bwMode="auto">
          <a:xfrm>
            <a:off x="7332663" y="4248150"/>
            <a:ext cx="127000" cy="4064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329" name="Text Box 49"/>
          <p:cNvSpPr txBox="1">
            <a:spLocks noChangeArrowheads="1"/>
          </p:cNvSpPr>
          <p:nvPr/>
        </p:nvSpPr>
        <p:spPr bwMode="auto">
          <a:xfrm>
            <a:off x="6708775" y="4629150"/>
            <a:ext cx="2212975" cy="1069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/>
              <a:t>Expansion slots for</a:t>
            </a:r>
          </a:p>
          <a:p>
            <a:pPr algn="l">
              <a:lnSpc>
                <a:spcPct val="100000"/>
              </a:lnSpc>
            </a:pPr>
            <a:r>
              <a:rPr lang="en-US" sz="1600"/>
              <a:t>other devices such</a:t>
            </a:r>
          </a:p>
          <a:p>
            <a:pPr algn="l">
              <a:lnSpc>
                <a:spcPct val="100000"/>
              </a:lnSpc>
            </a:pPr>
            <a:r>
              <a:rPr lang="en-US" sz="1600"/>
              <a:t>as network adapters.</a:t>
            </a:r>
          </a:p>
          <a:p>
            <a:pPr algn="l">
              <a:lnSpc>
                <a:spcPct val="100000"/>
              </a:lnSpc>
            </a:pP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45345893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51" name="Rectangle 4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Reading a Disk Sector (1)</a:t>
            </a:r>
            <a:endParaRPr lang="en-US"/>
          </a:p>
        </p:txBody>
      </p:sp>
      <p:sp>
        <p:nvSpPr>
          <p:cNvPr id="98308" name="Rectangle 4"/>
          <p:cNvSpPr>
            <a:spLocks noChangeArrowheads="1"/>
          </p:cNvSpPr>
          <p:nvPr/>
        </p:nvSpPr>
        <p:spPr bwMode="auto">
          <a:xfrm>
            <a:off x="6291263" y="2988677"/>
            <a:ext cx="909637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</a:t>
            </a:r>
            <a:r>
              <a:rPr lang="en-US" sz="1600" dirty="0" smtClean="0"/>
              <a:t>ain</a:t>
            </a:r>
            <a:endParaRPr lang="en-US" sz="1600" dirty="0"/>
          </a:p>
          <a:p>
            <a:pPr algn="ctr">
              <a:lnSpc>
                <a:spcPct val="100000"/>
              </a:lnSpc>
            </a:pPr>
            <a:r>
              <a:rPr lang="en-US" sz="1600" dirty="0"/>
              <a:t>memory</a:t>
            </a:r>
          </a:p>
        </p:txBody>
      </p:sp>
      <p:sp>
        <p:nvSpPr>
          <p:cNvPr id="98309" name="AutoShape 5"/>
          <p:cNvSpPr>
            <a:spLocks noChangeArrowheads="1"/>
          </p:cNvSpPr>
          <p:nvPr/>
        </p:nvSpPr>
        <p:spPr bwMode="auto">
          <a:xfrm>
            <a:off x="4767263" y="31242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10" name="Rectangle 6"/>
          <p:cNvSpPr>
            <a:spLocks noChangeArrowheads="1"/>
          </p:cNvSpPr>
          <p:nvPr/>
        </p:nvSpPr>
        <p:spPr bwMode="auto">
          <a:xfrm>
            <a:off x="3852863" y="3155950"/>
            <a:ext cx="909637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98311" name="AutoShape 7"/>
          <p:cNvSpPr>
            <a:spLocks noChangeArrowheads="1"/>
          </p:cNvSpPr>
          <p:nvPr/>
        </p:nvSpPr>
        <p:spPr bwMode="auto">
          <a:xfrm>
            <a:off x="2395538" y="3124200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12" name="Rectangle 8"/>
          <p:cNvSpPr>
            <a:spLocks noChangeArrowheads="1"/>
          </p:cNvSpPr>
          <p:nvPr/>
        </p:nvSpPr>
        <p:spPr bwMode="auto">
          <a:xfrm>
            <a:off x="1411288" y="18288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13" name="Rectangle 9"/>
          <p:cNvSpPr>
            <a:spLocks noChangeArrowheads="1"/>
          </p:cNvSpPr>
          <p:nvPr/>
        </p:nvSpPr>
        <p:spPr bwMode="auto">
          <a:xfrm>
            <a:off x="1411288" y="19812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14" name="Rectangle 10"/>
          <p:cNvSpPr>
            <a:spLocks noChangeArrowheads="1"/>
          </p:cNvSpPr>
          <p:nvPr/>
        </p:nvSpPr>
        <p:spPr bwMode="auto">
          <a:xfrm>
            <a:off x="1411288" y="21336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15" name="Rectangle 11"/>
          <p:cNvSpPr>
            <a:spLocks noChangeArrowheads="1"/>
          </p:cNvSpPr>
          <p:nvPr/>
        </p:nvSpPr>
        <p:spPr bwMode="auto">
          <a:xfrm>
            <a:off x="1411288" y="22860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16" name="Rectangle 12"/>
          <p:cNvSpPr>
            <a:spLocks noChangeArrowheads="1"/>
          </p:cNvSpPr>
          <p:nvPr/>
        </p:nvSpPr>
        <p:spPr bwMode="auto">
          <a:xfrm>
            <a:off x="1411288" y="24384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17" name="AutoShape 13"/>
          <p:cNvSpPr>
            <a:spLocks noChangeArrowheads="1"/>
          </p:cNvSpPr>
          <p:nvPr/>
        </p:nvSpPr>
        <p:spPr bwMode="auto">
          <a:xfrm>
            <a:off x="2184400" y="18288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18" name="AutoShape 14"/>
          <p:cNvSpPr>
            <a:spLocks noChangeArrowheads="1"/>
          </p:cNvSpPr>
          <p:nvPr/>
        </p:nvSpPr>
        <p:spPr bwMode="auto">
          <a:xfrm flipH="1">
            <a:off x="2095500" y="22098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19" name="Rectangle 15"/>
          <p:cNvSpPr>
            <a:spLocks noChangeArrowheads="1"/>
          </p:cNvSpPr>
          <p:nvPr/>
        </p:nvSpPr>
        <p:spPr bwMode="auto">
          <a:xfrm>
            <a:off x="2628900" y="1693277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/>
              <a:t>ALU</a:t>
            </a:r>
          </a:p>
        </p:txBody>
      </p:sp>
      <p:sp>
        <p:nvSpPr>
          <p:cNvPr id="98320" name="Text Box 16"/>
          <p:cNvSpPr txBox="1">
            <a:spLocks noChangeArrowheads="1"/>
          </p:cNvSpPr>
          <p:nvPr/>
        </p:nvSpPr>
        <p:spPr bwMode="auto">
          <a:xfrm>
            <a:off x="1128713" y="1524000"/>
            <a:ext cx="114777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R</a:t>
            </a:r>
            <a:r>
              <a:rPr lang="en-US" sz="1600" dirty="0" smtClean="0"/>
              <a:t>egister </a:t>
            </a:r>
            <a:r>
              <a:rPr lang="en-US" sz="1600" dirty="0"/>
              <a:t>file</a:t>
            </a:r>
          </a:p>
        </p:txBody>
      </p:sp>
      <p:sp>
        <p:nvSpPr>
          <p:cNvPr id="98321" name="AutoShape 17"/>
          <p:cNvSpPr>
            <a:spLocks noChangeArrowheads="1"/>
          </p:cNvSpPr>
          <p:nvPr/>
        </p:nvSpPr>
        <p:spPr bwMode="auto">
          <a:xfrm>
            <a:off x="1485900" y="26670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22" name="Rectangle 18"/>
          <p:cNvSpPr>
            <a:spLocks noChangeArrowheads="1"/>
          </p:cNvSpPr>
          <p:nvPr/>
        </p:nvSpPr>
        <p:spPr bwMode="auto">
          <a:xfrm>
            <a:off x="342900" y="1447800"/>
            <a:ext cx="2971800" cy="2438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23" name="Text Box 19"/>
          <p:cNvSpPr txBox="1">
            <a:spLocks noChangeArrowheads="1"/>
          </p:cNvSpPr>
          <p:nvPr/>
        </p:nvSpPr>
        <p:spPr bwMode="auto">
          <a:xfrm>
            <a:off x="228600" y="1143000"/>
            <a:ext cx="10858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CPU chip</a:t>
            </a:r>
          </a:p>
        </p:txBody>
      </p:sp>
      <p:sp>
        <p:nvSpPr>
          <p:cNvPr id="98324" name="AutoShape 20"/>
          <p:cNvSpPr>
            <a:spLocks noChangeArrowheads="1"/>
          </p:cNvSpPr>
          <p:nvPr/>
        </p:nvSpPr>
        <p:spPr bwMode="auto">
          <a:xfrm>
            <a:off x="4076700" y="38100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25" name="AutoShape 21"/>
          <p:cNvSpPr>
            <a:spLocks noChangeArrowheads="1"/>
          </p:cNvSpPr>
          <p:nvPr/>
        </p:nvSpPr>
        <p:spPr bwMode="auto">
          <a:xfrm flipV="1">
            <a:off x="5181600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26" name="Rectangle 22"/>
          <p:cNvSpPr>
            <a:spLocks noChangeArrowheads="1"/>
          </p:cNvSpPr>
          <p:nvPr/>
        </p:nvSpPr>
        <p:spPr bwMode="auto">
          <a:xfrm>
            <a:off x="4762500" y="5287377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D</a:t>
            </a:r>
            <a:r>
              <a:rPr lang="en-US" sz="1600" dirty="0" smtClean="0"/>
              <a:t>isk </a:t>
            </a:r>
            <a:endParaRPr lang="en-US" sz="1600" dirty="0"/>
          </a:p>
          <a:p>
            <a:pPr algn="ctr">
              <a:lnSpc>
                <a:spcPct val="100000"/>
              </a:lnSpc>
            </a:pPr>
            <a:r>
              <a:rPr lang="en-US" sz="1600" dirty="0"/>
              <a:t>controller</a:t>
            </a:r>
          </a:p>
        </p:txBody>
      </p:sp>
      <p:sp>
        <p:nvSpPr>
          <p:cNvPr id="98327" name="AutoShape 23"/>
          <p:cNvSpPr>
            <a:spLocks noChangeArrowheads="1"/>
          </p:cNvSpPr>
          <p:nvPr/>
        </p:nvSpPr>
        <p:spPr bwMode="auto">
          <a:xfrm flipV="1">
            <a:off x="2851150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28" name="Rectangle 24"/>
          <p:cNvSpPr>
            <a:spLocks noChangeArrowheads="1"/>
          </p:cNvSpPr>
          <p:nvPr/>
        </p:nvSpPr>
        <p:spPr bwMode="auto">
          <a:xfrm>
            <a:off x="2432050" y="5287377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G</a:t>
            </a:r>
            <a:r>
              <a:rPr lang="en-US" sz="1600" dirty="0" smtClean="0"/>
              <a:t>raphics</a:t>
            </a:r>
            <a:endParaRPr lang="en-US" sz="1600" dirty="0"/>
          </a:p>
          <a:p>
            <a:pPr algn="ctr">
              <a:lnSpc>
                <a:spcPct val="100000"/>
              </a:lnSpc>
            </a:pPr>
            <a:r>
              <a:rPr lang="en-US" sz="1600" dirty="0"/>
              <a:t>adapter</a:t>
            </a:r>
          </a:p>
        </p:txBody>
      </p:sp>
      <p:sp>
        <p:nvSpPr>
          <p:cNvPr id="98329" name="AutoShape 25"/>
          <p:cNvSpPr>
            <a:spLocks noChangeArrowheads="1"/>
          </p:cNvSpPr>
          <p:nvPr/>
        </p:nvSpPr>
        <p:spPr bwMode="auto">
          <a:xfrm flipV="1">
            <a:off x="1174750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0" name="Rectangle 26"/>
          <p:cNvSpPr>
            <a:spLocks noChangeArrowheads="1"/>
          </p:cNvSpPr>
          <p:nvPr/>
        </p:nvSpPr>
        <p:spPr bwMode="auto">
          <a:xfrm>
            <a:off x="831850" y="5198477"/>
            <a:ext cx="11430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/>
              <a:t>USB</a:t>
            </a:r>
          </a:p>
          <a:p>
            <a:pPr algn="ctr">
              <a:lnSpc>
                <a:spcPct val="100000"/>
              </a:lnSpc>
            </a:pPr>
            <a:r>
              <a:rPr lang="en-US" sz="1600"/>
              <a:t>controller</a:t>
            </a:r>
          </a:p>
        </p:txBody>
      </p:sp>
      <p:sp>
        <p:nvSpPr>
          <p:cNvPr id="98331" name="Line 27"/>
          <p:cNvSpPr>
            <a:spLocks noChangeShapeType="1"/>
          </p:cNvSpPr>
          <p:nvPr/>
        </p:nvSpPr>
        <p:spPr bwMode="auto">
          <a:xfrm>
            <a:off x="1060450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2" name="Line 28"/>
          <p:cNvSpPr>
            <a:spLocks noChangeShapeType="1"/>
          </p:cNvSpPr>
          <p:nvPr/>
        </p:nvSpPr>
        <p:spPr bwMode="auto">
          <a:xfrm>
            <a:off x="1822450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3" name="Text Box 29"/>
          <p:cNvSpPr txBox="1">
            <a:spLocks noChangeArrowheads="1"/>
          </p:cNvSpPr>
          <p:nvPr/>
        </p:nvSpPr>
        <p:spPr bwMode="auto">
          <a:xfrm>
            <a:off x="681084" y="6035675"/>
            <a:ext cx="726982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/>
              <a:t>mouse</a:t>
            </a:r>
          </a:p>
        </p:txBody>
      </p:sp>
      <p:sp>
        <p:nvSpPr>
          <p:cNvPr id="98334" name="Text Box 30"/>
          <p:cNvSpPr txBox="1">
            <a:spLocks noChangeArrowheads="1"/>
          </p:cNvSpPr>
          <p:nvPr/>
        </p:nvSpPr>
        <p:spPr bwMode="auto">
          <a:xfrm>
            <a:off x="1379879" y="6019800"/>
            <a:ext cx="93276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keyboard</a:t>
            </a:r>
          </a:p>
        </p:txBody>
      </p:sp>
      <p:sp>
        <p:nvSpPr>
          <p:cNvPr id="98335" name="Line 31"/>
          <p:cNvSpPr>
            <a:spLocks noChangeShapeType="1"/>
          </p:cNvSpPr>
          <p:nvPr/>
        </p:nvSpPr>
        <p:spPr bwMode="auto">
          <a:xfrm>
            <a:off x="3117850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6" name="Text Box 32"/>
          <p:cNvSpPr txBox="1">
            <a:spLocks noChangeArrowheads="1"/>
          </p:cNvSpPr>
          <p:nvPr/>
        </p:nvSpPr>
        <p:spPr bwMode="auto">
          <a:xfrm>
            <a:off x="2620963" y="6035675"/>
            <a:ext cx="80142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</a:t>
            </a:r>
            <a:r>
              <a:rPr lang="en-US" sz="1600" dirty="0" smtClean="0"/>
              <a:t>onitor</a:t>
            </a:r>
            <a:endParaRPr lang="en-US" sz="1600" dirty="0"/>
          </a:p>
        </p:txBody>
      </p:sp>
      <p:sp>
        <p:nvSpPr>
          <p:cNvPr id="98337" name="Line 33"/>
          <p:cNvSpPr>
            <a:spLocks noChangeShapeType="1"/>
          </p:cNvSpPr>
          <p:nvPr/>
        </p:nvSpPr>
        <p:spPr bwMode="auto">
          <a:xfrm>
            <a:off x="5422900" y="5791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38" name="AutoShape 34"/>
          <p:cNvSpPr>
            <a:spLocks noChangeArrowheads="1"/>
          </p:cNvSpPr>
          <p:nvPr/>
        </p:nvSpPr>
        <p:spPr bwMode="auto">
          <a:xfrm>
            <a:off x="5124450" y="6189077"/>
            <a:ext cx="609600" cy="6096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D</a:t>
            </a:r>
            <a:r>
              <a:rPr lang="en-US" sz="1600" dirty="0" smtClean="0"/>
              <a:t>isk</a:t>
            </a:r>
            <a:endParaRPr lang="en-US" sz="1600" dirty="0"/>
          </a:p>
        </p:txBody>
      </p:sp>
      <p:sp>
        <p:nvSpPr>
          <p:cNvPr id="98339" name="AutoShape 35"/>
          <p:cNvSpPr>
            <a:spLocks noChangeArrowheads="1"/>
          </p:cNvSpPr>
          <p:nvPr/>
        </p:nvSpPr>
        <p:spPr bwMode="auto">
          <a:xfrm>
            <a:off x="266700" y="4330700"/>
            <a:ext cx="6972300" cy="393700"/>
          </a:xfrm>
          <a:prstGeom prst="leftRightArrow">
            <a:avLst>
              <a:gd name="adj1" fmla="val 48611"/>
              <a:gd name="adj2" fmla="val 91500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0" name="Rectangle 36"/>
          <p:cNvSpPr>
            <a:spLocks noChangeArrowheads="1"/>
          </p:cNvSpPr>
          <p:nvPr/>
        </p:nvSpPr>
        <p:spPr bwMode="auto">
          <a:xfrm>
            <a:off x="1343025" y="4500563"/>
            <a:ext cx="166688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1" name="Rectangle 37"/>
          <p:cNvSpPr>
            <a:spLocks noChangeArrowheads="1"/>
          </p:cNvSpPr>
          <p:nvPr/>
        </p:nvSpPr>
        <p:spPr bwMode="auto">
          <a:xfrm>
            <a:off x="3019425" y="4491038"/>
            <a:ext cx="166688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2" name="Rectangle 38"/>
          <p:cNvSpPr>
            <a:spLocks noChangeArrowheads="1"/>
          </p:cNvSpPr>
          <p:nvPr/>
        </p:nvSpPr>
        <p:spPr bwMode="auto">
          <a:xfrm>
            <a:off x="5353050" y="4481513"/>
            <a:ext cx="161925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3" name="Text Box 39"/>
          <p:cNvSpPr txBox="1">
            <a:spLocks noChangeArrowheads="1"/>
          </p:cNvSpPr>
          <p:nvPr/>
        </p:nvSpPr>
        <p:spPr bwMode="auto">
          <a:xfrm>
            <a:off x="5553075" y="4127500"/>
            <a:ext cx="87471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I/O bus</a:t>
            </a:r>
          </a:p>
        </p:txBody>
      </p:sp>
      <p:sp>
        <p:nvSpPr>
          <p:cNvPr id="98344" name="Rectangle 40"/>
          <p:cNvSpPr>
            <a:spLocks noChangeArrowheads="1"/>
          </p:cNvSpPr>
          <p:nvPr/>
        </p:nvSpPr>
        <p:spPr bwMode="auto">
          <a:xfrm>
            <a:off x="4243388" y="4419600"/>
            <a:ext cx="161925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5" name="Line 41"/>
          <p:cNvSpPr>
            <a:spLocks noChangeShapeType="1"/>
          </p:cNvSpPr>
          <p:nvPr/>
        </p:nvSpPr>
        <p:spPr bwMode="auto">
          <a:xfrm>
            <a:off x="2355850" y="3365500"/>
            <a:ext cx="2012950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6" name="Line 42"/>
          <p:cNvSpPr>
            <a:spLocks noChangeShapeType="1"/>
          </p:cNvSpPr>
          <p:nvPr/>
        </p:nvSpPr>
        <p:spPr bwMode="auto">
          <a:xfrm>
            <a:off x="4332288" y="3365500"/>
            <a:ext cx="0" cy="1135063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7" name="Line 43"/>
          <p:cNvSpPr>
            <a:spLocks noChangeShapeType="1"/>
          </p:cNvSpPr>
          <p:nvPr/>
        </p:nvSpPr>
        <p:spPr bwMode="auto">
          <a:xfrm flipV="1">
            <a:off x="4294188" y="4529138"/>
            <a:ext cx="1128712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8" name="Line 44"/>
          <p:cNvSpPr>
            <a:spLocks noChangeShapeType="1"/>
          </p:cNvSpPr>
          <p:nvPr/>
        </p:nvSpPr>
        <p:spPr bwMode="auto">
          <a:xfrm>
            <a:off x="5429250" y="4487863"/>
            <a:ext cx="0" cy="782637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349" name="Rectangle 45"/>
          <p:cNvSpPr>
            <a:spLocks noChangeArrowheads="1"/>
          </p:cNvSpPr>
          <p:nvPr/>
        </p:nvSpPr>
        <p:spPr bwMode="auto">
          <a:xfrm>
            <a:off x="495300" y="3172827"/>
            <a:ext cx="1873250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B</a:t>
            </a:r>
            <a:r>
              <a:rPr lang="en-US" sz="1600" dirty="0" smtClean="0"/>
              <a:t>us </a:t>
            </a:r>
            <a:r>
              <a:rPr lang="en-US" sz="1600" dirty="0"/>
              <a:t>interface</a:t>
            </a:r>
          </a:p>
        </p:txBody>
      </p:sp>
      <p:sp>
        <p:nvSpPr>
          <p:cNvPr id="98350" name="Text Box 46"/>
          <p:cNvSpPr txBox="1">
            <a:spLocks noChangeArrowheads="1"/>
          </p:cNvSpPr>
          <p:nvPr/>
        </p:nvSpPr>
        <p:spPr bwMode="auto">
          <a:xfrm>
            <a:off x="4038600" y="1323975"/>
            <a:ext cx="4876800" cy="156966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b="0" dirty="0"/>
              <a:t>CPU initiates a disk read by writing a command, logical block number, and destination memory address to a </a:t>
            </a:r>
            <a:r>
              <a:rPr lang="en-US" b="0" dirty="0">
                <a:solidFill>
                  <a:srgbClr val="FF0000"/>
                </a:solidFill>
              </a:rPr>
              <a:t>port </a:t>
            </a:r>
            <a:r>
              <a:rPr lang="en-US" b="0" dirty="0"/>
              <a:t>(address) associated with disk controller.</a:t>
            </a:r>
          </a:p>
        </p:txBody>
      </p:sp>
    </p:spTree>
    <p:extLst>
      <p:ext uri="{BB962C8B-B14F-4D97-AF65-F5344CB8AC3E}">
        <p14:creationId xmlns:p14="http://schemas.microsoft.com/office/powerpoint/2010/main" val="20528998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75" name="Rectangle 4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 a Disk Sector (2)</a:t>
            </a:r>
          </a:p>
        </p:txBody>
      </p:sp>
      <p:sp>
        <p:nvSpPr>
          <p:cNvPr id="99332" name="Rectangle 4"/>
          <p:cNvSpPr>
            <a:spLocks noChangeArrowheads="1"/>
          </p:cNvSpPr>
          <p:nvPr/>
        </p:nvSpPr>
        <p:spPr bwMode="auto">
          <a:xfrm>
            <a:off x="6294438" y="2971800"/>
            <a:ext cx="909637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</a:t>
            </a:r>
            <a:r>
              <a:rPr lang="en-US" sz="1600" dirty="0" smtClean="0"/>
              <a:t>ain</a:t>
            </a:r>
            <a:endParaRPr lang="en-US" sz="1600" dirty="0"/>
          </a:p>
          <a:p>
            <a:pPr algn="ctr">
              <a:lnSpc>
                <a:spcPct val="100000"/>
              </a:lnSpc>
            </a:pPr>
            <a:r>
              <a:rPr lang="en-US" sz="1600" dirty="0"/>
              <a:t>memory</a:t>
            </a:r>
          </a:p>
        </p:txBody>
      </p:sp>
      <p:sp>
        <p:nvSpPr>
          <p:cNvPr id="99333" name="AutoShape 5"/>
          <p:cNvSpPr>
            <a:spLocks noChangeArrowheads="1"/>
          </p:cNvSpPr>
          <p:nvPr/>
        </p:nvSpPr>
        <p:spPr bwMode="auto">
          <a:xfrm>
            <a:off x="4770438" y="31242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3856038" y="3155950"/>
            <a:ext cx="909637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99335" name="AutoShape 7"/>
          <p:cNvSpPr>
            <a:spLocks noChangeArrowheads="1"/>
          </p:cNvSpPr>
          <p:nvPr/>
        </p:nvSpPr>
        <p:spPr bwMode="auto">
          <a:xfrm>
            <a:off x="2398713" y="3124200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6" name="Rectangle 8"/>
          <p:cNvSpPr>
            <a:spLocks noChangeArrowheads="1"/>
          </p:cNvSpPr>
          <p:nvPr/>
        </p:nvSpPr>
        <p:spPr bwMode="auto">
          <a:xfrm>
            <a:off x="1414463" y="18288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7" name="Rectangle 9"/>
          <p:cNvSpPr>
            <a:spLocks noChangeArrowheads="1"/>
          </p:cNvSpPr>
          <p:nvPr/>
        </p:nvSpPr>
        <p:spPr bwMode="auto">
          <a:xfrm>
            <a:off x="1414463" y="19812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8" name="Rectangle 10"/>
          <p:cNvSpPr>
            <a:spLocks noChangeArrowheads="1"/>
          </p:cNvSpPr>
          <p:nvPr/>
        </p:nvSpPr>
        <p:spPr bwMode="auto">
          <a:xfrm>
            <a:off x="1414463" y="21336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39" name="Rectangle 11"/>
          <p:cNvSpPr>
            <a:spLocks noChangeArrowheads="1"/>
          </p:cNvSpPr>
          <p:nvPr/>
        </p:nvSpPr>
        <p:spPr bwMode="auto">
          <a:xfrm>
            <a:off x="1414463" y="22860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40" name="Rectangle 12"/>
          <p:cNvSpPr>
            <a:spLocks noChangeArrowheads="1"/>
          </p:cNvSpPr>
          <p:nvPr/>
        </p:nvSpPr>
        <p:spPr bwMode="auto">
          <a:xfrm>
            <a:off x="1414463" y="24384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41" name="AutoShape 13"/>
          <p:cNvSpPr>
            <a:spLocks noChangeArrowheads="1"/>
          </p:cNvSpPr>
          <p:nvPr/>
        </p:nvSpPr>
        <p:spPr bwMode="auto">
          <a:xfrm>
            <a:off x="2187575" y="18288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42" name="AutoShape 14"/>
          <p:cNvSpPr>
            <a:spLocks noChangeArrowheads="1"/>
          </p:cNvSpPr>
          <p:nvPr/>
        </p:nvSpPr>
        <p:spPr bwMode="auto">
          <a:xfrm flipH="1">
            <a:off x="2098675" y="22098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43" name="Rectangle 15"/>
          <p:cNvSpPr>
            <a:spLocks noChangeArrowheads="1"/>
          </p:cNvSpPr>
          <p:nvPr/>
        </p:nvSpPr>
        <p:spPr bwMode="auto">
          <a:xfrm>
            <a:off x="2632075" y="16764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/>
              <a:t>ALU</a:t>
            </a:r>
          </a:p>
        </p:txBody>
      </p:sp>
      <p:sp>
        <p:nvSpPr>
          <p:cNvPr id="99344" name="Text Box 16"/>
          <p:cNvSpPr txBox="1">
            <a:spLocks noChangeArrowheads="1"/>
          </p:cNvSpPr>
          <p:nvPr/>
        </p:nvSpPr>
        <p:spPr bwMode="auto">
          <a:xfrm>
            <a:off x="1131888" y="1507123"/>
            <a:ext cx="114777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R</a:t>
            </a:r>
            <a:r>
              <a:rPr lang="en-US" sz="1600" dirty="0" smtClean="0"/>
              <a:t>egister </a:t>
            </a:r>
            <a:r>
              <a:rPr lang="en-US" sz="1600" dirty="0"/>
              <a:t>file</a:t>
            </a:r>
          </a:p>
        </p:txBody>
      </p:sp>
      <p:sp>
        <p:nvSpPr>
          <p:cNvPr id="99345" name="AutoShape 17"/>
          <p:cNvSpPr>
            <a:spLocks noChangeArrowheads="1"/>
          </p:cNvSpPr>
          <p:nvPr/>
        </p:nvSpPr>
        <p:spPr bwMode="auto">
          <a:xfrm>
            <a:off x="1489075" y="26670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46" name="Rectangle 18"/>
          <p:cNvSpPr>
            <a:spLocks noChangeArrowheads="1"/>
          </p:cNvSpPr>
          <p:nvPr/>
        </p:nvSpPr>
        <p:spPr bwMode="auto">
          <a:xfrm>
            <a:off x="346075" y="1447800"/>
            <a:ext cx="2971800" cy="2438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47" name="Text Box 19"/>
          <p:cNvSpPr txBox="1">
            <a:spLocks noChangeArrowheads="1"/>
          </p:cNvSpPr>
          <p:nvPr/>
        </p:nvSpPr>
        <p:spPr bwMode="auto">
          <a:xfrm>
            <a:off x="247650" y="1143000"/>
            <a:ext cx="10858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CPU chip</a:t>
            </a:r>
          </a:p>
        </p:txBody>
      </p:sp>
      <p:sp>
        <p:nvSpPr>
          <p:cNvPr id="99348" name="AutoShape 20"/>
          <p:cNvSpPr>
            <a:spLocks noChangeArrowheads="1"/>
          </p:cNvSpPr>
          <p:nvPr/>
        </p:nvSpPr>
        <p:spPr bwMode="auto">
          <a:xfrm>
            <a:off x="4079875" y="38100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49" name="AutoShape 21"/>
          <p:cNvSpPr>
            <a:spLocks noChangeArrowheads="1"/>
          </p:cNvSpPr>
          <p:nvPr/>
        </p:nvSpPr>
        <p:spPr bwMode="auto">
          <a:xfrm flipV="1">
            <a:off x="5184775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0" name="Rectangle 22"/>
          <p:cNvSpPr>
            <a:spLocks noChangeArrowheads="1"/>
          </p:cNvSpPr>
          <p:nvPr/>
        </p:nvSpPr>
        <p:spPr bwMode="auto">
          <a:xfrm>
            <a:off x="4765675" y="52705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D</a:t>
            </a:r>
            <a:r>
              <a:rPr lang="en-US" sz="1600" dirty="0" smtClean="0"/>
              <a:t>isk </a:t>
            </a:r>
            <a:endParaRPr lang="en-US" sz="1600" dirty="0"/>
          </a:p>
          <a:p>
            <a:pPr algn="ctr">
              <a:lnSpc>
                <a:spcPct val="100000"/>
              </a:lnSpc>
            </a:pPr>
            <a:r>
              <a:rPr lang="en-US" sz="1600" dirty="0"/>
              <a:t>controller</a:t>
            </a:r>
          </a:p>
        </p:txBody>
      </p:sp>
      <p:sp>
        <p:nvSpPr>
          <p:cNvPr id="99351" name="AutoShape 23"/>
          <p:cNvSpPr>
            <a:spLocks noChangeArrowheads="1"/>
          </p:cNvSpPr>
          <p:nvPr/>
        </p:nvSpPr>
        <p:spPr bwMode="auto">
          <a:xfrm flipV="1">
            <a:off x="2854325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2" name="Rectangle 24"/>
          <p:cNvSpPr>
            <a:spLocks noChangeArrowheads="1"/>
          </p:cNvSpPr>
          <p:nvPr/>
        </p:nvSpPr>
        <p:spPr bwMode="auto">
          <a:xfrm>
            <a:off x="2435225" y="52705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G</a:t>
            </a:r>
            <a:r>
              <a:rPr lang="en-US" sz="1600" dirty="0" smtClean="0"/>
              <a:t>raphics</a:t>
            </a:r>
            <a:endParaRPr lang="en-US" sz="1600" dirty="0"/>
          </a:p>
          <a:p>
            <a:pPr algn="ctr">
              <a:lnSpc>
                <a:spcPct val="100000"/>
              </a:lnSpc>
            </a:pPr>
            <a:r>
              <a:rPr lang="en-US" sz="1600" dirty="0"/>
              <a:t>adapter</a:t>
            </a:r>
          </a:p>
        </p:txBody>
      </p:sp>
      <p:sp>
        <p:nvSpPr>
          <p:cNvPr id="99353" name="AutoShape 25"/>
          <p:cNvSpPr>
            <a:spLocks noChangeArrowheads="1"/>
          </p:cNvSpPr>
          <p:nvPr/>
        </p:nvSpPr>
        <p:spPr bwMode="auto">
          <a:xfrm flipV="1">
            <a:off x="1177925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4" name="Rectangle 26"/>
          <p:cNvSpPr>
            <a:spLocks noChangeArrowheads="1"/>
          </p:cNvSpPr>
          <p:nvPr/>
        </p:nvSpPr>
        <p:spPr bwMode="auto">
          <a:xfrm>
            <a:off x="835025" y="5257800"/>
            <a:ext cx="11430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/>
              <a:t>USB</a:t>
            </a:r>
          </a:p>
          <a:p>
            <a:pPr algn="ctr">
              <a:lnSpc>
                <a:spcPct val="100000"/>
              </a:lnSpc>
            </a:pPr>
            <a:r>
              <a:rPr lang="en-US" sz="1600"/>
              <a:t>controller</a:t>
            </a:r>
          </a:p>
        </p:txBody>
      </p:sp>
      <p:sp>
        <p:nvSpPr>
          <p:cNvPr id="99355" name="Line 27"/>
          <p:cNvSpPr>
            <a:spLocks noChangeShapeType="1"/>
          </p:cNvSpPr>
          <p:nvPr/>
        </p:nvSpPr>
        <p:spPr bwMode="auto">
          <a:xfrm>
            <a:off x="1063625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6" name="Line 28"/>
          <p:cNvSpPr>
            <a:spLocks noChangeShapeType="1"/>
          </p:cNvSpPr>
          <p:nvPr/>
        </p:nvSpPr>
        <p:spPr bwMode="auto">
          <a:xfrm>
            <a:off x="1825625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57" name="Text Box 29"/>
          <p:cNvSpPr txBox="1">
            <a:spLocks noChangeArrowheads="1"/>
          </p:cNvSpPr>
          <p:nvPr/>
        </p:nvSpPr>
        <p:spPr bwMode="auto">
          <a:xfrm>
            <a:off x="628650" y="6018798"/>
            <a:ext cx="71756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</a:t>
            </a:r>
            <a:r>
              <a:rPr lang="en-US" sz="1600" dirty="0" smtClean="0"/>
              <a:t>ouse</a:t>
            </a:r>
            <a:endParaRPr lang="en-US" sz="1600" dirty="0"/>
          </a:p>
        </p:txBody>
      </p:sp>
      <p:sp>
        <p:nvSpPr>
          <p:cNvPr id="99358" name="Text Box 30"/>
          <p:cNvSpPr txBox="1">
            <a:spLocks noChangeArrowheads="1"/>
          </p:cNvSpPr>
          <p:nvPr/>
        </p:nvSpPr>
        <p:spPr bwMode="auto">
          <a:xfrm>
            <a:off x="1306513" y="6018798"/>
            <a:ext cx="96062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K</a:t>
            </a:r>
            <a:r>
              <a:rPr lang="en-US" sz="1600" dirty="0" smtClean="0"/>
              <a:t>eyboard</a:t>
            </a:r>
            <a:endParaRPr lang="en-US" sz="1600" dirty="0"/>
          </a:p>
        </p:txBody>
      </p:sp>
      <p:sp>
        <p:nvSpPr>
          <p:cNvPr id="99359" name="Line 31"/>
          <p:cNvSpPr>
            <a:spLocks noChangeShapeType="1"/>
          </p:cNvSpPr>
          <p:nvPr/>
        </p:nvSpPr>
        <p:spPr bwMode="auto">
          <a:xfrm>
            <a:off x="3121025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0" name="Text Box 32"/>
          <p:cNvSpPr txBox="1">
            <a:spLocks noChangeArrowheads="1"/>
          </p:cNvSpPr>
          <p:nvPr/>
        </p:nvSpPr>
        <p:spPr bwMode="auto">
          <a:xfrm>
            <a:off x="2624138" y="6018798"/>
            <a:ext cx="80142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</a:t>
            </a:r>
            <a:r>
              <a:rPr lang="en-US" sz="1600" dirty="0" smtClean="0"/>
              <a:t>onitor</a:t>
            </a:r>
            <a:endParaRPr lang="en-US" sz="1600" dirty="0"/>
          </a:p>
        </p:txBody>
      </p:sp>
      <p:sp>
        <p:nvSpPr>
          <p:cNvPr id="99361" name="AutoShape 33"/>
          <p:cNvSpPr>
            <a:spLocks noChangeArrowheads="1"/>
          </p:cNvSpPr>
          <p:nvPr/>
        </p:nvSpPr>
        <p:spPr bwMode="auto">
          <a:xfrm>
            <a:off x="5121275" y="6172200"/>
            <a:ext cx="609600" cy="6096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 smtClean="0"/>
              <a:t>Disk</a:t>
            </a:r>
            <a:endParaRPr lang="en-US" sz="1600" dirty="0"/>
          </a:p>
        </p:txBody>
      </p:sp>
      <p:sp>
        <p:nvSpPr>
          <p:cNvPr id="99362" name="AutoShape 34"/>
          <p:cNvSpPr>
            <a:spLocks noChangeArrowheads="1"/>
          </p:cNvSpPr>
          <p:nvPr/>
        </p:nvSpPr>
        <p:spPr bwMode="auto">
          <a:xfrm>
            <a:off x="269875" y="4330700"/>
            <a:ext cx="6972300" cy="393700"/>
          </a:xfrm>
          <a:prstGeom prst="leftRightArrow">
            <a:avLst>
              <a:gd name="adj1" fmla="val 48611"/>
              <a:gd name="adj2" fmla="val 91500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3" name="Rectangle 35"/>
          <p:cNvSpPr>
            <a:spLocks noChangeArrowheads="1"/>
          </p:cNvSpPr>
          <p:nvPr/>
        </p:nvSpPr>
        <p:spPr bwMode="auto">
          <a:xfrm>
            <a:off x="1346200" y="4500563"/>
            <a:ext cx="166688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4" name="Rectangle 36"/>
          <p:cNvSpPr>
            <a:spLocks noChangeArrowheads="1"/>
          </p:cNvSpPr>
          <p:nvPr/>
        </p:nvSpPr>
        <p:spPr bwMode="auto">
          <a:xfrm>
            <a:off x="3022600" y="4491038"/>
            <a:ext cx="166688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5" name="Rectangle 37"/>
          <p:cNvSpPr>
            <a:spLocks noChangeArrowheads="1"/>
          </p:cNvSpPr>
          <p:nvPr/>
        </p:nvSpPr>
        <p:spPr bwMode="auto">
          <a:xfrm>
            <a:off x="5356225" y="4481513"/>
            <a:ext cx="161925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6" name="Text Box 38"/>
          <p:cNvSpPr txBox="1">
            <a:spLocks noChangeArrowheads="1"/>
          </p:cNvSpPr>
          <p:nvPr/>
        </p:nvSpPr>
        <p:spPr bwMode="auto">
          <a:xfrm>
            <a:off x="5556250" y="4127500"/>
            <a:ext cx="87471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I/O bus</a:t>
            </a:r>
          </a:p>
        </p:txBody>
      </p:sp>
      <p:sp>
        <p:nvSpPr>
          <p:cNvPr id="99367" name="Rectangle 39"/>
          <p:cNvSpPr>
            <a:spLocks noChangeArrowheads="1"/>
          </p:cNvSpPr>
          <p:nvPr/>
        </p:nvSpPr>
        <p:spPr bwMode="auto">
          <a:xfrm>
            <a:off x="4246563" y="4419600"/>
            <a:ext cx="161925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8" name="Line 40"/>
          <p:cNvSpPr>
            <a:spLocks noChangeShapeType="1"/>
          </p:cNvSpPr>
          <p:nvPr/>
        </p:nvSpPr>
        <p:spPr bwMode="auto">
          <a:xfrm>
            <a:off x="4297363" y="3365500"/>
            <a:ext cx="1965325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69" name="Line 41"/>
          <p:cNvSpPr>
            <a:spLocks noChangeShapeType="1"/>
          </p:cNvSpPr>
          <p:nvPr/>
        </p:nvSpPr>
        <p:spPr bwMode="auto">
          <a:xfrm>
            <a:off x="4335463" y="3365500"/>
            <a:ext cx="0" cy="1135063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70" name="Line 42"/>
          <p:cNvSpPr>
            <a:spLocks noChangeShapeType="1"/>
          </p:cNvSpPr>
          <p:nvPr/>
        </p:nvSpPr>
        <p:spPr bwMode="auto">
          <a:xfrm flipV="1">
            <a:off x="4297363" y="4529138"/>
            <a:ext cx="1128712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71" name="Line 43"/>
          <p:cNvSpPr>
            <a:spLocks noChangeShapeType="1"/>
          </p:cNvSpPr>
          <p:nvPr/>
        </p:nvSpPr>
        <p:spPr bwMode="auto">
          <a:xfrm flipH="1">
            <a:off x="5432425" y="4500563"/>
            <a:ext cx="0" cy="1671637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372" name="Rectangle 44"/>
          <p:cNvSpPr>
            <a:spLocks noChangeArrowheads="1"/>
          </p:cNvSpPr>
          <p:nvPr/>
        </p:nvSpPr>
        <p:spPr bwMode="auto">
          <a:xfrm>
            <a:off x="498475" y="3155950"/>
            <a:ext cx="1873250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B</a:t>
            </a:r>
            <a:r>
              <a:rPr lang="en-US" sz="1600" dirty="0" smtClean="0"/>
              <a:t>us </a:t>
            </a:r>
            <a:r>
              <a:rPr lang="en-US" sz="1600" dirty="0"/>
              <a:t>interface</a:t>
            </a:r>
          </a:p>
        </p:txBody>
      </p:sp>
      <p:sp>
        <p:nvSpPr>
          <p:cNvPr id="99374" name="Text Box 46"/>
          <p:cNvSpPr txBox="1">
            <a:spLocks noChangeArrowheads="1"/>
          </p:cNvSpPr>
          <p:nvPr/>
        </p:nvSpPr>
        <p:spPr bwMode="auto">
          <a:xfrm>
            <a:off x="4210050" y="1323975"/>
            <a:ext cx="4395788" cy="91598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b="0" dirty="0"/>
              <a:t>Disk controller reads the sector and performs a direct memory access (</a:t>
            </a:r>
            <a:r>
              <a:rPr lang="en-US" b="0" dirty="0">
                <a:solidFill>
                  <a:srgbClr val="FF0000"/>
                </a:solidFill>
              </a:rPr>
              <a:t>DMA</a:t>
            </a:r>
            <a:r>
              <a:rPr lang="en-US" b="0" dirty="0"/>
              <a:t>) transfer into main memory.</a:t>
            </a:r>
          </a:p>
        </p:txBody>
      </p:sp>
    </p:spTree>
    <p:extLst>
      <p:ext uri="{BB962C8B-B14F-4D97-AF65-F5344CB8AC3E}">
        <p14:creationId xmlns:p14="http://schemas.microsoft.com/office/powerpoint/2010/main" val="79040723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400" name="Rectangle 4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Reading a Disk Sector (3)</a:t>
            </a:r>
          </a:p>
        </p:txBody>
      </p:sp>
      <p:sp>
        <p:nvSpPr>
          <p:cNvPr id="100356" name="Rectangle 4"/>
          <p:cNvSpPr>
            <a:spLocks noChangeArrowheads="1"/>
          </p:cNvSpPr>
          <p:nvPr/>
        </p:nvSpPr>
        <p:spPr bwMode="auto">
          <a:xfrm>
            <a:off x="6294438" y="2971800"/>
            <a:ext cx="909637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</a:t>
            </a:r>
            <a:r>
              <a:rPr lang="en-US" sz="1600" dirty="0" smtClean="0"/>
              <a:t>ain</a:t>
            </a:r>
            <a:endParaRPr lang="en-US" sz="1600" dirty="0"/>
          </a:p>
          <a:p>
            <a:pPr algn="ctr">
              <a:lnSpc>
                <a:spcPct val="100000"/>
              </a:lnSpc>
            </a:pPr>
            <a:r>
              <a:rPr lang="en-US" sz="1600" dirty="0"/>
              <a:t>memory</a:t>
            </a:r>
          </a:p>
        </p:txBody>
      </p:sp>
      <p:sp>
        <p:nvSpPr>
          <p:cNvPr id="100357" name="AutoShape 5"/>
          <p:cNvSpPr>
            <a:spLocks noChangeArrowheads="1"/>
          </p:cNvSpPr>
          <p:nvPr/>
        </p:nvSpPr>
        <p:spPr bwMode="auto">
          <a:xfrm>
            <a:off x="4770438" y="31242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58" name="Rectangle 6"/>
          <p:cNvSpPr>
            <a:spLocks noChangeArrowheads="1"/>
          </p:cNvSpPr>
          <p:nvPr/>
        </p:nvSpPr>
        <p:spPr bwMode="auto">
          <a:xfrm>
            <a:off x="3856038" y="3155950"/>
            <a:ext cx="909637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100359" name="AutoShape 7"/>
          <p:cNvSpPr>
            <a:spLocks noChangeArrowheads="1"/>
          </p:cNvSpPr>
          <p:nvPr/>
        </p:nvSpPr>
        <p:spPr bwMode="auto">
          <a:xfrm>
            <a:off x="2398713" y="3124200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60" name="Rectangle 8"/>
          <p:cNvSpPr>
            <a:spLocks noChangeArrowheads="1"/>
          </p:cNvSpPr>
          <p:nvPr/>
        </p:nvSpPr>
        <p:spPr bwMode="auto">
          <a:xfrm>
            <a:off x="1414463" y="18288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61" name="Rectangle 9"/>
          <p:cNvSpPr>
            <a:spLocks noChangeArrowheads="1"/>
          </p:cNvSpPr>
          <p:nvPr/>
        </p:nvSpPr>
        <p:spPr bwMode="auto">
          <a:xfrm>
            <a:off x="1414463" y="19812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62" name="Rectangle 10"/>
          <p:cNvSpPr>
            <a:spLocks noChangeArrowheads="1"/>
          </p:cNvSpPr>
          <p:nvPr/>
        </p:nvSpPr>
        <p:spPr bwMode="auto">
          <a:xfrm>
            <a:off x="1414463" y="21336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63" name="Rectangle 11"/>
          <p:cNvSpPr>
            <a:spLocks noChangeArrowheads="1"/>
          </p:cNvSpPr>
          <p:nvPr/>
        </p:nvSpPr>
        <p:spPr bwMode="auto">
          <a:xfrm>
            <a:off x="1414463" y="22860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64" name="Rectangle 12"/>
          <p:cNvSpPr>
            <a:spLocks noChangeArrowheads="1"/>
          </p:cNvSpPr>
          <p:nvPr/>
        </p:nvSpPr>
        <p:spPr bwMode="auto">
          <a:xfrm>
            <a:off x="1414463" y="24384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65" name="AutoShape 13"/>
          <p:cNvSpPr>
            <a:spLocks noChangeArrowheads="1"/>
          </p:cNvSpPr>
          <p:nvPr/>
        </p:nvSpPr>
        <p:spPr bwMode="auto">
          <a:xfrm>
            <a:off x="2187575" y="18288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66" name="AutoShape 14"/>
          <p:cNvSpPr>
            <a:spLocks noChangeArrowheads="1"/>
          </p:cNvSpPr>
          <p:nvPr/>
        </p:nvSpPr>
        <p:spPr bwMode="auto">
          <a:xfrm flipH="1">
            <a:off x="2098675" y="22098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67" name="Rectangle 15"/>
          <p:cNvSpPr>
            <a:spLocks noChangeArrowheads="1"/>
          </p:cNvSpPr>
          <p:nvPr/>
        </p:nvSpPr>
        <p:spPr bwMode="auto">
          <a:xfrm>
            <a:off x="2632075" y="16764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/>
              <a:t>ALU</a:t>
            </a:r>
          </a:p>
        </p:txBody>
      </p:sp>
      <p:sp>
        <p:nvSpPr>
          <p:cNvPr id="100368" name="Text Box 16"/>
          <p:cNvSpPr txBox="1">
            <a:spLocks noChangeArrowheads="1"/>
          </p:cNvSpPr>
          <p:nvPr/>
        </p:nvSpPr>
        <p:spPr bwMode="auto">
          <a:xfrm>
            <a:off x="1131888" y="1507123"/>
            <a:ext cx="114777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R</a:t>
            </a:r>
            <a:r>
              <a:rPr lang="en-US" sz="1600" dirty="0" smtClean="0"/>
              <a:t>egister </a:t>
            </a:r>
            <a:r>
              <a:rPr lang="en-US" sz="1600" dirty="0"/>
              <a:t>file</a:t>
            </a:r>
          </a:p>
        </p:txBody>
      </p:sp>
      <p:sp>
        <p:nvSpPr>
          <p:cNvPr id="100369" name="AutoShape 17"/>
          <p:cNvSpPr>
            <a:spLocks noChangeArrowheads="1"/>
          </p:cNvSpPr>
          <p:nvPr/>
        </p:nvSpPr>
        <p:spPr bwMode="auto">
          <a:xfrm>
            <a:off x="1489075" y="26670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70" name="Rectangle 18"/>
          <p:cNvSpPr>
            <a:spLocks noChangeArrowheads="1"/>
          </p:cNvSpPr>
          <p:nvPr/>
        </p:nvSpPr>
        <p:spPr bwMode="auto">
          <a:xfrm>
            <a:off x="346075" y="1447800"/>
            <a:ext cx="2971800" cy="243840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71" name="Text Box 19"/>
          <p:cNvSpPr txBox="1">
            <a:spLocks noChangeArrowheads="1"/>
          </p:cNvSpPr>
          <p:nvPr/>
        </p:nvSpPr>
        <p:spPr bwMode="auto">
          <a:xfrm>
            <a:off x="247650" y="1143000"/>
            <a:ext cx="10858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CPU chip</a:t>
            </a:r>
          </a:p>
        </p:txBody>
      </p:sp>
      <p:sp>
        <p:nvSpPr>
          <p:cNvPr id="100372" name="AutoShape 20"/>
          <p:cNvSpPr>
            <a:spLocks noChangeArrowheads="1"/>
          </p:cNvSpPr>
          <p:nvPr/>
        </p:nvSpPr>
        <p:spPr bwMode="auto">
          <a:xfrm>
            <a:off x="4079875" y="38100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73" name="AutoShape 21"/>
          <p:cNvSpPr>
            <a:spLocks noChangeArrowheads="1"/>
          </p:cNvSpPr>
          <p:nvPr/>
        </p:nvSpPr>
        <p:spPr bwMode="auto">
          <a:xfrm flipV="1">
            <a:off x="5184775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74" name="Rectangle 22"/>
          <p:cNvSpPr>
            <a:spLocks noChangeArrowheads="1"/>
          </p:cNvSpPr>
          <p:nvPr/>
        </p:nvSpPr>
        <p:spPr bwMode="auto">
          <a:xfrm>
            <a:off x="4765675" y="52705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D</a:t>
            </a:r>
            <a:r>
              <a:rPr lang="en-US" sz="1600" dirty="0" smtClean="0"/>
              <a:t>isk </a:t>
            </a:r>
            <a:endParaRPr lang="en-US" sz="1600" dirty="0"/>
          </a:p>
          <a:p>
            <a:pPr algn="ctr">
              <a:lnSpc>
                <a:spcPct val="100000"/>
              </a:lnSpc>
            </a:pPr>
            <a:r>
              <a:rPr lang="en-US" sz="1600" dirty="0"/>
              <a:t>controller</a:t>
            </a:r>
          </a:p>
        </p:txBody>
      </p:sp>
      <p:sp>
        <p:nvSpPr>
          <p:cNvPr id="100375" name="AutoShape 23"/>
          <p:cNvSpPr>
            <a:spLocks noChangeArrowheads="1"/>
          </p:cNvSpPr>
          <p:nvPr/>
        </p:nvSpPr>
        <p:spPr bwMode="auto">
          <a:xfrm flipV="1">
            <a:off x="2854325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76" name="Rectangle 24"/>
          <p:cNvSpPr>
            <a:spLocks noChangeArrowheads="1"/>
          </p:cNvSpPr>
          <p:nvPr/>
        </p:nvSpPr>
        <p:spPr bwMode="auto">
          <a:xfrm>
            <a:off x="2435225" y="5270500"/>
            <a:ext cx="12954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G</a:t>
            </a:r>
            <a:r>
              <a:rPr lang="en-US" sz="1600" dirty="0" smtClean="0"/>
              <a:t>raphics</a:t>
            </a:r>
            <a:endParaRPr lang="en-US" sz="1600" dirty="0"/>
          </a:p>
          <a:p>
            <a:pPr algn="ctr">
              <a:lnSpc>
                <a:spcPct val="100000"/>
              </a:lnSpc>
            </a:pPr>
            <a:r>
              <a:rPr lang="en-US" sz="1600" dirty="0"/>
              <a:t>adapter</a:t>
            </a:r>
          </a:p>
        </p:txBody>
      </p:sp>
      <p:sp>
        <p:nvSpPr>
          <p:cNvPr id="100377" name="AutoShape 25"/>
          <p:cNvSpPr>
            <a:spLocks noChangeArrowheads="1"/>
          </p:cNvSpPr>
          <p:nvPr/>
        </p:nvSpPr>
        <p:spPr bwMode="auto">
          <a:xfrm flipV="1">
            <a:off x="1177925" y="454660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78" name="Rectangle 26"/>
          <p:cNvSpPr>
            <a:spLocks noChangeArrowheads="1"/>
          </p:cNvSpPr>
          <p:nvPr/>
        </p:nvSpPr>
        <p:spPr bwMode="auto">
          <a:xfrm>
            <a:off x="835025" y="5257800"/>
            <a:ext cx="1143000" cy="5207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/>
              <a:t>USB</a:t>
            </a:r>
          </a:p>
          <a:p>
            <a:pPr algn="ctr">
              <a:lnSpc>
                <a:spcPct val="100000"/>
              </a:lnSpc>
            </a:pPr>
            <a:r>
              <a:rPr lang="en-US" sz="1600"/>
              <a:t>controller</a:t>
            </a:r>
          </a:p>
        </p:txBody>
      </p:sp>
      <p:sp>
        <p:nvSpPr>
          <p:cNvPr id="100379" name="Line 27"/>
          <p:cNvSpPr>
            <a:spLocks noChangeShapeType="1"/>
          </p:cNvSpPr>
          <p:nvPr/>
        </p:nvSpPr>
        <p:spPr bwMode="auto">
          <a:xfrm>
            <a:off x="1063625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80" name="Line 28"/>
          <p:cNvSpPr>
            <a:spLocks noChangeShapeType="1"/>
          </p:cNvSpPr>
          <p:nvPr/>
        </p:nvSpPr>
        <p:spPr bwMode="auto">
          <a:xfrm>
            <a:off x="1825625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81" name="Text Box 29"/>
          <p:cNvSpPr txBox="1">
            <a:spLocks noChangeArrowheads="1"/>
          </p:cNvSpPr>
          <p:nvPr/>
        </p:nvSpPr>
        <p:spPr bwMode="auto">
          <a:xfrm>
            <a:off x="628650" y="6018798"/>
            <a:ext cx="717564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</a:t>
            </a:r>
            <a:r>
              <a:rPr lang="en-US" sz="1600" dirty="0" smtClean="0"/>
              <a:t>ouse</a:t>
            </a:r>
            <a:endParaRPr lang="en-US" sz="1600" dirty="0"/>
          </a:p>
        </p:txBody>
      </p:sp>
      <p:sp>
        <p:nvSpPr>
          <p:cNvPr id="100382" name="Text Box 30"/>
          <p:cNvSpPr txBox="1">
            <a:spLocks noChangeArrowheads="1"/>
          </p:cNvSpPr>
          <p:nvPr/>
        </p:nvSpPr>
        <p:spPr bwMode="auto">
          <a:xfrm>
            <a:off x="1306513" y="6018798"/>
            <a:ext cx="96062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K</a:t>
            </a:r>
            <a:r>
              <a:rPr lang="en-US" sz="1600" dirty="0" smtClean="0"/>
              <a:t>eyboard</a:t>
            </a:r>
            <a:endParaRPr lang="en-US" sz="1600" dirty="0"/>
          </a:p>
        </p:txBody>
      </p:sp>
      <p:sp>
        <p:nvSpPr>
          <p:cNvPr id="100383" name="Line 31"/>
          <p:cNvSpPr>
            <a:spLocks noChangeShapeType="1"/>
          </p:cNvSpPr>
          <p:nvPr/>
        </p:nvSpPr>
        <p:spPr bwMode="auto">
          <a:xfrm>
            <a:off x="3121025" y="5791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84" name="Text Box 32"/>
          <p:cNvSpPr txBox="1">
            <a:spLocks noChangeArrowheads="1"/>
          </p:cNvSpPr>
          <p:nvPr/>
        </p:nvSpPr>
        <p:spPr bwMode="auto">
          <a:xfrm>
            <a:off x="2624138" y="6018798"/>
            <a:ext cx="801421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</a:t>
            </a:r>
            <a:r>
              <a:rPr lang="en-US" sz="1600" dirty="0" smtClean="0"/>
              <a:t>onitor</a:t>
            </a:r>
            <a:endParaRPr lang="en-US" sz="1600" dirty="0"/>
          </a:p>
        </p:txBody>
      </p:sp>
      <p:sp>
        <p:nvSpPr>
          <p:cNvPr id="100385" name="Line 33"/>
          <p:cNvSpPr>
            <a:spLocks noChangeShapeType="1"/>
          </p:cNvSpPr>
          <p:nvPr/>
        </p:nvSpPr>
        <p:spPr bwMode="auto">
          <a:xfrm>
            <a:off x="5426075" y="5791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86" name="AutoShape 34"/>
          <p:cNvSpPr>
            <a:spLocks noChangeArrowheads="1"/>
          </p:cNvSpPr>
          <p:nvPr/>
        </p:nvSpPr>
        <p:spPr bwMode="auto">
          <a:xfrm>
            <a:off x="5121275" y="6172200"/>
            <a:ext cx="609600" cy="609600"/>
          </a:xfrm>
          <a:prstGeom prst="can">
            <a:avLst>
              <a:gd name="adj" fmla="val 25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D</a:t>
            </a:r>
            <a:r>
              <a:rPr lang="en-US" sz="1600" dirty="0" smtClean="0"/>
              <a:t>isk</a:t>
            </a:r>
            <a:endParaRPr lang="en-US" sz="1600" dirty="0"/>
          </a:p>
        </p:txBody>
      </p:sp>
      <p:sp>
        <p:nvSpPr>
          <p:cNvPr id="100387" name="AutoShape 35"/>
          <p:cNvSpPr>
            <a:spLocks noChangeArrowheads="1"/>
          </p:cNvSpPr>
          <p:nvPr/>
        </p:nvSpPr>
        <p:spPr bwMode="auto">
          <a:xfrm>
            <a:off x="269875" y="4330700"/>
            <a:ext cx="6972300" cy="393700"/>
          </a:xfrm>
          <a:prstGeom prst="leftRightArrow">
            <a:avLst>
              <a:gd name="adj1" fmla="val 48611"/>
              <a:gd name="adj2" fmla="val 91500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88" name="Rectangle 36"/>
          <p:cNvSpPr>
            <a:spLocks noChangeArrowheads="1"/>
          </p:cNvSpPr>
          <p:nvPr/>
        </p:nvSpPr>
        <p:spPr bwMode="auto">
          <a:xfrm>
            <a:off x="1346200" y="4500563"/>
            <a:ext cx="166688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89" name="Rectangle 37"/>
          <p:cNvSpPr>
            <a:spLocks noChangeArrowheads="1"/>
          </p:cNvSpPr>
          <p:nvPr/>
        </p:nvSpPr>
        <p:spPr bwMode="auto">
          <a:xfrm>
            <a:off x="3022600" y="4491038"/>
            <a:ext cx="166688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90" name="Rectangle 38"/>
          <p:cNvSpPr>
            <a:spLocks noChangeArrowheads="1"/>
          </p:cNvSpPr>
          <p:nvPr/>
        </p:nvSpPr>
        <p:spPr bwMode="auto">
          <a:xfrm>
            <a:off x="5356225" y="4481513"/>
            <a:ext cx="161925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91" name="Text Box 39"/>
          <p:cNvSpPr txBox="1">
            <a:spLocks noChangeArrowheads="1"/>
          </p:cNvSpPr>
          <p:nvPr/>
        </p:nvSpPr>
        <p:spPr bwMode="auto">
          <a:xfrm>
            <a:off x="5556250" y="4127500"/>
            <a:ext cx="87471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I/O bus</a:t>
            </a:r>
          </a:p>
        </p:txBody>
      </p:sp>
      <p:sp>
        <p:nvSpPr>
          <p:cNvPr id="100392" name="Rectangle 40"/>
          <p:cNvSpPr>
            <a:spLocks noChangeArrowheads="1"/>
          </p:cNvSpPr>
          <p:nvPr/>
        </p:nvSpPr>
        <p:spPr bwMode="auto">
          <a:xfrm>
            <a:off x="4246563" y="4419600"/>
            <a:ext cx="161925" cy="1524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93" name="Line 41"/>
          <p:cNvSpPr>
            <a:spLocks noChangeShapeType="1"/>
          </p:cNvSpPr>
          <p:nvPr/>
        </p:nvSpPr>
        <p:spPr bwMode="auto">
          <a:xfrm flipH="1">
            <a:off x="3343275" y="2679700"/>
            <a:ext cx="1017588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94" name="Line 42"/>
          <p:cNvSpPr>
            <a:spLocks noChangeShapeType="1"/>
          </p:cNvSpPr>
          <p:nvPr/>
        </p:nvSpPr>
        <p:spPr bwMode="auto">
          <a:xfrm>
            <a:off x="4335463" y="2667000"/>
            <a:ext cx="0" cy="1833563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95" name="Line 43"/>
          <p:cNvSpPr>
            <a:spLocks noChangeShapeType="1"/>
          </p:cNvSpPr>
          <p:nvPr/>
        </p:nvSpPr>
        <p:spPr bwMode="auto">
          <a:xfrm flipV="1">
            <a:off x="4297363" y="4529138"/>
            <a:ext cx="1128712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96" name="Line 44"/>
          <p:cNvSpPr>
            <a:spLocks noChangeShapeType="1"/>
          </p:cNvSpPr>
          <p:nvPr/>
        </p:nvSpPr>
        <p:spPr bwMode="auto">
          <a:xfrm flipH="1">
            <a:off x="5426075" y="4500563"/>
            <a:ext cx="6350" cy="782637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0397" name="Rectangle 45"/>
          <p:cNvSpPr>
            <a:spLocks noChangeArrowheads="1"/>
          </p:cNvSpPr>
          <p:nvPr/>
        </p:nvSpPr>
        <p:spPr bwMode="auto">
          <a:xfrm>
            <a:off x="498475" y="3155950"/>
            <a:ext cx="1873250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B</a:t>
            </a:r>
            <a:r>
              <a:rPr lang="en-US" sz="1600" dirty="0" smtClean="0"/>
              <a:t>us </a:t>
            </a:r>
            <a:r>
              <a:rPr lang="en-US" sz="1600" dirty="0"/>
              <a:t>interface</a:t>
            </a:r>
          </a:p>
        </p:txBody>
      </p:sp>
      <p:sp>
        <p:nvSpPr>
          <p:cNvPr id="100399" name="Text Box 47"/>
          <p:cNvSpPr txBox="1">
            <a:spLocks noChangeArrowheads="1"/>
          </p:cNvSpPr>
          <p:nvPr/>
        </p:nvSpPr>
        <p:spPr bwMode="auto">
          <a:xfrm>
            <a:off x="4495800" y="1219200"/>
            <a:ext cx="4343400" cy="156966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b="0" dirty="0"/>
              <a:t>When the DMA transfer completes, the disk controller notifies the CPU with an </a:t>
            </a:r>
            <a:r>
              <a:rPr lang="en-US" b="0" i="1" dirty="0">
                <a:solidFill>
                  <a:srgbClr val="FF0000"/>
                </a:solidFill>
              </a:rPr>
              <a:t>interrupt</a:t>
            </a:r>
            <a:r>
              <a:rPr lang="en-US" b="0" dirty="0"/>
              <a:t> (i.e., asserts a special “interrupt” pin on the CPU)</a:t>
            </a:r>
          </a:p>
        </p:txBody>
      </p:sp>
    </p:spTree>
    <p:extLst>
      <p:ext uri="{BB962C8B-B14F-4D97-AF65-F5344CB8AC3E}">
        <p14:creationId xmlns:p14="http://schemas.microsoft.com/office/powerpoint/2010/main" val="25666675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289"/>
          <p:cNvSpPr>
            <a:spLocks noChangeArrowheads="1"/>
          </p:cNvSpPr>
          <p:nvPr/>
        </p:nvSpPr>
        <p:spPr bwMode="auto">
          <a:xfrm>
            <a:off x="990600" y="3352800"/>
            <a:ext cx="7162800" cy="9906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Solid State Disks (</a:t>
            </a:r>
            <a:r>
              <a:rPr lang="en-US" dirty="0" err="1" smtClean="0"/>
              <a:t>SSDs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4724400"/>
            <a:ext cx="8373052" cy="1904999"/>
          </a:xfrm>
        </p:spPr>
        <p:txBody>
          <a:bodyPr/>
          <a:lstStyle/>
          <a:p>
            <a:r>
              <a:rPr lang="en-US" dirty="0" smtClean="0"/>
              <a:t>Pages: 512KB to 4KB, Blocks: 32 to 128 pages</a:t>
            </a:r>
          </a:p>
          <a:p>
            <a:r>
              <a:rPr lang="en-US" dirty="0" smtClean="0"/>
              <a:t>Data read/written in units of pages</a:t>
            </a:r>
          </a:p>
          <a:p>
            <a:r>
              <a:rPr lang="en-US" dirty="0" smtClean="0"/>
              <a:t>Page can be written only after block has been erased</a:t>
            </a:r>
          </a:p>
          <a:p>
            <a:r>
              <a:rPr lang="en-US" dirty="0"/>
              <a:t>B</a:t>
            </a:r>
            <a:r>
              <a:rPr lang="en-US" dirty="0" smtClean="0"/>
              <a:t>lock wears out after about 100,000 writes</a:t>
            </a:r>
            <a:endParaRPr lang="en-US" dirty="0"/>
          </a:p>
        </p:txBody>
      </p:sp>
      <p:sp>
        <p:nvSpPr>
          <p:cNvPr id="62" name="AutoShape 238"/>
          <p:cNvSpPr>
            <a:spLocks noChangeArrowheads="1"/>
          </p:cNvSpPr>
          <p:nvPr/>
        </p:nvSpPr>
        <p:spPr bwMode="auto">
          <a:xfrm flipV="1">
            <a:off x="4305300" y="1606550"/>
            <a:ext cx="495300" cy="685800"/>
          </a:xfrm>
          <a:prstGeom prst="upArrow">
            <a:avLst>
              <a:gd name="adj1" fmla="val 36667"/>
              <a:gd name="adj2" fmla="val 44872"/>
            </a:avLst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3" name="Rectangle 239"/>
          <p:cNvSpPr>
            <a:spLocks noChangeArrowheads="1"/>
          </p:cNvSpPr>
          <p:nvPr/>
        </p:nvSpPr>
        <p:spPr bwMode="auto">
          <a:xfrm>
            <a:off x="3505200" y="2406650"/>
            <a:ext cx="2057400" cy="520700"/>
          </a:xfrm>
          <a:prstGeom prst="rect">
            <a:avLst/>
          </a:prstGeom>
          <a:solidFill>
            <a:srgbClr val="DEDFF5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</a:rPr>
              <a:t>Flash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</a:rPr>
              <a:t>translation layer</a:t>
            </a:r>
          </a:p>
        </p:txBody>
      </p:sp>
      <p:sp>
        <p:nvSpPr>
          <p:cNvPr id="64" name="Line 258"/>
          <p:cNvSpPr>
            <a:spLocks noChangeShapeType="1"/>
          </p:cNvSpPr>
          <p:nvPr/>
        </p:nvSpPr>
        <p:spPr bwMode="auto">
          <a:xfrm>
            <a:off x="4572000" y="2927350"/>
            <a:ext cx="0" cy="38100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5" name="Rectangle 235"/>
          <p:cNvSpPr>
            <a:spLocks noChangeArrowheads="1"/>
          </p:cNvSpPr>
          <p:nvPr/>
        </p:nvSpPr>
        <p:spPr bwMode="auto">
          <a:xfrm>
            <a:off x="3429000" y="1390650"/>
            <a:ext cx="2209800" cy="241300"/>
          </a:xfrm>
          <a:prstGeom prst="rect">
            <a:avLst/>
          </a:prstGeom>
          <a:solidFill>
            <a:srgbClr val="F7F5C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CCFFCC"/>
              </a:solidFill>
              <a:effectLst/>
              <a:uLnTx/>
              <a:uFillTx/>
            </a:endParaRPr>
          </a:p>
        </p:txBody>
      </p:sp>
      <p:sp>
        <p:nvSpPr>
          <p:cNvPr id="66" name="Rectangle 264"/>
          <p:cNvSpPr>
            <a:spLocks noChangeArrowheads="1"/>
          </p:cNvSpPr>
          <p:nvPr/>
        </p:nvSpPr>
        <p:spPr bwMode="auto">
          <a:xfrm>
            <a:off x="4476750" y="1541463"/>
            <a:ext cx="161925" cy="152400"/>
          </a:xfrm>
          <a:prstGeom prst="rect">
            <a:avLst/>
          </a:prstGeom>
          <a:solidFill>
            <a:srgbClr val="F7F5CD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67" name="Text Box 265"/>
          <p:cNvSpPr txBox="1">
            <a:spLocks noChangeArrowheads="1"/>
          </p:cNvSpPr>
          <p:nvPr/>
        </p:nvSpPr>
        <p:spPr bwMode="auto">
          <a:xfrm>
            <a:off x="3429000" y="1066800"/>
            <a:ext cx="8413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</a:rPr>
              <a:t>I/O bus</a:t>
            </a:r>
          </a:p>
        </p:txBody>
      </p:sp>
      <p:sp>
        <p:nvSpPr>
          <p:cNvPr id="68" name="Rectangle 271"/>
          <p:cNvSpPr>
            <a:spLocks noChangeArrowheads="1"/>
          </p:cNvSpPr>
          <p:nvPr/>
        </p:nvSpPr>
        <p:spPr bwMode="auto">
          <a:xfrm>
            <a:off x="5562600" y="1174750"/>
            <a:ext cx="457200" cy="5334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69" name="Rectangle 272"/>
          <p:cNvSpPr>
            <a:spLocks noChangeArrowheads="1"/>
          </p:cNvSpPr>
          <p:nvPr/>
        </p:nvSpPr>
        <p:spPr bwMode="auto">
          <a:xfrm>
            <a:off x="3048000" y="1219200"/>
            <a:ext cx="457200" cy="457200"/>
          </a:xfrm>
          <a:prstGeom prst="rect">
            <a:avLst/>
          </a:prstGeom>
          <a:solidFill>
            <a:srgbClr val="FFFFFF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84" name="Rectangle 280"/>
          <p:cNvSpPr>
            <a:spLocks noChangeArrowheads="1"/>
          </p:cNvSpPr>
          <p:nvPr/>
        </p:nvSpPr>
        <p:spPr bwMode="auto">
          <a:xfrm>
            <a:off x="1154113" y="3689350"/>
            <a:ext cx="3124200" cy="45720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5" name="Rectangle 274"/>
          <p:cNvSpPr>
            <a:spLocks noChangeArrowheads="1"/>
          </p:cNvSpPr>
          <p:nvPr/>
        </p:nvSpPr>
        <p:spPr bwMode="auto">
          <a:xfrm>
            <a:off x="1230313" y="3765550"/>
            <a:ext cx="838200" cy="304800"/>
          </a:xfrm>
          <a:prstGeom prst="rect">
            <a:avLst/>
          </a:prstGeom>
          <a:solidFill>
            <a:srgbClr val="B2E6B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</a:rPr>
              <a:t>Page 0</a:t>
            </a:r>
          </a:p>
        </p:txBody>
      </p:sp>
      <p:sp>
        <p:nvSpPr>
          <p:cNvPr id="86" name="Rectangle 277"/>
          <p:cNvSpPr>
            <a:spLocks noChangeArrowheads="1"/>
          </p:cNvSpPr>
          <p:nvPr/>
        </p:nvSpPr>
        <p:spPr bwMode="auto">
          <a:xfrm>
            <a:off x="2068513" y="3765550"/>
            <a:ext cx="838200" cy="304800"/>
          </a:xfrm>
          <a:prstGeom prst="rect">
            <a:avLst/>
          </a:prstGeom>
          <a:solidFill>
            <a:srgbClr val="B2E6B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</a:rPr>
              <a:t>Page 1</a:t>
            </a:r>
          </a:p>
        </p:txBody>
      </p:sp>
      <p:sp>
        <p:nvSpPr>
          <p:cNvPr id="87" name="Rectangle 278"/>
          <p:cNvSpPr>
            <a:spLocks noChangeArrowheads="1"/>
          </p:cNvSpPr>
          <p:nvPr/>
        </p:nvSpPr>
        <p:spPr bwMode="auto">
          <a:xfrm>
            <a:off x="3363913" y="3765550"/>
            <a:ext cx="838200" cy="304800"/>
          </a:xfrm>
          <a:prstGeom prst="rect">
            <a:avLst/>
          </a:prstGeom>
          <a:solidFill>
            <a:srgbClr val="B2E6B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</a:rPr>
              <a:t>Page P-1</a:t>
            </a:r>
          </a:p>
        </p:txBody>
      </p:sp>
      <p:sp>
        <p:nvSpPr>
          <p:cNvPr id="88" name="Text Box 279"/>
          <p:cNvSpPr txBox="1">
            <a:spLocks noChangeArrowheads="1"/>
          </p:cNvSpPr>
          <p:nvPr/>
        </p:nvSpPr>
        <p:spPr bwMode="auto">
          <a:xfrm>
            <a:off x="2906713" y="3613150"/>
            <a:ext cx="4889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</a:rPr>
              <a:t>…</a:t>
            </a:r>
          </a:p>
        </p:txBody>
      </p:sp>
      <p:sp>
        <p:nvSpPr>
          <p:cNvPr id="89" name="Text Box 281"/>
          <p:cNvSpPr txBox="1">
            <a:spLocks noChangeArrowheads="1"/>
          </p:cNvSpPr>
          <p:nvPr/>
        </p:nvSpPr>
        <p:spPr bwMode="auto">
          <a:xfrm>
            <a:off x="1066800" y="3321050"/>
            <a:ext cx="84931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</a:rPr>
              <a:t>Block 0</a:t>
            </a:r>
          </a:p>
        </p:txBody>
      </p:sp>
      <p:sp>
        <p:nvSpPr>
          <p:cNvPr id="71" name="Text Box 282"/>
          <p:cNvSpPr txBox="1">
            <a:spLocks noChangeArrowheads="1"/>
          </p:cNvSpPr>
          <p:nvPr/>
        </p:nvSpPr>
        <p:spPr bwMode="auto">
          <a:xfrm>
            <a:off x="4311650" y="3657600"/>
            <a:ext cx="4889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</a:rPr>
              <a:t>…</a:t>
            </a:r>
          </a:p>
        </p:txBody>
      </p:sp>
      <p:sp>
        <p:nvSpPr>
          <p:cNvPr id="78" name="Rectangle 287"/>
          <p:cNvSpPr>
            <a:spLocks noChangeArrowheads="1"/>
          </p:cNvSpPr>
          <p:nvPr/>
        </p:nvSpPr>
        <p:spPr bwMode="auto">
          <a:xfrm>
            <a:off x="4876800" y="3689350"/>
            <a:ext cx="3124200" cy="457200"/>
          </a:xfrm>
          <a:prstGeom prst="rect">
            <a:avLst/>
          </a:prstGeom>
          <a:solidFill>
            <a:srgbClr val="F6F5BD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9" name="Rectangle 283"/>
          <p:cNvSpPr>
            <a:spLocks noChangeArrowheads="1"/>
          </p:cNvSpPr>
          <p:nvPr/>
        </p:nvSpPr>
        <p:spPr bwMode="auto">
          <a:xfrm>
            <a:off x="4953000" y="3765550"/>
            <a:ext cx="838200" cy="304800"/>
          </a:xfrm>
          <a:prstGeom prst="rect">
            <a:avLst/>
          </a:prstGeom>
          <a:solidFill>
            <a:srgbClr val="B2E6B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</a:rPr>
              <a:t>Page 0</a:t>
            </a:r>
          </a:p>
        </p:txBody>
      </p:sp>
      <p:sp>
        <p:nvSpPr>
          <p:cNvPr id="80" name="Rectangle 284"/>
          <p:cNvSpPr>
            <a:spLocks noChangeArrowheads="1"/>
          </p:cNvSpPr>
          <p:nvPr/>
        </p:nvSpPr>
        <p:spPr bwMode="auto">
          <a:xfrm>
            <a:off x="5791200" y="3765550"/>
            <a:ext cx="838200" cy="304800"/>
          </a:xfrm>
          <a:prstGeom prst="rect">
            <a:avLst/>
          </a:prstGeom>
          <a:solidFill>
            <a:srgbClr val="B2E6B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5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</a:rPr>
              <a:t>Page 1</a:t>
            </a:r>
          </a:p>
        </p:txBody>
      </p:sp>
      <p:sp>
        <p:nvSpPr>
          <p:cNvPr id="81" name="Rectangle 285"/>
          <p:cNvSpPr>
            <a:spLocks noChangeArrowheads="1"/>
          </p:cNvSpPr>
          <p:nvPr/>
        </p:nvSpPr>
        <p:spPr bwMode="auto">
          <a:xfrm>
            <a:off x="7086600" y="3765550"/>
            <a:ext cx="838200" cy="304800"/>
          </a:xfrm>
          <a:prstGeom prst="rect">
            <a:avLst/>
          </a:prstGeom>
          <a:solidFill>
            <a:srgbClr val="B2E6B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</a:rPr>
              <a:t>Page P-1</a:t>
            </a:r>
          </a:p>
        </p:txBody>
      </p:sp>
      <p:sp>
        <p:nvSpPr>
          <p:cNvPr id="82" name="Text Box 286"/>
          <p:cNvSpPr txBox="1">
            <a:spLocks noChangeArrowheads="1"/>
          </p:cNvSpPr>
          <p:nvPr/>
        </p:nvSpPr>
        <p:spPr bwMode="auto">
          <a:xfrm>
            <a:off x="6629400" y="3613150"/>
            <a:ext cx="4889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</a:rPr>
              <a:t>…</a:t>
            </a:r>
          </a:p>
        </p:txBody>
      </p:sp>
      <p:sp>
        <p:nvSpPr>
          <p:cNvPr id="83" name="Text Box 288"/>
          <p:cNvSpPr txBox="1">
            <a:spLocks noChangeArrowheads="1"/>
          </p:cNvSpPr>
          <p:nvPr/>
        </p:nvSpPr>
        <p:spPr bwMode="auto">
          <a:xfrm>
            <a:off x="4800600" y="3321050"/>
            <a:ext cx="11096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</a:rPr>
              <a:t>Block  B-1</a:t>
            </a:r>
          </a:p>
        </p:txBody>
      </p:sp>
      <p:sp>
        <p:nvSpPr>
          <p:cNvPr id="74" name="Text Box 291"/>
          <p:cNvSpPr txBox="1">
            <a:spLocks noChangeArrowheads="1"/>
          </p:cNvSpPr>
          <p:nvPr/>
        </p:nvSpPr>
        <p:spPr bwMode="auto">
          <a:xfrm>
            <a:off x="912813" y="3016250"/>
            <a:ext cx="147161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</a:rPr>
              <a:t>Flash memory</a:t>
            </a:r>
          </a:p>
        </p:txBody>
      </p:sp>
      <p:sp>
        <p:nvSpPr>
          <p:cNvPr id="75" name="Rectangle 292"/>
          <p:cNvSpPr>
            <a:spLocks noChangeArrowheads="1"/>
          </p:cNvSpPr>
          <p:nvPr/>
        </p:nvSpPr>
        <p:spPr bwMode="auto">
          <a:xfrm>
            <a:off x="838200" y="2317750"/>
            <a:ext cx="7467600" cy="2178050"/>
          </a:xfrm>
          <a:prstGeom prst="rect">
            <a:avLst/>
          </a:prstGeom>
          <a:noFill/>
          <a:ln w="12700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6" name="Text Box 293"/>
          <p:cNvSpPr txBox="1">
            <a:spLocks noChangeArrowheads="1"/>
          </p:cNvSpPr>
          <p:nvPr/>
        </p:nvSpPr>
        <p:spPr bwMode="auto">
          <a:xfrm>
            <a:off x="746125" y="1981200"/>
            <a:ext cx="2225675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</a:rPr>
              <a:t>Solid State Disk (SSD)</a:t>
            </a:r>
          </a:p>
        </p:txBody>
      </p:sp>
      <p:sp>
        <p:nvSpPr>
          <p:cNvPr id="77" name="Text Box 297"/>
          <p:cNvSpPr txBox="1">
            <a:spLocks noChangeArrowheads="1"/>
          </p:cNvSpPr>
          <p:nvPr/>
        </p:nvSpPr>
        <p:spPr bwMode="auto">
          <a:xfrm>
            <a:off x="4724400" y="1655763"/>
            <a:ext cx="2133600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Requests to read and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1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write logical disk blocks</a:t>
            </a:r>
          </a:p>
        </p:txBody>
      </p:sp>
    </p:spTree>
    <p:extLst>
      <p:ext uri="{BB962C8B-B14F-4D97-AF65-F5344CB8AC3E}">
        <p14:creationId xmlns:p14="http://schemas.microsoft.com/office/powerpoint/2010/main" val="41157488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2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Random-Access Memory (RAM)</a:t>
            </a:r>
            <a:endParaRPr lang="en-US"/>
          </a:p>
        </p:txBody>
      </p:sp>
      <p:sp>
        <p:nvSpPr>
          <p:cNvPr id="119813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442325" cy="4972050"/>
          </a:xfrm>
        </p:spPr>
        <p:txBody>
          <a:bodyPr/>
          <a:lstStyle/>
          <a:p>
            <a:r>
              <a:rPr lang="en-US" dirty="0" smtClean="0"/>
              <a:t>Key features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RAM</a:t>
            </a:r>
            <a:r>
              <a:rPr lang="en-US" dirty="0" smtClean="0"/>
              <a:t> is traditionally packaged as a chip.</a:t>
            </a:r>
          </a:p>
          <a:p>
            <a:pPr lvl="1"/>
            <a:r>
              <a:rPr lang="en-US" dirty="0" smtClean="0"/>
              <a:t>Basic storage unit is normally a </a:t>
            </a:r>
            <a:r>
              <a:rPr lang="en-US" dirty="0" smtClean="0">
                <a:solidFill>
                  <a:srgbClr val="FF0000"/>
                </a:solidFill>
              </a:rPr>
              <a:t>cell</a:t>
            </a:r>
            <a:r>
              <a:rPr lang="en-US" dirty="0" smtClean="0"/>
              <a:t> (one bit per cell).</a:t>
            </a:r>
          </a:p>
          <a:p>
            <a:pPr lvl="1"/>
            <a:r>
              <a:rPr lang="en-US" dirty="0" smtClean="0"/>
              <a:t>Multiple RAM chips form a memory.</a:t>
            </a:r>
          </a:p>
          <a:p>
            <a:endParaRPr lang="en-US" dirty="0" smtClean="0"/>
          </a:p>
          <a:p>
            <a:r>
              <a:rPr lang="en-US" dirty="0" smtClean="0"/>
              <a:t>RAM comes in two varieties:</a:t>
            </a:r>
          </a:p>
          <a:p>
            <a:pPr lvl="1"/>
            <a:r>
              <a:rPr lang="en-US" dirty="0" smtClean="0"/>
              <a:t>SRAM (Static RAM)</a:t>
            </a:r>
          </a:p>
          <a:p>
            <a:pPr lvl="1"/>
            <a:r>
              <a:rPr lang="en-US" dirty="0" smtClean="0"/>
              <a:t>DRAM (Dynamic RAM)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971674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075" y="382733"/>
            <a:ext cx="7823489" cy="781050"/>
          </a:xfrm>
        </p:spPr>
        <p:txBody>
          <a:bodyPr anchor="t"/>
          <a:lstStyle/>
          <a:p>
            <a:r>
              <a:rPr lang="en-US" dirty="0" smtClean="0"/>
              <a:t>SSD Performance Characteristics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200400"/>
            <a:ext cx="7896225" cy="2590801"/>
          </a:xfrm>
        </p:spPr>
        <p:txBody>
          <a:bodyPr/>
          <a:lstStyle/>
          <a:p>
            <a:r>
              <a:rPr lang="en-US" dirty="0" smtClean="0"/>
              <a:t>Sequential access faster than random access</a:t>
            </a:r>
          </a:p>
          <a:p>
            <a:pPr lvl="1"/>
            <a:r>
              <a:rPr lang="en-US" dirty="0" smtClean="0"/>
              <a:t>Common theme in the memory hierarchy</a:t>
            </a:r>
          </a:p>
          <a:p>
            <a:r>
              <a:rPr lang="en-US" dirty="0" smtClean="0"/>
              <a:t>Random writes are somewhat slower</a:t>
            </a:r>
          </a:p>
          <a:p>
            <a:pPr lvl="1"/>
            <a:r>
              <a:rPr lang="en-US" dirty="0" smtClean="0"/>
              <a:t>Erasing a block takes a long time (~1 </a:t>
            </a:r>
            <a:r>
              <a:rPr lang="en-US" dirty="0" err="1" smtClean="0"/>
              <a:t>ms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Modifying a block page requires all other pages to be copied to new block</a:t>
            </a:r>
          </a:p>
          <a:p>
            <a:pPr lvl="1"/>
            <a:r>
              <a:rPr lang="en-US" dirty="0" smtClean="0"/>
              <a:t>In earlier SSDs, the read/write gap was much larger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44475" y="1676400"/>
            <a:ext cx="8747125" cy="923330"/>
          </a:xfrm>
          <a:prstGeom prst="rect">
            <a:avLst/>
          </a:prstGeom>
          <a:solidFill>
            <a:srgbClr val="E2E2E2"/>
          </a:solidFill>
          <a:ln w="19050" cmpd="sng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2000" dirty="0" smtClean="0">
                <a:latin typeface="Calibri" pitchFamily="34" charset="0"/>
              </a:rPr>
              <a:t>Sequential read </a:t>
            </a:r>
            <a:r>
              <a:rPr lang="en-US" sz="2000" dirty="0" err="1" smtClean="0">
                <a:latin typeface="Calibri" pitchFamily="34" charset="0"/>
              </a:rPr>
              <a:t>tput</a:t>
            </a:r>
            <a:r>
              <a:rPr lang="en-US" sz="2000" dirty="0" smtClean="0">
                <a:latin typeface="Calibri" pitchFamily="34" charset="0"/>
              </a:rPr>
              <a:t>	550 MB/s	Sequential write </a:t>
            </a:r>
            <a:r>
              <a:rPr lang="en-US" sz="2000" dirty="0" err="1" smtClean="0">
                <a:latin typeface="Calibri" pitchFamily="34" charset="0"/>
              </a:rPr>
              <a:t>tput</a:t>
            </a:r>
            <a:r>
              <a:rPr lang="en-US" sz="2000" dirty="0" smtClean="0">
                <a:latin typeface="Calibri" pitchFamily="34" charset="0"/>
              </a:rPr>
              <a:t>	470 MB/s</a:t>
            </a:r>
          </a:p>
          <a:p>
            <a:pPr algn="l"/>
            <a:r>
              <a:rPr lang="en-US" sz="2000" dirty="0" smtClean="0">
                <a:latin typeface="Calibri" pitchFamily="34" charset="0"/>
              </a:rPr>
              <a:t>Random read </a:t>
            </a:r>
            <a:r>
              <a:rPr lang="en-US" sz="2000" dirty="0" err="1" smtClean="0">
                <a:latin typeface="Calibri" pitchFamily="34" charset="0"/>
              </a:rPr>
              <a:t>tput</a:t>
            </a:r>
            <a:r>
              <a:rPr lang="en-US" sz="2000" dirty="0" smtClean="0">
                <a:latin typeface="Calibri" pitchFamily="34" charset="0"/>
              </a:rPr>
              <a:t>	365 MB/s	Random write </a:t>
            </a:r>
            <a:r>
              <a:rPr lang="en-US" sz="2000" dirty="0" err="1" smtClean="0">
                <a:latin typeface="Calibri" pitchFamily="34" charset="0"/>
              </a:rPr>
              <a:t>tput</a:t>
            </a:r>
            <a:r>
              <a:rPr lang="en-US" sz="2000" dirty="0" smtClean="0">
                <a:latin typeface="Calibri" pitchFamily="34" charset="0"/>
              </a:rPr>
              <a:t>	303 MB/s</a:t>
            </a:r>
          </a:p>
          <a:p>
            <a:pPr algn="l"/>
            <a:r>
              <a:rPr lang="en-US" sz="2000" dirty="0" err="1" smtClean="0">
                <a:latin typeface="Calibri" pitchFamily="34" charset="0"/>
              </a:rPr>
              <a:t>Avg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seq</a:t>
            </a:r>
            <a:r>
              <a:rPr lang="en-US" sz="2000" dirty="0" smtClean="0">
                <a:latin typeface="Calibri" pitchFamily="34" charset="0"/>
              </a:rPr>
              <a:t> read time	50 us		</a:t>
            </a:r>
            <a:r>
              <a:rPr lang="en-US" sz="2000" dirty="0" err="1" smtClean="0">
                <a:latin typeface="Calibri" pitchFamily="34" charset="0"/>
              </a:rPr>
              <a:t>Avg</a:t>
            </a:r>
            <a:r>
              <a:rPr lang="en-US" sz="2000" dirty="0" smtClean="0">
                <a:latin typeface="Calibri" pitchFamily="34" charset="0"/>
              </a:rPr>
              <a:t> </a:t>
            </a:r>
            <a:r>
              <a:rPr lang="en-US" sz="2000" dirty="0" err="1" smtClean="0">
                <a:latin typeface="Calibri" pitchFamily="34" charset="0"/>
              </a:rPr>
              <a:t>seq</a:t>
            </a:r>
            <a:r>
              <a:rPr lang="en-US" sz="2000" dirty="0" smtClean="0">
                <a:latin typeface="Calibri" pitchFamily="34" charset="0"/>
              </a:rPr>
              <a:t> write time	60 us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" y="6292334"/>
            <a:ext cx="4337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alibri" pitchFamily="34" charset="0"/>
              </a:rPr>
              <a:t>Source: Intel SSD 730 product specification.</a:t>
            </a:r>
          </a:p>
        </p:txBody>
      </p:sp>
    </p:spTree>
    <p:extLst>
      <p:ext uri="{BB962C8B-B14F-4D97-AF65-F5344CB8AC3E}">
        <p14:creationId xmlns:p14="http://schemas.microsoft.com/office/powerpoint/2010/main" val="3883719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075" y="247650"/>
            <a:ext cx="7752108" cy="781050"/>
          </a:xfrm>
        </p:spPr>
        <p:txBody>
          <a:bodyPr/>
          <a:lstStyle/>
          <a:p>
            <a:r>
              <a:rPr lang="en-US" dirty="0" err="1" smtClean="0"/>
              <a:t>SSD</a:t>
            </a:r>
            <a:r>
              <a:rPr lang="en-US" dirty="0" smtClean="0"/>
              <a:t> Tradeoffs	vs Rotating Disks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Advantages </a:t>
            </a:r>
          </a:p>
          <a:p>
            <a:pPr lvl="1"/>
            <a:r>
              <a:rPr lang="en-US" dirty="0" smtClean="0"/>
              <a:t>No moving parts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faster, less power, more rugged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Have the potential to wear out </a:t>
            </a:r>
          </a:p>
          <a:p>
            <a:pPr lvl="2"/>
            <a:r>
              <a:rPr lang="en-US" dirty="0" smtClean="0"/>
              <a:t>Mitigated by “wear leveling logic” in flash translation layer</a:t>
            </a:r>
          </a:p>
          <a:p>
            <a:pPr lvl="2"/>
            <a:r>
              <a:rPr lang="en-US" dirty="0" smtClean="0"/>
              <a:t>E.g. Intel SSD 730 guarantees 128 petabyte (128 x 10</a:t>
            </a:r>
            <a:r>
              <a:rPr lang="en-US" baseline="30000" dirty="0" smtClean="0"/>
              <a:t>15</a:t>
            </a:r>
            <a:r>
              <a:rPr lang="en-US" dirty="0" smtClean="0"/>
              <a:t> bytes) of writes before they wear out</a:t>
            </a:r>
          </a:p>
          <a:p>
            <a:pPr lvl="1"/>
            <a:r>
              <a:rPr lang="en-US" dirty="0" smtClean="0"/>
              <a:t>In 2015, about 30 times more expensive per byte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Applications</a:t>
            </a:r>
          </a:p>
          <a:p>
            <a:pPr lvl="1"/>
            <a:r>
              <a:rPr lang="en-US" dirty="0" smtClean="0"/>
              <a:t>MP3 players, smart phones, laptops</a:t>
            </a:r>
          </a:p>
          <a:p>
            <a:pPr lvl="1"/>
            <a:r>
              <a:rPr lang="en-US" dirty="0" smtClean="0"/>
              <a:t>Beginning to appear in desktops and servers</a:t>
            </a:r>
          </a:p>
        </p:txBody>
      </p:sp>
    </p:spTree>
    <p:extLst>
      <p:ext uri="{BB962C8B-B14F-4D97-AF65-F5344CB8AC3E}">
        <p14:creationId xmlns:p14="http://schemas.microsoft.com/office/powerpoint/2010/main" val="37643910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CPU-Memory Gap</a:t>
            </a:r>
          </a:p>
        </p:txBody>
      </p:sp>
      <p:sp>
        <p:nvSpPr>
          <p:cNvPr id="199684" name="Rectangle 4"/>
          <p:cNvSpPr>
            <a:spLocks noChangeArrowheads="1"/>
          </p:cNvSpPr>
          <p:nvPr/>
        </p:nvSpPr>
        <p:spPr bwMode="auto">
          <a:xfrm>
            <a:off x="404813" y="1143000"/>
            <a:ext cx="8167687" cy="446276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l" eaLnBrk="1" hangingPunct="1">
              <a:lnSpc>
                <a:spcPct val="95000"/>
              </a:lnSpc>
              <a:spcBef>
                <a:spcPct val="50000"/>
              </a:spcBef>
              <a:buClr>
                <a:schemeClr val="hlink"/>
              </a:buClr>
              <a:buFont typeface="Wingdings" charset="2"/>
              <a:buNone/>
            </a:pP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The gap </a:t>
            </a:r>
            <a:r>
              <a:rPr lang="en-US" sz="2400" dirty="0">
                <a:ln>
                  <a:solidFill>
                    <a:srgbClr val="DF9F98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widens</a:t>
            </a:r>
            <a:r>
              <a:rPr lang="en-US" sz="2400" dirty="0">
                <a:solidFill>
                  <a:srgbClr val="FF0000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 between DRAM, disk, and CPU speeds. </a:t>
            </a:r>
          </a:p>
        </p:txBody>
      </p:sp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0529868"/>
              </p:ext>
            </p:extLst>
          </p:nvPr>
        </p:nvGraphicFramePr>
        <p:xfrm>
          <a:off x="343569" y="1773942"/>
          <a:ext cx="8421687" cy="4728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443119" y="4159478"/>
            <a:ext cx="801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DRAM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16278" y="5189356"/>
            <a:ext cx="5803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CPU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09193" y="2890510"/>
            <a:ext cx="54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SSD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19036" y="2297668"/>
            <a:ext cx="589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Disk</a:t>
            </a:r>
          </a:p>
        </p:txBody>
      </p:sp>
    </p:spTree>
    <p:extLst>
      <p:ext uri="{BB962C8B-B14F-4D97-AF65-F5344CB8AC3E}">
        <p14:creationId xmlns:p14="http://schemas.microsoft.com/office/powerpoint/2010/main" val="3650720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Locality to the Rescue!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en-US" dirty="0" smtClean="0"/>
              <a:t>The key to bridging this CPU-Memory gap is a fundamental property of computer programs known as </a:t>
            </a:r>
            <a:r>
              <a:rPr lang="en-US" dirty="0" smtClean="0">
                <a:solidFill>
                  <a:srgbClr val="FF0000"/>
                </a:solidFill>
              </a:rPr>
              <a:t>locality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54723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177382" cy="762000"/>
          </a:xfrm>
        </p:spPr>
        <p:txBody>
          <a:bodyPr/>
          <a:lstStyle/>
          <a:p>
            <a:r>
              <a:rPr lang="en-US" dirty="0" smtClean="0"/>
              <a:t>Locality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dirty="0" smtClean="0">
                <a:solidFill>
                  <a:srgbClr val="C00000"/>
                </a:solidFill>
              </a:rPr>
              <a:t>Principle of Locality:</a:t>
            </a:r>
            <a:r>
              <a:rPr lang="en-US" dirty="0" smtClean="0"/>
              <a:t> </a:t>
            </a:r>
            <a:r>
              <a:rPr lang="en-GB" dirty="0" smtClean="0"/>
              <a:t>Programs tend to use data and instructions with addresses near or equal to those they have used recently</a:t>
            </a:r>
          </a:p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 smtClean="0">
              <a:solidFill>
                <a:srgbClr val="C00000"/>
              </a:solidFill>
            </a:endParaRPr>
          </a:p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solidFill>
                  <a:srgbClr val="C00000"/>
                </a:solidFill>
              </a:rPr>
              <a:t>Temporal locality:  </a:t>
            </a:r>
          </a:p>
          <a:p>
            <a:pPr lvl="1"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Recently referenced items are likely </a:t>
            </a:r>
            <a:br>
              <a:rPr lang="en-GB" dirty="0" smtClean="0"/>
            </a:br>
            <a:r>
              <a:rPr lang="en-GB" dirty="0" smtClean="0"/>
              <a:t>to be referenced again in the near future</a:t>
            </a:r>
          </a:p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GB" dirty="0" smtClean="0">
              <a:solidFill>
                <a:srgbClr val="C00000"/>
              </a:solidFill>
            </a:endParaRPr>
          </a:p>
          <a:p>
            <a:pPr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>
                <a:solidFill>
                  <a:srgbClr val="C00000"/>
                </a:solidFill>
              </a:rPr>
              <a:t>Spatial locality:  </a:t>
            </a:r>
          </a:p>
          <a:p>
            <a:pPr lvl="1">
              <a:tabLst>
                <a:tab pos="384175" algn="l"/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dirty="0" smtClean="0"/>
              <a:t>Items with nearby addresses tend </a:t>
            </a:r>
            <a:br>
              <a:rPr lang="en-GB" dirty="0" smtClean="0"/>
            </a:br>
            <a:r>
              <a:rPr lang="en-GB" dirty="0" smtClean="0"/>
              <a:t>to be referenced close together in time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6096000" y="3124200"/>
            <a:ext cx="1905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6489700" y="3124200"/>
            <a:ext cx="381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6319056" y="2614411"/>
            <a:ext cx="627844" cy="433589"/>
          </a:xfrm>
          <a:custGeom>
            <a:avLst/>
            <a:gdLst>
              <a:gd name="connsiteX0" fmla="*/ 290847 w 627844"/>
              <a:gd name="connsiteY0" fmla="*/ 433589 h 433589"/>
              <a:gd name="connsiteX1" fmla="*/ 46149 w 627844"/>
              <a:gd name="connsiteY1" fmla="*/ 72980 h 433589"/>
              <a:gd name="connsiteX2" fmla="*/ 567743 w 627844"/>
              <a:gd name="connsiteY2" fmla="*/ 60101 h 433589"/>
              <a:gd name="connsiteX3" fmla="*/ 406757 w 627844"/>
              <a:gd name="connsiteY3" fmla="*/ 433589 h 433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7844" h="433589">
                <a:moveTo>
                  <a:pt x="290847" y="433589"/>
                </a:moveTo>
                <a:cubicBezTo>
                  <a:pt x="145423" y="284408"/>
                  <a:pt x="0" y="135228"/>
                  <a:pt x="46149" y="72980"/>
                </a:cubicBezTo>
                <a:cubicBezTo>
                  <a:pt x="92298" y="10732"/>
                  <a:pt x="507642" y="0"/>
                  <a:pt x="567743" y="60101"/>
                </a:cubicBezTo>
                <a:cubicBezTo>
                  <a:pt x="627844" y="120202"/>
                  <a:pt x="517300" y="276895"/>
                  <a:pt x="406757" y="433589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6102261" y="4616940"/>
            <a:ext cx="1905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6495961" y="4616940"/>
            <a:ext cx="381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70700" y="4616940"/>
            <a:ext cx="381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11" name="Freeform 10"/>
          <p:cNvSpPr/>
          <p:nvPr/>
        </p:nvSpPr>
        <p:spPr bwMode="auto">
          <a:xfrm>
            <a:off x="6416720" y="4186571"/>
            <a:ext cx="841420" cy="359535"/>
          </a:xfrm>
          <a:custGeom>
            <a:avLst/>
            <a:gdLst>
              <a:gd name="connsiteX0" fmla="*/ 200695 w 841420"/>
              <a:gd name="connsiteY0" fmla="*/ 353095 h 359535"/>
              <a:gd name="connsiteX1" fmla="*/ 91225 w 841420"/>
              <a:gd name="connsiteY1" fmla="*/ 56881 h 359535"/>
              <a:gd name="connsiteX2" fmla="*/ 748048 w 841420"/>
              <a:gd name="connsiteY2" fmla="*/ 50442 h 359535"/>
              <a:gd name="connsiteX3" fmla="*/ 651456 w 841420"/>
              <a:gd name="connsiteY3" fmla="*/ 359535 h 359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41420" h="359535">
                <a:moveTo>
                  <a:pt x="200695" y="353095"/>
                </a:moveTo>
                <a:cubicBezTo>
                  <a:pt x="100347" y="230209"/>
                  <a:pt x="0" y="107323"/>
                  <a:pt x="91225" y="56881"/>
                </a:cubicBezTo>
                <a:cubicBezTo>
                  <a:pt x="182450" y="6439"/>
                  <a:pt x="654676" y="0"/>
                  <a:pt x="748048" y="50442"/>
                </a:cubicBezTo>
                <a:cubicBezTo>
                  <a:pt x="841420" y="100884"/>
                  <a:pt x="746438" y="230209"/>
                  <a:pt x="651456" y="359535"/>
                </a:cubicBezTo>
              </a:path>
            </a:pathLst>
          </a:cu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9963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Locality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6" y="2946142"/>
            <a:ext cx="5697536" cy="2768858"/>
          </a:xfrm>
        </p:spPr>
        <p:txBody>
          <a:bodyPr/>
          <a:lstStyle/>
          <a:p>
            <a:r>
              <a:rPr lang="en-US" dirty="0" smtClean="0"/>
              <a:t>Data references</a:t>
            </a:r>
          </a:p>
          <a:p>
            <a:pPr lvl="1"/>
            <a:r>
              <a:rPr lang="en-US" dirty="0" smtClean="0"/>
              <a:t>Reference array elements in succession (stride-1 reference pattern).</a:t>
            </a:r>
          </a:p>
          <a:p>
            <a:pPr lvl="1"/>
            <a:r>
              <a:rPr lang="en-US" dirty="0" smtClean="0"/>
              <a:t>Reference variable </a:t>
            </a:r>
            <a:r>
              <a:rPr lang="en-US" dirty="0" smtClean="0">
                <a:latin typeface="Courier New"/>
                <a:cs typeface="Courier New"/>
              </a:rPr>
              <a:t>sum</a:t>
            </a:r>
            <a:r>
              <a:rPr lang="en-US" dirty="0" smtClean="0"/>
              <a:t> each iteration.</a:t>
            </a:r>
          </a:p>
          <a:p>
            <a:r>
              <a:rPr lang="en-US" dirty="0" smtClean="0"/>
              <a:t>Instruction references</a:t>
            </a:r>
          </a:p>
          <a:p>
            <a:pPr lvl="1"/>
            <a:r>
              <a:rPr lang="en-US" dirty="0" smtClean="0"/>
              <a:t>Reference instructions in sequence.</a:t>
            </a:r>
          </a:p>
          <a:p>
            <a:pPr lvl="1"/>
            <a:r>
              <a:rPr lang="en-US" dirty="0" smtClean="0"/>
              <a:t>Cycle through loop repeatedly. </a:t>
            </a:r>
          </a:p>
          <a:p>
            <a:endParaRPr lang="en-US" dirty="0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049587" y="1651000"/>
            <a:ext cx="3044825" cy="1092200"/>
          </a:xfrm>
          <a:prstGeom prst="rect">
            <a:avLst/>
          </a:prstGeom>
          <a:solidFill>
            <a:srgbClr val="F7F5CD"/>
          </a:solidFill>
          <a:ln w="12700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  <a:tabLst>
                <a:tab pos="457200" algn="l"/>
              </a:tabLst>
            </a:pPr>
            <a:r>
              <a:rPr lang="en-US" sz="1600" dirty="0">
                <a:latin typeface="Courier New" charset="0"/>
              </a:rPr>
              <a:t>sum = 0;</a:t>
            </a:r>
          </a:p>
          <a:p>
            <a:pPr algn="l">
              <a:lnSpc>
                <a:spcPct val="100000"/>
              </a:lnSpc>
              <a:tabLst>
                <a:tab pos="457200" algn="l"/>
              </a:tabLst>
            </a:pPr>
            <a:r>
              <a:rPr lang="en-US" sz="1600" dirty="0">
                <a:latin typeface="Courier New" charset="0"/>
              </a:rPr>
              <a:t>for (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 = 0; 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 &lt; </a:t>
            </a:r>
            <a:r>
              <a:rPr lang="en-US" sz="1600" dirty="0" err="1">
                <a:latin typeface="Courier New" charset="0"/>
              </a:rPr>
              <a:t>n</a:t>
            </a:r>
            <a:r>
              <a:rPr lang="en-US" sz="1600" dirty="0">
                <a:latin typeface="Courier New" charset="0"/>
              </a:rPr>
              <a:t>; </a:t>
            </a:r>
            <a:r>
              <a:rPr lang="en-US" sz="1600" dirty="0" err="1">
                <a:latin typeface="Courier New" charset="0"/>
              </a:rPr>
              <a:t>i</a:t>
            </a:r>
            <a:r>
              <a:rPr lang="en-US" sz="1600" dirty="0">
                <a:latin typeface="Courier New" charset="0"/>
              </a:rPr>
              <a:t>++)</a:t>
            </a:r>
          </a:p>
          <a:p>
            <a:pPr algn="l">
              <a:lnSpc>
                <a:spcPct val="100000"/>
              </a:lnSpc>
              <a:tabLst>
                <a:tab pos="457200" algn="l"/>
              </a:tabLst>
            </a:pPr>
            <a:r>
              <a:rPr lang="en-US" sz="1600" dirty="0">
                <a:latin typeface="Courier New" charset="0"/>
              </a:rPr>
              <a:t>	sum += </a:t>
            </a:r>
            <a:r>
              <a:rPr lang="en-US" sz="1600" dirty="0" err="1">
                <a:latin typeface="Courier New" charset="0"/>
              </a:rPr>
              <a:t>a[i</a:t>
            </a:r>
            <a:r>
              <a:rPr lang="en-US" sz="1600" dirty="0">
                <a:latin typeface="Courier New" charset="0"/>
              </a:rPr>
              <a:t>];</a:t>
            </a:r>
          </a:p>
          <a:p>
            <a:pPr algn="l">
              <a:lnSpc>
                <a:spcPct val="100000"/>
              </a:lnSpc>
              <a:tabLst>
                <a:tab pos="457200" algn="l"/>
              </a:tabLst>
            </a:pPr>
            <a:r>
              <a:rPr lang="en-US" sz="1600" dirty="0">
                <a:latin typeface="Courier New" charset="0"/>
              </a:rPr>
              <a:t>return sum;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52926" y="3540924"/>
            <a:ext cx="2045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Spatial locality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52926" y="4121857"/>
            <a:ext cx="2369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Temporal locality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52926" y="5059014"/>
            <a:ext cx="2045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Spatial locality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052926" y="5436269"/>
            <a:ext cx="2369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Calibri" pitchFamily="34" charset="0"/>
              </a:rPr>
              <a:t>Temporal locality</a:t>
            </a:r>
          </a:p>
        </p:txBody>
      </p:sp>
    </p:spTree>
    <p:extLst>
      <p:ext uri="{BB962C8B-B14F-4D97-AF65-F5344CB8AC3E}">
        <p14:creationId xmlns:p14="http://schemas.microsoft.com/office/powerpoint/2010/main" val="25787173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101" name="Rectangle 1029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177382" cy="762000"/>
          </a:xfrm>
        </p:spPr>
        <p:txBody>
          <a:bodyPr/>
          <a:lstStyle/>
          <a:p>
            <a:r>
              <a:rPr lang="en-US" dirty="0" smtClean="0"/>
              <a:t>Qualitative Estimates of Locality</a:t>
            </a:r>
            <a:endParaRPr lang="en-US" dirty="0"/>
          </a:p>
        </p:txBody>
      </p:sp>
      <p:sp>
        <p:nvSpPr>
          <p:cNvPr id="132102" name="Rectangle 103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Claim:</a:t>
            </a:r>
            <a:r>
              <a:rPr lang="en-US" dirty="0" smtClean="0"/>
              <a:t> Being able to look at code and get a qualitative sense of its locality is a key skill for a professional programmer.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Question:</a:t>
            </a:r>
            <a:r>
              <a:rPr lang="en-US" dirty="0" smtClean="0"/>
              <a:t> Does this function have good locality with respect to array </a:t>
            </a:r>
            <a:r>
              <a:rPr lang="en-US" b="0" dirty="0" smtClean="0">
                <a:latin typeface="Courier New"/>
                <a:cs typeface="Courier New"/>
              </a:rPr>
              <a:t>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32100" name="Text Box 1028"/>
          <p:cNvSpPr txBox="1">
            <a:spLocks noChangeArrowheads="1"/>
          </p:cNvSpPr>
          <p:nvPr/>
        </p:nvSpPr>
        <p:spPr bwMode="auto">
          <a:xfrm>
            <a:off x="2133600" y="4040187"/>
            <a:ext cx="4441825" cy="2589213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</a:t>
            </a:r>
            <a:r>
              <a:rPr lang="en-US" sz="1800" dirty="0" err="1">
                <a:latin typeface="Courier New" charset="0"/>
              </a:rPr>
              <a:t>sum_array_rows(int</a:t>
            </a:r>
            <a:r>
              <a:rPr lang="en-US" sz="1800" dirty="0">
                <a:latin typeface="Courier New" charset="0"/>
              </a:rPr>
              <a:t> </a:t>
            </a:r>
            <a:r>
              <a:rPr lang="en-US" sz="1800" dirty="0" err="1">
                <a:latin typeface="Courier New" charset="0"/>
              </a:rPr>
              <a:t>a[M][N</a:t>
            </a:r>
            <a:r>
              <a:rPr lang="en-US" sz="1800" dirty="0">
                <a:latin typeface="Courier New" charset="0"/>
              </a:rPr>
              <a:t>])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    </a:t>
            </a: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,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, sum = 0;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    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 = 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 &lt; M;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        for (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 = 0;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 &lt; N;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            sum += </a:t>
            </a:r>
            <a:r>
              <a:rPr lang="en-US" sz="1800" dirty="0" err="1">
                <a:latin typeface="Courier New" charset="0"/>
              </a:rPr>
              <a:t>a[i][j</a:t>
            </a:r>
            <a:r>
              <a:rPr lang="en-US" sz="1800" dirty="0">
                <a:latin typeface="Courier New" charset="0"/>
              </a:rPr>
              <a:t>];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    return sum;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3750114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Locality Example</a:t>
            </a:r>
          </a:p>
        </p:txBody>
      </p:sp>
      <p:sp>
        <p:nvSpPr>
          <p:cNvPr id="133126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Question:</a:t>
            </a:r>
            <a:r>
              <a:rPr lang="en-US" dirty="0"/>
              <a:t> Does this function have good </a:t>
            </a:r>
            <a:r>
              <a:rPr lang="en-US" dirty="0" smtClean="0"/>
              <a:t>locality with respect to array </a:t>
            </a:r>
            <a:r>
              <a:rPr lang="en-US" b="0" dirty="0" smtClean="0">
                <a:latin typeface="Courier New"/>
                <a:cs typeface="Courier New"/>
              </a:rPr>
              <a:t>a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33124" name="Text Box 4"/>
          <p:cNvSpPr txBox="1">
            <a:spLocks noChangeArrowheads="1"/>
          </p:cNvSpPr>
          <p:nvPr/>
        </p:nvSpPr>
        <p:spPr bwMode="auto">
          <a:xfrm>
            <a:off x="1817688" y="2484438"/>
            <a:ext cx="4441825" cy="2589212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</a:t>
            </a:r>
            <a:r>
              <a:rPr lang="en-US" sz="1800" dirty="0" err="1">
                <a:latin typeface="Courier New" charset="0"/>
              </a:rPr>
              <a:t>sum_array_cols(int</a:t>
            </a:r>
            <a:r>
              <a:rPr lang="en-US" sz="1800" dirty="0">
                <a:latin typeface="Courier New" charset="0"/>
              </a:rPr>
              <a:t> </a:t>
            </a:r>
            <a:r>
              <a:rPr lang="en-US" sz="1800" dirty="0" err="1">
                <a:latin typeface="Courier New" charset="0"/>
              </a:rPr>
              <a:t>a[M][N</a:t>
            </a:r>
            <a:r>
              <a:rPr lang="en-US" sz="1800" dirty="0">
                <a:latin typeface="Courier New" charset="0"/>
              </a:rPr>
              <a:t>])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    </a:t>
            </a: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,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, sum = 0;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    for (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 = 0;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 &lt; N;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        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 = 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 &lt; M;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            sum += </a:t>
            </a:r>
            <a:r>
              <a:rPr lang="en-US" sz="1800" dirty="0" err="1">
                <a:latin typeface="Courier New" charset="0"/>
              </a:rPr>
              <a:t>a[i][j</a:t>
            </a:r>
            <a:r>
              <a:rPr lang="en-US" sz="1800" dirty="0">
                <a:latin typeface="Courier New" charset="0"/>
              </a:rPr>
              <a:t>];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    return sum;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93690189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9" name="Rectangle 10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Locality Example</a:t>
            </a:r>
            <a:endParaRPr lang="en-US"/>
          </a:p>
        </p:txBody>
      </p:sp>
      <p:sp>
        <p:nvSpPr>
          <p:cNvPr id="134150" name="Rectangle 103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Question</a:t>
            </a:r>
            <a:r>
              <a:rPr lang="en-US" dirty="0" smtClean="0"/>
              <a:t>: Can you permute the loops so that the function scans the 3-d array </a:t>
            </a:r>
            <a:r>
              <a:rPr lang="en-US" b="0" dirty="0" smtClean="0">
                <a:latin typeface="Courier New"/>
                <a:cs typeface="Courier New"/>
              </a:rPr>
              <a:t>a </a:t>
            </a:r>
            <a:r>
              <a:rPr lang="en-US" dirty="0" smtClean="0"/>
              <a:t>with a stride-1 reference pattern (and thus has good spatial locality)?</a:t>
            </a:r>
            <a:endParaRPr lang="en-US" dirty="0"/>
          </a:p>
        </p:txBody>
      </p:sp>
      <p:sp>
        <p:nvSpPr>
          <p:cNvPr id="134148" name="Text Box 1028"/>
          <p:cNvSpPr txBox="1">
            <a:spLocks noChangeArrowheads="1"/>
          </p:cNvSpPr>
          <p:nvPr/>
        </p:nvSpPr>
        <p:spPr bwMode="auto">
          <a:xfrm>
            <a:off x="1941513" y="3033713"/>
            <a:ext cx="4987925" cy="286385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sum_array_3d(int </a:t>
            </a:r>
            <a:r>
              <a:rPr lang="en-US" sz="1800" dirty="0" err="1">
                <a:latin typeface="Courier New" charset="0"/>
              </a:rPr>
              <a:t>a[M][N][N</a:t>
            </a:r>
            <a:r>
              <a:rPr lang="en-US" sz="1800" dirty="0">
                <a:latin typeface="Courier New" charset="0"/>
              </a:rPr>
              <a:t>])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{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    </a:t>
            </a: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,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,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, sum = 0;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    for (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 = 0;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 &lt; M; </a:t>
            </a:r>
            <a:r>
              <a:rPr lang="en-US" sz="1800" dirty="0" err="1">
                <a:latin typeface="Courier New" charset="0"/>
              </a:rPr>
              <a:t>i</a:t>
            </a:r>
            <a:r>
              <a:rPr lang="en-US" sz="1800" dirty="0">
                <a:latin typeface="Courier New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        for (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 = 0;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 &lt; N; </a:t>
            </a:r>
            <a:r>
              <a:rPr lang="en-US" sz="1800" dirty="0" err="1">
                <a:latin typeface="Courier New" charset="0"/>
              </a:rPr>
              <a:t>j</a:t>
            </a:r>
            <a:r>
              <a:rPr lang="en-US" sz="1800" dirty="0">
                <a:latin typeface="Courier New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            for (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 = 0;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 &lt; N; </a:t>
            </a:r>
            <a:r>
              <a:rPr lang="en-US" sz="1800" dirty="0" err="1">
                <a:latin typeface="Courier New" charset="0"/>
              </a:rPr>
              <a:t>k</a:t>
            </a:r>
            <a:r>
              <a:rPr lang="en-US" sz="1800" dirty="0">
                <a:latin typeface="Courier New" charset="0"/>
              </a:rPr>
              <a:t>++)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                sum += </a:t>
            </a:r>
            <a:r>
              <a:rPr lang="en-US" sz="1800" dirty="0" err="1">
                <a:latin typeface="Courier New" charset="0"/>
              </a:rPr>
              <a:t>a[k][i][j</a:t>
            </a:r>
            <a:r>
              <a:rPr lang="en-US" sz="1800" dirty="0">
                <a:latin typeface="Courier New" charset="0"/>
              </a:rPr>
              <a:t>];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    return sum;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4880726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Memory Hierarchies</a:t>
            </a:r>
          </a:p>
        </p:txBody>
      </p:sp>
      <p:sp>
        <p:nvSpPr>
          <p:cNvPr id="13517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Some fundamental and enduring properties of hardware and software:</a:t>
            </a:r>
          </a:p>
          <a:p>
            <a:pPr lvl="1" eaLnBrk="1" hangingPunct="1">
              <a:defRPr/>
            </a:pPr>
            <a:r>
              <a:rPr lang="en-US" smtClean="0"/>
              <a:t>Fast storage technologies cost more per byte and have less capacity</a:t>
            </a:r>
          </a:p>
          <a:p>
            <a:pPr lvl="1" eaLnBrk="1" hangingPunct="1">
              <a:defRPr/>
            </a:pPr>
            <a:r>
              <a:rPr lang="en-US" smtClean="0"/>
              <a:t>Gap between CPU and main memory speed is widening</a:t>
            </a:r>
          </a:p>
          <a:p>
            <a:pPr lvl="1" eaLnBrk="1" hangingPunct="1">
              <a:defRPr/>
            </a:pPr>
            <a:r>
              <a:rPr lang="en-US" smtClean="0"/>
              <a:t>Well-written programs tend to exhibit good locality</a:t>
            </a:r>
          </a:p>
          <a:p>
            <a:pPr lvl="1"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These fundamental properties complement each other beautifully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/>
              <a:t>They suggest an approach for organizing memory and storage systems known as a </a:t>
            </a:r>
            <a:r>
              <a:rPr lang="en-US" smtClean="0">
                <a:solidFill>
                  <a:srgbClr val="FF0000"/>
                </a:solidFill>
              </a:rPr>
              <a:t>memory hierarchy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8" name="Rectangle 103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SRAM </a:t>
            </a:r>
            <a:r>
              <a:rPr lang="en-US" dirty="0" err="1" smtClean="0"/>
              <a:t>vs</a:t>
            </a:r>
            <a:r>
              <a:rPr lang="en-US" dirty="0" smtClean="0"/>
              <a:t> DRAM Summary</a:t>
            </a:r>
            <a:endParaRPr lang="en-US" dirty="0"/>
          </a:p>
        </p:txBody>
      </p:sp>
      <p:sp>
        <p:nvSpPr>
          <p:cNvPr id="120836" name="Text Box 1028"/>
          <p:cNvSpPr txBox="1">
            <a:spLocks noChangeArrowheads="1"/>
          </p:cNvSpPr>
          <p:nvPr/>
        </p:nvSpPr>
        <p:spPr bwMode="auto">
          <a:xfrm>
            <a:off x="381000" y="2362200"/>
            <a:ext cx="8610600" cy="2246769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smtClean="0"/>
              <a:t>	</a:t>
            </a:r>
            <a:r>
              <a:rPr lang="en-US" sz="2000" dirty="0" smtClean="0"/>
              <a:t>Trans.	Access	Needs	</a:t>
            </a:r>
            <a:r>
              <a:rPr lang="en-US" sz="2000" dirty="0" smtClean="0"/>
              <a:t>  Needs</a:t>
            </a:r>
            <a:r>
              <a:rPr lang="en-US" sz="2000" dirty="0" smtClean="0"/>
              <a:t>	</a:t>
            </a:r>
            <a:r>
              <a:rPr lang="en-US" sz="2000" dirty="0"/>
              <a:t>	</a:t>
            </a:r>
          </a:p>
          <a:p>
            <a:pPr algn="l">
              <a:lnSpc>
                <a:spcPct val="100000"/>
              </a:lnSpc>
            </a:pPr>
            <a:r>
              <a:rPr lang="en-US" sz="2000" dirty="0"/>
              <a:t>	per bit	 time</a:t>
            </a:r>
            <a:r>
              <a:rPr lang="en-US" sz="2000" dirty="0" smtClean="0"/>
              <a:t>	</a:t>
            </a:r>
            <a:r>
              <a:rPr lang="en-US" sz="2000" dirty="0" smtClean="0"/>
              <a:t>refresh? EDC</a:t>
            </a:r>
            <a:r>
              <a:rPr lang="en-US" sz="2000" dirty="0" smtClean="0"/>
              <a:t>?	</a:t>
            </a:r>
            <a:r>
              <a:rPr lang="en-US" sz="2000" dirty="0" smtClean="0"/>
              <a:t>  Cost</a:t>
            </a:r>
            <a:r>
              <a:rPr lang="en-US" sz="2000" dirty="0"/>
              <a:t>	Applications</a:t>
            </a:r>
          </a:p>
          <a:p>
            <a:pPr algn="l">
              <a:lnSpc>
                <a:spcPct val="100000"/>
              </a:lnSpc>
            </a:pPr>
            <a:endParaRPr lang="en-US" sz="2000" b="0" dirty="0"/>
          </a:p>
          <a:p>
            <a:pPr algn="l">
              <a:lnSpc>
                <a:spcPct val="100000"/>
              </a:lnSpc>
            </a:pPr>
            <a:r>
              <a:rPr lang="en-US" sz="2000" b="0" dirty="0"/>
              <a:t>SRAM</a:t>
            </a:r>
            <a:r>
              <a:rPr lang="en-US" sz="2000" b="0" dirty="0" smtClean="0"/>
              <a:t>	4 or 6	</a:t>
            </a:r>
            <a:r>
              <a:rPr lang="en-US" sz="2000" b="0" dirty="0"/>
              <a:t>1X	No</a:t>
            </a:r>
            <a:r>
              <a:rPr lang="en-US" sz="2000" b="0" dirty="0" smtClean="0"/>
              <a:t>	</a:t>
            </a:r>
            <a:r>
              <a:rPr lang="en-US" sz="2000" b="0" dirty="0" smtClean="0"/>
              <a:t>  Maybe</a:t>
            </a:r>
            <a:r>
              <a:rPr lang="en-US" sz="2000" b="0" dirty="0" smtClean="0"/>
              <a:t>	</a:t>
            </a:r>
            <a:r>
              <a:rPr lang="en-US" sz="2000" b="0" dirty="0" smtClean="0"/>
              <a:t> 100x</a:t>
            </a:r>
            <a:r>
              <a:rPr lang="en-US" sz="2000" b="0" dirty="0" smtClean="0"/>
              <a:t>	Cache memories</a:t>
            </a:r>
            <a:endParaRPr lang="en-US" sz="2000" b="0" dirty="0"/>
          </a:p>
          <a:p>
            <a:pPr algn="l">
              <a:lnSpc>
                <a:spcPct val="100000"/>
              </a:lnSpc>
            </a:pPr>
            <a:endParaRPr lang="en-US" sz="2000" b="0" dirty="0"/>
          </a:p>
          <a:p>
            <a:pPr algn="l">
              <a:lnSpc>
                <a:spcPct val="100000"/>
              </a:lnSpc>
            </a:pPr>
            <a:r>
              <a:rPr lang="en-US" sz="2000" b="0" dirty="0"/>
              <a:t>DRAM	1	10X	Yes	</a:t>
            </a:r>
            <a:r>
              <a:rPr lang="en-US" sz="2000" b="0" dirty="0" smtClean="0"/>
              <a:t>  Yes</a:t>
            </a:r>
            <a:r>
              <a:rPr lang="en-US" sz="2000" b="0" dirty="0" smtClean="0"/>
              <a:t>	</a:t>
            </a:r>
            <a:r>
              <a:rPr lang="en-US" sz="2000" b="0" dirty="0" smtClean="0"/>
              <a:t>     1x</a:t>
            </a:r>
            <a:r>
              <a:rPr lang="en-US" sz="2000" b="0" dirty="0"/>
              <a:t>	Main memories,</a:t>
            </a:r>
          </a:p>
          <a:p>
            <a:pPr algn="l">
              <a:lnSpc>
                <a:spcPct val="100000"/>
              </a:lnSpc>
            </a:pPr>
            <a:r>
              <a:rPr lang="en-US" sz="2000" b="0" dirty="0"/>
              <a:t>					</a:t>
            </a:r>
            <a:r>
              <a:rPr lang="en-US" sz="2000" b="0" dirty="0" smtClean="0"/>
              <a:t>	frame </a:t>
            </a:r>
            <a:r>
              <a:rPr lang="en-US" sz="2000" b="0" dirty="0"/>
              <a:t>buffers</a:t>
            </a:r>
          </a:p>
        </p:txBody>
      </p:sp>
      <p:sp>
        <p:nvSpPr>
          <p:cNvPr id="120837" name="Line 1029"/>
          <p:cNvSpPr>
            <a:spLocks noChangeShapeType="1"/>
          </p:cNvSpPr>
          <p:nvPr/>
        </p:nvSpPr>
        <p:spPr bwMode="auto">
          <a:xfrm>
            <a:off x="381000" y="3124200"/>
            <a:ext cx="861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91873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 Example Memory Hierarchy</a:t>
            </a:r>
          </a:p>
        </p:txBody>
      </p:sp>
      <p:sp>
        <p:nvSpPr>
          <p:cNvPr id="36867" name="AutoShape 4"/>
          <p:cNvSpPr>
            <a:spLocks noChangeAspect="1" noChangeArrowheads="1"/>
          </p:cNvSpPr>
          <p:nvPr/>
        </p:nvSpPr>
        <p:spPr bwMode="auto">
          <a:xfrm>
            <a:off x="1147763" y="1009650"/>
            <a:ext cx="6242050" cy="5391150"/>
          </a:xfrm>
          <a:prstGeom prst="triangle">
            <a:avLst>
              <a:gd name="adj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6868" name="Text Box 5"/>
          <p:cNvSpPr txBox="1">
            <a:spLocks noChangeAspect="1" noChangeArrowheads="1"/>
          </p:cNvSpPr>
          <p:nvPr/>
        </p:nvSpPr>
        <p:spPr bwMode="auto">
          <a:xfrm>
            <a:off x="3770313" y="1565275"/>
            <a:ext cx="10429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registers</a:t>
            </a:r>
          </a:p>
        </p:txBody>
      </p:sp>
      <p:sp>
        <p:nvSpPr>
          <p:cNvPr id="36869" name="Text Box 6"/>
          <p:cNvSpPr txBox="1">
            <a:spLocks noChangeAspect="1" noChangeArrowheads="1"/>
          </p:cNvSpPr>
          <p:nvPr/>
        </p:nvSpPr>
        <p:spPr bwMode="auto">
          <a:xfrm>
            <a:off x="3487738" y="1982788"/>
            <a:ext cx="1549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on-chip L1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cache (SRAM)</a:t>
            </a:r>
          </a:p>
        </p:txBody>
      </p:sp>
      <p:sp>
        <p:nvSpPr>
          <p:cNvPr id="36870" name="Text Box 7"/>
          <p:cNvSpPr txBox="1">
            <a:spLocks noChangeAspect="1" noChangeArrowheads="1"/>
          </p:cNvSpPr>
          <p:nvPr/>
        </p:nvSpPr>
        <p:spPr bwMode="auto">
          <a:xfrm>
            <a:off x="3530600" y="3473450"/>
            <a:ext cx="15065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main memory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(DRAM)</a:t>
            </a:r>
          </a:p>
        </p:txBody>
      </p:sp>
      <p:sp>
        <p:nvSpPr>
          <p:cNvPr id="36871" name="Text Box 8"/>
          <p:cNvSpPr txBox="1">
            <a:spLocks noChangeAspect="1" noChangeArrowheads="1"/>
          </p:cNvSpPr>
          <p:nvPr/>
        </p:nvSpPr>
        <p:spPr bwMode="auto">
          <a:xfrm>
            <a:off x="2994025" y="4537075"/>
            <a:ext cx="25098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local secondary storage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(local disks)</a:t>
            </a:r>
          </a:p>
        </p:txBody>
      </p:sp>
      <p:sp>
        <p:nvSpPr>
          <p:cNvPr id="36872" name="Line 9"/>
          <p:cNvSpPr>
            <a:spLocks noChangeAspect="1" noChangeShapeType="1"/>
          </p:cNvSpPr>
          <p:nvPr/>
        </p:nvSpPr>
        <p:spPr bwMode="auto">
          <a:xfrm>
            <a:off x="3741738" y="1931988"/>
            <a:ext cx="1063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3" name="Line 10"/>
          <p:cNvSpPr>
            <a:spLocks noChangeAspect="1" noChangeShapeType="1"/>
          </p:cNvSpPr>
          <p:nvPr/>
        </p:nvSpPr>
        <p:spPr bwMode="auto">
          <a:xfrm>
            <a:off x="3346450" y="2570163"/>
            <a:ext cx="18494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4" name="Line 11"/>
          <p:cNvSpPr>
            <a:spLocks noChangeAspect="1" noChangeShapeType="1"/>
          </p:cNvSpPr>
          <p:nvPr/>
        </p:nvSpPr>
        <p:spPr bwMode="auto">
          <a:xfrm>
            <a:off x="2992438" y="3208338"/>
            <a:ext cx="2552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5" name="Line 12"/>
          <p:cNvSpPr>
            <a:spLocks noChangeAspect="1" noChangeShapeType="1"/>
          </p:cNvSpPr>
          <p:nvPr/>
        </p:nvSpPr>
        <p:spPr bwMode="auto">
          <a:xfrm>
            <a:off x="304800" y="3873500"/>
            <a:ext cx="0" cy="23447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6" name="Text Box 13"/>
          <p:cNvSpPr txBox="1">
            <a:spLocks noChangeAspect="1" noChangeArrowheads="1"/>
          </p:cNvSpPr>
          <p:nvPr/>
        </p:nvSpPr>
        <p:spPr bwMode="auto">
          <a:xfrm>
            <a:off x="263525" y="3752850"/>
            <a:ext cx="111125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FF0000"/>
                </a:solidFill>
              </a:rPr>
              <a:t>Larger,  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FF0000"/>
                </a:solidFill>
              </a:rPr>
              <a:t>slower, 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FF0000"/>
                </a:solidFill>
              </a:rPr>
              <a:t>and 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FF0000"/>
                </a:solidFill>
              </a:rPr>
              <a:t>cheaper 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FF0000"/>
                </a:solidFill>
              </a:rPr>
              <a:t>(per byte)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FF0000"/>
                </a:solidFill>
              </a:rPr>
              <a:t>storage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FF0000"/>
                </a:solidFill>
              </a:rPr>
              <a:t>devices</a:t>
            </a:r>
          </a:p>
        </p:txBody>
      </p:sp>
      <p:sp>
        <p:nvSpPr>
          <p:cNvPr id="36877" name="Line 14"/>
          <p:cNvSpPr>
            <a:spLocks noChangeAspect="1" noChangeShapeType="1"/>
          </p:cNvSpPr>
          <p:nvPr/>
        </p:nvSpPr>
        <p:spPr bwMode="auto">
          <a:xfrm>
            <a:off x="2376488" y="4271963"/>
            <a:ext cx="37607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78" name="Text Box 15"/>
          <p:cNvSpPr txBox="1">
            <a:spLocks noChangeAspect="1" noChangeArrowheads="1"/>
          </p:cNvSpPr>
          <p:nvPr/>
        </p:nvSpPr>
        <p:spPr bwMode="auto">
          <a:xfrm>
            <a:off x="2347913" y="5637213"/>
            <a:ext cx="391636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remote secondary storage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(distributed file systems, Web servers)</a:t>
            </a:r>
          </a:p>
        </p:txBody>
      </p:sp>
      <p:grpSp>
        <p:nvGrpSpPr>
          <p:cNvPr id="36879" name="Group 16"/>
          <p:cNvGrpSpPr>
            <a:grpSpLocks noChangeAspect="1"/>
          </p:cNvGrpSpPr>
          <p:nvPr/>
        </p:nvGrpSpPr>
        <p:grpSpPr bwMode="auto">
          <a:xfrm>
            <a:off x="7050088" y="4910138"/>
            <a:ext cx="2200275" cy="852487"/>
            <a:chOff x="4176" y="2648"/>
            <a:chExt cx="1488" cy="576"/>
          </a:xfrm>
        </p:grpSpPr>
        <p:sp>
          <p:nvSpPr>
            <p:cNvPr id="36901" name="AutoShape 17"/>
            <p:cNvSpPr>
              <a:spLocks noChangeAspect="1"/>
            </p:cNvSpPr>
            <p:nvPr/>
          </p:nvSpPr>
          <p:spPr bwMode="auto">
            <a:xfrm>
              <a:off x="4176" y="2648"/>
              <a:ext cx="48" cy="576"/>
            </a:xfrm>
            <a:prstGeom prst="rightBrace">
              <a:avLst>
                <a:gd name="adj1" fmla="val 100000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6902" name="Text Box 18"/>
            <p:cNvSpPr txBox="1">
              <a:spLocks noChangeAspect="1" noChangeArrowheads="1"/>
            </p:cNvSpPr>
            <p:nvPr/>
          </p:nvSpPr>
          <p:spPr bwMode="auto">
            <a:xfrm>
              <a:off x="4269" y="2711"/>
              <a:ext cx="1395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200">
                  <a:solidFill>
                    <a:srgbClr val="FF0000"/>
                  </a:solidFill>
                </a:rPr>
                <a:t>Local disks hold files retrieved from disks on remote network servers</a:t>
              </a:r>
            </a:p>
          </p:txBody>
        </p:sp>
      </p:grpSp>
      <p:grpSp>
        <p:nvGrpSpPr>
          <p:cNvPr id="36880" name="Group 19"/>
          <p:cNvGrpSpPr>
            <a:grpSpLocks noChangeAspect="1"/>
          </p:cNvGrpSpPr>
          <p:nvPr/>
        </p:nvGrpSpPr>
        <p:grpSpPr bwMode="auto">
          <a:xfrm>
            <a:off x="6542088" y="3822700"/>
            <a:ext cx="2908300" cy="852488"/>
            <a:chOff x="3696" y="1968"/>
            <a:chExt cx="1968" cy="576"/>
          </a:xfrm>
        </p:grpSpPr>
        <p:sp>
          <p:nvSpPr>
            <p:cNvPr id="36899" name="AutoShape 20"/>
            <p:cNvSpPr>
              <a:spLocks noChangeAspect="1"/>
            </p:cNvSpPr>
            <p:nvPr/>
          </p:nvSpPr>
          <p:spPr bwMode="auto">
            <a:xfrm>
              <a:off x="3696" y="1968"/>
              <a:ext cx="48" cy="576"/>
            </a:xfrm>
            <a:prstGeom prst="rightBrace">
              <a:avLst>
                <a:gd name="adj1" fmla="val 100000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36900" name="Text Box 21"/>
            <p:cNvSpPr txBox="1">
              <a:spLocks noChangeAspect="1" noChangeArrowheads="1"/>
            </p:cNvSpPr>
            <p:nvPr/>
          </p:nvSpPr>
          <p:spPr bwMode="auto">
            <a:xfrm>
              <a:off x="3791" y="2032"/>
              <a:ext cx="1873" cy="4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200">
                  <a:solidFill>
                    <a:srgbClr val="FF0000"/>
                  </a:solidFill>
                </a:rPr>
                <a:t>Main memory holds disk 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200">
                  <a:solidFill>
                    <a:srgbClr val="FF0000"/>
                  </a:solidFill>
                </a:rPr>
                <a:t>blocks retrieved from local </a:t>
              </a:r>
            </a:p>
            <a:p>
              <a:pPr algn="l">
                <a:lnSpc>
                  <a:spcPct val="100000"/>
                </a:lnSpc>
              </a:pPr>
              <a:r>
                <a:rPr lang="en-US" altLang="en-US" sz="1200">
                  <a:solidFill>
                    <a:srgbClr val="FF0000"/>
                  </a:solidFill>
                </a:rPr>
                <a:t>disks</a:t>
              </a:r>
            </a:p>
          </p:txBody>
        </p:sp>
      </p:grpSp>
      <p:sp>
        <p:nvSpPr>
          <p:cNvPr id="36881" name="Line 22"/>
          <p:cNvSpPr>
            <a:spLocks noChangeAspect="1" noChangeShapeType="1"/>
          </p:cNvSpPr>
          <p:nvPr/>
        </p:nvSpPr>
        <p:spPr bwMode="auto">
          <a:xfrm>
            <a:off x="1785938" y="5337175"/>
            <a:ext cx="49657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882" name="Text Box 23"/>
          <p:cNvSpPr txBox="1">
            <a:spLocks noChangeAspect="1" noChangeArrowheads="1"/>
          </p:cNvSpPr>
          <p:nvPr/>
        </p:nvSpPr>
        <p:spPr bwMode="auto">
          <a:xfrm>
            <a:off x="3525838" y="2647950"/>
            <a:ext cx="15494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/>
              <a:t>off-chip L2</a:t>
            </a:r>
          </a:p>
          <a:p>
            <a:pPr>
              <a:lnSpc>
                <a:spcPct val="100000"/>
              </a:lnSpc>
            </a:pPr>
            <a:r>
              <a:rPr lang="en-US" altLang="en-US" sz="1600"/>
              <a:t>cache (SRAM)</a:t>
            </a:r>
          </a:p>
        </p:txBody>
      </p:sp>
      <p:grpSp>
        <p:nvGrpSpPr>
          <p:cNvPr id="36883" name="Group 24"/>
          <p:cNvGrpSpPr>
            <a:grpSpLocks/>
          </p:cNvGrpSpPr>
          <p:nvPr/>
        </p:nvGrpSpPr>
        <p:grpSpPr bwMode="auto">
          <a:xfrm>
            <a:off x="5411788" y="2262188"/>
            <a:ext cx="3011487" cy="615950"/>
            <a:chOff x="2975" y="797"/>
            <a:chExt cx="1897" cy="388"/>
          </a:xfrm>
        </p:grpSpPr>
        <p:sp>
          <p:nvSpPr>
            <p:cNvPr id="36897" name="Text Box 25"/>
            <p:cNvSpPr txBox="1">
              <a:spLocks noChangeAspect="1" noChangeArrowheads="1"/>
            </p:cNvSpPr>
            <p:nvPr/>
          </p:nvSpPr>
          <p:spPr bwMode="auto">
            <a:xfrm>
              <a:off x="3084" y="839"/>
              <a:ext cx="178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200">
                  <a:solidFill>
                    <a:srgbClr val="FF0000"/>
                  </a:solidFill>
                </a:rPr>
                <a:t>L1 cache holds cache lines retrieved from the L2 cache memory</a:t>
              </a:r>
            </a:p>
          </p:txBody>
        </p:sp>
        <p:sp>
          <p:nvSpPr>
            <p:cNvPr id="36898" name="AutoShape 26"/>
            <p:cNvSpPr>
              <a:spLocks noChangeAspect="1"/>
            </p:cNvSpPr>
            <p:nvPr/>
          </p:nvSpPr>
          <p:spPr bwMode="auto">
            <a:xfrm>
              <a:off x="2975" y="797"/>
              <a:ext cx="45" cy="388"/>
            </a:xfrm>
            <a:prstGeom prst="rightBrace">
              <a:avLst>
                <a:gd name="adj1" fmla="val 71852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36884" name="Text Box 27"/>
          <p:cNvSpPr txBox="1">
            <a:spLocks noChangeAspect="1" noChangeArrowheads="1"/>
          </p:cNvSpPr>
          <p:nvPr/>
        </p:nvSpPr>
        <p:spPr bwMode="auto">
          <a:xfrm>
            <a:off x="5221288" y="1619250"/>
            <a:ext cx="2919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altLang="en-US" sz="1200">
                <a:solidFill>
                  <a:srgbClr val="FF0000"/>
                </a:solidFill>
              </a:rPr>
              <a:t>CPU registers hold words retrieved from L1 cache</a:t>
            </a:r>
          </a:p>
        </p:txBody>
      </p:sp>
      <p:sp>
        <p:nvSpPr>
          <p:cNvPr id="36885" name="AutoShape 28"/>
          <p:cNvSpPr>
            <a:spLocks noChangeAspect="1"/>
          </p:cNvSpPr>
          <p:nvPr/>
        </p:nvSpPr>
        <p:spPr bwMode="auto">
          <a:xfrm>
            <a:off x="5030788" y="1576388"/>
            <a:ext cx="76200" cy="615950"/>
          </a:xfrm>
          <a:prstGeom prst="rightBrace">
            <a:avLst>
              <a:gd name="adj1" fmla="val 6736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endParaRPr lang="en-US" altLang="en-US"/>
          </a:p>
        </p:txBody>
      </p:sp>
      <p:grpSp>
        <p:nvGrpSpPr>
          <p:cNvPr id="36886" name="Group 29"/>
          <p:cNvGrpSpPr>
            <a:grpSpLocks/>
          </p:cNvGrpSpPr>
          <p:nvPr/>
        </p:nvGrpSpPr>
        <p:grpSpPr bwMode="auto">
          <a:xfrm>
            <a:off x="5830888" y="2901950"/>
            <a:ext cx="2862262" cy="614363"/>
            <a:chOff x="3198" y="1200"/>
            <a:chExt cx="1803" cy="387"/>
          </a:xfrm>
        </p:grpSpPr>
        <p:sp>
          <p:nvSpPr>
            <p:cNvPr id="36895" name="Text Box 30"/>
            <p:cNvSpPr txBox="1">
              <a:spLocks noChangeAspect="1" noChangeArrowheads="1"/>
            </p:cNvSpPr>
            <p:nvPr/>
          </p:nvSpPr>
          <p:spPr bwMode="auto">
            <a:xfrm>
              <a:off x="3345" y="1249"/>
              <a:ext cx="165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sz="1200">
                  <a:solidFill>
                    <a:srgbClr val="FF0000"/>
                  </a:solidFill>
                </a:rPr>
                <a:t>L2 cache holds cache lines retrieved from main memory</a:t>
              </a:r>
            </a:p>
          </p:txBody>
        </p:sp>
        <p:sp>
          <p:nvSpPr>
            <p:cNvPr id="36896" name="AutoShape 31"/>
            <p:cNvSpPr>
              <a:spLocks noChangeAspect="1"/>
            </p:cNvSpPr>
            <p:nvPr/>
          </p:nvSpPr>
          <p:spPr bwMode="auto">
            <a:xfrm>
              <a:off x="3198" y="1200"/>
              <a:ext cx="45" cy="387"/>
            </a:xfrm>
            <a:prstGeom prst="rightBrace">
              <a:avLst>
                <a:gd name="adj1" fmla="val 71667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endParaRPr lang="en-US" altLang="en-US"/>
            </a:p>
          </p:txBody>
        </p:sp>
      </p:grpSp>
      <p:sp>
        <p:nvSpPr>
          <p:cNvPr id="36887" name="Text Box 32"/>
          <p:cNvSpPr txBox="1">
            <a:spLocks noChangeAspect="1" noChangeArrowheads="1"/>
          </p:cNvSpPr>
          <p:nvPr/>
        </p:nvSpPr>
        <p:spPr bwMode="auto">
          <a:xfrm>
            <a:off x="3529013" y="132715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000482"/>
                </a:solidFill>
              </a:rPr>
              <a:t>L0:</a:t>
            </a:r>
          </a:p>
        </p:txBody>
      </p:sp>
      <p:sp>
        <p:nvSpPr>
          <p:cNvPr id="36888" name="Text Box 33"/>
          <p:cNvSpPr txBox="1">
            <a:spLocks noChangeAspect="1" noChangeArrowheads="1"/>
          </p:cNvSpPr>
          <p:nvPr/>
        </p:nvSpPr>
        <p:spPr bwMode="auto">
          <a:xfrm>
            <a:off x="3151188" y="2036763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000482"/>
                </a:solidFill>
              </a:rPr>
              <a:t>L1:</a:t>
            </a:r>
          </a:p>
        </p:txBody>
      </p:sp>
      <p:sp>
        <p:nvSpPr>
          <p:cNvPr id="36889" name="Text Box 34"/>
          <p:cNvSpPr txBox="1">
            <a:spLocks noChangeAspect="1" noChangeArrowheads="1"/>
          </p:cNvSpPr>
          <p:nvPr/>
        </p:nvSpPr>
        <p:spPr bwMode="auto">
          <a:xfrm>
            <a:off x="2713038" y="2733675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000482"/>
                </a:solidFill>
              </a:rPr>
              <a:t>L2:</a:t>
            </a:r>
          </a:p>
        </p:txBody>
      </p:sp>
      <p:sp>
        <p:nvSpPr>
          <p:cNvPr id="36890" name="Text Box 35"/>
          <p:cNvSpPr txBox="1">
            <a:spLocks noChangeAspect="1" noChangeArrowheads="1"/>
          </p:cNvSpPr>
          <p:nvPr/>
        </p:nvSpPr>
        <p:spPr bwMode="auto">
          <a:xfrm>
            <a:off x="2239963" y="3536950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000482"/>
                </a:solidFill>
              </a:rPr>
              <a:t>L3:</a:t>
            </a:r>
          </a:p>
        </p:txBody>
      </p:sp>
      <p:sp>
        <p:nvSpPr>
          <p:cNvPr id="36891" name="Text Box 36"/>
          <p:cNvSpPr txBox="1">
            <a:spLocks noChangeAspect="1" noChangeArrowheads="1"/>
          </p:cNvSpPr>
          <p:nvPr/>
        </p:nvSpPr>
        <p:spPr bwMode="auto">
          <a:xfrm>
            <a:off x="1638300" y="4602163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000482"/>
                </a:solidFill>
              </a:rPr>
              <a:t>L4:</a:t>
            </a:r>
          </a:p>
        </p:txBody>
      </p:sp>
      <p:sp>
        <p:nvSpPr>
          <p:cNvPr id="36892" name="Text Box 37"/>
          <p:cNvSpPr txBox="1">
            <a:spLocks noChangeAspect="1" noChangeArrowheads="1"/>
          </p:cNvSpPr>
          <p:nvPr/>
        </p:nvSpPr>
        <p:spPr bwMode="auto">
          <a:xfrm>
            <a:off x="998538" y="5700713"/>
            <a:ext cx="4889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000482"/>
                </a:solidFill>
              </a:rPr>
              <a:t>L5:</a:t>
            </a:r>
          </a:p>
        </p:txBody>
      </p:sp>
      <p:sp>
        <p:nvSpPr>
          <p:cNvPr id="36893" name="Text Box 38"/>
          <p:cNvSpPr txBox="1">
            <a:spLocks noChangeAspect="1" noChangeArrowheads="1"/>
          </p:cNvSpPr>
          <p:nvPr/>
        </p:nvSpPr>
        <p:spPr bwMode="auto">
          <a:xfrm>
            <a:off x="269875" y="1265238"/>
            <a:ext cx="1111250" cy="180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defRPr b="1">
                <a:solidFill>
                  <a:schemeClr val="tx1"/>
                </a:solidFill>
                <a:latin typeface="Helvetica" pitchFamily="34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Helvetica" pitchFamily="34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Helvetica" pitchFamily="34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Helvetica" pitchFamily="34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Helvetica" pitchFamily="34" charset="0"/>
              </a:defRPr>
            </a:lvl5pPr>
            <a:lvl6pPr marL="25146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6pPr>
            <a:lvl7pPr marL="29718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7pPr>
            <a:lvl8pPr marL="34290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8pPr>
            <a:lvl9pPr marL="3886200" indent="-228600"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Helvetica" pitchFamily="3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FF0000"/>
                </a:solidFill>
              </a:rPr>
              <a:t>Smaller,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FF0000"/>
                </a:solidFill>
              </a:rPr>
              <a:t>faster,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FF0000"/>
                </a:solidFill>
              </a:rPr>
              <a:t>and 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FF0000"/>
                </a:solidFill>
              </a:rPr>
              <a:t>costlier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FF0000"/>
                </a:solidFill>
              </a:rPr>
              <a:t>(per byte)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FF0000"/>
                </a:solidFill>
              </a:rPr>
              <a:t>storage </a:t>
            </a:r>
          </a:p>
          <a:p>
            <a:pPr>
              <a:lnSpc>
                <a:spcPct val="100000"/>
              </a:lnSpc>
            </a:pPr>
            <a:r>
              <a:rPr lang="en-US" altLang="en-US" sz="1600">
                <a:solidFill>
                  <a:srgbClr val="FF0000"/>
                </a:solidFill>
              </a:rPr>
              <a:t>devices</a:t>
            </a:r>
          </a:p>
        </p:txBody>
      </p:sp>
      <p:sp>
        <p:nvSpPr>
          <p:cNvPr id="36894" name="Line 39"/>
          <p:cNvSpPr>
            <a:spLocks noChangeShapeType="1"/>
          </p:cNvSpPr>
          <p:nvPr/>
        </p:nvSpPr>
        <p:spPr bwMode="auto">
          <a:xfrm flipH="1" flipV="1">
            <a:off x="319088" y="1074738"/>
            <a:ext cx="0" cy="21542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Caches</a:t>
            </a:r>
          </a:p>
        </p:txBody>
      </p:sp>
      <p:sp>
        <p:nvSpPr>
          <p:cNvPr id="13619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dirty="0" smtClean="0">
                <a:solidFill>
                  <a:srgbClr val="FF0000"/>
                </a:solidFill>
              </a:rPr>
              <a:t>Cache:</a:t>
            </a:r>
            <a:r>
              <a:rPr lang="en-US" dirty="0" smtClean="0"/>
              <a:t> Smaller, faster storage device that acts as staging area for subset of data in a larger, slower device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Fundamental idea of a memory hierarchy: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For each k, the faster, smaller device at level k serves as cache for larger, slower device at level k+1</a:t>
            </a:r>
          </a:p>
          <a:p>
            <a:pPr eaLnBrk="1" hangingPunct="1">
              <a:lnSpc>
                <a:spcPct val="85000"/>
              </a:lnSpc>
              <a:defRPr/>
            </a:pPr>
            <a:r>
              <a:rPr lang="en-US" dirty="0" smtClean="0"/>
              <a:t>Why do memory hierarchies work?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Programs tend to access data at level k more often than they access data at level k+1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Thus, storage at level k+1 can be slower, and thus larger and cheaper per bit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>
                <a:solidFill>
                  <a:srgbClr val="FF0000"/>
                </a:solidFill>
              </a:rPr>
              <a:t>Big Idea:  </a:t>
            </a:r>
            <a:r>
              <a:rPr lang="en-US" dirty="0" smtClean="0"/>
              <a:t>Large pool of memory that costs as little as the cheap storage near the bottom, but serves data to programs at ≈ rate of the fast storage near the top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dirty="0" smtClean="0"/>
          </a:p>
          <a:p>
            <a:pPr eaLnBrk="1" hangingPunct="1">
              <a:lnSpc>
                <a:spcPct val="85000"/>
              </a:lnSpc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Up-Down Arrow 34"/>
          <p:cNvSpPr/>
          <p:nvPr/>
        </p:nvSpPr>
        <p:spPr bwMode="auto">
          <a:xfrm>
            <a:off x="3352800" y="28956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 smtClean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Cache Concepts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1905000" y="4267200"/>
            <a:ext cx="3581400" cy="2057400"/>
          </a:xfrm>
          <a:prstGeom prst="rect">
            <a:avLst/>
          </a:prstGeom>
          <a:solidFill>
            <a:srgbClr val="DEDFF5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905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0574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7338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5720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0574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956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7338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5720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0574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8956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7338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5720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8956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7338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5720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15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286000" y="6096000"/>
            <a:ext cx="3048000" cy="1477"/>
          </a:xfrm>
          <a:prstGeom prst="line">
            <a:avLst/>
          </a:prstGeom>
          <a:noFill/>
          <a:ln w="889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20574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8956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9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37338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14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45720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88764" y="2348591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7200" y="4343400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Memory</a:t>
            </a:r>
          </a:p>
        </p:txBody>
      </p:sp>
      <p:sp>
        <p:nvSpPr>
          <p:cNvPr id="32" name="Text Box 19"/>
          <p:cNvSpPr txBox="1">
            <a:spLocks noChangeArrowheads="1"/>
          </p:cNvSpPr>
          <p:nvPr/>
        </p:nvSpPr>
        <p:spPr bwMode="auto">
          <a:xfrm>
            <a:off x="5635242" y="4147318"/>
            <a:ext cx="3199956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Larger, slower, cheaper memory</a:t>
            </a:r>
          </a:p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smtClean="0">
                <a:latin typeface="Calibri" pitchFamily="34" charset="0"/>
              </a:rPr>
              <a:t>v</a:t>
            </a:r>
            <a:r>
              <a:rPr lang="en-GB" sz="1600" b="1" dirty="0" smtClean="0">
                <a:latin typeface="Calibri" pitchFamily="34" charset="0"/>
              </a:rPr>
              <a:t>iewed as partitioned </a:t>
            </a:r>
            <a:r>
              <a:rPr lang="en-GB" sz="1600" b="1" dirty="0">
                <a:latin typeface="Calibri" pitchFamily="34" charset="0"/>
              </a:rPr>
              <a:t>into “blocks”</a:t>
            </a: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3942800" y="3232918"/>
            <a:ext cx="2839000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Data is copied </a:t>
            </a:r>
            <a:r>
              <a:rPr lang="en-GB" sz="1600" b="1" dirty="0" smtClean="0">
                <a:latin typeface="Calibri" pitchFamily="34" charset="0"/>
              </a:rPr>
              <a:t>in </a:t>
            </a:r>
            <a:r>
              <a:rPr lang="en-GB" sz="1600" b="1" dirty="0">
                <a:latin typeface="Calibri" pitchFamily="34" charset="0"/>
              </a:rPr>
              <a:t>block-sized transfer units</a:t>
            </a: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5562600" y="2166311"/>
            <a:ext cx="2930908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Smaller, faster, more expensive</a:t>
            </a:r>
          </a:p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memory caches a  subset of</a:t>
            </a:r>
          </a:p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the blocks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057400" y="48006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4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590800" y="34290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4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057400" y="2424791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4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3733800" y="5181600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10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590800" y="3429000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10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3733800" y="2424791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2343748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7" grpId="0" animBg="1"/>
      <p:bldP spid="38" grpId="0" animBg="1"/>
      <p:bldP spid="38" grpId="1" animBg="1"/>
      <p:bldP spid="39" grpId="0" animBg="1"/>
      <p:bldP spid="40" grpId="0" animBg="1"/>
      <p:bldP spid="41" grpId="0" animBg="1"/>
      <p:bldP spid="41" grpId="1" animBg="1"/>
      <p:bldP spid="4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Up-Down Arrow 42"/>
          <p:cNvSpPr/>
          <p:nvPr/>
        </p:nvSpPr>
        <p:spPr bwMode="auto">
          <a:xfrm>
            <a:off x="3352800" y="1295400"/>
            <a:ext cx="685800" cy="990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 smtClean="0">
              <a:latin typeface="Calibri" pitchFamily="34" charset="0"/>
            </a:endParaRPr>
          </a:p>
        </p:txBody>
      </p:sp>
      <p:sp>
        <p:nvSpPr>
          <p:cNvPr id="35" name="Up-Down Arrow 34"/>
          <p:cNvSpPr/>
          <p:nvPr/>
        </p:nvSpPr>
        <p:spPr bwMode="auto">
          <a:xfrm>
            <a:off x="3352800" y="28956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 smtClean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Cache Concepts: Hit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1905000" y="4267200"/>
            <a:ext cx="35814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905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0574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7338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5720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0574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956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7338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5720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0574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8956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7338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5720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8956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7338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5720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15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286000" y="6096000"/>
            <a:ext cx="3048000" cy="1477"/>
          </a:xfrm>
          <a:prstGeom prst="line">
            <a:avLst/>
          </a:prstGeom>
          <a:noFill/>
          <a:ln w="889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20574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8956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9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37338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14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45720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88764" y="2348591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7200" y="4343400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Memory</a:t>
            </a:r>
          </a:p>
        </p:txBody>
      </p:sp>
      <p:sp>
        <p:nvSpPr>
          <p:cNvPr id="44" name="Text Box 29"/>
          <p:cNvSpPr txBox="1">
            <a:spLocks noChangeArrowheads="1"/>
          </p:cNvSpPr>
          <p:nvPr/>
        </p:nvSpPr>
        <p:spPr bwMode="auto">
          <a:xfrm>
            <a:off x="5919759" y="1580883"/>
            <a:ext cx="2826906" cy="3961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 smtClean="0">
                <a:latin typeface="Calibri" pitchFamily="34" charset="0"/>
              </a:rPr>
              <a:t>Data in block b is needed</a:t>
            </a:r>
            <a:endParaRPr lang="en-GB" sz="2000" b="1" i="1" dirty="0">
              <a:latin typeface="Calibri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997173" y="1619517"/>
            <a:ext cx="11844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latin typeface="Calibri" pitchFamily="34" charset="0"/>
              </a:rPr>
              <a:t>Request: 14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3733800" y="2425522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14</a:t>
            </a:r>
          </a:p>
        </p:txBody>
      </p:sp>
      <p:sp>
        <p:nvSpPr>
          <p:cNvPr id="48" name="Text Box 29"/>
          <p:cNvSpPr txBox="1">
            <a:spLocks noChangeArrowheads="1"/>
          </p:cNvSpPr>
          <p:nvPr/>
        </p:nvSpPr>
        <p:spPr bwMode="auto">
          <a:xfrm>
            <a:off x="5936094" y="2209800"/>
            <a:ext cx="2154670" cy="6977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 smtClean="0">
                <a:latin typeface="Calibri" pitchFamily="34" charset="0"/>
              </a:rPr>
              <a:t>Block b is in cache:</a:t>
            </a:r>
          </a:p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 smtClean="0">
                <a:solidFill>
                  <a:srgbClr val="C00000"/>
                </a:solidFill>
                <a:latin typeface="Calibri" pitchFamily="34" charset="0"/>
              </a:rPr>
              <a:t>Hit!</a:t>
            </a:r>
            <a:endParaRPr lang="en-GB" sz="2000" b="1" i="1" dirty="0">
              <a:solidFill>
                <a:srgbClr val="C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2633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6" grpId="0"/>
      <p:bldP spid="47" grpId="0" animBg="1"/>
      <p:bldP spid="48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Up-Down Arrow 42"/>
          <p:cNvSpPr/>
          <p:nvPr/>
        </p:nvSpPr>
        <p:spPr bwMode="auto">
          <a:xfrm>
            <a:off x="3352800" y="1295400"/>
            <a:ext cx="685800" cy="990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 smtClean="0">
              <a:latin typeface="Calibri" pitchFamily="34" charset="0"/>
            </a:endParaRPr>
          </a:p>
        </p:txBody>
      </p:sp>
      <p:sp>
        <p:nvSpPr>
          <p:cNvPr id="35" name="Up-Down Arrow 34"/>
          <p:cNvSpPr/>
          <p:nvPr/>
        </p:nvSpPr>
        <p:spPr bwMode="auto">
          <a:xfrm>
            <a:off x="3352800" y="28956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 smtClean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Cache Concepts: Miss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 bwMode="auto">
          <a:xfrm>
            <a:off x="1905000" y="4267200"/>
            <a:ext cx="35814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 smtClean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905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0574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7338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5720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0574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956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7338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5720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0574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8956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7338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5720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8956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7338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5720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15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286000" y="6096000"/>
            <a:ext cx="3048000" cy="1477"/>
          </a:xfrm>
          <a:prstGeom prst="line">
            <a:avLst/>
          </a:prstGeom>
          <a:noFill/>
          <a:ln w="889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20574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8956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9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37338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14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45720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88764" y="2348591"/>
            <a:ext cx="94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57200" y="4343400"/>
            <a:ext cx="12808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alibri" pitchFamily="34" charset="0"/>
              </a:rPr>
              <a:t>Memory</a:t>
            </a:r>
          </a:p>
        </p:txBody>
      </p:sp>
      <p:sp>
        <p:nvSpPr>
          <p:cNvPr id="44" name="Text Box 29"/>
          <p:cNvSpPr txBox="1">
            <a:spLocks noChangeArrowheads="1"/>
          </p:cNvSpPr>
          <p:nvPr/>
        </p:nvSpPr>
        <p:spPr bwMode="auto">
          <a:xfrm>
            <a:off x="5919759" y="1580883"/>
            <a:ext cx="2826906" cy="3961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 smtClean="0">
                <a:latin typeface="Calibri" pitchFamily="34" charset="0"/>
              </a:rPr>
              <a:t>Data in block b is needed</a:t>
            </a:r>
            <a:endParaRPr lang="en-GB" sz="2000" b="1" i="1" dirty="0">
              <a:latin typeface="Calibri" pitchFamily="34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997173" y="1619517"/>
            <a:ext cx="11844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latin typeface="Calibri" pitchFamily="34" charset="0"/>
              </a:rPr>
              <a:t>Request: 12</a:t>
            </a:r>
          </a:p>
        </p:txBody>
      </p:sp>
      <p:sp>
        <p:nvSpPr>
          <p:cNvPr id="48" name="Text Box 29"/>
          <p:cNvSpPr txBox="1">
            <a:spLocks noChangeArrowheads="1"/>
          </p:cNvSpPr>
          <p:nvPr/>
        </p:nvSpPr>
        <p:spPr bwMode="auto">
          <a:xfrm>
            <a:off x="5936094" y="2209800"/>
            <a:ext cx="2569847" cy="6977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 smtClean="0">
                <a:latin typeface="Calibri" pitchFamily="34" charset="0"/>
              </a:rPr>
              <a:t>Block b is not in cache:</a:t>
            </a:r>
          </a:p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 smtClean="0">
                <a:solidFill>
                  <a:srgbClr val="C00000"/>
                </a:solidFill>
                <a:latin typeface="Calibri" pitchFamily="34" charset="0"/>
              </a:rPr>
              <a:t>Miss!</a:t>
            </a:r>
            <a:endParaRPr lang="en-GB" sz="2000" b="1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5943600" y="3200400"/>
            <a:ext cx="2585173" cy="6977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 smtClean="0">
                <a:latin typeface="Calibri" pitchFamily="34" charset="0"/>
              </a:rPr>
              <a:t>Block b is fetched from</a:t>
            </a:r>
          </a:p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 smtClean="0">
                <a:latin typeface="Calibri" pitchFamily="34" charset="0"/>
              </a:rPr>
              <a:t>memory</a:t>
            </a:r>
            <a:endParaRPr lang="en-GB" sz="2000" b="1" i="1" dirty="0"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997172" y="3395246"/>
            <a:ext cx="11844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 smtClean="0">
                <a:latin typeface="Calibri" pitchFamily="34" charset="0"/>
              </a:rPr>
              <a:t>Request: 12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057400" y="55626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12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590800" y="34290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12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895600" y="2425522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 smtClean="0">
                <a:latin typeface="Calibri" pitchFamily="34" charset="0"/>
              </a:rPr>
              <a:t>12</a:t>
            </a:r>
          </a:p>
        </p:txBody>
      </p:sp>
      <p:sp>
        <p:nvSpPr>
          <p:cNvPr id="42" name="Text Box 29"/>
          <p:cNvSpPr txBox="1">
            <a:spLocks noChangeArrowheads="1"/>
          </p:cNvSpPr>
          <p:nvPr/>
        </p:nvSpPr>
        <p:spPr bwMode="auto">
          <a:xfrm>
            <a:off x="5943600" y="4191000"/>
            <a:ext cx="2810939" cy="17535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 algn="l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 smtClean="0">
                <a:latin typeface="Calibri" pitchFamily="34" charset="0"/>
              </a:rPr>
              <a:t>Block b is stored in cache</a:t>
            </a:r>
          </a:p>
          <a:p>
            <a:pPr marL="115888" indent="-115888" algn="l">
              <a:lnSpc>
                <a:spcPct val="98000"/>
              </a:lnSpc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 smtClean="0">
                <a:solidFill>
                  <a:srgbClr val="C00000"/>
                </a:solidFill>
                <a:latin typeface="Calibri" pitchFamily="34" charset="0"/>
              </a:rPr>
              <a:t>Placement policy:</a:t>
            </a:r>
            <a:r>
              <a:rPr lang="en-GB" sz="1800" b="0" dirty="0" smtClean="0">
                <a:latin typeface="Calibri" pitchFamily="34" charset="0"/>
              </a:rPr>
              <a:t/>
            </a:r>
            <a:br>
              <a:rPr lang="en-GB" sz="1800" b="0" dirty="0" smtClean="0">
                <a:latin typeface="Calibri" pitchFamily="34" charset="0"/>
              </a:rPr>
            </a:br>
            <a:r>
              <a:rPr lang="en-GB" sz="1800" b="0" dirty="0" smtClean="0">
                <a:latin typeface="Calibri" pitchFamily="34" charset="0"/>
              </a:rPr>
              <a:t>determines where b goes</a:t>
            </a:r>
          </a:p>
          <a:p>
            <a:pPr marL="115888" indent="-115888" algn="l">
              <a:lnSpc>
                <a:spcPct val="98000"/>
              </a:lnSpc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dirty="0" smtClean="0">
                <a:solidFill>
                  <a:srgbClr val="C00000"/>
                </a:solidFill>
                <a:latin typeface="Calibri" pitchFamily="34" charset="0"/>
              </a:rPr>
              <a:t>Replacement policy:</a:t>
            </a:r>
            <a:br>
              <a:rPr lang="en-GB" sz="1800" b="0" dirty="0" smtClean="0">
                <a:solidFill>
                  <a:srgbClr val="C00000"/>
                </a:solidFill>
                <a:latin typeface="Calibri" pitchFamily="34" charset="0"/>
              </a:rPr>
            </a:br>
            <a:r>
              <a:rPr lang="en-GB" sz="1800" b="0" dirty="0" smtClean="0">
                <a:latin typeface="Calibri" pitchFamily="34" charset="0"/>
              </a:rPr>
              <a:t>determines which block</a:t>
            </a:r>
            <a:br>
              <a:rPr lang="en-GB" sz="1800" b="0" dirty="0" smtClean="0">
                <a:latin typeface="Calibri" pitchFamily="34" charset="0"/>
              </a:rPr>
            </a:br>
            <a:r>
              <a:rPr lang="en-GB" sz="1800" b="0" dirty="0" smtClean="0">
                <a:latin typeface="Calibri" pitchFamily="34" charset="0"/>
              </a:rPr>
              <a:t>gets evicted (victim)</a:t>
            </a:r>
            <a:endParaRPr lang="en-GB" sz="1800" b="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33300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6" grpId="0"/>
      <p:bldP spid="48" grpId="0"/>
      <p:bldP spid="34" grpId="0"/>
      <p:bldP spid="36" grpId="0"/>
      <p:bldP spid="37" grpId="0" animBg="1"/>
      <p:bldP spid="38" grpId="0" animBg="1"/>
      <p:bldP spid="38" grpId="1" animBg="1"/>
      <p:bldP spid="39" grpId="0" animBg="1"/>
      <p:bldP spid="42" grpId="0" build="allAtOnce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Caching Concepts: </a:t>
            </a:r>
            <a:br>
              <a:rPr lang="en-US" dirty="0" smtClean="0"/>
            </a:br>
            <a:r>
              <a:rPr lang="en-US" dirty="0" smtClean="0"/>
              <a:t>Types of Cache Misses</a:t>
            </a:r>
            <a:endParaRPr lang="en-US" dirty="0"/>
          </a:p>
        </p:txBody>
      </p:sp>
      <p:sp>
        <p:nvSpPr>
          <p:cNvPr id="138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96875" y="1733550"/>
            <a:ext cx="8518525" cy="497205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Cold (compulsory) miss</a:t>
            </a:r>
          </a:p>
          <a:p>
            <a:pPr lvl="1"/>
            <a:r>
              <a:rPr lang="en-US" dirty="0" smtClean="0"/>
              <a:t>Cold misses occur because the cache is empty.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Conflict miss</a:t>
            </a:r>
          </a:p>
          <a:p>
            <a:pPr lvl="1"/>
            <a:r>
              <a:rPr lang="en-US" dirty="0" smtClean="0"/>
              <a:t>Most caches limit blocks at level k+1 to a small subset (sometimes a singleton) of the block positions at level k</a:t>
            </a:r>
          </a:p>
          <a:p>
            <a:pPr lvl="2"/>
            <a:r>
              <a:rPr lang="en-US" dirty="0" smtClean="0"/>
              <a:t>E.g. Block </a:t>
            </a:r>
            <a:r>
              <a:rPr lang="en-US" dirty="0" err="1" smtClean="0"/>
              <a:t>i</a:t>
            </a:r>
            <a:r>
              <a:rPr lang="en-US" dirty="0" smtClean="0"/>
              <a:t> at level k+1 must go in block (</a:t>
            </a:r>
            <a:r>
              <a:rPr lang="en-US" dirty="0" err="1" smtClean="0"/>
              <a:t>i</a:t>
            </a:r>
            <a:r>
              <a:rPr lang="en-US" dirty="0" smtClean="0"/>
              <a:t> mod 4) at level k</a:t>
            </a:r>
          </a:p>
          <a:p>
            <a:pPr lvl="1"/>
            <a:r>
              <a:rPr lang="en-US" dirty="0" smtClean="0"/>
              <a:t>Conflict misses occur when the level k cache is large enough, but multiple data objects all map to the same level k block</a:t>
            </a:r>
          </a:p>
          <a:p>
            <a:pPr lvl="2"/>
            <a:r>
              <a:rPr lang="en-US" dirty="0" smtClean="0"/>
              <a:t>E.g. Referencing blocks 0, 8, 0, 8, 0, 8, ... would miss every time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Capacity miss</a:t>
            </a:r>
          </a:p>
          <a:p>
            <a:pPr lvl="1"/>
            <a:r>
              <a:rPr lang="en-US" dirty="0" smtClean="0"/>
              <a:t>Occurs when set of active cache blocks (</a:t>
            </a:r>
            <a:r>
              <a:rPr lang="en-US" dirty="0" smtClean="0">
                <a:solidFill>
                  <a:srgbClr val="FF0000"/>
                </a:solidFill>
              </a:rPr>
              <a:t>working set</a:t>
            </a:r>
            <a:r>
              <a:rPr lang="en-US" dirty="0" smtClean="0"/>
              <a:t>) is larger than the cache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82762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Examples of Caching in the Memory Hierarchy</a:t>
            </a:r>
          </a:p>
        </p:txBody>
      </p:sp>
      <p:grpSp>
        <p:nvGrpSpPr>
          <p:cNvPr id="41987" name="Group 73"/>
          <p:cNvGrpSpPr>
            <a:grpSpLocks/>
          </p:cNvGrpSpPr>
          <p:nvPr/>
        </p:nvGrpSpPr>
        <p:grpSpPr bwMode="auto">
          <a:xfrm>
            <a:off x="114300" y="1143000"/>
            <a:ext cx="8991600" cy="4957763"/>
            <a:chOff x="96" y="720"/>
            <a:chExt cx="5664" cy="3123"/>
          </a:xfrm>
        </p:grpSpPr>
        <p:sp>
          <p:nvSpPr>
            <p:cNvPr id="41989" name="Rectangle 4"/>
            <p:cNvSpPr>
              <a:spLocks noChangeArrowheads="1"/>
            </p:cNvSpPr>
            <p:nvPr/>
          </p:nvSpPr>
          <p:spPr bwMode="auto">
            <a:xfrm>
              <a:off x="4848" y="1344"/>
              <a:ext cx="912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Hardware</a:t>
              </a:r>
            </a:p>
          </p:txBody>
        </p:sp>
        <p:sp>
          <p:nvSpPr>
            <p:cNvPr id="41990" name="Rectangle 5"/>
            <p:cNvSpPr>
              <a:spLocks noChangeArrowheads="1"/>
            </p:cNvSpPr>
            <p:nvPr/>
          </p:nvSpPr>
          <p:spPr bwMode="auto">
            <a:xfrm>
              <a:off x="3744" y="1344"/>
              <a:ext cx="1104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/>
                <a:t>0</a:t>
              </a:r>
            </a:p>
          </p:txBody>
        </p:sp>
        <p:sp>
          <p:nvSpPr>
            <p:cNvPr id="41991" name="Rectangle 6"/>
            <p:cNvSpPr>
              <a:spLocks noChangeArrowheads="1"/>
            </p:cNvSpPr>
            <p:nvPr/>
          </p:nvSpPr>
          <p:spPr bwMode="auto">
            <a:xfrm>
              <a:off x="2448" y="1344"/>
              <a:ext cx="1296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On-Chip TLB</a:t>
              </a:r>
            </a:p>
          </p:txBody>
        </p:sp>
        <p:sp>
          <p:nvSpPr>
            <p:cNvPr id="41992" name="Rectangle 7"/>
            <p:cNvSpPr>
              <a:spLocks noChangeArrowheads="1"/>
            </p:cNvSpPr>
            <p:nvPr/>
          </p:nvSpPr>
          <p:spPr bwMode="auto">
            <a:xfrm>
              <a:off x="1248" y="1344"/>
              <a:ext cx="1200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Address translations</a:t>
              </a:r>
            </a:p>
          </p:txBody>
        </p:sp>
        <p:sp>
          <p:nvSpPr>
            <p:cNvPr id="41993" name="Rectangle 8"/>
            <p:cNvSpPr>
              <a:spLocks noChangeArrowheads="1"/>
            </p:cNvSpPr>
            <p:nvPr/>
          </p:nvSpPr>
          <p:spPr bwMode="auto">
            <a:xfrm>
              <a:off x="96" y="1344"/>
              <a:ext cx="1152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TLB</a:t>
              </a:r>
            </a:p>
          </p:txBody>
        </p:sp>
        <p:sp>
          <p:nvSpPr>
            <p:cNvPr id="41994" name="Rectangle 9"/>
            <p:cNvSpPr>
              <a:spLocks noChangeArrowheads="1"/>
            </p:cNvSpPr>
            <p:nvPr/>
          </p:nvSpPr>
          <p:spPr bwMode="auto">
            <a:xfrm>
              <a:off x="4848" y="3105"/>
              <a:ext cx="912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Web browser</a:t>
              </a:r>
            </a:p>
          </p:txBody>
        </p:sp>
        <p:sp>
          <p:nvSpPr>
            <p:cNvPr id="41995" name="Rectangle 10"/>
            <p:cNvSpPr>
              <a:spLocks noChangeArrowheads="1"/>
            </p:cNvSpPr>
            <p:nvPr/>
          </p:nvSpPr>
          <p:spPr bwMode="auto">
            <a:xfrm>
              <a:off x="3744" y="3105"/>
              <a:ext cx="1104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/>
                <a:t>10,000,000</a:t>
              </a:r>
            </a:p>
          </p:txBody>
        </p:sp>
        <p:sp>
          <p:nvSpPr>
            <p:cNvPr id="41996" name="Rectangle 11"/>
            <p:cNvSpPr>
              <a:spLocks noChangeArrowheads="1"/>
            </p:cNvSpPr>
            <p:nvPr/>
          </p:nvSpPr>
          <p:spPr bwMode="auto">
            <a:xfrm>
              <a:off x="2448" y="3105"/>
              <a:ext cx="1296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Local disk</a:t>
              </a:r>
            </a:p>
          </p:txBody>
        </p:sp>
        <p:sp>
          <p:nvSpPr>
            <p:cNvPr id="41997" name="Rectangle 12"/>
            <p:cNvSpPr>
              <a:spLocks noChangeArrowheads="1"/>
            </p:cNvSpPr>
            <p:nvPr/>
          </p:nvSpPr>
          <p:spPr bwMode="auto">
            <a:xfrm>
              <a:off x="1248" y="3105"/>
              <a:ext cx="1200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Web pages</a:t>
              </a:r>
            </a:p>
          </p:txBody>
        </p:sp>
        <p:sp>
          <p:nvSpPr>
            <p:cNvPr id="41998" name="Rectangle 13"/>
            <p:cNvSpPr>
              <a:spLocks noChangeArrowheads="1"/>
            </p:cNvSpPr>
            <p:nvPr/>
          </p:nvSpPr>
          <p:spPr bwMode="auto">
            <a:xfrm>
              <a:off x="96" y="3105"/>
              <a:ext cx="1152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Browser cache</a:t>
              </a:r>
            </a:p>
          </p:txBody>
        </p:sp>
        <p:sp>
          <p:nvSpPr>
            <p:cNvPr id="41999" name="Rectangle 14"/>
            <p:cNvSpPr>
              <a:spLocks noChangeArrowheads="1"/>
            </p:cNvSpPr>
            <p:nvPr/>
          </p:nvSpPr>
          <p:spPr bwMode="auto">
            <a:xfrm>
              <a:off x="96" y="3474"/>
              <a:ext cx="1152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Web cache</a:t>
              </a:r>
            </a:p>
          </p:txBody>
        </p:sp>
        <p:sp>
          <p:nvSpPr>
            <p:cNvPr id="42000" name="Rectangle 15"/>
            <p:cNvSpPr>
              <a:spLocks noChangeArrowheads="1"/>
            </p:cNvSpPr>
            <p:nvPr/>
          </p:nvSpPr>
          <p:spPr bwMode="auto">
            <a:xfrm>
              <a:off x="96" y="2736"/>
              <a:ext cx="1152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Network buffer cache</a:t>
              </a:r>
            </a:p>
          </p:txBody>
        </p:sp>
        <p:sp>
          <p:nvSpPr>
            <p:cNvPr id="42001" name="Rectangle 16"/>
            <p:cNvSpPr>
              <a:spLocks noChangeArrowheads="1"/>
            </p:cNvSpPr>
            <p:nvPr/>
          </p:nvSpPr>
          <p:spPr bwMode="auto">
            <a:xfrm>
              <a:off x="96" y="2508"/>
              <a:ext cx="1152" cy="22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Buffer cache</a:t>
              </a:r>
            </a:p>
          </p:txBody>
        </p:sp>
        <p:sp>
          <p:nvSpPr>
            <p:cNvPr id="42002" name="Rectangle 17"/>
            <p:cNvSpPr>
              <a:spLocks noChangeArrowheads="1"/>
            </p:cNvSpPr>
            <p:nvPr/>
          </p:nvSpPr>
          <p:spPr bwMode="auto">
            <a:xfrm>
              <a:off x="96" y="2139"/>
              <a:ext cx="1152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Virtual Memory</a:t>
              </a:r>
            </a:p>
          </p:txBody>
        </p:sp>
        <p:sp>
          <p:nvSpPr>
            <p:cNvPr id="42003" name="Rectangle 18"/>
            <p:cNvSpPr>
              <a:spLocks noChangeArrowheads="1"/>
            </p:cNvSpPr>
            <p:nvPr/>
          </p:nvSpPr>
          <p:spPr bwMode="auto">
            <a:xfrm>
              <a:off x="96" y="1926"/>
              <a:ext cx="1152" cy="21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L2 cache</a:t>
              </a:r>
            </a:p>
          </p:txBody>
        </p:sp>
        <p:sp>
          <p:nvSpPr>
            <p:cNvPr id="42004" name="Rectangle 19"/>
            <p:cNvSpPr>
              <a:spLocks noChangeArrowheads="1"/>
            </p:cNvSpPr>
            <p:nvPr/>
          </p:nvSpPr>
          <p:spPr bwMode="auto">
            <a:xfrm>
              <a:off x="96" y="1713"/>
              <a:ext cx="1152" cy="21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L1 cache</a:t>
              </a:r>
            </a:p>
          </p:txBody>
        </p:sp>
        <p:sp>
          <p:nvSpPr>
            <p:cNvPr id="42005" name="Rectangle 20"/>
            <p:cNvSpPr>
              <a:spLocks noChangeArrowheads="1"/>
            </p:cNvSpPr>
            <p:nvPr/>
          </p:nvSpPr>
          <p:spPr bwMode="auto">
            <a:xfrm>
              <a:off x="96" y="1123"/>
              <a:ext cx="1152" cy="22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Registers</a:t>
              </a:r>
            </a:p>
          </p:txBody>
        </p:sp>
        <p:sp>
          <p:nvSpPr>
            <p:cNvPr id="42006" name="Rectangle 21"/>
            <p:cNvSpPr>
              <a:spLocks noChangeArrowheads="1"/>
            </p:cNvSpPr>
            <p:nvPr/>
          </p:nvSpPr>
          <p:spPr bwMode="auto">
            <a:xfrm>
              <a:off x="96" y="720"/>
              <a:ext cx="1152" cy="40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>
                  <a:solidFill>
                    <a:srgbClr val="FF0000"/>
                  </a:solidFill>
                </a:rPr>
                <a:t>Cache Type</a:t>
              </a:r>
            </a:p>
          </p:txBody>
        </p:sp>
        <p:sp>
          <p:nvSpPr>
            <p:cNvPr id="42007" name="Rectangle 22"/>
            <p:cNvSpPr>
              <a:spLocks noChangeArrowheads="1"/>
            </p:cNvSpPr>
            <p:nvPr/>
          </p:nvSpPr>
          <p:spPr bwMode="auto">
            <a:xfrm>
              <a:off x="1248" y="3474"/>
              <a:ext cx="1200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Web pages</a:t>
              </a:r>
            </a:p>
          </p:txBody>
        </p:sp>
        <p:sp>
          <p:nvSpPr>
            <p:cNvPr id="42008" name="Rectangle 23"/>
            <p:cNvSpPr>
              <a:spLocks noChangeArrowheads="1"/>
            </p:cNvSpPr>
            <p:nvPr/>
          </p:nvSpPr>
          <p:spPr bwMode="auto">
            <a:xfrm>
              <a:off x="1248" y="2736"/>
              <a:ext cx="1200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Parts of files</a:t>
              </a:r>
            </a:p>
          </p:txBody>
        </p:sp>
        <p:sp>
          <p:nvSpPr>
            <p:cNvPr id="42009" name="Rectangle 24"/>
            <p:cNvSpPr>
              <a:spLocks noChangeArrowheads="1"/>
            </p:cNvSpPr>
            <p:nvPr/>
          </p:nvSpPr>
          <p:spPr bwMode="auto">
            <a:xfrm>
              <a:off x="1248" y="2508"/>
              <a:ext cx="1200" cy="22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Parts of files</a:t>
              </a:r>
            </a:p>
          </p:txBody>
        </p:sp>
        <p:sp>
          <p:nvSpPr>
            <p:cNvPr id="42010" name="Rectangle 25"/>
            <p:cNvSpPr>
              <a:spLocks noChangeArrowheads="1"/>
            </p:cNvSpPr>
            <p:nvPr/>
          </p:nvSpPr>
          <p:spPr bwMode="auto">
            <a:xfrm>
              <a:off x="1248" y="2139"/>
              <a:ext cx="1200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4-KB page</a:t>
              </a:r>
            </a:p>
          </p:txBody>
        </p:sp>
        <p:sp>
          <p:nvSpPr>
            <p:cNvPr id="42011" name="Rectangle 26"/>
            <p:cNvSpPr>
              <a:spLocks noChangeArrowheads="1"/>
            </p:cNvSpPr>
            <p:nvPr/>
          </p:nvSpPr>
          <p:spPr bwMode="auto">
            <a:xfrm>
              <a:off x="1248" y="1926"/>
              <a:ext cx="1200" cy="21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32-byte block</a:t>
              </a:r>
            </a:p>
          </p:txBody>
        </p:sp>
        <p:sp>
          <p:nvSpPr>
            <p:cNvPr id="42012" name="Rectangle 27"/>
            <p:cNvSpPr>
              <a:spLocks noChangeArrowheads="1"/>
            </p:cNvSpPr>
            <p:nvPr/>
          </p:nvSpPr>
          <p:spPr bwMode="auto">
            <a:xfrm>
              <a:off x="1248" y="1713"/>
              <a:ext cx="1200" cy="21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32-byte block</a:t>
              </a:r>
            </a:p>
          </p:txBody>
        </p:sp>
        <p:sp>
          <p:nvSpPr>
            <p:cNvPr id="42013" name="Rectangle 28"/>
            <p:cNvSpPr>
              <a:spLocks noChangeArrowheads="1"/>
            </p:cNvSpPr>
            <p:nvPr/>
          </p:nvSpPr>
          <p:spPr bwMode="auto">
            <a:xfrm>
              <a:off x="1248" y="1123"/>
              <a:ext cx="1200" cy="22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 dirty="0"/>
                <a:t>8</a:t>
              </a:r>
              <a:r>
                <a:rPr lang="en-US" altLang="en-US" dirty="0" smtClean="0"/>
                <a:t>-byte </a:t>
              </a:r>
              <a:r>
                <a:rPr lang="en-US" altLang="en-US" dirty="0"/>
                <a:t>word</a:t>
              </a:r>
            </a:p>
          </p:txBody>
        </p:sp>
        <p:sp>
          <p:nvSpPr>
            <p:cNvPr id="42014" name="Rectangle 29"/>
            <p:cNvSpPr>
              <a:spLocks noChangeArrowheads="1"/>
            </p:cNvSpPr>
            <p:nvPr/>
          </p:nvSpPr>
          <p:spPr bwMode="auto">
            <a:xfrm>
              <a:off x="1248" y="720"/>
              <a:ext cx="1200" cy="40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>
                  <a:solidFill>
                    <a:srgbClr val="FF0000"/>
                  </a:solidFill>
                </a:rPr>
                <a:t>What Cached</a:t>
              </a:r>
            </a:p>
          </p:txBody>
        </p:sp>
        <p:sp>
          <p:nvSpPr>
            <p:cNvPr id="42015" name="Rectangle 30"/>
            <p:cNvSpPr>
              <a:spLocks noChangeArrowheads="1"/>
            </p:cNvSpPr>
            <p:nvPr/>
          </p:nvSpPr>
          <p:spPr bwMode="auto">
            <a:xfrm>
              <a:off x="4848" y="3474"/>
              <a:ext cx="912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Web proxy server</a:t>
              </a:r>
            </a:p>
          </p:txBody>
        </p:sp>
        <p:sp>
          <p:nvSpPr>
            <p:cNvPr id="42016" name="Rectangle 31"/>
            <p:cNvSpPr>
              <a:spLocks noChangeArrowheads="1"/>
            </p:cNvSpPr>
            <p:nvPr/>
          </p:nvSpPr>
          <p:spPr bwMode="auto">
            <a:xfrm>
              <a:off x="3744" y="3474"/>
              <a:ext cx="1104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/>
                <a:t>1,000,000,000</a:t>
              </a:r>
            </a:p>
          </p:txBody>
        </p:sp>
        <p:sp>
          <p:nvSpPr>
            <p:cNvPr id="42017" name="Rectangle 32"/>
            <p:cNvSpPr>
              <a:spLocks noChangeArrowheads="1"/>
            </p:cNvSpPr>
            <p:nvPr/>
          </p:nvSpPr>
          <p:spPr bwMode="auto">
            <a:xfrm>
              <a:off x="2448" y="3474"/>
              <a:ext cx="1296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Remote server disks</a:t>
              </a:r>
            </a:p>
          </p:txBody>
        </p:sp>
        <p:sp>
          <p:nvSpPr>
            <p:cNvPr id="42018" name="Rectangle 33"/>
            <p:cNvSpPr>
              <a:spLocks noChangeArrowheads="1"/>
            </p:cNvSpPr>
            <p:nvPr/>
          </p:nvSpPr>
          <p:spPr bwMode="auto">
            <a:xfrm>
              <a:off x="4848" y="2508"/>
              <a:ext cx="912" cy="22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OS</a:t>
              </a:r>
            </a:p>
          </p:txBody>
        </p:sp>
        <p:sp>
          <p:nvSpPr>
            <p:cNvPr id="42019" name="Rectangle 34"/>
            <p:cNvSpPr>
              <a:spLocks noChangeArrowheads="1"/>
            </p:cNvSpPr>
            <p:nvPr/>
          </p:nvSpPr>
          <p:spPr bwMode="auto">
            <a:xfrm>
              <a:off x="3744" y="2508"/>
              <a:ext cx="1104" cy="22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/>
                <a:t>100</a:t>
              </a:r>
            </a:p>
          </p:txBody>
        </p:sp>
        <p:sp>
          <p:nvSpPr>
            <p:cNvPr id="42020" name="Rectangle 35"/>
            <p:cNvSpPr>
              <a:spLocks noChangeArrowheads="1"/>
            </p:cNvSpPr>
            <p:nvPr/>
          </p:nvSpPr>
          <p:spPr bwMode="auto">
            <a:xfrm>
              <a:off x="2448" y="2508"/>
              <a:ext cx="1296" cy="228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Main memory</a:t>
              </a:r>
            </a:p>
          </p:txBody>
        </p:sp>
        <p:sp>
          <p:nvSpPr>
            <p:cNvPr id="42021" name="Rectangle 36"/>
            <p:cNvSpPr>
              <a:spLocks noChangeArrowheads="1"/>
            </p:cNvSpPr>
            <p:nvPr/>
          </p:nvSpPr>
          <p:spPr bwMode="auto">
            <a:xfrm>
              <a:off x="4848" y="1713"/>
              <a:ext cx="912" cy="21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Hardware</a:t>
              </a:r>
            </a:p>
          </p:txBody>
        </p:sp>
        <p:sp>
          <p:nvSpPr>
            <p:cNvPr id="42022" name="Rectangle 37"/>
            <p:cNvSpPr>
              <a:spLocks noChangeArrowheads="1"/>
            </p:cNvSpPr>
            <p:nvPr/>
          </p:nvSpPr>
          <p:spPr bwMode="auto">
            <a:xfrm>
              <a:off x="3744" y="1713"/>
              <a:ext cx="1104" cy="21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/>
                <a:t>1</a:t>
              </a:r>
            </a:p>
          </p:txBody>
        </p:sp>
        <p:sp>
          <p:nvSpPr>
            <p:cNvPr id="42023" name="Rectangle 38"/>
            <p:cNvSpPr>
              <a:spLocks noChangeArrowheads="1"/>
            </p:cNvSpPr>
            <p:nvPr/>
          </p:nvSpPr>
          <p:spPr bwMode="auto">
            <a:xfrm>
              <a:off x="2448" y="1713"/>
              <a:ext cx="1296" cy="21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On-Chip L1</a:t>
              </a:r>
            </a:p>
          </p:txBody>
        </p:sp>
        <p:sp>
          <p:nvSpPr>
            <p:cNvPr id="42024" name="Rectangle 39"/>
            <p:cNvSpPr>
              <a:spLocks noChangeArrowheads="1"/>
            </p:cNvSpPr>
            <p:nvPr/>
          </p:nvSpPr>
          <p:spPr bwMode="auto">
            <a:xfrm>
              <a:off x="4848" y="1926"/>
              <a:ext cx="912" cy="21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Hardware</a:t>
              </a:r>
            </a:p>
          </p:txBody>
        </p:sp>
        <p:sp>
          <p:nvSpPr>
            <p:cNvPr id="42025" name="Rectangle 40"/>
            <p:cNvSpPr>
              <a:spLocks noChangeArrowheads="1"/>
            </p:cNvSpPr>
            <p:nvPr/>
          </p:nvSpPr>
          <p:spPr bwMode="auto">
            <a:xfrm>
              <a:off x="3744" y="1926"/>
              <a:ext cx="1104" cy="21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/>
                <a:t>10</a:t>
              </a:r>
            </a:p>
          </p:txBody>
        </p:sp>
        <p:sp>
          <p:nvSpPr>
            <p:cNvPr id="42026" name="Rectangle 41"/>
            <p:cNvSpPr>
              <a:spLocks noChangeArrowheads="1"/>
            </p:cNvSpPr>
            <p:nvPr/>
          </p:nvSpPr>
          <p:spPr bwMode="auto">
            <a:xfrm>
              <a:off x="2448" y="1926"/>
              <a:ext cx="1296" cy="21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Off-Chip L2</a:t>
              </a:r>
            </a:p>
          </p:txBody>
        </p:sp>
        <p:sp>
          <p:nvSpPr>
            <p:cNvPr id="42027" name="Rectangle 42"/>
            <p:cNvSpPr>
              <a:spLocks noChangeArrowheads="1"/>
            </p:cNvSpPr>
            <p:nvPr/>
          </p:nvSpPr>
          <p:spPr bwMode="auto">
            <a:xfrm>
              <a:off x="4848" y="2736"/>
              <a:ext cx="912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AFS/NFS client</a:t>
              </a:r>
            </a:p>
          </p:txBody>
        </p:sp>
        <p:sp>
          <p:nvSpPr>
            <p:cNvPr id="42028" name="Rectangle 43"/>
            <p:cNvSpPr>
              <a:spLocks noChangeArrowheads="1"/>
            </p:cNvSpPr>
            <p:nvPr/>
          </p:nvSpPr>
          <p:spPr bwMode="auto">
            <a:xfrm>
              <a:off x="3744" y="2736"/>
              <a:ext cx="1104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/>
                <a:t>10,000,000</a:t>
              </a:r>
            </a:p>
          </p:txBody>
        </p:sp>
        <p:sp>
          <p:nvSpPr>
            <p:cNvPr id="42029" name="Rectangle 44"/>
            <p:cNvSpPr>
              <a:spLocks noChangeArrowheads="1"/>
            </p:cNvSpPr>
            <p:nvPr/>
          </p:nvSpPr>
          <p:spPr bwMode="auto">
            <a:xfrm>
              <a:off x="2448" y="2736"/>
              <a:ext cx="1296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Local disk</a:t>
              </a:r>
            </a:p>
          </p:txBody>
        </p:sp>
        <p:sp>
          <p:nvSpPr>
            <p:cNvPr id="42030" name="Rectangle 45"/>
            <p:cNvSpPr>
              <a:spLocks noChangeArrowheads="1"/>
            </p:cNvSpPr>
            <p:nvPr/>
          </p:nvSpPr>
          <p:spPr bwMode="auto">
            <a:xfrm>
              <a:off x="4848" y="2139"/>
              <a:ext cx="912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Hardware+OS</a:t>
              </a:r>
            </a:p>
          </p:txBody>
        </p:sp>
        <p:sp>
          <p:nvSpPr>
            <p:cNvPr id="42031" name="Rectangle 46"/>
            <p:cNvSpPr>
              <a:spLocks noChangeArrowheads="1"/>
            </p:cNvSpPr>
            <p:nvPr/>
          </p:nvSpPr>
          <p:spPr bwMode="auto">
            <a:xfrm>
              <a:off x="3744" y="2139"/>
              <a:ext cx="1104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/>
                <a:t>100</a:t>
              </a:r>
            </a:p>
          </p:txBody>
        </p:sp>
        <p:sp>
          <p:nvSpPr>
            <p:cNvPr id="42032" name="Rectangle 47"/>
            <p:cNvSpPr>
              <a:spLocks noChangeArrowheads="1"/>
            </p:cNvSpPr>
            <p:nvPr/>
          </p:nvSpPr>
          <p:spPr bwMode="auto">
            <a:xfrm>
              <a:off x="2448" y="2139"/>
              <a:ext cx="1296" cy="369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Main memory</a:t>
              </a:r>
            </a:p>
          </p:txBody>
        </p:sp>
        <p:sp>
          <p:nvSpPr>
            <p:cNvPr id="42033" name="Rectangle 48"/>
            <p:cNvSpPr>
              <a:spLocks noChangeArrowheads="1"/>
            </p:cNvSpPr>
            <p:nvPr/>
          </p:nvSpPr>
          <p:spPr bwMode="auto">
            <a:xfrm>
              <a:off x="4848" y="1123"/>
              <a:ext cx="912" cy="22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Compiler</a:t>
              </a:r>
            </a:p>
          </p:txBody>
        </p:sp>
        <p:sp>
          <p:nvSpPr>
            <p:cNvPr id="42034" name="Rectangle 49"/>
            <p:cNvSpPr>
              <a:spLocks noChangeArrowheads="1"/>
            </p:cNvSpPr>
            <p:nvPr/>
          </p:nvSpPr>
          <p:spPr bwMode="auto">
            <a:xfrm>
              <a:off x="3744" y="1123"/>
              <a:ext cx="1104" cy="22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r">
                <a:lnSpc>
                  <a:spcPct val="100000"/>
                </a:lnSpc>
              </a:pPr>
              <a:r>
                <a:rPr lang="en-US" altLang="en-US"/>
                <a:t>0</a:t>
              </a:r>
            </a:p>
          </p:txBody>
        </p:sp>
        <p:sp>
          <p:nvSpPr>
            <p:cNvPr id="42035" name="Rectangle 50"/>
            <p:cNvSpPr>
              <a:spLocks noChangeArrowheads="1"/>
            </p:cNvSpPr>
            <p:nvPr/>
          </p:nvSpPr>
          <p:spPr bwMode="auto">
            <a:xfrm>
              <a:off x="2448" y="1123"/>
              <a:ext cx="1296" cy="221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/>
                <a:t> CPU registers</a:t>
              </a:r>
            </a:p>
          </p:txBody>
        </p:sp>
        <p:sp>
          <p:nvSpPr>
            <p:cNvPr id="42036" name="Rectangle 51"/>
            <p:cNvSpPr>
              <a:spLocks noChangeArrowheads="1"/>
            </p:cNvSpPr>
            <p:nvPr/>
          </p:nvSpPr>
          <p:spPr bwMode="auto">
            <a:xfrm>
              <a:off x="4848" y="720"/>
              <a:ext cx="912" cy="40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>
                  <a:solidFill>
                    <a:srgbClr val="FF0000"/>
                  </a:solidFill>
                </a:rPr>
                <a:t>Managed By</a:t>
              </a:r>
            </a:p>
          </p:txBody>
        </p:sp>
        <p:sp>
          <p:nvSpPr>
            <p:cNvPr id="42037" name="Rectangle 52"/>
            <p:cNvSpPr>
              <a:spLocks noChangeArrowheads="1"/>
            </p:cNvSpPr>
            <p:nvPr/>
          </p:nvSpPr>
          <p:spPr bwMode="auto">
            <a:xfrm>
              <a:off x="3744" y="720"/>
              <a:ext cx="1104" cy="40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>
                  <a:solidFill>
                    <a:srgbClr val="FF0000"/>
                  </a:solidFill>
                </a:rPr>
                <a:t>Latency (cycles)</a:t>
              </a:r>
            </a:p>
          </p:txBody>
        </p:sp>
        <p:sp>
          <p:nvSpPr>
            <p:cNvPr id="42038" name="Rectangle 53"/>
            <p:cNvSpPr>
              <a:spLocks noChangeArrowheads="1"/>
            </p:cNvSpPr>
            <p:nvPr/>
          </p:nvSpPr>
          <p:spPr bwMode="auto">
            <a:xfrm>
              <a:off x="2448" y="720"/>
              <a:ext cx="1296" cy="403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Helvetica" pitchFamily="34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Helvetica" pitchFamily="34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Helvetica" pitchFamily="34" charset="0"/>
                </a:defRPr>
              </a:lvl5pPr>
              <a:lvl6pPr marL="25146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6pPr>
              <a:lvl7pPr marL="29718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7pPr>
              <a:lvl8pPr marL="34290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8pPr>
              <a:lvl9pPr marL="3886200" indent="-228600" algn="ctr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Helvetica" pitchFamily="34" charset="0"/>
                </a:defRPr>
              </a:lvl9pPr>
            </a:lstStyle>
            <a:p>
              <a:pPr algn="l">
                <a:lnSpc>
                  <a:spcPct val="100000"/>
                </a:lnSpc>
              </a:pPr>
              <a:r>
                <a:rPr lang="en-US" altLang="en-US">
                  <a:solidFill>
                    <a:srgbClr val="FF0000"/>
                  </a:solidFill>
                </a:rPr>
                <a:t>Where Cached</a:t>
              </a:r>
            </a:p>
          </p:txBody>
        </p:sp>
        <p:sp>
          <p:nvSpPr>
            <p:cNvPr id="42039" name="Line 54"/>
            <p:cNvSpPr>
              <a:spLocks noChangeShapeType="1"/>
            </p:cNvSpPr>
            <p:nvPr/>
          </p:nvSpPr>
          <p:spPr bwMode="auto">
            <a:xfrm>
              <a:off x="96" y="720"/>
              <a:ext cx="566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40" name="Line 55"/>
            <p:cNvSpPr>
              <a:spLocks noChangeShapeType="1"/>
            </p:cNvSpPr>
            <p:nvPr/>
          </p:nvSpPr>
          <p:spPr bwMode="auto">
            <a:xfrm>
              <a:off x="96" y="1123"/>
              <a:ext cx="56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41" name="Line 56"/>
            <p:cNvSpPr>
              <a:spLocks noChangeShapeType="1"/>
            </p:cNvSpPr>
            <p:nvPr/>
          </p:nvSpPr>
          <p:spPr bwMode="auto">
            <a:xfrm>
              <a:off x="96" y="1344"/>
              <a:ext cx="56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42" name="Line 57"/>
            <p:cNvSpPr>
              <a:spLocks noChangeShapeType="1"/>
            </p:cNvSpPr>
            <p:nvPr/>
          </p:nvSpPr>
          <p:spPr bwMode="auto">
            <a:xfrm>
              <a:off x="96" y="2736"/>
              <a:ext cx="56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43" name="Line 58"/>
            <p:cNvSpPr>
              <a:spLocks noChangeShapeType="1"/>
            </p:cNvSpPr>
            <p:nvPr/>
          </p:nvSpPr>
          <p:spPr bwMode="auto">
            <a:xfrm>
              <a:off x="96" y="3843"/>
              <a:ext cx="566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44" name="Line 59"/>
            <p:cNvSpPr>
              <a:spLocks noChangeShapeType="1"/>
            </p:cNvSpPr>
            <p:nvPr/>
          </p:nvSpPr>
          <p:spPr bwMode="auto">
            <a:xfrm>
              <a:off x="96" y="720"/>
              <a:ext cx="0" cy="40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45" name="Line 60"/>
            <p:cNvSpPr>
              <a:spLocks noChangeShapeType="1"/>
            </p:cNvSpPr>
            <p:nvPr/>
          </p:nvSpPr>
          <p:spPr bwMode="auto">
            <a:xfrm>
              <a:off x="3744" y="720"/>
              <a:ext cx="0" cy="31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46" name="Line 61"/>
            <p:cNvSpPr>
              <a:spLocks noChangeShapeType="1"/>
            </p:cNvSpPr>
            <p:nvPr/>
          </p:nvSpPr>
          <p:spPr bwMode="auto">
            <a:xfrm>
              <a:off x="4848" y="720"/>
              <a:ext cx="0" cy="31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47" name="Line 62"/>
            <p:cNvSpPr>
              <a:spLocks noChangeShapeType="1"/>
            </p:cNvSpPr>
            <p:nvPr/>
          </p:nvSpPr>
          <p:spPr bwMode="auto">
            <a:xfrm>
              <a:off x="5760" y="720"/>
              <a:ext cx="0" cy="312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48" name="Line 63"/>
            <p:cNvSpPr>
              <a:spLocks noChangeShapeType="1"/>
            </p:cNvSpPr>
            <p:nvPr/>
          </p:nvSpPr>
          <p:spPr bwMode="auto">
            <a:xfrm>
              <a:off x="96" y="720"/>
              <a:ext cx="0" cy="312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49" name="Line 64"/>
            <p:cNvSpPr>
              <a:spLocks noChangeShapeType="1"/>
            </p:cNvSpPr>
            <p:nvPr/>
          </p:nvSpPr>
          <p:spPr bwMode="auto">
            <a:xfrm>
              <a:off x="96" y="2139"/>
              <a:ext cx="56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50" name="Line 65"/>
            <p:cNvSpPr>
              <a:spLocks noChangeShapeType="1"/>
            </p:cNvSpPr>
            <p:nvPr/>
          </p:nvSpPr>
          <p:spPr bwMode="auto">
            <a:xfrm>
              <a:off x="96" y="1926"/>
              <a:ext cx="56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51" name="Line 66"/>
            <p:cNvSpPr>
              <a:spLocks noChangeShapeType="1"/>
            </p:cNvSpPr>
            <p:nvPr/>
          </p:nvSpPr>
          <p:spPr bwMode="auto">
            <a:xfrm>
              <a:off x="96" y="3105"/>
              <a:ext cx="56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52" name="Line 67"/>
            <p:cNvSpPr>
              <a:spLocks noChangeShapeType="1"/>
            </p:cNvSpPr>
            <p:nvPr/>
          </p:nvSpPr>
          <p:spPr bwMode="auto">
            <a:xfrm>
              <a:off x="96" y="2508"/>
              <a:ext cx="56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53" name="Line 68"/>
            <p:cNvSpPr>
              <a:spLocks noChangeShapeType="1"/>
            </p:cNvSpPr>
            <p:nvPr/>
          </p:nvSpPr>
          <p:spPr bwMode="auto">
            <a:xfrm>
              <a:off x="2448" y="720"/>
              <a:ext cx="0" cy="31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54" name="Line 69"/>
            <p:cNvSpPr>
              <a:spLocks noChangeShapeType="1"/>
            </p:cNvSpPr>
            <p:nvPr/>
          </p:nvSpPr>
          <p:spPr bwMode="auto">
            <a:xfrm>
              <a:off x="1248" y="720"/>
              <a:ext cx="0" cy="31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55" name="Line 70"/>
            <p:cNvSpPr>
              <a:spLocks noChangeShapeType="1"/>
            </p:cNvSpPr>
            <p:nvPr/>
          </p:nvSpPr>
          <p:spPr bwMode="auto">
            <a:xfrm>
              <a:off x="96" y="3474"/>
              <a:ext cx="56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056" name="Line 71"/>
            <p:cNvSpPr>
              <a:spLocks noChangeShapeType="1"/>
            </p:cNvSpPr>
            <p:nvPr/>
          </p:nvSpPr>
          <p:spPr bwMode="auto">
            <a:xfrm>
              <a:off x="96" y="1713"/>
              <a:ext cx="56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988" name="Line 74"/>
          <p:cNvSpPr>
            <a:spLocks noChangeShapeType="1"/>
          </p:cNvSpPr>
          <p:nvPr/>
        </p:nvSpPr>
        <p:spPr bwMode="auto">
          <a:xfrm>
            <a:off x="114300" y="1782763"/>
            <a:ext cx="8991600" cy="0"/>
          </a:xfrm>
          <a:prstGeom prst="line">
            <a:avLst/>
          </a:prstGeom>
          <a:noFill/>
          <a:ln w="28575">
            <a:solidFill>
              <a:schemeClr val="tx2"/>
            </a:solidFill>
            <a:round/>
            <a:headEnd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tx2"/>
                  </a:outerShdw>
                </a:effectLst>
              </a14:hiddenEffects>
            </a:ext>
          </a:extLst>
        </p:spPr>
        <p:txBody>
          <a:bodyPr wrap="none" lIns="45720" rIns="45720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4" name="Rectangle 10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Nonvolatile Memories</a:t>
            </a:r>
            <a:endParaRPr lang="en-US" dirty="0"/>
          </a:p>
        </p:txBody>
      </p:sp>
      <p:sp>
        <p:nvSpPr>
          <p:cNvPr id="122885" name="Rectangle 1029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4"/>
            <a:ext cx="8210412" cy="526732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DRAM and SRAM are volatile memories</a:t>
            </a:r>
          </a:p>
          <a:p>
            <a:pPr lvl="1"/>
            <a:r>
              <a:rPr lang="en-US" dirty="0" smtClean="0"/>
              <a:t>Lose information if powered off</a:t>
            </a:r>
          </a:p>
          <a:p>
            <a:r>
              <a:rPr lang="en-US" dirty="0" smtClean="0"/>
              <a:t>Nonvolatile memories retain value even if powered off</a:t>
            </a:r>
          </a:p>
          <a:p>
            <a:pPr lvl="1"/>
            <a:r>
              <a:rPr lang="en-US" dirty="0" smtClean="0"/>
              <a:t>Read-only memory (</a:t>
            </a:r>
            <a:r>
              <a:rPr lang="en-US" dirty="0" smtClean="0">
                <a:solidFill>
                  <a:srgbClr val="FF0000"/>
                </a:solidFill>
              </a:rPr>
              <a:t>ROM</a:t>
            </a:r>
            <a:r>
              <a:rPr lang="en-US" dirty="0" smtClean="0"/>
              <a:t>): programmed during production</a:t>
            </a:r>
          </a:p>
          <a:p>
            <a:pPr lvl="1"/>
            <a:r>
              <a:rPr lang="en-US" dirty="0" smtClean="0"/>
              <a:t>Programmable ROM (</a:t>
            </a:r>
            <a:r>
              <a:rPr lang="en-US" dirty="0" smtClean="0">
                <a:solidFill>
                  <a:srgbClr val="FF0000"/>
                </a:solidFill>
              </a:rPr>
              <a:t>PROM</a:t>
            </a:r>
            <a:r>
              <a:rPr lang="en-US" dirty="0" smtClean="0"/>
              <a:t>): can be programmed once</a:t>
            </a:r>
          </a:p>
          <a:p>
            <a:pPr lvl="1"/>
            <a:r>
              <a:rPr lang="en-US" dirty="0" err="1" smtClean="0"/>
              <a:t>Eraseable</a:t>
            </a:r>
            <a:r>
              <a:rPr lang="en-US" dirty="0" smtClean="0"/>
              <a:t> PROM (</a:t>
            </a:r>
            <a:r>
              <a:rPr lang="en-US" dirty="0" smtClean="0">
                <a:solidFill>
                  <a:srgbClr val="FF0000"/>
                </a:solidFill>
              </a:rPr>
              <a:t>EPROM</a:t>
            </a:r>
            <a:r>
              <a:rPr lang="en-US" dirty="0" smtClean="0"/>
              <a:t>): can be bulk erased (UV, X-Ray)</a:t>
            </a:r>
          </a:p>
          <a:p>
            <a:pPr lvl="1"/>
            <a:r>
              <a:rPr lang="en-US" dirty="0" smtClean="0"/>
              <a:t>Electrically </a:t>
            </a:r>
            <a:r>
              <a:rPr lang="en-US" dirty="0" err="1" smtClean="0"/>
              <a:t>eraseable</a:t>
            </a:r>
            <a:r>
              <a:rPr lang="en-US" dirty="0" smtClean="0"/>
              <a:t> PROM (</a:t>
            </a:r>
            <a:r>
              <a:rPr lang="en-US" dirty="0" smtClean="0">
                <a:solidFill>
                  <a:srgbClr val="FF0000"/>
                </a:solidFill>
              </a:rPr>
              <a:t>EEPROM</a:t>
            </a:r>
            <a:r>
              <a:rPr lang="en-US" dirty="0" smtClean="0"/>
              <a:t>): electronic erase</a:t>
            </a:r>
          </a:p>
          <a:p>
            <a:pPr lvl="1"/>
            <a:r>
              <a:rPr lang="en-US" dirty="0" smtClean="0"/>
              <a:t>Flash memory: EEPROMs. </a:t>
            </a:r>
            <a:r>
              <a:rPr lang="en-US" dirty="0"/>
              <a:t>with partial </a:t>
            </a:r>
            <a:r>
              <a:rPr lang="en-US" dirty="0" smtClean="0"/>
              <a:t>(block-level) erase</a:t>
            </a:r>
            <a:endParaRPr lang="en-US" dirty="0"/>
          </a:p>
          <a:p>
            <a:pPr lvl="2"/>
            <a:r>
              <a:rPr lang="en-US" dirty="0"/>
              <a:t>Wears out after about 100,000 </a:t>
            </a:r>
            <a:r>
              <a:rPr lang="en-US" dirty="0" smtClean="0"/>
              <a:t>erases</a:t>
            </a:r>
          </a:p>
          <a:p>
            <a:r>
              <a:rPr lang="en-US" dirty="0" smtClean="0"/>
              <a:t>Uses for Nonvolatile Memories</a:t>
            </a:r>
          </a:p>
          <a:p>
            <a:pPr lvl="1"/>
            <a:r>
              <a:rPr lang="en-US" dirty="0" smtClean="0"/>
              <a:t>Firmware in ROM (BIOS, controllers for disks, network cards, graphics accelerators, security subsystems,…)</a:t>
            </a:r>
          </a:p>
          <a:p>
            <a:pPr lvl="1"/>
            <a:r>
              <a:rPr lang="en-US" dirty="0" smtClean="0"/>
              <a:t>Solid state disks (replace rotating disks in thumb drives, smart phones, MP3 players, tablets, laptops,…)</a:t>
            </a:r>
          </a:p>
          <a:p>
            <a:pPr lvl="1"/>
            <a:r>
              <a:rPr lang="en-US" dirty="0" smtClean="0"/>
              <a:t>Disk caches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746299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86" name="Rectangle 26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786982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Traditional Bus Structure Connecting </a:t>
            </a:r>
            <a:br>
              <a:rPr lang="en-US" dirty="0"/>
            </a:br>
            <a:r>
              <a:rPr lang="en-US" dirty="0"/>
              <a:t>CPU and Memory</a:t>
            </a:r>
          </a:p>
        </p:txBody>
      </p:sp>
      <p:sp>
        <p:nvSpPr>
          <p:cNvPr id="66587" name="Rectangle 27"/>
          <p:cNvSpPr>
            <a:spLocks noGrp="1" noChangeArrowheads="1"/>
          </p:cNvSpPr>
          <p:nvPr>
            <p:ph type="body" idx="1"/>
          </p:nvPr>
        </p:nvSpPr>
        <p:spPr>
          <a:xfrm>
            <a:off x="396875" y="1504950"/>
            <a:ext cx="7896225" cy="497205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dirty="0">
                <a:solidFill>
                  <a:srgbClr val="FF0000"/>
                </a:solidFill>
              </a:rPr>
              <a:t>bus</a:t>
            </a:r>
            <a:r>
              <a:rPr lang="en-US" dirty="0"/>
              <a:t> is a collection of parallel wires that carry address, data, and control signals.</a:t>
            </a:r>
          </a:p>
          <a:p>
            <a:r>
              <a:rPr lang="en-US" dirty="0"/>
              <a:t>Buses are typically shared by multiple devices.</a:t>
            </a:r>
          </a:p>
        </p:txBody>
      </p:sp>
      <p:sp>
        <p:nvSpPr>
          <p:cNvPr id="66565" name="Rectangle 5"/>
          <p:cNvSpPr>
            <a:spLocks noChangeAspect="1" noChangeArrowheads="1"/>
          </p:cNvSpPr>
          <p:nvPr/>
        </p:nvSpPr>
        <p:spPr bwMode="auto">
          <a:xfrm>
            <a:off x="7637463" y="5337175"/>
            <a:ext cx="1049337" cy="10541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</a:t>
            </a:r>
            <a:r>
              <a:rPr lang="en-US" sz="1600" dirty="0" smtClean="0"/>
              <a:t>ain</a:t>
            </a:r>
            <a:endParaRPr lang="en-US" sz="1600" dirty="0"/>
          </a:p>
          <a:p>
            <a:pPr algn="ctr">
              <a:lnSpc>
                <a:spcPct val="100000"/>
              </a:lnSpc>
            </a:pPr>
            <a:r>
              <a:rPr lang="en-US" sz="1600" dirty="0"/>
              <a:t>memory</a:t>
            </a:r>
          </a:p>
        </p:txBody>
      </p:sp>
      <p:sp>
        <p:nvSpPr>
          <p:cNvPr id="66566" name="AutoShape 6"/>
          <p:cNvSpPr>
            <a:spLocks noChangeAspect="1" noChangeArrowheads="1"/>
          </p:cNvSpPr>
          <p:nvPr/>
        </p:nvSpPr>
        <p:spPr bwMode="auto">
          <a:xfrm>
            <a:off x="5880100" y="5511800"/>
            <a:ext cx="1720850" cy="615950"/>
          </a:xfrm>
          <a:prstGeom prst="leftRightArrow">
            <a:avLst>
              <a:gd name="adj1" fmla="val 50000"/>
              <a:gd name="adj2" fmla="val 55876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67" name="Rectangle 7"/>
          <p:cNvSpPr>
            <a:spLocks noChangeAspect="1" noChangeArrowheads="1"/>
          </p:cNvSpPr>
          <p:nvPr/>
        </p:nvSpPr>
        <p:spPr bwMode="auto">
          <a:xfrm>
            <a:off x="4824413" y="5548313"/>
            <a:ext cx="1049337" cy="666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/>
              <a:t>I/O </a:t>
            </a:r>
          </a:p>
          <a:p>
            <a:pPr algn="ctr">
              <a:lnSpc>
                <a:spcPct val="100000"/>
              </a:lnSpc>
            </a:pPr>
            <a:r>
              <a:rPr lang="en-US" sz="1600"/>
              <a:t>bridge</a:t>
            </a:r>
          </a:p>
        </p:txBody>
      </p:sp>
      <p:sp>
        <p:nvSpPr>
          <p:cNvPr id="66568" name="AutoShape 8"/>
          <p:cNvSpPr>
            <a:spLocks noChangeAspect="1" noChangeArrowheads="1"/>
          </p:cNvSpPr>
          <p:nvPr/>
        </p:nvSpPr>
        <p:spPr bwMode="auto">
          <a:xfrm>
            <a:off x="3143250" y="5511800"/>
            <a:ext cx="1676400" cy="615950"/>
          </a:xfrm>
          <a:prstGeom prst="leftRightArrow">
            <a:avLst>
              <a:gd name="adj1" fmla="val 50000"/>
              <a:gd name="adj2" fmla="val 54433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69" name="Rectangle 9"/>
          <p:cNvSpPr>
            <a:spLocks noChangeAspect="1" noChangeArrowheads="1"/>
          </p:cNvSpPr>
          <p:nvPr/>
        </p:nvSpPr>
        <p:spPr bwMode="auto">
          <a:xfrm>
            <a:off x="950913" y="5548313"/>
            <a:ext cx="2162175" cy="666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B</a:t>
            </a:r>
            <a:r>
              <a:rPr lang="en-US" sz="1600" dirty="0" smtClean="0"/>
              <a:t>us </a:t>
            </a:r>
            <a:r>
              <a:rPr lang="en-US" sz="1600" dirty="0"/>
              <a:t>interface</a:t>
            </a:r>
          </a:p>
        </p:txBody>
      </p:sp>
      <p:sp>
        <p:nvSpPr>
          <p:cNvPr id="66570" name="Rectangle 10"/>
          <p:cNvSpPr>
            <a:spLocks noChangeAspect="1" noChangeArrowheads="1"/>
          </p:cNvSpPr>
          <p:nvPr/>
        </p:nvSpPr>
        <p:spPr bwMode="auto">
          <a:xfrm>
            <a:off x="2008188" y="4017963"/>
            <a:ext cx="788987" cy="1762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71" name="Rectangle 11"/>
          <p:cNvSpPr>
            <a:spLocks noChangeAspect="1" noChangeArrowheads="1"/>
          </p:cNvSpPr>
          <p:nvPr/>
        </p:nvSpPr>
        <p:spPr bwMode="auto">
          <a:xfrm>
            <a:off x="2008188" y="4194175"/>
            <a:ext cx="788987" cy="1762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72" name="Rectangle 12"/>
          <p:cNvSpPr>
            <a:spLocks noChangeAspect="1" noChangeArrowheads="1"/>
          </p:cNvSpPr>
          <p:nvPr/>
        </p:nvSpPr>
        <p:spPr bwMode="auto">
          <a:xfrm>
            <a:off x="2008188" y="4370388"/>
            <a:ext cx="788987" cy="174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73" name="Rectangle 13"/>
          <p:cNvSpPr>
            <a:spLocks noChangeAspect="1" noChangeArrowheads="1"/>
          </p:cNvSpPr>
          <p:nvPr/>
        </p:nvSpPr>
        <p:spPr bwMode="auto">
          <a:xfrm>
            <a:off x="2008188" y="4545013"/>
            <a:ext cx="788987" cy="1762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74" name="Rectangle 14"/>
          <p:cNvSpPr>
            <a:spLocks noChangeAspect="1" noChangeArrowheads="1"/>
          </p:cNvSpPr>
          <p:nvPr/>
        </p:nvSpPr>
        <p:spPr bwMode="auto">
          <a:xfrm>
            <a:off x="2008188" y="4721225"/>
            <a:ext cx="788987" cy="1762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75" name="AutoShape 15"/>
          <p:cNvSpPr>
            <a:spLocks noChangeAspect="1" noChangeArrowheads="1"/>
          </p:cNvSpPr>
          <p:nvPr/>
        </p:nvSpPr>
        <p:spPr bwMode="auto">
          <a:xfrm>
            <a:off x="2900363" y="4017963"/>
            <a:ext cx="512762" cy="439737"/>
          </a:xfrm>
          <a:prstGeom prst="rightArrow">
            <a:avLst>
              <a:gd name="adj1" fmla="val 50000"/>
              <a:gd name="adj2" fmla="val 291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76" name="AutoShape 16"/>
          <p:cNvSpPr>
            <a:spLocks noChangeAspect="1" noChangeArrowheads="1"/>
          </p:cNvSpPr>
          <p:nvPr/>
        </p:nvSpPr>
        <p:spPr bwMode="auto">
          <a:xfrm flipH="1">
            <a:off x="2797175" y="4457700"/>
            <a:ext cx="512763" cy="439738"/>
          </a:xfrm>
          <a:prstGeom prst="rightArrow">
            <a:avLst>
              <a:gd name="adj1" fmla="val 50000"/>
              <a:gd name="adj2" fmla="val 29152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77" name="Rectangle 17"/>
          <p:cNvSpPr>
            <a:spLocks noChangeAspect="1" noChangeArrowheads="1"/>
          </p:cNvSpPr>
          <p:nvPr/>
        </p:nvSpPr>
        <p:spPr bwMode="auto">
          <a:xfrm>
            <a:off x="3413125" y="3843338"/>
            <a:ext cx="614363" cy="12303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ALU</a:t>
            </a:r>
          </a:p>
        </p:txBody>
      </p:sp>
      <p:sp>
        <p:nvSpPr>
          <p:cNvPr id="66578" name="Text Box 18"/>
          <p:cNvSpPr txBox="1">
            <a:spLocks noChangeAspect="1" noChangeArrowheads="1"/>
          </p:cNvSpPr>
          <p:nvPr/>
        </p:nvSpPr>
        <p:spPr bwMode="auto">
          <a:xfrm>
            <a:off x="1841500" y="3671680"/>
            <a:ext cx="114777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R</a:t>
            </a:r>
            <a:r>
              <a:rPr lang="en-US" sz="1600" dirty="0" smtClean="0"/>
              <a:t>egister </a:t>
            </a:r>
            <a:r>
              <a:rPr lang="en-US" sz="1600" dirty="0"/>
              <a:t>file</a:t>
            </a:r>
          </a:p>
        </p:txBody>
      </p:sp>
      <p:sp>
        <p:nvSpPr>
          <p:cNvPr id="66579" name="AutoShape 19"/>
          <p:cNvSpPr>
            <a:spLocks noChangeAspect="1" noChangeArrowheads="1"/>
          </p:cNvSpPr>
          <p:nvPr/>
        </p:nvSpPr>
        <p:spPr bwMode="auto">
          <a:xfrm>
            <a:off x="2093913" y="4984750"/>
            <a:ext cx="703262" cy="52705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80" name="Rectangle 20"/>
          <p:cNvSpPr>
            <a:spLocks noChangeAspect="1" noChangeArrowheads="1"/>
          </p:cNvSpPr>
          <p:nvPr/>
        </p:nvSpPr>
        <p:spPr bwMode="auto">
          <a:xfrm>
            <a:off x="776288" y="3578225"/>
            <a:ext cx="3427412" cy="2813050"/>
          </a:xfrm>
          <a:prstGeom prst="rect">
            <a:avLst/>
          </a:prstGeom>
          <a:noFill/>
          <a:ln w="127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81" name="Text Box 21"/>
          <p:cNvSpPr txBox="1">
            <a:spLocks noChangeAspect="1" noChangeArrowheads="1"/>
          </p:cNvSpPr>
          <p:nvPr/>
        </p:nvSpPr>
        <p:spPr bwMode="auto">
          <a:xfrm>
            <a:off x="744538" y="3251200"/>
            <a:ext cx="108585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CPU chip</a:t>
            </a:r>
          </a:p>
        </p:txBody>
      </p:sp>
      <p:sp>
        <p:nvSpPr>
          <p:cNvPr id="66582" name="Text Box 22"/>
          <p:cNvSpPr txBox="1">
            <a:spLocks noChangeAspect="1" noChangeArrowheads="1"/>
          </p:cNvSpPr>
          <p:nvPr/>
        </p:nvSpPr>
        <p:spPr bwMode="auto">
          <a:xfrm>
            <a:off x="4348163" y="4746417"/>
            <a:ext cx="1129135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S</a:t>
            </a:r>
            <a:r>
              <a:rPr lang="en-US" sz="1600" dirty="0" smtClean="0"/>
              <a:t>ystem </a:t>
            </a:r>
            <a:r>
              <a:rPr lang="en-US" sz="1600" dirty="0"/>
              <a:t>bus</a:t>
            </a:r>
          </a:p>
        </p:txBody>
      </p:sp>
      <p:sp>
        <p:nvSpPr>
          <p:cNvPr id="66583" name="Line 23"/>
          <p:cNvSpPr>
            <a:spLocks noChangeAspect="1" noChangeShapeType="1"/>
          </p:cNvSpPr>
          <p:nvPr/>
        </p:nvSpPr>
        <p:spPr bwMode="auto">
          <a:xfrm flipH="1">
            <a:off x="4027488" y="5073650"/>
            <a:ext cx="792162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84" name="Text Box 24"/>
          <p:cNvSpPr txBox="1">
            <a:spLocks noChangeAspect="1" noChangeArrowheads="1"/>
          </p:cNvSpPr>
          <p:nvPr/>
        </p:nvSpPr>
        <p:spPr bwMode="auto">
          <a:xfrm>
            <a:off x="6019800" y="4746417"/>
            <a:ext cx="1175722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M</a:t>
            </a:r>
            <a:r>
              <a:rPr lang="en-US" sz="1600" dirty="0" smtClean="0"/>
              <a:t>emory </a:t>
            </a:r>
            <a:r>
              <a:rPr lang="en-US" sz="1600" dirty="0"/>
              <a:t>bus</a:t>
            </a:r>
          </a:p>
        </p:txBody>
      </p:sp>
      <p:sp>
        <p:nvSpPr>
          <p:cNvPr id="66585" name="Line 25"/>
          <p:cNvSpPr>
            <a:spLocks noChangeAspect="1" noChangeShapeType="1"/>
          </p:cNvSpPr>
          <p:nvPr/>
        </p:nvSpPr>
        <p:spPr bwMode="auto">
          <a:xfrm>
            <a:off x="6664325" y="5073650"/>
            <a:ext cx="0" cy="5270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2516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16" name="Rectangle 3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Read Transaction (1)</a:t>
            </a:r>
          </a:p>
        </p:txBody>
      </p:sp>
      <p:sp>
        <p:nvSpPr>
          <p:cNvPr id="67617" name="Rectangle 3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CPU places address A on the memory bus.</a:t>
            </a:r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auto">
          <a:xfrm>
            <a:off x="6767513" y="3810000"/>
            <a:ext cx="909637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7589" name="AutoShape 5"/>
          <p:cNvSpPr>
            <a:spLocks noChangeArrowheads="1"/>
          </p:cNvSpPr>
          <p:nvPr/>
        </p:nvSpPr>
        <p:spPr bwMode="auto">
          <a:xfrm>
            <a:off x="5243513" y="39624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auto">
          <a:xfrm>
            <a:off x="4329113" y="3994150"/>
            <a:ext cx="909637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/>
              <a:t> </a:t>
            </a:r>
          </a:p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7591" name="AutoShape 7"/>
          <p:cNvSpPr>
            <a:spLocks noChangeArrowheads="1"/>
          </p:cNvSpPr>
          <p:nvPr/>
        </p:nvSpPr>
        <p:spPr bwMode="auto">
          <a:xfrm>
            <a:off x="2871788" y="3962400"/>
            <a:ext cx="1452562" cy="533400"/>
          </a:xfrm>
          <a:prstGeom prst="leftRightArrow">
            <a:avLst>
              <a:gd name="adj1" fmla="val 50000"/>
              <a:gd name="adj2" fmla="val 54464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1887538" y="26670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3" name="Rectangle 9"/>
          <p:cNvSpPr>
            <a:spLocks noChangeArrowheads="1"/>
          </p:cNvSpPr>
          <p:nvPr/>
        </p:nvSpPr>
        <p:spPr bwMode="auto">
          <a:xfrm>
            <a:off x="1887538" y="28194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4" name="Rectangle 10"/>
          <p:cNvSpPr>
            <a:spLocks noChangeArrowheads="1"/>
          </p:cNvSpPr>
          <p:nvPr/>
        </p:nvSpPr>
        <p:spPr bwMode="auto">
          <a:xfrm>
            <a:off x="1887538" y="29718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5" name="Rectangle 11"/>
          <p:cNvSpPr>
            <a:spLocks noChangeArrowheads="1"/>
          </p:cNvSpPr>
          <p:nvPr/>
        </p:nvSpPr>
        <p:spPr bwMode="auto">
          <a:xfrm>
            <a:off x="1887538" y="31242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6" name="Rectangle 12"/>
          <p:cNvSpPr>
            <a:spLocks noChangeArrowheads="1"/>
          </p:cNvSpPr>
          <p:nvPr/>
        </p:nvSpPr>
        <p:spPr bwMode="auto">
          <a:xfrm>
            <a:off x="1887538" y="3276600"/>
            <a:ext cx="684212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7" name="AutoShape 13"/>
          <p:cNvSpPr>
            <a:spLocks noChangeArrowheads="1"/>
          </p:cNvSpPr>
          <p:nvPr/>
        </p:nvSpPr>
        <p:spPr bwMode="auto">
          <a:xfrm>
            <a:off x="2660650" y="26670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8" name="AutoShape 14"/>
          <p:cNvSpPr>
            <a:spLocks noChangeArrowheads="1"/>
          </p:cNvSpPr>
          <p:nvPr/>
        </p:nvSpPr>
        <p:spPr bwMode="auto">
          <a:xfrm flipH="1">
            <a:off x="2571750" y="30480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599" name="Rectangle 15"/>
          <p:cNvSpPr>
            <a:spLocks noChangeArrowheads="1"/>
          </p:cNvSpPr>
          <p:nvPr/>
        </p:nvSpPr>
        <p:spPr bwMode="auto">
          <a:xfrm>
            <a:off x="3105150" y="25146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ALU</a:t>
            </a:r>
          </a:p>
        </p:txBody>
      </p:sp>
      <p:sp>
        <p:nvSpPr>
          <p:cNvPr id="67600" name="Text Box 16"/>
          <p:cNvSpPr txBox="1">
            <a:spLocks noChangeArrowheads="1"/>
          </p:cNvSpPr>
          <p:nvPr/>
        </p:nvSpPr>
        <p:spPr bwMode="auto">
          <a:xfrm>
            <a:off x="1676400" y="2345323"/>
            <a:ext cx="114777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R</a:t>
            </a:r>
            <a:r>
              <a:rPr lang="en-US" sz="1600" dirty="0" smtClean="0"/>
              <a:t>egister </a:t>
            </a:r>
            <a:r>
              <a:rPr lang="en-US" sz="1600" dirty="0"/>
              <a:t>file</a:t>
            </a:r>
          </a:p>
        </p:txBody>
      </p:sp>
      <p:sp>
        <p:nvSpPr>
          <p:cNvPr id="67601" name="AutoShape 17"/>
          <p:cNvSpPr>
            <a:spLocks noChangeArrowheads="1"/>
          </p:cNvSpPr>
          <p:nvPr/>
        </p:nvSpPr>
        <p:spPr bwMode="auto">
          <a:xfrm>
            <a:off x="1962150" y="35052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02" name="Line 18"/>
          <p:cNvSpPr>
            <a:spLocks noChangeShapeType="1"/>
          </p:cNvSpPr>
          <p:nvPr/>
        </p:nvSpPr>
        <p:spPr bwMode="auto">
          <a:xfrm>
            <a:off x="2800350" y="4191000"/>
            <a:ext cx="3962400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7603" name="Rectangle 19"/>
          <p:cNvSpPr>
            <a:spLocks noChangeArrowheads="1"/>
          </p:cNvSpPr>
          <p:nvPr/>
        </p:nvSpPr>
        <p:spPr bwMode="auto">
          <a:xfrm>
            <a:off x="971550" y="3994150"/>
            <a:ext cx="1873250" cy="577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B</a:t>
            </a:r>
            <a:r>
              <a:rPr lang="en-US" sz="1600" dirty="0" smtClean="0"/>
              <a:t>us </a:t>
            </a:r>
            <a:r>
              <a:rPr lang="en-US" sz="1600" dirty="0"/>
              <a:t>interface</a:t>
            </a:r>
          </a:p>
        </p:txBody>
      </p:sp>
      <p:sp>
        <p:nvSpPr>
          <p:cNvPr id="67604" name="Text Box 20"/>
          <p:cNvSpPr txBox="1">
            <a:spLocks noChangeArrowheads="1"/>
          </p:cNvSpPr>
          <p:nvPr/>
        </p:nvSpPr>
        <p:spPr bwMode="auto">
          <a:xfrm>
            <a:off x="5757169" y="3808998"/>
            <a:ext cx="33793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i="1"/>
              <a:t>A</a:t>
            </a:r>
          </a:p>
        </p:txBody>
      </p:sp>
      <p:sp>
        <p:nvSpPr>
          <p:cNvPr id="67605" name="Text Box 21"/>
          <p:cNvSpPr txBox="1">
            <a:spLocks noChangeArrowheads="1"/>
          </p:cNvSpPr>
          <p:nvPr/>
        </p:nvSpPr>
        <p:spPr bwMode="auto">
          <a:xfrm>
            <a:off x="7673975" y="3687763"/>
            <a:ext cx="296863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0</a:t>
            </a:r>
          </a:p>
        </p:txBody>
      </p:sp>
      <p:sp>
        <p:nvSpPr>
          <p:cNvPr id="67606" name="Text Box 22"/>
          <p:cNvSpPr txBox="1">
            <a:spLocks noChangeArrowheads="1"/>
          </p:cNvSpPr>
          <p:nvPr/>
        </p:nvSpPr>
        <p:spPr bwMode="auto">
          <a:xfrm>
            <a:off x="7658100" y="4191000"/>
            <a:ext cx="3302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A</a:t>
            </a:r>
          </a:p>
        </p:txBody>
      </p:sp>
      <p:sp>
        <p:nvSpPr>
          <p:cNvPr id="67607" name="Rectangle 23"/>
          <p:cNvSpPr>
            <a:spLocks noChangeArrowheads="1"/>
          </p:cNvSpPr>
          <p:nvPr/>
        </p:nvSpPr>
        <p:spPr bwMode="auto">
          <a:xfrm>
            <a:off x="6762750" y="4283075"/>
            <a:ext cx="914400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400"/>
              <a:t>x</a:t>
            </a:r>
          </a:p>
        </p:txBody>
      </p:sp>
      <p:sp>
        <p:nvSpPr>
          <p:cNvPr id="67608" name="Text Box 24"/>
          <p:cNvSpPr txBox="1">
            <a:spLocks noChangeArrowheads="1"/>
          </p:cNvSpPr>
          <p:nvPr/>
        </p:nvSpPr>
        <p:spPr bwMode="auto">
          <a:xfrm>
            <a:off x="6553200" y="3472448"/>
            <a:ext cx="126929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</a:t>
            </a:r>
            <a:r>
              <a:rPr lang="en-US" sz="1600" dirty="0" smtClean="0"/>
              <a:t>ain </a:t>
            </a:r>
            <a:r>
              <a:rPr lang="en-US" sz="1600" dirty="0"/>
              <a:t>memory</a:t>
            </a:r>
          </a:p>
        </p:txBody>
      </p:sp>
      <p:sp>
        <p:nvSpPr>
          <p:cNvPr id="67609" name="Text Box 25"/>
          <p:cNvSpPr txBox="1">
            <a:spLocks noChangeArrowheads="1"/>
          </p:cNvSpPr>
          <p:nvPr/>
        </p:nvSpPr>
        <p:spPr bwMode="auto">
          <a:xfrm>
            <a:off x="4302038" y="3701048"/>
            <a:ext cx="97013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I/O bridge</a:t>
            </a:r>
          </a:p>
        </p:txBody>
      </p:sp>
      <p:sp>
        <p:nvSpPr>
          <p:cNvPr id="67610" name="Text Box 26"/>
          <p:cNvSpPr txBox="1">
            <a:spLocks noChangeArrowheads="1"/>
          </p:cNvSpPr>
          <p:nvPr/>
        </p:nvSpPr>
        <p:spPr bwMode="auto">
          <a:xfrm>
            <a:off x="1247259" y="2999373"/>
            <a:ext cx="58681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 smtClean="0"/>
              <a:t>%</a:t>
            </a:r>
            <a:r>
              <a:rPr lang="en-US" sz="1600" dirty="0" err="1"/>
              <a:t>r</a:t>
            </a:r>
            <a:r>
              <a:rPr lang="en-US" sz="1600" dirty="0" err="1" smtClean="0"/>
              <a:t>ax</a:t>
            </a:r>
            <a:endParaRPr lang="en-US" sz="1600" dirty="0"/>
          </a:p>
        </p:txBody>
      </p:sp>
      <p:sp>
        <p:nvSpPr>
          <p:cNvPr id="67612" name="Text Box 28"/>
          <p:cNvSpPr txBox="1">
            <a:spLocks noChangeArrowheads="1"/>
          </p:cNvSpPr>
          <p:nvPr/>
        </p:nvSpPr>
        <p:spPr bwMode="auto">
          <a:xfrm>
            <a:off x="4629150" y="2438400"/>
            <a:ext cx="2984811" cy="58477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FF0000"/>
                </a:solidFill>
              </a:rPr>
              <a:t>Load operation</a:t>
            </a:r>
            <a:r>
              <a:rPr lang="en-US" sz="1600" dirty="0"/>
              <a:t>:</a:t>
            </a:r>
            <a:r>
              <a:rPr lang="en-US" sz="1600" dirty="0">
                <a:latin typeface="Times" charset="0"/>
              </a:rPr>
              <a:t> </a:t>
            </a:r>
            <a:r>
              <a:rPr lang="en-US" sz="1600" dirty="0" err="1" smtClean="0">
                <a:latin typeface="Courier New" charset="0"/>
              </a:rPr>
              <a:t>movq</a:t>
            </a:r>
            <a:r>
              <a:rPr lang="en-US" sz="1600" dirty="0" smtClean="0">
                <a:latin typeface="Courier New" charset="0"/>
              </a:rPr>
              <a:t> </a:t>
            </a:r>
            <a:r>
              <a:rPr lang="en-US" sz="1600" dirty="0">
                <a:latin typeface="Courier New" charset="0"/>
              </a:rPr>
              <a:t>A, </a:t>
            </a:r>
            <a:r>
              <a:rPr lang="en-US" sz="1600" dirty="0" smtClean="0">
                <a:latin typeface="Courier New" charset="0"/>
              </a:rPr>
              <a:t>%</a:t>
            </a:r>
            <a:r>
              <a:rPr lang="en-US" sz="1600" dirty="0" err="1" smtClean="0">
                <a:latin typeface="Courier New" charset="0"/>
              </a:rPr>
              <a:t>rax</a:t>
            </a:r>
            <a:endParaRPr lang="en-US" sz="1600" dirty="0">
              <a:latin typeface="Times" charset="0"/>
            </a:endParaRPr>
          </a:p>
          <a:p>
            <a:pPr algn="l">
              <a:lnSpc>
                <a:spcPct val="10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3175035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36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Read Transaction (2)</a:t>
            </a:r>
          </a:p>
        </p:txBody>
      </p:sp>
      <p:sp>
        <p:nvSpPr>
          <p:cNvPr id="68637" name="Rectangle 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Main memory reads A from the memory bus, retrieves word </a:t>
            </a:r>
            <a:r>
              <a:rPr lang="en-US" dirty="0" err="1"/>
              <a:t>x</a:t>
            </a:r>
            <a:r>
              <a:rPr lang="en-US" dirty="0"/>
              <a:t>, and places it on the bus.</a:t>
            </a:r>
          </a:p>
        </p:txBody>
      </p:sp>
      <p:sp>
        <p:nvSpPr>
          <p:cNvPr id="68612" name="AutoShape 4"/>
          <p:cNvSpPr>
            <a:spLocks noChangeArrowheads="1"/>
          </p:cNvSpPr>
          <p:nvPr/>
        </p:nvSpPr>
        <p:spPr bwMode="auto">
          <a:xfrm>
            <a:off x="5248275" y="3959225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4333875" y="3990975"/>
            <a:ext cx="909638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8614" name="AutoShape 6"/>
          <p:cNvSpPr>
            <a:spLocks noChangeArrowheads="1"/>
          </p:cNvSpPr>
          <p:nvPr/>
        </p:nvSpPr>
        <p:spPr bwMode="auto">
          <a:xfrm>
            <a:off x="2876550" y="3959225"/>
            <a:ext cx="1452563" cy="533400"/>
          </a:xfrm>
          <a:prstGeom prst="leftRightArrow">
            <a:avLst>
              <a:gd name="adj1" fmla="val 50000"/>
              <a:gd name="adj2" fmla="val 54464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1892300" y="26638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16" name="Rectangle 8"/>
          <p:cNvSpPr>
            <a:spLocks noChangeArrowheads="1"/>
          </p:cNvSpPr>
          <p:nvPr/>
        </p:nvSpPr>
        <p:spPr bwMode="auto">
          <a:xfrm>
            <a:off x="1892300" y="28162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17" name="Rectangle 9"/>
          <p:cNvSpPr>
            <a:spLocks noChangeArrowheads="1"/>
          </p:cNvSpPr>
          <p:nvPr/>
        </p:nvSpPr>
        <p:spPr bwMode="auto">
          <a:xfrm>
            <a:off x="1892300" y="29686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18" name="Rectangle 10"/>
          <p:cNvSpPr>
            <a:spLocks noChangeArrowheads="1"/>
          </p:cNvSpPr>
          <p:nvPr/>
        </p:nvSpPr>
        <p:spPr bwMode="auto">
          <a:xfrm>
            <a:off x="1892300" y="31210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19" name="Rectangle 11"/>
          <p:cNvSpPr>
            <a:spLocks noChangeArrowheads="1"/>
          </p:cNvSpPr>
          <p:nvPr/>
        </p:nvSpPr>
        <p:spPr bwMode="auto">
          <a:xfrm>
            <a:off x="1892300" y="3273425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20" name="AutoShape 12"/>
          <p:cNvSpPr>
            <a:spLocks noChangeArrowheads="1"/>
          </p:cNvSpPr>
          <p:nvPr/>
        </p:nvSpPr>
        <p:spPr bwMode="auto">
          <a:xfrm>
            <a:off x="2665413" y="2663825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21" name="AutoShape 13"/>
          <p:cNvSpPr>
            <a:spLocks noChangeArrowheads="1"/>
          </p:cNvSpPr>
          <p:nvPr/>
        </p:nvSpPr>
        <p:spPr bwMode="auto">
          <a:xfrm flipH="1">
            <a:off x="2576513" y="3044825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22" name="Rectangle 14"/>
          <p:cNvSpPr>
            <a:spLocks noChangeArrowheads="1"/>
          </p:cNvSpPr>
          <p:nvPr/>
        </p:nvSpPr>
        <p:spPr bwMode="auto">
          <a:xfrm>
            <a:off x="3109913" y="2511425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/>
              <a:t>ALU</a:t>
            </a:r>
          </a:p>
        </p:txBody>
      </p:sp>
      <p:sp>
        <p:nvSpPr>
          <p:cNvPr id="68623" name="Text Box 15"/>
          <p:cNvSpPr txBox="1">
            <a:spLocks noChangeArrowheads="1"/>
          </p:cNvSpPr>
          <p:nvPr/>
        </p:nvSpPr>
        <p:spPr bwMode="auto">
          <a:xfrm>
            <a:off x="1689100" y="2342148"/>
            <a:ext cx="114777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R</a:t>
            </a:r>
            <a:r>
              <a:rPr lang="en-US" sz="1600" dirty="0" smtClean="0"/>
              <a:t>egister </a:t>
            </a:r>
            <a:r>
              <a:rPr lang="en-US" sz="1600" dirty="0"/>
              <a:t>file</a:t>
            </a:r>
          </a:p>
        </p:txBody>
      </p:sp>
      <p:sp>
        <p:nvSpPr>
          <p:cNvPr id="68624" name="AutoShape 16"/>
          <p:cNvSpPr>
            <a:spLocks noChangeArrowheads="1"/>
          </p:cNvSpPr>
          <p:nvPr/>
        </p:nvSpPr>
        <p:spPr bwMode="auto">
          <a:xfrm>
            <a:off x="1966913" y="3502025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25" name="Line 17"/>
          <p:cNvSpPr>
            <a:spLocks noChangeShapeType="1"/>
          </p:cNvSpPr>
          <p:nvPr/>
        </p:nvSpPr>
        <p:spPr bwMode="auto">
          <a:xfrm>
            <a:off x="2805113" y="4187825"/>
            <a:ext cx="3962400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 type="triangle" w="med" len="med"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26" name="Rectangle 18"/>
          <p:cNvSpPr>
            <a:spLocks noChangeArrowheads="1"/>
          </p:cNvSpPr>
          <p:nvPr/>
        </p:nvSpPr>
        <p:spPr bwMode="auto">
          <a:xfrm>
            <a:off x="976313" y="3990975"/>
            <a:ext cx="1873250" cy="577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B</a:t>
            </a:r>
            <a:r>
              <a:rPr lang="en-US" sz="1600" dirty="0" smtClean="0"/>
              <a:t>us </a:t>
            </a:r>
            <a:r>
              <a:rPr lang="en-US" sz="1600" dirty="0"/>
              <a:t>interface</a:t>
            </a:r>
          </a:p>
        </p:txBody>
      </p:sp>
      <p:sp>
        <p:nvSpPr>
          <p:cNvPr id="68627" name="Text Box 19"/>
          <p:cNvSpPr txBox="1">
            <a:spLocks noChangeArrowheads="1"/>
          </p:cNvSpPr>
          <p:nvPr/>
        </p:nvSpPr>
        <p:spPr bwMode="auto">
          <a:xfrm>
            <a:off x="5772844" y="3729623"/>
            <a:ext cx="31770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i="1"/>
              <a:t>x</a:t>
            </a:r>
          </a:p>
        </p:txBody>
      </p:sp>
      <p:sp>
        <p:nvSpPr>
          <p:cNvPr id="68628" name="Rectangle 20"/>
          <p:cNvSpPr>
            <a:spLocks noChangeArrowheads="1"/>
          </p:cNvSpPr>
          <p:nvPr/>
        </p:nvSpPr>
        <p:spPr bwMode="auto">
          <a:xfrm>
            <a:off x="6772275" y="3806825"/>
            <a:ext cx="909638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8629" name="Text Box 21"/>
          <p:cNvSpPr txBox="1">
            <a:spLocks noChangeArrowheads="1"/>
          </p:cNvSpPr>
          <p:nvPr/>
        </p:nvSpPr>
        <p:spPr bwMode="auto">
          <a:xfrm>
            <a:off x="7678738" y="3684588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0</a:t>
            </a:r>
          </a:p>
        </p:txBody>
      </p:sp>
      <p:sp>
        <p:nvSpPr>
          <p:cNvPr id="68630" name="Text Box 22"/>
          <p:cNvSpPr txBox="1">
            <a:spLocks noChangeArrowheads="1"/>
          </p:cNvSpPr>
          <p:nvPr/>
        </p:nvSpPr>
        <p:spPr bwMode="auto">
          <a:xfrm>
            <a:off x="7662863" y="4187825"/>
            <a:ext cx="3302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A</a:t>
            </a:r>
          </a:p>
        </p:txBody>
      </p:sp>
      <p:sp>
        <p:nvSpPr>
          <p:cNvPr id="68631" name="Rectangle 23"/>
          <p:cNvSpPr>
            <a:spLocks noChangeArrowheads="1"/>
          </p:cNvSpPr>
          <p:nvPr/>
        </p:nvSpPr>
        <p:spPr bwMode="auto">
          <a:xfrm>
            <a:off x="6767513" y="4279900"/>
            <a:ext cx="914400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400" dirty="0" err="1"/>
              <a:t>x</a:t>
            </a:r>
            <a:endParaRPr lang="en-US" sz="1000" dirty="0"/>
          </a:p>
        </p:txBody>
      </p:sp>
      <p:sp>
        <p:nvSpPr>
          <p:cNvPr id="68632" name="Text Box 24"/>
          <p:cNvSpPr txBox="1">
            <a:spLocks noChangeArrowheads="1"/>
          </p:cNvSpPr>
          <p:nvPr/>
        </p:nvSpPr>
        <p:spPr bwMode="auto">
          <a:xfrm>
            <a:off x="6450511" y="3471446"/>
            <a:ext cx="152509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</a:t>
            </a:r>
            <a:r>
              <a:rPr lang="en-US" sz="1600" dirty="0" smtClean="0"/>
              <a:t>ain </a:t>
            </a:r>
            <a:r>
              <a:rPr lang="en-US" sz="1600" dirty="0"/>
              <a:t>memory</a:t>
            </a:r>
          </a:p>
        </p:txBody>
      </p:sp>
      <p:sp>
        <p:nvSpPr>
          <p:cNvPr id="68633" name="Text Box 25"/>
          <p:cNvSpPr txBox="1">
            <a:spLocks noChangeArrowheads="1"/>
          </p:cNvSpPr>
          <p:nvPr/>
        </p:nvSpPr>
        <p:spPr bwMode="auto">
          <a:xfrm>
            <a:off x="1252021" y="3012073"/>
            <a:ext cx="58681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 smtClean="0"/>
              <a:t>%</a:t>
            </a:r>
            <a:r>
              <a:rPr lang="en-US" sz="1600" dirty="0" err="1" smtClean="0"/>
              <a:t>rax</a:t>
            </a:r>
            <a:endParaRPr lang="en-US" sz="1600" dirty="0"/>
          </a:p>
        </p:txBody>
      </p:sp>
      <p:sp>
        <p:nvSpPr>
          <p:cNvPr id="68634" name="Text Box 26"/>
          <p:cNvSpPr txBox="1">
            <a:spLocks noChangeArrowheads="1"/>
          </p:cNvSpPr>
          <p:nvPr/>
        </p:nvSpPr>
        <p:spPr bwMode="auto">
          <a:xfrm>
            <a:off x="4306800" y="3713748"/>
            <a:ext cx="97013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/>
              <a:t>I/O bridge</a:t>
            </a:r>
          </a:p>
        </p:txBody>
      </p:sp>
      <p:sp>
        <p:nvSpPr>
          <p:cNvPr id="68635" name="Text Box 27"/>
          <p:cNvSpPr txBox="1">
            <a:spLocks noChangeArrowheads="1"/>
          </p:cNvSpPr>
          <p:nvPr/>
        </p:nvSpPr>
        <p:spPr bwMode="auto">
          <a:xfrm>
            <a:off x="4648200" y="2466975"/>
            <a:ext cx="2984811" cy="58477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FF0000"/>
                </a:solidFill>
              </a:rPr>
              <a:t>Load operation</a:t>
            </a:r>
            <a:r>
              <a:rPr lang="en-US" sz="1600" dirty="0"/>
              <a:t>:</a:t>
            </a:r>
            <a:r>
              <a:rPr lang="en-US" sz="1600" dirty="0">
                <a:latin typeface="Times" charset="0"/>
              </a:rPr>
              <a:t> </a:t>
            </a:r>
            <a:r>
              <a:rPr lang="en-US" sz="1600" dirty="0" err="1" smtClean="0">
                <a:latin typeface="Courier New" charset="0"/>
              </a:rPr>
              <a:t>movq</a:t>
            </a:r>
            <a:r>
              <a:rPr lang="en-US" sz="1600" dirty="0" smtClean="0">
                <a:latin typeface="Courier New" charset="0"/>
              </a:rPr>
              <a:t> </a:t>
            </a:r>
            <a:r>
              <a:rPr lang="en-US" sz="1600" dirty="0">
                <a:latin typeface="Courier New" charset="0"/>
              </a:rPr>
              <a:t>A, </a:t>
            </a:r>
            <a:r>
              <a:rPr lang="en-US" sz="1600" dirty="0" smtClean="0">
                <a:latin typeface="Courier New" charset="0"/>
              </a:rPr>
              <a:t>%</a:t>
            </a:r>
            <a:r>
              <a:rPr lang="en-US" sz="1600" dirty="0" err="1" smtClean="0">
                <a:latin typeface="Courier New" charset="0"/>
              </a:rPr>
              <a:t>rax</a:t>
            </a:r>
            <a:endParaRPr lang="en-US" sz="1600" dirty="0">
              <a:latin typeface="Times" charset="0"/>
            </a:endParaRPr>
          </a:p>
          <a:p>
            <a:pPr algn="l">
              <a:lnSpc>
                <a:spcPct val="10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0188943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59" name="Rectangle 2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Read Transaction (3)</a:t>
            </a:r>
          </a:p>
        </p:txBody>
      </p:sp>
      <p:sp>
        <p:nvSpPr>
          <p:cNvPr id="69660" name="Rectangle 2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CPU read word x from the bus and copies it into register </a:t>
            </a:r>
            <a:r>
              <a:rPr lang="en-US" dirty="0" smtClean="0"/>
              <a:t>%</a:t>
            </a:r>
            <a:r>
              <a:rPr lang="en-US" dirty="0" err="1" smtClean="0"/>
              <a:t>rax</a:t>
            </a:r>
            <a:r>
              <a:rPr lang="en-US" dirty="0"/>
              <a:t>.</a:t>
            </a:r>
          </a:p>
        </p:txBody>
      </p:sp>
      <p:sp>
        <p:nvSpPr>
          <p:cNvPr id="69636" name="AutoShape 4"/>
          <p:cNvSpPr>
            <a:spLocks noChangeArrowheads="1"/>
          </p:cNvSpPr>
          <p:nvPr/>
        </p:nvSpPr>
        <p:spPr bwMode="auto">
          <a:xfrm>
            <a:off x="5248275" y="39624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4333875" y="3994150"/>
            <a:ext cx="909638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9638" name="AutoShape 6"/>
          <p:cNvSpPr>
            <a:spLocks noChangeArrowheads="1"/>
          </p:cNvSpPr>
          <p:nvPr/>
        </p:nvSpPr>
        <p:spPr bwMode="auto">
          <a:xfrm>
            <a:off x="2876550" y="3962400"/>
            <a:ext cx="1452563" cy="533400"/>
          </a:xfrm>
          <a:prstGeom prst="leftRightArrow">
            <a:avLst>
              <a:gd name="adj1" fmla="val 50000"/>
              <a:gd name="adj2" fmla="val 54464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1892300" y="26670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0" name="Rectangle 8"/>
          <p:cNvSpPr>
            <a:spLocks noChangeArrowheads="1"/>
          </p:cNvSpPr>
          <p:nvPr/>
        </p:nvSpPr>
        <p:spPr bwMode="auto">
          <a:xfrm>
            <a:off x="1892300" y="28194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1" name="Rectangle 9"/>
          <p:cNvSpPr>
            <a:spLocks noChangeArrowheads="1"/>
          </p:cNvSpPr>
          <p:nvPr/>
        </p:nvSpPr>
        <p:spPr bwMode="auto">
          <a:xfrm>
            <a:off x="1892300" y="29718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2" name="Rectangle 10"/>
          <p:cNvSpPr>
            <a:spLocks noChangeArrowheads="1"/>
          </p:cNvSpPr>
          <p:nvPr/>
        </p:nvSpPr>
        <p:spPr bwMode="auto">
          <a:xfrm>
            <a:off x="1892300" y="31242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400" dirty="0" err="1"/>
              <a:t>x</a:t>
            </a:r>
            <a:endParaRPr lang="en-US" sz="1000" dirty="0"/>
          </a:p>
        </p:txBody>
      </p:sp>
      <p:sp>
        <p:nvSpPr>
          <p:cNvPr id="69643" name="Rectangle 11"/>
          <p:cNvSpPr>
            <a:spLocks noChangeArrowheads="1"/>
          </p:cNvSpPr>
          <p:nvPr/>
        </p:nvSpPr>
        <p:spPr bwMode="auto">
          <a:xfrm>
            <a:off x="1892300" y="32766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4" name="AutoShape 12"/>
          <p:cNvSpPr>
            <a:spLocks noChangeArrowheads="1"/>
          </p:cNvSpPr>
          <p:nvPr/>
        </p:nvSpPr>
        <p:spPr bwMode="auto">
          <a:xfrm>
            <a:off x="2665413" y="26670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5" name="AutoShape 13"/>
          <p:cNvSpPr>
            <a:spLocks noChangeArrowheads="1"/>
          </p:cNvSpPr>
          <p:nvPr/>
        </p:nvSpPr>
        <p:spPr bwMode="auto">
          <a:xfrm flipH="1">
            <a:off x="2576513" y="30480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6" name="Rectangle 14"/>
          <p:cNvSpPr>
            <a:spLocks noChangeArrowheads="1"/>
          </p:cNvSpPr>
          <p:nvPr/>
        </p:nvSpPr>
        <p:spPr bwMode="auto">
          <a:xfrm>
            <a:off x="3109913" y="25146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r>
              <a:rPr lang="en-US" sz="1600"/>
              <a:t>ALU</a:t>
            </a:r>
          </a:p>
        </p:txBody>
      </p:sp>
      <p:sp>
        <p:nvSpPr>
          <p:cNvPr id="69647" name="Text Box 15"/>
          <p:cNvSpPr txBox="1">
            <a:spLocks noChangeArrowheads="1"/>
          </p:cNvSpPr>
          <p:nvPr/>
        </p:nvSpPr>
        <p:spPr bwMode="auto">
          <a:xfrm>
            <a:off x="1689100" y="2345323"/>
            <a:ext cx="114777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 dirty="0"/>
              <a:t>R</a:t>
            </a:r>
            <a:r>
              <a:rPr lang="en-US" sz="1600" dirty="0" smtClean="0"/>
              <a:t>egister </a:t>
            </a:r>
            <a:r>
              <a:rPr lang="en-US" sz="1600" dirty="0"/>
              <a:t>file</a:t>
            </a:r>
          </a:p>
        </p:txBody>
      </p:sp>
      <p:sp>
        <p:nvSpPr>
          <p:cNvPr id="69648" name="AutoShape 16"/>
          <p:cNvSpPr>
            <a:spLocks noChangeArrowheads="1"/>
          </p:cNvSpPr>
          <p:nvPr/>
        </p:nvSpPr>
        <p:spPr bwMode="auto">
          <a:xfrm>
            <a:off x="1966913" y="35052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49" name="Rectangle 17"/>
          <p:cNvSpPr>
            <a:spLocks noChangeArrowheads="1"/>
          </p:cNvSpPr>
          <p:nvPr/>
        </p:nvSpPr>
        <p:spPr bwMode="auto">
          <a:xfrm>
            <a:off x="976313" y="3994150"/>
            <a:ext cx="1873250" cy="577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 smtClean="0"/>
              <a:t>Bus </a:t>
            </a:r>
            <a:r>
              <a:rPr lang="en-US" sz="1600" dirty="0"/>
              <a:t>interface</a:t>
            </a:r>
          </a:p>
        </p:txBody>
      </p:sp>
      <p:sp>
        <p:nvSpPr>
          <p:cNvPr id="69650" name="Line 18"/>
          <p:cNvSpPr>
            <a:spLocks noChangeShapeType="1"/>
          </p:cNvSpPr>
          <p:nvPr/>
        </p:nvSpPr>
        <p:spPr bwMode="auto">
          <a:xfrm flipV="1">
            <a:off x="2271713" y="3276600"/>
            <a:ext cx="0" cy="76200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9651" name="Rectangle 19"/>
          <p:cNvSpPr>
            <a:spLocks noChangeArrowheads="1"/>
          </p:cNvSpPr>
          <p:nvPr/>
        </p:nvSpPr>
        <p:spPr bwMode="auto">
          <a:xfrm>
            <a:off x="6772275" y="3810000"/>
            <a:ext cx="909638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69652" name="Rectangle 20"/>
          <p:cNvSpPr>
            <a:spLocks noChangeArrowheads="1"/>
          </p:cNvSpPr>
          <p:nvPr/>
        </p:nvSpPr>
        <p:spPr bwMode="auto">
          <a:xfrm>
            <a:off x="6767513" y="4283075"/>
            <a:ext cx="914400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400"/>
              <a:t>x</a:t>
            </a:r>
            <a:endParaRPr lang="en-US" sz="1000"/>
          </a:p>
        </p:txBody>
      </p:sp>
      <p:sp>
        <p:nvSpPr>
          <p:cNvPr id="69653" name="Text Box 21"/>
          <p:cNvSpPr txBox="1">
            <a:spLocks noChangeArrowheads="1"/>
          </p:cNvSpPr>
          <p:nvPr/>
        </p:nvSpPr>
        <p:spPr bwMode="auto">
          <a:xfrm>
            <a:off x="6477000" y="3471446"/>
            <a:ext cx="149909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</a:t>
            </a:r>
            <a:r>
              <a:rPr lang="en-US" sz="1600" dirty="0" smtClean="0"/>
              <a:t>ain </a:t>
            </a:r>
            <a:r>
              <a:rPr lang="en-US" sz="1600" dirty="0"/>
              <a:t>memory</a:t>
            </a:r>
          </a:p>
        </p:txBody>
      </p:sp>
      <p:sp>
        <p:nvSpPr>
          <p:cNvPr id="69654" name="Text Box 22"/>
          <p:cNvSpPr txBox="1">
            <a:spLocks noChangeArrowheads="1"/>
          </p:cNvSpPr>
          <p:nvPr/>
        </p:nvSpPr>
        <p:spPr bwMode="auto">
          <a:xfrm>
            <a:off x="7678738" y="3671888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0</a:t>
            </a:r>
          </a:p>
        </p:txBody>
      </p:sp>
      <p:sp>
        <p:nvSpPr>
          <p:cNvPr id="69655" name="Text Box 23"/>
          <p:cNvSpPr txBox="1">
            <a:spLocks noChangeArrowheads="1"/>
          </p:cNvSpPr>
          <p:nvPr/>
        </p:nvSpPr>
        <p:spPr bwMode="auto">
          <a:xfrm>
            <a:off x="7662863" y="4175125"/>
            <a:ext cx="3302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A</a:t>
            </a:r>
          </a:p>
        </p:txBody>
      </p:sp>
      <p:sp>
        <p:nvSpPr>
          <p:cNvPr id="69656" name="Text Box 24"/>
          <p:cNvSpPr txBox="1">
            <a:spLocks noChangeArrowheads="1"/>
          </p:cNvSpPr>
          <p:nvPr/>
        </p:nvSpPr>
        <p:spPr bwMode="auto">
          <a:xfrm>
            <a:off x="1252021" y="2999373"/>
            <a:ext cx="58681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 smtClean="0"/>
              <a:t>%</a:t>
            </a:r>
            <a:r>
              <a:rPr lang="en-US" sz="1600" dirty="0" err="1" smtClean="0"/>
              <a:t>rax</a:t>
            </a:r>
            <a:endParaRPr lang="en-US" sz="1600" dirty="0"/>
          </a:p>
        </p:txBody>
      </p:sp>
      <p:sp>
        <p:nvSpPr>
          <p:cNvPr id="69657" name="Text Box 25"/>
          <p:cNvSpPr txBox="1">
            <a:spLocks noChangeArrowheads="1"/>
          </p:cNvSpPr>
          <p:nvPr/>
        </p:nvSpPr>
        <p:spPr bwMode="auto">
          <a:xfrm>
            <a:off x="4306800" y="3701048"/>
            <a:ext cx="97013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I/O bridge</a:t>
            </a:r>
          </a:p>
        </p:txBody>
      </p:sp>
      <p:sp>
        <p:nvSpPr>
          <p:cNvPr id="69658" name="Text Box 26"/>
          <p:cNvSpPr txBox="1">
            <a:spLocks noChangeArrowheads="1"/>
          </p:cNvSpPr>
          <p:nvPr/>
        </p:nvSpPr>
        <p:spPr bwMode="auto">
          <a:xfrm>
            <a:off x="4648200" y="2438400"/>
            <a:ext cx="2984811" cy="33855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FF0000"/>
                </a:solidFill>
              </a:rPr>
              <a:t>Load operation</a:t>
            </a:r>
            <a:r>
              <a:rPr lang="en-US" sz="1600" dirty="0"/>
              <a:t>:</a:t>
            </a:r>
            <a:r>
              <a:rPr lang="en-US" sz="1600" dirty="0">
                <a:latin typeface="Times" charset="0"/>
              </a:rPr>
              <a:t> </a:t>
            </a:r>
            <a:r>
              <a:rPr lang="en-US" sz="1600" dirty="0" err="1" smtClean="0">
                <a:latin typeface="Courier New" charset="0"/>
              </a:rPr>
              <a:t>movq</a:t>
            </a:r>
            <a:r>
              <a:rPr lang="en-US" sz="1600" dirty="0" smtClean="0">
                <a:latin typeface="Courier New" charset="0"/>
              </a:rPr>
              <a:t> </a:t>
            </a:r>
            <a:r>
              <a:rPr lang="en-US" sz="1600" dirty="0">
                <a:latin typeface="Courier New" charset="0"/>
              </a:rPr>
              <a:t>A, </a:t>
            </a:r>
            <a:r>
              <a:rPr lang="en-US" sz="1600" dirty="0" smtClean="0">
                <a:latin typeface="Courier New" charset="0"/>
              </a:rPr>
              <a:t>%</a:t>
            </a:r>
            <a:r>
              <a:rPr lang="en-US" sz="1600" dirty="0" err="1" smtClean="0">
                <a:latin typeface="Courier New" charset="0"/>
              </a:rPr>
              <a:t>rax</a:t>
            </a:r>
            <a:endParaRPr lang="en-US" sz="1600" dirty="0">
              <a:latin typeface="Time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407998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40" name="Rectangle 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Write Transaction (1)</a:t>
            </a:r>
          </a:p>
        </p:txBody>
      </p:sp>
      <p:sp>
        <p:nvSpPr>
          <p:cNvPr id="90141" name="Rectangle 2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CPU places address A on bus. Main memory reads it and waits for the corresponding data word to arrive.</a:t>
            </a:r>
          </a:p>
        </p:txBody>
      </p:sp>
      <p:sp>
        <p:nvSpPr>
          <p:cNvPr id="90116" name="AutoShape 4"/>
          <p:cNvSpPr>
            <a:spLocks noChangeArrowheads="1"/>
          </p:cNvSpPr>
          <p:nvPr/>
        </p:nvSpPr>
        <p:spPr bwMode="auto">
          <a:xfrm>
            <a:off x="5248275" y="3962400"/>
            <a:ext cx="1492250" cy="533400"/>
          </a:xfrm>
          <a:prstGeom prst="leftRightArrow">
            <a:avLst>
              <a:gd name="adj1" fmla="val 50000"/>
              <a:gd name="adj2" fmla="val 55952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90117" name="Rectangle 5"/>
          <p:cNvSpPr>
            <a:spLocks noChangeArrowheads="1"/>
          </p:cNvSpPr>
          <p:nvPr/>
        </p:nvSpPr>
        <p:spPr bwMode="auto">
          <a:xfrm>
            <a:off x="4333875" y="3994150"/>
            <a:ext cx="909638" cy="5778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90118" name="AutoShape 6"/>
          <p:cNvSpPr>
            <a:spLocks noChangeArrowheads="1"/>
          </p:cNvSpPr>
          <p:nvPr/>
        </p:nvSpPr>
        <p:spPr bwMode="auto">
          <a:xfrm>
            <a:off x="2876550" y="3962400"/>
            <a:ext cx="1452563" cy="533400"/>
          </a:xfrm>
          <a:prstGeom prst="leftRightArrow">
            <a:avLst>
              <a:gd name="adj1" fmla="val 50000"/>
              <a:gd name="adj2" fmla="val 54464"/>
            </a:avLst>
          </a:prstGeom>
          <a:solidFill>
            <a:srgbClr val="F7F5C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19" name="Rectangle 7"/>
          <p:cNvSpPr>
            <a:spLocks noChangeArrowheads="1"/>
          </p:cNvSpPr>
          <p:nvPr/>
        </p:nvSpPr>
        <p:spPr bwMode="auto">
          <a:xfrm>
            <a:off x="1892300" y="26670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0" name="Rectangle 8"/>
          <p:cNvSpPr>
            <a:spLocks noChangeArrowheads="1"/>
          </p:cNvSpPr>
          <p:nvPr/>
        </p:nvSpPr>
        <p:spPr bwMode="auto">
          <a:xfrm>
            <a:off x="1892300" y="28194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1" name="Rectangle 9"/>
          <p:cNvSpPr>
            <a:spLocks noChangeArrowheads="1"/>
          </p:cNvSpPr>
          <p:nvPr/>
        </p:nvSpPr>
        <p:spPr bwMode="auto">
          <a:xfrm>
            <a:off x="1892300" y="29718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2" name="Rectangle 10"/>
          <p:cNvSpPr>
            <a:spLocks noChangeArrowheads="1"/>
          </p:cNvSpPr>
          <p:nvPr/>
        </p:nvSpPr>
        <p:spPr bwMode="auto">
          <a:xfrm>
            <a:off x="1892300" y="31242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400"/>
              <a:t>y</a:t>
            </a:r>
            <a:endParaRPr lang="en-US" sz="1000"/>
          </a:p>
        </p:txBody>
      </p:sp>
      <p:sp>
        <p:nvSpPr>
          <p:cNvPr id="90123" name="Rectangle 11"/>
          <p:cNvSpPr>
            <a:spLocks noChangeArrowheads="1"/>
          </p:cNvSpPr>
          <p:nvPr/>
        </p:nvSpPr>
        <p:spPr bwMode="auto">
          <a:xfrm>
            <a:off x="1892300" y="3276600"/>
            <a:ext cx="684213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4" name="AutoShape 12"/>
          <p:cNvSpPr>
            <a:spLocks noChangeArrowheads="1"/>
          </p:cNvSpPr>
          <p:nvPr/>
        </p:nvSpPr>
        <p:spPr bwMode="auto">
          <a:xfrm>
            <a:off x="2665413" y="26670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5" name="AutoShape 13"/>
          <p:cNvSpPr>
            <a:spLocks noChangeArrowheads="1"/>
          </p:cNvSpPr>
          <p:nvPr/>
        </p:nvSpPr>
        <p:spPr bwMode="auto">
          <a:xfrm flipH="1">
            <a:off x="2576513" y="3048000"/>
            <a:ext cx="444500" cy="381000"/>
          </a:xfrm>
          <a:prstGeom prst="rightArrow">
            <a:avLst>
              <a:gd name="adj1" fmla="val 50000"/>
              <a:gd name="adj2" fmla="val 29167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6" name="Rectangle 14"/>
          <p:cNvSpPr>
            <a:spLocks noChangeArrowheads="1"/>
          </p:cNvSpPr>
          <p:nvPr/>
        </p:nvSpPr>
        <p:spPr bwMode="auto">
          <a:xfrm>
            <a:off x="3109913" y="2514600"/>
            <a:ext cx="533400" cy="1066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/>
              <a:t>ALU</a:t>
            </a:r>
          </a:p>
        </p:txBody>
      </p:sp>
      <p:sp>
        <p:nvSpPr>
          <p:cNvPr id="90127" name="Text Box 15"/>
          <p:cNvSpPr txBox="1">
            <a:spLocks noChangeArrowheads="1"/>
          </p:cNvSpPr>
          <p:nvPr/>
        </p:nvSpPr>
        <p:spPr bwMode="auto">
          <a:xfrm>
            <a:off x="1677190" y="2345323"/>
            <a:ext cx="1147770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R</a:t>
            </a:r>
            <a:r>
              <a:rPr lang="en-US" sz="1600" dirty="0" smtClean="0"/>
              <a:t>egister </a:t>
            </a:r>
            <a:r>
              <a:rPr lang="en-US" sz="1600" dirty="0"/>
              <a:t>file</a:t>
            </a:r>
          </a:p>
        </p:txBody>
      </p:sp>
      <p:sp>
        <p:nvSpPr>
          <p:cNvPr id="90128" name="AutoShape 16"/>
          <p:cNvSpPr>
            <a:spLocks noChangeArrowheads="1"/>
          </p:cNvSpPr>
          <p:nvPr/>
        </p:nvSpPr>
        <p:spPr bwMode="auto">
          <a:xfrm>
            <a:off x="1966913" y="3505200"/>
            <a:ext cx="609600" cy="457200"/>
          </a:xfrm>
          <a:prstGeom prst="upDownArrow">
            <a:avLst>
              <a:gd name="adj1" fmla="val 50000"/>
              <a:gd name="adj2" fmla="val 20000"/>
            </a:avLst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29" name="Line 17"/>
          <p:cNvSpPr>
            <a:spLocks noChangeShapeType="1"/>
          </p:cNvSpPr>
          <p:nvPr/>
        </p:nvSpPr>
        <p:spPr bwMode="auto">
          <a:xfrm>
            <a:off x="2805113" y="4191000"/>
            <a:ext cx="3962400" cy="0"/>
          </a:xfrm>
          <a:prstGeom prst="line">
            <a:avLst/>
          </a:prstGeom>
          <a:noFill/>
          <a:ln w="76200">
            <a:solidFill>
              <a:srgbClr val="00FFFF"/>
            </a:solidFill>
            <a:round/>
            <a:headEnd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0130" name="Rectangle 18"/>
          <p:cNvSpPr>
            <a:spLocks noChangeArrowheads="1"/>
          </p:cNvSpPr>
          <p:nvPr/>
        </p:nvSpPr>
        <p:spPr bwMode="auto">
          <a:xfrm>
            <a:off x="976313" y="3994150"/>
            <a:ext cx="1873250" cy="5778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B</a:t>
            </a:r>
            <a:r>
              <a:rPr lang="en-US" sz="1600" dirty="0" smtClean="0"/>
              <a:t>us </a:t>
            </a:r>
            <a:r>
              <a:rPr lang="en-US" sz="1600" dirty="0"/>
              <a:t>interface</a:t>
            </a:r>
          </a:p>
        </p:txBody>
      </p:sp>
      <p:sp>
        <p:nvSpPr>
          <p:cNvPr id="90131" name="Text Box 19"/>
          <p:cNvSpPr txBox="1">
            <a:spLocks noChangeArrowheads="1"/>
          </p:cNvSpPr>
          <p:nvPr/>
        </p:nvSpPr>
        <p:spPr bwMode="auto">
          <a:xfrm>
            <a:off x="5761931" y="3808998"/>
            <a:ext cx="33793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i="1"/>
              <a:t>A</a:t>
            </a:r>
          </a:p>
        </p:txBody>
      </p:sp>
      <p:sp>
        <p:nvSpPr>
          <p:cNvPr id="90132" name="Rectangle 20"/>
          <p:cNvSpPr>
            <a:spLocks noChangeArrowheads="1"/>
          </p:cNvSpPr>
          <p:nvPr/>
        </p:nvSpPr>
        <p:spPr bwMode="auto">
          <a:xfrm>
            <a:off x="6772275" y="3810000"/>
            <a:ext cx="909638" cy="914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600"/>
          </a:p>
        </p:txBody>
      </p:sp>
      <p:sp>
        <p:nvSpPr>
          <p:cNvPr id="90133" name="Rectangle 21"/>
          <p:cNvSpPr>
            <a:spLocks noChangeArrowheads="1"/>
          </p:cNvSpPr>
          <p:nvPr/>
        </p:nvSpPr>
        <p:spPr bwMode="auto">
          <a:xfrm>
            <a:off x="6767513" y="4283075"/>
            <a:ext cx="914400" cy="15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100000"/>
              </a:lnSpc>
            </a:pPr>
            <a:endParaRPr lang="en-US" sz="1000"/>
          </a:p>
        </p:txBody>
      </p:sp>
      <p:sp>
        <p:nvSpPr>
          <p:cNvPr id="90134" name="Text Box 22"/>
          <p:cNvSpPr txBox="1">
            <a:spLocks noChangeArrowheads="1"/>
          </p:cNvSpPr>
          <p:nvPr/>
        </p:nvSpPr>
        <p:spPr bwMode="auto">
          <a:xfrm>
            <a:off x="6644833" y="3471446"/>
            <a:ext cx="1269298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/>
              <a:t>M</a:t>
            </a:r>
            <a:r>
              <a:rPr lang="en-US" sz="1600" dirty="0" smtClean="0"/>
              <a:t>ain </a:t>
            </a:r>
            <a:r>
              <a:rPr lang="en-US" sz="1600" dirty="0"/>
              <a:t>memory</a:t>
            </a:r>
          </a:p>
        </p:txBody>
      </p:sp>
      <p:sp>
        <p:nvSpPr>
          <p:cNvPr id="90135" name="Text Box 23"/>
          <p:cNvSpPr txBox="1">
            <a:spLocks noChangeArrowheads="1"/>
          </p:cNvSpPr>
          <p:nvPr/>
        </p:nvSpPr>
        <p:spPr bwMode="auto">
          <a:xfrm>
            <a:off x="7678738" y="3671888"/>
            <a:ext cx="296862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0</a:t>
            </a:r>
          </a:p>
        </p:txBody>
      </p:sp>
      <p:sp>
        <p:nvSpPr>
          <p:cNvPr id="90136" name="Text Box 24"/>
          <p:cNvSpPr txBox="1">
            <a:spLocks noChangeArrowheads="1"/>
          </p:cNvSpPr>
          <p:nvPr/>
        </p:nvSpPr>
        <p:spPr bwMode="auto">
          <a:xfrm>
            <a:off x="7662863" y="4175125"/>
            <a:ext cx="3302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>
              <a:lnSpc>
                <a:spcPct val="100000"/>
              </a:lnSpc>
            </a:pPr>
            <a:r>
              <a:rPr lang="en-US" sz="1600"/>
              <a:t>A</a:t>
            </a:r>
          </a:p>
        </p:txBody>
      </p:sp>
      <p:sp>
        <p:nvSpPr>
          <p:cNvPr id="90137" name="Text Box 25"/>
          <p:cNvSpPr txBox="1">
            <a:spLocks noChangeArrowheads="1"/>
          </p:cNvSpPr>
          <p:nvPr/>
        </p:nvSpPr>
        <p:spPr bwMode="auto">
          <a:xfrm>
            <a:off x="1252021" y="2999373"/>
            <a:ext cx="586819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 dirty="0" smtClean="0"/>
              <a:t>%</a:t>
            </a:r>
            <a:r>
              <a:rPr lang="en-US" sz="1600" dirty="0" err="1" smtClean="0"/>
              <a:t>rax</a:t>
            </a:r>
            <a:endParaRPr lang="en-US" sz="1600" dirty="0"/>
          </a:p>
        </p:txBody>
      </p:sp>
      <p:sp>
        <p:nvSpPr>
          <p:cNvPr id="90138" name="Text Box 26"/>
          <p:cNvSpPr txBox="1">
            <a:spLocks noChangeArrowheads="1"/>
          </p:cNvSpPr>
          <p:nvPr/>
        </p:nvSpPr>
        <p:spPr bwMode="auto">
          <a:xfrm>
            <a:off x="4306800" y="3701048"/>
            <a:ext cx="970137" cy="33855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>
              <a:lnSpc>
                <a:spcPct val="100000"/>
              </a:lnSpc>
            </a:pPr>
            <a:r>
              <a:rPr lang="en-US" sz="1600"/>
              <a:t>I/O bridge</a:t>
            </a:r>
          </a:p>
        </p:txBody>
      </p:sp>
      <p:sp>
        <p:nvSpPr>
          <p:cNvPr id="90139" name="Text Box 27"/>
          <p:cNvSpPr txBox="1">
            <a:spLocks noChangeArrowheads="1"/>
          </p:cNvSpPr>
          <p:nvPr/>
        </p:nvSpPr>
        <p:spPr bwMode="auto">
          <a:xfrm>
            <a:off x="4648200" y="2438400"/>
            <a:ext cx="3018775" cy="584776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600" dirty="0">
                <a:solidFill>
                  <a:srgbClr val="FF0000"/>
                </a:solidFill>
              </a:rPr>
              <a:t>Store operation</a:t>
            </a:r>
            <a:r>
              <a:rPr lang="en-US" sz="1600" dirty="0"/>
              <a:t>:</a:t>
            </a:r>
            <a:r>
              <a:rPr lang="en-US" sz="1600" dirty="0">
                <a:latin typeface="Times" charset="0"/>
              </a:rPr>
              <a:t> </a:t>
            </a:r>
            <a:r>
              <a:rPr lang="en-US" sz="1600" dirty="0" err="1" smtClean="0">
                <a:latin typeface="Courier New" charset="0"/>
              </a:rPr>
              <a:t>movq</a:t>
            </a:r>
            <a:r>
              <a:rPr lang="en-US" sz="1600" dirty="0" smtClean="0">
                <a:latin typeface="Courier New" charset="0"/>
              </a:rPr>
              <a:t> %</a:t>
            </a:r>
            <a:r>
              <a:rPr lang="en-US" sz="1600" dirty="0" err="1" smtClean="0">
                <a:latin typeface="Courier New" charset="0"/>
              </a:rPr>
              <a:t>rax</a:t>
            </a:r>
            <a:r>
              <a:rPr lang="en-US" sz="1600" dirty="0">
                <a:latin typeface="Courier New" charset="0"/>
              </a:rPr>
              <a:t>, A</a:t>
            </a:r>
            <a:endParaRPr lang="en-US" sz="1600" dirty="0">
              <a:latin typeface="Times" charset="0"/>
            </a:endParaRPr>
          </a:p>
          <a:p>
            <a:pPr algn="l">
              <a:lnSpc>
                <a:spcPct val="100000"/>
              </a:lnSpc>
            </a:pP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2265973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11">
  <a:themeElements>
    <a:clrScheme name="">
      <a:dk1>
        <a:srgbClr val="000066"/>
      </a:dk1>
      <a:lt1>
        <a:srgbClr val="FFFFFF"/>
      </a:lt1>
      <a:dk2>
        <a:srgbClr val="003300"/>
      </a:dk2>
      <a:lt2>
        <a:srgbClr val="00FF99"/>
      </a:lt2>
      <a:accent1>
        <a:srgbClr val="800000"/>
      </a:accent1>
      <a:accent2>
        <a:srgbClr val="33CCCC"/>
      </a:accent2>
      <a:accent3>
        <a:srgbClr val="FFFFFF"/>
      </a:accent3>
      <a:accent4>
        <a:srgbClr val="000056"/>
      </a:accent4>
      <a:accent5>
        <a:srgbClr val="C0AAAA"/>
      </a:accent5>
      <a:accent6>
        <a:srgbClr val="2DB9B9"/>
      </a:accent6>
      <a:hlink>
        <a:srgbClr val="660033"/>
      </a:hlink>
      <a:folHlink>
        <a:srgbClr val="000099"/>
      </a:folHlink>
    </a:clrScheme>
    <a:fontScheme name="class11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2"/>
          </a:solidFill>
          <a:prstDash val="solid"/>
          <a:round/>
          <a:headEnd type="none" w="med" len="med"/>
          <a:tailEnd type="none" w="sm" len="sm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17961" dir="2700000" algn="ctr" rotWithShape="0">
                  <a:schemeClr val="tx2"/>
                </a:outerShdw>
              </a:effectLst>
            </a14:hiddenEffects>
          </a:ext>
        </a:extLst>
      </a:spPr>
      <a:bodyPr vert="horz" wrap="none" lIns="45720" tIns="45720" rIns="4572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9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class1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1 8">
        <a:dk1>
          <a:srgbClr val="000000"/>
        </a:dk1>
        <a:lt1>
          <a:srgbClr val="FFFFFF"/>
        </a:lt1>
        <a:dk2>
          <a:srgbClr val="002396"/>
        </a:dk2>
        <a:lt2>
          <a:srgbClr val="00FF64"/>
        </a:lt2>
        <a:accent1>
          <a:srgbClr val="DC0A00"/>
        </a:accent1>
        <a:accent2>
          <a:srgbClr val="00FFFF"/>
        </a:accent2>
        <a:accent3>
          <a:srgbClr val="AAACC9"/>
        </a:accent3>
        <a:accent4>
          <a:srgbClr val="DADADA"/>
        </a:accent4>
        <a:accent5>
          <a:srgbClr val="EBAAAA"/>
        </a:accent5>
        <a:accent6>
          <a:srgbClr val="00E7E7"/>
        </a:accent6>
        <a:hlink>
          <a:srgbClr val="E1E100"/>
        </a:hlink>
        <a:folHlink>
          <a:srgbClr val="FF963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C:\cygwin\home\droh\class\213-f02\class11.ppt</Template>
  <TotalTime>24685</TotalTime>
  <Pages>20</Pages>
  <Words>2190</Words>
  <Application>Microsoft Office PowerPoint</Application>
  <PresentationFormat>Letter Paper (8.5x11 in)</PresentationFormat>
  <Paragraphs>587</Paragraphs>
  <Slides>36</Slides>
  <Notes>27</Notes>
  <HiddenSlides>2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class11</vt:lpstr>
      <vt:lpstr>The Memory Hierarchy </vt:lpstr>
      <vt:lpstr>Random-Access Memory (RAM)</vt:lpstr>
      <vt:lpstr>SRAM vs DRAM Summary</vt:lpstr>
      <vt:lpstr>Nonvolatile Memories</vt:lpstr>
      <vt:lpstr>Traditional Bus Structure Connecting  CPU and Memory</vt:lpstr>
      <vt:lpstr>Memory Read Transaction (1)</vt:lpstr>
      <vt:lpstr>Memory Read Transaction (2)</vt:lpstr>
      <vt:lpstr>Memory Read Transaction (3)</vt:lpstr>
      <vt:lpstr>Memory Write Transaction (1)</vt:lpstr>
      <vt:lpstr>Memory Write Transaction (2)</vt:lpstr>
      <vt:lpstr>Memory Write Transaction (3)</vt:lpstr>
      <vt:lpstr>Memory Write Transaction (1)</vt:lpstr>
      <vt:lpstr>Memory Write Transaction (2)</vt:lpstr>
      <vt:lpstr>Memory Write Transaction (3)</vt:lpstr>
      <vt:lpstr>I/O Bus</vt:lpstr>
      <vt:lpstr>Reading a Disk Sector (1)</vt:lpstr>
      <vt:lpstr>Reading a Disk Sector (2)</vt:lpstr>
      <vt:lpstr>Reading a Disk Sector (3)</vt:lpstr>
      <vt:lpstr>Solid State Disks (SSDs)</vt:lpstr>
      <vt:lpstr>SSD Performance Characteristics </vt:lpstr>
      <vt:lpstr>SSD Tradeoffs vs Rotating Disks</vt:lpstr>
      <vt:lpstr>The CPU-Memory Gap</vt:lpstr>
      <vt:lpstr>Locality to the Rescue! </vt:lpstr>
      <vt:lpstr>Locality</vt:lpstr>
      <vt:lpstr>Locality Example</vt:lpstr>
      <vt:lpstr>Qualitative Estimates of Locality</vt:lpstr>
      <vt:lpstr>Locality Example</vt:lpstr>
      <vt:lpstr>Locality Example</vt:lpstr>
      <vt:lpstr>Memory Hierarchies</vt:lpstr>
      <vt:lpstr>An Example Memory Hierarchy</vt:lpstr>
      <vt:lpstr>Caches</vt:lpstr>
      <vt:lpstr>General Cache Concepts</vt:lpstr>
      <vt:lpstr>General Cache Concepts: Hit</vt:lpstr>
      <vt:lpstr>General Cache Concepts: Miss</vt:lpstr>
      <vt:lpstr>General Caching Concepts:  Types of Cache Misses</vt:lpstr>
      <vt:lpstr>Examples of Caching in the Memory Hierarchy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Memory Hierarchy</dc:title>
  <dc:subject/>
  <dc:creator>Randal E. Bryant and David R. O'Hallaron</dc:creator>
  <cp:keywords/>
  <dc:description/>
  <cp:lastModifiedBy>Geoff Kuenning</cp:lastModifiedBy>
  <cp:revision>269</cp:revision>
  <cp:lastPrinted>2015-11-24T06:00:05Z</cp:lastPrinted>
  <dcterms:created xsi:type="dcterms:W3CDTF">1998-08-11T09:18:51Z</dcterms:created>
  <dcterms:modified xsi:type="dcterms:W3CDTF">2015-12-04T05:10:54Z</dcterms:modified>
</cp:coreProperties>
</file>