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291" r:id="rId2"/>
    <p:sldId id="310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</p:sldIdLst>
  <p:sldSz cx="9144000" cy="6858000" type="letter"/>
  <p:notesSz cx="9271000" cy="6985000"/>
  <p:defaultTextStyle>
    <a:defPPr>
      <a:defRPr lang="en-US"/>
    </a:defPPr>
    <a:lvl1pPr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0000"/>
    <a:srgbClr val="33CCFF"/>
    <a:srgbClr val="66CCFF"/>
    <a:srgbClr val="FF66CC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276" y="-102"/>
      </p:cViewPr>
      <p:guideLst>
        <p:guide orient="horz" pos="1113"/>
        <p:guide pos="47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  <c:perspective val="3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</c:ser>
        <c:bandFmts/>
        <c:axId val="140966912"/>
        <c:axId val="140977280"/>
        <c:axId val="140968384"/>
      </c:surface3DChart>
      <c:catAx>
        <c:axId val="140966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77280"/>
        <c:crosses val="autoZero"/>
        <c:auto val="1"/>
        <c:lblAlgn val="ctr"/>
        <c:lblOffset val="100"/>
        <c:noMultiLvlLbl val="0"/>
      </c:catAx>
      <c:valAx>
        <c:axId val="14097728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6912"/>
        <c:crosses val="autoZero"/>
        <c:crossBetween val="midCat"/>
        <c:majorUnit val="2000"/>
        <c:minorUnit val="500"/>
      </c:valAx>
      <c:serAx>
        <c:axId val="140968384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7728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54500" y="6653213"/>
            <a:ext cx="7635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B19AFE8C-E295-44F3-A8E4-6E9F6CC2B97C}" type="slidenum">
              <a:rPr lang="en-US" altLang="en-US" sz="12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5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02" tIns="44408" rIns="90402" bIns="44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Body Text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B91B8097-20A9-4045-8458-2F23CB964B87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5234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1950" y="530225"/>
            <a:ext cx="3476625" cy="2608263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620280" y="529030"/>
            <a:ext cx="6033508" cy="260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23347" y="529030"/>
            <a:ext cx="6036573" cy="261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5521" y="3318180"/>
            <a:ext cx="6799960" cy="3143856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89250" y="522288"/>
            <a:ext cx="3494088" cy="26209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1950" y="530225"/>
            <a:ext cx="3476625" cy="2608263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078493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93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482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1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21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83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37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989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0863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823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7134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512050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90148B2B-6971-4F3C-8080-2FC9C8D5407D}" type="slidenum">
              <a:rPr lang="en-US" altLang="en-US" sz="1400" b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88275" y="6391275"/>
            <a:ext cx="635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275" y="122238"/>
            <a:ext cx="8556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Cache Memories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505200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mtClean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Generic cache-memory 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Direct-mapped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Set-associative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/>
              <a:t>Impact of caches on performance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88925" y="762000"/>
            <a:ext cx="878681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Set-Associative Cache</a:t>
            </a:r>
            <a:br>
              <a:rPr lang="en-US" dirty="0" smtClean="0"/>
            </a:br>
            <a:r>
              <a:rPr lang="en-US" dirty="0" smtClean="0"/>
              <a:t>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35344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432892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95465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Set-Associative Cache</a:t>
            </a:r>
            <a:br>
              <a:rPr lang="en-US" dirty="0" smtClean="0"/>
            </a:br>
            <a:r>
              <a:rPr lang="en-US" dirty="0" smtClean="0"/>
              <a:t>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35344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432892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64112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Set-Associative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22051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125075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L3, Main Memory, Disk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 hit?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 miss?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straight to memory, does not load into cache)</a:t>
            </a:r>
          </a:p>
          <a:p>
            <a:pPr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spcBef>
                <a:spcPts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1361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i</a:t>
            </a:r>
            <a:r>
              <a:rPr lang="en-US" sz="16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L1 </a:t>
            </a:r>
          </a:p>
          <a:p>
            <a:pPr algn="ctr"/>
            <a:r>
              <a:rPr lang="en-US" sz="1600" dirty="0" err="1"/>
              <a:t>d</a:t>
            </a:r>
            <a:r>
              <a:rPr lang="en-US" sz="16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L1 </a:t>
            </a:r>
          </a:p>
          <a:p>
            <a:pPr algn="ctr"/>
            <a:r>
              <a:rPr lang="en-US" sz="16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20478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700" dirty="0"/>
              <a:t>L3 unified cache</a:t>
            </a:r>
          </a:p>
          <a:p>
            <a:pPr algn="ctr">
              <a:spcBef>
                <a:spcPts val="0"/>
              </a:spcBef>
            </a:pPr>
            <a:r>
              <a:rPr lang="en-US" sz="1700" dirty="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53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pPr>
              <a:spcBef>
                <a:spcPts val="600"/>
              </a:spcBef>
            </a:pPr>
            <a:endParaRPr lang="en-US" sz="1800" b="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Access: 10 cycles</a:t>
            </a:r>
          </a:p>
          <a:p>
            <a:pPr lvl="1">
              <a:spcBef>
                <a:spcPts val="600"/>
              </a:spcBef>
            </a:pPr>
            <a:endParaRPr lang="en-US" sz="1800" b="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>
              <a:spcBef>
                <a:spcPts val="600"/>
              </a:spcBef>
            </a:pPr>
            <a:r>
              <a:rPr lang="en-US" sz="1800" b="0" dirty="0" smtClean="0">
                <a:latin typeface="Calibri" pitchFamily="34" charset="0"/>
              </a:rPr>
              <a:t>Access: 40-75 cycles</a:t>
            </a:r>
          </a:p>
          <a:p>
            <a:pPr lvl="1">
              <a:spcBef>
                <a:spcPts val="600"/>
              </a:spcBef>
            </a:pPr>
            <a:endParaRPr lang="en-US" sz="1800" b="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  <p:extLst>
      <p:ext uri="{BB962C8B-B14F-4D97-AF65-F5344CB8AC3E}">
        <p14:creationId xmlns:p14="http://schemas.microsoft.com/office/powerpoint/2010/main" val="2658619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</a:t>
            </a:r>
            <a:br>
              <a:rPr lang="en-GB" dirty="0" smtClean="0"/>
            </a:br>
            <a:r>
              <a:rPr lang="en-GB" dirty="0" smtClean="0"/>
              <a:t>(misses / accesses) 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4 clock cycles for L1</a:t>
            </a:r>
          </a:p>
          <a:p>
            <a:pPr lvl="2"/>
            <a:r>
              <a:rPr lang="en-GB" dirty="0" smtClean="0"/>
              <a:t>10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ypically 50-200 cycles for main memory (Trend: increasing!)</a:t>
            </a:r>
          </a:p>
        </p:txBody>
      </p:sp>
    </p:spTree>
    <p:extLst>
      <p:ext uri="{BB962C8B-B14F-4D97-AF65-F5344CB8AC3E}">
        <p14:creationId xmlns:p14="http://schemas.microsoft.com/office/powerpoint/2010/main" val="4281846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0513" y="247650"/>
            <a:ext cx="8038478" cy="78105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 dirty="0" smtClean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Cache-Friendly Code</a:t>
            </a:r>
            <a:endParaRPr lang="en-US" dirty="0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by our understanding of cache memories</a:t>
            </a:r>
          </a:p>
        </p:txBody>
      </p:sp>
    </p:spTree>
    <p:extLst>
      <p:ext uri="{BB962C8B-B14F-4D97-AF65-F5344CB8AC3E}">
        <p14:creationId xmlns:p14="http://schemas.microsoft.com/office/powerpoint/2010/main" val="24523802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98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592093" cy="762000"/>
          </a:xfrm>
        </p:spPr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6200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Global array to traverse */</a:t>
            </a:r>
          </a:p>
          <a:p>
            <a:pPr>
              <a:spcBef>
                <a:spcPts val="600"/>
              </a:spcBef>
            </a:pPr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/* test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array “data” with stride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of "stride", using </a:t>
            </a:r>
            <a:endParaRPr lang="en-US" sz="1500" dirty="0" smtClean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9D0003"/>
                </a:solidFill>
                <a:latin typeface="Menlo-Regular"/>
              </a:rPr>
              <a:t>*        using 4x4 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endParaRPr lang="en-US" sz="1500" dirty="0" smtClean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 smtClean="0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*2,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*3,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=stride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*4;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 smtClean="0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smtClean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 length - sx4;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pPr>
              <a:spcBef>
                <a:spcPts val="600"/>
              </a:spcBef>
            </a:pP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 smtClean="0">
                <a:latin typeface="Courier New"/>
                <a:cs typeface="Courier New"/>
              </a:rPr>
              <a:t>test()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with many </a:t>
            </a:r>
            <a:r>
              <a:rPr lang="en-US" sz="1800" dirty="0" smtClean="0">
                <a:latin typeface="Calibri" pitchFamily="34" charset="0"/>
              </a:rPr>
              <a:t>combinations </a:t>
            </a:r>
            <a:r>
              <a:rPr lang="en-US" sz="1800" dirty="0">
                <a:latin typeface="Calibri" pitchFamily="34" charset="0"/>
              </a:rPr>
              <a:t>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pPr>
              <a:spcBef>
                <a:spcPts val="600"/>
              </a:spcBef>
            </a:pPr>
            <a:endParaRPr lang="en-US" sz="1800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sz="1800" dirty="0">
                <a:latin typeface="Courier New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>and stride:</a:t>
            </a:r>
          </a:p>
          <a:p>
            <a:pPr>
              <a:spcBef>
                <a:spcPts val="600"/>
              </a:spcBef>
            </a:pPr>
            <a:endParaRPr lang="en-US" sz="1800" dirty="0" smtClean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Courier New"/>
                <a:cs typeface="Courier New"/>
              </a:rPr>
              <a:t>1. Call test() once to warm up the caches.</a:t>
            </a:r>
          </a:p>
          <a:p>
            <a:pPr>
              <a:spcBef>
                <a:spcPts val="600"/>
              </a:spcBef>
            </a:pPr>
            <a:endParaRPr lang="en-US" sz="1800" dirty="0">
              <a:latin typeface="Courier New"/>
              <a:cs typeface="Courier New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Courier New"/>
                <a:cs typeface="Courier New"/>
              </a:rPr>
              <a:t>2. Call test() again and measure the read throughput(MB/s)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6477000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53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Memories</a:t>
            </a:r>
            <a:endParaRPr lang="en-US" dirty="0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ache memories </a:t>
            </a:r>
            <a:r>
              <a:rPr lang="en-US" dirty="0" smtClean="0"/>
              <a:t>are small, fast SRAM-based memories managed automatically in hardware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cache, then in main memory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414551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551076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579651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551076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579651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384264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522376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658901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4797014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4933539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384264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727164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247739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078462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139914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041364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749849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4916662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208176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4916662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208176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481101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Cache </a:t>
            </a:r>
          </a:p>
          <a:p>
            <a:pPr algn="ctr"/>
            <a:r>
              <a:rPr lang="en-US" sz="1200" dirty="0" smtClean="0"/>
              <a:t>memory</a:t>
            </a:r>
            <a:endParaRPr lang="en-US" sz="1200" dirty="0"/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001801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528726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2486554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61072778"/>
              </p:ext>
            </p:extLst>
          </p:nvPr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327816" y="304800"/>
            <a:ext cx="17626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Core i7 </a:t>
            </a:r>
            <a:r>
              <a:rPr lang="en-US" sz="1800" dirty="0" err="1" smtClean="0"/>
              <a:t>Haswell</a:t>
            </a:r>
            <a:endParaRPr lang="en-US" sz="1800" dirty="0" smtClean="0"/>
          </a:p>
          <a:p>
            <a:pPr algn="l"/>
            <a:r>
              <a:rPr lang="en-US" sz="1800" dirty="0" smtClean="0"/>
              <a:t>2.1 GHz</a:t>
            </a:r>
          </a:p>
          <a:p>
            <a:pPr algn="l"/>
            <a:r>
              <a:rPr lang="en-US" sz="1800" dirty="0" smtClean="0"/>
              <a:t>32 KB L1 d-cache</a:t>
            </a:r>
          </a:p>
          <a:p>
            <a:pPr algn="l"/>
            <a:r>
              <a:rPr lang="en-US" sz="1800" dirty="0" smtClean="0"/>
              <a:t>256 KB L2 cache</a:t>
            </a:r>
          </a:p>
          <a:p>
            <a:pPr algn="l"/>
            <a:r>
              <a:rPr lang="en-US" sz="1800" dirty="0" smtClean="0"/>
              <a:t>8 MB L3 cache</a:t>
            </a:r>
          </a:p>
          <a:p>
            <a:pPr algn="l"/>
            <a:r>
              <a:rPr lang="en-US" sz="1800" dirty="0" smtClean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" y="2876551"/>
            <a:ext cx="4495800" cy="2937781"/>
            <a:chOff x="152400" y="2876551"/>
            <a:chExt cx="4495800" cy="2937781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 smtClean="0">
                  <a:solidFill>
                    <a:srgbClr val="FF0000"/>
                  </a:solidFill>
                </a:rPr>
                <a:t>Slopes 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 smtClean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39917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7519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6847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3873193" y="2241606"/>
            <a:ext cx="4661207" cy="3471458"/>
            <a:chOff x="3873193" y="2241606"/>
            <a:chExt cx="4661207" cy="3471458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 smtClean="0">
                  <a:solidFill>
                    <a:srgbClr val="FF0000"/>
                  </a:solidFill>
                </a:rPr>
                <a:t>Ridges 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 smtClean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57287" y="2241606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73193" y="5374510"/>
              <a:ext cx="640620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51902" y="3714750"/>
              <a:ext cx="415498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48200" y="4522295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70180" y="2410883"/>
              <a:ext cx="793388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67400" y="3822472"/>
              <a:ext cx="1296168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61093" y="3822472"/>
              <a:ext cx="2102475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13813" y="3822472"/>
              <a:ext cx="2649755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57497" y="1371600"/>
            <a:ext cx="3447703" cy="932541"/>
            <a:chOff x="57497" y="1371600"/>
            <a:chExt cx="3447703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7" y="1371600"/>
              <a:ext cx="1353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00000"/>
                </a:lnSpc>
                <a:spcBef>
                  <a:spcPts val="1200"/>
                </a:spcBef>
              </a:pPr>
              <a:r>
                <a:rPr lang="en-US" sz="1600" i="1" dirty="0" smtClean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410510" y="1663988"/>
              <a:ext cx="209469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685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Matrix-Multiplication Example</a:t>
            </a:r>
            <a:endParaRPr lang="en-US" dirty="0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x N matrices</a:t>
            </a:r>
          </a:p>
          <a:p>
            <a:pPr lvl="1"/>
            <a:r>
              <a:rPr lang="en-US" dirty="0" smtClean="0"/>
              <a:t>Matrix elements are </a:t>
            </a:r>
            <a:r>
              <a:rPr lang="en-US" dirty="0" smtClean="0">
                <a:latin typeface="Calibri"/>
                <a:cs typeface="Calibri"/>
              </a:rPr>
              <a:t>double</a:t>
            </a:r>
            <a:r>
              <a:rPr lang="en-US" dirty="0" smtClean="0">
                <a:latin typeface="+mj-lt"/>
                <a:cs typeface="Courier New"/>
              </a:rPr>
              <a:t>s</a:t>
            </a:r>
            <a:r>
              <a:rPr lang="en-US" dirty="0" smtClean="0"/>
              <a:t> (8 bytes)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may be able to keep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731057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(j=0; j&lt;n; </a:t>
            </a:r>
            <a:r>
              <a:rPr lang="en-US" sz="1800" dirty="0" err="1">
                <a:latin typeface="Courier New" charset="0"/>
              </a:rPr>
              <a:t>j++</a:t>
            </a:r>
            <a:r>
              <a:rPr lang="en-US" sz="1800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sum +=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c[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37032"/>
            <a:ext cx="1845056" cy="7822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838808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0" y="4022928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1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Miss-Rate Analysis</a:t>
            </a:r>
            <a:br>
              <a:rPr lang="en-US" dirty="0" smtClean="0"/>
            </a:br>
            <a:r>
              <a:rPr lang="en-US" dirty="0" smtClean="0"/>
              <a:t>for Matrix Multiply</a:t>
            </a:r>
            <a:endParaRPr lang="en-US" dirty="0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Block size = 32B (big enough for four </a:t>
            </a:r>
            <a:r>
              <a:rPr lang="en-US" dirty="0" smtClean="0">
                <a:latin typeface="Calibri"/>
                <a:cs typeface="Calibri"/>
              </a:rPr>
              <a:t>doubles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7985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dirty="0"/>
              <a:t>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Accesses </a:t>
            </a:r>
            <a:r>
              <a:rPr lang="en-US" dirty="0"/>
              <a:t>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block size (B) &gt;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</a:t>
            </a:r>
            <a:r>
              <a:rPr lang="en-US" dirty="0" err="1" smtClean="0">
                <a:latin typeface="Calibri"/>
                <a:cs typeface="Calibri"/>
              </a:rPr>
              <a:t>sizeof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 err="1" smtClean="0">
                <a:latin typeface="Calibri"/>
                <a:cs typeface="Calibri"/>
              </a:rPr>
              <a:t>a</a:t>
            </a:r>
            <a:r>
              <a:rPr lang="en-US" baseline="-25000" dirty="0" err="1" smtClean="0">
                <a:latin typeface="Calibri"/>
                <a:cs typeface="Calibri"/>
              </a:rPr>
              <a:t>ij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 smtClean="0"/>
              <a:t>/ </a:t>
            </a:r>
            <a:r>
              <a:rPr lang="en-US" dirty="0"/>
              <a:t>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Accesses </a:t>
            </a:r>
            <a:r>
              <a:rPr lang="en-US" dirty="0"/>
              <a:t>distant elements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 </a:t>
            </a:r>
            <a:r>
              <a:rPr lang="en-US" dirty="0"/>
              <a:t>spatial locality!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/>
              <a:t>M</a:t>
            </a:r>
            <a:r>
              <a:rPr lang="en-US" dirty="0" smtClean="0"/>
              <a:t>iss </a:t>
            </a:r>
            <a:r>
              <a:rPr lang="en-US" dirty="0"/>
              <a:t>rate = 1 (i.e. 100%)</a:t>
            </a:r>
          </a:p>
        </p:txBody>
      </p:sp>
    </p:spTree>
    <p:extLst>
      <p:ext uri="{BB962C8B-B14F-4D97-AF65-F5344CB8AC3E}">
        <p14:creationId xmlns:p14="http://schemas.microsoft.com/office/powerpoint/2010/main" val="3423094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32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4256291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88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smtClean="0">
                <a:latin typeface="Courier New" charset="0"/>
              </a:rPr>
              <a:t>}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14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9718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60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96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283174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30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Organization</a:t>
            </a:r>
            <a:br>
              <a:rPr lang="en-US" dirty="0" smtClean="0"/>
            </a:br>
            <a:r>
              <a:rPr lang="en-US" dirty="0" smtClean="0"/>
              <a:t>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556836" cy="272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434536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2806994" y="853128"/>
            <a:ext cx="2158411" cy="491506"/>
            <a:chOff x="2806994" y="853128"/>
            <a:chExt cx="2158411" cy="491506"/>
          </a:xfrm>
        </p:grpSpPr>
        <p:sp>
          <p:nvSpPr>
            <p:cNvPr id="7" name="TextBox 6"/>
            <p:cNvSpPr txBox="1"/>
            <p:nvPr/>
          </p:nvSpPr>
          <p:spPr>
            <a:xfrm>
              <a:off x="2806994" y="853128"/>
              <a:ext cx="2158411" cy="252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Not always power of 2!</a:t>
              </a:r>
              <a:endParaRPr 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3657945" y="1105505"/>
              <a:ext cx="354113" cy="23912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Text Box 1086"/>
          <p:cNvSpPr txBox="1">
            <a:spLocks noChangeArrowheads="1"/>
          </p:cNvSpPr>
          <p:nvPr/>
        </p:nvSpPr>
        <p:spPr bwMode="auto">
          <a:xfrm>
            <a:off x="6836291" y="2984904"/>
            <a:ext cx="2117725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Set </a:t>
            </a:r>
            <a:r>
              <a:rPr lang="en-US" altLang="en-US" dirty="0" smtClean="0">
                <a:solidFill>
                  <a:srgbClr val="FF0000"/>
                </a:solidFill>
              </a:rPr>
              <a:t># </a:t>
            </a:r>
            <a:r>
              <a:rPr lang="en-US" altLang="en-US" dirty="0">
                <a:solidFill>
                  <a:srgbClr val="FF0000"/>
                </a:solidFill>
              </a:rPr>
              <a:t>≡ hash code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Tag   ≡ hash key</a:t>
            </a:r>
          </a:p>
        </p:txBody>
      </p:sp>
    </p:spTree>
    <p:extLst>
      <p:ext uri="{BB962C8B-B14F-4D97-AF65-F5344CB8AC3E}">
        <p14:creationId xmlns:p14="http://schemas.microsoft.com/office/powerpoint/2010/main" val="8178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  <p:bldP spid="5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56863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</a:t>
            </a:r>
            <a:r>
              <a:rPr lang="en-US" sz="2000" b="0" dirty="0" smtClean="0">
                <a:latin typeface="Calibri"/>
                <a:cs typeface="Calibri"/>
              </a:rPr>
              <a:t>Misses/</a:t>
            </a:r>
            <a:r>
              <a:rPr lang="en-US" sz="2000" b="0" dirty="0" err="1" smtClean="0">
                <a:latin typeface="Calibri"/>
                <a:cs typeface="Calibri"/>
              </a:rPr>
              <a:t>iter</a:t>
            </a:r>
            <a:r>
              <a:rPr lang="en-US" sz="2000" b="0" dirty="0" smtClean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</a:t>
            </a:r>
            <a:r>
              <a:rPr lang="en-US" sz="2000" b="0" dirty="0" smtClean="0">
                <a:latin typeface="Calibri"/>
                <a:cs typeface="Calibri"/>
              </a:rPr>
              <a:t>Misses/</a:t>
            </a:r>
            <a:r>
              <a:rPr lang="en-US" sz="2000" b="0" dirty="0" err="1" smtClean="0">
                <a:latin typeface="Calibri"/>
                <a:cs typeface="Calibri"/>
              </a:rPr>
              <a:t>iter</a:t>
            </a:r>
            <a:r>
              <a:rPr lang="en-US" sz="2000" b="0" dirty="0" smtClean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</a:t>
            </a:r>
            <a:r>
              <a:rPr lang="en-US" sz="2000" b="0" dirty="0" smtClean="0">
                <a:latin typeface="Calibri"/>
                <a:cs typeface="Calibri"/>
              </a:rPr>
              <a:t>Misses/</a:t>
            </a:r>
            <a:r>
              <a:rPr lang="en-US" sz="2000" b="0" dirty="0" err="1" smtClean="0">
                <a:latin typeface="Calibri"/>
                <a:cs typeface="Calibri"/>
              </a:rPr>
              <a:t>iter</a:t>
            </a:r>
            <a:r>
              <a:rPr lang="en-US" sz="2000" b="0" dirty="0" smtClean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180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 smtClean="0"/>
              <a:t>Better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52425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9862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907339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for (j = 0; j &lt; n; j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         for (k = 0; k &lt; n;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c[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*n + j] </a:t>
            </a:r>
            <a:r>
              <a:rPr lang="en-US" sz="1600" dirty="0">
                <a:latin typeface="Courier New" pitchFamily="49" charset="0"/>
              </a:rPr>
              <a:t>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</a:t>
            </a:r>
            <a:r>
              <a:rPr lang="en-US" sz="1600" dirty="0" smtClean="0">
                <a:latin typeface="Courier New" pitchFamily="49" charset="0"/>
              </a:rPr>
              <a:t>k] * b[k*n + j];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21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426692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525837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c = (double *) </a:t>
            </a:r>
            <a:r>
              <a:rPr lang="en-US" sz="1600" dirty="0" err="1" smtClean="0">
                <a:latin typeface="Courier New" pitchFamily="49" charset="0"/>
              </a:rPr>
              <a:t>calloc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mmm</a:t>
            </a:r>
            <a:r>
              <a:rPr lang="en-US" sz="1600" dirty="0" smtClean="0">
                <a:latin typeface="Courier New" pitchFamily="49" charset="0"/>
              </a:rPr>
              <a:t>(double </a:t>
            </a:r>
            <a:r>
              <a:rPr lang="en-US" sz="1600" dirty="0">
                <a:latin typeface="Courier New" pitchFamily="49" charset="0"/>
              </a:rPr>
              <a:t>*a, double *b, </a:t>
            </a:r>
            <a:r>
              <a:rPr lang="en-US" sz="1600" dirty="0" smtClean="0">
                <a:latin typeface="Courier New" pitchFamily="49" charset="0"/>
              </a:rPr>
              <a:t>double *c,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n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</a:rPr>
              <a:t>j, k;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+= B)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= 0; </a:t>
            </a:r>
            <a:r>
              <a:rPr lang="en-US" sz="1600" dirty="0" smtClean="0">
                <a:latin typeface="Courier New" pitchFamily="49" charset="0"/>
              </a:rPr>
              <a:t>j </a:t>
            </a:r>
            <a:r>
              <a:rPr lang="en-US" sz="1600" dirty="0">
                <a:latin typeface="Courier New" pitchFamily="49" charset="0"/>
              </a:rPr>
              <a:t>&lt; n; </a:t>
            </a:r>
            <a:r>
              <a:rPr lang="en-US" sz="1600" dirty="0" smtClean="0">
                <a:latin typeface="Courier New" pitchFamily="49" charset="0"/>
              </a:rPr>
              <a:t>j += B)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        for (k = 0; k &lt; n; k += B)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            for (i1 =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; i1 &lt; </a:t>
            </a:r>
            <a:r>
              <a:rPr lang="en-US" sz="1600" dirty="0" err="1" smtClean="0">
                <a:latin typeface="Courier New" pitchFamily="49" charset="0"/>
              </a:rPr>
              <a:t>i+B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                for (j1 = j; j1 &lt; </a:t>
            </a:r>
            <a:r>
              <a:rPr lang="en-US" sz="1600" dirty="0" err="1" smtClean="0">
                <a:latin typeface="Courier New" pitchFamily="49" charset="0"/>
              </a:rPr>
              <a:t>j+B</a:t>
            </a:r>
            <a:r>
              <a:rPr lang="en-US" sz="1600" dirty="0" smtClean="0">
                <a:latin typeface="Courier New" pitchFamily="49" charset="0"/>
              </a:rPr>
              <a:t>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                        for (k1 = k; k1 &lt; </a:t>
            </a:r>
            <a:r>
              <a:rPr lang="en-US" sz="1600" dirty="0" err="1" smtClean="0">
                <a:latin typeface="Courier New" pitchFamily="49" charset="0"/>
              </a:rPr>
              <a:t>k+B</a:t>
            </a:r>
            <a:r>
              <a:rPr lang="en-US" sz="1600" dirty="0" smtClean="0">
                <a:latin typeface="Courier New" pitchFamily="49" charset="0"/>
              </a:rPr>
              <a:t>; k++)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</a:rPr>
              <a:t>                 c[i1*n + j1] </a:t>
            </a:r>
            <a:r>
              <a:rPr lang="en-US" sz="1600" dirty="0">
                <a:latin typeface="Courier New" pitchFamily="49" charset="0"/>
              </a:rPr>
              <a:t>+= </a:t>
            </a:r>
            <a:r>
              <a:rPr lang="en-US" sz="1600" dirty="0" smtClean="0">
                <a:latin typeface="Courier New" pitchFamily="49" charset="0"/>
              </a:rPr>
              <a:t>a[i1*n </a:t>
            </a:r>
            <a:r>
              <a:rPr lang="en-US" sz="1600" dirty="0">
                <a:latin typeface="Courier New" pitchFamily="49" charset="0"/>
              </a:rPr>
              <a:t>+ </a:t>
            </a:r>
            <a:r>
              <a:rPr lang="en-US" sz="1600" dirty="0" smtClean="0">
                <a:latin typeface="Courier New" pitchFamily="49" charset="0"/>
              </a:rPr>
              <a:t>k1]*b[k1*n + j1];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659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178856" y="598520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13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932178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05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932178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  <p:extLst>
      <p:ext uri="{BB962C8B-B14F-4D97-AF65-F5344CB8AC3E}">
        <p14:creationId xmlns:p14="http://schemas.microsoft.com/office/powerpoint/2010/main" val="2414748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30181640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memories can have significant performance impact</a:t>
            </a:r>
          </a:p>
          <a:p>
            <a:endParaRPr lang="en-US" dirty="0" smtClean="0"/>
          </a:p>
          <a:p>
            <a:r>
              <a:rPr lang="en-US" dirty="0" smtClean="0"/>
              <a:t>You can write your programs to exploit this!</a:t>
            </a:r>
          </a:p>
          <a:p>
            <a:pPr lvl="1"/>
            <a:r>
              <a:rPr lang="en-US" dirty="0" smtClean="0"/>
              <a:t>Focus on the inner loops, where bulk of computations and memory accesses occur. </a:t>
            </a:r>
          </a:p>
          <a:p>
            <a:pPr lvl="1"/>
            <a:r>
              <a:rPr lang="en-US" dirty="0" smtClean="0"/>
              <a:t>Try to maximize spatial locality by reading data objects with sequentially with stride 1.</a:t>
            </a:r>
          </a:p>
          <a:p>
            <a:pPr lvl="1"/>
            <a:r>
              <a:rPr lang="en-US" dirty="0" smtClean="0"/>
              <a:t>Try to maximize temporal locality by using a data object as often as possible once it’s read from memory.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3916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66036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442998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912159" y="560858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1487583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25405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41227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62573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25405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4030496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870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25405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1744708" cy="272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4030496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681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  <p:extLst>
      <p:ext uri="{BB962C8B-B14F-4D97-AF65-F5344CB8AC3E}">
        <p14:creationId xmlns:p14="http://schemas.microsoft.com/office/powerpoint/2010/main" val="61387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785030" cy="781050"/>
          </a:xfrm>
        </p:spPr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</a:t>
            </a:r>
            <a:r>
              <a:rPr lang="en-US" sz="2000" b="0" dirty="0" smtClean="0">
                <a:latin typeface="Calibri"/>
                <a:cs typeface="Calibri"/>
              </a:rPr>
              <a:t>bytes (4-bit addresses), </a:t>
            </a:r>
            <a:r>
              <a:rPr lang="en-US" sz="2000" b="0" dirty="0">
                <a:latin typeface="Calibri"/>
                <a:cs typeface="Calibri"/>
              </a:rPr>
              <a:t>B=2 bytes/block,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9489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50994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8347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14979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07707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Set-Associative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35344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687987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7306</TotalTime>
  <Pages>20</Pages>
  <Words>2978</Words>
  <Application>Microsoft Office PowerPoint</Application>
  <PresentationFormat>Letter Paper (8.5x11 in)</PresentationFormat>
  <Paragraphs>912</Paragraphs>
  <Slides>38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class11</vt:lpstr>
      <vt:lpstr>Cache Memories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Set-Associative Cache (Here: E = 2)</vt:lpstr>
      <vt:lpstr>E-way Set-Associative Cache (Here: E = 2)</vt:lpstr>
      <vt:lpstr>2-Way Set-Associative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Cache-Friendly Code</vt:lpstr>
      <vt:lpstr>The Memory Mountain</vt:lpstr>
      <vt:lpstr>Memory Mountain Test Function</vt:lpstr>
      <vt:lpstr>The Memory Mountain</vt:lpstr>
      <vt:lpstr>Matrix-Multiplication Example</vt:lpstr>
      <vt:lpstr>Miss-Rate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Better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Memories</dc:title>
  <dc:subject/>
  <dc:creator>Randal E. Bryant and David R. O'Hallaron</dc:creator>
  <cp:keywords/>
  <dc:description/>
  <cp:lastModifiedBy>Geoff Kuenning</cp:lastModifiedBy>
  <cp:revision>321</cp:revision>
  <cp:lastPrinted>2015-11-30T01:42:52Z</cp:lastPrinted>
  <dcterms:created xsi:type="dcterms:W3CDTF">1998-08-11T09:18:51Z</dcterms:created>
  <dcterms:modified xsi:type="dcterms:W3CDTF">2015-12-04T05:07:03Z</dcterms:modified>
</cp:coreProperties>
</file>