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343" r:id="rId2"/>
    <p:sldId id="344" r:id="rId3"/>
    <p:sldId id="345" r:id="rId4"/>
    <p:sldId id="346" r:id="rId5"/>
    <p:sldId id="347" r:id="rId6"/>
    <p:sldId id="348" r:id="rId7"/>
    <p:sldId id="349" r:id="rId8"/>
    <p:sldId id="374" r:id="rId9"/>
    <p:sldId id="350" r:id="rId10"/>
    <p:sldId id="375" r:id="rId11"/>
    <p:sldId id="351" r:id="rId12"/>
    <p:sldId id="376" r:id="rId13"/>
    <p:sldId id="353" r:id="rId14"/>
    <p:sldId id="355" r:id="rId15"/>
    <p:sldId id="356" r:id="rId16"/>
    <p:sldId id="357" r:id="rId17"/>
    <p:sldId id="358" r:id="rId18"/>
    <p:sldId id="359" r:id="rId19"/>
    <p:sldId id="360" r:id="rId20"/>
    <p:sldId id="361" r:id="rId21"/>
    <p:sldId id="362" r:id="rId22"/>
    <p:sldId id="364" r:id="rId23"/>
    <p:sldId id="365" r:id="rId24"/>
    <p:sldId id="366" r:id="rId25"/>
    <p:sldId id="367" r:id="rId26"/>
    <p:sldId id="368" r:id="rId27"/>
    <p:sldId id="369" r:id="rId28"/>
    <p:sldId id="370" r:id="rId29"/>
    <p:sldId id="371" r:id="rId30"/>
    <p:sldId id="372" r:id="rId31"/>
    <p:sldId id="373" r:id="rId32"/>
  </p:sldIdLst>
  <p:sldSz cx="9144000" cy="6858000" type="letter"/>
  <p:notesSz cx="6985000" cy="9271000"/>
  <p:custShowLst>
    <p:custShow name="For screen" id="0">
      <p:sldLst>
        <p:sld r:id="rId2"/>
        <p:sld r:id="rId3"/>
        <p:sld r:id="rId4"/>
        <p:sld r:id="rId5"/>
        <p:sld r:id="rId6"/>
        <p:sld r:id="rId7"/>
        <p:sld r:id="rId8"/>
        <p:sld r:id="rId10"/>
        <p:sld r:id="rId12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</p:sldLst>
    </p:custShow>
    <p:custShow name="For printing" id="1">
      <p:sldLst>
        <p:sld r:id="rId2"/>
        <p:sld r:id="rId3"/>
        <p:sld r:id="rId4"/>
        <p:sld r:id="rId5"/>
        <p:sld r:id="rId6"/>
        <p:sld r:id="rId7"/>
        <p:sld r:id="rId9"/>
        <p:sld r:id="rId11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66FFFF"/>
    <a:srgbClr val="FF5050"/>
    <a:srgbClr val="FF99FF"/>
    <a:srgbClr val="FF99CC"/>
    <a:srgbClr val="99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35" autoAdjust="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110836" y="8830628"/>
            <a:ext cx="765720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7AC3D98B-694D-46CB-852D-91A127CCA494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850239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536" y="4405833"/>
            <a:ext cx="5123928" cy="4169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6" tIns="44724" rIns="91046" bIns="447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088000" y="8830628"/>
            <a:ext cx="809002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 smtClean="0">
                <a:latin typeface="Century Gothic" pitchFamily="34" charset="0"/>
              </a:rPr>
              <a:t>Page </a:t>
            </a:r>
            <a:fld id="{9905E034-AC49-4424-B6A9-E99CDD5C9ACB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 smtClean="0">
              <a:latin typeface="Century Gothic" pitchFamily="34" charset="0"/>
            </a:endParaRPr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701675"/>
            <a:ext cx="4616450" cy="3463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711987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775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0619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1262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855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548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973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5313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071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7687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7052333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2771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247650"/>
            <a:ext cx="2076450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078537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8118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04191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661959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5270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65368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1910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765511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577193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80885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7367587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7488" y="6400800"/>
            <a:ext cx="60642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– </a:t>
            </a:r>
            <a:fld id="{612E7136-5345-466A-B434-2E4D01D4B103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 smtClean="0">
                <a:solidFill>
                  <a:schemeClr val="hlink"/>
                </a:solidFill>
              </a:rPr>
              <a:t> –</a:t>
            </a:r>
            <a:endParaRPr lang="en-US" altLang="en-US" sz="1400" b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764463" y="6391275"/>
            <a:ext cx="685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CS 105</a:t>
            </a:r>
          </a:p>
        </p:txBody>
      </p:sp>
      <p:sp>
        <p:nvSpPr>
          <p:cNvPr id="1030" name="Rectangle 6"/>
          <p:cNvSpPr>
            <a:spLocks noChangeArrowheads="1"/>
          </p:cNvSpPr>
          <p:nvPr userDrawn="1"/>
        </p:nvSpPr>
        <p:spPr bwMode="auto">
          <a:xfrm>
            <a:off x="8140700" y="-55563"/>
            <a:ext cx="92075" cy="339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1031" name="Picture 8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76200"/>
            <a:ext cx="7715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36738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 smtClean="0"/>
              <a:t>Virtual Memory: Systems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3733800"/>
            <a:ext cx="6175375" cy="2233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Topics</a:t>
            </a:r>
          </a:p>
          <a:p>
            <a:pPr lvl="1" eaLnBrk="1" hangingPunct="1">
              <a:defRPr/>
            </a:pPr>
            <a:r>
              <a:rPr lang="en-US" dirty="0" smtClean="0"/>
              <a:t>Simple memory system example</a:t>
            </a:r>
          </a:p>
          <a:p>
            <a:pPr lvl="1" eaLnBrk="1" hangingPunct="1">
              <a:defRPr/>
            </a:pPr>
            <a:r>
              <a:rPr lang="en-US" dirty="0" smtClean="0"/>
              <a:t>Case study: Core i7</a:t>
            </a:r>
          </a:p>
          <a:p>
            <a:pPr lvl="1" eaLnBrk="1" hangingPunct="1">
              <a:defRPr/>
            </a:pPr>
            <a:r>
              <a:rPr lang="en-US" dirty="0" smtClean="0"/>
              <a:t>Linux memory management</a:t>
            </a:r>
          </a:p>
          <a:p>
            <a:pPr lvl="1" eaLnBrk="1" hangingPunct="1">
              <a:defRPr/>
            </a:pPr>
            <a:r>
              <a:rPr lang="en-US" dirty="0" smtClean="0"/>
              <a:t>Memory mapping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71625" y="762000"/>
            <a:ext cx="6246813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Computing!”</a:t>
            </a:r>
            <a:endParaRPr lang="en-US" altLang="en-US" sz="3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7772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</a:t>
            </a:r>
            <a:r>
              <a:rPr lang="en-GB" dirty="0" smtClean="0"/>
              <a:t>#2</a:t>
            </a:r>
            <a:endParaRPr lang="en-GB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</a:t>
            </a:r>
            <a:r>
              <a:rPr lang="en-GB" dirty="0" smtClean="0">
                <a:effectLst/>
              </a:rPr>
              <a:t>Address: </a:t>
            </a:r>
            <a:r>
              <a:rPr lang="en-GB" dirty="0" smtClean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 smtClean="0"/>
              <a:t>VPN ____</a:t>
            </a:r>
            <a:r>
              <a:rPr lang="en-GB" sz="1400" dirty="0"/>
              <a:t>	TLBI ___	TLBT ____	          TLB Hit? __	Page Fault? __        PPN: </a:t>
            </a:r>
            <a:r>
              <a:rPr lang="en-GB" sz="1400" dirty="0" smtClean="0"/>
              <a:t>____</a:t>
            </a:r>
            <a:endParaRPr lang="en-GB" sz="1400" dirty="0" smtClean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 smtClean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>
                <a:effectLst/>
              </a:rPr>
              <a:t>Physical </a:t>
            </a:r>
            <a:r>
              <a:rPr lang="en-GB" dirty="0">
                <a:effectLst/>
              </a:rPr>
              <a:t>Address</a:t>
            </a: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 smtClean="0"/>
              <a:t>	</a:t>
            </a:r>
            <a:r>
              <a:rPr lang="en-GB" sz="1400" dirty="0" smtClean="0"/>
              <a:t>CO___</a:t>
            </a:r>
            <a:r>
              <a:rPr lang="en-GB" sz="1400" dirty="0"/>
              <a:t>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089025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0890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576387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15763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2063750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20637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2551112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25511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3038475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30384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3525837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35258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4013200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401320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4500562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450056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4987925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49879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5475287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54752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5962650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59626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6450012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64500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6937375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69373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7424737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74247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987924" y="2924149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089025" y="2916211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4010025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4233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1089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2332038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2071687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20716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2559050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25590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3046412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30464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3533775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35337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4021137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402113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4508500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450850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4995862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499586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5483225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548322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5970587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59705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6457950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64579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6945312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69453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7432675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74326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5004858" y="5564717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2092324" y="5556250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6925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4987395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2071687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50466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7615218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</a:t>
            </a:r>
            <a:r>
              <a:rPr lang="en-GB" dirty="0" smtClean="0"/>
              <a:t>#3</a:t>
            </a:r>
            <a:endParaRPr lang="en-GB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</a:t>
            </a:r>
            <a:r>
              <a:rPr lang="en-GB" dirty="0" smtClean="0">
                <a:effectLst/>
              </a:rPr>
              <a:t>Address: </a:t>
            </a:r>
            <a:r>
              <a:rPr lang="en-GB" dirty="0" smtClean="0">
                <a:latin typeface="Courier New" pitchFamily="49" charset="0"/>
              </a:rPr>
              <a:t>0x0316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 smtClean="0"/>
              <a:t>VPN ____</a:t>
            </a:r>
            <a:r>
              <a:rPr lang="en-GB" sz="1400" dirty="0"/>
              <a:t>	TLBI ___	TLBT ____	          TLB Hit? __	Page Fault? __        PPN: </a:t>
            </a:r>
            <a:r>
              <a:rPr lang="en-GB" sz="1400" dirty="0" smtClean="0"/>
              <a:t>____</a:t>
            </a:r>
            <a:endParaRPr lang="en-GB" sz="1400" dirty="0" smtClean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08902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0890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57638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15763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2063750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20637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2551112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25511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303847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30384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352583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35258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4013200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401320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4500562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450056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498792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49879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547528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54752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5962650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59626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6450012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64500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693737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69373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742473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74247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987924" y="2924149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089025" y="2916211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4010025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4233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1089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2332038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7558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7070823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6584950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6097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5611812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5124450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4638675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4151312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3665537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smtClean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3178175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2692498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2205135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1719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1233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1140596" y="3437965"/>
            <a:ext cx="50430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0x0C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2622871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35168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0x03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5203660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6840042" y="3437965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Y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7863802" y="3437965"/>
            <a:ext cx="45140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Disk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6703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6" grpId="0"/>
      <p:bldP spid="38017" grpId="0"/>
      <p:bldP spid="38018" grpId="0"/>
      <p:bldP spid="38019" grpId="0"/>
      <p:bldP spid="38021" grpId="0"/>
      <p:bldP spid="380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7615218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</a:t>
            </a:r>
            <a:r>
              <a:rPr lang="en-GB" dirty="0" smtClean="0"/>
              <a:t>#3</a:t>
            </a:r>
            <a:endParaRPr lang="en-GB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</a:t>
            </a:r>
            <a:r>
              <a:rPr lang="en-GB" dirty="0" smtClean="0">
                <a:effectLst/>
              </a:rPr>
              <a:t>Address: </a:t>
            </a:r>
            <a:r>
              <a:rPr lang="en-GB" dirty="0" smtClean="0">
                <a:latin typeface="Courier New" pitchFamily="49" charset="0"/>
              </a:rPr>
              <a:t>0x0316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 smtClean="0"/>
              <a:t>VPN ____</a:t>
            </a:r>
            <a:r>
              <a:rPr lang="en-GB" sz="1400" dirty="0"/>
              <a:t>	TLBI ___	TLBT ____	          TLB Hit? __	Page Fault? __        PPN: </a:t>
            </a:r>
            <a:r>
              <a:rPr lang="en-GB" sz="1400" dirty="0" smtClean="0"/>
              <a:t>____</a:t>
            </a:r>
            <a:endParaRPr lang="en-GB" sz="1400" dirty="0" smtClean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 smtClean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089025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0890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576387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15763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2063750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20637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2551112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25511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3038475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30384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3525837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35258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4013200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401320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4500562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450056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4987925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49879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5475287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54752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5962650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59626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6450012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64500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6937375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69373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7424737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74247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987924" y="2924149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089025" y="2916211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4010025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4233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1089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2332038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62" name="Rectangle 62"/>
          <p:cNvSpPr>
            <a:spLocks noChangeArrowheads="1"/>
          </p:cNvSpPr>
          <p:nvPr/>
        </p:nvSpPr>
        <p:spPr bwMode="auto">
          <a:xfrm>
            <a:off x="2071687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63"/>
          <p:cNvSpPr>
            <a:spLocks noChangeArrowheads="1"/>
          </p:cNvSpPr>
          <p:nvPr/>
        </p:nvSpPr>
        <p:spPr bwMode="auto">
          <a:xfrm>
            <a:off x="20716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4" name="Rectangle 65"/>
          <p:cNvSpPr>
            <a:spLocks noChangeArrowheads="1"/>
          </p:cNvSpPr>
          <p:nvPr/>
        </p:nvSpPr>
        <p:spPr bwMode="auto">
          <a:xfrm>
            <a:off x="2559050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66"/>
          <p:cNvSpPr>
            <a:spLocks noChangeArrowheads="1"/>
          </p:cNvSpPr>
          <p:nvPr/>
        </p:nvSpPr>
        <p:spPr bwMode="auto">
          <a:xfrm>
            <a:off x="25590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6" name="Rectangle 68"/>
          <p:cNvSpPr>
            <a:spLocks noChangeArrowheads="1"/>
          </p:cNvSpPr>
          <p:nvPr/>
        </p:nvSpPr>
        <p:spPr bwMode="auto">
          <a:xfrm>
            <a:off x="3046412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69"/>
          <p:cNvSpPr>
            <a:spLocks noChangeArrowheads="1"/>
          </p:cNvSpPr>
          <p:nvPr/>
        </p:nvSpPr>
        <p:spPr bwMode="auto">
          <a:xfrm>
            <a:off x="30464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68" name="Rectangle 71"/>
          <p:cNvSpPr>
            <a:spLocks noChangeArrowheads="1"/>
          </p:cNvSpPr>
          <p:nvPr/>
        </p:nvSpPr>
        <p:spPr bwMode="auto">
          <a:xfrm>
            <a:off x="3533775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72"/>
          <p:cNvSpPr>
            <a:spLocks noChangeArrowheads="1"/>
          </p:cNvSpPr>
          <p:nvPr/>
        </p:nvSpPr>
        <p:spPr bwMode="auto">
          <a:xfrm>
            <a:off x="35337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70" name="Rectangle 74"/>
          <p:cNvSpPr>
            <a:spLocks noChangeArrowheads="1"/>
          </p:cNvSpPr>
          <p:nvPr/>
        </p:nvSpPr>
        <p:spPr bwMode="auto">
          <a:xfrm>
            <a:off x="4021137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Rectangle 75"/>
          <p:cNvSpPr>
            <a:spLocks noChangeArrowheads="1"/>
          </p:cNvSpPr>
          <p:nvPr/>
        </p:nvSpPr>
        <p:spPr bwMode="auto">
          <a:xfrm>
            <a:off x="402113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72" name="Rectangle 77"/>
          <p:cNvSpPr>
            <a:spLocks noChangeArrowheads="1"/>
          </p:cNvSpPr>
          <p:nvPr/>
        </p:nvSpPr>
        <p:spPr bwMode="auto">
          <a:xfrm>
            <a:off x="4508500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78"/>
          <p:cNvSpPr>
            <a:spLocks noChangeArrowheads="1"/>
          </p:cNvSpPr>
          <p:nvPr/>
        </p:nvSpPr>
        <p:spPr bwMode="auto">
          <a:xfrm>
            <a:off x="450850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74" name="Rectangle 80"/>
          <p:cNvSpPr>
            <a:spLocks noChangeArrowheads="1"/>
          </p:cNvSpPr>
          <p:nvPr/>
        </p:nvSpPr>
        <p:spPr bwMode="auto">
          <a:xfrm>
            <a:off x="4995862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81"/>
          <p:cNvSpPr>
            <a:spLocks noChangeArrowheads="1"/>
          </p:cNvSpPr>
          <p:nvPr/>
        </p:nvSpPr>
        <p:spPr bwMode="auto">
          <a:xfrm>
            <a:off x="499586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76" name="Rectangle 83"/>
          <p:cNvSpPr>
            <a:spLocks noChangeArrowheads="1"/>
          </p:cNvSpPr>
          <p:nvPr/>
        </p:nvSpPr>
        <p:spPr bwMode="auto">
          <a:xfrm>
            <a:off x="5483225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84"/>
          <p:cNvSpPr>
            <a:spLocks noChangeArrowheads="1"/>
          </p:cNvSpPr>
          <p:nvPr/>
        </p:nvSpPr>
        <p:spPr bwMode="auto">
          <a:xfrm>
            <a:off x="548322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78" name="Rectangle 86"/>
          <p:cNvSpPr>
            <a:spLocks noChangeArrowheads="1"/>
          </p:cNvSpPr>
          <p:nvPr/>
        </p:nvSpPr>
        <p:spPr bwMode="auto">
          <a:xfrm>
            <a:off x="5970587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87"/>
          <p:cNvSpPr>
            <a:spLocks noChangeArrowheads="1"/>
          </p:cNvSpPr>
          <p:nvPr/>
        </p:nvSpPr>
        <p:spPr bwMode="auto">
          <a:xfrm>
            <a:off x="59705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0" name="Rectangle 89"/>
          <p:cNvSpPr>
            <a:spLocks noChangeArrowheads="1"/>
          </p:cNvSpPr>
          <p:nvPr/>
        </p:nvSpPr>
        <p:spPr bwMode="auto">
          <a:xfrm>
            <a:off x="6457950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90"/>
          <p:cNvSpPr>
            <a:spLocks noChangeArrowheads="1"/>
          </p:cNvSpPr>
          <p:nvPr/>
        </p:nvSpPr>
        <p:spPr bwMode="auto">
          <a:xfrm>
            <a:off x="64579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2" name="Rectangle 92"/>
          <p:cNvSpPr>
            <a:spLocks noChangeArrowheads="1"/>
          </p:cNvSpPr>
          <p:nvPr/>
        </p:nvSpPr>
        <p:spPr bwMode="auto">
          <a:xfrm>
            <a:off x="6945312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93"/>
          <p:cNvSpPr>
            <a:spLocks noChangeArrowheads="1"/>
          </p:cNvSpPr>
          <p:nvPr/>
        </p:nvSpPr>
        <p:spPr bwMode="auto">
          <a:xfrm>
            <a:off x="69453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" name="Rectangle 95"/>
          <p:cNvSpPr>
            <a:spLocks noChangeArrowheads="1"/>
          </p:cNvSpPr>
          <p:nvPr/>
        </p:nvSpPr>
        <p:spPr bwMode="auto">
          <a:xfrm>
            <a:off x="7432675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96"/>
          <p:cNvSpPr>
            <a:spLocks noChangeArrowheads="1"/>
          </p:cNvSpPr>
          <p:nvPr/>
        </p:nvSpPr>
        <p:spPr bwMode="auto">
          <a:xfrm>
            <a:off x="74326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86" name="Group 97"/>
          <p:cNvGrpSpPr>
            <a:grpSpLocks/>
          </p:cNvGrpSpPr>
          <p:nvPr/>
        </p:nvGrpSpPr>
        <p:grpSpPr bwMode="auto">
          <a:xfrm>
            <a:off x="5004858" y="5564717"/>
            <a:ext cx="2924175" cy="333375"/>
            <a:chOff x="3101" y="3292"/>
            <a:chExt cx="1842" cy="210"/>
          </a:xfrm>
        </p:grpSpPr>
        <p:sp>
          <p:nvSpPr>
            <p:cNvPr id="87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89" name="Group 100"/>
          <p:cNvGrpSpPr>
            <a:grpSpLocks/>
          </p:cNvGrpSpPr>
          <p:nvPr/>
        </p:nvGrpSpPr>
        <p:grpSpPr bwMode="auto">
          <a:xfrm>
            <a:off x="2092324" y="5556250"/>
            <a:ext cx="2924175" cy="333375"/>
            <a:chOff x="1277" y="3292"/>
            <a:chExt cx="1842" cy="210"/>
          </a:xfrm>
        </p:grpSpPr>
        <p:sp>
          <p:nvSpPr>
            <p:cNvPr id="90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92" name="Group 103"/>
          <p:cNvGrpSpPr>
            <a:grpSpLocks/>
          </p:cNvGrpSpPr>
          <p:nvPr/>
        </p:nvGrpSpPr>
        <p:grpSpPr bwMode="auto">
          <a:xfrm>
            <a:off x="6925204" y="4516438"/>
            <a:ext cx="992188" cy="306388"/>
            <a:chOff x="4300" y="2637"/>
            <a:chExt cx="625" cy="193"/>
          </a:xfrm>
        </p:grpSpPr>
        <p:sp>
          <p:nvSpPr>
            <p:cNvPr id="93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95" name="Group 106"/>
          <p:cNvGrpSpPr>
            <a:grpSpLocks/>
          </p:cNvGrpSpPr>
          <p:nvPr/>
        </p:nvGrpSpPr>
        <p:grpSpPr bwMode="auto">
          <a:xfrm>
            <a:off x="4987395" y="4512734"/>
            <a:ext cx="1927225" cy="306388"/>
            <a:chOff x="3090" y="2624"/>
            <a:chExt cx="1214" cy="193"/>
          </a:xfrm>
        </p:grpSpPr>
        <p:sp>
          <p:nvSpPr>
            <p:cNvPr id="96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98" name="Group 109"/>
          <p:cNvGrpSpPr>
            <a:grpSpLocks/>
          </p:cNvGrpSpPr>
          <p:nvPr/>
        </p:nvGrpSpPr>
        <p:grpSpPr bwMode="auto">
          <a:xfrm>
            <a:off x="2071687" y="4516438"/>
            <a:ext cx="2894013" cy="306388"/>
            <a:chOff x="1248" y="2637"/>
            <a:chExt cx="1823" cy="193"/>
          </a:xfrm>
        </p:grpSpPr>
        <p:sp>
          <p:nvSpPr>
            <p:cNvPr id="99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45035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 Core i7 Memory System</a:t>
            </a:r>
            <a:endParaRPr lang="en-US" dirty="0"/>
          </a:p>
        </p:txBody>
      </p:sp>
      <p:sp>
        <p:nvSpPr>
          <p:cNvPr id="43" name="Rectangle 406"/>
          <p:cNvSpPr>
            <a:spLocks noChangeArrowheads="1"/>
          </p:cNvSpPr>
          <p:nvPr/>
        </p:nvSpPr>
        <p:spPr bwMode="auto">
          <a:xfrm>
            <a:off x="512763" y="2600289"/>
            <a:ext cx="1481137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L1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d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-cache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32 KB, 8-way</a:t>
            </a:r>
          </a:p>
        </p:txBody>
      </p:sp>
      <p:sp>
        <p:nvSpPr>
          <p:cNvPr id="44" name="Rectangle 408"/>
          <p:cNvSpPr>
            <a:spLocks noChangeArrowheads="1"/>
          </p:cNvSpPr>
          <p:nvPr/>
        </p:nvSpPr>
        <p:spPr bwMode="auto">
          <a:xfrm>
            <a:off x="838200" y="3353229"/>
            <a:ext cx="2578100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L2 unified cache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256 KB, 8-way</a:t>
            </a:r>
          </a:p>
        </p:txBody>
      </p:sp>
      <p:sp>
        <p:nvSpPr>
          <p:cNvPr id="45" name="Line 409"/>
          <p:cNvSpPr>
            <a:spLocks noChangeShapeType="1"/>
          </p:cNvSpPr>
          <p:nvPr/>
        </p:nvSpPr>
        <p:spPr bwMode="auto">
          <a:xfrm>
            <a:off x="1257300" y="2302251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6" name="Line 410"/>
          <p:cNvSpPr>
            <a:spLocks noChangeShapeType="1"/>
          </p:cNvSpPr>
          <p:nvPr/>
        </p:nvSpPr>
        <p:spPr bwMode="auto">
          <a:xfrm>
            <a:off x="1244600" y="307087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7" name="Line 411"/>
          <p:cNvSpPr>
            <a:spLocks noChangeShapeType="1"/>
          </p:cNvSpPr>
          <p:nvPr/>
        </p:nvSpPr>
        <p:spPr bwMode="auto">
          <a:xfrm>
            <a:off x="2938463" y="307087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8" name="Rectangle 426"/>
          <p:cNvSpPr>
            <a:spLocks noChangeArrowheads="1"/>
          </p:cNvSpPr>
          <p:nvPr/>
        </p:nvSpPr>
        <p:spPr bwMode="auto">
          <a:xfrm>
            <a:off x="1008063" y="5059108"/>
            <a:ext cx="2166937" cy="755306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L3 unified cache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8 MB, 16-way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(shared by all cores)</a:t>
            </a:r>
          </a:p>
        </p:txBody>
      </p:sp>
      <p:sp>
        <p:nvSpPr>
          <p:cNvPr id="49" name="Rectangle 427"/>
          <p:cNvSpPr>
            <a:spLocks noChangeArrowheads="1"/>
          </p:cNvSpPr>
          <p:nvPr/>
        </p:nvSpPr>
        <p:spPr bwMode="auto">
          <a:xfrm>
            <a:off x="4533900" y="6227553"/>
            <a:ext cx="2781300" cy="554247"/>
          </a:xfrm>
          <a:prstGeom prst="rect">
            <a:avLst/>
          </a:prstGeom>
          <a:solidFill>
            <a:srgbClr val="E5E6F6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Main memory</a:t>
            </a:r>
          </a:p>
        </p:txBody>
      </p:sp>
      <p:sp>
        <p:nvSpPr>
          <p:cNvPr id="50" name="Line 432"/>
          <p:cNvSpPr>
            <a:spLocks noChangeShapeType="1"/>
          </p:cNvSpPr>
          <p:nvPr/>
        </p:nvSpPr>
        <p:spPr bwMode="auto">
          <a:xfrm>
            <a:off x="2938463" y="231793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1" name="Rectangle 434"/>
          <p:cNvSpPr>
            <a:spLocks noChangeArrowheads="1"/>
          </p:cNvSpPr>
          <p:nvPr/>
        </p:nvSpPr>
        <p:spPr bwMode="auto">
          <a:xfrm>
            <a:off x="754063" y="1836892"/>
            <a:ext cx="1054100" cy="470587"/>
          </a:xfrm>
          <a:prstGeom prst="rect">
            <a:avLst/>
          </a:prstGeom>
          <a:solidFill>
            <a:srgbClr val="DBF2DA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Registers</a:t>
            </a:r>
          </a:p>
        </p:txBody>
      </p:sp>
      <p:sp>
        <p:nvSpPr>
          <p:cNvPr id="52" name="Rectangle 435"/>
          <p:cNvSpPr>
            <a:spLocks noChangeArrowheads="1"/>
          </p:cNvSpPr>
          <p:nvPr/>
        </p:nvSpPr>
        <p:spPr bwMode="auto">
          <a:xfrm>
            <a:off x="4064000" y="2600289"/>
            <a:ext cx="18240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L1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d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-TLB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64 entries, 4-way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6045200" y="2600289"/>
            <a:ext cx="18240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L1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i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-TLB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128 entries, 4-way</a:t>
            </a:r>
          </a:p>
        </p:txBody>
      </p:sp>
      <p:sp>
        <p:nvSpPr>
          <p:cNvPr id="54" name="Rectangle 438"/>
          <p:cNvSpPr>
            <a:spLocks noChangeArrowheads="1"/>
          </p:cNvSpPr>
          <p:nvPr/>
        </p:nvSpPr>
        <p:spPr bwMode="auto">
          <a:xfrm>
            <a:off x="4394200" y="3363686"/>
            <a:ext cx="31575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L2  unified TLB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512 entries, 4-way</a:t>
            </a:r>
          </a:p>
        </p:txBody>
      </p:sp>
      <p:sp>
        <p:nvSpPr>
          <p:cNvPr id="55" name="Line 439"/>
          <p:cNvSpPr>
            <a:spLocks noChangeShapeType="1"/>
          </p:cNvSpPr>
          <p:nvPr/>
        </p:nvSpPr>
        <p:spPr bwMode="auto">
          <a:xfrm>
            <a:off x="4983163" y="3076105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6" name="Line 440"/>
          <p:cNvSpPr>
            <a:spLocks noChangeShapeType="1"/>
          </p:cNvSpPr>
          <p:nvPr/>
        </p:nvSpPr>
        <p:spPr bwMode="auto">
          <a:xfrm>
            <a:off x="6964363" y="3081334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7" name="Rectangle 441"/>
          <p:cNvSpPr>
            <a:spLocks noChangeArrowheads="1"/>
          </p:cNvSpPr>
          <p:nvPr/>
        </p:nvSpPr>
        <p:spPr bwMode="auto">
          <a:xfrm>
            <a:off x="2201863" y="2610747"/>
            <a:ext cx="1481137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L1 i-cache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32 KB, 8-way</a:t>
            </a:r>
          </a:p>
        </p:txBody>
      </p:sp>
      <p:sp>
        <p:nvSpPr>
          <p:cNvPr id="58" name="Line 442"/>
          <p:cNvSpPr>
            <a:spLocks noChangeShapeType="1"/>
          </p:cNvSpPr>
          <p:nvPr/>
        </p:nvSpPr>
        <p:spPr bwMode="auto">
          <a:xfrm>
            <a:off x="4995863" y="2302251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9" name="Line 444"/>
          <p:cNvSpPr>
            <a:spLocks noChangeShapeType="1"/>
          </p:cNvSpPr>
          <p:nvPr/>
        </p:nvSpPr>
        <p:spPr bwMode="auto">
          <a:xfrm>
            <a:off x="6964363" y="231793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0" name="Rectangle 445"/>
          <p:cNvSpPr>
            <a:spLocks noChangeArrowheads="1"/>
          </p:cNvSpPr>
          <p:nvPr/>
        </p:nvSpPr>
        <p:spPr bwMode="auto">
          <a:xfrm>
            <a:off x="4813300" y="1847350"/>
            <a:ext cx="2336800" cy="470587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MMU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(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addr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translation)</a:t>
            </a:r>
          </a:p>
        </p:txBody>
      </p:sp>
      <p:sp>
        <p:nvSpPr>
          <p:cNvPr id="61" name="Rectangle 450"/>
          <p:cNvSpPr>
            <a:spLocks noChangeArrowheads="1"/>
          </p:cNvSpPr>
          <p:nvPr/>
        </p:nvSpPr>
        <p:spPr bwMode="auto">
          <a:xfrm>
            <a:off x="2405063" y="1836892"/>
            <a:ext cx="1054100" cy="470587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Instruction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fetch</a:t>
            </a:r>
          </a:p>
        </p:txBody>
      </p:sp>
      <p:sp>
        <p:nvSpPr>
          <p:cNvPr id="62" name="Rectangle 452"/>
          <p:cNvSpPr>
            <a:spLocks noChangeArrowheads="1"/>
          </p:cNvSpPr>
          <p:nvPr/>
        </p:nvSpPr>
        <p:spPr bwMode="auto">
          <a:xfrm>
            <a:off x="368300" y="1763690"/>
            <a:ext cx="7607300" cy="3116334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3" name="Text Box 458"/>
          <p:cNvSpPr txBox="1">
            <a:spLocks noChangeArrowheads="1"/>
          </p:cNvSpPr>
          <p:nvPr/>
        </p:nvSpPr>
        <p:spPr bwMode="auto">
          <a:xfrm>
            <a:off x="251289" y="1447800"/>
            <a:ext cx="119651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Core x4</a:t>
            </a:r>
          </a:p>
        </p:txBody>
      </p:sp>
      <p:sp>
        <p:nvSpPr>
          <p:cNvPr id="64" name="Rectangle 459"/>
          <p:cNvSpPr>
            <a:spLocks noChangeArrowheads="1"/>
          </p:cNvSpPr>
          <p:nvPr/>
        </p:nvSpPr>
        <p:spPr bwMode="auto">
          <a:xfrm>
            <a:off x="4216400" y="5059108"/>
            <a:ext cx="3441700" cy="755306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DDR3 Memory controller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3 </a:t>
            </a:r>
            <a:r>
              <a:rPr kumimoji="0" lang="en-US" sz="14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x</a:t>
            </a: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64 bit @ 10.66 GB/</a:t>
            </a:r>
            <a:r>
              <a:rPr kumimoji="0" lang="en-US" sz="14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32 GB/</a:t>
            </a:r>
            <a:r>
              <a:rPr kumimoji="0" lang="en-US" sz="14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</a:t>
            </a: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total (shared by all cores)</a:t>
            </a:r>
          </a:p>
        </p:txBody>
      </p:sp>
      <p:sp>
        <p:nvSpPr>
          <p:cNvPr id="65" name="Rectangle 460"/>
          <p:cNvSpPr>
            <a:spLocks noChangeArrowheads="1"/>
          </p:cNvSpPr>
          <p:nvPr/>
        </p:nvSpPr>
        <p:spPr bwMode="auto">
          <a:xfrm>
            <a:off x="139700" y="1470880"/>
            <a:ext cx="8064500" cy="4548920"/>
          </a:xfrm>
          <a:prstGeom prst="rect">
            <a:avLst/>
          </a:prstGeom>
          <a:noFill/>
          <a:ln w="1270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6" name="Text Box 461"/>
          <p:cNvSpPr txBox="1">
            <a:spLocks noChangeArrowheads="1"/>
          </p:cNvSpPr>
          <p:nvPr/>
        </p:nvSpPr>
        <p:spPr bwMode="auto">
          <a:xfrm>
            <a:off x="0" y="1143000"/>
            <a:ext cx="293740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Processor package</a:t>
            </a:r>
          </a:p>
        </p:txBody>
      </p:sp>
      <p:sp>
        <p:nvSpPr>
          <p:cNvPr id="67" name="Rectangle 462"/>
          <p:cNvSpPr>
            <a:spLocks noChangeArrowheads="1"/>
          </p:cNvSpPr>
          <p:nvPr/>
        </p:nvSpPr>
        <p:spPr bwMode="auto">
          <a:xfrm>
            <a:off x="5422900" y="4053881"/>
            <a:ext cx="2328863" cy="648365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QuickPath</a:t>
            </a: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interconnect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4 links @ 25.6 GB/</a:t>
            </a:r>
            <a:r>
              <a:rPr kumimoji="0" lang="en-US" sz="140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</a:t>
            </a:r>
            <a:r>
              <a:rPr kumimoji="0" lang="en-US" sz="140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each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8" name="Line 464"/>
          <p:cNvSpPr>
            <a:spLocks noChangeShapeType="1"/>
          </p:cNvSpPr>
          <p:nvPr/>
        </p:nvSpPr>
        <p:spPr bwMode="auto">
          <a:xfrm>
            <a:off x="2074863" y="3813359"/>
            <a:ext cx="0" cy="123398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9" name="Line 474"/>
          <p:cNvSpPr>
            <a:spLocks noChangeShapeType="1"/>
          </p:cNvSpPr>
          <p:nvPr/>
        </p:nvSpPr>
        <p:spPr bwMode="auto">
          <a:xfrm flipH="1">
            <a:off x="5805488" y="5814414"/>
            <a:ext cx="7937" cy="43398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0" name="Line 475"/>
          <p:cNvSpPr>
            <a:spLocks noChangeShapeType="1"/>
          </p:cNvSpPr>
          <p:nvPr/>
        </p:nvSpPr>
        <p:spPr bwMode="auto">
          <a:xfrm>
            <a:off x="5965825" y="5814414"/>
            <a:ext cx="0" cy="43398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1" name="Line 476"/>
          <p:cNvSpPr>
            <a:spLocks noChangeShapeType="1"/>
          </p:cNvSpPr>
          <p:nvPr/>
        </p:nvSpPr>
        <p:spPr bwMode="auto">
          <a:xfrm>
            <a:off x="6118225" y="5806571"/>
            <a:ext cx="0" cy="44182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2" name="Line 479"/>
          <p:cNvSpPr>
            <a:spLocks noChangeShapeType="1"/>
          </p:cNvSpPr>
          <p:nvPr/>
        </p:nvSpPr>
        <p:spPr bwMode="auto">
          <a:xfrm>
            <a:off x="4957763" y="3834274"/>
            <a:ext cx="0" cy="122352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3" name="Text Box 497"/>
          <p:cNvSpPr txBox="1">
            <a:spLocks noChangeArrowheads="1"/>
          </p:cNvSpPr>
          <p:nvPr/>
        </p:nvSpPr>
        <p:spPr bwMode="auto">
          <a:xfrm>
            <a:off x="8331200" y="3886200"/>
            <a:ext cx="9652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To other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cores</a:t>
            </a:r>
          </a:p>
        </p:txBody>
      </p:sp>
      <p:grpSp>
        <p:nvGrpSpPr>
          <p:cNvPr id="74" name="Group 501"/>
          <p:cNvGrpSpPr>
            <a:grpSpLocks/>
          </p:cNvGrpSpPr>
          <p:nvPr/>
        </p:nvGrpSpPr>
        <p:grpSpPr bwMode="auto">
          <a:xfrm>
            <a:off x="7735888" y="4111397"/>
            <a:ext cx="595312" cy="501960"/>
            <a:chOff x="4785" y="2300"/>
            <a:chExt cx="343" cy="384"/>
          </a:xfrm>
        </p:grpSpPr>
        <p:sp>
          <p:nvSpPr>
            <p:cNvPr id="75" name="Line 480"/>
            <p:cNvSpPr>
              <a:spLocks noChangeShapeType="1"/>
            </p:cNvSpPr>
            <p:nvPr/>
          </p:nvSpPr>
          <p:spPr bwMode="auto">
            <a:xfrm rot="5400000">
              <a:off x="4953" y="2132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76" name="Line 495"/>
            <p:cNvSpPr>
              <a:spLocks noChangeShapeType="1"/>
            </p:cNvSpPr>
            <p:nvPr/>
          </p:nvSpPr>
          <p:spPr bwMode="auto">
            <a:xfrm rot="5400000">
              <a:off x="4953" y="2208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77" name="Line 496"/>
            <p:cNvSpPr>
              <a:spLocks noChangeShapeType="1"/>
            </p:cNvSpPr>
            <p:nvPr/>
          </p:nvSpPr>
          <p:spPr bwMode="auto">
            <a:xfrm rot="5400000">
              <a:off x="4953" y="2284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78" name="Line 498"/>
            <p:cNvSpPr>
              <a:spLocks noChangeShapeType="1"/>
            </p:cNvSpPr>
            <p:nvPr/>
          </p:nvSpPr>
          <p:spPr bwMode="auto">
            <a:xfrm rot="5400000">
              <a:off x="4961" y="2516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</p:grpSp>
      <p:sp>
        <p:nvSpPr>
          <p:cNvPr id="79" name="Text Box 499"/>
          <p:cNvSpPr txBox="1">
            <a:spLocks noChangeArrowheads="1"/>
          </p:cNvSpPr>
          <p:nvPr/>
        </p:nvSpPr>
        <p:spPr bwMode="auto">
          <a:xfrm>
            <a:off x="8361422" y="4418587"/>
            <a:ext cx="934977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To I/O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bridge</a:t>
            </a:r>
          </a:p>
        </p:txBody>
      </p:sp>
      <p:sp>
        <p:nvSpPr>
          <p:cNvPr id="80" name="Line 500"/>
          <p:cNvSpPr>
            <a:spLocks noChangeShapeType="1"/>
          </p:cNvSpPr>
          <p:nvPr/>
        </p:nvSpPr>
        <p:spPr bwMode="auto">
          <a:xfrm>
            <a:off x="6565900" y="4691788"/>
            <a:ext cx="0" cy="35555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81" name="Line 502"/>
          <p:cNvSpPr>
            <a:spLocks noChangeShapeType="1"/>
          </p:cNvSpPr>
          <p:nvPr/>
        </p:nvSpPr>
        <p:spPr bwMode="auto">
          <a:xfrm flipV="1">
            <a:off x="3175000" y="5381983"/>
            <a:ext cx="1041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673738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228600"/>
            <a:ext cx="7936082" cy="762000"/>
          </a:xfrm>
        </p:spPr>
        <p:txBody>
          <a:bodyPr/>
          <a:lstStyle/>
          <a:p>
            <a:r>
              <a:rPr lang="en-US" dirty="0" smtClean="0"/>
              <a:t>End-to-End Core i7</a:t>
            </a:r>
            <a:br>
              <a:rPr lang="en-US" dirty="0" smtClean="0"/>
            </a:br>
            <a:r>
              <a:rPr lang="en-US" dirty="0" smtClean="0"/>
              <a:t>Address Translation</a:t>
            </a:r>
            <a:endParaRPr lang="en-US" dirty="0"/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1177925" y="1066800"/>
            <a:ext cx="609600" cy="4572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>
                <a:solidFill>
                  <a:schemeClr val="tx2"/>
                </a:solidFill>
                <a:latin typeface="+mn-lt"/>
              </a:rPr>
              <a:t>CPU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568325" y="1981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VPN</a:t>
            </a:r>
          </a:p>
        </p:txBody>
      </p:sp>
      <p:sp>
        <p:nvSpPr>
          <p:cNvPr id="6" name="Rectangle 381"/>
          <p:cNvSpPr>
            <a:spLocks noChangeArrowheads="1"/>
          </p:cNvSpPr>
          <p:nvPr/>
        </p:nvSpPr>
        <p:spPr bwMode="auto">
          <a:xfrm>
            <a:off x="1635125" y="1981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VPO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876300" y="1752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36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1714500" y="1752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9" name="Line 384"/>
          <p:cNvSpPr>
            <a:spLocks noChangeShapeType="1"/>
          </p:cNvSpPr>
          <p:nvPr/>
        </p:nvSpPr>
        <p:spPr bwMode="auto">
          <a:xfrm>
            <a:off x="1406525" y="22860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9493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TLBT</a:t>
            </a:r>
          </a:p>
        </p:txBody>
      </p:sp>
      <p:sp>
        <p:nvSpPr>
          <p:cNvPr id="11" name="Rectangle 386"/>
          <p:cNvSpPr>
            <a:spLocks noChangeArrowheads="1"/>
          </p:cNvSpPr>
          <p:nvPr/>
        </p:nvSpPr>
        <p:spPr bwMode="auto">
          <a:xfrm>
            <a:off x="14827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TLBI</a:t>
            </a:r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1635125" y="2438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1025525" y="24384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32</a:t>
            </a:r>
          </a:p>
        </p:txBody>
      </p:sp>
      <p:sp>
        <p:nvSpPr>
          <p:cNvPr id="14" name="Rectangle 390"/>
          <p:cNvSpPr>
            <a:spLocks noChangeArrowheads="1"/>
          </p:cNvSpPr>
          <p:nvPr/>
        </p:nvSpPr>
        <p:spPr bwMode="auto">
          <a:xfrm>
            <a:off x="22447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5" name="Rectangle 391"/>
          <p:cNvSpPr>
            <a:spLocks noChangeArrowheads="1"/>
          </p:cNvSpPr>
          <p:nvPr/>
        </p:nvSpPr>
        <p:spPr bwMode="auto">
          <a:xfrm>
            <a:off x="27781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Rectangle 392"/>
          <p:cNvSpPr>
            <a:spLocks noChangeArrowheads="1"/>
          </p:cNvSpPr>
          <p:nvPr/>
        </p:nvSpPr>
        <p:spPr bwMode="auto">
          <a:xfrm>
            <a:off x="33115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7" name="Rectangle 393"/>
          <p:cNvSpPr>
            <a:spLocks noChangeArrowheads="1"/>
          </p:cNvSpPr>
          <p:nvPr/>
        </p:nvSpPr>
        <p:spPr bwMode="auto">
          <a:xfrm>
            <a:off x="38449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8" name="Rectangle 394"/>
          <p:cNvSpPr>
            <a:spLocks noChangeArrowheads="1"/>
          </p:cNvSpPr>
          <p:nvPr/>
        </p:nvSpPr>
        <p:spPr bwMode="auto">
          <a:xfrm>
            <a:off x="22447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9" name="Rectangle 395"/>
          <p:cNvSpPr>
            <a:spLocks noChangeArrowheads="1"/>
          </p:cNvSpPr>
          <p:nvPr/>
        </p:nvSpPr>
        <p:spPr bwMode="auto">
          <a:xfrm>
            <a:off x="27781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0" name="Rectangle 396"/>
          <p:cNvSpPr>
            <a:spLocks noChangeArrowheads="1"/>
          </p:cNvSpPr>
          <p:nvPr/>
        </p:nvSpPr>
        <p:spPr bwMode="auto">
          <a:xfrm>
            <a:off x="33115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1" name="Rectangle 397"/>
          <p:cNvSpPr>
            <a:spLocks noChangeArrowheads="1"/>
          </p:cNvSpPr>
          <p:nvPr/>
        </p:nvSpPr>
        <p:spPr bwMode="auto">
          <a:xfrm>
            <a:off x="38449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2" name="Rectangle 398"/>
          <p:cNvSpPr>
            <a:spLocks noChangeArrowheads="1"/>
          </p:cNvSpPr>
          <p:nvPr/>
        </p:nvSpPr>
        <p:spPr bwMode="auto">
          <a:xfrm>
            <a:off x="22447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3" name="Rectangle 399"/>
          <p:cNvSpPr>
            <a:spLocks noChangeArrowheads="1"/>
          </p:cNvSpPr>
          <p:nvPr/>
        </p:nvSpPr>
        <p:spPr bwMode="auto">
          <a:xfrm>
            <a:off x="27781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4" name="Rectangle 400"/>
          <p:cNvSpPr>
            <a:spLocks noChangeArrowheads="1"/>
          </p:cNvSpPr>
          <p:nvPr/>
        </p:nvSpPr>
        <p:spPr bwMode="auto">
          <a:xfrm>
            <a:off x="33115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5" name="Rectangle 401"/>
          <p:cNvSpPr>
            <a:spLocks noChangeArrowheads="1"/>
          </p:cNvSpPr>
          <p:nvPr/>
        </p:nvSpPr>
        <p:spPr bwMode="auto">
          <a:xfrm>
            <a:off x="38449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6" name="Rectangle 402"/>
          <p:cNvSpPr>
            <a:spLocks noChangeArrowheads="1"/>
          </p:cNvSpPr>
          <p:nvPr/>
        </p:nvSpPr>
        <p:spPr bwMode="auto">
          <a:xfrm>
            <a:off x="22447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7" name="Rectangle 403"/>
          <p:cNvSpPr>
            <a:spLocks noChangeArrowheads="1"/>
          </p:cNvSpPr>
          <p:nvPr/>
        </p:nvSpPr>
        <p:spPr bwMode="auto">
          <a:xfrm>
            <a:off x="27781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8" name="Rectangle 404"/>
          <p:cNvSpPr>
            <a:spLocks noChangeArrowheads="1"/>
          </p:cNvSpPr>
          <p:nvPr/>
        </p:nvSpPr>
        <p:spPr bwMode="auto">
          <a:xfrm>
            <a:off x="33115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9" name="Rectangle 405"/>
          <p:cNvSpPr>
            <a:spLocks noChangeArrowheads="1"/>
          </p:cNvSpPr>
          <p:nvPr/>
        </p:nvSpPr>
        <p:spPr bwMode="auto">
          <a:xfrm>
            <a:off x="38449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0" name="Text Box 406"/>
          <p:cNvSpPr txBox="1">
            <a:spLocks noChangeArrowheads="1"/>
          </p:cNvSpPr>
          <p:nvPr/>
        </p:nvSpPr>
        <p:spPr bwMode="auto">
          <a:xfrm>
            <a:off x="3214231" y="3863975"/>
            <a:ext cx="408444" cy="25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...</a:t>
            </a:r>
          </a:p>
        </p:txBody>
      </p:sp>
      <p:sp>
        <p:nvSpPr>
          <p:cNvPr id="31" name="Line 407"/>
          <p:cNvSpPr>
            <a:spLocks noChangeShapeType="1"/>
          </p:cNvSpPr>
          <p:nvPr/>
        </p:nvSpPr>
        <p:spPr bwMode="auto">
          <a:xfrm>
            <a:off x="1787525" y="2971800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2" name="Line 408"/>
          <p:cNvSpPr>
            <a:spLocks noChangeShapeType="1"/>
          </p:cNvSpPr>
          <p:nvPr/>
        </p:nvSpPr>
        <p:spPr bwMode="auto">
          <a:xfrm>
            <a:off x="1787525" y="35052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3" name="Line 409"/>
          <p:cNvSpPr>
            <a:spLocks noChangeShapeType="1"/>
          </p:cNvSpPr>
          <p:nvPr/>
        </p:nvSpPr>
        <p:spPr bwMode="auto">
          <a:xfrm>
            <a:off x="1787525" y="4191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4" name="Line 410"/>
          <p:cNvSpPr>
            <a:spLocks noChangeShapeType="1"/>
          </p:cNvSpPr>
          <p:nvPr/>
        </p:nvSpPr>
        <p:spPr bwMode="auto">
          <a:xfrm>
            <a:off x="1787525" y="36576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5" name="Line 411"/>
          <p:cNvSpPr>
            <a:spLocks noChangeShapeType="1"/>
          </p:cNvSpPr>
          <p:nvPr/>
        </p:nvSpPr>
        <p:spPr bwMode="auto">
          <a:xfrm>
            <a:off x="1787525" y="3810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6" name="Line 412"/>
          <p:cNvSpPr>
            <a:spLocks noChangeShapeType="1"/>
          </p:cNvSpPr>
          <p:nvPr/>
        </p:nvSpPr>
        <p:spPr bwMode="auto">
          <a:xfrm>
            <a:off x="1254125" y="2971800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7" name="Line 413"/>
          <p:cNvSpPr>
            <a:spLocks noChangeShapeType="1"/>
          </p:cNvSpPr>
          <p:nvPr/>
        </p:nvSpPr>
        <p:spPr bwMode="auto">
          <a:xfrm>
            <a:off x="1254125" y="3124200"/>
            <a:ext cx="289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8" name="Line 414"/>
          <p:cNvSpPr>
            <a:spLocks noChangeShapeType="1"/>
          </p:cNvSpPr>
          <p:nvPr/>
        </p:nvSpPr>
        <p:spPr bwMode="auto">
          <a:xfrm>
            <a:off x="25495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9" name="Line 415"/>
          <p:cNvSpPr>
            <a:spLocks noChangeShapeType="1"/>
          </p:cNvSpPr>
          <p:nvPr/>
        </p:nvSpPr>
        <p:spPr bwMode="auto">
          <a:xfrm>
            <a:off x="30829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0" name="Line 416"/>
          <p:cNvSpPr>
            <a:spLocks noChangeShapeType="1"/>
          </p:cNvSpPr>
          <p:nvPr/>
        </p:nvSpPr>
        <p:spPr bwMode="auto">
          <a:xfrm>
            <a:off x="36163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1" name="Line 417"/>
          <p:cNvSpPr>
            <a:spLocks noChangeShapeType="1"/>
          </p:cNvSpPr>
          <p:nvPr/>
        </p:nvSpPr>
        <p:spPr bwMode="auto">
          <a:xfrm>
            <a:off x="41497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2" name="Line 418"/>
          <p:cNvSpPr>
            <a:spLocks noChangeShapeType="1"/>
          </p:cNvSpPr>
          <p:nvPr/>
        </p:nvSpPr>
        <p:spPr bwMode="auto">
          <a:xfrm>
            <a:off x="720725" y="2286000"/>
            <a:ext cx="0" cy="265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3" name="Line 419"/>
          <p:cNvSpPr>
            <a:spLocks noChangeShapeType="1"/>
          </p:cNvSpPr>
          <p:nvPr/>
        </p:nvSpPr>
        <p:spPr bwMode="auto">
          <a:xfrm>
            <a:off x="1482725" y="1524000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4" name="Text Box 420"/>
          <p:cNvSpPr txBox="1">
            <a:spLocks noChangeArrowheads="1"/>
          </p:cNvSpPr>
          <p:nvPr/>
        </p:nvSpPr>
        <p:spPr bwMode="auto">
          <a:xfrm>
            <a:off x="1712913" y="4311650"/>
            <a:ext cx="3078162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L1 TLB (16 sets, 4 entries/set)</a:t>
            </a:r>
          </a:p>
        </p:txBody>
      </p:sp>
      <p:sp>
        <p:nvSpPr>
          <p:cNvPr id="45" name="Rectangle 421"/>
          <p:cNvSpPr>
            <a:spLocks noChangeArrowheads="1"/>
          </p:cNvSpPr>
          <p:nvPr/>
        </p:nvSpPr>
        <p:spPr bwMode="auto">
          <a:xfrm>
            <a:off x="5683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VPN1</a:t>
            </a:r>
          </a:p>
        </p:txBody>
      </p:sp>
      <p:sp>
        <p:nvSpPr>
          <p:cNvPr id="46" name="Rectangle 422"/>
          <p:cNvSpPr>
            <a:spLocks noChangeArrowheads="1"/>
          </p:cNvSpPr>
          <p:nvPr/>
        </p:nvSpPr>
        <p:spPr bwMode="auto">
          <a:xfrm>
            <a:off x="11017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VPN2</a:t>
            </a:r>
          </a:p>
        </p:txBody>
      </p:sp>
      <p:sp>
        <p:nvSpPr>
          <p:cNvPr id="47" name="Text Box 423"/>
          <p:cNvSpPr txBox="1">
            <a:spLocks noChangeArrowheads="1"/>
          </p:cNvSpPr>
          <p:nvPr/>
        </p:nvSpPr>
        <p:spPr bwMode="auto">
          <a:xfrm>
            <a:off x="1181100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48" name="Text Box 424"/>
          <p:cNvSpPr txBox="1">
            <a:spLocks noChangeArrowheads="1"/>
          </p:cNvSpPr>
          <p:nvPr/>
        </p:nvSpPr>
        <p:spPr bwMode="auto">
          <a:xfrm>
            <a:off x="720725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0" name="Rectangle 425"/>
          <p:cNvSpPr>
            <a:spLocks noChangeArrowheads="1"/>
          </p:cNvSpPr>
          <p:nvPr/>
        </p:nvSpPr>
        <p:spPr bwMode="auto">
          <a:xfrm>
            <a:off x="792163" y="5626100"/>
            <a:ext cx="315912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1" name="Rectangle 426"/>
          <p:cNvSpPr>
            <a:spLocks noChangeArrowheads="1"/>
          </p:cNvSpPr>
          <p:nvPr/>
        </p:nvSpPr>
        <p:spPr bwMode="auto">
          <a:xfrm>
            <a:off x="792163" y="5905500"/>
            <a:ext cx="315912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PTE</a:t>
            </a:r>
            <a:endParaRPr lang="en-US" sz="1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2" name="Text Box 431"/>
          <p:cNvSpPr txBox="1">
            <a:spLocks noChangeArrowheads="1"/>
          </p:cNvSpPr>
          <p:nvPr/>
        </p:nvSpPr>
        <p:spPr bwMode="auto">
          <a:xfrm>
            <a:off x="0" y="5497513"/>
            <a:ext cx="661988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CR3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4302125" y="5040313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PPN</a:t>
            </a:r>
          </a:p>
        </p:txBody>
      </p:sp>
      <p:sp>
        <p:nvSpPr>
          <p:cNvPr id="54" name="Rectangle 437"/>
          <p:cNvSpPr>
            <a:spLocks noChangeArrowheads="1"/>
          </p:cNvSpPr>
          <p:nvPr/>
        </p:nvSpPr>
        <p:spPr bwMode="auto">
          <a:xfrm>
            <a:off x="5368925" y="5040313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PPO</a:t>
            </a:r>
          </a:p>
        </p:txBody>
      </p:sp>
      <p:sp>
        <p:nvSpPr>
          <p:cNvPr id="55" name="Text Box 438"/>
          <p:cNvSpPr txBox="1">
            <a:spLocks noChangeArrowheads="1"/>
          </p:cNvSpPr>
          <p:nvPr/>
        </p:nvSpPr>
        <p:spPr bwMode="auto">
          <a:xfrm>
            <a:off x="4610100" y="4800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56" name="Text Box 439"/>
          <p:cNvSpPr txBox="1">
            <a:spLocks noChangeArrowheads="1"/>
          </p:cNvSpPr>
          <p:nvPr/>
        </p:nvSpPr>
        <p:spPr bwMode="auto">
          <a:xfrm>
            <a:off x="5486400" y="4800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57" name="Line 440"/>
          <p:cNvSpPr>
            <a:spLocks noChangeShapeType="1"/>
          </p:cNvSpPr>
          <p:nvPr/>
        </p:nvSpPr>
        <p:spPr bwMode="auto">
          <a:xfrm>
            <a:off x="4378325" y="3762375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8" name="Line 441"/>
          <p:cNvSpPr>
            <a:spLocks noChangeShapeType="1"/>
          </p:cNvSpPr>
          <p:nvPr/>
        </p:nvSpPr>
        <p:spPr bwMode="auto">
          <a:xfrm>
            <a:off x="4987925" y="3759200"/>
            <a:ext cx="0" cy="1270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9" name="Line 442"/>
          <p:cNvSpPr>
            <a:spLocks noChangeShapeType="1"/>
          </p:cNvSpPr>
          <p:nvPr/>
        </p:nvSpPr>
        <p:spPr bwMode="auto">
          <a:xfrm>
            <a:off x="3035300" y="6083300"/>
            <a:ext cx="19526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0" name="Line 443"/>
          <p:cNvSpPr>
            <a:spLocks noChangeShapeType="1"/>
          </p:cNvSpPr>
          <p:nvPr/>
        </p:nvSpPr>
        <p:spPr bwMode="auto">
          <a:xfrm flipH="1" flipV="1">
            <a:off x="4978400" y="5349875"/>
            <a:ext cx="9525" cy="733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1" name="Text Box 448"/>
          <p:cNvSpPr txBox="1">
            <a:spLocks noChangeArrowheads="1"/>
          </p:cNvSpPr>
          <p:nvPr/>
        </p:nvSpPr>
        <p:spPr bwMode="auto">
          <a:xfrm>
            <a:off x="1244600" y="6477000"/>
            <a:ext cx="1150053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Page tables</a:t>
            </a:r>
          </a:p>
        </p:txBody>
      </p:sp>
      <p:sp>
        <p:nvSpPr>
          <p:cNvPr id="62" name="Text Box 449"/>
          <p:cNvSpPr txBox="1">
            <a:spLocks noChangeArrowheads="1"/>
          </p:cNvSpPr>
          <p:nvPr/>
        </p:nvSpPr>
        <p:spPr bwMode="auto">
          <a:xfrm>
            <a:off x="685800" y="3613150"/>
            <a:ext cx="605718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miss</a:t>
            </a:r>
          </a:p>
        </p:txBody>
      </p:sp>
      <p:sp>
        <p:nvSpPr>
          <p:cNvPr id="63" name="Text Box 450"/>
          <p:cNvSpPr txBox="1">
            <a:spLocks noChangeArrowheads="1"/>
          </p:cNvSpPr>
          <p:nvPr/>
        </p:nvSpPr>
        <p:spPr bwMode="auto">
          <a:xfrm>
            <a:off x="4514850" y="3175000"/>
            <a:ext cx="549212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hit</a:t>
            </a:r>
          </a:p>
        </p:txBody>
      </p:sp>
      <p:sp>
        <p:nvSpPr>
          <p:cNvPr id="64" name="Line 451"/>
          <p:cNvSpPr>
            <a:spLocks noChangeShapeType="1"/>
          </p:cNvSpPr>
          <p:nvPr/>
        </p:nvSpPr>
        <p:spPr bwMode="auto">
          <a:xfrm>
            <a:off x="2168525" y="2209800"/>
            <a:ext cx="3276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5" name="Line 452"/>
          <p:cNvSpPr>
            <a:spLocks noChangeShapeType="1"/>
          </p:cNvSpPr>
          <p:nvPr/>
        </p:nvSpPr>
        <p:spPr bwMode="auto">
          <a:xfrm>
            <a:off x="5445125" y="2209800"/>
            <a:ext cx="0" cy="2819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6" name="Text Box 453"/>
          <p:cNvSpPr txBox="1">
            <a:spLocks noChangeArrowheads="1"/>
          </p:cNvSpPr>
          <p:nvPr/>
        </p:nvSpPr>
        <p:spPr bwMode="auto">
          <a:xfrm>
            <a:off x="5915025" y="5283200"/>
            <a:ext cx="865621" cy="906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Physical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address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(PA)</a:t>
            </a:r>
          </a:p>
        </p:txBody>
      </p:sp>
      <p:sp>
        <p:nvSpPr>
          <p:cNvPr id="67" name="Rectangle 454"/>
          <p:cNvSpPr>
            <a:spLocks noChangeArrowheads="1"/>
          </p:cNvSpPr>
          <p:nvPr/>
        </p:nvSpPr>
        <p:spPr bwMode="auto">
          <a:xfrm>
            <a:off x="5445125" y="12954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Result</a:t>
            </a:r>
          </a:p>
        </p:txBody>
      </p:sp>
      <p:sp>
        <p:nvSpPr>
          <p:cNvPr id="68" name="Text Box 455"/>
          <p:cNvSpPr txBox="1">
            <a:spLocks noChangeArrowheads="1"/>
          </p:cNvSpPr>
          <p:nvPr/>
        </p:nvSpPr>
        <p:spPr bwMode="auto">
          <a:xfrm>
            <a:off x="5810250" y="1066800"/>
            <a:ext cx="560850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32/64</a:t>
            </a:r>
          </a:p>
        </p:txBody>
      </p:sp>
      <p:sp>
        <p:nvSpPr>
          <p:cNvPr id="69" name="Rectangle 456"/>
          <p:cNvSpPr>
            <a:spLocks noChangeArrowheads="1"/>
          </p:cNvSpPr>
          <p:nvPr/>
        </p:nvSpPr>
        <p:spPr bwMode="auto">
          <a:xfrm>
            <a:off x="57499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0" name="Rectangle 457"/>
          <p:cNvSpPr>
            <a:spLocks noChangeArrowheads="1"/>
          </p:cNvSpPr>
          <p:nvPr/>
        </p:nvSpPr>
        <p:spPr bwMode="auto">
          <a:xfrm>
            <a:off x="62833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1" name="Rectangle 458"/>
          <p:cNvSpPr>
            <a:spLocks noChangeArrowheads="1"/>
          </p:cNvSpPr>
          <p:nvPr/>
        </p:nvSpPr>
        <p:spPr bwMode="auto">
          <a:xfrm>
            <a:off x="68167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2" name="Rectangle 459"/>
          <p:cNvSpPr>
            <a:spLocks noChangeArrowheads="1"/>
          </p:cNvSpPr>
          <p:nvPr/>
        </p:nvSpPr>
        <p:spPr bwMode="auto">
          <a:xfrm>
            <a:off x="73501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3" name="Rectangle 460"/>
          <p:cNvSpPr>
            <a:spLocks noChangeArrowheads="1"/>
          </p:cNvSpPr>
          <p:nvPr/>
        </p:nvSpPr>
        <p:spPr bwMode="auto">
          <a:xfrm>
            <a:off x="57499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4" name="Rectangle 461"/>
          <p:cNvSpPr>
            <a:spLocks noChangeArrowheads="1"/>
          </p:cNvSpPr>
          <p:nvPr/>
        </p:nvSpPr>
        <p:spPr bwMode="auto">
          <a:xfrm>
            <a:off x="62833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5" name="Rectangle 462"/>
          <p:cNvSpPr>
            <a:spLocks noChangeArrowheads="1"/>
          </p:cNvSpPr>
          <p:nvPr/>
        </p:nvSpPr>
        <p:spPr bwMode="auto">
          <a:xfrm>
            <a:off x="68167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6" name="Rectangle 463"/>
          <p:cNvSpPr>
            <a:spLocks noChangeArrowheads="1"/>
          </p:cNvSpPr>
          <p:nvPr/>
        </p:nvSpPr>
        <p:spPr bwMode="auto">
          <a:xfrm>
            <a:off x="73501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7" name="Rectangle 464"/>
          <p:cNvSpPr>
            <a:spLocks noChangeArrowheads="1"/>
          </p:cNvSpPr>
          <p:nvPr/>
        </p:nvSpPr>
        <p:spPr bwMode="auto">
          <a:xfrm>
            <a:off x="57499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8" name="Rectangle 465"/>
          <p:cNvSpPr>
            <a:spLocks noChangeArrowheads="1"/>
          </p:cNvSpPr>
          <p:nvPr/>
        </p:nvSpPr>
        <p:spPr bwMode="auto">
          <a:xfrm>
            <a:off x="62833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9" name="Rectangle 466"/>
          <p:cNvSpPr>
            <a:spLocks noChangeArrowheads="1"/>
          </p:cNvSpPr>
          <p:nvPr/>
        </p:nvSpPr>
        <p:spPr bwMode="auto">
          <a:xfrm>
            <a:off x="68167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0" name="Rectangle 467"/>
          <p:cNvSpPr>
            <a:spLocks noChangeArrowheads="1"/>
          </p:cNvSpPr>
          <p:nvPr/>
        </p:nvSpPr>
        <p:spPr bwMode="auto">
          <a:xfrm>
            <a:off x="73501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1" name="Rectangle 468"/>
          <p:cNvSpPr>
            <a:spLocks noChangeArrowheads="1"/>
          </p:cNvSpPr>
          <p:nvPr/>
        </p:nvSpPr>
        <p:spPr bwMode="auto">
          <a:xfrm>
            <a:off x="57499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2" name="Rectangle 469"/>
          <p:cNvSpPr>
            <a:spLocks noChangeArrowheads="1"/>
          </p:cNvSpPr>
          <p:nvPr/>
        </p:nvSpPr>
        <p:spPr bwMode="auto">
          <a:xfrm>
            <a:off x="62833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3" name="Rectangle 470"/>
          <p:cNvSpPr>
            <a:spLocks noChangeArrowheads="1"/>
          </p:cNvSpPr>
          <p:nvPr/>
        </p:nvSpPr>
        <p:spPr bwMode="auto">
          <a:xfrm>
            <a:off x="68167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4" name="Rectangle 471"/>
          <p:cNvSpPr>
            <a:spLocks noChangeArrowheads="1"/>
          </p:cNvSpPr>
          <p:nvPr/>
        </p:nvSpPr>
        <p:spPr bwMode="auto">
          <a:xfrm>
            <a:off x="73501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5" name="Text Box 472"/>
          <p:cNvSpPr txBox="1">
            <a:spLocks noChangeArrowheads="1"/>
          </p:cNvSpPr>
          <p:nvPr/>
        </p:nvSpPr>
        <p:spPr bwMode="auto">
          <a:xfrm>
            <a:off x="6719431" y="3863975"/>
            <a:ext cx="408444" cy="25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...</a:t>
            </a:r>
          </a:p>
        </p:txBody>
      </p:sp>
      <p:sp>
        <p:nvSpPr>
          <p:cNvPr id="86" name="Line 473"/>
          <p:cNvSpPr>
            <a:spLocks noChangeShapeType="1"/>
          </p:cNvSpPr>
          <p:nvPr/>
        </p:nvSpPr>
        <p:spPr bwMode="auto">
          <a:xfrm>
            <a:off x="6130925" y="5181600"/>
            <a:ext cx="4572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7" name="Line 474"/>
          <p:cNvSpPr>
            <a:spLocks noChangeShapeType="1"/>
          </p:cNvSpPr>
          <p:nvPr/>
        </p:nvSpPr>
        <p:spPr bwMode="auto">
          <a:xfrm flipV="1">
            <a:off x="71215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8" name="Line 475"/>
          <p:cNvSpPr>
            <a:spLocks noChangeShapeType="1"/>
          </p:cNvSpPr>
          <p:nvPr/>
        </p:nvSpPr>
        <p:spPr bwMode="auto">
          <a:xfrm flipV="1">
            <a:off x="84931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9" name="Line 476"/>
          <p:cNvSpPr>
            <a:spLocks noChangeShapeType="1"/>
          </p:cNvSpPr>
          <p:nvPr/>
        </p:nvSpPr>
        <p:spPr bwMode="auto">
          <a:xfrm>
            <a:off x="5888038" y="4643438"/>
            <a:ext cx="26050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0" name="Line 477"/>
          <p:cNvSpPr>
            <a:spLocks noChangeShapeType="1"/>
          </p:cNvSpPr>
          <p:nvPr/>
        </p:nvSpPr>
        <p:spPr bwMode="auto">
          <a:xfrm flipV="1">
            <a:off x="588962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1" name="Line 478"/>
          <p:cNvSpPr>
            <a:spLocks noChangeShapeType="1"/>
          </p:cNvSpPr>
          <p:nvPr/>
        </p:nvSpPr>
        <p:spPr bwMode="auto">
          <a:xfrm flipV="1">
            <a:off x="6435725" y="4267200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2" name="Line 479"/>
          <p:cNvSpPr>
            <a:spLocks noChangeShapeType="1"/>
          </p:cNvSpPr>
          <p:nvPr/>
        </p:nvSpPr>
        <p:spPr bwMode="auto">
          <a:xfrm flipV="1">
            <a:off x="69596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3" name="Line 480"/>
          <p:cNvSpPr>
            <a:spLocks noChangeShapeType="1"/>
          </p:cNvSpPr>
          <p:nvPr/>
        </p:nvSpPr>
        <p:spPr bwMode="auto">
          <a:xfrm flipV="1">
            <a:off x="74930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4" name="Line 481"/>
          <p:cNvSpPr>
            <a:spLocks noChangeShapeType="1"/>
          </p:cNvSpPr>
          <p:nvPr/>
        </p:nvSpPr>
        <p:spPr bwMode="auto">
          <a:xfrm flipV="1">
            <a:off x="8188325" y="3505200"/>
            <a:ext cx="0" cy="1524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5" name="Line 482"/>
          <p:cNvSpPr>
            <a:spLocks noChangeShapeType="1"/>
          </p:cNvSpPr>
          <p:nvPr/>
        </p:nvSpPr>
        <p:spPr bwMode="auto">
          <a:xfrm flipH="1">
            <a:off x="7883525" y="35052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6" name="Line 483"/>
          <p:cNvSpPr>
            <a:spLocks noChangeShapeType="1"/>
          </p:cNvSpPr>
          <p:nvPr/>
        </p:nvSpPr>
        <p:spPr bwMode="auto">
          <a:xfrm flipH="1">
            <a:off x="7883525" y="36576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7" name="Line 484"/>
          <p:cNvSpPr>
            <a:spLocks noChangeShapeType="1"/>
          </p:cNvSpPr>
          <p:nvPr/>
        </p:nvSpPr>
        <p:spPr bwMode="auto">
          <a:xfrm flipH="1">
            <a:off x="7883525" y="3810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8" name="Line 485"/>
          <p:cNvSpPr>
            <a:spLocks noChangeShapeType="1"/>
          </p:cNvSpPr>
          <p:nvPr/>
        </p:nvSpPr>
        <p:spPr bwMode="auto">
          <a:xfrm flipH="1">
            <a:off x="7883525" y="4191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9" name="Line 429"/>
          <p:cNvSpPr>
            <a:spLocks noChangeShapeType="1"/>
          </p:cNvSpPr>
          <p:nvPr/>
        </p:nvSpPr>
        <p:spPr bwMode="auto">
          <a:xfrm>
            <a:off x="658813" y="5245100"/>
            <a:ext cx="0" cy="776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0" name="Line 430"/>
          <p:cNvSpPr>
            <a:spLocks noChangeShapeType="1"/>
          </p:cNvSpPr>
          <p:nvPr/>
        </p:nvSpPr>
        <p:spPr bwMode="auto">
          <a:xfrm flipV="1">
            <a:off x="658813" y="6021388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01" name="Oval 486"/>
          <p:cNvSpPr>
            <a:spLocks noChangeArrowheads="1"/>
          </p:cNvSpPr>
          <p:nvPr/>
        </p:nvSpPr>
        <p:spPr bwMode="auto">
          <a:xfrm>
            <a:off x="623888" y="5207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2" name="Oval 487"/>
          <p:cNvSpPr>
            <a:spLocks noChangeArrowheads="1"/>
          </p:cNvSpPr>
          <p:nvPr/>
        </p:nvSpPr>
        <p:spPr bwMode="auto">
          <a:xfrm>
            <a:off x="6953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3" name="Oval 488"/>
          <p:cNvSpPr>
            <a:spLocks noChangeArrowheads="1"/>
          </p:cNvSpPr>
          <p:nvPr/>
        </p:nvSpPr>
        <p:spPr bwMode="auto">
          <a:xfrm>
            <a:off x="2130425" y="2159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4" name="Oval 489"/>
          <p:cNvSpPr>
            <a:spLocks noChangeArrowheads="1"/>
          </p:cNvSpPr>
          <p:nvPr/>
        </p:nvSpPr>
        <p:spPr bwMode="auto">
          <a:xfrm>
            <a:off x="13684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5" name="Line 491"/>
          <p:cNvSpPr>
            <a:spLocks noChangeShapeType="1"/>
          </p:cNvSpPr>
          <p:nvPr/>
        </p:nvSpPr>
        <p:spPr bwMode="auto">
          <a:xfrm flipH="1" flipV="1">
            <a:off x="6054725" y="1600200"/>
            <a:ext cx="0" cy="1828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6" name="Rectangle 492"/>
          <p:cNvSpPr>
            <a:spLocks noChangeArrowheads="1"/>
          </p:cNvSpPr>
          <p:nvPr/>
        </p:nvSpPr>
        <p:spPr bwMode="auto">
          <a:xfrm>
            <a:off x="6892925" y="5029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CT</a:t>
            </a:r>
          </a:p>
        </p:txBody>
      </p:sp>
      <p:sp>
        <p:nvSpPr>
          <p:cNvPr id="107" name="Rectangle 493"/>
          <p:cNvSpPr>
            <a:spLocks noChangeArrowheads="1"/>
          </p:cNvSpPr>
          <p:nvPr/>
        </p:nvSpPr>
        <p:spPr bwMode="auto">
          <a:xfrm>
            <a:off x="82645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CO</a:t>
            </a:r>
          </a:p>
        </p:txBody>
      </p:sp>
      <p:sp>
        <p:nvSpPr>
          <p:cNvPr id="108" name="Text Box 494"/>
          <p:cNvSpPr txBox="1">
            <a:spLocks noChangeArrowheads="1"/>
          </p:cNvSpPr>
          <p:nvPr/>
        </p:nvSpPr>
        <p:spPr bwMode="auto">
          <a:xfrm>
            <a:off x="7251700" y="4800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109" name="Text Box 495"/>
          <p:cNvSpPr txBox="1">
            <a:spLocks noChangeArrowheads="1"/>
          </p:cNvSpPr>
          <p:nvPr/>
        </p:nvSpPr>
        <p:spPr bwMode="auto">
          <a:xfrm>
            <a:off x="8289925" y="48006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6</a:t>
            </a:r>
          </a:p>
        </p:txBody>
      </p:sp>
      <p:sp>
        <p:nvSpPr>
          <p:cNvPr id="110" name="Rectangle 496"/>
          <p:cNvSpPr>
            <a:spLocks noChangeArrowheads="1"/>
          </p:cNvSpPr>
          <p:nvPr/>
        </p:nvSpPr>
        <p:spPr bwMode="auto">
          <a:xfrm>
            <a:off x="79597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CI</a:t>
            </a:r>
          </a:p>
        </p:txBody>
      </p:sp>
      <p:sp>
        <p:nvSpPr>
          <p:cNvPr id="111" name="Text Box 497"/>
          <p:cNvSpPr txBox="1">
            <a:spLocks noChangeArrowheads="1"/>
          </p:cNvSpPr>
          <p:nvPr/>
        </p:nvSpPr>
        <p:spPr bwMode="auto">
          <a:xfrm>
            <a:off x="7959725" y="48006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6</a:t>
            </a:r>
          </a:p>
        </p:txBody>
      </p:sp>
      <p:sp>
        <p:nvSpPr>
          <p:cNvPr id="112" name="Oval 498"/>
          <p:cNvSpPr>
            <a:spLocks noChangeArrowheads="1"/>
          </p:cNvSpPr>
          <p:nvPr/>
        </p:nvSpPr>
        <p:spPr bwMode="auto">
          <a:xfrm>
            <a:off x="70834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3" name="Oval 499"/>
          <p:cNvSpPr>
            <a:spLocks noChangeArrowheads="1"/>
          </p:cNvSpPr>
          <p:nvPr/>
        </p:nvSpPr>
        <p:spPr bwMode="auto">
          <a:xfrm>
            <a:off x="81375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4" name="Oval 500"/>
          <p:cNvSpPr>
            <a:spLocks noChangeArrowheads="1"/>
          </p:cNvSpPr>
          <p:nvPr/>
        </p:nvSpPr>
        <p:spPr bwMode="auto">
          <a:xfrm>
            <a:off x="84550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5" name="Line 501"/>
          <p:cNvSpPr>
            <a:spLocks noChangeShapeType="1"/>
          </p:cNvSpPr>
          <p:nvPr/>
        </p:nvSpPr>
        <p:spPr bwMode="auto">
          <a:xfrm>
            <a:off x="7883525" y="5715000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6" name="Line 502"/>
          <p:cNvSpPr>
            <a:spLocks noChangeShapeType="1"/>
          </p:cNvSpPr>
          <p:nvPr/>
        </p:nvSpPr>
        <p:spPr bwMode="auto">
          <a:xfrm flipV="1">
            <a:off x="8874125" y="2590800"/>
            <a:ext cx="0" cy="3124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7" name="Rectangle 503"/>
          <p:cNvSpPr>
            <a:spLocks noChangeArrowheads="1"/>
          </p:cNvSpPr>
          <p:nvPr/>
        </p:nvSpPr>
        <p:spPr bwMode="auto">
          <a:xfrm>
            <a:off x="7426325" y="1066800"/>
            <a:ext cx="1524000" cy="8382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L2, L3,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main memory</a:t>
            </a:r>
            <a:endParaRPr lang="en-US" sz="16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18" name="Text Box 504"/>
          <p:cNvSpPr txBox="1">
            <a:spLocks noChangeArrowheads="1"/>
          </p:cNvSpPr>
          <p:nvPr/>
        </p:nvSpPr>
        <p:spPr bwMode="auto">
          <a:xfrm>
            <a:off x="5724525" y="2806700"/>
            <a:ext cx="2773363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L1 </a:t>
            </a:r>
            <a:r>
              <a:rPr lang="en-US" sz="1600" b="1" dirty="0" err="1">
                <a:solidFill>
                  <a:schemeClr val="tx2"/>
                </a:solidFill>
                <a:latin typeface="+mn-lt"/>
              </a:rPr>
              <a:t>d</a:t>
            </a:r>
            <a:r>
              <a:rPr lang="en-US" sz="1600" b="1" dirty="0">
                <a:solidFill>
                  <a:schemeClr val="tx2"/>
                </a:solidFill>
                <a:latin typeface="+mn-lt"/>
              </a:rPr>
              <a:t>-cache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(64 sets, 8 lines/set)</a:t>
            </a:r>
          </a:p>
        </p:txBody>
      </p:sp>
      <p:sp>
        <p:nvSpPr>
          <p:cNvPr id="119" name="Line 505"/>
          <p:cNvSpPr>
            <a:spLocks noChangeShapeType="1"/>
          </p:cNvSpPr>
          <p:nvPr/>
        </p:nvSpPr>
        <p:spPr bwMode="auto">
          <a:xfrm flipH="1">
            <a:off x="8264525" y="259080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0" name="Line 506"/>
          <p:cNvSpPr>
            <a:spLocks noChangeShapeType="1"/>
          </p:cNvSpPr>
          <p:nvPr/>
        </p:nvSpPr>
        <p:spPr bwMode="auto">
          <a:xfrm flipV="1">
            <a:off x="8264525" y="1905000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1" name="Line 507"/>
          <p:cNvSpPr>
            <a:spLocks noChangeShapeType="1"/>
          </p:cNvSpPr>
          <p:nvPr/>
        </p:nvSpPr>
        <p:spPr bwMode="auto">
          <a:xfrm flipH="1">
            <a:off x="6511925" y="1447800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2" name="Text Box 508"/>
          <p:cNvSpPr txBox="1">
            <a:spLocks noChangeArrowheads="1"/>
          </p:cNvSpPr>
          <p:nvPr/>
        </p:nvSpPr>
        <p:spPr bwMode="auto">
          <a:xfrm>
            <a:off x="6013450" y="2057400"/>
            <a:ext cx="461251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hit</a:t>
            </a:r>
          </a:p>
        </p:txBody>
      </p:sp>
      <p:sp>
        <p:nvSpPr>
          <p:cNvPr id="123" name="Text Box 509"/>
          <p:cNvSpPr txBox="1">
            <a:spLocks noChangeArrowheads="1"/>
          </p:cNvSpPr>
          <p:nvPr/>
        </p:nvSpPr>
        <p:spPr bwMode="auto">
          <a:xfrm>
            <a:off x="8229600" y="1981200"/>
            <a:ext cx="605718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miss</a:t>
            </a:r>
          </a:p>
        </p:txBody>
      </p:sp>
      <p:sp>
        <p:nvSpPr>
          <p:cNvPr id="124" name="Line 510"/>
          <p:cNvSpPr>
            <a:spLocks noChangeShapeType="1"/>
          </p:cNvSpPr>
          <p:nvPr/>
        </p:nvSpPr>
        <p:spPr bwMode="auto">
          <a:xfrm flipH="1">
            <a:off x="1787525" y="1447800"/>
            <a:ext cx="3657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5" name="Line 511"/>
          <p:cNvSpPr>
            <a:spLocks noChangeShapeType="1"/>
          </p:cNvSpPr>
          <p:nvPr/>
        </p:nvSpPr>
        <p:spPr bwMode="auto">
          <a:xfrm flipV="1">
            <a:off x="7731125" y="54864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6" name="Line 512"/>
          <p:cNvSpPr>
            <a:spLocks noChangeShapeType="1"/>
          </p:cNvSpPr>
          <p:nvPr/>
        </p:nvSpPr>
        <p:spPr bwMode="auto">
          <a:xfrm>
            <a:off x="7883525" y="54864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7" name="Text Box 513"/>
          <p:cNvSpPr txBox="1">
            <a:spLocks noChangeArrowheads="1"/>
          </p:cNvSpPr>
          <p:nvPr/>
        </p:nvSpPr>
        <p:spPr bwMode="auto">
          <a:xfrm>
            <a:off x="1411288" y="1529348"/>
            <a:ext cx="188956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+mn-lt"/>
              </a:rPr>
              <a:t>Virtual address (VA)</a:t>
            </a:r>
          </a:p>
        </p:txBody>
      </p:sp>
      <p:sp>
        <p:nvSpPr>
          <p:cNvPr id="128" name="Rectangle 514"/>
          <p:cNvSpPr>
            <a:spLocks noChangeArrowheads="1"/>
          </p:cNvSpPr>
          <p:nvPr/>
        </p:nvSpPr>
        <p:spPr bwMode="auto">
          <a:xfrm>
            <a:off x="16351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VPN3</a:t>
            </a:r>
          </a:p>
        </p:txBody>
      </p:sp>
      <p:sp>
        <p:nvSpPr>
          <p:cNvPr id="129" name="Rectangle 515"/>
          <p:cNvSpPr>
            <a:spLocks noChangeArrowheads="1"/>
          </p:cNvSpPr>
          <p:nvPr/>
        </p:nvSpPr>
        <p:spPr bwMode="auto">
          <a:xfrm>
            <a:off x="21685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VPN4</a:t>
            </a:r>
          </a:p>
        </p:txBody>
      </p:sp>
      <p:sp>
        <p:nvSpPr>
          <p:cNvPr id="130" name="Text Box 516"/>
          <p:cNvSpPr txBox="1">
            <a:spLocks noChangeArrowheads="1"/>
          </p:cNvSpPr>
          <p:nvPr/>
        </p:nvSpPr>
        <p:spPr bwMode="auto">
          <a:xfrm>
            <a:off x="2247900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131" name="Text Box 517"/>
          <p:cNvSpPr txBox="1">
            <a:spLocks noChangeArrowheads="1"/>
          </p:cNvSpPr>
          <p:nvPr/>
        </p:nvSpPr>
        <p:spPr bwMode="auto">
          <a:xfrm>
            <a:off x="1787525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grpSp>
        <p:nvGrpSpPr>
          <p:cNvPr id="132" name="Group 641"/>
          <p:cNvGrpSpPr>
            <a:grpSpLocks/>
          </p:cNvGrpSpPr>
          <p:nvPr/>
        </p:nvGrpSpPr>
        <p:grpSpPr bwMode="auto">
          <a:xfrm>
            <a:off x="1106488" y="5632450"/>
            <a:ext cx="276225" cy="450850"/>
            <a:chOff x="739" y="2900"/>
            <a:chExt cx="174" cy="284"/>
          </a:xfrm>
        </p:grpSpPr>
        <p:sp>
          <p:nvSpPr>
            <p:cNvPr id="133" name="Line 43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34" name="Line 43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35" name="Line 523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  <p:sp>
        <p:nvSpPr>
          <p:cNvPr id="136" name="Rectangle 525"/>
          <p:cNvSpPr>
            <a:spLocks noChangeArrowheads="1"/>
          </p:cNvSpPr>
          <p:nvPr/>
        </p:nvSpPr>
        <p:spPr bwMode="auto">
          <a:xfrm>
            <a:off x="1387475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37" name="Rectangle 526"/>
          <p:cNvSpPr>
            <a:spLocks noChangeArrowheads="1"/>
          </p:cNvSpPr>
          <p:nvPr/>
        </p:nvSpPr>
        <p:spPr bwMode="auto">
          <a:xfrm>
            <a:off x="1387475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38" name="Line 542"/>
          <p:cNvSpPr>
            <a:spLocks noChangeShapeType="1"/>
          </p:cNvSpPr>
          <p:nvPr/>
        </p:nvSpPr>
        <p:spPr bwMode="auto">
          <a:xfrm>
            <a:off x="1249363" y="5254625"/>
            <a:ext cx="0" cy="784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39" name="Line 543"/>
          <p:cNvSpPr>
            <a:spLocks noChangeShapeType="1"/>
          </p:cNvSpPr>
          <p:nvPr/>
        </p:nvSpPr>
        <p:spPr bwMode="auto">
          <a:xfrm flipV="1">
            <a:off x="1249363" y="6030913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40" name="Oval 544"/>
          <p:cNvSpPr>
            <a:spLocks noChangeArrowheads="1"/>
          </p:cNvSpPr>
          <p:nvPr/>
        </p:nvSpPr>
        <p:spPr bwMode="auto">
          <a:xfrm>
            <a:off x="1214438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1" name="Rectangle 610"/>
          <p:cNvSpPr>
            <a:spLocks noChangeArrowheads="1"/>
          </p:cNvSpPr>
          <p:nvPr/>
        </p:nvSpPr>
        <p:spPr bwMode="auto">
          <a:xfrm>
            <a:off x="2025650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2" name="Rectangle 611"/>
          <p:cNvSpPr>
            <a:spLocks noChangeArrowheads="1"/>
          </p:cNvSpPr>
          <p:nvPr/>
        </p:nvSpPr>
        <p:spPr bwMode="auto">
          <a:xfrm>
            <a:off x="2025650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43" name="Line 612"/>
          <p:cNvSpPr>
            <a:spLocks noChangeShapeType="1"/>
          </p:cNvSpPr>
          <p:nvPr/>
        </p:nvSpPr>
        <p:spPr bwMode="auto">
          <a:xfrm flipH="1">
            <a:off x="1885950" y="5254625"/>
            <a:ext cx="1588" cy="790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4" name="Line 613"/>
          <p:cNvSpPr>
            <a:spLocks noChangeShapeType="1"/>
          </p:cNvSpPr>
          <p:nvPr/>
        </p:nvSpPr>
        <p:spPr bwMode="auto">
          <a:xfrm flipV="1">
            <a:off x="1887538" y="6035675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45" name="Oval 614"/>
          <p:cNvSpPr>
            <a:spLocks noChangeArrowheads="1"/>
          </p:cNvSpPr>
          <p:nvPr/>
        </p:nvSpPr>
        <p:spPr bwMode="auto">
          <a:xfrm>
            <a:off x="1852613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6" name="Rectangle 619"/>
          <p:cNvSpPr>
            <a:spLocks noChangeArrowheads="1"/>
          </p:cNvSpPr>
          <p:nvPr/>
        </p:nvSpPr>
        <p:spPr bwMode="auto">
          <a:xfrm>
            <a:off x="2663825" y="5621338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7" name="Rectangle 620"/>
          <p:cNvSpPr>
            <a:spLocks noChangeArrowheads="1"/>
          </p:cNvSpPr>
          <p:nvPr/>
        </p:nvSpPr>
        <p:spPr bwMode="auto">
          <a:xfrm>
            <a:off x="2663825" y="5900738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48" name="Line 621"/>
          <p:cNvSpPr>
            <a:spLocks noChangeShapeType="1"/>
          </p:cNvSpPr>
          <p:nvPr/>
        </p:nvSpPr>
        <p:spPr bwMode="auto">
          <a:xfrm>
            <a:off x="2525713" y="5249863"/>
            <a:ext cx="0" cy="788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9" name="Line 622"/>
          <p:cNvSpPr>
            <a:spLocks noChangeShapeType="1"/>
          </p:cNvSpPr>
          <p:nvPr/>
        </p:nvSpPr>
        <p:spPr bwMode="auto">
          <a:xfrm flipV="1">
            <a:off x="2525713" y="6035675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50" name="Oval 623"/>
          <p:cNvSpPr>
            <a:spLocks noChangeArrowheads="1"/>
          </p:cNvSpPr>
          <p:nvPr/>
        </p:nvSpPr>
        <p:spPr bwMode="auto">
          <a:xfrm>
            <a:off x="2490788" y="52117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1" name="Line 626"/>
          <p:cNvSpPr>
            <a:spLocks noChangeShapeType="1"/>
          </p:cNvSpPr>
          <p:nvPr/>
        </p:nvSpPr>
        <p:spPr bwMode="auto">
          <a:xfrm>
            <a:off x="6016625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2" name="Line 627"/>
          <p:cNvSpPr>
            <a:spLocks noChangeShapeType="1"/>
          </p:cNvSpPr>
          <p:nvPr/>
        </p:nvSpPr>
        <p:spPr bwMode="auto">
          <a:xfrm>
            <a:off x="6540500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3" name="Line 628"/>
          <p:cNvSpPr>
            <a:spLocks noChangeShapeType="1"/>
          </p:cNvSpPr>
          <p:nvPr/>
        </p:nvSpPr>
        <p:spPr bwMode="auto">
          <a:xfrm>
            <a:off x="7064375" y="3429000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4" name="Line 629"/>
          <p:cNvSpPr>
            <a:spLocks noChangeShapeType="1"/>
          </p:cNvSpPr>
          <p:nvPr/>
        </p:nvSpPr>
        <p:spPr bwMode="auto">
          <a:xfrm>
            <a:off x="7616825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5" name="Line 631"/>
          <p:cNvSpPr>
            <a:spLocks noChangeShapeType="1"/>
          </p:cNvSpPr>
          <p:nvPr/>
        </p:nvSpPr>
        <p:spPr bwMode="auto">
          <a:xfrm>
            <a:off x="6019800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6" name="Line 632"/>
          <p:cNvSpPr>
            <a:spLocks noChangeShapeType="1"/>
          </p:cNvSpPr>
          <p:nvPr/>
        </p:nvSpPr>
        <p:spPr bwMode="auto">
          <a:xfrm>
            <a:off x="6550025" y="4119563"/>
            <a:ext cx="0" cy="147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7" name="Line 633"/>
          <p:cNvSpPr>
            <a:spLocks noChangeShapeType="1"/>
          </p:cNvSpPr>
          <p:nvPr/>
        </p:nvSpPr>
        <p:spPr bwMode="auto">
          <a:xfrm>
            <a:off x="7086600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8" name="Line 634"/>
          <p:cNvSpPr>
            <a:spLocks noChangeShapeType="1"/>
          </p:cNvSpPr>
          <p:nvPr/>
        </p:nvSpPr>
        <p:spPr bwMode="auto">
          <a:xfrm>
            <a:off x="7616825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9" name="Line 635"/>
          <p:cNvSpPr>
            <a:spLocks noChangeShapeType="1"/>
          </p:cNvSpPr>
          <p:nvPr/>
        </p:nvSpPr>
        <p:spPr bwMode="auto">
          <a:xfrm flipV="1">
            <a:off x="616267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0" name="Line 636"/>
          <p:cNvSpPr>
            <a:spLocks noChangeShapeType="1"/>
          </p:cNvSpPr>
          <p:nvPr/>
        </p:nvSpPr>
        <p:spPr bwMode="auto">
          <a:xfrm flipV="1">
            <a:off x="6683375" y="4268788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1" name="Line 637"/>
          <p:cNvSpPr>
            <a:spLocks noChangeShapeType="1"/>
          </p:cNvSpPr>
          <p:nvPr/>
        </p:nvSpPr>
        <p:spPr bwMode="auto">
          <a:xfrm flipV="1">
            <a:off x="7223125" y="426085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2" name="Line 638"/>
          <p:cNvSpPr>
            <a:spLocks noChangeShapeType="1"/>
          </p:cNvSpPr>
          <p:nvPr/>
        </p:nvSpPr>
        <p:spPr bwMode="auto">
          <a:xfrm flipV="1">
            <a:off x="7759700" y="4270375"/>
            <a:ext cx="0" cy="373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3" name="Line 639"/>
          <p:cNvSpPr>
            <a:spLocks noChangeShapeType="1"/>
          </p:cNvSpPr>
          <p:nvPr/>
        </p:nvSpPr>
        <p:spPr bwMode="auto">
          <a:xfrm>
            <a:off x="536575" y="5626100"/>
            <a:ext cx="234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grpSp>
        <p:nvGrpSpPr>
          <p:cNvPr id="164" name="Group 642"/>
          <p:cNvGrpSpPr>
            <a:grpSpLocks/>
          </p:cNvGrpSpPr>
          <p:nvPr/>
        </p:nvGrpSpPr>
        <p:grpSpPr bwMode="auto">
          <a:xfrm>
            <a:off x="1754188" y="5627688"/>
            <a:ext cx="276225" cy="450850"/>
            <a:chOff x="739" y="2900"/>
            <a:chExt cx="174" cy="284"/>
          </a:xfrm>
        </p:grpSpPr>
        <p:sp>
          <p:nvSpPr>
            <p:cNvPr id="165" name="Line 64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66" name="Line 64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67" name="Line 645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  <p:grpSp>
        <p:nvGrpSpPr>
          <p:cNvPr id="168" name="Group 646"/>
          <p:cNvGrpSpPr>
            <a:grpSpLocks/>
          </p:cNvGrpSpPr>
          <p:nvPr/>
        </p:nvGrpSpPr>
        <p:grpSpPr bwMode="auto">
          <a:xfrm>
            <a:off x="2392363" y="5627688"/>
            <a:ext cx="276225" cy="450850"/>
            <a:chOff x="739" y="2900"/>
            <a:chExt cx="174" cy="284"/>
          </a:xfrm>
        </p:grpSpPr>
        <p:sp>
          <p:nvSpPr>
            <p:cNvPr id="169" name="Line 647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70" name="Line 648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71" name="Line 649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837734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73485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Core i7 Level 1-3</a:t>
            </a:r>
            <a:br>
              <a:rPr lang="en-GB" dirty="0" smtClean="0"/>
            </a:br>
            <a:r>
              <a:rPr lang="en-GB" dirty="0" smtClean="0"/>
              <a:t>Page Table Entries</a:t>
            </a:r>
            <a:endParaRPr lang="en-GB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828800" y="1524000"/>
            <a:ext cx="2667000" cy="3810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Page table physical base 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address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4958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Unused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486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867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PS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248400" y="1524000"/>
            <a:ext cx="3810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629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010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CD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7391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WT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7772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U/S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8153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R/W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8534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57200" y="2712466"/>
            <a:ext cx="6934200" cy="354637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b="1" dirty="0" smtClean="0">
                <a:latin typeface="Calibri" pitchFamily="34" charset="0"/>
                <a:ea typeface="msgothic" charset="0"/>
                <a:cs typeface="msgothic" charset="0"/>
              </a:rPr>
              <a:t>Each entry references a 4K child page table. </a:t>
            </a:r>
            <a:r>
              <a:rPr lang="en-GB" sz="2000" dirty="0" smtClean="0">
                <a:latin typeface="Calibri" pitchFamily="34" charset="0"/>
                <a:ea typeface="msgothic" charset="0"/>
                <a:cs typeface="msgothic" charset="0"/>
              </a:rPr>
              <a:t>Significant fields:</a:t>
            </a:r>
            <a:endParaRPr lang="en-GB" sz="2000" b="1" dirty="0" smtClean="0">
              <a:latin typeface="Calibri" pitchFamily="34" charset="0"/>
              <a:ea typeface="msgothic" charset="0"/>
              <a:cs typeface="msgothic" charset="0"/>
            </a:endParaRP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P: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Child page table present in physical memory (1) or not (0).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R/W: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Read-only or read-write access access permission for all reachable pages.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U/S: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user or supervisor (kernel) mode access permission for all reachable pages.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WT: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Write-through or write-back cache policy for the child page table. 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A: 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Reference bit (set by MMU on reads and writes, cleared by software).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PS: 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Page size either 4 KB or 4 MB (defined for Level 1 </a:t>
            </a:r>
            <a:r>
              <a:rPr lang="en-GB" sz="1600" b="0" dirty="0" err="1" smtClean="0">
                <a:latin typeface="Calibri" pitchFamily="34" charset="0"/>
                <a:ea typeface="msgothic" charset="0"/>
                <a:cs typeface="msgothic" charset="0"/>
              </a:rPr>
              <a:t>PTEs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 only).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Page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table physical base address: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40 most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significant bits of physical page table address (forces page tables to be 4KB aligned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XD: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 Disable or enable instruction fetches from all pages reachable from this PTE.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1769124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51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189413" y="1299695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422775" y="1299695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5256213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9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562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5943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7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62738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66929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7086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7467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7847013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8229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8610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8382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Unused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4572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XD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457200" y="2133600"/>
            <a:ext cx="8093075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Available for OS (page table location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 on disk)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8550275" y="2133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P=0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1524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52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762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62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4572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63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100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73485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Core i7 Level 4</a:t>
            </a:r>
            <a:br>
              <a:rPr lang="en-GB" dirty="0" smtClean="0"/>
            </a:br>
            <a:r>
              <a:rPr lang="en-GB" dirty="0" smtClean="0"/>
              <a:t>Page Table Entries</a:t>
            </a:r>
            <a:endParaRPr lang="en-GB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828800" y="1524000"/>
            <a:ext cx="2667000" cy="3810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Page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 physical </a:t>
            </a: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base 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address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4958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Unused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486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867400" y="1524000"/>
            <a:ext cx="3810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248400" y="1524000"/>
            <a:ext cx="381000" cy="381000"/>
          </a:xfrm>
          <a:prstGeom prst="rect">
            <a:avLst/>
          </a:prstGeom>
          <a:solidFill>
            <a:srgbClr val="F6D2D2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smtClean="0"/>
              <a:t>D</a:t>
            </a:r>
            <a:endParaRPr lang="en-US" sz="1400" dirty="0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629400" y="1524000"/>
            <a:ext cx="381000" cy="381000"/>
          </a:xfrm>
          <a:prstGeom prst="rect">
            <a:avLst/>
          </a:prstGeom>
          <a:solidFill>
            <a:srgbClr val="F6D2D2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010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CD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7391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WT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7772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U/S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8153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R/W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8534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57200" y="2712466"/>
            <a:ext cx="6934200" cy="354637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b="1" dirty="0" smtClean="0">
                <a:latin typeface="Calibri" pitchFamily="34" charset="0"/>
                <a:ea typeface="msgothic" charset="0"/>
                <a:cs typeface="msgothic" charset="0"/>
              </a:rPr>
              <a:t>Each entry references a 4K child page. Significant fields: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P: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Child page is present in memory (1) or not (0)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R/W: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Read-only or read-write access permission for child page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U/S: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User or supervisor mode access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WT: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Write-through or write-back cache policy for this page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A: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Reference bit (set by MMU on reads and writes, cleared by software) 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D: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Dirty bit (set by MMU on writes, cleared by software)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Page physical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base address: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40 most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significant bits of physical page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 address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(forces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pages to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be 4KB aligned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XD: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 Disable or enable instruction fetches from this page.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1769124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51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189413" y="1299695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422775" y="1299695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5256213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9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562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5943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7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62738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66929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7086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7467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7847013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8229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8610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8382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Unused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4572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XD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457200" y="2133600"/>
            <a:ext cx="8093075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Available for OS (page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l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ocation on disk)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8550275" y="2133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P=0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1524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52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762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62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4572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63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8486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i7 Page Table Translation</a:t>
            </a:r>
            <a:endParaRPr lang="en-US" dirty="0"/>
          </a:p>
        </p:txBody>
      </p:sp>
      <p:sp>
        <p:nvSpPr>
          <p:cNvPr id="4" name="Text Box 381"/>
          <p:cNvSpPr txBox="1">
            <a:spLocks noChangeArrowheads="1"/>
          </p:cNvSpPr>
          <p:nvPr/>
        </p:nvSpPr>
        <p:spPr bwMode="auto">
          <a:xfrm>
            <a:off x="158750" y="2967038"/>
            <a:ext cx="469842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CR3</a:t>
            </a:r>
          </a:p>
        </p:txBody>
      </p:sp>
      <p:sp>
        <p:nvSpPr>
          <p:cNvPr id="5" name="Text Box 387"/>
          <p:cNvSpPr txBox="1">
            <a:spLocks noChangeArrowheads="1"/>
          </p:cNvSpPr>
          <p:nvPr/>
        </p:nvSpPr>
        <p:spPr bwMode="auto">
          <a:xfrm>
            <a:off x="6426606" y="4224338"/>
            <a:ext cx="824431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 dirty="0">
                <a:solidFill>
                  <a:schemeClr val="tx2"/>
                </a:solidFill>
                <a:latin typeface="+mn-lt"/>
              </a:rPr>
              <a:t>Physical 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 dirty="0">
                <a:solidFill>
                  <a:schemeClr val="tx2"/>
                </a:solidFill>
                <a:latin typeface="+mn-lt"/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 dirty="0">
                <a:solidFill>
                  <a:schemeClr val="tx2"/>
                </a:solidFill>
                <a:latin typeface="+mn-lt"/>
              </a:rPr>
              <a:t>of page</a:t>
            </a:r>
          </a:p>
        </p:txBody>
      </p:sp>
      <p:sp>
        <p:nvSpPr>
          <p:cNvPr id="6" name="Text Box 388"/>
          <p:cNvSpPr txBox="1">
            <a:spLocks noChangeArrowheads="1"/>
          </p:cNvSpPr>
          <p:nvPr/>
        </p:nvSpPr>
        <p:spPr bwMode="auto">
          <a:xfrm>
            <a:off x="53975" y="3181350"/>
            <a:ext cx="824431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 L1 PT</a:t>
            </a:r>
          </a:p>
        </p:txBody>
      </p:sp>
      <p:sp>
        <p:nvSpPr>
          <p:cNvPr id="7" name="Text Box 394"/>
          <p:cNvSpPr txBox="1">
            <a:spLocks noChangeAspect="1" noChangeArrowheads="1"/>
          </p:cNvSpPr>
          <p:nvPr/>
        </p:nvSpPr>
        <p:spPr bwMode="auto">
          <a:xfrm>
            <a:off x="2901801" y="1295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8" name="Rectangle 395"/>
          <p:cNvSpPr>
            <a:spLocks noChangeAspect="1" noChangeArrowheads="1"/>
          </p:cNvSpPr>
          <p:nvPr/>
        </p:nvSpPr>
        <p:spPr bwMode="auto">
          <a:xfrm>
            <a:off x="6142038" y="1525588"/>
            <a:ext cx="1843087" cy="27305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VPO</a:t>
            </a:r>
          </a:p>
        </p:txBody>
      </p:sp>
      <p:sp>
        <p:nvSpPr>
          <p:cNvPr id="9" name="Text Box 396"/>
          <p:cNvSpPr txBox="1">
            <a:spLocks noChangeAspect="1" noChangeArrowheads="1"/>
          </p:cNvSpPr>
          <p:nvPr/>
        </p:nvSpPr>
        <p:spPr bwMode="auto">
          <a:xfrm>
            <a:off x="5454501" y="1304925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10" name="Text Box 397"/>
          <p:cNvSpPr txBox="1">
            <a:spLocks noChangeAspect="1" noChangeArrowheads="1"/>
          </p:cNvSpPr>
          <p:nvPr/>
        </p:nvSpPr>
        <p:spPr bwMode="auto">
          <a:xfrm>
            <a:off x="6878339" y="1304925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11" name="Text Box 399"/>
          <p:cNvSpPr txBox="1">
            <a:spLocks noChangeAspect="1" noChangeArrowheads="1"/>
          </p:cNvSpPr>
          <p:nvPr/>
        </p:nvSpPr>
        <p:spPr bwMode="auto">
          <a:xfrm>
            <a:off x="8053388" y="1306513"/>
            <a:ext cx="926535" cy="67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  <a:latin typeface="+mn-lt"/>
              </a:rPr>
              <a:t>Virtual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  <a:latin typeface="+mn-lt"/>
              </a:rPr>
              <a:t>address</a:t>
            </a:r>
          </a:p>
        </p:txBody>
      </p:sp>
      <p:sp>
        <p:nvSpPr>
          <p:cNvPr id="12" name="Line 403"/>
          <p:cNvSpPr>
            <a:spLocks noChangeShapeType="1"/>
          </p:cNvSpPr>
          <p:nvPr/>
        </p:nvSpPr>
        <p:spPr bwMode="auto">
          <a:xfrm>
            <a:off x="6102350" y="3944938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3" name="Line 404"/>
          <p:cNvSpPr>
            <a:spLocks noChangeShapeType="1"/>
          </p:cNvSpPr>
          <p:nvPr/>
        </p:nvSpPr>
        <p:spPr bwMode="auto">
          <a:xfrm>
            <a:off x="6407150" y="3944938"/>
            <a:ext cx="0" cy="18399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4" name="Line 406"/>
          <p:cNvSpPr>
            <a:spLocks noChangeShapeType="1"/>
          </p:cNvSpPr>
          <p:nvPr/>
        </p:nvSpPr>
        <p:spPr bwMode="auto">
          <a:xfrm>
            <a:off x="5113338" y="3970338"/>
            <a:ext cx="2651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5" name="Rectangle 382"/>
          <p:cNvSpPr>
            <a:spLocks noChangeArrowheads="1"/>
          </p:cNvSpPr>
          <p:nvPr/>
        </p:nvSpPr>
        <p:spPr bwMode="auto">
          <a:xfrm>
            <a:off x="5378450" y="3081338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6" name="Text Box 392"/>
          <p:cNvSpPr txBox="1">
            <a:spLocks noChangeArrowheads="1"/>
          </p:cNvSpPr>
          <p:nvPr/>
        </p:nvSpPr>
        <p:spPr bwMode="auto">
          <a:xfrm>
            <a:off x="5446713" y="2295525"/>
            <a:ext cx="608339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L4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table</a:t>
            </a:r>
          </a:p>
        </p:txBody>
      </p:sp>
      <p:sp>
        <p:nvSpPr>
          <p:cNvPr id="17" name="Rectangle 405"/>
          <p:cNvSpPr>
            <a:spLocks noChangeArrowheads="1"/>
          </p:cNvSpPr>
          <p:nvPr/>
        </p:nvSpPr>
        <p:spPr bwMode="auto">
          <a:xfrm>
            <a:off x="5381625" y="3843338"/>
            <a:ext cx="758825" cy="2286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L4 PTE</a:t>
            </a:r>
          </a:p>
        </p:txBody>
      </p:sp>
      <p:sp>
        <p:nvSpPr>
          <p:cNvPr id="18" name="Line 407"/>
          <p:cNvSpPr>
            <a:spLocks noChangeShapeType="1"/>
          </p:cNvSpPr>
          <p:nvPr/>
        </p:nvSpPr>
        <p:spPr bwMode="auto">
          <a:xfrm>
            <a:off x="5113338" y="1798638"/>
            <a:ext cx="7937" cy="2168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9" name="Line 408"/>
          <p:cNvSpPr>
            <a:spLocks noChangeShapeType="1"/>
          </p:cNvSpPr>
          <p:nvPr/>
        </p:nvSpPr>
        <p:spPr bwMode="auto">
          <a:xfrm>
            <a:off x="7426325" y="1798638"/>
            <a:ext cx="0" cy="4437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0" name="Rectangle 409"/>
          <p:cNvSpPr>
            <a:spLocks noChangeAspect="1" noChangeArrowheads="1"/>
          </p:cNvSpPr>
          <p:nvPr/>
        </p:nvSpPr>
        <p:spPr bwMode="auto">
          <a:xfrm>
            <a:off x="1589088" y="6235700"/>
            <a:ext cx="4495800" cy="287338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PPN</a:t>
            </a:r>
          </a:p>
        </p:txBody>
      </p:sp>
      <p:sp>
        <p:nvSpPr>
          <p:cNvPr id="21" name="Rectangle 410"/>
          <p:cNvSpPr>
            <a:spLocks noChangeAspect="1" noChangeArrowheads="1"/>
          </p:cNvSpPr>
          <p:nvPr/>
        </p:nvSpPr>
        <p:spPr bwMode="auto">
          <a:xfrm>
            <a:off x="6084888" y="6235700"/>
            <a:ext cx="1874837" cy="287338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PPO</a:t>
            </a:r>
          </a:p>
        </p:txBody>
      </p:sp>
      <p:sp>
        <p:nvSpPr>
          <p:cNvPr id="22" name="Text Box 411"/>
          <p:cNvSpPr txBox="1">
            <a:spLocks noChangeAspect="1" noChangeArrowheads="1"/>
          </p:cNvSpPr>
          <p:nvPr/>
        </p:nvSpPr>
        <p:spPr bwMode="auto">
          <a:xfrm>
            <a:off x="3665239" y="602615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23" name="Text Box 412"/>
          <p:cNvSpPr txBox="1">
            <a:spLocks noChangeAspect="1" noChangeArrowheads="1"/>
          </p:cNvSpPr>
          <p:nvPr/>
        </p:nvSpPr>
        <p:spPr bwMode="auto">
          <a:xfrm>
            <a:off x="6852939" y="602615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24" name="Text Box 413"/>
          <p:cNvSpPr txBox="1">
            <a:spLocks noChangeAspect="1" noChangeArrowheads="1"/>
          </p:cNvSpPr>
          <p:nvPr/>
        </p:nvSpPr>
        <p:spPr bwMode="auto">
          <a:xfrm>
            <a:off x="8053388" y="6038850"/>
            <a:ext cx="947825" cy="67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  <a:latin typeface="+mn-lt"/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  <a:latin typeface="+mn-lt"/>
              </a:rPr>
              <a:t>address</a:t>
            </a:r>
          </a:p>
        </p:txBody>
      </p:sp>
      <p:sp>
        <p:nvSpPr>
          <p:cNvPr id="25" name="Line 414"/>
          <p:cNvSpPr>
            <a:spLocks noChangeShapeType="1"/>
          </p:cNvSpPr>
          <p:nvPr/>
        </p:nvSpPr>
        <p:spPr bwMode="auto">
          <a:xfrm flipH="1">
            <a:off x="4578350" y="5786438"/>
            <a:ext cx="1828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6" name="Line 415"/>
          <p:cNvSpPr>
            <a:spLocks noChangeShapeType="1"/>
          </p:cNvSpPr>
          <p:nvPr/>
        </p:nvSpPr>
        <p:spPr bwMode="auto">
          <a:xfrm>
            <a:off x="4578350" y="5784850"/>
            <a:ext cx="0" cy="433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7" name="Text Box 416"/>
          <p:cNvSpPr txBox="1">
            <a:spLocks noChangeArrowheads="1"/>
          </p:cNvSpPr>
          <p:nvPr/>
        </p:nvSpPr>
        <p:spPr bwMode="auto">
          <a:xfrm>
            <a:off x="7842250" y="3373438"/>
            <a:ext cx="1148438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Offset into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virtual page</a:t>
            </a:r>
          </a:p>
        </p:txBody>
      </p:sp>
      <p:sp>
        <p:nvSpPr>
          <p:cNvPr id="28" name="Rectangle 417"/>
          <p:cNvSpPr>
            <a:spLocks noChangeAspect="1" noChangeArrowheads="1"/>
          </p:cNvSpPr>
          <p:nvPr/>
        </p:nvSpPr>
        <p:spPr bwMode="auto">
          <a:xfrm>
            <a:off x="3586163" y="1519238"/>
            <a:ext cx="1277937" cy="280987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3</a:t>
            </a:r>
          </a:p>
        </p:txBody>
      </p:sp>
      <p:sp>
        <p:nvSpPr>
          <p:cNvPr id="29" name="Rectangle 418"/>
          <p:cNvSpPr>
            <a:spLocks noChangeAspect="1" noChangeArrowheads="1"/>
          </p:cNvSpPr>
          <p:nvPr/>
        </p:nvSpPr>
        <p:spPr bwMode="auto">
          <a:xfrm>
            <a:off x="4864100" y="1525588"/>
            <a:ext cx="1277938" cy="27305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4</a:t>
            </a:r>
          </a:p>
        </p:txBody>
      </p:sp>
      <p:sp>
        <p:nvSpPr>
          <p:cNvPr id="30" name="Rectangle 419"/>
          <p:cNvSpPr>
            <a:spLocks noChangeAspect="1" noChangeArrowheads="1"/>
          </p:cNvSpPr>
          <p:nvPr/>
        </p:nvSpPr>
        <p:spPr bwMode="auto">
          <a:xfrm>
            <a:off x="2314575" y="1519238"/>
            <a:ext cx="1277938" cy="280987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2</a:t>
            </a:r>
          </a:p>
        </p:txBody>
      </p:sp>
      <p:sp>
        <p:nvSpPr>
          <p:cNvPr id="31" name="Rectangle 420"/>
          <p:cNvSpPr>
            <a:spLocks noChangeAspect="1" noChangeArrowheads="1"/>
          </p:cNvSpPr>
          <p:nvPr/>
        </p:nvSpPr>
        <p:spPr bwMode="auto">
          <a:xfrm>
            <a:off x="1036638" y="1517650"/>
            <a:ext cx="1277937" cy="280988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1</a:t>
            </a:r>
          </a:p>
        </p:txBody>
      </p:sp>
      <p:sp>
        <p:nvSpPr>
          <p:cNvPr id="32" name="Line 430"/>
          <p:cNvSpPr>
            <a:spLocks noChangeShapeType="1"/>
          </p:cNvSpPr>
          <p:nvPr/>
        </p:nvSpPr>
        <p:spPr bwMode="auto">
          <a:xfrm>
            <a:off x="4841875" y="3967163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3" name="Line 431"/>
          <p:cNvSpPr>
            <a:spLocks noChangeShapeType="1"/>
          </p:cNvSpPr>
          <p:nvPr/>
        </p:nvSpPr>
        <p:spPr bwMode="auto">
          <a:xfrm>
            <a:off x="5021263" y="3086100"/>
            <a:ext cx="9525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4" name="Line 432"/>
          <p:cNvSpPr>
            <a:spLocks noChangeShapeType="1"/>
          </p:cNvSpPr>
          <p:nvPr/>
        </p:nvSpPr>
        <p:spPr bwMode="auto">
          <a:xfrm>
            <a:off x="5030788" y="3086100"/>
            <a:ext cx="344487" cy="47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5" name="Rectangle 435"/>
          <p:cNvSpPr>
            <a:spLocks noChangeArrowheads="1"/>
          </p:cNvSpPr>
          <p:nvPr/>
        </p:nvSpPr>
        <p:spPr bwMode="auto">
          <a:xfrm>
            <a:off x="410210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6" name="Text Box 437"/>
          <p:cNvSpPr txBox="1">
            <a:spLocks noChangeArrowheads="1"/>
          </p:cNvSpPr>
          <p:nvPr/>
        </p:nvSpPr>
        <p:spPr bwMode="auto">
          <a:xfrm>
            <a:off x="3916363" y="2295525"/>
            <a:ext cx="1148087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L3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middle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</a:p>
        </p:txBody>
      </p:sp>
      <p:sp>
        <p:nvSpPr>
          <p:cNvPr id="37" name="Rectangle 438"/>
          <p:cNvSpPr>
            <a:spLocks noChangeArrowheads="1"/>
          </p:cNvSpPr>
          <p:nvPr/>
        </p:nvSpPr>
        <p:spPr bwMode="auto">
          <a:xfrm>
            <a:off x="4105275" y="3852863"/>
            <a:ext cx="758825" cy="228600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L3 PTE</a:t>
            </a:r>
          </a:p>
        </p:txBody>
      </p:sp>
      <p:sp>
        <p:nvSpPr>
          <p:cNvPr id="38" name="Line 439"/>
          <p:cNvSpPr>
            <a:spLocks noChangeShapeType="1"/>
          </p:cNvSpPr>
          <p:nvPr/>
        </p:nvSpPr>
        <p:spPr bwMode="auto">
          <a:xfrm flipH="1">
            <a:off x="3833813" y="1808163"/>
            <a:ext cx="11112" cy="2159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9" name="Line 440"/>
          <p:cNvSpPr>
            <a:spLocks noChangeShapeType="1"/>
          </p:cNvSpPr>
          <p:nvPr/>
        </p:nvSpPr>
        <p:spPr bwMode="auto">
          <a:xfrm>
            <a:off x="3844925" y="397351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0" name="Line 444"/>
          <p:cNvSpPr>
            <a:spLocks noChangeShapeType="1"/>
          </p:cNvSpPr>
          <p:nvPr/>
        </p:nvSpPr>
        <p:spPr bwMode="auto">
          <a:xfrm>
            <a:off x="3546475" y="3971925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1" name="Line 445"/>
          <p:cNvSpPr>
            <a:spLocks noChangeShapeType="1"/>
          </p:cNvSpPr>
          <p:nvPr/>
        </p:nvSpPr>
        <p:spPr bwMode="auto">
          <a:xfrm>
            <a:off x="3727450" y="3089275"/>
            <a:ext cx="0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2" name="Rectangle 447"/>
          <p:cNvSpPr>
            <a:spLocks noChangeArrowheads="1"/>
          </p:cNvSpPr>
          <p:nvPr/>
        </p:nvSpPr>
        <p:spPr bwMode="auto">
          <a:xfrm>
            <a:off x="280670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3" name="Text Box 449"/>
          <p:cNvSpPr txBox="1">
            <a:spLocks noChangeArrowheads="1"/>
          </p:cNvSpPr>
          <p:nvPr/>
        </p:nvSpPr>
        <p:spPr bwMode="auto">
          <a:xfrm>
            <a:off x="2654300" y="2295525"/>
            <a:ext cx="1073485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L2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upper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</a:p>
        </p:txBody>
      </p:sp>
      <p:sp>
        <p:nvSpPr>
          <p:cNvPr id="44" name="Rectangle 450"/>
          <p:cNvSpPr>
            <a:spLocks noChangeArrowheads="1"/>
          </p:cNvSpPr>
          <p:nvPr/>
        </p:nvSpPr>
        <p:spPr bwMode="auto">
          <a:xfrm>
            <a:off x="2809875" y="3852863"/>
            <a:ext cx="758825" cy="228600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L2 PTE</a:t>
            </a:r>
          </a:p>
        </p:txBody>
      </p:sp>
      <p:sp>
        <p:nvSpPr>
          <p:cNvPr id="45" name="Line 451"/>
          <p:cNvSpPr>
            <a:spLocks noChangeShapeType="1"/>
          </p:cNvSpPr>
          <p:nvPr/>
        </p:nvSpPr>
        <p:spPr bwMode="auto">
          <a:xfrm>
            <a:off x="2549525" y="1808163"/>
            <a:ext cx="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6" name="Line 452"/>
          <p:cNvSpPr>
            <a:spLocks noChangeShapeType="1"/>
          </p:cNvSpPr>
          <p:nvPr/>
        </p:nvSpPr>
        <p:spPr bwMode="auto">
          <a:xfrm>
            <a:off x="2549525" y="396716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7" name="Line 456"/>
          <p:cNvSpPr>
            <a:spLocks noChangeShapeType="1"/>
          </p:cNvSpPr>
          <p:nvPr/>
        </p:nvSpPr>
        <p:spPr bwMode="auto">
          <a:xfrm>
            <a:off x="2270125" y="3967163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8" name="Rectangle 459"/>
          <p:cNvSpPr>
            <a:spLocks noChangeArrowheads="1"/>
          </p:cNvSpPr>
          <p:nvPr/>
        </p:nvSpPr>
        <p:spPr bwMode="auto">
          <a:xfrm>
            <a:off x="153035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9" name="Text Box 461"/>
          <p:cNvSpPr txBox="1">
            <a:spLocks noChangeArrowheads="1"/>
          </p:cNvSpPr>
          <p:nvPr/>
        </p:nvSpPr>
        <p:spPr bwMode="auto">
          <a:xfrm>
            <a:off x="1357313" y="2295525"/>
            <a:ext cx="1105044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L1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global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  <a:endParaRPr lang="en-US" sz="14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0" name="Rectangle 462"/>
          <p:cNvSpPr>
            <a:spLocks noChangeArrowheads="1"/>
          </p:cNvSpPr>
          <p:nvPr/>
        </p:nvSpPr>
        <p:spPr bwMode="auto">
          <a:xfrm>
            <a:off x="1533525" y="3852863"/>
            <a:ext cx="758825" cy="2286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L1 PTE</a:t>
            </a:r>
          </a:p>
        </p:txBody>
      </p:sp>
      <p:sp>
        <p:nvSpPr>
          <p:cNvPr id="51" name="Line 463"/>
          <p:cNvSpPr>
            <a:spLocks noChangeShapeType="1"/>
          </p:cNvSpPr>
          <p:nvPr/>
        </p:nvSpPr>
        <p:spPr bwMode="auto">
          <a:xfrm flipH="1">
            <a:off x="1260475" y="1808163"/>
            <a:ext cx="1270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2" name="Line 464"/>
          <p:cNvSpPr>
            <a:spLocks noChangeShapeType="1"/>
          </p:cNvSpPr>
          <p:nvPr/>
        </p:nvSpPr>
        <p:spPr bwMode="auto">
          <a:xfrm>
            <a:off x="1273175" y="396081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3" name="Text Box 465"/>
          <p:cNvSpPr txBox="1">
            <a:spLocks noChangeAspect="1" noChangeArrowheads="1"/>
          </p:cNvSpPr>
          <p:nvPr/>
        </p:nvSpPr>
        <p:spPr bwMode="auto">
          <a:xfrm>
            <a:off x="4159101" y="1295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4" name="Text Box 466"/>
          <p:cNvSpPr txBox="1">
            <a:spLocks noChangeAspect="1" noChangeArrowheads="1"/>
          </p:cNvSpPr>
          <p:nvPr/>
        </p:nvSpPr>
        <p:spPr bwMode="auto">
          <a:xfrm>
            <a:off x="1568301" y="1295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5" name="Line 467"/>
          <p:cNvSpPr>
            <a:spLocks noChangeShapeType="1"/>
          </p:cNvSpPr>
          <p:nvPr/>
        </p:nvSpPr>
        <p:spPr bwMode="auto">
          <a:xfrm flipV="1">
            <a:off x="695325" y="3106738"/>
            <a:ext cx="822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6" name="Text Box 471"/>
          <p:cNvSpPr txBox="1">
            <a:spLocks noChangeAspect="1" noChangeArrowheads="1"/>
          </p:cNvSpPr>
          <p:nvPr/>
        </p:nvSpPr>
        <p:spPr bwMode="auto">
          <a:xfrm>
            <a:off x="936326" y="2895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57" name="Text Box 473"/>
          <p:cNvSpPr txBox="1">
            <a:spLocks noChangeArrowheads="1"/>
          </p:cNvSpPr>
          <p:nvPr/>
        </p:nvSpPr>
        <p:spPr bwMode="auto">
          <a:xfrm>
            <a:off x="987425" y="2997200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58" name="Line 457"/>
          <p:cNvSpPr>
            <a:spLocks noChangeShapeType="1"/>
          </p:cNvSpPr>
          <p:nvPr/>
        </p:nvSpPr>
        <p:spPr bwMode="auto">
          <a:xfrm>
            <a:off x="2449513" y="3089275"/>
            <a:ext cx="0" cy="877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9" name="Line 458"/>
          <p:cNvSpPr>
            <a:spLocks noChangeShapeType="1"/>
          </p:cNvSpPr>
          <p:nvPr/>
        </p:nvSpPr>
        <p:spPr bwMode="auto">
          <a:xfrm>
            <a:off x="2459038" y="3090863"/>
            <a:ext cx="3444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0" name="Text Box 476"/>
          <p:cNvSpPr txBox="1">
            <a:spLocks noChangeAspect="1" noChangeArrowheads="1"/>
          </p:cNvSpPr>
          <p:nvPr/>
        </p:nvSpPr>
        <p:spPr bwMode="auto">
          <a:xfrm>
            <a:off x="2466676" y="2859088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1" name="Text Box 477"/>
          <p:cNvSpPr txBox="1">
            <a:spLocks noChangeArrowheads="1"/>
          </p:cNvSpPr>
          <p:nvPr/>
        </p:nvSpPr>
        <p:spPr bwMode="auto">
          <a:xfrm>
            <a:off x="2525713" y="2960688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2" name="Line 446"/>
          <p:cNvSpPr>
            <a:spLocks noChangeShapeType="1"/>
          </p:cNvSpPr>
          <p:nvPr/>
        </p:nvSpPr>
        <p:spPr bwMode="auto">
          <a:xfrm>
            <a:off x="3725863" y="3089275"/>
            <a:ext cx="392112" cy="12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3" name="Text Box 479"/>
          <p:cNvSpPr txBox="1">
            <a:spLocks noChangeAspect="1" noChangeArrowheads="1"/>
          </p:cNvSpPr>
          <p:nvPr/>
        </p:nvSpPr>
        <p:spPr bwMode="auto">
          <a:xfrm>
            <a:off x="3787476" y="2878138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4" name="Text Box 480"/>
          <p:cNvSpPr txBox="1">
            <a:spLocks noChangeArrowheads="1"/>
          </p:cNvSpPr>
          <p:nvPr/>
        </p:nvSpPr>
        <p:spPr bwMode="auto">
          <a:xfrm>
            <a:off x="3833813" y="2979738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5" name="Text Box 482"/>
          <p:cNvSpPr txBox="1">
            <a:spLocks noChangeAspect="1" noChangeArrowheads="1"/>
          </p:cNvSpPr>
          <p:nvPr/>
        </p:nvSpPr>
        <p:spPr bwMode="auto">
          <a:xfrm>
            <a:off x="5062239" y="2854325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6" name="Text Box 483"/>
          <p:cNvSpPr txBox="1">
            <a:spLocks noChangeArrowheads="1"/>
          </p:cNvSpPr>
          <p:nvPr/>
        </p:nvSpPr>
        <p:spPr bwMode="auto">
          <a:xfrm>
            <a:off x="5121275" y="2955925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7" name="Text Box 485"/>
          <p:cNvSpPr txBox="1">
            <a:spLocks noChangeAspect="1" noChangeArrowheads="1"/>
          </p:cNvSpPr>
          <p:nvPr/>
        </p:nvSpPr>
        <p:spPr bwMode="auto">
          <a:xfrm>
            <a:off x="5208289" y="5559425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8" name="Text Box 486"/>
          <p:cNvSpPr txBox="1">
            <a:spLocks noChangeArrowheads="1"/>
          </p:cNvSpPr>
          <p:nvPr/>
        </p:nvSpPr>
        <p:spPr bwMode="auto">
          <a:xfrm>
            <a:off x="5267325" y="5648325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9" name="Text Box 488"/>
          <p:cNvSpPr txBox="1">
            <a:spLocks noChangeAspect="1" noChangeArrowheads="1"/>
          </p:cNvSpPr>
          <p:nvPr/>
        </p:nvSpPr>
        <p:spPr bwMode="auto">
          <a:xfrm>
            <a:off x="7392361" y="3667125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70" name="Text Box 489"/>
          <p:cNvSpPr txBox="1">
            <a:spLocks noChangeArrowheads="1"/>
          </p:cNvSpPr>
          <p:nvPr/>
        </p:nvSpPr>
        <p:spPr bwMode="auto">
          <a:xfrm>
            <a:off x="7315200" y="3656013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79" name="Text Box 505"/>
          <p:cNvSpPr txBox="1">
            <a:spLocks noChangeArrowheads="1"/>
          </p:cNvSpPr>
          <p:nvPr/>
        </p:nvSpPr>
        <p:spPr bwMode="auto">
          <a:xfrm>
            <a:off x="1419225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>
                <a:latin typeface="+mn-lt"/>
              </a:rPr>
              <a:t>512 GB </a:t>
            </a:r>
          </a:p>
          <a:p>
            <a:pPr marL="457200" indent="-457200" algn="ctr"/>
            <a:r>
              <a:rPr lang="en-US" sz="1400" i="1">
                <a:latin typeface="+mn-lt"/>
              </a:rPr>
              <a:t>region </a:t>
            </a:r>
          </a:p>
          <a:p>
            <a:pPr marL="457200" indent="-457200" algn="ctr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0" name="Text Box 507"/>
          <p:cNvSpPr txBox="1">
            <a:spLocks noChangeArrowheads="1"/>
          </p:cNvSpPr>
          <p:nvPr/>
        </p:nvSpPr>
        <p:spPr bwMode="auto">
          <a:xfrm>
            <a:off x="2649538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>
                <a:latin typeface="+mn-lt"/>
              </a:rPr>
              <a:t>1 GB </a:t>
            </a:r>
          </a:p>
          <a:p>
            <a:pPr marL="457200" indent="-457200" algn="ctr"/>
            <a:r>
              <a:rPr lang="en-US" sz="1400" i="1">
                <a:latin typeface="+mn-lt"/>
              </a:rPr>
              <a:t>region </a:t>
            </a:r>
          </a:p>
          <a:p>
            <a:pPr marL="457200" indent="-457200" algn="ctr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1" name="Text Box 508"/>
          <p:cNvSpPr txBox="1">
            <a:spLocks noChangeArrowheads="1"/>
          </p:cNvSpPr>
          <p:nvPr/>
        </p:nvSpPr>
        <p:spPr bwMode="auto">
          <a:xfrm>
            <a:off x="3998913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>
                <a:latin typeface="+mn-lt"/>
              </a:rPr>
              <a:t>2 MB </a:t>
            </a:r>
          </a:p>
          <a:p>
            <a:pPr marL="457200" indent="-457200" algn="ctr"/>
            <a:r>
              <a:rPr lang="en-US" sz="1400" i="1">
                <a:latin typeface="+mn-lt"/>
              </a:rPr>
              <a:t>region </a:t>
            </a:r>
          </a:p>
          <a:p>
            <a:pPr marL="457200" indent="-457200" algn="ctr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2" name="Text Box 509"/>
          <p:cNvSpPr txBox="1">
            <a:spLocks noChangeArrowheads="1"/>
          </p:cNvSpPr>
          <p:nvPr/>
        </p:nvSpPr>
        <p:spPr bwMode="auto">
          <a:xfrm>
            <a:off x="5221288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>
                <a:latin typeface="+mn-lt"/>
              </a:rPr>
              <a:t>4 KB</a:t>
            </a:r>
          </a:p>
          <a:p>
            <a:pPr marL="457200" indent="-457200" algn="ctr"/>
            <a:r>
              <a:rPr lang="en-US" sz="1400" i="1">
                <a:latin typeface="+mn-lt"/>
              </a:rPr>
              <a:t>region </a:t>
            </a:r>
          </a:p>
          <a:p>
            <a:pPr marL="457200" indent="-457200" algn="ctr"/>
            <a:r>
              <a:rPr lang="en-US" sz="1400" i="1">
                <a:latin typeface="+mn-lt"/>
              </a:rPr>
              <a:t>per entry</a:t>
            </a:r>
          </a:p>
        </p:txBody>
      </p:sp>
    </p:spTree>
    <p:extLst>
      <p:ext uri="{BB962C8B-B14F-4D97-AF65-F5344CB8AC3E}">
        <p14:creationId xmlns:p14="http://schemas.microsoft.com/office/powerpoint/2010/main" val="7580822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57200"/>
            <a:ext cx="7924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Cute Trick for Speeding Up</a:t>
            </a:r>
            <a:br>
              <a:rPr lang="en-GB" dirty="0" smtClean="0"/>
            </a:br>
            <a:r>
              <a:rPr lang="en-GB" dirty="0" smtClean="0"/>
              <a:t>L1 </a:t>
            </a:r>
            <a:r>
              <a:rPr lang="en-GB" dirty="0"/>
              <a:t>Access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289425"/>
            <a:ext cx="8548687" cy="2339975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Observation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Bits that determine CI identical in virtual and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index into cache while address translation taking place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Generally we hit in TLB, so PPN bits (CT bits) available next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“Virtually indexed, physically tagged”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Cache carefully sized to make this possible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76200" y="1958930"/>
            <a:ext cx="2500313" cy="898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Physical</a:t>
            </a: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PA)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874735" y="1980406"/>
            <a:ext cx="1066800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CT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4246335" y="1980406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CO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181123" y="1751806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40</a:t>
            </a:r>
            <a:endParaRPr lang="en-GB" sz="14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271735" y="1751806"/>
            <a:ext cx="273480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6</a:t>
            </a:r>
            <a:endParaRPr lang="en-GB" sz="14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3941535" y="1980406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CI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3941535" y="1751806"/>
            <a:ext cx="273480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6</a:t>
            </a:r>
            <a:endParaRPr lang="en-GB" sz="14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1503135" y="3422868"/>
            <a:ext cx="1073378" cy="898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Virtual</a:t>
            </a:r>
            <a:r>
              <a:rPr lang="en-GB" sz="1600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VA)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2874735" y="3885406"/>
            <a:ext cx="1066800" cy="3048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VPN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3941535" y="3885406"/>
            <a:ext cx="609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VPO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177948" y="4266406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36</a:t>
            </a:r>
            <a:endParaRPr lang="en-GB" sz="14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938360" y="4266406"/>
            <a:ext cx="609600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3941535" y="2590006"/>
            <a:ext cx="609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PPO</a:t>
            </a: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2874735" y="2590006"/>
            <a:ext cx="1066800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PPN</a:t>
            </a:r>
          </a:p>
        </p:txBody>
      </p:sp>
      <p:sp>
        <p:nvSpPr>
          <p:cNvPr id="26641" name="AutoShape 17"/>
          <p:cNvSpPr>
            <a:spLocks/>
          </p:cNvSpPr>
          <p:nvPr/>
        </p:nvSpPr>
        <p:spPr bwMode="auto">
          <a:xfrm>
            <a:off x="2569935" y="1980406"/>
            <a:ext cx="228600" cy="914400"/>
          </a:xfrm>
          <a:prstGeom prst="leftBrace">
            <a:avLst>
              <a:gd name="adj1" fmla="val 33333"/>
              <a:gd name="adj2" fmla="val 50000"/>
            </a:avLst>
          </a:prstGeom>
          <a:noFill/>
          <a:ln w="93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V="1">
            <a:off x="3484335" y="3655218"/>
            <a:ext cx="1588" cy="23177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3" name="AutoShape 19"/>
          <p:cNvSpPr>
            <a:spLocks noChangeArrowheads="1"/>
          </p:cNvSpPr>
          <p:nvPr/>
        </p:nvSpPr>
        <p:spPr bwMode="auto">
          <a:xfrm>
            <a:off x="2798535" y="3123406"/>
            <a:ext cx="1143000" cy="60960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9080">
            <a:noFill/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</a:t>
            </a:r>
            <a:r>
              <a:rPr lang="en-GB" sz="1600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ess</a:t>
            </a:r>
            <a:endParaRPr lang="en-GB" sz="16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Translation</a:t>
            </a:r>
            <a:endParaRPr lang="en-GB" sz="16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V="1">
            <a:off x="3484335" y="2893218"/>
            <a:ext cx="1588" cy="274320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V="1">
            <a:off x="4246335" y="2893219"/>
            <a:ext cx="1588" cy="99377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4243160" y="3093244"/>
            <a:ext cx="733918" cy="537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No</a:t>
            </a:r>
          </a:p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Change</a:t>
            </a:r>
            <a:endParaRPr lang="en-GB" sz="14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5236935" y="2590006"/>
            <a:ext cx="2667000" cy="1143000"/>
          </a:xfrm>
          <a:prstGeom prst="rect">
            <a:avLst/>
          </a:prstGeom>
          <a:solidFill>
            <a:srgbClr val="F6F5BD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 flipV="1">
            <a:off x="4551135" y="3047205"/>
            <a:ext cx="934753" cy="992187"/>
          </a:xfrm>
          <a:prstGeom prst="line">
            <a:avLst/>
          </a:prstGeom>
          <a:noFill/>
          <a:ln w="19080">
            <a:solidFill>
              <a:srgbClr val="000066"/>
            </a:solidFill>
            <a:prstDash val="sysDot"/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4835582" y="3606377"/>
            <a:ext cx="325153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CI</a:t>
            </a:r>
          </a:p>
        </p:txBody>
      </p:sp>
      <p:sp>
        <p:nvSpPr>
          <p:cNvPr id="26658" name="Freeform 34"/>
          <p:cNvSpPr>
            <a:spLocks/>
          </p:cNvSpPr>
          <p:nvPr/>
        </p:nvSpPr>
        <p:spPr bwMode="auto">
          <a:xfrm>
            <a:off x="3636734" y="1523206"/>
            <a:ext cx="1600201" cy="6096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192" y="0"/>
              </a:cxn>
              <a:cxn ang="0">
                <a:pos x="1200" y="0"/>
              </a:cxn>
            </a:cxnLst>
            <a:rect l="0" t="0" r="r" b="b"/>
            <a:pathLst>
              <a:path w="1200" h="240">
                <a:moveTo>
                  <a:pt x="0" y="240"/>
                </a:moveTo>
                <a:lnTo>
                  <a:pt x="192" y="0"/>
                </a:lnTo>
                <a:lnTo>
                  <a:pt x="1200" y="0"/>
                </a:lnTo>
              </a:path>
            </a:pathLst>
          </a:custGeom>
          <a:noFill/>
          <a:ln w="19080">
            <a:solidFill>
              <a:srgbClr val="000066"/>
            </a:solidFill>
            <a:prstDash val="sysDot"/>
            <a:round/>
            <a:headEnd type="oval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075135" y="382087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L1 Cache</a:t>
            </a:r>
          </a:p>
        </p:txBody>
      </p:sp>
      <p:sp>
        <p:nvSpPr>
          <p:cNvPr id="39" name="Rectangle 29"/>
          <p:cNvSpPr>
            <a:spLocks noChangeArrowheads="1"/>
          </p:cNvSpPr>
          <p:nvPr/>
        </p:nvSpPr>
        <p:spPr bwMode="auto">
          <a:xfrm>
            <a:off x="4388558" y="1244177"/>
            <a:ext cx="367281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CT</a:t>
            </a:r>
            <a:endParaRPr lang="en-GB" sz="14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485888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770335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019288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303735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573041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857488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106441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390888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 flipV="1">
            <a:off x="59211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" name="Line 30"/>
          <p:cNvSpPr>
            <a:spLocks noChangeShapeType="1"/>
          </p:cNvSpPr>
          <p:nvPr/>
        </p:nvSpPr>
        <p:spPr bwMode="auto">
          <a:xfrm flipV="1">
            <a:off x="61497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Line 30"/>
          <p:cNvSpPr>
            <a:spLocks noChangeShapeType="1"/>
          </p:cNvSpPr>
          <p:nvPr/>
        </p:nvSpPr>
        <p:spPr bwMode="auto">
          <a:xfrm flipV="1">
            <a:off x="64545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Line 30"/>
          <p:cNvSpPr>
            <a:spLocks noChangeShapeType="1"/>
          </p:cNvSpPr>
          <p:nvPr/>
        </p:nvSpPr>
        <p:spPr bwMode="auto">
          <a:xfrm flipV="1">
            <a:off x="5616347" y="1677194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Line 30"/>
          <p:cNvSpPr>
            <a:spLocks noChangeShapeType="1"/>
          </p:cNvSpPr>
          <p:nvPr/>
        </p:nvSpPr>
        <p:spPr bwMode="auto">
          <a:xfrm flipV="1">
            <a:off x="7522935" y="1677194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Line 30"/>
          <p:cNvSpPr>
            <a:spLocks noChangeShapeType="1"/>
          </p:cNvSpPr>
          <p:nvPr/>
        </p:nvSpPr>
        <p:spPr bwMode="auto">
          <a:xfrm flipV="1">
            <a:off x="66847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" name="Line 30"/>
          <p:cNvSpPr>
            <a:spLocks noChangeShapeType="1"/>
          </p:cNvSpPr>
          <p:nvPr/>
        </p:nvSpPr>
        <p:spPr bwMode="auto">
          <a:xfrm flipV="1">
            <a:off x="69895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" name="Line 30"/>
          <p:cNvSpPr>
            <a:spLocks noChangeShapeType="1"/>
          </p:cNvSpPr>
          <p:nvPr/>
        </p:nvSpPr>
        <p:spPr bwMode="auto">
          <a:xfrm flipV="1">
            <a:off x="72181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AutoShape 19"/>
          <p:cNvSpPr>
            <a:spLocks noChangeArrowheads="1"/>
          </p:cNvSpPr>
          <p:nvPr/>
        </p:nvSpPr>
        <p:spPr bwMode="auto">
          <a:xfrm>
            <a:off x="5236935" y="1244178"/>
            <a:ext cx="2667000" cy="432222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9080">
            <a:noFill/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Tag Check</a:t>
            </a:r>
            <a:endParaRPr lang="en-GB" sz="16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1252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304800"/>
            <a:ext cx="8024982" cy="762000"/>
          </a:xfrm>
        </p:spPr>
        <p:txBody>
          <a:bodyPr/>
          <a:lstStyle/>
          <a:p>
            <a:r>
              <a:rPr lang="en-US" dirty="0" smtClean="0"/>
              <a:t>Virtual Address Space</a:t>
            </a:r>
            <a:br>
              <a:rPr lang="en-US" dirty="0" smtClean="0"/>
            </a:br>
            <a:r>
              <a:rPr lang="en-US" dirty="0" smtClean="0"/>
              <a:t>of a Linux Process</a:t>
            </a:r>
            <a:endParaRPr lang="en-US" dirty="0"/>
          </a:p>
        </p:txBody>
      </p:sp>
      <p:sp>
        <p:nvSpPr>
          <p:cNvPr id="4" name="Rectangle 379"/>
          <p:cNvSpPr>
            <a:spLocks noChangeAspect="1" noChangeArrowheads="1"/>
          </p:cNvSpPr>
          <p:nvPr/>
        </p:nvSpPr>
        <p:spPr bwMode="auto">
          <a:xfrm>
            <a:off x="3482975" y="2976563"/>
            <a:ext cx="2174875" cy="523875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Kernel code and data</a:t>
            </a:r>
          </a:p>
        </p:txBody>
      </p:sp>
      <p:sp>
        <p:nvSpPr>
          <p:cNvPr id="5" name="Rectangle 380"/>
          <p:cNvSpPr>
            <a:spLocks noChangeAspect="1" noChangeArrowheads="1"/>
          </p:cNvSpPr>
          <p:nvPr/>
        </p:nvSpPr>
        <p:spPr bwMode="auto">
          <a:xfrm>
            <a:off x="3482975" y="4325938"/>
            <a:ext cx="2174875" cy="4556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 smtClean="0">
                <a:latin typeface="+mn-lt"/>
              </a:rPr>
              <a:t>Memory-mapped </a:t>
            </a:r>
            <a:r>
              <a:rPr lang="en-US" sz="1400" dirty="0">
                <a:latin typeface="+mn-lt"/>
              </a:rPr>
              <a:t>region </a:t>
            </a:r>
          </a:p>
          <a:p>
            <a:r>
              <a:rPr lang="en-US" sz="1400" dirty="0">
                <a:latin typeface="+mn-lt"/>
              </a:rPr>
              <a:t>for shared libraries</a:t>
            </a:r>
          </a:p>
        </p:txBody>
      </p:sp>
      <p:sp>
        <p:nvSpPr>
          <p:cNvPr id="6" name="Rectangle 381"/>
          <p:cNvSpPr>
            <a:spLocks noChangeAspect="1" noChangeArrowheads="1"/>
          </p:cNvSpPr>
          <p:nvPr/>
        </p:nvSpPr>
        <p:spPr bwMode="auto">
          <a:xfrm>
            <a:off x="3482975" y="4778375"/>
            <a:ext cx="2174875" cy="4921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7" name="Rectangle 382"/>
          <p:cNvSpPr>
            <a:spLocks noChangeAspect="1" noChangeArrowheads="1"/>
          </p:cNvSpPr>
          <p:nvPr/>
        </p:nvSpPr>
        <p:spPr bwMode="auto">
          <a:xfrm>
            <a:off x="3482975" y="5273675"/>
            <a:ext cx="2174875" cy="454025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Runtime heap</a:t>
            </a:r>
            <a:r>
              <a:rPr lang="en-US" sz="1600" dirty="0" smtClean="0">
                <a:latin typeface="+mn-lt"/>
              </a:rPr>
              <a:t> (</a:t>
            </a:r>
            <a:r>
              <a:rPr lang="en-US" sz="1600" dirty="0" err="1" smtClean="0">
                <a:latin typeface="+mn-lt"/>
              </a:rPr>
              <a:t>malloc</a:t>
            </a:r>
            <a:r>
              <a:rPr lang="en-US" sz="1600" dirty="0">
                <a:latin typeface="+mn-lt"/>
              </a:rPr>
              <a:t>)</a:t>
            </a:r>
          </a:p>
        </p:txBody>
      </p:sp>
      <p:sp>
        <p:nvSpPr>
          <p:cNvPr id="8" name="Rectangle 383"/>
          <p:cNvSpPr>
            <a:spLocks noChangeAspect="1" noChangeArrowheads="1"/>
          </p:cNvSpPr>
          <p:nvPr/>
        </p:nvSpPr>
        <p:spPr bwMode="auto">
          <a:xfrm>
            <a:off x="3482975" y="3708400"/>
            <a:ext cx="2174875" cy="61595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9" name="Rectangle 384"/>
          <p:cNvSpPr>
            <a:spLocks noChangeAspect="1" noChangeArrowheads="1"/>
          </p:cNvSpPr>
          <p:nvPr/>
        </p:nvSpPr>
        <p:spPr bwMode="auto">
          <a:xfrm>
            <a:off x="3482975" y="6235700"/>
            <a:ext cx="2174875" cy="269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Program text (.text)</a:t>
            </a:r>
          </a:p>
        </p:txBody>
      </p:sp>
      <p:sp>
        <p:nvSpPr>
          <p:cNvPr id="10" name="Rectangle 385"/>
          <p:cNvSpPr>
            <a:spLocks noChangeAspect="1" noChangeArrowheads="1"/>
          </p:cNvSpPr>
          <p:nvPr/>
        </p:nvSpPr>
        <p:spPr bwMode="auto">
          <a:xfrm>
            <a:off x="3482975" y="5976938"/>
            <a:ext cx="2174875" cy="269875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Initialized data (.data)</a:t>
            </a:r>
          </a:p>
        </p:txBody>
      </p:sp>
      <p:sp>
        <p:nvSpPr>
          <p:cNvPr id="11" name="Rectangle 386"/>
          <p:cNvSpPr>
            <a:spLocks noChangeAspect="1" noChangeArrowheads="1"/>
          </p:cNvSpPr>
          <p:nvPr/>
        </p:nvSpPr>
        <p:spPr bwMode="auto">
          <a:xfrm>
            <a:off x="3482975" y="5718175"/>
            <a:ext cx="2174875" cy="268288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Uninitialized data (.</a:t>
            </a:r>
            <a:r>
              <a:rPr lang="en-US" sz="1400" dirty="0" err="1">
                <a:latin typeface="+mn-lt"/>
              </a:rPr>
              <a:t>bss</a:t>
            </a:r>
            <a:r>
              <a:rPr lang="en-US" sz="1400" dirty="0">
                <a:latin typeface="+mn-lt"/>
              </a:rPr>
              <a:t>)</a:t>
            </a:r>
          </a:p>
        </p:txBody>
      </p:sp>
      <p:sp>
        <p:nvSpPr>
          <p:cNvPr id="12" name="Line 387"/>
          <p:cNvSpPr>
            <a:spLocks noChangeAspect="1" noChangeShapeType="1"/>
          </p:cNvSpPr>
          <p:nvPr/>
        </p:nvSpPr>
        <p:spPr bwMode="auto">
          <a:xfrm flipV="1">
            <a:off x="4508500" y="5026025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3" name="Rectangle 388"/>
          <p:cNvSpPr>
            <a:spLocks noChangeAspect="1" noChangeArrowheads="1"/>
          </p:cNvSpPr>
          <p:nvPr/>
        </p:nvSpPr>
        <p:spPr bwMode="auto">
          <a:xfrm>
            <a:off x="3482975" y="3479800"/>
            <a:ext cx="2174875" cy="32488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User stack</a:t>
            </a:r>
          </a:p>
        </p:txBody>
      </p:sp>
      <p:sp>
        <p:nvSpPr>
          <p:cNvPr id="15" name="Line 390"/>
          <p:cNvSpPr>
            <a:spLocks noChangeAspect="1" noChangeShapeType="1"/>
          </p:cNvSpPr>
          <p:nvPr/>
        </p:nvSpPr>
        <p:spPr bwMode="auto">
          <a:xfrm>
            <a:off x="4529137" y="3805237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6" name="Rectangle 391"/>
          <p:cNvSpPr>
            <a:spLocks noChangeAspect="1" noChangeArrowheads="1"/>
          </p:cNvSpPr>
          <p:nvPr/>
        </p:nvSpPr>
        <p:spPr bwMode="auto">
          <a:xfrm>
            <a:off x="3482975" y="6494463"/>
            <a:ext cx="2174875" cy="2698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17" name="Text Box 392"/>
          <p:cNvSpPr txBox="1">
            <a:spLocks noChangeAspect="1" noChangeArrowheads="1"/>
          </p:cNvSpPr>
          <p:nvPr/>
        </p:nvSpPr>
        <p:spPr bwMode="auto">
          <a:xfrm>
            <a:off x="3276600" y="6659563"/>
            <a:ext cx="268287" cy="274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latin typeface="+mn-lt"/>
              </a:rPr>
              <a:t>0</a:t>
            </a:r>
          </a:p>
        </p:txBody>
      </p:sp>
      <p:sp>
        <p:nvSpPr>
          <p:cNvPr id="18" name="Text Box 393"/>
          <p:cNvSpPr txBox="1">
            <a:spLocks noChangeAspect="1" noChangeArrowheads="1"/>
          </p:cNvSpPr>
          <p:nvPr/>
        </p:nvSpPr>
        <p:spPr bwMode="auto">
          <a:xfrm>
            <a:off x="2514600" y="3593068"/>
            <a:ext cx="7311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 smtClean="0">
                <a:latin typeface="+mn-lt"/>
              </a:rPr>
              <a:t>%</a:t>
            </a:r>
            <a:r>
              <a:rPr lang="en-US" sz="1800" dirty="0" err="1" smtClean="0">
                <a:latin typeface="Courier New"/>
                <a:cs typeface="Courier New"/>
              </a:rPr>
              <a:t>rsp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9" name="Line 394"/>
          <p:cNvSpPr>
            <a:spLocks noChangeAspect="1" noChangeShapeType="1"/>
          </p:cNvSpPr>
          <p:nvPr/>
        </p:nvSpPr>
        <p:spPr bwMode="auto">
          <a:xfrm>
            <a:off x="3224212" y="3808412"/>
            <a:ext cx="2587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0" name="Text Box 395"/>
          <p:cNvSpPr txBox="1">
            <a:spLocks noChangeAspect="1" noChangeArrowheads="1"/>
          </p:cNvSpPr>
          <p:nvPr/>
        </p:nvSpPr>
        <p:spPr bwMode="auto">
          <a:xfrm>
            <a:off x="5995987" y="4732814"/>
            <a:ext cx="103857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i="1" dirty="0">
                <a:latin typeface="+mn-lt"/>
              </a:rPr>
              <a:t>Process</a:t>
            </a:r>
          </a:p>
          <a:p>
            <a:pPr algn="l"/>
            <a:r>
              <a:rPr lang="en-US" sz="1800" i="1" dirty="0">
                <a:latin typeface="+mn-lt"/>
              </a:rPr>
              <a:t>virtual</a:t>
            </a:r>
          </a:p>
          <a:p>
            <a:pPr algn="l"/>
            <a:r>
              <a:rPr lang="en-US" sz="1800" i="1" dirty="0">
                <a:latin typeface="+mn-lt"/>
              </a:rPr>
              <a:t>memory</a:t>
            </a:r>
          </a:p>
        </p:txBody>
      </p:sp>
      <p:sp>
        <p:nvSpPr>
          <p:cNvPr id="21" name="Text Box 397"/>
          <p:cNvSpPr txBox="1">
            <a:spLocks noChangeAspect="1" noChangeArrowheads="1"/>
          </p:cNvSpPr>
          <p:nvPr/>
        </p:nvSpPr>
        <p:spPr bwMode="auto">
          <a:xfrm>
            <a:off x="2667000" y="5035550"/>
            <a:ext cx="6002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brk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" name="Line 398"/>
          <p:cNvSpPr>
            <a:spLocks noChangeAspect="1" noChangeShapeType="1"/>
          </p:cNvSpPr>
          <p:nvPr/>
        </p:nvSpPr>
        <p:spPr bwMode="auto">
          <a:xfrm>
            <a:off x="3209925" y="52625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3" name="Rectangle 400"/>
          <p:cNvSpPr>
            <a:spLocks noChangeAspect="1" noChangeArrowheads="1"/>
          </p:cNvSpPr>
          <p:nvPr/>
        </p:nvSpPr>
        <p:spPr bwMode="auto">
          <a:xfrm>
            <a:off x="3482975" y="2580214"/>
            <a:ext cx="2174875" cy="399524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Physical memory</a:t>
            </a:r>
          </a:p>
        </p:txBody>
      </p:sp>
      <p:sp>
        <p:nvSpPr>
          <p:cNvPr id="24" name="AutoShape 401"/>
          <p:cNvSpPr>
            <a:spLocks/>
          </p:cNvSpPr>
          <p:nvPr/>
        </p:nvSpPr>
        <p:spPr bwMode="auto">
          <a:xfrm flipH="1">
            <a:off x="3240086" y="2580213"/>
            <a:ext cx="150813" cy="878949"/>
          </a:xfrm>
          <a:prstGeom prst="rightBrace">
            <a:avLst>
              <a:gd name="adj1" fmla="val 55438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5" name="Text Box 402"/>
          <p:cNvSpPr txBox="1">
            <a:spLocks noChangeArrowheads="1"/>
          </p:cNvSpPr>
          <p:nvPr/>
        </p:nvSpPr>
        <p:spPr bwMode="auto">
          <a:xfrm>
            <a:off x="1676400" y="2705100"/>
            <a:ext cx="1589087" cy="592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2"/>
                </a:solidFill>
                <a:latin typeface="+mn-lt"/>
              </a:rPr>
              <a:t>Identical  for each process</a:t>
            </a:r>
          </a:p>
        </p:txBody>
      </p:sp>
      <p:sp>
        <p:nvSpPr>
          <p:cNvPr id="26" name="Rectangle 403"/>
          <p:cNvSpPr>
            <a:spLocks noChangeAspect="1" noChangeArrowheads="1"/>
          </p:cNvSpPr>
          <p:nvPr/>
        </p:nvSpPr>
        <p:spPr bwMode="auto">
          <a:xfrm>
            <a:off x="3481387" y="1256775"/>
            <a:ext cx="2171700" cy="1323439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latin typeface="+mn-lt"/>
              </a:rPr>
              <a:t>Process-specific </a:t>
            </a:r>
            <a:r>
              <a:rPr lang="en-US" sz="1400" dirty="0" smtClean="0">
                <a:latin typeface="+mn-lt"/>
              </a:rPr>
              <a:t>data</a:t>
            </a:r>
          </a:p>
          <a:p>
            <a:pPr algn="ctr"/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structs</a:t>
            </a:r>
            <a:r>
              <a:rPr lang="en-US" sz="1400" dirty="0" smtClean="0">
                <a:latin typeface="+mn-lt"/>
              </a:rPr>
              <a:t>  (</a:t>
            </a:r>
            <a:r>
              <a:rPr lang="en-US" sz="1400" dirty="0" err="1" smtClean="0">
                <a:latin typeface="+mn-lt"/>
              </a:rPr>
              <a:t>ptables</a:t>
            </a:r>
            <a:r>
              <a:rPr lang="en-US" sz="1400" dirty="0" smtClean="0">
                <a:latin typeface="+mn-lt"/>
              </a:rPr>
              <a:t>,</a:t>
            </a:r>
            <a:endParaRPr lang="en-US" sz="1400" dirty="0">
              <a:latin typeface="+mn-lt"/>
            </a:endParaRPr>
          </a:p>
          <a:p>
            <a:pPr algn="ctr"/>
            <a:r>
              <a:rPr lang="en-US" sz="1400" dirty="0">
                <a:latin typeface="+mn-lt"/>
              </a:rPr>
              <a:t>task and mm </a:t>
            </a:r>
            <a:r>
              <a:rPr lang="en-US" sz="1400" dirty="0" err="1">
                <a:latin typeface="+mn-lt"/>
              </a:rPr>
              <a:t>structs</a:t>
            </a:r>
            <a:r>
              <a:rPr lang="en-US" sz="1400" dirty="0" smtClean="0">
                <a:latin typeface="+mn-lt"/>
              </a:rPr>
              <a:t>, kernel stack</a:t>
            </a:r>
            <a:r>
              <a:rPr lang="en-US" sz="1400" dirty="0">
                <a:latin typeface="+mn-lt"/>
              </a:rPr>
              <a:t>)</a:t>
            </a:r>
          </a:p>
        </p:txBody>
      </p:sp>
      <p:sp>
        <p:nvSpPr>
          <p:cNvPr id="27" name="Text Box 405"/>
          <p:cNvSpPr txBox="1">
            <a:spLocks noChangeAspect="1" noChangeArrowheads="1"/>
          </p:cNvSpPr>
          <p:nvPr/>
        </p:nvSpPr>
        <p:spPr bwMode="auto">
          <a:xfrm>
            <a:off x="6034087" y="1987550"/>
            <a:ext cx="103857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i="1" dirty="0">
                <a:latin typeface="+mn-lt"/>
              </a:rPr>
              <a:t>Kernel</a:t>
            </a:r>
          </a:p>
          <a:p>
            <a:pPr algn="l"/>
            <a:r>
              <a:rPr lang="en-US" sz="1800" i="1" dirty="0">
                <a:latin typeface="+mn-lt"/>
              </a:rPr>
              <a:t>virtual </a:t>
            </a:r>
          </a:p>
          <a:p>
            <a:pPr algn="l"/>
            <a:r>
              <a:rPr lang="en-US" sz="1800" i="1" dirty="0">
                <a:latin typeface="+mn-lt"/>
              </a:rPr>
              <a:t>memory</a:t>
            </a:r>
          </a:p>
        </p:txBody>
      </p:sp>
      <p:sp>
        <p:nvSpPr>
          <p:cNvPr id="28" name="AutoShape 421"/>
          <p:cNvSpPr>
            <a:spLocks/>
          </p:cNvSpPr>
          <p:nvPr/>
        </p:nvSpPr>
        <p:spPr bwMode="auto">
          <a:xfrm>
            <a:off x="5754687" y="3484563"/>
            <a:ext cx="190500" cy="3289300"/>
          </a:xfrm>
          <a:prstGeom prst="rightBrace">
            <a:avLst>
              <a:gd name="adj1" fmla="val 143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9" name="AutoShape 422"/>
          <p:cNvSpPr>
            <a:spLocks/>
          </p:cNvSpPr>
          <p:nvPr/>
        </p:nvSpPr>
        <p:spPr bwMode="auto">
          <a:xfrm>
            <a:off x="5741987" y="1389063"/>
            <a:ext cx="215900" cy="2032000"/>
          </a:xfrm>
          <a:prstGeom prst="rightBrace">
            <a:avLst>
              <a:gd name="adj1" fmla="val 7843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0" name="Text Box 424"/>
          <p:cNvSpPr txBox="1">
            <a:spLocks noChangeArrowheads="1"/>
          </p:cNvSpPr>
          <p:nvPr/>
        </p:nvSpPr>
        <p:spPr bwMode="auto">
          <a:xfrm>
            <a:off x="2016465" y="6324600"/>
            <a:ext cx="1260135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dirty="0" smtClean="0">
                <a:solidFill>
                  <a:schemeClr val="tx2"/>
                </a:solidFill>
                <a:latin typeface="Courier New"/>
                <a:cs typeface="Courier New"/>
              </a:rPr>
              <a:t>0x00400000</a:t>
            </a:r>
            <a:endParaRPr lang="en-US" sz="1400" dirty="0">
              <a:solidFill>
                <a:schemeClr val="tx2"/>
              </a:solidFill>
              <a:latin typeface="Courier New"/>
              <a:cs typeface="Courier New"/>
            </a:endParaRPr>
          </a:p>
        </p:txBody>
      </p:sp>
      <p:sp>
        <p:nvSpPr>
          <p:cNvPr id="31" name="AutoShape 425"/>
          <p:cNvSpPr>
            <a:spLocks/>
          </p:cNvSpPr>
          <p:nvPr/>
        </p:nvSpPr>
        <p:spPr bwMode="auto">
          <a:xfrm flipH="1">
            <a:off x="3214687" y="1280228"/>
            <a:ext cx="176212" cy="1162935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2" name="Text Box 426"/>
          <p:cNvSpPr txBox="1">
            <a:spLocks noChangeArrowheads="1"/>
          </p:cNvSpPr>
          <p:nvPr/>
        </p:nvSpPr>
        <p:spPr bwMode="auto">
          <a:xfrm>
            <a:off x="1676400" y="1757363"/>
            <a:ext cx="1576387" cy="592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2"/>
                </a:solidFill>
                <a:latin typeface="+mn-lt"/>
              </a:rPr>
              <a:t>Different for</a:t>
            </a:r>
            <a:r>
              <a:rPr lang="en-US" sz="1800" i="1" dirty="0" smtClean="0">
                <a:solidFill>
                  <a:schemeClr val="tx2"/>
                </a:solidFill>
                <a:latin typeface="+mn-lt"/>
              </a:rPr>
              <a:t> each </a:t>
            </a:r>
            <a:r>
              <a:rPr lang="en-US" sz="1800" i="1" dirty="0">
                <a:solidFill>
                  <a:schemeClr val="tx2"/>
                </a:solidFill>
                <a:latin typeface="+mn-lt"/>
              </a:rPr>
              <a:t>process</a:t>
            </a:r>
          </a:p>
        </p:txBody>
      </p:sp>
      <p:sp>
        <p:nvSpPr>
          <p:cNvPr id="33" name="Line 427"/>
          <p:cNvSpPr>
            <a:spLocks noChangeShapeType="1"/>
          </p:cNvSpPr>
          <p:nvPr/>
        </p:nvSpPr>
        <p:spPr bwMode="auto">
          <a:xfrm>
            <a:off x="3468687" y="3473450"/>
            <a:ext cx="218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4" name="Line 428"/>
          <p:cNvSpPr>
            <a:spLocks noChangeAspect="1" noChangeShapeType="1"/>
          </p:cNvSpPr>
          <p:nvPr/>
        </p:nvSpPr>
        <p:spPr bwMode="auto">
          <a:xfrm>
            <a:off x="3222625" y="64817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72107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Symbols</a:t>
            </a:r>
            <a:endParaRPr lang="en-US" dirty="0"/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Basic Parameters</a:t>
            </a:r>
          </a:p>
          <a:p>
            <a:pPr lvl="1"/>
            <a:r>
              <a:rPr lang="en-US" b="1" dirty="0" smtClean="0"/>
              <a:t>N = 2</a:t>
            </a:r>
            <a:r>
              <a:rPr lang="en-US" b="1" baseline="30000" dirty="0" smtClean="0"/>
              <a:t>n </a:t>
            </a:r>
            <a:r>
              <a:rPr lang="en-US" dirty="0" smtClean="0"/>
              <a:t>: Number of addresses in virtual address space</a:t>
            </a:r>
            <a:endParaRPr lang="en-US" baseline="30000" dirty="0" smtClean="0"/>
          </a:p>
          <a:p>
            <a:pPr lvl="1"/>
            <a:r>
              <a:rPr lang="en-US" b="1" dirty="0" smtClean="0"/>
              <a:t>M = 2</a:t>
            </a:r>
            <a:r>
              <a:rPr lang="en-US" b="1" baseline="30000" dirty="0" smtClean="0"/>
              <a:t>m </a:t>
            </a:r>
            <a:r>
              <a:rPr lang="en-US" dirty="0" smtClean="0"/>
              <a:t>: Number of addresses in physical address space</a:t>
            </a:r>
            <a:endParaRPr lang="en-US" baseline="30000" dirty="0" smtClean="0"/>
          </a:p>
          <a:p>
            <a:pPr lvl="1"/>
            <a:r>
              <a:rPr lang="en-US" b="1" dirty="0" smtClean="0"/>
              <a:t>P = 2</a:t>
            </a:r>
            <a:r>
              <a:rPr lang="en-US" b="1" baseline="30000" dirty="0" smtClean="0"/>
              <a:t>p </a:t>
            </a:r>
            <a:r>
              <a:rPr lang="en-US" b="1" dirty="0" smtClean="0"/>
              <a:t> </a:t>
            </a:r>
            <a:r>
              <a:rPr lang="en-US" dirty="0" smtClean="0"/>
              <a:t>: Page size (bytes)</a:t>
            </a:r>
            <a:endParaRPr lang="en-US" baseline="30000" dirty="0" smtClean="0"/>
          </a:p>
          <a:p>
            <a:r>
              <a:rPr lang="en-US" dirty="0" smtClean="0"/>
              <a:t>Components of the virtual address (VA)</a:t>
            </a:r>
          </a:p>
          <a:p>
            <a:pPr lvl="1"/>
            <a:r>
              <a:rPr lang="en-US" b="1" dirty="0" smtClean="0"/>
              <a:t>TLBI</a:t>
            </a:r>
            <a:r>
              <a:rPr lang="en-US" dirty="0" smtClean="0"/>
              <a:t>: TLB index</a:t>
            </a:r>
          </a:p>
          <a:p>
            <a:pPr lvl="1"/>
            <a:r>
              <a:rPr lang="en-US" b="1" dirty="0" smtClean="0"/>
              <a:t>TLBT</a:t>
            </a:r>
            <a:r>
              <a:rPr lang="en-US" dirty="0" smtClean="0"/>
              <a:t>: TLB tag</a:t>
            </a:r>
          </a:p>
          <a:p>
            <a:pPr lvl="1"/>
            <a:r>
              <a:rPr lang="en-US" b="1" dirty="0" smtClean="0"/>
              <a:t>VPO</a:t>
            </a:r>
            <a:r>
              <a:rPr lang="en-US" dirty="0" smtClean="0"/>
              <a:t>: Virtual page offset </a:t>
            </a:r>
          </a:p>
          <a:p>
            <a:pPr lvl="1"/>
            <a:r>
              <a:rPr lang="en-US" b="1" dirty="0" smtClean="0"/>
              <a:t>VPN</a:t>
            </a:r>
            <a:r>
              <a:rPr lang="en-US" dirty="0" smtClean="0"/>
              <a:t>: Virtual page number </a:t>
            </a:r>
          </a:p>
          <a:p>
            <a:r>
              <a:rPr lang="en-US" dirty="0" smtClean="0"/>
              <a:t>Components of the physical address (PA)</a:t>
            </a:r>
          </a:p>
          <a:p>
            <a:pPr lvl="1"/>
            <a:r>
              <a:rPr lang="en-US" b="1" dirty="0" smtClean="0"/>
              <a:t>PPO</a:t>
            </a:r>
            <a:r>
              <a:rPr lang="en-US" dirty="0" smtClean="0"/>
              <a:t>: Physical page offset (same as VPO)</a:t>
            </a:r>
          </a:p>
          <a:p>
            <a:pPr lvl="1"/>
            <a:r>
              <a:rPr lang="en-US" b="1" dirty="0" smtClean="0"/>
              <a:t>PPN:</a:t>
            </a:r>
            <a:r>
              <a:rPr lang="en-US" dirty="0" smtClean="0"/>
              <a:t> Physical page number</a:t>
            </a:r>
          </a:p>
          <a:p>
            <a:pPr lvl="1"/>
            <a:r>
              <a:rPr lang="en-US" b="1" dirty="0" smtClean="0"/>
              <a:t>CO</a:t>
            </a:r>
            <a:r>
              <a:rPr lang="en-US" dirty="0" smtClean="0"/>
              <a:t>: Byte offset within cache line</a:t>
            </a:r>
          </a:p>
          <a:p>
            <a:pPr lvl="1"/>
            <a:r>
              <a:rPr lang="en-US" b="1" dirty="0" smtClean="0"/>
              <a:t>CI:</a:t>
            </a:r>
            <a:r>
              <a:rPr lang="en-US" dirty="0" smtClean="0"/>
              <a:t> Cache index</a:t>
            </a:r>
          </a:p>
          <a:p>
            <a:pPr lvl="1"/>
            <a:r>
              <a:rPr lang="en-US" b="1" dirty="0" smtClean="0"/>
              <a:t>CT</a:t>
            </a:r>
            <a:r>
              <a:rPr lang="en-US" dirty="0" smtClean="0"/>
              <a:t>: Cache tag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797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015647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4015647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28600"/>
            <a:ext cx="86106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Linux Organizes </a:t>
            </a:r>
            <a:r>
              <a:rPr lang="en-GB" dirty="0" err="1" smtClean="0"/>
              <a:t>VM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A</a:t>
            </a:r>
            <a:r>
              <a:rPr lang="en-GB" dirty="0" smtClean="0"/>
              <a:t>s </a:t>
            </a:r>
            <a:r>
              <a:rPr lang="en-GB" dirty="0"/>
              <a:t>Collection of “Areas” 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79357" y="1443038"/>
            <a:ext cx="1536922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task_struct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105885" y="1600200"/>
            <a:ext cx="1290661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mm_struct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186847" y="2006600"/>
            <a:ext cx="1066800" cy="157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2186847" y="198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pgd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662847" y="1778000"/>
            <a:ext cx="762000" cy="18034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662847" y="1981200"/>
            <a:ext cx="7620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mm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2186847" y="243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mmap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3707672" y="1295400"/>
            <a:ext cx="1906314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vm_area_struct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4015647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4015647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4015647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4015647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015647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4015647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4015647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4015647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4015647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4015647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4015647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4015647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4015647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5920647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5791200" y="1143000"/>
            <a:ext cx="2191448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rocess </a:t>
            </a:r>
            <a:r>
              <a:rPr lang="en-GB" sz="1600" b="1" dirty="0">
                <a:latin typeface="Calibri" pitchFamily="34" charset="0"/>
              </a:rPr>
              <a:t>virtual memory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5920647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</a:t>
            </a:r>
            <a:r>
              <a:rPr lang="en-GB" sz="1600" b="1" dirty="0" smtClean="0">
                <a:latin typeface="Calibri" pitchFamily="34" charset="0"/>
              </a:rPr>
              <a:t>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5920647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</a:t>
            </a:r>
            <a:r>
              <a:rPr lang="en-GB" sz="1600" b="1" dirty="0" smtClean="0">
                <a:latin typeface="Calibri" pitchFamily="34" charset="0"/>
              </a:rPr>
              <a:t>ata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5920647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hared </a:t>
            </a:r>
            <a:r>
              <a:rPr lang="en-GB" sz="1600" b="1" dirty="0">
                <a:latin typeface="Calibri" pitchFamily="34" charset="0"/>
              </a:rPr>
              <a:t>libraries</a:t>
            </a: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>
            <a:off x="5082447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>
            <a:off x="5082447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>
            <a:off x="5082447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5082447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 flipV="1">
            <a:off x="5082447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5" name="Line 39"/>
          <p:cNvSpPr>
            <a:spLocks noChangeShapeType="1"/>
          </p:cNvSpPr>
          <p:nvPr/>
        </p:nvSpPr>
        <p:spPr bwMode="auto">
          <a:xfrm>
            <a:off x="5082447" y="5715000"/>
            <a:ext cx="838200" cy="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6" name="Line 40"/>
          <p:cNvSpPr>
            <a:spLocks noChangeShapeType="1"/>
          </p:cNvSpPr>
          <p:nvPr/>
        </p:nvSpPr>
        <p:spPr bwMode="auto">
          <a:xfrm flipH="1">
            <a:off x="3785460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7" name="Line 41"/>
          <p:cNvSpPr>
            <a:spLocks noChangeShapeType="1"/>
          </p:cNvSpPr>
          <p:nvPr/>
        </p:nvSpPr>
        <p:spPr bwMode="auto">
          <a:xfrm>
            <a:off x="3787047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8" name="Line 42"/>
          <p:cNvSpPr>
            <a:spLocks noChangeShapeType="1"/>
          </p:cNvSpPr>
          <p:nvPr/>
        </p:nvSpPr>
        <p:spPr bwMode="auto">
          <a:xfrm>
            <a:off x="3787047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9" name="Line 43"/>
          <p:cNvSpPr>
            <a:spLocks noChangeShapeType="1"/>
          </p:cNvSpPr>
          <p:nvPr/>
        </p:nvSpPr>
        <p:spPr bwMode="auto">
          <a:xfrm flipH="1">
            <a:off x="3785460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0" name="Line 44"/>
          <p:cNvSpPr>
            <a:spLocks noChangeShapeType="1"/>
          </p:cNvSpPr>
          <p:nvPr/>
        </p:nvSpPr>
        <p:spPr bwMode="auto">
          <a:xfrm>
            <a:off x="3787047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1" name="Line 45"/>
          <p:cNvSpPr>
            <a:spLocks noChangeShapeType="1"/>
          </p:cNvSpPr>
          <p:nvPr/>
        </p:nvSpPr>
        <p:spPr bwMode="auto">
          <a:xfrm>
            <a:off x="3787047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7932010" y="6170613"/>
            <a:ext cx="281871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9746" name="Rectangle 50"/>
          <p:cNvSpPr>
            <a:spLocks noGrp="1" noChangeArrowheads="1"/>
          </p:cNvSpPr>
          <p:nvPr>
            <p:ph type="body" idx="1"/>
          </p:nvPr>
        </p:nvSpPr>
        <p:spPr>
          <a:xfrm>
            <a:off x="358774" y="3581400"/>
            <a:ext cx="3348898" cy="2894013"/>
          </a:xfrm>
          <a:ln/>
        </p:spPr>
        <p:txBody>
          <a:bodyPr/>
          <a:lstStyle/>
          <a:p>
            <a:pPr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pgd</a:t>
            </a:r>
            <a:r>
              <a:rPr lang="en-GB" sz="2200" dirty="0"/>
              <a:t>: </a:t>
            </a:r>
          </a:p>
          <a:p>
            <a:pPr marL="576263" lvl="1" indent="-228600"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Page</a:t>
            </a:r>
            <a:r>
              <a:rPr lang="en-GB" sz="1600" dirty="0" smtClean="0"/>
              <a:t> global directory address</a:t>
            </a:r>
          </a:p>
          <a:p>
            <a:pPr marL="576263" lvl="1" indent="-228600"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 smtClean="0"/>
              <a:t>Points to L1 page table</a:t>
            </a:r>
          </a:p>
          <a:p>
            <a:pPr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vm_prot</a:t>
            </a:r>
            <a:r>
              <a:rPr lang="en-GB" sz="2200" dirty="0"/>
              <a:t>:</a:t>
            </a:r>
          </a:p>
          <a:p>
            <a:pPr marL="576263" lvl="1" indent="-228600"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Read/write permissions for </a:t>
            </a:r>
            <a:r>
              <a:rPr lang="en-GB" sz="1600" dirty="0" smtClean="0"/>
              <a:t>this </a:t>
            </a:r>
            <a:r>
              <a:rPr lang="en-GB" sz="1600" dirty="0"/>
              <a:t>area</a:t>
            </a:r>
          </a:p>
          <a:p>
            <a:pPr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vm_flags</a:t>
            </a:r>
            <a:endParaRPr lang="en-GB" sz="2200" dirty="0" smtClean="0"/>
          </a:p>
          <a:p>
            <a:pPr marL="576263" lvl="1" indent="-228600"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 smtClean="0"/>
              <a:t>Pages </a:t>
            </a:r>
            <a:r>
              <a:rPr lang="en-GB" sz="1600" b="1" dirty="0" smtClean="0"/>
              <a:t>shared</a:t>
            </a:r>
            <a:r>
              <a:rPr lang="en-GB" sz="1600" dirty="0" smtClean="0"/>
              <a:t> with </a:t>
            </a:r>
            <a:r>
              <a:rPr lang="en-GB" sz="1600" dirty="0"/>
              <a:t>other processes</a:t>
            </a:r>
            <a:r>
              <a:rPr lang="en-GB" sz="1600" dirty="0" smtClean="0"/>
              <a:t> or </a:t>
            </a:r>
            <a:r>
              <a:rPr lang="en-GB" sz="1600" b="1" dirty="0"/>
              <a:t>private</a:t>
            </a:r>
            <a:r>
              <a:rPr lang="en-GB" sz="1600" dirty="0"/>
              <a:t> to this </a:t>
            </a:r>
            <a:r>
              <a:rPr lang="en-GB" sz="1600" dirty="0" smtClean="0"/>
              <a:t>process</a:t>
            </a:r>
            <a:endParaRPr lang="en-GB" sz="1600" dirty="0"/>
          </a:p>
        </p:txBody>
      </p:sp>
      <p:sp>
        <p:nvSpPr>
          <p:cNvPr id="29747" name="Rectangle 51"/>
          <p:cNvSpPr>
            <a:spLocks noChangeArrowheads="1"/>
          </p:cNvSpPr>
          <p:nvPr/>
        </p:nvSpPr>
        <p:spPr bwMode="auto">
          <a:xfrm>
            <a:off x="4015647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48" name="Rectangle 52"/>
          <p:cNvSpPr>
            <a:spLocks noChangeArrowheads="1"/>
          </p:cNvSpPr>
          <p:nvPr/>
        </p:nvSpPr>
        <p:spPr bwMode="auto">
          <a:xfrm>
            <a:off x="4015647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49" name="Rectangle 53"/>
          <p:cNvSpPr>
            <a:spLocks noChangeArrowheads="1"/>
          </p:cNvSpPr>
          <p:nvPr/>
        </p:nvSpPr>
        <p:spPr bwMode="auto">
          <a:xfrm>
            <a:off x="4015647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cxnSp>
        <p:nvCxnSpPr>
          <p:cNvPr id="63" name="Elbow Connector 62"/>
          <p:cNvCxnSpPr>
            <a:stCxn id="29707" idx="3"/>
          </p:cNvCxnSpPr>
          <p:nvPr/>
        </p:nvCxnSpPr>
        <p:spPr bwMode="auto">
          <a:xfrm flipV="1">
            <a:off x="3253647" y="1676400"/>
            <a:ext cx="758952" cy="8763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6" name="Straight Arrow Connector 65"/>
          <p:cNvCxnSpPr>
            <a:stCxn id="29706" idx="3"/>
          </p:cNvCxnSpPr>
          <p:nvPr/>
        </p:nvCxnSpPr>
        <p:spPr bwMode="auto">
          <a:xfrm flipV="1">
            <a:off x="1424847" y="1981200"/>
            <a:ext cx="762000" cy="1143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131990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12763" y="457200"/>
            <a:ext cx="70310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Linux </a:t>
            </a:r>
            <a:r>
              <a:rPr lang="en-GB" dirty="0" smtClean="0"/>
              <a:t>Page-Fault </a:t>
            </a:r>
            <a:r>
              <a:rPr lang="en-GB" dirty="0"/>
              <a:t>Handling 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4343400" y="2895600"/>
            <a:ext cx="838200" cy="534687"/>
            <a:chOff x="4343400" y="2895600"/>
            <a:chExt cx="838200" cy="534687"/>
          </a:xfrm>
        </p:grpSpPr>
        <p:sp>
          <p:nvSpPr>
            <p:cNvPr id="30764" name="Line 44"/>
            <p:cNvSpPr>
              <a:spLocks noChangeShapeType="1"/>
            </p:cNvSpPr>
            <p:nvPr/>
          </p:nvSpPr>
          <p:spPr bwMode="auto">
            <a:xfrm>
              <a:off x="4343400" y="336232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5" name="Text Box 45"/>
            <p:cNvSpPr txBox="1">
              <a:spLocks noChangeArrowheads="1"/>
            </p:cNvSpPr>
            <p:nvPr/>
          </p:nvSpPr>
          <p:spPr bwMode="auto">
            <a:xfrm>
              <a:off x="4479925" y="3124200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6" name="Oval 46"/>
            <p:cNvSpPr>
              <a:spLocks noChangeArrowheads="1"/>
            </p:cNvSpPr>
            <p:nvPr/>
          </p:nvSpPr>
          <p:spPr bwMode="auto">
            <a:xfrm>
              <a:off x="4648200" y="2895600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4343400" y="4880275"/>
            <a:ext cx="838200" cy="606125"/>
            <a:chOff x="4343400" y="4880275"/>
            <a:chExt cx="838200" cy="606125"/>
          </a:xfrm>
        </p:grpSpPr>
        <p:sp>
          <p:nvSpPr>
            <p:cNvPr id="30760" name="Line 40"/>
            <p:cNvSpPr>
              <a:spLocks noChangeShapeType="1"/>
            </p:cNvSpPr>
            <p:nvPr/>
          </p:nvSpPr>
          <p:spPr bwMode="auto">
            <a:xfrm>
              <a:off x="4343400" y="541367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1" name="Text Box 41"/>
            <p:cNvSpPr txBox="1">
              <a:spLocks noChangeArrowheads="1"/>
            </p:cNvSpPr>
            <p:nvPr/>
          </p:nvSpPr>
          <p:spPr bwMode="auto">
            <a:xfrm>
              <a:off x="4483100" y="5180313"/>
              <a:ext cx="628825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write</a:t>
              </a:r>
            </a:p>
          </p:txBody>
        </p:sp>
        <p:sp>
          <p:nvSpPr>
            <p:cNvPr id="30767" name="Oval 47"/>
            <p:cNvSpPr>
              <a:spLocks noChangeArrowheads="1"/>
            </p:cNvSpPr>
            <p:nvPr/>
          </p:nvSpPr>
          <p:spPr bwMode="auto">
            <a:xfrm>
              <a:off x="4648200" y="4880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343400" y="3737275"/>
            <a:ext cx="838200" cy="606125"/>
            <a:chOff x="4343400" y="3737275"/>
            <a:chExt cx="838200" cy="606125"/>
          </a:xfrm>
        </p:grpSpPr>
        <p:sp>
          <p:nvSpPr>
            <p:cNvPr id="30762" name="Line 42"/>
            <p:cNvSpPr>
              <a:spLocks noChangeShapeType="1"/>
            </p:cNvSpPr>
            <p:nvPr/>
          </p:nvSpPr>
          <p:spPr bwMode="auto">
            <a:xfrm>
              <a:off x="4343400" y="4275438"/>
              <a:ext cx="838200" cy="158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3" name="Text Box 43"/>
            <p:cNvSpPr txBox="1">
              <a:spLocks noChangeArrowheads="1"/>
            </p:cNvSpPr>
            <p:nvPr/>
          </p:nvSpPr>
          <p:spPr bwMode="auto">
            <a:xfrm>
              <a:off x="4479925" y="4037313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8" name="Oval 48"/>
            <p:cNvSpPr>
              <a:spLocks noChangeArrowheads="1"/>
            </p:cNvSpPr>
            <p:nvPr/>
          </p:nvSpPr>
          <p:spPr bwMode="auto">
            <a:xfrm>
              <a:off x="4648200" y="3737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3</a:t>
              </a:r>
            </a:p>
          </p:txBody>
        </p:sp>
      </p:grpSp>
      <p:sp>
        <p:nvSpPr>
          <p:cNvPr id="50" name="Rectangle 1"/>
          <p:cNvSpPr>
            <a:spLocks noChangeArrowheads="1"/>
          </p:cNvSpPr>
          <p:nvPr/>
        </p:nvSpPr>
        <p:spPr bwMode="auto">
          <a:xfrm>
            <a:off x="460375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1" name="Rectangle 2"/>
          <p:cNvSpPr>
            <a:spLocks noChangeArrowheads="1"/>
          </p:cNvSpPr>
          <p:nvPr/>
        </p:nvSpPr>
        <p:spPr bwMode="auto">
          <a:xfrm>
            <a:off x="460375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152400" y="1295400"/>
            <a:ext cx="151958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vm_area_struct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3" name="Rectangle 13"/>
          <p:cNvSpPr>
            <a:spLocks noChangeArrowheads="1"/>
          </p:cNvSpPr>
          <p:nvPr/>
        </p:nvSpPr>
        <p:spPr bwMode="auto">
          <a:xfrm>
            <a:off x="460375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14"/>
          <p:cNvSpPr>
            <a:spLocks noChangeArrowheads="1"/>
          </p:cNvSpPr>
          <p:nvPr/>
        </p:nvSpPr>
        <p:spPr bwMode="auto">
          <a:xfrm>
            <a:off x="460375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5" name="Rectangle 15"/>
          <p:cNvSpPr>
            <a:spLocks noChangeArrowheads="1"/>
          </p:cNvSpPr>
          <p:nvPr/>
        </p:nvSpPr>
        <p:spPr bwMode="auto">
          <a:xfrm>
            <a:off x="460375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6" name="Rectangle 16"/>
          <p:cNvSpPr>
            <a:spLocks noChangeArrowheads="1"/>
          </p:cNvSpPr>
          <p:nvPr/>
        </p:nvSpPr>
        <p:spPr bwMode="auto">
          <a:xfrm>
            <a:off x="460375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7" name="Rectangle 20"/>
          <p:cNvSpPr>
            <a:spLocks noChangeArrowheads="1"/>
          </p:cNvSpPr>
          <p:nvPr/>
        </p:nvSpPr>
        <p:spPr bwMode="auto">
          <a:xfrm>
            <a:off x="460375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21"/>
          <p:cNvSpPr>
            <a:spLocks noChangeArrowheads="1"/>
          </p:cNvSpPr>
          <p:nvPr/>
        </p:nvSpPr>
        <p:spPr bwMode="auto">
          <a:xfrm>
            <a:off x="460375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60375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0" name="Rectangle 23"/>
          <p:cNvSpPr>
            <a:spLocks noChangeArrowheads="1"/>
          </p:cNvSpPr>
          <p:nvPr/>
        </p:nvSpPr>
        <p:spPr bwMode="auto">
          <a:xfrm>
            <a:off x="460375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1" name="Rectangle 24"/>
          <p:cNvSpPr>
            <a:spLocks noChangeArrowheads="1"/>
          </p:cNvSpPr>
          <p:nvPr/>
        </p:nvSpPr>
        <p:spPr bwMode="auto">
          <a:xfrm>
            <a:off x="460375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25"/>
          <p:cNvSpPr>
            <a:spLocks noChangeArrowheads="1"/>
          </p:cNvSpPr>
          <p:nvPr/>
        </p:nvSpPr>
        <p:spPr bwMode="auto">
          <a:xfrm>
            <a:off x="460375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3" name="Rectangle 26"/>
          <p:cNvSpPr>
            <a:spLocks noChangeArrowheads="1"/>
          </p:cNvSpPr>
          <p:nvPr/>
        </p:nvSpPr>
        <p:spPr bwMode="auto">
          <a:xfrm>
            <a:off x="460375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4" name="Rectangle 27"/>
          <p:cNvSpPr>
            <a:spLocks noChangeArrowheads="1"/>
          </p:cNvSpPr>
          <p:nvPr/>
        </p:nvSpPr>
        <p:spPr bwMode="auto">
          <a:xfrm>
            <a:off x="460375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460375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6" name="Rectangle 29"/>
          <p:cNvSpPr>
            <a:spLocks noChangeArrowheads="1"/>
          </p:cNvSpPr>
          <p:nvPr/>
        </p:nvSpPr>
        <p:spPr bwMode="auto">
          <a:xfrm>
            <a:off x="2365375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30"/>
          <p:cNvSpPr txBox="1">
            <a:spLocks noChangeArrowheads="1"/>
          </p:cNvSpPr>
          <p:nvPr/>
        </p:nvSpPr>
        <p:spPr bwMode="auto">
          <a:xfrm>
            <a:off x="2253077" y="1219200"/>
            <a:ext cx="218984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rocess </a:t>
            </a:r>
            <a:r>
              <a:rPr lang="en-GB" sz="1600" b="1" dirty="0">
                <a:latin typeface="Calibri" pitchFamily="34" charset="0"/>
              </a:rPr>
              <a:t>virtual memory</a:t>
            </a:r>
          </a:p>
        </p:txBody>
      </p:sp>
      <p:sp>
        <p:nvSpPr>
          <p:cNvPr id="68" name="Rectangle 31"/>
          <p:cNvSpPr>
            <a:spLocks noChangeArrowheads="1"/>
          </p:cNvSpPr>
          <p:nvPr/>
        </p:nvSpPr>
        <p:spPr bwMode="auto">
          <a:xfrm>
            <a:off x="2365375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text</a:t>
            </a:r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2365375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data</a:t>
            </a:r>
          </a:p>
        </p:txBody>
      </p:sp>
      <p:sp>
        <p:nvSpPr>
          <p:cNvPr id="70" name="Rectangle 33"/>
          <p:cNvSpPr>
            <a:spLocks noChangeArrowheads="1"/>
          </p:cNvSpPr>
          <p:nvPr/>
        </p:nvSpPr>
        <p:spPr bwMode="auto">
          <a:xfrm>
            <a:off x="2365375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shared libraries</a:t>
            </a:r>
          </a:p>
        </p:txBody>
      </p:sp>
      <p:sp>
        <p:nvSpPr>
          <p:cNvPr id="71" name="Line 34"/>
          <p:cNvSpPr>
            <a:spLocks noChangeShapeType="1"/>
          </p:cNvSpPr>
          <p:nvPr/>
        </p:nvSpPr>
        <p:spPr bwMode="auto">
          <a:xfrm>
            <a:off x="1527175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" name="Line 35"/>
          <p:cNvSpPr>
            <a:spLocks noChangeShapeType="1"/>
          </p:cNvSpPr>
          <p:nvPr/>
        </p:nvSpPr>
        <p:spPr bwMode="auto">
          <a:xfrm>
            <a:off x="1527175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Line 36"/>
          <p:cNvSpPr>
            <a:spLocks noChangeShapeType="1"/>
          </p:cNvSpPr>
          <p:nvPr/>
        </p:nvSpPr>
        <p:spPr bwMode="auto">
          <a:xfrm>
            <a:off x="1527175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" name="Line 37"/>
          <p:cNvSpPr>
            <a:spLocks noChangeShapeType="1"/>
          </p:cNvSpPr>
          <p:nvPr/>
        </p:nvSpPr>
        <p:spPr bwMode="auto">
          <a:xfrm>
            <a:off x="1527175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" name="Line 38"/>
          <p:cNvSpPr>
            <a:spLocks noChangeShapeType="1"/>
          </p:cNvSpPr>
          <p:nvPr/>
        </p:nvSpPr>
        <p:spPr bwMode="auto">
          <a:xfrm flipV="1">
            <a:off x="1527175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" name="Line 39"/>
          <p:cNvSpPr>
            <a:spLocks noChangeShapeType="1"/>
          </p:cNvSpPr>
          <p:nvPr/>
        </p:nvSpPr>
        <p:spPr bwMode="auto">
          <a:xfrm>
            <a:off x="1527175" y="5638800"/>
            <a:ext cx="838200" cy="76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" name="Line 40"/>
          <p:cNvSpPr>
            <a:spLocks noChangeShapeType="1"/>
          </p:cNvSpPr>
          <p:nvPr/>
        </p:nvSpPr>
        <p:spPr bwMode="auto">
          <a:xfrm flipH="1">
            <a:off x="230188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" name="Line 41"/>
          <p:cNvSpPr>
            <a:spLocks noChangeShapeType="1"/>
          </p:cNvSpPr>
          <p:nvPr/>
        </p:nvSpPr>
        <p:spPr bwMode="auto">
          <a:xfrm>
            <a:off x="231775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" name="Line 42"/>
          <p:cNvSpPr>
            <a:spLocks noChangeShapeType="1"/>
          </p:cNvSpPr>
          <p:nvPr/>
        </p:nvSpPr>
        <p:spPr bwMode="auto">
          <a:xfrm>
            <a:off x="231775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" name="Line 43"/>
          <p:cNvSpPr>
            <a:spLocks noChangeShapeType="1"/>
          </p:cNvSpPr>
          <p:nvPr/>
        </p:nvSpPr>
        <p:spPr bwMode="auto">
          <a:xfrm flipH="1">
            <a:off x="230188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" name="Line 44"/>
          <p:cNvSpPr>
            <a:spLocks noChangeShapeType="1"/>
          </p:cNvSpPr>
          <p:nvPr/>
        </p:nvSpPr>
        <p:spPr bwMode="auto">
          <a:xfrm>
            <a:off x="231775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" name="Line 45"/>
          <p:cNvSpPr>
            <a:spLocks noChangeShapeType="1"/>
          </p:cNvSpPr>
          <p:nvPr/>
        </p:nvSpPr>
        <p:spPr bwMode="auto">
          <a:xfrm>
            <a:off x="231775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" name="Rectangle 51"/>
          <p:cNvSpPr>
            <a:spLocks noChangeArrowheads="1"/>
          </p:cNvSpPr>
          <p:nvPr/>
        </p:nvSpPr>
        <p:spPr bwMode="auto">
          <a:xfrm>
            <a:off x="460375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4" name="Rectangle 52"/>
          <p:cNvSpPr>
            <a:spLocks noChangeArrowheads="1"/>
          </p:cNvSpPr>
          <p:nvPr/>
        </p:nvSpPr>
        <p:spPr bwMode="auto">
          <a:xfrm>
            <a:off x="460375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5" name="Rectangle 53"/>
          <p:cNvSpPr>
            <a:spLocks noChangeArrowheads="1"/>
          </p:cNvSpPr>
          <p:nvPr/>
        </p:nvSpPr>
        <p:spPr bwMode="auto">
          <a:xfrm>
            <a:off x="460375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528573" y="2971800"/>
            <a:ext cx="3006785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>
                <a:solidFill>
                  <a:srgbClr val="990000"/>
                </a:solidFill>
              </a:rPr>
              <a:t>Segmentation fault:</a:t>
            </a:r>
            <a:endParaRPr lang="en-US" sz="1800" dirty="0" smtClean="0">
              <a:solidFill>
                <a:srgbClr val="990000"/>
              </a:solidFill>
              <a:latin typeface="Calibri" pitchFamily="34" charset="0"/>
            </a:endParaRPr>
          </a:p>
          <a:p>
            <a:pPr algn="l"/>
            <a:r>
              <a:rPr lang="en-US" sz="1800" dirty="0" smtClean="0">
                <a:latin typeface="Calibri" pitchFamily="34" charset="0"/>
              </a:rPr>
              <a:t>accessing a nonexistent page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528573" y="4050268"/>
            <a:ext cx="1908086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Normal page fault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528573" y="4876800"/>
            <a:ext cx="3386827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Protection exception:</a:t>
            </a:r>
          </a:p>
          <a:p>
            <a:pPr algn="l"/>
            <a:r>
              <a:rPr lang="en-US" sz="1800" dirty="0" smtClean="0">
                <a:latin typeface="Calibri" pitchFamily="34" charset="0"/>
              </a:rPr>
              <a:t>e.g., violating permission by writing to a read-only page (Linux reports as Segmentation fault)</a:t>
            </a:r>
          </a:p>
        </p:txBody>
      </p:sp>
    </p:spTree>
    <p:extLst>
      <p:ext uri="{BB962C8B-B14F-4D97-AF65-F5344CB8AC3E}">
        <p14:creationId xmlns:p14="http://schemas.microsoft.com/office/powerpoint/2010/main" val="3775289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8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5763" y="493713"/>
            <a:ext cx="55578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Memory Mapping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7880" y="1220788"/>
            <a:ext cx="8527520" cy="5224462"/>
          </a:xfrm>
          <a:ln/>
        </p:spPr>
        <p:txBody>
          <a:bodyPr/>
          <a:lstStyle/>
          <a:p>
            <a:pPr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VM areas initialized by associating them with disk objects.</a:t>
            </a:r>
            <a:endParaRPr lang="en-GB" dirty="0" smtClean="0">
              <a:effectLst/>
            </a:endParaRPr>
          </a:p>
          <a:p>
            <a:pPr lvl="1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Process is known as </a:t>
            </a:r>
            <a:r>
              <a:rPr lang="en-GB" b="1" i="1" dirty="0" smtClean="0">
                <a:solidFill>
                  <a:srgbClr val="990000"/>
                </a:solidFill>
              </a:rPr>
              <a:t>memory mapping</a:t>
            </a:r>
            <a:r>
              <a:rPr lang="en-GB" i="1" dirty="0" smtClean="0">
                <a:solidFill>
                  <a:srgbClr val="990000"/>
                </a:solidFill>
              </a:rPr>
              <a:t>. </a:t>
            </a:r>
          </a:p>
          <a:p>
            <a:pPr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Area </a:t>
            </a:r>
            <a:r>
              <a:rPr lang="en-GB" dirty="0"/>
              <a:t>can be </a:t>
            </a:r>
            <a:r>
              <a:rPr lang="en-GB" i="1" dirty="0"/>
              <a:t>backed by </a:t>
            </a:r>
            <a:r>
              <a:rPr lang="en-GB" dirty="0"/>
              <a:t>(i.e., get its initial values from) :</a:t>
            </a:r>
          </a:p>
          <a:p>
            <a:pPr lvl="1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990000"/>
                </a:solidFill>
              </a:rPr>
              <a:t>Regular file</a:t>
            </a:r>
            <a:r>
              <a:rPr lang="en-GB" b="1" dirty="0"/>
              <a:t> </a:t>
            </a:r>
            <a:r>
              <a:rPr lang="en-GB" dirty="0"/>
              <a:t>on disk (e.g., an executable object file)</a:t>
            </a:r>
          </a:p>
          <a:p>
            <a:pPr lvl="2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Initial page bytes come from a section of a file</a:t>
            </a:r>
            <a:endParaRPr lang="en-GB" dirty="0" smtClean="0"/>
          </a:p>
          <a:p>
            <a:pPr lvl="1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 smtClean="0">
                <a:solidFill>
                  <a:srgbClr val="990000"/>
                </a:solidFill>
              </a:rPr>
              <a:t>Anonymous file </a:t>
            </a:r>
            <a:r>
              <a:rPr lang="en-GB" dirty="0" smtClean="0"/>
              <a:t>(e.g., nothing)</a:t>
            </a:r>
            <a:endParaRPr lang="en-GB" i="1" dirty="0" smtClean="0"/>
          </a:p>
          <a:p>
            <a:pPr lvl="2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 fault will allocate </a:t>
            </a:r>
            <a:r>
              <a:rPr lang="en-GB" dirty="0" smtClean="0"/>
              <a:t>physical </a:t>
            </a:r>
            <a:r>
              <a:rPr lang="en-GB" dirty="0"/>
              <a:t>page full of </a:t>
            </a:r>
            <a:r>
              <a:rPr lang="en-GB" dirty="0" smtClean="0"/>
              <a:t>0's (</a:t>
            </a:r>
            <a:r>
              <a:rPr lang="en-GB" b="1" i="1" dirty="0" smtClean="0">
                <a:solidFill>
                  <a:srgbClr val="990000"/>
                </a:solidFill>
              </a:rPr>
              <a:t>demand-zero page</a:t>
            </a:r>
            <a:r>
              <a:rPr lang="en-GB" dirty="0" smtClean="0"/>
              <a:t>)</a:t>
            </a:r>
            <a:endParaRPr lang="en-GB" dirty="0"/>
          </a:p>
          <a:p>
            <a:pPr lvl="2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Once the page is written to (</a:t>
            </a:r>
            <a:r>
              <a:rPr lang="en-GB" b="1" i="1" dirty="0">
                <a:solidFill>
                  <a:srgbClr val="990000"/>
                </a:solidFill>
              </a:rPr>
              <a:t>dirtied</a:t>
            </a:r>
            <a:r>
              <a:rPr lang="en-GB" dirty="0"/>
              <a:t>), it is like any other </a:t>
            </a:r>
            <a:r>
              <a:rPr lang="en-GB" dirty="0" smtClean="0"/>
              <a:t>page</a:t>
            </a:r>
          </a:p>
          <a:p>
            <a:pPr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Dirty pages are copied back and forth between memory and a special </a:t>
            </a:r>
            <a:r>
              <a:rPr lang="en-GB" i="1" dirty="0" smtClean="0">
                <a:solidFill>
                  <a:srgbClr val="990000"/>
                </a:solidFill>
              </a:rPr>
              <a:t>swap file</a:t>
            </a:r>
            <a:r>
              <a:rPr lang="en-GB" dirty="0" smtClean="0"/>
              <a:t>.</a:t>
            </a:r>
            <a:endParaRPr lang="en-GB" i="1" dirty="0" smtClean="0">
              <a:solidFill>
                <a:srgbClr val="990000"/>
              </a:solidFill>
            </a:endParaRPr>
          </a:p>
          <a:p>
            <a:pPr lvl="1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52911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Revisited: Shared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8400" y="2097772"/>
            <a:ext cx="2651125" cy="4607828"/>
          </a:xfrm>
        </p:spPr>
        <p:txBody>
          <a:bodyPr/>
          <a:lstStyle/>
          <a:p>
            <a:pPr marL="457200" indent="-457200">
              <a:buClr>
                <a:schemeClr val="accent1"/>
              </a:buClr>
              <a:buSzPct val="60000"/>
              <a:buFont typeface="Wingdings 2" panose="05020102010507070707" pitchFamily="18" charset="2"/>
              <a:buChar char=""/>
            </a:pPr>
            <a:r>
              <a:rPr lang="en-US" dirty="0" smtClean="0"/>
              <a:t>Process 1 maps the shared object</a:t>
            </a:r>
            <a:endParaRPr lang="en-US" dirty="0"/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55850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2174875" y="6059269"/>
            <a:ext cx="82633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Shared</a:t>
            </a:r>
          </a:p>
          <a:p>
            <a:pPr algn="ctr"/>
            <a:r>
              <a:rPr lang="en-US" sz="1800" dirty="0"/>
              <a:t>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55850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3438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794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322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55850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79450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391"/>
          <p:cNvSpPr>
            <a:spLocks noChangeShapeType="1"/>
          </p:cNvSpPr>
          <p:nvPr/>
        </p:nvSpPr>
        <p:spPr bwMode="auto">
          <a:xfrm flipH="1" flipV="1">
            <a:off x="1060450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392"/>
          <p:cNvSpPr>
            <a:spLocks noChangeShapeType="1"/>
          </p:cNvSpPr>
          <p:nvPr/>
        </p:nvSpPr>
        <p:spPr bwMode="auto">
          <a:xfrm flipH="1" flipV="1">
            <a:off x="1060450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396"/>
          <p:cNvSpPr>
            <a:spLocks noChangeShapeType="1"/>
          </p:cNvSpPr>
          <p:nvPr/>
        </p:nvSpPr>
        <p:spPr bwMode="auto">
          <a:xfrm flipV="1">
            <a:off x="1060450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397"/>
          <p:cNvSpPr>
            <a:spLocks noChangeShapeType="1"/>
          </p:cNvSpPr>
          <p:nvPr/>
        </p:nvSpPr>
        <p:spPr bwMode="auto">
          <a:xfrm flipV="1">
            <a:off x="1060450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17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</p:spTree>
    <p:extLst>
      <p:ext uri="{BB962C8B-B14F-4D97-AF65-F5344CB8AC3E}">
        <p14:creationId xmlns:p14="http://schemas.microsoft.com/office/powerpoint/2010/main" val="22284660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Revisited: Shared Objects</a:t>
            </a:r>
            <a:endParaRPr lang="en-US" dirty="0"/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55850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2224078" y="6059269"/>
            <a:ext cx="82633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Shared</a:t>
            </a:r>
          </a:p>
          <a:p>
            <a:pPr algn="ctr"/>
            <a:r>
              <a:rPr lang="en-US" sz="1800" dirty="0"/>
              <a:t>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55850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3438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794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322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55850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79450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4032250" y="37741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1060450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1060450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2736850" y="37741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2736850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1060450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1060450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2736850" y="28597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2736850" y="33931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6248400" y="2097772"/>
            <a:ext cx="2667000" cy="4607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</a:rPr>
              <a:t>Process 2 maps the shared object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lang="en-US" sz="24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Notice how the virtual addresses can be different.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622662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1088322"/>
          </a:xfrm>
        </p:spPr>
        <p:txBody>
          <a:bodyPr/>
          <a:lstStyle/>
          <a:p>
            <a:r>
              <a:rPr lang="en-US" dirty="0" smtClean="0"/>
              <a:t>Sharing Revisited: </a:t>
            </a:r>
            <a:br>
              <a:rPr lang="en-US" dirty="0" smtClean="0"/>
            </a:br>
            <a:r>
              <a:rPr lang="en-US" dirty="0" smtClean="0"/>
              <a:t>Private Copy-on-Write (COW)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8400" y="2097772"/>
            <a:ext cx="2895600" cy="4191000"/>
          </a:xfrm>
        </p:spPr>
        <p:txBody>
          <a:bodyPr/>
          <a:lstStyle/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 smtClean="0"/>
              <a:t>Two processes mapping a </a:t>
            </a:r>
            <a:r>
              <a:rPr lang="en-US" sz="2000" i="1" dirty="0" smtClean="0">
                <a:solidFill>
                  <a:srgbClr val="990000"/>
                </a:solidFill>
              </a:rPr>
              <a:t>private copy-on-write (COW)  </a:t>
            </a:r>
            <a:r>
              <a:rPr lang="en-US" sz="2000" dirty="0" smtClean="0"/>
              <a:t>object. 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 smtClean="0"/>
              <a:t>Area flagged as private copy-on-write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 err="1" smtClean="0"/>
              <a:t>PTEs</a:t>
            </a:r>
            <a:r>
              <a:rPr lang="en-US" sz="2000" dirty="0" smtClean="0"/>
              <a:t> in private areas are flagged as read-only</a:t>
            </a:r>
            <a:endParaRPr lang="en-US" sz="2000" dirty="0"/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69031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1575802" y="6059269"/>
            <a:ext cx="2035721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Private </a:t>
            </a:r>
          </a:p>
          <a:p>
            <a:pPr algn="ctr"/>
            <a:r>
              <a:rPr lang="en-US" sz="1800"/>
              <a:t>copy-on-write 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69031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9273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926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454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69031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92631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4045431" y="37741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1073631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1073631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2750031" y="37741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2750031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1073631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1073631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2750031" y="28597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2750031" y="33931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  <p:sp>
        <p:nvSpPr>
          <p:cNvPr id="23" name="Text Box 410"/>
          <p:cNvSpPr txBox="1">
            <a:spLocks noChangeArrowheads="1"/>
          </p:cNvSpPr>
          <p:nvPr/>
        </p:nvSpPr>
        <p:spPr bwMode="auto">
          <a:xfrm>
            <a:off x="4724400" y="3581400"/>
            <a:ext cx="1443537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800" dirty="0" smtClean="0"/>
              <a:t> </a:t>
            </a:r>
            <a:r>
              <a:rPr lang="en-US" sz="1800" dirty="0"/>
              <a:t>P</a:t>
            </a:r>
            <a:r>
              <a:rPr lang="en-US" sz="1800" dirty="0" smtClean="0"/>
              <a:t>rivate</a:t>
            </a:r>
            <a:endParaRPr lang="en-US" sz="1800" dirty="0"/>
          </a:p>
          <a:p>
            <a:r>
              <a:rPr lang="en-US" sz="1800" dirty="0"/>
              <a:t>copy-on-write</a:t>
            </a:r>
            <a:endParaRPr lang="en-US" sz="1800" dirty="0" smtClean="0"/>
          </a:p>
          <a:p>
            <a:r>
              <a:rPr lang="en-US" sz="1800" dirty="0" smtClean="0"/>
              <a:t>area</a:t>
            </a:r>
            <a:endParaRPr lang="en-US" sz="1800" dirty="0"/>
          </a:p>
        </p:txBody>
      </p:sp>
      <p:sp>
        <p:nvSpPr>
          <p:cNvPr id="24" name="Right Brace 23"/>
          <p:cNvSpPr/>
          <p:nvPr/>
        </p:nvSpPr>
        <p:spPr bwMode="auto">
          <a:xfrm>
            <a:off x="4502631" y="3774172"/>
            <a:ext cx="145569" cy="533400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45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1164522"/>
          </a:xfrm>
        </p:spPr>
        <p:txBody>
          <a:bodyPr/>
          <a:lstStyle/>
          <a:p>
            <a:r>
              <a:rPr lang="en-US" dirty="0" smtClean="0"/>
              <a:t>Sharing Revisited: </a:t>
            </a:r>
            <a:br>
              <a:rPr lang="en-US" dirty="0" smtClean="0"/>
            </a:br>
            <a:r>
              <a:rPr lang="en-US" dirty="0" smtClean="0"/>
              <a:t>Private Copy-on-write (COW)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1232" y="2057400"/>
            <a:ext cx="2872768" cy="4505325"/>
          </a:xfrm>
        </p:spPr>
        <p:txBody>
          <a:bodyPr/>
          <a:lstStyle/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 smtClean="0"/>
              <a:t>Instruction writing to private page triggers protection fault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 smtClean="0"/>
              <a:t>Handler creates new R/W page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 smtClean="0"/>
              <a:t>Instruction restarts upon handler return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 smtClean="0"/>
              <a:t>Copying deferred as long as possible!</a:t>
            </a:r>
            <a:endParaRPr lang="en-US" sz="2000" dirty="0"/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69031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1594852" y="6059269"/>
            <a:ext cx="2035721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Private  </a:t>
            </a:r>
          </a:p>
          <a:p>
            <a:pPr algn="ctr"/>
            <a:r>
              <a:rPr lang="en-US" sz="1800"/>
              <a:t>copy-on-write 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69031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9273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926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454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69031" y="289152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92631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4045431" y="380592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1073631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1073631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2750031" y="3805922"/>
            <a:ext cx="1301750" cy="17208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2750031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1073631" y="2891522"/>
            <a:ext cx="1301750" cy="425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1073631" y="3424922"/>
            <a:ext cx="1301750" cy="425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2756381" y="2891522"/>
            <a:ext cx="1289050" cy="8826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2756381" y="327252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  <p:sp>
        <p:nvSpPr>
          <p:cNvPr id="23" name="AutoShape 403"/>
          <p:cNvSpPr>
            <a:spLocks noChangeArrowheads="1"/>
          </p:cNvSpPr>
          <p:nvPr/>
        </p:nvSpPr>
        <p:spPr bwMode="auto">
          <a:xfrm>
            <a:off x="2826231" y="3272522"/>
            <a:ext cx="304800" cy="914400"/>
          </a:xfrm>
          <a:prstGeom prst="curvedLeftArrow">
            <a:avLst>
              <a:gd name="adj1" fmla="val 60000"/>
              <a:gd name="adj2" fmla="val 120000"/>
              <a:gd name="adj3" fmla="val 33333"/>
            </a:avLst>
          </a:prstGeom>
          <a:solidFill>
            <a:srgbClr val="990000"/>
          </a:solidFill>
          <a:ln w="12700">
            <a:solidFill>
              <a:srgbClr val="D5F1C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4" name="Text Box 404"/>
          <p:cNvSpPr txBox="1">
            <a:spLocks noChangeArrowheads="1"/>
          </p:cNvSpPr>
          <p:nvPr/>
        </p:nvSpPr>
        <p:spPr bwMode="auto">
          <a:xfrm>
            <a:off x="2835228" y="3103553"/>
            <a:ext cx="1174220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/>
              <a:t>Copy-on-write</a:t>
            </a:r>
          </a:p>
        </p:txBody>
      </p:sp>
      <p:sp>
        <p:nvSpPr>
          <p:cNvPr id="25" name="Rectangle 405" descr="Wide upward diagonal"/>
          <p:cNvSpPr>
            <a:spLocks noChangeArrowheads="1"/>
          </p:cNvSpPr>
          <p:nvPr/>
        </p:nvSpPr>
        <p:spPr bwMode="auto">
          <a:xfrm>
            <a:off x="2375381" y="3272522"/>
            <a:ext cx="381000" cy="152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6" name="Rectangle 406" descr="Wide upward diagonal"/>
          <p:cNvSpPr>
            <a:spLocks noChangeArrowheads="1"/>
          </p:cNvSpPr>
          <p:nvPr/>
        </p:nvSpPr>
        <p:spPr bwMode="auto">
          <a:xfrm>
            <a:off x="4051781" y="4186922"/>
            <a:ext cx="381000" cy="152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7" name="Rectangle 407" descr="Wide upward diagonal"/>
          <p:cNvSpPr>
            <a:spLocks noChangeArrowheads="1"/>
          </p:cNvSpPr>
          <p:nvPr/>
        </p:nvSpPr>
        <p:spPr bwMode="auto">
          <a:xfrm>
            <a:off x="2375381" y="3958322"/>
            <a:ext cx="381000" cy="152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8" name="Line 408"/>
          <p:cNvSpPr>
            <a:spLocks noChangeShapeType="1"/>
          </p:cNvSpPr>
          <p:nvPr/>
        </p:nvSpPr>
        <p:spPr bwMode="auto">
          <a:xfrm flipH="1" flipV="1">
            <a:off x="2756381" y="3958322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9" name="Line 409"/>
          <p:cNvSpPr>
            <a:spLocks noChangeShapeType="1"/>
          </p:cNvSpPr>
          <p:nvPr/>
        </p:nvSpPr>
        <p:spPr bwMode="auto">
          <a:xfrm flipH="1" flipV="1">
            <a:off x="2756381" y="4110722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30" name="Text Box 410"/>
          <p:cNvSpPr txBox="1">
            <a:spLocks noChangeArrowheads="1"/>
          </p:cNvSpPr>
          <p:nvPr/>
        </p:nvSpPr>
        <p:spPr bwMode="auto">
          <a:xfrm>
            <a:off x="4712054" y="3833207"/>
            <a:ext cx="1559178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Write to private</a:t>
            </a:r>
          </a:p>
          <a:p>
            <a:pPr algn="ctr"/>
            <a:r>
              <a:rPr lang="en-US" sz="1800" dirty="0"/>
              <a:t>copy-on-write</a:t>
            </a:r>
          </a:p>
          <a:p>
            <a:pPr algn="ctr"/>
            <a:r>
              <a:rPr lang="en-US" sz="1800" dirty="0"/>
              <a:t>page</a:t>
            </a:r>
          </a:p>
        </p:txBody>
      </p:sp>
      <p:sp>
        <p:nvSpPr>
          <p:cNvPr id="31" name="Line 411"/>
          <p:cNvSpPr>
            <a:spLocks noChangeShapeType="1"/>
          </p:cNvSpPr>
          <p:nvPr/>
        </p:nvSpPr>
        <p:spPr bwMode="auto">
          <a:xfrm flipH="1">
            <a:off x="4432781" y="4263122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6547849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smtClean="0">
                <a:latin typeface="Courier New"/>
                <a:cs typeface="Courier New"/>
              </a:rPr>
              <a:t>fork</a:t>
            </a:r>
            <a:r>
              <a:rPr lang="en-GB" dirty="0" smtClean="0"/>
              <a:t> Function Revisited</a:t>
            </a:r>
            <a:endParaRPr lang="en-GB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18525" cy="4972050"/>
          </a:xfrm>
        </p:spPr>
        <p:txBody>
          <a:bodyPr/>
          <a:lstStyle/>
          <a:p>
            <a:r>
              <a:rPr lang="en-GB" dirty="0" smtClean="0"/>
              <a:t>VM and memory mapping explain how </a:t>
            </a:r>
            <a:r>
              <a:rPr lang="en-GB" dirty="0" smtClean="0">
                <a:latin typeface="Courier New"/>
                <a:cs typeface="Courier New"/>
              </a:rPr>
              <a:t>fork</a:t>
            </a:r>
            <a:r>
              <a:rPr lang="en-GB" dirty="0" smtClean="0"/>
              <a:t> provides private address space for each process </a:t>
            </a:r>
          </a:p>
          <a:p>
            <a:r>
              <a:rPr lang="en-GB" dirty="0" smtClean="0"/>
              <a:t>To create virtual address for new new process</a:t>
            </a:r>
          </a:p>
          <a:p>
            <a:pPr lvl="1"/>
            <a:r>
              <a:rPr lang="en-GB" dirty="0" smtClean="0"/>
              <a:t>Create exact copies of current </a:t>
            </a:r>
            <a:r>
              <a:rPr lang="en-GB" dirty="0" err="1" smtClean="0">
                <a:latin typeface="Courier New"/>
                <a:cs typeface="Courier New"/>
              </a:rPr>
              <a:t>mm_struct</a:t>
            </a:r>
            <a:r>
              <a:rPr lang="en-GB" dirty="0" smtClean="0"/>
              <a:t>, </a:t>
            </a:r>
            <a:r>
              <a:rPr lang="en-GB" dirty="0" err="1" smtClean="0">
                <a:latin typeface="Courier New"/>
                <a:cs typeface="Courier New"/>
              </a:rPr>
              <a:t>vm_area_struct</a:t>
            </a:r>
            <a:r>
              <a:rPr lang="en-GB" dirty="0" smtClean="0"/>
              <a:t>, and page tables. </a:t>
            </a:r>
          </a:p>
          <a:p>
            <a:pPr lvl="1"/>
            <a:r>
              <a:rPr lang="en-GB" dirty="0" smtClean="0"/>
              <a:t>Flag each page in both processes as read-only</a:t>
            </a:r>
          </a:p>
          <a:p>
            <a:pPr lvl="1"/>
            <a:r>
              <a:rPr lang="en-GB" dirty="0" smtClean="0"/>
              <a:t>Flag each </a:t>
            </a:r>
            <a:r>
              <a:rPr lang="en-GB" dirty="0" err="1" smtClean="0">
                <a:latin typeface="Courier New"/>
                <a:cs typeface="Courier New"/>
              </a:rPr>
              <a:t>vm_area_struct</a:t>
            </a:r>
            <a:r>
              <a:rPr lang="en-GB" dirty="0" smtClean="0">
                <a:latin typeface="Courier New"/>
                <a:cs typeface="Courier New"/>
              </a:rPr>
              <a:t> </a:t>
            </a:r>
            <a:r>
              <a:rPr lang="en-GB" dirty="0" smtClean="0">
                <a:latin typeface="+mn-lt"/>
                <a:cs typeface="Courier New"/>
              </a:rPr>
              <a:t>i</a:t>
            </a:r>
            <a:r>
              <a:rPr lang="en-GB" dirty="0" smtClean="0">
                <a:latin typeface="+mn-lt"/>
              </a:rPr>
              <a:t>n</a:t>
            </a:r>
            <a:r>
              <a:rPr lang="en-GB" dirty="0" smtClean="0"/>
              <a:t> both processes as private COW</a:t>
            </a:r>
          </a:p>
          <a:p>
            <a:r>
              <a:rPr lang="en-GB" dirty="0" smtClean="0"/>
              <a:t>On return, each process has exact copy of virtual memory</a:t>
            </a:r>
          </a:p>
          <a:p>
            <a:r>
              <a:rPr lang="en-GB" dirty="0" smtClean="0"/>
              <a:t>Subsequent writes create new pages using COW mechanism.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789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err="1" smtClean="0">
                <a:latin typeface="Courier New"/>
                <a:cs typeface="Courier New"/>
              </a:rPr>
              <a:t>execve</a:t>
            </a:r>
            <a:r>
              <a:rPr lang="en-GB" dirty="0" smtClean="0"/>
              <a:t> Function Revisited</a:t>
            </a:r>
            <a:endParaRPr lang="en-GB" dirty="0"/>
          </a:p>
        </p:txBody>
      </p:sp>
      <p:sp>
        <p:nvSpPr>
          <p:cNvPr id="34845" name="Rectangle 29"/>
          <p:cNvSpPr>
            <a:spLocks noGrp="1" noChangeArrowheads="1"/>
          </p:cNvSpPr>
          <p:nvPr>
            <p:ph type="body" idx="1"/>
          </p:nvPr>
        </p:nvSpPr>
        <p:spPr>
          <a:xfrm>
            <a:off x="5534024" y="1219200"/>
            <a:ext cx="3609975" cy="5495926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 smtClean="0"/>
              <a:t>To load and run a new program </a:t>
            </a:r>
            <a:r>
              <a:rPr lang="en-GB" dirty="0" err="1" smtClean="0">
                <a:latin typeface="Courier New"/>
                <a:cs typeface="Courier New"/>
              </a:rPr>
              <a:t>a.out</a:t>
            </a:r>
            <a:r>
              <a:rPr lang="en-GB" dirty="0" smtClean="0"/>
              <a:t> in the current process using </a:t>
            </a:r>
            <a:r>
              <a:rPr lang="en-GB" dirty="0" err="1" smtClean="0">
                <a:latin typeface="Courier New"/>
                <a:cs typeface="Courier New"/>
              </a:rPr>
              <a:t>execve</a:t>
            </a:r>
            <a:r>
              <a:rPr lang="en-GB" dirty="0" smtClean="0"/>
              <a:t>: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 smtClean="0">
                <a:latin typeface="+mn-lt"/>
                <a:cs typeface="Courier New"/>
              </a:rPr>
              <a:t>Free</a:t>
            </a:r>
            <a:r>
              <a:rPr lang="en-GB" dirty="0" smtClean="0">
                <a:latin typeface="Courier New"/>
                <a:cs typeface="Courier New"/>
              </a:rPr>
              <a:t> </a:t>
            </a:r>
            <a:r>
              <a:rPr lang="en-GB" dirty="0" err="1" smtClean="0">
                <a:latin typeface="Courier New"/>
                <a:cs typeface="Courier New"/>
              </a:rPr>
              <a:t>vm_area_struct</a:t>
            </a:r>
            <a:r>
              <a:rPr lang="en-GB" dirty="0" err="1" smtClean="0"/>
              <a:t>’s</a:t>
            </a:r>
            <a:r>
              <a:rPr lang="en-GB" dirty="0" smtClean="0"/>
              <a:t> and page tables for old areas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 smtClean="0"/>
              <a:t>Create </a:t>
            </a:r>
            <a:r>
              <a:rPr lang="en-GB" dirty="0" err="1" smtClean="0">
                <a:latin typeface="Courier New"/>
                <a:cs typeface="Courier New"/>
              </a:rPr>
              <a:t>vm_area_struct</a:t>
            </a:r>
            <a:r>
              <a:rPr lang="en-GB" dirty="0" err="1" smtClean="0"/>
              <a:t>’s</a:t>
            </a:r>
            <a:r>
              <a:rPr lang="en-GB" dirty="0" smtClean="0"/>
              <a:t> and page tables for new areas</a:t>
            </a:r>
          </a:p>
          <a:p>
            <a:pPr lvl="1"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 smtClean="0"/>
              <a:t>Programs and initialized data backed by object files</a:t>
            </a:r>
          </a:p>
          <a:p>
            <a:pPr lvl="1"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 smtClean="0">
                <a:latin typeface="Courier New"/>
                <a:cs typeface="Courier New"/>
              </a:rPr>
              <a:t>.</a:t>
            </a:r>
            <a:r>
              <a:rPr lang="en-GB" dirty="0" err="1" smtClean="0">
                <a:latin typeface="Courier New"/>
                <a:cs typeface="Courier New"/>
              </a:rPr>
              <a:t>bss</a:t>
            </a:r>
            <a:r>
              <a:rPr lang="en-GB" dirty="0" smtClean="0"/>
              <a:t> and stack backed by anonymous files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 smtClean="0"/>
              <a:t>Set PC to entry point in </a:t>
            </a:r>
            <a:r>
              <a:rPr lang="en-GB" dirty="0" smtClean="0">
                <a:latin typeface="Courier New"/>
                <a:cs typeface="Courier New"/>
              </a:rPr>
              <a:t>.text</a:t>
            </a:r>
          </a:p>
          <a:p>
            <a:pPr lvl="1"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 smtClean="0"/>
              <a:t>Linux will fault in code and data pages as needed</a:t>
            </a:r>
            <a:endParaRPr lang="en-GB" dirty="0"/>
          </a:p>
        </p:txBody>
      </p:sp>
      <p:sp>
        <p:nvSpPr>
          <p:cNvPr id="48" name="Rectangle 380"/>
          <p:cNvSpPr>
            <a:spLocks noChangeAspect="1" noChangeArrowheads="1"/>
          </p:cNvSpPr>
          <p:nvPr/>
        </p:nvSpPr>
        <p:spPr bwMode="auto">
          <a:xfrm>
            <a:off x="1514475" y="2627312"/>
            <a:ext cx="2174875" cy="6381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Memory mapped region </a:t>
            </a:r>
          </a:p>
          <a:p>
            <a:pPr algn="ctr"/>
            <a:r>
              <a:rPr lang="en-US" sz="1400"/>
              <a:t>for shared libraries</a:t>
            </a:r>
          </a:p>
        </p:txBody>
      </p:sp>
      <p:sp>
        <p:nvSpPr>
          <p:cNvPr id="49" name="Rectangle 381"/>
          <p:cNvSpPr>
            <a:spLocks noChangeAspect="1" noChangeArrowheads="1"/>
          </p:cNvSpPr>
          <p:nvPr/>
        </p:nvSpPr>
        <p:spPr bwMode="auto">
          <a:xfrm>
            <a:off x="1514475" y="3262312"/>
            <a:ext cx="2174875" cy="6889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50" name="Rectangle 382"/>
          <p:cNvSpPr>
            <a:spLocks noChangeAspect="1" noChangeArrowheads="1"/>
          </p:cNvSpPr>
          <p:nvPr/>
        </p:nvSpPr>
        <p:spPr bwMode="auto">
          <a:xfrm>
            <a:off x="1514475" y="3956050"/>
            <a:ext cx="2174875" cy="636587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Runtime heap (via </a:t>
            </a:r>
            <a:r>
              <a:rPr lang="en-US" sz="1400" dirty="0" err="1"/>
              <a:t>malloc</a:t>
            </a:r>
            <a:r>
              <a:rPr lang="en-US" sz="1400" dirty="0"/>
              <a:t>)</a:t>
            </a:r>
          </a:p>
        </p:txBody>
      </p:sp>
      <p:sp>
        <p:nvSpPr>
          <p:cNvPr id="51" name="Rectangle 383"/>
          <p:cNvSpPr>
            <a:spLocks noChangeAspect="1" noChangeArrowheads="1"/>
          </p:cNvSpPr>
          <p:nvPr/>
        </p:nvSpPr>
        <p:spPr bwMode="auto">
          <a:xfrm>
            <a:off x="1514475" y="1770062"/>
            <a:ext cx="2174875" cy="8636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52" name="Rectangle 384"/>
          <p:cNvSpPr>
            <a:spLocks noChangeAspect="1" noChangeArrowheads="1"/>
          </p:cNvSpPr>
          <p:nvPr/>
        </p:nvSpPr>
        <p:spPr bwMode="auto">
          <a:xfrm>
            <a:off x="1514475" y="5305425"/>
            <a:ext cx="2174875" cy="37941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Program text (.text)</a:t>
            </a:r>
          </a:p>
        </p:txBody>
      </p:sp>
      <p:sp>
        <p:nvSpPr>
          <p:cNvPr id="53" name="Rectangle 385"/>
          <p:cNvSpPr>
            <a:spLocks noChangeAspect="1" noChangeArrowheads="1"/>
          </p:cNvSpPr>
          <p:nvPr/>
        </p:nvSpPr>
        <p:spPr bwMode="auto">
          <a:xfrm>
            <a:off x="1514475" y="4943475"/>
            <a:ext cx="2174875" cy="3778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Initialized data (.data)</a:t>
            </a:r>
          </a:p>
        </p:txBody>
      </p:sp>
      <p:sp>
        <p:nvSpPr>
          <p:cNvPr id="54" name="Rectangle 386"/>
          <p:cNvSpPr>
            <a:spLocks noChangeAspect="1" noChangeArrowheads="1"/>
          </p:cNvSpPr>
          <p:nvPr/>
        </p:nvSpPr>
        <p:spPr bwMode="auto">
          <a:xfrm>
            <a:off x="1514475" y="4579937"/>
            <a:ext cx="2174875" cy="376238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Uninitialized data (.bss)</a:t>
            </a:r>
          </a:p>
        </p:txBody>
      </p:sp>
      <p:sp>
        <p:nvSpPr>
          <p:cNvPr id="55" name="Line 387"/>
          <p:cNvSpPr>
            <a:spLocks noChangeAspect="1" noChangeShapeType="1"/>
          </p:cNvSpPr>
          <p:nvPr/>
        </p:nvSpPr>
        <p:spPr bwMode="auto">
          <a:xfrm flipV="1">
            <a:off x="2540000" y="3633787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6" name="Rectangle 388"/>
          <p:cNvSpPr>
            <a:spLocks noChangeAspect="1" noChangeArrowheads="1"/>
          </p:cNvSpPr>
          <p:nvPr/>
        </p:nvSpPr>
        <p:spPr bwMode="auto">
          <a:xfrm>
            <a:off x="1514475" y="1452562"/>
            <a:ext cx="2174875" cy="320675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User stack</a:t>
            </a:r>
          </a:p>
        </p:txBody>
      </p:sp>
      <p:sp>
        <p:nvSpPr>
          <p:cNvPr id="57" name="Line 389"/>
          <p:cNvSpPr>
            <a:spLocks noChangeAspect="1" noChangeShapeType="1"/>
          </p:cNvSpPr>
          <p:nvPr/>
        </p:nvSpPr>
        <p:spPr bwMode="auto">
          <a:xfrm flipV="1">
            <a:off x="2551113" y="2297112"/>
            <a:ext cx="0" cy="334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8" name="Line 390"/>
          <p:cNvSpPr>
            <a:spLocks noChangeAspect="1" noChangeShapeType="1"/>
          </p:cNvSpPr>
          <p:nvPr/>
        </p:nvSpPr>
        <p:spPr bwMode="auto">
          <a:xfrm>
            <a:off x="2560638" y="1773237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9" name="Rectangle 391"/>
          <p:cNvSpPr>
            <a:spLocks noChangeAspect="1" noChangeArrowheads="1"/>
          </p:cNvSpPr>
          <p:nvPr/>
        </p:nvSpPr>
        <p:spPr bwMode="auto">
          <a:xfrm>
            <a:off x="1514475" y="5668962"/>
            <a:ext cx="2174875" cy="3778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60" name="Text Box 392"/>
          <p:cNvSpPr txBox="1">
            <a:spLocks noChangeAspect="1" noChangeArrowheads="1"/>
          </p:cNvSpPr>
          <p:nvPr/>
        </p:nvSpPr>
        <p:spPr bwMode="auto">
          <a:xfrm>
            <a:off x="1316115" y="5867400"/>
            <a:ext cx="266544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0</a:t>
            </a:r>
          </a:p>
        </p:txBody>
      </p:sp>
      <p:sp>
        <p:nvSpPr>
          <p:cNvPr id="61" name="AutoShape 411"/>
          <p:cNvSpPr>
            <a:spLocks/>
          </p:cNvSpPr>
          <p:nvPr/>
        </p:nvSpPr>
        <p:spPr bwMode="auto">
          <a:xfrm>
            <a:off x="3746500" y="1439862"/>
            <a:ext cx="76200" cy="304800"/>
          </a:xfrm>
          <a:prstGeom prst="rightBrace">
            <a:avLst>
              <a:gd name="adj1" fmla="val 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2" name="AutoShape 412"/>
          <p:cNvSpPr>
            <a:spLocks/>
          </p:cNvSpPr>
          <p:nvPr/>
        </p:nvSpPr>
        <p:spPr bwMode="auto">
          <a:xfrm>
            <a:off x="3746500" y="2659062"/>
            <a:ext cx="76200" cy="609600"/>
          </a:xfrm>
          <a:prstGeom prst="rightBrace">
            <a:avLst>
              <a:gd name="adj1" fmla="val 66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3" name="AutoShape 415"/>
          <p:cNvSpPr>
            <a:spLocks/>
          </p:cNvSpPr>
          <p:nvPr/>
        </p:nvSpPr>
        <p:spPr bwMode="auto">
          <a:xfrm>
            <a:off x="3746500" y="3967162"/>
            <a:ext cx="74613" cy="584200"/>
          </a:xfrm>
          <a:prstGeom prst="rightBrace">
            <a:avLst>
              <a:gd name="adj1" fmla="val 65248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4" name="AutoShape 416"/>
          <p:cNvSpPr>
            <a:spLocks/>
          </p:cNvSpPr>
          <p:nvPr/>
        </p:nvSpPr>
        <p:spPr bwMode="auto">
          <a:xfrm>
            <a:off x="3746500" y="4576762"/>
            <a:ext cx="76200" cy="355600"/>
          </a:xfrm>
          <a:prstGeom prst="rightBrace">
            <a:avLst>
              <a:gd name="adj1" fmla="val 38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5" name="AutoShape 417"/>
          <p:cNvSpPr>
            <a:spLocks/>
          </p:cNvSpPr>
          <p:nvPr/>
        </p:nvSpPr>
        <p:spPr bwMode="auto">
          <a:xfrm>
            <a:off x="3746500" y="4983162"/>
            <a:ext cx="76200" cy="647700"/>
          </a:xfrm>
          <a:prstGeom prst="rightBrace">
            <a:avLst>
              <a:gd name="adj1" fmla="val 70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6" name="Text Box 420"/>
          <p:cNvSpPr txBox="1">
            <a:spLocks noChangeArrowheads="1"/>
          </p:cNvSpPr>
          <p:nvPr/>
        </p:nvSpPr>
        <p:spPr bwMode="auto">
          <a:xfrm>
            <a:off x="3822700" y="1439862"/>
            <a:ext cx="18780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67" name="Text Box 423"/>
          <p:cNvSpPr txBox="1">
            <a:spLocks noChangeArrowheads="1"/>
          </p:cNvSpPr>
          <p:nvPr/>
        </p:nvSpPr>
        <p:spPr bwMode="auto">
          <a:xfrm>
            <a:off x="211180" y="2430462"/>
            <a:ext cx="649203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b="1">
                <a:solidFill>
                  <a:schemeClr val="tx2"/>
                </a:solidFill>
              </a:rPr>
              <a:t>libc.so</a:t>
            </a:r>
          </a:p>
        </p:txBody>
      </p:sp>
      <p:sp>
        <p:nvSpPr>
          <p:cNvPr id="68" name="Rectangle 424"/>
          <p:cNvSpPr>
            <a:spLocks noChangeArrowheads="1"/>
          </p:cNvSpPr>
          <p:nvPr/>
        </p:nvSpPr>
        <p:spPr bwMode="auto">
          <a:xfrm>
            <a:off x="88900" y="2735262"/>
            <a:ext cx="914400" cy="228600"/>
          </a:xfrm>
          <a:prstGeom prst="rect">
            <a:avLst/>
          </a:prstGeom>
          <a:solidFill>
            <a:srgbClr val="D5F1C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</a:rPr>
              <a:t>.data</a:t>
            </a:r>
          </a:p>
        </p:txBody>
      </p:sp>
      <p:sp>
        <p:nvSpPr>
          <p:cNvPr id="69" name="Rectangle 425"/>
          <p:cNvSpPr>
            <a:spLocks noChangeArrowheads="1"/>
          </p:cNvSpPr>
          <p:nvPr/>
        </p:nvSpPr>
        <p:spPr bwMode="auto">
          <a:xfrm>
            <a:off x="88900" y="2963862"/>
            <a:ext cx="914400" cy="228600"/>
          </a:xfrm>
          <a:prstGeom prst="rect">
            <a:avLst/>
          </a:prstGeom>
          <a:solidFill>
            <a:srgbClr val="D5F1C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70" name="Line 428"/>
          <p:cNvSpPr>
            <a:spLocks noChangeShapeType="1"/>
          </p:cNvSpPr>
          <p:nvPr/>
        </p:nvSpPr>
        <p:spPr bwMode="auto">
          <a:xfrm>
            <a:off x="1003300" y="28114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1" name="Line 429"/>
          <p:cNvSpPr>
            <a:spLocks noChangeShapeType="1"/>
          </p:cNvSpPr>
          <p:nvPr/>
        </p:nvSpPr>
        <p:spPr bwMode="auto">
          <a:xfrm>
            <a:off x="1003300" y="31162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" name="Text Box 430"/>
          <p:cNvSpPr txBox="1">
            <a:spLocks noChangeArrowheads="1"/>
          </p:cNvSpPr>
          <p:nvPr/>
        </p:nvSpPr>
        <p:spPr bwMode="auto">
          <a:xfrm>
            <a:off x="3822700" y="2811462"/>
            <a:ext cx="1711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Shared, file-backed</a:t>
            </a:r>
          </a:p>
        </p:txBody>
      </p:sp>
      <p:sp>
        <p:nvSpPr>
          <p:cNvPr id="73" name="Text Box 431"/>
          <p:cNvSpPr txBox="1">
            <a:spLocks noChangeArrowheads="1"/>
          </p:cNvSpPr>
          <p:nvPr/>
        </p:nvSpPr>
        <p:spPr bwMode="auto">
          <a:xfrm>
            <a:off x="3822700" y="4106862"/>
            <a:ext cx="18780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74" name="Text Box 432"/>
          <p:cNvSpPr txBox="1">
            <a:spLocks noChangeArrowheads="1"/>
          </p:cNvSpPr>
          <p:nvPr/>
        </p:nvSpPr>
        <p:spPr bwMode="auto">
          <a:xfrm>
            <a:off x="3822700" y="4564062"/>
            <a:ext cx="18780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75" name="Text Box 434"/>
          <p:cNvSpPr txBox="1">
            <a:spLocks noChangeArrowheads="1"/>
          </p:cNvSpPr>
          <p:nvPr/>
        </p:nvSpPr>
        <p:spPr bwMode="auto">
          <a:xfrm>
            <a:off x="3822700" y="5173662"/>
            <a:ext cx="16922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file-backed</a:t>
            </a:r>
          </a:p>
        </p:txBody>
      </p:sp>
      <p:sp>
        <p:nvSpPr>
          <p:cNvPr id="76" name="Text Box 435"/>
          <p:cNvSpPr txBox="1">
            <a:spLocks noChangeArrowheads="1"/>
          </p:cNvSpPr>
          <p:nvPr/>
        </p:nvSpPr>
        <p:spPr bwMode="auto">
          <a:xfrm>
            <a:off x="275700" y="4792662"/>
            <a:ext cx="534450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b="1">
                <a:solidFill>
                  <a:schemeClr val="tx2"/>
                </a:solidFill>
              </a:rPr>
              <a:t>a.out</a:t>
            </a:r>
          </a:p>
        </p:txBody>
      </p:sp>
      <p:sp>
        <p:nvSpPr>
          <p:cNvPr id="77" name="Rectangle 436"/>
          <p:cNvSpPr>
            <a:spLocks noChangeArrowheads="1"/>
          </p:cNvSpPr>
          <p:nvPr/>
        </p:nvSpPr>
        <p:spPr bwMode="auto">
          <a:xfrm>
            <a:off x="88900" y="5097462"/>
            <a:ext cx="914400" cy="2286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.data</a:t>
            </a:r>
          </a:p>
        </p:txBody>
      </p:sp>
      <p:sp>
        <p:nvSpPr>
          <p:cNvPr id="78" name="Rectangle 437"/>
          <p:cNvSpPr>
            <a:spLocks noChangeArrowheads="1"/>
          </p:cNvSpPr>
          <p:nvPr/>
        </p:nvSpPr>
        <p:spPr bwMode="auto">
          <a:xfrm>
            <a:off x="88900" y="5326062"/>
            <a:ext cx="914400" cy="228600"/>
          </a:xfrm>
          <a:prstGeom prst="rect">
            <a:avLst/>
          </a:prstGeom>
          <a:solidFill>
            <a:srgbClr val="F1C7C7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79" name="Line 438"/>
          <p:cNvSpPr>
            <a:spLocks noChangeShapeType="1"/>
          </p:cNvSpPr>
          <p:nvPr/>
        </p:nvSpPr>
        <p:spPr bwMode="auto">
          <a:xfrm>
            <a:off x="1003300" y="51736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0" name="Line 439"/>
          <p:cNvSpPr>
            <a:spLocks noChangeShapeType="1"/>
          </p:cNvSpPr>
          <p:nvPr/>
        </p:nvSpPr>
        <p:spPr bwMode="auto">
          <a:xfrm>
            <a:off x="1003300" y="54784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7701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3497" y="434447"/>
            <a:ext cx="72596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User-Level Memory Mapping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220788"/>
            <a:ext cx="8459787" cy="5637212"/>
          </a:xfrm>
          <a:ln/>
        </p:spPr>
        <p:txBody>
          <a:bodyPr/>
          <a:lstStyle/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void *</a:t>
            </a:r>
            <a:r>
              <a:rPr lang="en-GB" sz="1800" dirty="0" err="1">
                <a:effectLst/>
                <a:latin typeface="Courier New" pitchFamily="49" charset="0"/>
              </a:rPr>
              <a:t>mmap</a:t>
            </a:r>
            <a:r>
              <a:rPr lang="en-GB" sz="1800" dirty="0">
                <a:effectLst/>
                <a:latin typeface="Courier New" pitchFamily="49" charset="0"/>
              </a:rPr>
              <a:t>(void *start,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len</a:t>
            </a:r>
            <a:r>
              <a:rPr lang="en-GB" sz="1800" dirty="0">
                <a:effectLst/>
                <a:latin typeface="Courier New" pitchFamily="49" charset="0"/>
              </a:rPr>
              <a:t>,</a:t>
            </a:r>
          </a:p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          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prot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flags,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fd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offset</a:t>
            </a:r>
            <a:r>
              <a:rPr lang="en-GB" sz="2000" dirty="0">
                <a:effectLst/>
              </a:rPr>
              <a:t>)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 </a:t>
            </a:r>
            <a:r>
              <a:rPr lang="en-GB" b="1" dirty="0" err="1">
                <a:latin typeface="Courier New" pitchFamily="49" charset="0"/>
              </a:rPr>
              <a:t>len</a:t>
            </a:r>
            <a:r>
              <a:rPr lang="en-GB" dirty="0"/>
              <a:t> bytes starting at offset </a:t>
            </a:r>
            <a:r>
              <a:rPr lang="en-GB" b="1" dirty="0" err="1" smtClean="0">
                <a:latin typeface="Courier New" pitchFamily="49" charset="0"/>
              </a:rPr>
              <a:t>offset</a:t>
            </a:r>
            <a:r>
              <a:rPr lang="en-GB" dirty="0" smtClean="0"/>
              <a:t> of </a:t>
            </a:r>
            <a:r>
              <a:rPr lang="en-GB" dirty="0"/>
              <a:t>the file specified by file description </a:t>
            </a:r>
            <a:r>
              <a:rPr lang="en-GB" b="1" dirty="0" err="1">
                <a:latin typeface="Courier New" pitchFamily="49" charset="0"/>
              </a:rPr>
              <a:t>fd</a:t>
            </a:r>
            <a:r>
              <a:rPr lang="en-GB" dirty="0"/>
              <a:t>, preferably at address </a:t>
            </a: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/>
              <a:t> 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>
                <a:latin typeface="Courier New" pitchFamily="49" charset="0"/>
              </a:rPr>
              <a:t>:</a:t>
            </a:r>
            <a:r>
              <a:rPr lang="en-GB" dirty="0"/>
              <a:t> may be 0 for “pick an address”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 pitchFamily="49" charset="0"/>
              </a:rPr>
              <a:t>prot</a:t>
            </a:r>
            <a:r>
              <a:rPr lang="en-GB" dirty="0"/>
              <a:t>: </a:t>
            </a:r>
            <a:r>
              <a:rPr lang="en-GB" dirty="0" smtClean="0"/>
              <a:t>PROT_READ</a:t>
            </a:r>
            <a:r>
              <a:rPr lang="en-GB" dirty="0"/>
              <a:t>, </a:t>
            </a:r>
            <a:r>
              <a:rPr lang="en-GB" dirty="0" smtClean="0"/>
              <a:t>PROT_WRITE, ...</a:t>
            </a:r>
            <a:endParaRPr lang="en-GB" dirty="0"/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 pitchFamily="49" charset="0"/>
              </a:rPr>
              <a:t>flags</a:t>
            </a:r>
            <a:r>
              <a:rPr lang="en-GB" dirty="0"/>
              <a:t>:</a:t>
            </a:r>
            <a:r>
              <a:rPr lang="en-GB" dirty="0" smtClean="0"/>
              <a:t> MAP_ANON, MAP_PRIVATE</a:t>
            </a:r>
            <a:r>
              <a:rPr lang="en-GB" dirty="0"/>
              <a:t>, </a:t>
            </a:r>
            <a:r>
              <a:rPr lang="en-GB" dirty="0" smtClean="0"/>
              <a:t>MAP_SHARED, ...</a:t>
            </a: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Return pointer </a:t>
            </a:r>
            <a:r>
              <a:rPr lang="en-GB" dirty="0"/>
              <a:t>to start of mapped area </a:t>
            </a:r>
            <a:r>
              <a:rPr lang="en-GB" dirty="0" smtClean="0"/>
              <a:t>(might not </a:t>
            </a:r>
            <a:r>
              <a:rPr lang="en-GB" dirty="0"/>
              <a:t>be </a:t>
            </a: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580092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510647"/>
            <a:ext cx="7772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Simple Memory System Example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15827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Addressing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14-bit virtual addresses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12-bit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 size = 64 bytes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960438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96043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13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1447800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144780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12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1935163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193516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2422525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242252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2909888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290988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3397250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339725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3884613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388461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4371975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9" name="Rectangle 27"/>
          <p:cNvSpPr>
            <a:spLocks noChangeArrowheads="1"/>
          </p:cNvSpPr>
          <p:nvPr/>
        </p:nvSpPr>
        <p:spPr bwMode="auto">
          <a:xfrm>
            <a:off x="437197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4859338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485933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5346700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534670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5834063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583406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6321425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1" name="Rectangle 39"/>
          <p:cNvSpPr>
            <a:spLocks noChangeArrowheads="1"/>
          </p:cNvSpPr>
          <p:nvPr/>
        </p:nvSpPr>
        <p:spPr bwMode="auto">
          <a:xfrm>
            <a:off x="632142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3833" name="Rectangle 41"/>
          <p:cNvSpPr>
            <a:spLocks noChangeArrowheads="1"/>
          </p:cNvSpPr>
          <p:nvPr/>
        </p:nvSpPr>
        <p:spPr bwMode="auto">
          <a:xfrm>
            <a:off x="6808788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680878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3836" name="Rectangle 44"/>
          <p:cNvSpPr>
            <a:spLocks noChangeArrowheads="1"/>
          </p:cNvSpPr>
          <p:nvPr/>
        </p:nvSpPr>
        <p:spPr bwMode="auto">
          <a:xfrm>
            <a:off x="7296150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7" name="Rectangle 45"/>
          <p:cNvSpPr>
            <a:spLocks noChangeArrowheads="1"/>
          </p:cNvSpPr>
          <p:nvPr/>
        </p:nvSpPr>
        <p:spPr bwMode="auto">
          <a:xfrm>
            <a:off x="729615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33840" name="Rectangle 48"/>
          <p:cNvSpPr>
            <a:spLocks noChangeArrowheads="1"/>
          </p:cNvSpPr>
          <p:nvPr/>
        </p:nvSpPr>
        <p:spPr bwMode="auto">
          <a:xfrm>
            <a:off x="1935163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193516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2422525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4" name="Rectangle 52"/>
          <p:cNvSpPr>
            <a:spLocks noChangeArrowheads="1"/>
          </p:cNvSpPr>
          <p:nvPr/>
        </p:nvSpPr>
        <p:spPr bwMode="auto">
          <a:xfrm>
            <a:off x="242252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3846" name="Rectangle 54"/>
          <p:cNvSpPr>
            <a:spLocks noChangeArrowheads="1"/>
          </p:cNvSpPr>
          <p:nvPr/>
        </p:nvSpPr>
        <p:spPr bwMode="auto">
          <a:xfrm>
            <a:off x="2909888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290988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3849" name="Rectangle 57"/>
          <p:cNvSpPr>
            <a:spLocks noChangeArrowheads="1"/>
          </p:cNvSpPr>
          <p:nvPr/>
        </p:nvSpPr>
        <p:spPr bwMode="auto">
          <a:xfrm>
            <a:off x="3397250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0" name="Rectangle 58"/>
          <p:cNvSpPr>
            <a:spLocks noChangeArrowheads="1"/>
          </p:cNvSpPr>
          <p:nvPr/>
        </p:nvSpPr>
        <p:spPr bwMode="auto">
          <a:xfrm>
            <a:off x="339725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3852" name="Rectangle 60"/>
          <p:cNvSpPr>
            <a:spLocks noChangeArrowheads="1"/>
          </p:cNvSpPr>
          <p:nvPr/>
        </p:nvSpPr>
        <p:spPr bwMode="auto">
          <a:xfrm>
            <a:off x="3884613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3" name="Rectangle 61"/>
          <p:cNvSpPr>
            <a:spLocks noChangeArrowheads="1"/>
          </p:cNvSpPr>
          <p:nvPr/>
        </p:nvSpPr>
        <p:spPr bwMode="auto">
          <a:xfrm>
            <a:off x="388461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3855" name="Rectangle 63"/>
          <p:cNvSpPr>
            <a:spLocks noChangeArrowheads="1"/>
          </p:cNvSpPr>
          <p:nvPr/>
        </p:nvSpPr>
        <p:spPr bwMode="auto">
          <a:xfrm>
            <a:off x="4371975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6" name="Rectangle 64"/>
          <p:cNvSpPr>
            <a:spLocks noChangeArrowheads="1"/>
          </p:cNvSpPr>
          <p:nvPr/>
        </p:nvSpPr>
        <p:spPr bwMode="auto">
          <a:xfrm>
            <a:off x="437197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3858" name="Rectangle 66"/>
          <p:cNvSpPr>
            <a:spLocks noChangeArrowheads="1"/>
          </p:cNvSpPr>
          <p:nvPr/>
        </p:nvSpPr>
        <p:spPr bwMode="auto">
          <a:xfrm>
            <a:off x="4859338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9" name="Rectangle 67"/>
          <p:cNvSpPr>
            <a:spLocks noChangeArrowheads="1"/>
          </p:cNvSpPr>
          <p:nvPr/>
        </p:nvSpPr>
        <p:spPr bwMode="auto">
          <a:xfrm>
            <a:off x="485933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3861" name="Rectangle 69"/>
          <p:cNvSpPr>
            <a:spLocks noChangeArrowheads="1"/>
          </p:cNvSpPr>
          <p:nvPr/>
        </p:nvSpPr>
        <p:spPr bwMode="auto">
          <a:xfrm>
            <a:off x="5346700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2" name="Rectangle 70"/>
          <p:cNvSpPr>
            <a:spLocks noChangeArrowheads="1"/>
          </p:cNvSpPr>
          <p:nvPr/>
        </p:nvSpPr>
        <p:spPr bwMode="auto">
          <a:xfrm>
            <a:off x="534670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3864" name="Rectangle 72"/>
          <p:cNvSpPr>
            <a:spLocks noChangeArrowheads="1"/>
          </p:cNvSpPr>
          <p:nvPr/>
        </p:nvSpPr>
        <p:spPr bwMode="auto">
          <a:xfrm>
            <a:off x="5834063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5" name="Rectangle 73"/>
          <p:cNvSpPr>
            <a:spLocks noChangeArrowheads="1"/>
          </p:cNvSpPr>
          <p:nvPr/>
        </p:nvSpPr>
        <p:spPr bwMode="auto">
          <a:xfrm>
            <a:off x="583406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3867" name="Rectangle 75"/>
          <p:cNvSpPr>
            <a:spLocks noChangeArrowheads="1"/>
          </p:cNvSpPr>
          <p:nvPr/>
        </p:nvSpPr>
        <p:spPr bwMode="auto">
          <a:xfrm>
            <a:off x="6321425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8" name="Rectangle 76"/>
          <p:cNvSpPr>
            <a:spLocks noChangeArrowheads="1"/>
          </p:cNvSpPr>
          <p:nvPr/>
        </p:nvSpPr>
        <p:spPr bwMode="auto">
          <a:xfrm>
            <a:off x="632142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3870" name="Rectangle 78"/>
          <p:cNvSpPr>
            <a:spLocks noChangeArrowheads="1"/>
          </p:cNvSpPr>
          <p:nvPr/>
        </p:nvSpPr>
        <p:spPr bwMode="auto">
          <a:xfrm>
            <a:off x="6808788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1" name="Rectangle 79"/>
          <p:cNvSpPr>
            <a:spLocks noChangeArrowheads="1"/>
          </p:cNvSpPr>
          <p:nvPr/>
        </p:nvSpPr>
        <p:spPr bwMode="auto">
          <a:xfrm>
            <a:off x="680878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3873" name="Rectangle 81"/>
          <p:cNvSpPr>
            <a:spLocks noChangeArrowheads="1"/>
          </p:cNvSpPr>
          <p:nvPr/>
        </p:nvSpPr>
        <p:spPr bwMode="auto">
          <a:xfrm>
            <a:off x="7296150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4" name="Rectangle 82"/>
          <p:cNvSpPr>
            <a:spLocks noChangeArrowheads="1"/>
          </p:cNvSpPr>
          <p:nvPr/>
        </p:nvSpPr>
        <p:spPr bwMode="auto">
          <a:xfrm>
            <a:off x="729615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4859337" y="3860800"/>
            <a:ext cx="2924174" cy="333375"/>
            <a:chOff x="3061" y="2261"/>
            <a:chExt cx="1842" cy="210"/>
          </a:xfrm>
        </p:grpSpPr>
        <p:sp>
          <p:nvSpPr>
            <p:cNvPr id="33876" name="Line 84"/>
            <p:cNvSpPr>
              <a:spLocks noChangeShapeType="1"/>
            </p:cNvSpPr>
            <p:nvPr/>
          </p:nvSpPr>
          <p:spPr bwMode="auto">
            <a:xfrm>
              <a:off x="3061" y="23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77" name="Text Box 85"/>
            <p:cNvSpPr txBox="1">
              <a:spLocks noChangeArrowheads="1"/>
            </p:cNvSpPr>
            <p:nvPr/>
          </p:nvSpPr>
          <p:spPr bwMode="auto">
            <a:xfrm>
              <a:off x="3768" y="22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4876801" y="5813425"/>
            <a:ext cx="2924176" cy="333375"/>
            <a:chOff x="3072" y="3312"/>
            <a:chExt cx="1842" cy="210"/>
          </a:xfrm>
        </p:grpSpPr>
        <p:sp>
          <p:nvSpPr>
            <p:cNvPr id="33879" name="Line 87"/>
            <p:cNvSpPr>
              <a:spLocks noChangeShapeType="1"/>
            </p:cNvSpPr>
            <p:nvPr/>
          </p:nvSpPr>
          <p:spPr bwMode="auto">
            <a:xfrm>
              <a:off x="3072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0" name="Text Box 88"/>
            <p:cNvSpPr txBox="1">
              <a:spLocks noChangeArrowheads="1"/>
            </p:cNvSpPr>
            <p:nvPr/>
          </p:nvSpPr>
          <p:spPr bwMode="auto">
            <a:xfrm>
              <a:off x="3779" y="331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1981200" y="5813425"/>
            <a:ext cx="2924176" cy="333375"/>
            <a:chOff x="1248" y="3312"/>
            <a:chExt cx="1842" cy="210"/>
          </a:xfrm>
        </p:grpSpPr>
        <p:sp>
          <p:nvSpPr>
            <p:cNvPr id="33882" name="Line 90"/>
            <p:cNvSpPr>
              <a:spLocks noChangeShapeType="1"/>
            </p:cNvSpPr>
            <p:nvPr/>
          </p:nvSpPr>
          <p:spPr bwMode="auto">
            <a:xfrm>
              <a:off x="1248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3" name="Text Box 91"/>
            <p:cNvSpPr txBox="1">
              <a:spLocks noChangeArrowheads="1"/>
            </p:cNvSpPr>
            <p:nvPr/>
          </p:nvSpPr>
          <p:spPr bwMode="auto">
            <a:xfrm>
              <a:off x="1955" y="331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960438" y="3852862"/>
            <a:ext cx="3916363" cy="333375"/>
            <a:chOff x="605" y="2256"/>
            <a:chExt cx="2467" cy="210"/>
          </a:xfrm>
        </p:grpSpPr>
        <p:sp>
          <p:nvSpPr>
            <p:cNvPr id="33885" name="Line 93"/>
            <p:cNvSpPr>
              <a:spLocks noChangeShapeType="1"/>
            </p:cNvSpPr>
            <p:nvPr/>
          </p:nvSpPr>
          <p:spPr bwMode="auto">
            <a:xfrm>
              <a:off x="605" y="23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6" name="Text Box 94"/>
            <p:cNvSpPr txBox="1">
              <a:spLocks noChangeArrowheads="1"/>
            </p:cNvSpPr>
            <p:nvPr/>
          </p:nvSpPr>
          <p:spPr bwMode="auto">
            <a:xfrm>
              <a:off x="1553" y="22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3887" name="Text Box 95"/>
          <p:cNvSpPr txBox="1">
            <a:spLocks noChangeArrowheads="1"/>
          </p:cNvSpPr>
          <p:nvPr/>
        </p:nvSpPr>
        <p:spPr bwMode="auto">
          <a:xfrm>
            <a:off x="1657352" y="4289425"/>
            <a:ext cx="217444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</a:t>
            </a: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Number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3888" name="Text Box 96"/>
          <p:cNvSpPr txBox="1">
            <a:spLocks noChangeArrowheads="1"/>
          </p:cNvSpPr>
          <p:nvPr/>
        </p:nvSpPr>
        <p:spPr bwMode="auto">
          <a:xfrm>
            <a:off x="5291668" y="4278312"/>
            <a:ext cx="197663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</a:t>
            </a: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Offset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3889" name="Text Box 97"/>
          <p:cNvSpPr txBox="1">
            <a:spLocks noChangeArrowheads="1"/>
          </p:cNvSpPr>
          <p:nvPr/>
        </p:nvSpPr>
        <p:spPr bwMode="auto">
          <a:xfrm>
            <a:off x="2203983" y="6162675"/>
            <a:ext cx="228928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</a:t>
            </a: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Number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3890" name="Text Box 98"/>
          <p:cNvSpPr txBox="1">
            <a:spLocks noChangeArrowheads="1"/>
          </p:cNvSpPr>
          <p:nvPr/>
        </p:nvSpPr>
        <p:spPr bwMode="auto">
          <a:xfrm>
            <a:off x="5232399" y="6194425"/>
            <a:ext cx="2091469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</a:t>
            </a: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Offset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4923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93713"/>
            <a:ext cx="72596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User-Level Memory Mapping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0201" y="1220789"/>
            <a:ext cx="8307387" cy="836612"/>
          </a:xfrm>
          <a:ln/>
        </p:spPr>
        <p:txBody>
          <a:bodyPr/>
          <a:lstStyle/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void *</a:t>
            </a:r>
            <a:r>
              <a:rPr lang="en-GB" sz="1800" dirty="0" err="1">
                <a:effectLst/>
                <a:latin typeface="Courier New" pitchFamily="49" charset="0"/>
              </a:rPr>
              <a:t>mmap</a:t>
            </a:r>
            <a:r>
              <a:rPr lang="en-GB" sz="1800" dirty="0">
                <a:effectLst/>
                <a:latin typeface="Courier New" pitchFamily="49" charset="0"/>
              </a:rPr>
              <a:t>(void *start,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len</a:t>
            </a:r>
            <a:r>
              <a:rPr lang="en-GB" sz="1800" dirty="0">
                <a:effectLst/>
                <a:latin typeface="Courier New" pitchFamily="49" charset="0"/>
              </a:rPr>
              <a:t>,</a:t>
            </a:r>
          </a:p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          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prot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flags,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fd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offset</a:t>
            </a:r>
            <a:r>
              <a:rPr lang="en-GB" sz="2000" dirty="0" smtClean="0">
                <a:effectLst/>
              </a:rPr>
              <a:t>)</a:t>
            </a:r>
            <a:endParaRPr lang="en-GB" sz="2000" dirty="0">
              <a:effectLst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057400" y="2362200"/>
            <a:ext cx="99060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3733800"/>
            <a:ext cx="990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638800" y="1981200"/>
            <a:ext cx="990600" cy="403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638800" y="2590800"/>
            <a:ext cx="990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3048000" y="2590800"/>
            <a:ext cx="25908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3048000" y="3733800"/>
            <a:ext cx="25908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AutoShape 51"/>
          <p:cNvSpPr>
            <a:spLocks/>
          </p:cNvSpPr>
          <p:nvPr/>
        </p:nvSpPr>
        <p:spPr bwMode="auto">
          <a:xfrm>
            <a:off x="6705600" y="2590800"/>
            <a:ext cx="228600" cy="11430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34200" y="2963336"/>
            <a:ext cx="13773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 smtClean="0">
                <a:latin typeface="Courier New" pitchFamily="49" charset="0"/>
              </a:rPr>
              <a:t>len</a:t>
            </a:r>
            <a:r>
              <a:rPr lang="en-GB" sz="2000" dirty="0" smtClean="0">
                <a:latin typeface="Courier New" pitchFamily="49" charset="0"/>
              </a:rPr>
              <a:t> </a:t>
            </a:r>
            <a:r>
              <a:rPr lang="en-GB" sz="2000" dirty="0" smtClean="0">
                <a:latin typeface="+mn-lt"/>
              </a:rPr>
              <a:t>bytes</a:t>
            </a:r>
            <a:endParaRPr lang="en-US" sz="2000" dirty="0">
              <a:latin typeface="+mn-lt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rot="10800000">
            <a:off x="6629400" y="3733800"/>
            <a:ext cx="6096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7239000" y="3536889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urier New" pitchFamily="49" charset="0"/>
              </a:rPr>
              <a:t>start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781800" y="3857936"/>
            <a:ext cx="18635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(or address 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chosen by kernel)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34468" y="6031468"/>
            <a:ext cx="26722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virtual memory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371753" y="6019800"/>
            <a:ext cx="23874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Disk file specified by </a:t>
            </a:r>
          </a:p>
          <a:p>
            <a:pPr algn="ctr"/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file descriptor </a:t>
            </a:r>
            <a:r>
              <a:rPr lang="en-US" sz="2000" dirty="0" err="1" smtClean="0">
                <a:latin typeface="Courier New" pitchFamily="49" charset="0"/>
              </a:rPr>
              <a:t>fd</a:t>
            </a:r>
            <a:endParaRPr lang="en-US" sz="2000" dirty="0" smtClean="0">
              <a:latin typeface="Courier New" pitchFamily="49" charset="0"/>
            </a:endParaRPr>
          </a:p>
        </p:txBody>
      </p:sp>
      <p:sp>
        <p:nvSpPr>
          <p:cNvPr id="20" name="AutoShape 51"/>
          <p:cNvSpPr>
            <a:spLocks/>
          </p:cNvSpPr>
          <p:nvPr/>
        </p:nvSpPr>
        <p:spPr bwMode="auto">
          <a:xfrm flipH="1">
            <a:off x="1752600" y="3733800"/>
            <a:ext cx="228600" cy="11430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58366" y="4104157"/>
            <a:ext cx="13773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 smtClean="0">
                <a:latin typeface="Courier New" pitchFamily="49" charset="0"/>
              </a:rPr>
              <a:t>len</a:t>
            </a:r>
            <a:r>
              <a:rPr lang="en-GB" sz="2000" dirty="0" smtClean="0">
                <a:latin typeface="Courier New" pitchFamily="49" charset="0"/>
              </a:rPr>
              <a:t> </a:t>
            </a:r>
            <a:r>
              <a:rPr lang="en-GB" sz="2000" dirty="0" smtClean="0">
                <a:latin typeface="+mn-lt"/>
              </a:rPr>
              <a:t>bytes</a:t>
            </a:r>
            <a:endParaRPr lang="en-US" sz="2000" dirty="0"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52400" y="4676745"/>
            <a:ext cx="11079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urier New" pitchFamily="49" charset="0"/>
              </a:rPr>
              <a:t>offset</a:t>
            </a:r>
            <a:endParaRPr lang="en-US" sz="2000" dirty="0"/>
          </a:p>
        </p:txBody>
      </p:sp>
      <p:cxnSp>
        <p:nvCxnSpPr>
          <p:cNvPr id="24" name="Straight Arrow Connector 23"/>
          <p:cNvCxnSpPr>
            <a:stCxn id="22" idx="3"/>
          </p:cNvCxnSpPr>
          <p:nvPr/>
        </p:nvCxnSpPr>
        <p:spPr bwMode="auto">
          <a:xfrm>
            <a:off x="1260396" y="4876800"/>
            <a:ext cx="797004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62468" y="5003799"/>
            <a:ext cx="84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(bytes)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90004" y="5819001"/>
            <a:ext cx="292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latin typeface="Courier New"/>
                <a:cs typeface="Courier New"/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51542" y="5791200"/>
            <a:ext cx="292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latin typeface="Courier New"/>
                <a:cs typeface="Courier New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1196924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61963"/>
            <a:ext cx="9144000" cy="604837"/>
          </a:xfrm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latin typeface="+mn-lt"/>
              </a:rPr>
              <a:t>Example: Using </a:t>
            </a:r>
            <a:r>
              <a:rPr lang="en-GB" dirty="0" err="1" smtClean="0">
                <a:latin typeface="Courier New"/>
                <a:cs typeface="Courier New"/>
              </a:rPr>
              <a:t>mmap</a:t>
            </a:r>
            <a:r>
              <a:rPr lang="en-GB" dirty="0" smtClean="0">
                <a:latin typeface="+mn-lt"/>
              </a:rPr>
              <a:t> to Copy Files</a:t>
            </a: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419600" y="2436812"/>
            <a:ext cx="4572000" cy="4116388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/>
          <a:lstStyle/>
          <a:p>
            <a:pPr algn="l"/>
            <a:r>
              <a:rPr lang="en-US" sz="14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mmapcopy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driver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stat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stat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1651C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nl-NL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/* Check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for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required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cmd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line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arg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*/</a:t>
            </a:r>
            <a:endParaRPr lang="nl-NL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argc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!= 2) {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 err="1" smtClean="0">
                <a:solidFill>
                  <a:srgbClr val="000000"/>
                </a:solidFill>
                <a:latin typeface="Menlo-Regular"/>
              </a:rPr>
              <a:t>fprintf</a:t>
            </a:r>
            <a:r>
              <a:rPr lang="en-US" sz="1400" dirty="0" smtClean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 smtClean="0">
                <a:solidFill>
                  <a:srgbClr val="000000"/>
                </a:solidFill>
                <a:latin typeface="Menlo-Regular"/>
              </a:rPr>
              <a:t>stderr</a:t>
            </a:r>
            <a:r>
              <a:rPr lang="en-US" sz="1400" dirty="0" smtClean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 smtClean="0">
                <a:solidFill>
                  <a:srgbClr val="9D206F"/>
                </a:solidFill>
                <a:latin typeface="Menlo-Regular"/>
              </a:rPr>
              <a:t>"usage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: %s &lt;filename&gt;\n</a:t>
            </a:r>
            <a:r>
              <a:rPr lang="en-US" sz="1400" dirty="0" smtClean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400" dirty="0" smtClean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Menlo-Regular"/>
              </a:rPr>
              <a:t>                  </a:t>
            </a:r>
            <a:r>
              <a:rPr lang="en-US" sz="1400" dirty="0" err="1" smtClean="0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400" dirty="0" smtClean="0">
                <a:solidFill>
                  <a:srgbClr val="000000"/>
                </a:solidFill>
                <a:latin typeface="Menlo-Regular"/>
              </a:rPr>
              <a:t>[0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]);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Copy input file to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stdout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 = Open(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[1], O_RDONLY, 0);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Fstat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, &amp;stat);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mmapcopy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stat.st_size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}</a:t>
            </a:r>
            <a:endParaRPr lang="en-GB" sz="1400" dirty="0">
              <a:latin typeface="Courier New" pitchFamily="49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96875" y="1362075"/>
            <a:ext cx="78962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96875" y="1362075"/>
            <a:ext cx="85947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lang="en-GB" kern="0" dirty="0" smtClean="0">
                <a:latin typeface="Calibri" pitchFamily="34" charset="0"/>
              </a:rPr>
              <a:t>Copying a file to </a:t>
            </a:r>
            <a:r>
              <a:rPr lang="en-GB" kern="0" dirty="0" err="1" smtClean="0">
                <a:latin typeface="Courier New"/>
                <a:cs typeface="Courier New"/>
              </a:rPr>
              <a:t>stdout</a:t>
            </a:r>
            <a:r>
              <a:rPr lang="en-GB" kern="0" dirty="0" smtClean="0">
                <a:latin typeface="Calibri" pitchFamily="34" charset="0"/>
              </a:rPr>
              <a:t> without transferring data to user space .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23318" y="2436812"/>
            <a:ext cx="3991482" cy="4116388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/>
          <a:lstStyle/>
          <a:p>
            <a:pPr algn="l"/>
            <a:r>
              <a:rPr lang="en-US" sz="14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400" dirty="0" err="1">
                <a:solidFill>
                  <a:srgbClr val="9D206F"/>
                </a:solidFill>
                <a:latin typeface="Menlo-Regular"/>
              </a:rPr>
              <a:t>csapp.h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 smtClean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4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4A00FF"/>
                </a:solidFill>
                <a:latin typeface="Menlo-Regular"/>
              </a:rPr>
              <a:t>mmapcopy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fd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Ptr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to memory mapped </a:t>
            </a:r>
            <a:r>
              <a:rPr lang="en-US" sz="1400" dirty="0" smtClean="0">
                <a:solidFill>
                  <a:srgbClr val="CB2418"/>
                </a:solidFill>
                <a:latin typeface="Menlo-Regular"/>
              </a:rPr>
              <a:t>area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400" dirty="0" err="1">
                <a:solidFill>
                  <a:srgbClr val="C1651C"/>
                </a:solidFill>
                <a:latin typeface="Menlo-Regular"/>
              </a:rPr>
              <a:t>bufp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da-DK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bufp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Mmap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4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size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 </a:t>
            </a:r>
            <a:endParaRPr lang="da-DK" sz="1400" dirty="0" smtClean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da-DK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400" dirty="0" smtClean="0">
                <a:solidFill>
                  <a:srgbClr val="000000"/>
                </a:solidFill>
                <a:latin typeface="Menlo-Regular"/>
              </a:rPr>
              <a:t>               PROT_READ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            MAP_PRIVATE, </a:t>
            </a:r>
            <a:endParaRPr lang="nl-NL" sz="1400" dirty="0" smtClean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l-NL" sz="1400" dirty="0" smtClean="0">
                <a:solidFill>
                  <a:srgbClr val="000000"/>
                </a:solidFill>
                <a:latin typeface="Menlo-Regular"/>
              </a:rPr>
              <a:t>               </a:t>
            </a:r>
            <a:r>
              <a:rPr lang="nl-NL" sz="1400" dirty="0" err="1" smtClean="0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, 0);</a:t>
            </a:r>
          </a:p>
          <a:p>
            <a:pPr algn="l"/>
            <a:r>
              <a:rPr lang="de-DE" sz="1400" dirty="0">
                <a:solidFill>
                  <a:srgbClr val="000000"/>
                </a:solidFill>
                <a:latin typeface="Menlo-Regular"/>
              </a:rPr>
              <a:t>    Write(1, </a:t>
            </a:r>
            <a:r>
              <a:rPr lang="de-DE" sz="1400" dirty="0" err="1">
                <a:solidFill>
                  <a:srgbClr val="000000"/>
                </a:solidFill>
                <a:latin typeface="Menlo-Regular"/>
              </a:rPr>
              <a:t>bufp</a:t>
            </a:r>
            <a:r>
              <a:rPr lang="de-DE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e-DE" sz="1400" dirty="0" err="1">
                <a:solidFill>
                  <a:srgbClr val="000000"/>
                </a:solidFill>
                <a:latin typeface="Menlo-Regular"/>
              </a:rPr>
              <a:t>size</a:t>
            </a:r>
            <a:r>
              <a:rPr lang="de-DE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is-I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4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is-IS" sz="14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67000" y="6172200"/>
            <a:ext cx="1410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mmapcopy.c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81426" y="6183868"/>
            <a:ext cx="1410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mmapcopy.c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0810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607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1. Simple </a:t>
            </a:r>
            <a:r>
              <a:rPr lang="en-GB" dirty="0"/>
              <a:t>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179512"/>
            <a:ext cx="8307387" cy="5221288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16 </a:t>
            </a:r>
            <a:r>
              <a:rPr lang="en-GB" dirty="0"/>
              <a:t>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associative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1125538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1125538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1612900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1612900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2100263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2100263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2587625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2587625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3074988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3074988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3562350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3562350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4049713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4049713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4537075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4537075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5024438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5024438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5511800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5511800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5999163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5999163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6486525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6486525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6973888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6973888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7461250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7461250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5024437" y="3731683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117071" y="3732212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4046538" y="2708803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1125538" y="2705099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TLBT</a:t>
              </a:r>
            </a:p>
          </p:txBody>
        </p:sp>
      </p:grpSp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8062912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7432675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02" name="Rectangle 62"/>
          <p:cNvSpPr>
            <a:spLocks noChangeArrowheads="1"/>
          </p:cNvSpPr>
          <p:nvPr/>
        </p:nvSpPr>
        <p:spPr bwMode="auto">
          <a:xfrm>
            <a:off x="6807200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6178550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5553075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4926012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4297362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3670300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08" name="Rectangle 68"/>
          <p:cNvSpPr>
            <a:spLocks noChangeArrowheads="1"/>
          </p:cNvSpPr>
          <p:nvPr/>
        </p:nvSpPr>
        <p:spPr bwMode="auto">
          <a:xfrm>
            <a:off x="3044825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09" name="Rectangle 69"/>
          <p:cNvSpPr>
            <a:spLocks noChangeArrowheads="1"/>
          </p:cNvSpPr>
          <p:nvPr/>
        </p:nvSpPr>
        <p:spPr bwMode="auto">
          <a:xfrm>
            <a:off x="2416175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0" name="Rectangle 70"/>
          <p:cNvSpPr>
            <a:spLocks noChangeArrowheads="1"/>
          </p:cNvSpPr>
          <p:nvPr/>
        </p:nvSpPr>
        <p:spPr bwMode="auto">
          <a:xfrm>
            <a:off x="1790700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1" name="Rectangle 71"/>
          <p:cNvSpPr>
            <a:spLocks noChangeArrowheads="1"/>
          </p:cNvSpPr>
          <p:nvPr/>
        </p:nvSpPr>
        <p:spPr bwMode="auto">
          <a:xfrm>
            <a:off x="1160462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534987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8062912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4" name="Rectangle 74"/>
          <p:cNvSpPr>
            <a:spLocks noChangeArrowheads="1"/>
          </p:cNvSpPr>
          <p:nvPr/>
        </p:nvSpPr>
        <p:spPr bwMode="auto">
          <a:xfrm>
            <a:off x="7432675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6807200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6178550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7" name="Rectangle 77"/>
          <p:cNvSpPr>
            <a:spLocks noChangeArrowheads="1"/>
          </p:cNvSpPr>
          <p:nvPr/>
        </p:nvSpPr>
        <p:spPr bwMode="auto">
          <a:xfrm>
            <a:off x="5553075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4926012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06</a:t>
            </a:r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4297362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3670300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3044825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2416175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1790700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1160462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534987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8062912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7432675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6807200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6178550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5553075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4926012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4297362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3670300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3044825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2416175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1790700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35937" name="Rectangle 97"/>
          <p:cNvSpPr>
            <a:spLocks noChangeArrowheads="1"/>
          </p:cNvSpPr>
          <p:nvPr/>
        </p:nvSpPr>
        <p:spPr bwMode="auto">
          <a:xfrm>
            <a:off x="1160462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38" name="Rectangle 98"/>
          <p:cNvSpPr>
            <a:spLocks noChangeArrowheads="1"/>
          </p:cNvSpPr>
          <p:nvPr/>
        </p:nvSpPr>
        <p:spPr bwMode="auto">
          <a:xfrm>
            <a:off x="534987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939" name="Rectangle 99"/>
          <p:cNvSpPr>
            <a:spLocks noChangeArrowheads="1"/>
          </p:cNvSpPr>
          <p:nvPr/>
        </p:nvSpPr>
        <p:spPr bwMode="auto">
          <a:xfrm>
            <a:off x="8062912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0" name="Rectangle 100"/>
          <p:cNvSpPr>
            <a:spLocks noChangeArrowheads="1"/>
          </p:cNvSpPr>
          <p:nvPr/>
        </p:nvSpPr>
        <p:spPr bwMode="auto">
          <a:xfrm>
            <a:off x="7432675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41" name="Rectangle 101"/>
          <p:cNvSpPr>
            <a:spLocks noChangeArrowheads="1"/>
          </p:cNvSpPr>
          <p:nvPr/>
        </p:nvSpPr>
        <p:spPr bwMode="auto">
          <a:xfrm>
            <a:off x="6807200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42" name="Rectangle 102"/>
          <p:cNvSpPr>
            <a:spLocks noChangeArrowheads="1"/>
          </p:cNvSpPr>
          <p:nvPr/>
        </p:nvSpPr>
        <p:spPr bwMode="auto">
          <a:xfrm>
            <a:off x="6178550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3" name="Rectangle 103"/>
          <p:cNvSpPr>
            <a:spLocks noChangeArrowheads="1"/>
          </p:cNvSpPr>
          <p:nvPr/>
        </p:nvSpPr>
        <p:spPr bwMode="auto">
          <a:xfrm>
            <a:off x="5553075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44" name="Rectangle 104"/>
          <p:cNvSpPr>
            <a:spLocks noChangeArrowheads="1"/>
          </p:cNvSpPr>
          <p:nvPr/>
        </p:nvSpPr>
        <p:spPr bwMode="auto">
          <a:xfrm>
            <a:off x="4926012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5945" name="Rectangle 105"/>
          <p:cNvSpPr>
            <a:spLocks noChangeArrowheads="1"/>
          </p:cNvSpPr>
          <p:nvPr/>
        </p:nvSpPr>
        <p:spPr bwMode="auto">
          <a:xfrm>
            <a:off x="4297362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6" name="Rectangle 106"/>
          <p:cNvSpPr>
            <a:spLocks noChangeArrowheads="1"/>
          </p:cNvSpPr>
          <p:nvPr/>
        </p:nvSpPr>
        <p:spPr bwMode="auto">
          <a:xfrm>
            <a:off x="3670300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47" name="Rectangle 107"/>
          <p:cNvSpPr>
            <a:spLocks noChangeArrowheads="1"/>
          </p:cNvSpPr>
          <p:nvPr/>
        </p:nvSpPr>
        <p:spPr bwMode="auto">
          <a:xfrm>
            <a:off x="3044825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2416175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1790700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1160462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534987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8062912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7432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6807200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6178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5553075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4926012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4297362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3670300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3044825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2416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1790700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1160462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534987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Set</a:t>
            </a:r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534987" y="5049838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>
            <a:off x="534987" y="537527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>
            <a:off x="534987" y="569912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534987" y="6024563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1790700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2416175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1" name="Line 131"/>
          <p:cNvSpPr>
            <a:spLocks noChangeShapeType="1"/>
          </p:cNvSpPr>
          <p:nvPr/>
        </p:nvSpPr>
        <p:spPr bwMode="auto">
          <a:xfrm>
            <a:off x="3670300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2" name="Line 132"/>
          <p:cNvSpPr>
            <a:spLocks noChangeShapeType="1"/>
          </p:cNvSpPr>
          <p:nvPr/>
        </p:nvSpPr>
        <p:spPr bwMode="auto">
          <a:xfrm>
            <a:off x="4297362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3" name="Line 133"/>
          <p:cNvSpPr>
            <a:spLocks noChangeShapeType="1"/>
          </p:cNvSpPr>
          <p:nvPr/>
        </p:nvSpPr>
        <p:spPr bwMode="auto">
          <a:xfrm>
            <a:off x="5553075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4" name="Line 134"/>
          <p:cNvSpPr>
            <a:spLocks noChangeShapeType="1"/>
          </p:cNvSpPr>
          <p:nvPr/>
        </p:nvSpPr>
        <p:spPr bwMode="auto">
          <a:xfrm>
            <a:off x="6178550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5" name="Line 135"/>
          <p:cNvSpPr>
            <a:spLocks noChangeShapeType="1"/>
          </p:cNvSpPr>
          <p:nvPr/>
        </p:nvSpPr>
        <p:spPr bwMode="auto">
          <a:xfrm>
            <a:off x="7432675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6" name="Line 136"/>
          <p:cNvSpPr>
            <a:spLocks noChangeShapeType="1"/>
          </p:cNvSpPr>
          <p:nvPr/>
        </p:nvSpPr>
        <p:spPr bwMode="auto">
          <a:xfrm>
            <a:off x="8062912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7" name="Line 137"/>
          <p:cNvSpPr>
            <a:spLocks noChangeShapeType="1"/>
          </p:cNvSpPr>
          <p:nvPr/>
        </p:nvSpPr>
        <p:spPr bwMode="auto">
          <a:xfrm>
            <a:off x="1160462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8" name="Line 138"/>
          <p:cNvSpPr>
            <a:spLocks noChangeShapeType="1"/>
          </p:cNvSpPr>
          <p:nvPr/>
        </p:nvSpPr>
        <p:spPr bwMode="auto">
          <a:xfrm>
            <a:off x="3044825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9" name="Line 139"/>
          <p:cNvSpPr>
            <a:spLocks noChangeShapeType="1"/>
          </p:cNvSpPr>
          <p:nvPr/>
        </p:nvSpPr>
        <p:spPr bwMode="auto">
          <a:xfrm>
            <a:off x="534987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0" name="Line 140"/>
          <p:cNvSpPr>
            <a:spLocks noChangeShapeType="1"/>
          </p:cNvSpPr>
          <p:nvPr/>
        </p:nvSpPr>
        <p:spPr bwMode="auto">
          <a:xfrm>
            <a:off x="4926012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1" name="Line 141"/>
          <p:cNvSpPr>
            <a:spLocks noChangeShapeType="1"/>
          </p:cNvSpPr>
          <p:nvPr/>
        </p:nvSpPr>
        <p:spPr bwMode="auto">
          <a:xfrm>
            <a:off x="6807200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2" name="Line 142"/>
          <p:cNvSpPr>
            <a:spLocks noChangeShapeType="1"/>
          </p:cNvSpPr>
          <p:nvPr/>
        </p:nvSpPr>
        <p:spPr bwMode="auto">
          <a:xfrm>
            <a:off x="534987" y="4724400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83" name="Line 143"/>
          <p:cNvSpPr>
            <a:spLocks noChangeShapeType="1"/>
          </p:cNvSpPr>
          <p:nvPr/>
        </p:nvSpPr>
        <p:spPr bwMode="auto">
          <a:xfrm>
            <a:off x="8688388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4" name="Line 144"/>
          <p:cNvSpPr>
            <a:spLocks noChangeShapeType="1"/>
          </p:cNvSpPr>
          <p:nvPr/>
        </p:nvSpPr>
        <p:spPr bwMode="auto">
          <a:xfrm>
            <a:off x="534987" y="6350001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814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431799" y="241300"/>
            <a:ext cx="8110538" cy="1054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2. Simple </a:t>
            </a:r>
            <a:r>
              <a:rPr lang="en-GB" dirty="0"/>
              <a:t>Memory </a:t>
            </a:r>
            <a:r>
              <a:rPr lang="en-GB" dirty="0" smtClean="0"/>
              <a:t>System</a:t>
            </a:r>
            <a:br>
              <a:rPr lang="en-GB" dirty="0" smtClean="0"/>
            </a:br>
            <a:r>
              <a:rPr lang="en-GB" dirty="0"/>
              <a:t> </a:t>
            </a:r>
            <a:r>
              <a:rPr lang="en-GB" dirty="0" smtClean="0"/>
              <a:t>   Page </a:t>
            </a:r>
            <a:r>
              <a:rPr lang="en-GB" dirty="0"/>
              <a:t>Table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1745" y="1298575"/>
            <a:ext cx="8307387" cy="454025"/>
          </a:xfrm>
          <a:ln/>
        </p:spPr>
        <p:txBody>
          <a:bodyPr/>
          <a:lstStyle/>
          <a:p>
            <a:pPr>
              <a:buNone/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000" b="0" dirty="0"/>
              <a:t>Only show first 16 entries (out of 256)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6110288" y="47815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5418138" y="47815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0D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724400" y="478155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0F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6110288" y="447516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5418138" y="447516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11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4724400" y="4475163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0E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6110288" y="41687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5418138" y="41687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2D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4724400" y="416877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0D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6110288" y="386080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5418138" y="386080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4724400" y="386080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0C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6110288" y="355282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5418138" y="355282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4724400" y="355282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0B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6110288" y="324643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5418138" y="324643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09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4724400" y="3246438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0A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6110288" y="29400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5418138" y="29400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17</a:t>
            </a:r>
          </a:p>
        </p:txBody>
      </p:sp>
      <p:sp>
        <p:nvSpPr>
          <p:cNvPr id="34858" name="Rectangle 42"/>
          <p:cNvSpPr>
            <a:spLocks noChangeArrowheads="1"/>
          </p:cNvSpPr>
          <p:nvPr/>
        </p:nvSpPr>
        <p:spPr bwMode="auto">
          <a:xfrm>
            <a:off x="4724400" y="294005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09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6110288" y="26320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63" name="Rectangle 47"/>
          <p:cNvSpPr>
            <a:spLocks noChangeArrowheads="1"/>
          </p:cNvSpPr>
          <p:nvPr/>
        </p:nvSpPr>
        <p:spPr bwMode="auto">
          <a:xfrm>
            <a:off x="5418138" y="26320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13</a:t>
            </a:r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4724400" y="263207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08</a:t>
            </a: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61102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54181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47244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4724400" y="263207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>
            <a:off x="4724400" y="29400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4724400" y="324961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4724400" y="355282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4724400" y="386080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4724400" y="4157135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4724400" y="4475163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4724400" y="47815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541813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61102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4724400" y="2325688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6810905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4724400" y="5089526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" name="Line 73"/>
          <p:cNvSpPr>
            <a:spLocks noChangeShapeType="1"/>
          </p:cNvSpPr>
          <p:nvPr/>
        </p:nvSpPr>
        <p:spPr bwMode="auto">
          <a:xfrm>
            <a:off x="4724400" y="2333095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3290888" y="47815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2598738" y="47815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>
            <a:off x="1905000" y="478155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07</a:t>
            </a:r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3290888" y="447516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4"/>
          <p:cNvSpPr>
            <a:spLocks noChangeArrowheads="1"/>
          </p:cNvSpPr>
          <p:nvPr/>
        </p:nvSpPr>
        <p:spPr bwMode="auto">
          <a:xfrm>
            <a:off x="2598738" y="447516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3" name="Rectangle 15"/>
          <p:cNvSpPr>
            <a:spLocks noChangeArrowheads="1"/>
          </p:cNvSpPr>
          <p:nvPr/>
        </p:nvSpPr>
        <p:spPr bwMode="auto">
          <a:xfrm>
            <a:off x="1905000" y="4475163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06</a:t>
            </a:r>
          </a:p>
        </p:txBody>
      </p:sp>
      <p:sp>
        <p:nvSpPr>
          <p:cNvPr id="154" name="Rectangle 19"/>
          <p:cNvSpPr>
            <a:spLocks noChangeArrowheads="1"/>
          </p:cNvSpPr>
          <p:nvPr/>
        </p:nvSpPr>
        <p:spPr bwMode="auto">
          <a:xfrm>
            <a:off x="3290888" y="41687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55" name="Rectangle 20"/>
          <p:cNvSpPr>
            <a:spLocks noChangeArrowheads="1"/>
          </p:cNvSpPr>
          <p:nvPr/>
        </p:nvSpPr>
        <p:spPr bwMode="auto">
          <a:xfrm>
            <a:off x="2598738" y="41687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16</a:t>
            </a:r>
          </a:p>
        </p:txBody>
      </p:sp>
      <p:sp>
        <p:nvSpPr>
          <p:cNvPr id="156" name="Rectangle 21"/>
          <p:cNvSpPr>
            <a:spLocks noChangeArrowheads="1"/>
          </p:cNvSpPr>
          <p:nvPr/>
        </p:nvSpPr>
        <p:spPr bwMode="auto">
          <a:xfrm>
            <a:off x="1905000" y="416877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05</a:t>
            </a: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3290888" y="386080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2598738" y="386080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9" name="Rectangle 27"/>
          <p:cNvSpPr>
            <a:spLocks noChangeArrowheads="1"/>
          </p:cNvSpPr>
          <p:nvPr/>
        </p:nvSpPr>
        <p:spPr bwMode="auto">
          <a:xfrm>
            <a:off x="1905000" y="386080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04</a:t>
            </a:r>
          </a:p>
        </p:txBody>
      </p:sp>
      <p:sp>
        <p:nvSpPr>
          <p:cNvPr id="160" name="Rectangle 31"/>
          <p:cNvSpPr>
            <a:spLocks noChangeArrowheads="1"/>
          </p:cNvSpPr>
          <p:nvPr/>
        </p:nvSpPr>
        <p:spPr bwMode="auto">
          <a:xfrm>
            <a:off x="3290888" y="355282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2598738" y="355282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02</a:t>
            </a:r>
          </a:p>
        </p:txBody>
      </p:sp>
      <p:sp>
        <p:nvSpPr>
          <p:cNvPr id="162" name="Rectangle 33"/>
          <p:cNvSpPr>
            <a:spLocks noChangeArrowheads="1"/>
          </p:cNvSpPr>
          <p:nvPr/>
        </p:nvSpPr>
        <p:spPr bwMode="auto">
          <a:xfrm>
            <a:off x="1905000" y="355282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03</a:t>
            </a:r>
          </a:p>
        </p:txBody>
      </p:sp>
      <p:sp>
        <p:nvSpPr>
          <p:cNvPr id="163" name="Rectangle 37"/>
          <p:cNvSpPr>
            <a:spLocks noChangeArrowheads="1"/>
          </p:cNvSpPr>
          <p:nvPr/>
        </p:nvSpPr>
        <p:spPr bwMode="auto">
          <a:xfrm>
            <a:off x="3290888" y="324643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4" name="Rectangle 38"/>
          <p:cNvSpPr>
            <a:spLocks noChangeArrowheads="1"/>
          </p:cNvSpPr>
          <p:nvPr/>
        </p:nvSpPr>
        <p:spPr bwMode="auto">
          <a:xfrm>
            <a:off x="2598738" y="324643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33</a:t>
            </a:r>
          </a:p>
        </p:txBody>
      </p:sp>
      <p:sp>
        <p:nvSpPr>
          <p:cNvPr id="165" name="Rectangle 39"/>
          <p:cNvSpPr>
            <a:spLocks noChangeArrowheads="1"/>
          </p:cNvSpPr>
          <p:nvPr/>
        </p:nvSpPr>
        <p:spPr bwMode="auto">
          <a:xfrm>
            <a:off x="1905000" y="3246438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02</a:t>
            </a:r>
          </a:p>
        </p:txBody>
      </p:sp>
      <p:sp>
        <p:nvSpPr>
          <p:cNvPr id="166" name="Rectangle 43"/>
          <p:cNvSpPr>
            <a:spLocks noChangeArrowheads="1"/>
          </p:cNvSpPr>
          <p:nvPr/>
        </p:nvSpPr>
        <p:spPr bwMode="auto">
          <a:xfrm>
            <a:off x="3290888" y="29400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67" name="Rectangle 44"/>
          <p:cNvSpPr>
            <a:spLocks noChangeArrowheads="1"/>
          </p:cNvSpPr>
          <p:nvPr/>
        </p:nvSpPr>
        <p:spPr bwMode="auto">
          <a:xfrm>
            <a:off x="2598738" y="29400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68" name="Rectangle 45"/>
          <p:cNvSpPr>
            <a:spLocks noChangeArrowheads="1"/>
          </p:cNvSpPr>
          <p:nvPr/>
        </p:nvSpPr>
        <p:spPr bwMode="auto">
          <a:xfrm>
            <a:off x="1905000" y="294005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3290888" y="26320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70" name="Rectangle 50"/>
          <p:cNvSpPr>
            <a:spLocks noChangeArrowheads="1"/>
          </p:cNvSpPr>
          <p:nvPr/>
        </p:nvSpPr>
        <p:spPr bwMode="auto">
          <a:xfrm>
            <a:off x="2598738" y="26320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28</a:t>
            </a: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1905000" y="263207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172" name="Rectangle 55"/>
          <p:cNvSpPr>
            <a:spLocks noChangeArrowheads="1"/>
          </p:cNvSpPr>
          <p:nvPr/>
        </p:nvSpPr>
        <p:spPr bwMode="auto">
          <a:xfrm>
            <a:off x="32908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73" name="Rectangle 56"/>
          <p:cNvSpPr>
            <a:spLocks noChangeArrowheads="1"/>
          </p:cNvSpPr>
          <p:nvPr/>
        </p:nvSpPr>
        <p:spPr bwMode="auto">
          <a:xfrm>
            <a:off x="25987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174" name="Rectangle 57"/>
          <p:cNvSpPr>
            <a:spLocks noChangeArrowheads="1"/>
          </p:cNvSpPr>
          <p:nvPr/>
        </p:nvSpPr>
        <p:spPr bwMode="auto">
          <a:xfrm>
            <a:off x="19050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175" name="Line 58"/>
          <p:cNvSpPr>
            <a:spLocks noChangeShapeType="1"/>
          </p:cNvSpPr>
          <p:nvPr/>
        </p:nvSpPr>
        <p:spPr bwMode="auto">
          <a:xfrm>
            <a:off x="1905000" y="263207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" name="Line 59"/>
          <p:cNvSpPr>
            <a:spLocks noChangeShapeType="1"/>
          </p:cNvSpPr>
          <p:nvPr/>
        </p:nvSpPr>
        <p:spPr bwMode="auto">
          <a:xfrm>
            <a:off x="1905000" y="29400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" name="Line 60"/>
          <p:cNvSpPr>
            <a:spLocks noChangeShapeType="1"/>
          </p:cNvSpPr>
          <p:nvPr/>
        </p:nvSpPr>
        <p:spPr bwMode="auto">
          <a:xfrm>
            <a:off x="1905000" y="324961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" name="Line 61"/>
          <p:cNvSpPr>
            <a:spLocks noChangeShapeType="1"/>
          </p:cNvSpPr>
          <p:nvPr/>
        </p:nvSpPr>
        <p:spPr bwMode="auto">
          <a:xfrm>
            <a:off x="1905000" y="355282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" name="Line 62"/>
          <p:cNvSpPr>
            <a:spLocks noChangeShapeType="1"/>
          </p:cNvSpPr>
          <p:nvPr/>
        </p:nvSpPr>
        <p:spPr bwMode="auto">
          <a:xfrm>
            <a:off x="1905000" y="386080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" name="Line 63"/>
          <p:cNvSpPr>
            <a:spLocks noChangeShapeType="1"/>
          </p:cNvSpPr>
          <p:nvPr/>
        </p:nvSpPr>
        <p:spPr bwMode="auto">
          <a:xfrm>
            <a:off x="1905000" y="4172478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" name="Line 64"/>
          <p:cNvSpPr>
            <a:spLocks noChangeShapeType="1"/>
          </p:cNvSpPr>
          <p:nvPr/>
        </p:nvSpPr>
        <p:spPr bwMode="auto">
          <a:xfrm>
            <a:off x="1905000" y="4475163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" name="Line 65"/>
          <p:cNvSpPr>
            <a:spLocks noChangeShapeType="1"/>
          </p:cNvSpPr>
          <p:nvPr/>
        </p:nvSpPr>
        <p:spPr bwMode="auto">
          <a:xfrm>
            <a:off x="1905000" y="47815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" name="Line 66"/>
          <p:cNvSpPr>
            <a:spLocks noChangeShapeType="1"/>
          </p:cNvSpPr>
          <p:nvPr/>
        </p:nvSpPr>
        <p:spPr bwMode="auto">
          <a:xfrm>
            <a:off x="2589212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" name="Line 67"/>
          <p:cNvSpPr>
            <a:spLocks noChangeShapeType="1"/>
          </p:cNvSpPr>
          <p:nvPr/>
        </p:nvSpPr>
        <p:spPr bwMode="auto">
          <a:xfrm>
            <a:off x="32908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" name="Line 70"/>
          <p:cNvSpPr>
            <a:spLocks noChangeShapeType="1"/>
          </p:cNvSpPr>
          <p:nvPr/>
        </p:nvSpPr>
        <p:spPr bwMode="auto">
          <a:xfrm>
            <a:off x="1905000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" name="Line 72"/>
          <p:cNvSpPr>
            <a:spLocks noChangeShapeType="1"/>
          </p:cNvSpPr>
          <p:nvPr/>
        </p:nvSpPr>
        <p:spPr bwMode="auto">
          <a:xfrm>
            <a:off x="1905000" y="2325688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" name="Line 74"/>
          <p:cNvSpPr>
            <a:spLocks noChangeShapeType="1"/>
          </p:cNvSpPr>
          <p:nvPr/>
        </p:nvSpPr>
        <p:spPr bwMode="auto">
          <a:xfrm>
            <a:off x="1905000" y="5089526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" name="Line 70"/>
          <p:cNvSpPr>
            <a:spLocks noChangeShapeType="1"/>
          </p:cNvSpPr>
          <p:nvPr/>
        </p:nvSpPr>
        <p:spPr bwMode="auto">
          <a:xfrm>
            <a:off x="3989386" y="2316480"/>
            <a:ext cx="1588" cy="278892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9670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385284" y="417512"/>
            <a:ext cx="7768116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3. Simple </a:t>
            </a:r>
            <a:r>
              <a:rPr lang="en-GB" dirty="0"/>
              <a:t>Memory System Cache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068387"/>
            <a:ext cx="8307387" cy="144621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16 lines, 4-byte block size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Physically addressed</a:t>
            </a: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Direct mapped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1711325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1711325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2198688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2198688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2686051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268605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3173414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317341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3660777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3660777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4148140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4148140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4635503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463550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5122866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5122866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5610229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5610229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6097591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auto">
          <a:xfrm>
            <a:off x="609759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6584953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658495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7072312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707231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4652964" y="3478212"/>
            <a:ext cx="2924175" cy="333375"/>
            <a:chOff x="2931" y="2156"/>
            <a:chExt cx="1842" cy="210"/>
          </a:xfrm>
        </p:grpSpPr>
        <p:sp>
          <p:nvSpPr>
            <p:cNvPr id="36906" name="Line 42"/>
            <p:cNvSpPr>
              <a:spLocks noChangeShapeType="1"/>
            </p:cNvSpPr>
            <p:nvPr/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Text Box 43"/>
            <p:cNvSpPr txBox="1">
              <a:spLocks noChangeArrowheads="1"/>
            </p:cNvSpPr>
            <p:nvPr/>
          </p:nvSpPr>
          <p:spPr bwMode="auto">
            <a:xfrm>
              <a:off x="3638" y="2156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1757364" y="3478212"/>
            <a:ext cx="2924175" cy="333375"/>
            <a:chOff x="1107" y="2156"/>
            <a:chExt cx="1842" cy="210"/>
          </a:xfrm>
        </p:grpSpPr>
        <p:sp>
          <p:nvSpPr>
            <p:cNvPr id="36909" name="Line 45"/>
            <p:cNvSpPr>
              <a:spLocks noChangeShapeType="1"/>
            </p:cNvSpPr>
            <p:nvPr/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Text Box 46"/>
            <p:cNvSpPr txBox="1">
              <a:spLocks noChangeArrowheads="1"/>
            </p:cNvSpPr>
            <p:nvPr/>
          </p:nvSpPr>
          <p:spPr bwMode="auto">
            <a:xfrm>
              <a:off x="1814" y="2156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6556382" y="2523067"/>
            <a:ext cx="992189" cy="306388"/>
            <a:chOff x="4130" y="1501"/>
            <a:chExt cx="625" cy="193"/>
          </a:xfrm>
        </p:grpSpPr>
        <p:sp>
          <p:nvSpPr>
            <p:cNvPr id="36912" name="Line 48"/>
            <p:cNvSpPr>
              <a:spLocks noChangeShapeType="1"/>
            </p:cNvSpPr>
            <p:nvPr/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Text Box 49"/>
            <p:cNvSpPr txBox="1">
              <a:spLocks noChangeArrowheads="1"/>
            </p:cNvSpPr>
            <p:nvPr/>
          </p:nvSpPr>
          <p:spPr bwMode="auto">
            <a:xfrm>
              <a:off x="4316" y="1501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4627033" y="2519363"/>
            <a:ext cx="1927225" cy="306388"/>
            <a:chOff x="2920" y="1488"/>
            <a:chExt cx="1214" cy="193"/>
          </a:xfrm>
        </p:grpSpPr>
        <p:sp>
          <p:nvSpPr>
            <p:cNvPr id="36915" name="Line 51"/>
            <p:cNvSpPr>
              <a:spLocks noChangeShapeType="1"/>
            </p:cNvSpPr>
            <p:nvPr/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Text Box 52"/>
            <p:cNvSpPr txBox="1">
              <a:spLocks noChangeArrowheads="1"/>
            </p:cNvSpPr>
            <p:nvPr/>
          </p:nvSpPr>
          <p:spPr bwMode="auto">
            <a:xfrm>
              <a:off x="3460" y="1488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1711325" y="2514600"/>
            <a:ext cx="2894013" cy="306388"/>
            <a:chOff x="1078" y="1501"/>
            <a:chExt cx="1823" cy="193"/>
          </a:xfrm>
        </p:grpSpPr>
        <p:sp>
          <p:nvSpPr>
            <p:cNvPr id="36918" name="Line 54"/>
            <p:cNvSpPr>
              <a:spLocks noChangeShapeType="1"/>
            </p:cNvSpPr>
            <p:nvPr/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Text Box 55"/>
            <p:cNvSpPr txBox="1">
              <a:spLocks noChangeArrowheads="1"/>
            </p:cNvSpPr>
            <p:nvPr/>
          </p:nvSpPr>
          <p:spPr bwMode="auto">
            <a:xfrm>
              <a:off x="1928" y="1501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6928" name="Rectangle 64"/>
          <p:cNvSpPr>
            <a:spLocks noChangeArrowheads="1"/>
          </p:cNvSpPr>
          <p:nvPr/>
        </p:nvSpPr>
        <p:spPr bwMode="auto">
          <a:xfrm>
            <a:off x="3875088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6929" name="Rectangle 65"/>
          <p:cNvSpPr>
            <a:spLocks noChangeArrowheads="1"/>
          </p:cNvSpPr>
          <p:nvPr/>
        </p:nvSpPr>
        <p:spPr bwMode="auto">
          <a:xfrm>
            <a:off x="3255963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DF</a:t>
            </a:r>
          </a:p>
        </p:txBody>
      </p:sp>
      <p:sp>
        <p:nvSpPr>
          <p:cNvPr id="36930" name="Rectangle 66"/>
          <p:cNvSpPr>
            <a:spLocks noChangeArrowheads="1"/>
          </p:cNvSpPr>
          <p:nvPr/>
        </p:nvSpPr>
        <p:spPr bwMode="auto">
          <a:xfrm>
            <a:off x="2635250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C2</a:t>
            </a:r>
          </a:p>
        </p:txBody>
      </p:sp>
      <p:sp>
        <p:nvSpPr>
          <p:cNvPr id="36931" name="Rectangle 67"/>
          <p:cNvSpPr>
            <a:spLocks noChangeArrowheads="1"/>
          </p:cNvSpPr>
          <p:nvPr/>
        </p:nvSpPr>
        <p:spPr bwMode="auto">
          <a:xfrm>
            <a:off x="20129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932" name="Rectangle 68"/>
          <p:cNvSpPr>
            <a:spLocks noChangeArrowheads="1"/>
          </p:cNvSpPr>
          <p:nvPr/>
        </p:nvSpPr>
        <p:spPr bwMode="auto">
          <a:xfrm>
            <a:off x="1392238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33" name="Rectangle 69"/>
          <p:cNvSpPr>
            <a:spLocks noChangeArrowheads="1"/>
          </p:cNvSpPr>
          <p:nvPr/>
        </p:nvSpPr>
        <p:spPr bwMode="auto">
          <a:xfrm>
            <a:off x="773113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36934" name="Rectangle 70"/>
          <p:cNvSpPr>
            <a:spLocks noChangeArrowheads="1"/>
          </p:cNvSpPr>
          <p:nvPr/>
        </p:nvSpPr>
        <p:spPr bwMode="auto">
          <a:xfrm>
            <a:off x="152400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6942" name="Rectangle 78"/>
          <p:cNvSpPr>
            <a:spLocks noChangeArrowheads="1"/>
          </p:cNvSpPr>
          <p:nvPr/>
        </p:nvSpPr>
        <p:spPr bwMode="auto">
          <a:xfrm>
            <a:off x="3875088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3" name="Rectangle 79"/>
          <p:cNvSpPr>
            <a:spLocks noChangeArrowheads="1"/>
          </p:cNvSpPr>
          <p:nvPr/>
        </p:nvSpPr>
        <p:spPr bwMode="auto">
          <a:xfrm>
            <a:off x="3255963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4" name="Rectangle 80"/>
          <p:cNvSpPr>
            <a:spLocks noChangeArrowheads="1"/>
          </p:cNvSpPr>
          <p:nvPr/>
        </p:nvSpPr>
        <p:spPr bwMode="auto">
          <a:xfrm>
            <a:off x="2635250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5" name="Rectangle 81"/>
          <p:cNvSpPr>
            <a:spLocks noChangeArrowheads="1"/>
          </p:cNvSpPr>
          <p:nvPr/>
        </p:nvSpPr>
        <p:spPr bwMode="auto">
          <a:xfrm>
            <a:off x="20129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1392238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auto">
          <a:xfrm>
            <a:off x="773113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31</a:t>
            </a:r>
          </a:p>
        </p:txBody>
      </p:sp>
      <p:sp>
        <p:nvSpPr>
          <p:cNvPr id="36948" name="Rectangle 84"/>
          <p:cNvSpPr>
            <a:spLocks noChangeArrowheads="1"/>
          </p:cNvSpPr>
          <p:nvPr/>
        </p:nvSpPr>
        <p:spPr bwMode="auto">
          <a:xfrm>
            <a:off x="152400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6956" name="Rectangle 92"/>
          <p:cNvSpPr>
            <a:spLocks noChangeArrowheads="1"/>
          </p:cNvSpPr>
          <p:nvPr/>
        </p:nvSpPr>
        <p:spPr bwMode="auto">
          <a:xfrm>
            <a:off x="3875088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1D</a:t>
            </a:r>
          </a:p>
        </p:txBody>
      </p:sp>
      <p:sp>
        <p:nvSpPr>
          <p:cNvPr id="36957" name="Rectangle 93"/>
          <p:cNvSpPr>
            <a:spLocks noChangeArrowheads="1"/>
          </p:cNvSpPr>
          <p:nvPr/>
        </p:nvSpPr>
        <p:spPr bwMode="auto">
          <a:xfrm>
            <a:off x="3255963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F0</a:t>
            </a:r>
          </a:p>
        </p:txBody>
      </p:sp>
      <p:sp>
        <p:nvSpPr>
          <p:cNvPr id="36958" name="Rectangle 94"/>
          <p:cNvSpPr>
            <a:spLocks noChangeArrowheads="1"/>
          </p:cNvSpPr>
          <p:nvPr/>
        </p:nvSpPr>
        <p:spPr bwMode="auto">
          <a:xfrm>
            <a:off x="2635250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72</a:t>
            </a:r>
          </a:p>
        </p:txBody>
      </p:sp>
      <p:sp>
        <p:nvSpPr>
          <p:cNvPr id="36959" name="Rectangle 95"/>
          <p:cNvSpPr>
            <a:spLocks noChangeArrowheads="1"/>
          </p:cNvSpPr>
          <p:nvPr/>
        </p:nvSpPr>
        <p:spPr bwMode="auto">
          <a:xfrm>
            <a:off x="20129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60" name="Rectangle 96"/>
          <p:cNvSpPr>
            <a:spLocks noChangeArrowheads="1"/>
          </p:cNvSpPr>
          <p:nvPr/>
        </p:nvSpPr>
        <p:spPr bwMode="auto">
          <a:xfrm>
            <a:off x="1392238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61" name="Rectangle 97"/>
          <p:cNvSpPr>
            <a:spLocks noChangeArrowheads="1"/>
          </p:cNvSpPr>
          <p:nvPr/>
        </p:nvSpPr>
        <p:spPr bwMode="auto">
          <a:xfrm>
            <a:off x="773113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6962" name="Rectangle 98"/>
          <p:cNvSpPr>
            <a:spLocks noChangeArrowheads="1"/>
          </p:cNvSpPr>
          <p:nvPr/>
        </p:nvSpPr>
        <p:spPr bwMode="auto">
          <a:xfrm>
            <a:off x="152400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6970" name="Rectangle 106"/>
          <p:cNvSpPr>
            <a:spLocks noChangeArrowheads="1"/>
          </p:cNvSpPr>
          <p:nvPr/>
        </p:nvSpPr>
        <p:spPr bwMode="auto">
          <a:xfrm>
            <a:off x="3875088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6971" name="Rectangle 107"/>
          <p:cNvSpPr>
            <a:spLocks noChangeArrowheads="1"/>
          </p:cNvSpPr>
          <p:nvPr/>
        </p:nvSpPr>
        <p:spPr bwMode="auto">
          <a:xfrm>
            <a:off x="3255963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8F</a:t>
            </a:r>
          </a:p>
        </p:txBody>
      </p:sp>
      <p:sp>
        <p:nvSpPr>
          <p:cNvPr id="36972" name="Rectangle 108"/>
          <p:cNvSpPr>
            <a:spLocks noChangeArrowheads="1"/>
          </p:cNvSpPr>
          <p:nvPr/>
        </p:nvSpPr>
        <p:spPr bwMode="auto">
          <a:xfrm>
            <a:off x="2635250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6D</a:t>
            </a:r>
          </a:p>
        </p:txBody>
      </p:sp>
      <p:sp>
        <p:nvSpPr>
          <p:cNvPr id="36973" name="Rectangle 109"/>
          <p:cNvSpPr>
            <a:spLocks noChangeArrowheads="1"/>
          </p:cNvSpPr>
          <p:nvPr/>
        </p:nvSpPr>
        <p:spPr bwMode="auto">
          <a:xfrm>
            <a:off x="20129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43</a:t>
            </a:r>
          </a:p>
        </p:txBody>
      </p:sp>
      <p:sp>
        <p:nvSpPr>
          <p:cNvPr id="36974" name="Rectangle 110"/>
          <p:cNvSpPr>
            <a:spLocks noChangeArrowheads="1"/>
          </p:cNvSpPr>
          <p:nvPr/>
        </p:nvSpPr>
        <p:spPr bwMode="auto">
          <a:xfrm>
            <a:off x="1392238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75" name="Rectangle 111"/>
          <p:cNvSpPr>
            <a:spLocks noChangeArrowheads="1"/>
          </p:cNvSpPr>
          <p:nvPr/>
        </p:nvSpPr>
        <p:spPr bwMode="auto">
          <a:xfrm>
            <a:off x="773113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32</a:t>
            </a:r>
          </a:p>
        </p:txBody>
      </p:sp>
      <p:sp>
        <p:nvSpPr>
          <p:cNvPr id="36976" name="Rectangle 112"/>
          <p:cNvSpPr>
            <a:spLocks noChangeArrowheads="1"/>
          </p:cNvSpPr>
          <p:nvPr/>
        </p:nvSpPr>
        <p:spPr bwMode="auto">
          <a:xfrm>
            <a:off x="152400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6984" name="Rectangle 120"/>
          <p:cNvSpPr>
            <a:spLocks noChangeArrowheads="1"/>
          </p:cNvSpPr>
          <p:nvPr/>
        </p:nvSpPr>
        <p:spPr bwMode="auto">
          <a:xfrm>
            <a:off x="3875088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5" name="Rectangle 121"/>
          <p:cNvSpPr>
            <a:spLocks noChangeArrowheads="1"/>
          </p:cNvSpPr>
          <p:nvPr/>
        </p:nvSpPr>
        <p:spPr bwMode="auto">
          <a:xfrm>
            <a:off x="3255963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6" name="Rectangle 122"/>
          <p:cNvSpPr>
            <a:spLocks noChangeArrowheads="1"/>
          </p:cNvSpPr>
          <p:nvPr/>
        </p:nvSpPr>
        <p:spPr bwMode="auto">
          <a:xfrm>
            <a:off x="2635250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7" name="Rectangle 123"/>
          <p:cNvSpPr>
            <a:spLocks noChangeArrowheads="1"/>
          </p:cNvSpPr>
          <p:nvPr/>
        </p:nvSpPr>
        <p:spPr bwMode="auto">
          <a:xfrm>
            <a:off x="20129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8" name="Rectangle 124"/>
          <p:cNvSpPr>
            <a:spLocks noChangeArrowheads="1"/>
          </p:cNvSpPr>
          <p:nvPr/>
        </p:nvSpPr>
        <p:spPr bwMode="auto">
          <a:xfrm>
            <a:off x="1392238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89" name="Rectangle 125"/>
          <p:cNvSpPr>
            <a:spLocks noChangeArrowheads="1"/>
          </p:cNvSpPr>
          <p:nvPr/>
        </p:nvSpPr>
        <p:spPr bwMode="auto">
          <a:xfrm>
            <a:off x="773113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90" name="Rectangle 126"/>
          <p:cNvSpPr>
            <a:spLocks noChangeArrowheads="1"/>
          </p:cNvSpPr>
          <p:nvPr/>
        </p:nvSpPr>
        <p:spPr bwMode="auto">
          <a:xfrm>
            <a:off x="152400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6998" name="Rectangle 134"/>
          <p:cNvSpPr>
            <a:spLocks noChangeArrowheads="1"/>
          </p:cNvSpPr>
          <p:nvPr/>
        </p:nvSpPr>
        <p:spPr bwMode="auto">
          <a:xfrm>
            <a:off x="3875088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6999" name="Rectangle 135"/>
          <p:cNvSpPr>
            <a:spLocks noChangeArrowheads="1"/>
          </p:cNvSpPr>
          <p:nvPr/>
        </p:nvSpPr>
        <p:spPr bwMode="auto">
          <a:xfrm>
            <a:off x="3255963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7000" name="Rectangle 136"/>
          <p:cNvSpPr>
            <a:spLocks noChangeArrowheads="1"/>
          </p:cNvSpPr>
          <p:nvPr/>
        </p:nvSpPr>
        <p:spPr bwMode="auto">
          <a:xfrm>
            <a:off x="2635250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7001" name="Rectangle 137"/>
          <p:cNvSpPr>
            <a:spLocks noChangeArrowheads="1"/>
          </p:cNvSpPr>
          <p:nvPr/>
        </p:nvSpPr>
        <p:spPr bwMode="auto">
          <a:xfrm>
            <a:off x="20129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7002" name="Rectangle 138"/>
          <p:cNvSpPr>
            <a:spLocks noChangeArrowheads="1"/>
          </p:cNvSpPr>
          <p:nvPr/>
        </p:nvSpPr>
        <p:spPr bwMode="auto">
          <a:xfrm>
            <a:off x="1392238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03" name="Rectangle 139"/>
          <p:cNvSpPr>
            <a:spLocks noChangeArrowheads="1"/>
          </p:cNvSpPr>
          <p:nvPr/>
        </p:nvSpPr>
        <p:spPr bwMode="auto">
          <a:xfrm>
            <a:off x="773113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37004" name="Rectangle 140"/>
          <p:cNvSpPr>
            <a:spLocks noChangeArrowheads="1"/>
          </p:cNvSpPr>
          <p:nvPr/>
        </p:nvSpPr>
        <p:spPr bwMode="auto">
          <a:xfrm>
            <a:off x="152400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012" name="Rectangle 148"/>
          <p:cNvSpPr>
            <a:spLocks noChangeArrowheads="1"/>
          </p:cNvSpPr>
          <p:nvPr/>
        </p:nvSpPr>
        <p:spPr bwMode="auto">
          <a:xfrm>
            <a:off x="3875088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3" name="Rectangle 149"/>
          <p:cNvSpPr>
            <a:spLocks noChangeArrowheads="1"/>
          </p:cNvSpPr>
          <p:nvPr/>
        </p:nvSpPr>
        <p:spPr bwMode="auto">
          <a:xfrm>
            <a:off x="3255963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4" name="Rectangle 150"/>
          <p:cNvSpPr>
            <a:spLocks noChangeArrowheads="1"/>
          </p:cNvSpPr>
          <p:nvPr/>
        </p:nvSpPr>
        <p:spPr bwMode="auto">
          <a:xfrm>
            <a:off x="2635250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5" name="Rectangle 151"/>
          <p:cNvSpPr>
            <a:spLocks noChangeArrowheads="1"/>
          </p:cNvSpPr>
          <p:nvPr/>
        </p:nvSpPr>
        <p:spPr bwMode="auto">
          <a:xfrm>
            <a:off x="20129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6" name="Rectangle 152"/>
          <p:cNvSpPr>
            <a:spLocks noChangeArrowheads="1"/>
          </p:cNvSpPr>
          <p:nvPr/>
        </p:nvSpPr>
        <p:spPr bwMode="auto">
          <a:xfrm>
            <a:off x="1392238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7017" name="Rectangle 153"/>
          <p:cNvSpPr>
            <a:spLocks noChangeArrowheads="1"/>
          </p:cNvSpPr>
          <p:nvPr/>
        </p:nvSpPr>
        <p:spPr bwMode="auto">
          <a:xfrm>
            <a:off x="773113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37018" name="Rectangle 154"/>
          <p:cNvSpPr>
            <a:spLocks noChangeArrowheads="1"/>
          </p:cNvSpPr>
          <p:nvPr/>
        </p:nvSpPr>
        <p:spPr bwMode="auto">
          <a:xfrm>
            <a:off x="152400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026" name="Rectangle 162"/>
          <p:cNvSpPr>
            <a:spLocks noChangeArrowheads="1"/>
          </p:cNvSpPr>
          <p:nvPr/>
        </p:nvSpPr>
        <p:spPr bwMode="auto">
          <a:xfrm>
            <a:off x="3875088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7" name="Rectangle 163"/>
          <p:cNvSpPr>
            <a:spLocks noChangeArrowheads="1"/>
          </p:cNvSpPr>
          <p:nvPr/>
        </p:nvSpPr>
        <p:spPr bwMode="auto">
          <a:xfrm>
            <a:off x="3255963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23</a:t>
            </a:r>
          </a:p>
        </p:txBody>
      </p:sp>
      <p:sp>
        <p:nvSpPr>
          <p:cNvPr id="37028" name="Rectangle 164"/>
          <p:cNvSpPr>
            <a:spLocks noChangeArrowheads="1"/>
          </p:cNvSpPr>
          <p:nvPr/>
        </p:nvSpPr>
        <p:spPr bwMode="auto">
          <a:xfrm>
            <a:off x="2635250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9" name="Rectangle 165"/>
          <p:cNvSpPr>
            <a:spLocks noChangeArrowheads="1"/>
          </p:cNvSpPr>
          <p:nvPr/>
        </p:nvSpPr>
        <p:spPr bwMode="auto">
          <a:xfrm>
            <a:off x="20129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99</a:t>
            </a:r>
          </a:p>
        </p:txBody>
      </p:sp>
      <p:sp>
        <p:nvSpPr>
          <p:cNvPr id="37030" name="Rectangle 166"/>
          <p:cNvSpPr>
            <a:spLocks noChangeArrowheads="1"/>
          </p:cNvSpPr>
          <p:nvPr/>
        </p:nvSpPr>
        <p:spPr bwMode="auto">
          <a:xfrm>
            <a:off x="1392238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31" name="Rectangle 167"/>
          <p:cNvSpPr>
            <a:spLocks noChangeArrowheads="1"/>
          </p:cNvSpPr>
          <p:nvPr/>
        </p:nvSpPr>
        <p:spPr bwMode="auto">
          <a:xfrm>
            <a:off x="773113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19</a:t>
            </a:r>
          </a:p>
        </p:txBody>
      </p:sp>
      <p:sp>
        <p:nvSpPr>
          <p:cNvPr id="37032" name="Rectangle 168"/>
          <p:cNvSpPr>
            <a:spLocks noChangeArrowheads="1"/>
          </p:cNvSpPr>
          <p:nvPr/>
        </p:nvSpPr>
        <p:spPr bwMode="auto">
          <a:xfrm>
            <a:off x="152400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3875088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3255963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2635250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20129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1392238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7045" name="Rectangle 181"/>
          <p:cNvSpPr>
            <a:spLocks noChangeArrowheads="1"/>
          </p:cNvSpPr>
          <p:nvPr/>
        </p:nvSpPr>
        <p:spPr bwMode="auto">
          <a:xfrm>
            <a:off x="773113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7046" name="Rectangle 182"/>
          <p:cNvSpPr>
            <a:spLocks noChangeArrowheads="1"/>
          </p:cNvSpPr>
          <p:nvPr/>
        </p:nvSpPr>
        <p:spPr bwMode="auto">
          <a:xfrm>
            <a:off x="152400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152400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>
            <a:off x="152400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152400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>
            <a:off x="152400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>
            <a:off x="152400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152400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152400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>
            <a:off x="152400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>
            <a:off x="7731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>
            <a:off x="13922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20129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8" name="Line 194"/>
          <p:cNvSpPr>
            <a:spLocks noChangeShapeType="1"/>
          </p:cNvSpPr>
          <p:nvPr/>
        </p:nvSpPr>
        <p:spPr bwMode="auto">
          <a:xfrm>
            <a:off x="26352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32559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0" name="Line 196"/>
          <p:cNvSpPr>
            <a:spLocks noChangeShapeType="1"/>
          </p:cNvSpPr>
          <p:nvPr/>
        </p:nvSpPr>
        <p:spPr bwMode="auto">
          <a:xfrm>
            <a:off x="38750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7" name="Line 203"/>
          <p:cNvSpPr>
            <a:spLocks noChangeShapeType="1"/>
          </p:cNvSpPr>
          <p:nvPr/>
        </p:nvSpPr>
        <p:spPr bwMode="auto">
          <a:xfrm>
            <a:off x="152400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9" name="Line 205"/>
          <p:cNvSpPr>
            <a:spLocks noChangeShapeType="1"/>
          </p:cNvSpPr>
          <p:nvPr/>
        </p:nvSpPr>
        <p:spPr bwMode="auto">
          <a:xfrm>
            <a:off x="152400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71" name="Line 207"/>
          <p:cNvSpPr>
            <a:spLocks noChangeShapeType="1"/>
          </p:cNvSpPr>
          <p:nvPr/>
        </p:nvSpPr>
        <p:spPr bwMode="auto">
          <a:xfrm>
            <a:off x="152400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" name="Line 203"/>
          <p:cNvSpPr>
            <a:spLocks noChangeShapeType="1"/>
          </p:cNvSpPr>
          <p:nvPr/>
        </p:nvSpPr>
        <p:spPr bwMode="auto">
          <a:xfrm>
            <a:off x="4487333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" name="Rectangle 57"/>
          <p:cNvSpPr>
            <a:spLocks noChangeArrowheads="1"/>
          </p:cNvSpPr>
          <p:nvPr/>
        </p:nvSpPr>
        <p:spPr bwMode="auto">
          <a:xfrm>
            <a:off x="8370888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1" name="Rectangle 58"/>
          <p:cNvSpPr>
            <a:spLocks noChangeArrowheads="1"/>
          </p:cNvSpPr>
          <p:nvPr/>
        </p:nvSpPr>
        <p:spPr bwMode="auto">
          <a:xfrm>
            <a:off x="7751763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2" name="Rectangle 59"/>
          <p:cNvSpPr>
            <a:spLocks noChangeArrowheads="1"/>
          </p:cNvSpPr>
          <p:nvPr/>
        </p:nvSpPr>
        <p:spPr bwMode="auto">
          <a:xfrm>
            <a:off x="7131050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65087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4" name="Rectangle 61"/>
          <p:cNvSpPr>
            <a:spLocks noChangeArrowheads="1"/>
          </p:cNvSpPr>
          <p:nvPr/>
        </p:nvSpPr>
        <p:spPr bwMode="auto">
          <a:xfrm>
            <a:off x="5888038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15" name="Rectangle 62"/>
          <p:cNvSpPr>
            <a:spLocks noChangeArrowheads="1"/>
          </p:cNvSpPr>
          <p:nvPr/>
        </p:nvSpPr>
        <p:spPr bwMode="auto">
          <a:xfrm>
            <a:off x="5268913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14</a:t>
            </a:r>
          </a:p>
        </p:txBody>
      </p:sp>
      <p:sp>
        <p:nvSpPr>
          <p:cNvPr id="216" name="Rectangle 63"/>
          <p:cNvSpPr>
            <a:spLocks noChangeArrowheads="1"/>
          </p:cNvSpPr>
          <p:nvPr/>
        </p:nvSpPr>
        <p:spPr bwMode="auto">
          <a:xfrm>
            <a:off x="4648200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17" name="Rectangle 71"/>
          <p:cNvSpPr>
            <a:spLocks noChangeArrowheads="1"/>
          </p:cNvSpPr>
          <p:nvPr/>
        </p:nvSpPr>
        <p:spPr bwMode="auto">
          <a:xfrm>
            <a:off x="8370888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D3</a:t>
            </a:r>
          </a:p>
        </p:txBody>
      </p:sp>
      <p:sp>
        <p:nvSpPr>
          <p:cNvPr id="218" name="Rectangle 72"/>
          <p:cNvSpPr>
            <a:spLocks noChangeArrowheads="1"/>
          </p:cNvSpPr>
          <p:nvPr/>
        </p:nvSpPr>
        <p:spPr bwMode="auto">
          <a:xfrm>
            <a:off x="7751763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219" name="Rectangle 73"/>
          <p:cNvSpPr>
            <a:spLocks noChangeArrowheads="1"/>
          </p:cNvSpPr>
          <p:nvPr/>
        </p:nvSpPr>
        <p:spPr bwMode="auto">
          <a:xfrm>
            <a:off x="7131050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77</a:t>
            </a:r>
          </a:p>
        </p:txBody>
      </p:sp>
      <p:sp>
        <p:nvSpPr>
          <p:cNvPr id="220" name="Rectangle 74"/>
          <p:cNvSpPr>
            <a:spLocks noChangeArrowheads="1"/>
          </p:cNvSpPr>
          <p:nvPr/>
        </p:nvSpPr>
        <p:spPr bwMode="auto">
          <a:xfrm>
            <a:off x="65087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83</a:t>
            </a:r>
          </a:p>
        </p:txBody>
      </p:sp>
      <p:sp>
        <p:nvSpPr>
          <p:cNvPr id="221" name="Rectangle 75"/>
          <p:cNvSpPr>
            <a:spLocks noChangeArrowheads="1"/>
          </p:cNvSpPr>
          <p:nvPr/>
        </p:nvSpPr>
        <p:spPr bwMode="auto">
          <a:xfrm>
            <a:off x="5888038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76"/>
          <p:cNvSpPr>
            <a:spLocks noChangeArrowheads="1"/>
          </p:cNvSpPr>
          <p:nvPr/>
        </p:nvSpPr>
        <p:spPr bwMode="auto">
          <a:xfrm>
            <a:off x="5268913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223" name="Rectangle 77"/>
          <p:cNvSpPr>
            <a:spLocks noChangeArrowheads="1"/>
          </p:cNvSpPr>
          <p:nvPr/>
        </p:nvSpPr>
        <p:spPr bwMode="auto">
          <a:xfrm>
            <a:off x="4648200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224" name="Rectangle 85"/>
          <p:cNvSpPr>
            <a:spLocks noChangeArrowheads="1"/>
          </p:cNvSpPr>
          <p:nvPr/>
        </p:nvSpPr>
        <p:spPr bwMode="auto">
          <a:xfrm>
            <a:off x="8370888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25" name="Rectangle 86"/>
          <p:cNvSpPr>
            <a:spLocks noChangeArrowheads="1"/>
          </p:cNvSpPr>
          <p:nvPr/>
        </p:nvSpPr>
        <p:spPr bwMode="auto">
          <a:xfrm>
            <a:off x="7751763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226" name="Rectangle 87"/>
          <p:cNvSpPr>
            <a:spLocks noChangeArrowheads="1"/>
          </p:cNvSpPr>
          <p:nvPr/>
        </p:nvSpPr>
        <p:spPr bwMode="auto">
          <a:xfrm>
            <a:off x="7131050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96</a:t>
            </a:r>
          </a:p>
        </p:txBody>
      </p:sp>
      <p:sp>
        <p:nvSpPr>
          <p:cNvPr id="227" name="Rectangle 88"/>
          <p:cNvSpPr>
            <a:spLocks noChangeArrowheads="1"/>
          </p:cNvSpPr>
          <p:nvPr/>
        </p:nvSpPr>
        <p:spPr bwMode="auto">
          <a:xfrm>
            <a:off x="65087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228" name="Rectangle 89"/>
          <p:cNvSpPr>
            <a:spLocks noChangeArrowheads="1"/>
          </p:cNvSpPr>
          <p:nvPr/>
        </p:nvSpPr>
        <p:spPr bwMode="auto">
          <a:xfrm>
            <a:off x="5888038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9" name="Rectangle 90"/>
          <p:cNvSpPr>
            <a:spLocks noChangeArrowheads="1"/>
          </p:cNvSpPr>
          <p:nvPr/>
        </p:nvSpPr>
        <p:spPr bwMode="auto">
          <a:xfrm>
            <a:off x="5268913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230" name="Rectangle 91"/>
          <p:cNvSpPr>
            <a:spLocks noChangeArrowheads="1"/>
          </p:cNvSpPr>
          <p:nvPr/>
        </p:nvSpPr>
        <p:spPr bwMode="auto">
          <a:xfrm>
            <a:off x="4648200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231" name="Rectangle 99"/>
          <p:cNvSpPr>
            <a:spLocks noChangeArrowheads="1"/>
          </p:cNvSpPr>
          <p:nvPr/>
        </p:nvSpPr>
        <p:spPr bwMode="auto">
          <a:xfrm>
            <a:off x="8370888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2" name="Rectangle 100"/>
          <p:cNvSpPr>
            <a:spLocks noChangeArrowheads="1"/>
          </p:cNvSpPr>
          <p:nvPr/>
        </p:nvSpPr>
        <p:spPr bwMode="auto">
          <a:xfrm>
            <a:off x="7751763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3" name="Rectangle 101"/>
          <p:cNvSpPr>
            <a:spLocks noChangeArrowheads="1"/>
          </p:cNvSpPr>
          <p:nvPr/>
        </p:nvSpPr>
        <p:spPr bwMode="auto">
          <a:xfrm>
            <a:off x="7131050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4" name="Rectangle 102"/>
          <p:cNvSpPr>
            <a:spLocks noChangeArrowheads="1"/>
          </p:cNvSpPr>
          <p:nvPr/>
        </p:nvSpPr>
        <p:spPr bwMode="auto">
          <a:xfrm>
            <a:off x="65087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5" name="Rectangle 103"/>
          <p:cNvSpPr>
            <a:spLocks noChangeArrowheads="1"/>
          </p:cNvSpPr>
          <p:nvPr/>
        </p:nvSpPr>
        <p:spPr bwMode="auto">
          <a:xfrm>
            <a:off x="5888038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36" name="Rectangle 104"/>
          <p:cNvSpPr>
            <a:spLocks noChangeArrowheads="1"/>
          </p:cNvSpPr>
          <p:nvPr/>
        </p:nvSpPr>
        <p:spPr bwMode="auto">
          <a:xfrm>
            <a:off x="5268913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237" name="Rectangle 105"/>
          <p:cNvSpPr>
            <a:spLocks noChangeArrowheads="1"/>
          </p:cNvSpPr>
          <p:nvPr/>
        </p:nvSpPr>
        <p:spPr bwMode="auto">
          <a:xfrm>
            <a:off x="4648200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238" name="Rectangle 113"/>
          <p:cNvSpPr>
            <a:spLocks noChangeArrowheads="1"/>
          </p:cNvSpPr>
          <p:nvPr/>
        </p:nvSpPr>
        <p:spPr bwMode="auto">
          <a:xfrm>
            <a:off x="8370888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9" name="Rectangle 114"/>
          <p:cNvSpPr>
            <a:spLocks noChangeArrowheads="1"/>
          </p:cNvSpPr>
          <p:nvPr/>
        </p:nvSpPr>
        <p:spPr bwMode="auto">
          <a:xfrm>
            <a:off x="7751763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0" name="Rectangle 115"/>
          <p:cNvSpPr>
            <a:spLocks noChangeArrowheads="1"/>
          </p:cNvSpPr>
          <p:nvPr/>
        </p:nvSpPr>
        <p:spPr bwMode="auto">
          <a:xfrm>
            <a:off x="7131050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1" name="Rectangle 116"/>
          <p:cNvSpPr>
            <a:spLocks noChangeArrowheads="1"/>
          </p:cNvSpPr>
          <p:nvPr/>
        </p:nvSpPr>
        <p:spPr bwMode="auto">
          <a:xfrm>
            <a:off x="65087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2" name="Rectangle 117"/>
          <p:cNvSpPr>
            <a:spLocks noChangeArrowheads="1"/>
          </p:cNvSpPr>
          <p:nvPr/>
        </p:nvSpPr>
        <p:spPr bwMode="auto">
          <a:xfrm>
            <a:off x="5888038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43" name="Rectangle 118"/>
          <p:cNvSpPr>
            <a:spLocks noChangeArrowheads="1"/>
          </p:cNvSpPr>
          <p:nvPr/>
        </p:nvSpPr>
        <p:spPr bwMode="auto">
          <a:xfrm>
            <a:off x="5268913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0B</a:t>
            </a:r>
          </a:p>
        </p:txBody>
      </p:sp>
      <p:sp>
        <p:nvSpPr>
          <p:cNvPr id="244" name="Rectangle 119"/>
          <p:cNvSpPr>
            <a:spLocks noChangeArrowheads="1"/>
          </p:cNvSpPr>
          <p:nvPr/>
        </p:nvSpPr>
        <p:spPr bwMode="auto">
          <a:xfrm>
            <a:off x="4648200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245" name="Rectangle 127"/>
          <p:cNvSpPr>
            <a:spLocks noChangeArrowheads="1"/>
          </p:cNvSpPr>
          <p:nvPr/>
        </p:nvSpPr>
        <p:spPr bwMode="auto">
          <a:xfrm>
            <a:off x="8370888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3B</a:t>
            </a:r>
          </a:p>
        </p:txBody>
      </p:sp>
      <p:sp>
        <p:nvSpPr>
          <p:cNvPr id="246" name="Rectangle 128"/>
          <p:cNvSpPr>
            <a:spLocks noChangeArrowheads="1"/>
          </p:cNvSpPr>
          <p:nvPr/>
        </p:nvSpPr>
        <p:spPr bwMode="auto">
          <a:xfrm>
            <a:off x="7751763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</a:t>
            </a:r>
          </a:p>
        </p:txBody>
      </p:sp>
      <p:sp>
        <p:nvSpPr>
          <p:cNvPr id="247" name="Rectangle 129"/>
          <p:cNvSpPr>
            <a:spLocks noChangeArrowheads="1"/>
          </p:cNvSpPr>
          <p:nvPr/>
        </p:nvSpPr>
        <p:spPr bwMode="auto">
          <a:xfrm>
            <a:off x="7131050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48" name="Rectangle 130"/>
          <p:cNvSpPr>
            <a:spLocks noChangeArrowheads="1"/>
          </p:cNvSpPr>
          <p:nvPr/>
        </p:nvSpPr>
        <p:spPr bwMode="auto">
          <a:xfrm>
            <a:off x="65087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93</a:t>
            </a:r>
          </a:p>
        </p:txBody>
      </p:sp>
      <p:sp>
        <p:nvSpPr>
          <p:cNvPr id="249" name="Rectangle 131"/>
          <p:cNvSpPr>
            <a:spLocks noChangeArrowheads="1"/>
          </p:cNvSpPr>
          <p:nvPr/>
        </p:nvSpPr>
        <p:spPr bwMode="auto">
          <a:xfrm>
            <a:off x="5888038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50" name="Rectangle 132"/>
          <p:cNvSpPr>
            <a:spLocks noChangeArrowheads="1"/>
          </p:cNvSpPr>
          <p:nvPr/>
        </p:nvSpPr>
        <p:spPr bwMode="auto">
          <a:xfrm>
            <a:off x="5268913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1" name="Rectangle 133"/>
          <p:cNvSpPr>
            <a:spLocks noChangeArrowheads="1"/>
          </p:cNvSpPr>
          <p:nvPr/>
        </p:nvSpPr>
        <p:spPr bwMode="auto">
          <a:xfrm>
            <a:off x="4648200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252" name="Rectangle 141"/>
          <p:cNvSpPr>
            <a:spLocks noChangeArrowheads="1"/>
          </p:cNvSpPr>
          <p:nvPr/>
        </p:nvSpPr>
        <p:spPr bwMode="auto">
          <a:xfrm>
            <a:off x="8370888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3" name="Rectangle 142"/>
          <p:cNvSpPr>
            <a:spLocks noChangeArrowheads="1"/>
          </p:cNvSpPr>
          <p:nvPr/>
        </p:nvSpPr>
        <p:spPr bwMode="auto">
          <a:xfrm>
            <a:off x="7751763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4" name="Rectangle 143"/>
          <p:cNvSpPr>
            <a:spLocks noChangeArrowheads="1"/>
          </p:cNvSpPr>
          <p:nvPr/>
        </p:nvSpPr>
        <p:spPr bwMode="auto">
          <a:xfrm>
            <a:off x="7131050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5" name="Rectangle 144"/>
          <p:cNvSpPr>
            <a:spLocks noChangeArrowheads="1"/>
          </p:cNvSpPr>
          <p:nvPr/>
        </p:nvSpPr>
        <p:spPr bwMode="auto">
          <a:xfrm>
            <a:off x="65087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6" name="Rectangle 145"/>
          <p:cNvSpPr>
            <a:spLocks noChangeArrowheads="1"/>
          </p:cNvSpPr>
          <p:nvPr/>
        </p:nvSpPr>
        <p:spPr bwMode="auto">
          <a:xfrm>
            <a:off x="5888038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57" name="Rectangle 146"/>
          <p:cNvSpPr>
            <a:spLocks noChangeArrowheads="1"/>
          </p:cNvSpPr>
          <p:nvPr/>
        </p:nvSpPr>
        <p:spPr bwMode="auto">
          <a:xfrm>
            <a:off x="5268913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8" name="Rectangle 147"/>
          <p:cNvSpPr>
            <a:spLocks noChangeArrowheads="1"/>
          </p:cNvSpPr>
          <p:nvPr/>
        </p:nvSpPr>
        <p:spPr bwMode="auto">
          <a:xfrm>
            <a:off x="4648200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59" name="Rectangle 155"/>
          <p:cNvSpPr>
            <a:spLocks noChangeArrowheads="1"/>
          </p:cNvSpPr>
          <p:nvPr/>
        </p:nvSpPr>
        <p:spPr bwMode="auto">
          <a:xfrm>
            <a:off x="8370888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89</a:t>
            </a:r>
          </a:p>
        </p:txBody>
      </p:sp>
      <p:sp>
        <p:nvSpPr>
          <p:cNvPr id="260" name="Rectangle 156"/>
          <p:cNvSpPr>
            <a:spLocks noChangeArrowheads="1"/>
          </p:cNvSpPr>
          <p:nvPr/>
        </p:nvSpPr>
        <p:spPr bwMode="auto">
          <a:xfrm>
            <a:off x="7751763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51</a:t>
            </a:r>
          </a:p>
        </p:txBody>
      </p:sp>
      <p:sp>
        <p:nvSpPr>
          <p:cNvPr id="261" name="Rectangle 157"/>
          <p:cNvSpPr>
            <a:spLocks noChangeArrowheads="1"/>
          </p:cNvSpPr>
          <p:nvPr/>
        </p:nvSpPr>
        <p:spPr bwMode="auto">
          <a:xfrm>
            <a:off x="7131050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262" name="Rectangle 158"/>
          <p:cNvSpPr>
            <a:spLocks noChangeArrowheads="1"/>
          </p:cNvSpPr>
          <p:nvPr/>
        </p:nvSpPr>
        <p:spPr bwMode="auto">
          <a:xfrm>
            <a:off x="65087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3A</a:t>
            </a:r>
          </a:p>
        </p:txBody>
      </p:sp>
      <p:sp>
        <p:nvSpPr>
          <p:cNvPr id="263" name="Rectangle 159"/>
          <p:cNvSpPr>
            <a:spLocks noChangeArrowheads="1"/>
          </p:cNvSpPr>
          <p:nvPr/>
        </p:nvSpPr>
        <p:spPr bwMode="auto">
          <a:xfrm>
            <a:off x="5888038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64" name="Rectangle 160"/>
          <p:cNvSpPr>
            <a:spLocks noChangeArrowheads="1"/>
          </p:cNvSpPr>
          <p:nvPr/>
        </p:nvSpPr>
        <p:spPr bwMode="auto">
          <a:xfrm>
            <a:off x="5268913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24</a:t>
            </a:r>
          </a:p>
        </p:txBody>
      </p:sp>
      <p:sp>
        <p:nvSpPr>
          <p:cNvPr id="265" name="Rectangle 161"/>
          <p:cNvSpPr>
            <a:spLocks noChangeArrowheads="1"/>
          </p:cNvSpPr>
          <p:nvPr/>
        </p:nvSpPr>
        <p:spPr bwMode="auto">
          <a:xfrm>
            <a:off x="4648200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266" name="Rectangle 169"/>
          <p:cNvSpPr>
            <a:spLocks noChangeArrowheads="1"/>
          </p:cNvSpPr>
          <p:nvPr/>
        </p:nvSpPr>
        <p:spPr bwMode="auto">
          <a:xfrm>
            <a:off x="8370888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267" name="Rectangle 170"/>
          <p:cNvSpPr>
            <a:spLocks noChangeArrowheads="1"/>
          </p:cNvSpPr>
          <p:nvPr/>
        </p:nvSpPr>
        <p:spPr bwMode="auto">
          <a:xfrm>
            <a:off x="7751763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268" name="Rectangle 171"/>
          <p:cNvSpPr>
            <a:spLocks noChangeArrowheads="1"/>
          </p:cNvSpPr>
          <p:nvPr/>
        </p:nvSpPr>
        <p:spPr bwMode="auto">
          <a:xfrm>
            <a:off x="7131050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269" name="Rectangle 172"/>
          <p:cNvSpPr>
            <a:spLocks noChangeArrowheads="1"/>
          </p:cNvSpPr>
          <p:nvPr/>
        </p:nvSpPr>
        <p:spPr bwMode="auto">
          <a:xfrm>
            <a:off x="65087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270" name="Rectangle 173"/>
          <p:cNvSpPr>
            <a:spLocks noChangeArrowheads="1"/>
          </p:cNvSpPr>
          <p:nvPr/>
        </p:nvSpPr>
        <p:spPr bwMode="auto">
          <a:xfrm>
            <a:off x="5888038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271" name="Rectangle 174"/>
          <p:cNvSpPr>
            <a:spLocks noChangeArrowheads="1"/>
          </p:cNvSpPr>
          <p:nvPr/>
        </p:nvSpPr>
        <p:spPr bwMode="auto">
          <a:xfrm>
            <a:off x="5268913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72" name="Rectangle 175"/>
          <p:cNvSpPr>
            <a:spLocks noChangeArrowheads="1"/>
          </p:cNvSpPr>
          <p:nvPr/>
        </p:nvSpPr>
        <p:spPr bwMode="auto">
          <a:xfrm>
            <a:off x="4648200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273" name="Line 183"/>
          <p:cNvSpPr>
            <a:spLocks noChangeShapeType="1"/>
          </p:cNvSpPr>
          <p:nvPr/>
        </p:nvSpPr>
        <p:spPr bwMode="auto">
          <a:xfrm>
            <a:off x="4666488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74" name="Line 184"/>
          <p:cNvSpPr>
            <a:spLocks noChangeShapeType="1"/>
          </p:cNvSpPr>
          <p:nvPr/>
        </p:nvSpPr>
        <p:spPr bwMode="auto">
          <a:xfrm>
            <a:off x="4666488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5" name="Line 185"/>
          <p:cNvSpPr>
            <a:spLocks noChangeShapeType="1"/>
          </p:cNvSpPr>
          <p:nvPr/>
        </p:nvSpPr>
        <p:spPr bwMode="auto">
          <a:xfrm>
            <a:off x="4666488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" name="Line 186"/>
          <p:cNvSpPr>
            <a:spLocks noChangeShapeType="1"/>
          </p:cNvSpPr>
          <p:nvPr/>
        </p:nvSpPr>
        <p:spPr bwMode="auto">
          <a:xfrm>
            <a:off x="4666488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" name="Line 187"/>
          <p:cNvSpPr>
            <a:spLocks noChangeShapeType="1"/>
          </p:cNvSpPr>
          <p:nvPr/>
        </p:nvSpPr>
        <p:spPr bwMode="auto">
          <a:xfrm>
            <a:off x="4666488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" name="Line 188"/>
          <p:cNvSpPr>
            <a:spLocks noChangeShapeType="1"/>
          </p:cNvSpPr>
          <p:nvPr/>
        </p:nvSpPr>
        <p:spPr bwMode="auto">
          <a:xfrm>
            <a:off x="4666488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" name="Line 189"/>
          <p:cNvSpPr>
            <a:spLocks noChangeShapeType="1"/>
          </p:cNvSpPr>
          <p:nvPr/>
        </p:nvSpPr>
        <p:spPr bwMode="auto">
          <a:xfrm>
            <a:off x="4666488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0" name="Line 190"/>
          <p:cNvSpPr>
            <a:spLocks noChangeShapeType="1"/>
          </p:cNvSpPr>
          <p:nvPr/>
        </p:nvSpPr>
        <p:spPr bwMode="auto">
          <a:xfrm>
            <a:off x="4666488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1" name="Line 197"/>
          <p:cNvSpPr>
            <a:spLocks noChangeShapeType="1"/>
          </p:cNvSpPr>
          <p:nvPr/>
        </p:nvSpPr>
        <p:spPr bwMode="auto">
          <a:xfrm>
            <a:off x="52689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2" name="Line 198"/>
          <p:cNvSpPr>
            <a:spLocks noChangeShapeType="1"/>
          </p:cNvSpPr>
          <p:nvPr/>
        </p:nvSpPr>
        <p:spPr bwMode="auto">
          <a:xfrm>
            <a:off x="58880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3" name="Line 199"/>
          <p:cNvSpPr>
            <a:spLocks noChangeShapeType="1"/>
          </p:cNvSpPr>
          <p:nvPr/>
        </p:nvSpPr>
        <p:spPr bwMode="auto">
          <a:xfrm>
            <a:off x="65087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4" name="Line 200"/>
          <p:cNvSpPr>
            <a:spLocks noChangeShapeType="1"/>
          </p:cNvSpPr>
          <p:nvPr/>
        </p:nvSpPr>
        <p:spPr bwMode="auto">
          <a:xfrm>
            <a:off x="71310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5" name="Line 201"/>
          <p:cNvSpPr>
            <a:spLocks noChangeShapeType="1"/>
          </p:cNvSpPr>
          <p:nvPr/>
        </p:nvSpPr>
        <p:spPr bwMode="auto">
          <a:xfrm>
            <a:off x="77517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" name="Line 202"/>
          <p:cNvSpPr>
            <a:spLocks noChangeShapeType="1"/>
          </p:cNvSpPr>
          <p:nvPr/>
        </p:nvSpPr>
        <p:spPr bwMode="auto">
          <a:xfrm>
            <a:off x="83708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" name="Line 205"/>
          <p:cNvSpPr>
            <a:spLocks noChangeShapeType="1"/>
          </p:cNvSpPr>
          <p:nvPr/>
        </p:nvSpPr>
        <p:spPr bwMode="auto">
          <a:xfrm>
            <a:off x="4666488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88" name="Line 206"/>
          <p:cNvSpPr>
            <a:spLocks noChangeShapeType="1"/>
          </p:cNvSpPr>
          <p:nvPr/>
        </p:nvSpPr>
        <p:spPr bwMode="auto">
          <a:xfrm>
            <a:off x="8991601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" name="Line 207"/>
          <p:cNvSpPr>
            <a:spLocks noChangeShapeType="1"/>
          </p:cNvSpPr>
          <p:nvPr/>
        </p:nvSpPr>
        <p:spPr bwMode="auto">
          <a:xfrm>
            <a:off x="4666488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" name="Line 206"/>
          <p:cNvSpPr>
            <a:spLocks noChangeShapeType="1"/>
          </p:cNvSpPr>
          <p:nvPr/>
        </p:nvSpPr>
        <p:spPr bwMode="auto">
          <a:xfrm>
            <a:off x="4648200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13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7628201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Address Translation Example #1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</a:t>
            </a:r>
            <a:r>
              <a:rPr lang="en-GB" dirty="0" smtClean="0">
                <a:effectLst/>
              </a:rPr>
              <a:t>Address: </a:t>
            </a:r>
            <a:r>
              <a:rPr lang="en-GB" dirty="0">
                <a:effectLst/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 smtClean="0"/>
              <a:t>VPN ____</a:t>
            </a:r>
            <a:r>
              <a:rPr lang="en-GB" sz="1400" dirty="0"/>
              <a:t>	TLBI ___	TLBT ____	          TLB Hit? __	Page Fault? __        PPN: </a:t>
            </a:r>
            <a:r>
              <a:rPr lang="en-GB" sz="1400" dirty="0" smtClean="0"/>
              <a:t>____</a:t>
            </a:r>
            <a:endParaRPr lang="en-GB" sz="1400" dirty="0" smtClean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 smtClean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>
                <a:effectLst/>
              </a:rPr>
              <a:t>Physical </a:t>
            </a:r>
            <a:r>
              <a:rPr lang="en-GB" dirty="0">
                <a:effectLst/>
              </a:rPr>
              <a:t>Address</a:t>
            </a: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 smtClean="0"/>
              <a:t>	</a:t>
            </a:r>
            <a:r>
              <a:rPr lang="en-GB" sz="1400" dirty="0" smtClean="0"/>
              <a:t>CO </a:t>
            </a:r>
            <a:r>
              <a:rPr lang="en-GB" sz="1400" dirty="0"/>
              <a:t>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08902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0890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57638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15763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2063750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20637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2551112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25511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303847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30384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352583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35258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4013200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401320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4500562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450056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498792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49879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547528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54752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5962650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59626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6450012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64500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693737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69373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742473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74247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987924" y="2924149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089025" y="2916211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4010025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4233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1089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2332038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2071687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20716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255905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25590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3046412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30464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3533775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35337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4021137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402113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450850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450850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4995862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499586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548322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548322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5970587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59705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6457950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64579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6945312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69453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743267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74326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5004858" y="5564717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2092324" y="5556250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6925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4987395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2071687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7558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7070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658495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6097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5611812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512445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46386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415131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36655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31781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2692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2205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1719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1233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1185862" y="3437965"/>
            <a:ext cx="490538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0x0F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2548017" y="3437965"/>
            <a:ext cx="394599" cy="316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0x3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3505200" y="3437965"/>
            <a:ext cx="500063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5210465" y="3437939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6810984" y="3437965"/>
            <a:ext cx="227012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7856538" y="3437965"/>
            <a:ext cx="525462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2215620" y="5173133"/>
            <a:ext cx="5576888" cy="339725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1374773" y="5992801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2300896" y="5992801"/>
            <a:ext cx="395288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0x5</a:t>
            </a: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3288323" y="5992801"/>
            <a:ext cx="525463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38041" name="Text Box 153"/>
          <p:cNvSpPr txBox="1">
            <a:spLocks noChangeArrowheads="1"/>
          </p:cNvSpPr>
          <p:nvPr/>
        </p:nvSpPr>
        <p:spPr bwMode="auto">
          <a:xfrm>
            <a:off x="4609651" y="5992801"/>
            <a:ext cx="200025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38042" name="Text Box 154"/>
          <p:cNvSpPr txBox="1">
            <a:spLocks noChangeArrowheads="1"/>
          </p:cNvSpPr>
          <p:nvPr/>
        </p:nvSpPr>
        <p:spPr bwMode="auto">
          <a:xfrm>
            <a:off x="5900737" y="5992801"/>
            <a:ext cx="500063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0x36</a:t>
            </a:r>
          </a:p>
        </p:txBody>
      </p:sp>
    </p:spTree>
    <p:extLst>
      <p:ext uri="{BB962C8B-B14F-4D97-AF65-F5344CB8AC3E}">
        <p14:creationId xmlns:p14="http://schemas.microsoft.com/office/powerpoint/2010/main" val="31276089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42" grpId="0" animBg="1"/>
      <p:bldP spid="37943" grpId="0" animBg="1"/>
      <p:bldP spid="37945" grpId="0" animBg="1"/>
      <p:bldP spid="37946" grpId="0" animBg="1"/>
      <p:bldP spid="37950" grpId="0" animBg="1"/>
      <p:bldP spid="37951" grpId="0"/>
      <p:bldP spid="37953" grpId="0" animBg="1"/>
      <p:bldP spid="37954" grpId="0"/>
      <p:bldP spid="37956" grpId="0" animBg="1"/>
      <p:bldP spid="37957" grpId="0"/>
      <p:bldP spid="37959" grpId="0" animBg="1"/>
      <p:bldP spid="37960" grpId="0"/>
      <p:bldP spid="37962" grpId="0" animBg="1"/>
      <p:bldP spid="37963" grpId="0"/>
      <p:bldP spid="37965" grpId="0" animBg="1"/>
      <p:bldP spid="37966" grpId="0"/>
      <p:bldP spid="37968" grpId="0" animBg="1"/>
      <p:bldP spid="37969" grpId="0"/>
      <p:bldP spid="37971" grpId="0" animBg="1"/>
      <p:bldP spid="37972" grpId="0"/>
      <p:bldP spid="37974" grpId="0" animBg="1"/>
      <p:bldP spid="37975" grpId="0"/>
      <p:bldP spid="37977" grpId="0" animBg="1"/>
      <p:bldP spid="37978" grpId="0"/>
      <p:bldP spid="37980" grpId="0" animBg="1"/>
      <p:bldP spid="37981" grpId="0"/>
      <p:bldP spid="37983" grpId="0" animBg="1"/>
      <p:bldP spid="37984" grpId="0"/>
      <p:bldP spid="38016" grpId="0"/>
      <p:bldP spid="38017" grpId="0"/>
      <p:bldP spid="38018" grpId="0"/>
      <p:bldP spid="38019" grpId="0"/>
      <p:bldP spid="38021" grpId="0"/>
      <p:bldP spid="38022" grpId="0"/>
      <p:bldP spid="38037" grpId="0"/>
      <p:bldP spid="38038" grpId="0"/>
      <p:bldP spid="38039" grpId="0"/>
      <p:bldP spid="38041" grpId="0"/>
      <p:bldP spid="380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7628201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Address Translation Example #1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</a:t>
            </a:r>
            <a:r>
              <a:rPr lang="en-GB" dirty="0" smtClean="0">
                <a:effectLst/>
              </a:rPr>
              <a:t>Address: </a:t>
            </a:r>
            <a:r>
              <a:rPr lang="en-GB" dirty="0">
                <a:effectLst/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 smtClean="0"/>
              <a:t>VPN ____</a:t>
            </a:r>
            <a:r>
              <a:rPr lang="en-GB" sz="1400" dirty="0"/>
              <a:t>	TLBI ___	TLBT ____	          TLB Hit? __	Page Fault? __        PPN: </a:t>
            </a:r>
            <a:r>
              <a:rPr lang="en-GB" sz="1400" dirty="0" smtClean="0"/>
              <a:t>____</a:t>
            </a:r>
            <a:endParaRPr lang="en-GB" sz="1400" dirty="0" smtClean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 smtClean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>
                <a:effectLst/>
              </a:rPr>
              <a:t>Physical </a:t>
            </a:r>
            <a:r>
              <a:rPr lang="en-GB" dirty="0">
                <a:effectLst/>
              </a:rPr>
              <a:t>Address</a:t>
            </a: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 smtClean="0"/>
              <a:t>	</a:t>
            </a:r>
            <a:r>
              <a:rPr lang="en-GB" sz="1400" dirty="0" smtClean="0"/>
              <a:t>CO </a:t>
            </a:r>
            <a:r>
              <a:rPr lang="en-GB" sz="1400" dirty="0"/>
              <a:t>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08902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0890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57638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15763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2063750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20637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2551112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25511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303847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30384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352583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35258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4013200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401320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4500562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450056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498792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49879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547528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54752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5962650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59626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6450012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64500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693737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69373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742473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74247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987924" y="2924149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089025" y="2916211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4010025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4233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1089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2332038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2071687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20716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2559050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25590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3046412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30464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3533775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35337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4021137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402113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4508500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450850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4995862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499586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548322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548322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5970587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59705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6457950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64579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6945312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69453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743267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74326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5004858" y="5564717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2092324" y="5556250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6925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4987395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2071687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7558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7070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658495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6097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5611812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512445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46386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415131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36655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31781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2692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2205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1719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1233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5142970" y="5173133"/>
            <a:ext cx="2649538" cy="339725"/>
            <a:chOff x="3188" y="3030"/>
            <a:chExt cx="1669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288738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7772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</a:t>
            </a:r>
            <a:r>
              <a:rPr lang="en-GB" dirty="0" smtClean="0"/>
              <a:t>#2</a:t>
            </a:r>
            <a:endParaRPr lang="en-GB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</a:t>
            </a:r>
            <a:r>
              <a:rPr lang="en-GB" dirty="0" smtClean="0">
                <a:effectLst/>
              </a:rPr>
              <a:t>Address: </a:t>
            </a:r>
            <a:r>
              <a:rPr lang="en-GB" dirty="0" smtClean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 smtClean="0"/>
              <a:t>VPN ____</a:t>
            </a:r>
            <a:r>
              <a:rPr lang="en-GB" sz="1400" dirty="0"/>
              <a:t>	TLBI ___	TLBT ____	          TLB Hit? __	Page Fault? __        PPN: </a:t>
            </a:r>
            <a:r>
              <a:rPr lang="en-GB" sz="1400" dirty="0" smtClean="0"/>
              <a:t>____</a:t>
            </a:r>
            <a:endParaRPr lang="en-GB" sz="1400" dirty="0" smtClean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 smtClean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>
                <a:effectLst/>
              </a:rPr>
              <a:t>Physical </a:t>
            </a:r>
            <a:r>
              <a:rPr lang="en-GB" dirty="0">
                <a:effectLst/>
              </a:rPr>
              <a:t>Address</a:t>
            </a: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 smtClean="0"/>
              <a:t>	</a:t>
            </a:r>
            <a:r>
              <a:rPr lang="en-GB" sz="1400" dirty="0" smtClean="0"/>
              <a:t>CO___</a:t>
            </a:r>
            <a:r>
              <a:rPr lang="en-GB" sz="1400" dirty="0"/>
              <a:t>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08902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0890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57638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15763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2063750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20637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2551112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25511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303847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30384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352583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35258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4013200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401320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4500562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450056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498792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49879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547528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54752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5962650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59626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6450012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64500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693737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69373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742473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74247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987924" y="2924149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089025" y="2916211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4010025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4233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1089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2332038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2071687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20716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255905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25590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3046412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30464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3533775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35337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4021137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402113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450850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450850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4995862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499586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548322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548322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5970587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59705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6457950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64579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6945312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69453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743267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74326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5004858" y="5564717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2092324" y="5556250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6925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4987395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2071687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7558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7070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6584950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6097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5611812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5124450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4638675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4151312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3665537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3178175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2692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2205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1719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1233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1143000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0x00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2588682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35168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0x00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5226204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6829158" y="3437965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7839756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0x28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2215620" y="5173133"/>
            <a:ext cx="5576888" cy="339725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1352551" y="5992801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2271712" y="5992801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0x8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3259139" y="5992801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0x28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41" name="Text Box 153"/>
          <p:cNvSpPr txBox="1">
            <a:spLocks noChangeArrowheads="1"/>
          </p:cNvSpPr>
          <p:nvPr/>
        </p:nvSpPr>
        <p:spPr bwMode="auto">
          <a:xfrm>
            <a:off x="4580467" y="5992801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42" name="Text Box 154"/>
          <p:cNvSpPr txBox="1">
            <a:spLocks noChangeArrowheads="1"/>
          </p:cNvSpPr>
          <p:nvPr/>
        </p:nvSpPr>
        <p:spPr bwMode="auto">
          <a:xfrm>
            <a:off x="5850466" y="5992801"/>
            <a:ext cx="54117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solidFill>
                  <a:srgbClr val="C00000"/>
                </a:solidFill>
                <a:latin typeface="Calibri" pitchFamily="34" charset="0"/>
              </a:rPr>
              <a:t>Mem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8999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50" grpId="0" animBg="1"/>
      <p:bldP spid="37951" grpId="0"/>
      <p:bldP spid="37953" grpId="0" animBg="1"/>
      <p:bldP spid="37954" grpId="0"/>
      <p:bldP spid="37956" grpId="0" animBg="1"/>
      <p:bldP spid="37957" grpId="0"/>
      <p:bldP spid="37959" grpId="0" animBg="1"/>
      <p:bldP spid="37960" grpId="0"/>
      <p:bldP spid="37962" grpId="0" animBg="1"/>
      <p:bldP spid="37963" grpId="0"/>
      <p:bldP spid="37965" grpId="0" animBg="1"/>
      <p:bldP spid="37966" grpId="0"/>
      <p:bldP spid="37968" grpId="0" animBg="1"/>
      <p:bldP spid="37969" grpId="0"/>
      <p:bldP spid="37971" grpId="0" animBg="1"/>
      <p:bldP spid="37972" grpId="0"/>
      <p:bldP spid="37974" grpId="0" animBg="1"/>
      <p:bldP spid="37975" grpId="0"/>
      <p:bldP spid="37977" grpId="0" animBg="1"/>
      <p:bldP spid="37978" grpId="0"/>
      <p:bldP spid="37980" grpId="0" animBg="1"/>
      <p:bldP spid="37981" grpId="0"/>
      <p:bldP spid="37983" grpId="0" animBg="1"/>
      <p:bldP spid="37984" grpId="0"/>
      <p:bldP spid="38016" grpId="0"/>
      <p:bldP spid="38017" grpId="0"/>
      <p:bldP spid="38018" grpId="0"/>
      <p:bldP spid="38019" grpId="0"/>
      <p:bldP spid="38021" grpId="0"/>
      <p:bldP spid="38022" grpId="0"/>
      <p:bldP spid="38037" grpId="0"/>
      <p:bldP spid="38038" grpId="0"/>
      <p:bldP spid="38039" grpId="0"/>
      <p:bldP spid="38041" grpId="0"/>
      <p:bldP spid="38042" grpId="0"/>
    </p:bld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39164</TotalTime>
  <Pages>35</Pages>
  <Words>2554</Words>
  <Application>Microsoft Office PowerPoint</Application>
  <PresentationFormat>Letter Paper (8.5x11 in)</PresentationFormat>
  <Paragraphs>1264</Paragraphs>
  <Slides>31</Slides>
  <Notes>31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  <vt:variant>
        <vt:lpstr>Custom Shows</vt:lpstr>
      </vt:variant>
      <vt:variant>
        <vt:i4>2</vt:i4>
      </vt:variant>
    </vt:vector>
  </HeadingPairs>
  <TitlesOfParts>
    <vt:vector size="34" baseType="lpstr">
      <vt:lpstr>class02</vt:lpstr>
      <vt:lpstr>Virtual Memory: Systems</vt:lpstr>
      <vt:lpstr>Review of Symbols</vt:lpstr>
      <vt:lpstr>Simple Memory System Example</vt:lpstr>
      <vt:lpstr>1. Simple Memory System TLB</vt:lpstr>
      <vt:lpstr>2. Simple Memory System     Page Table</vt:lpstr>
      <vt:lpstr>3. Simple Memory System Cache</vt:lpstr>
      <vt:lpstr>Address Translation Example #1</vt:lpstr>
      <vt:lpstr>Address Translation Example #1</vt:lpstr>
      <vt:lpstr>Address Translation Example #2</vt:lpstr>
      <vt:lpstr>Address Translation Example #2</vt:lpstr>
      <vt:lpstr>Address Translation Example #3</vt:lpstr>
      <vt:lpstr>Address Translation Example #3</vt:lpstr>
      <vt:lpstr>Intel Core i7 Memory System</vt:lpstr>
      <vt:lpstr>End-to-End Core i7 Address Translation</vt:lpstr>
      <vt:lpstr>Core i7 Level 1-3 Page Table Entries</vt:lpstr>
      <vt:lpstr>Core i7 Level 4 Page Table Entries</vt:lpstr>
      <vt:lpstr>Core i7 Page Table Translation</vt:lpstr>
      <vt:lpstr>Cute Trick for Speeding Up L1 Access</vt:lpstr>
      <vt:lpstr>Virtual Address Space of a Linux Process</vt:lpstr>
      <vt:lpstr>Linux Organizes VM As Collection of “Areas” </vt:lpstr>
      <vt:lpstr>Linux Page-Fault Handling </vt:lpstr>
      <vt:lpstr>Memory Mapping</vt:lpstr>
      <vt:lpstr>Sharing Revisited: Shared Objects</vt:lpstr>
      <vt:lpstr>Sharing Revisited: Shared Objects</vt:lpstr>
      <vt:lpstr>Sharing Revisited:  Private Copy-on-Write (COW) Objects</vt:lpstr>
      <vt:lpstr>Sharing Revisited:  Private Copy-on-write (COW) Objects</vt:lpstr>
      <vt:lpstr>The fork Function Revisited</vt:lpstr>
      <vt:lpstr>The execve Function Revisited</vt:lpstr>
      <vt:lpstr>User-Level Memory Mapping</vt:lpstr>
      <vt:lpstr>User-Level Memory Mapping</vt:lpstr>
      <vt:lpstr>Example: Using mmap to Copy Files</vt:lpstr>
      <vt:lpstr>For screen</vt:lpstr>
      <vt:lpstr>For printing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P6/Linux Memory System</dc:title>
  <dc:subject/>
  <dc:creator>Randal E. Bryant &amp; David R. O'Hallaron</dc:creator>
  <cp:keywords/>
  <dc:description/>
  <cp:lastModifiedBy>Geoff Kuenning</cp:lastModifiedBy>
  <cp:revision>167</cp:revision>
  <cp:lastPrinted>2015-12-08T00:15:36Z</cp:lastPrinted>
  <dcterms:created xsi:type="dcterms:W3CDTF">1998-08-11T09:19:24Z</dcterms:created>
  <dcterms:modified xsi:type="dcterms:W3CDTF">2015-12-08T00:15:39Z</dcterms:modified>
</cp:coreProperties>
</file>