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74" r:id="rId9"/>
    <p:sldId id="350" r:id="rId10"/>
    <p:sldId id="375" r:id="rId11"/>
    <p:sldId id="351" r:id="rId12"/>
    <p:sldId id="376" r:id="rId13"/>
    <p:sldId id="353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</p:sldIdLst>
  <p:sldSz cx="9144000" cy="6858000" type="letter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2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1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35" autoAdjust="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7AC3D98B-694D-46CB-852D-91A127CCA49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6450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3675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140700" y="-55563"/>
            <a:ext cx="92075" cy="3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 smtClean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Simple memory system example</a:t>
            </a:r>
          </a:p>
          <a:p>
            <a:pPr lvl="1" eaLnBrk="1" hangingPunct="1">
              <a:defRPr/>
            </a:pPr>
            <a:r>
              <a:rPr lang="en-US" dirty="0" smtClean="0"/>
              <a:t>Case study: Core i7</a:t>
            </a:r>
          </a:p>
          <a:p>
            <a:pPr lvl="1" eaLnBrk="1" hangingPunct="1">
              <a:defRPr/>
            </a:pPr>
            <a:r>
              <a:rPr lang="en-US" dirty="0" smtClean="0"/>
              <a:t>Linux memory management</a:t>
            </a:r>
          </a:p>
          <a:p>
            <a:pPr lvl="1" eaLnBrk="1" hangingPunct="1">
              <a:defRPr/>
            </a:pPr>
            <a:r>
              <a:rPr lang="en-US" dirty="0" smtClean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CO___</a:t>
            </a:r>
            <a:r>
              <a:rPr lang="en-GB" sz="14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152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823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98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13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0596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0x0C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622871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168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03660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40042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63802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Disk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152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</a:t>
            </a:r>
            <a:br>
              <a:rPr lang="en-US" dirty="0" smtClean="0"/>
            </a:br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</a:t>
            </a:r>
            <a:br>
              <a:rPr lang="en-GB" dirty="0" smtClean="0"/>
            </a:br>
            <a:r>
              <a:rPr lang="en-GB" dirty="0" smtClean="0"/>
              <a:t>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</a:t>
            </a:r>
            <a:br>
              <a:rPr lang="en-GB" dirty="0" smtClean="0"/>
            </a:br>
            <a:r>
              <a:rPr lang="en-GB" dirty="0" smtClean="0"/>
              <a:t>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26606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426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39236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315200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Up</a:t>
            </a:r>
            <a:br>
              <a:rPr lang="en-GB" dirty="0" smtClean="0"/>
            </a:br>
            <a:r>
              <a:rPr lang="en-GB" dirty="0" smtClean="0"/>
              <a:t>L1 </a:t>
            </a:r>
            <a:r>
              <a:rPr lang="en-GB" dirty="0"/>
              <a:t>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</a:t>
            </a: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</a:t>
            </a:r>
            <a:br>
              <a:rPr lang="en-US" dirty="0" smtClean="0"/>
            </a:br>
            <a:r>
              <a:rPr lang="en-US" dirty="0" smtClean="0"/>
              <a:t>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+mn-lt"/>
              </a:rPr>
              <a:t>Memory-mapped </a:t>
            </a:r>
            <a:r>
              <a:rPr lang="en-US" sz="1400" dirty="0">
                <a:latin typeface="+mn-lt"/>
              </a:rPr>
              <a:t>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</a:t>
            </a:r>
            <a:r>
              <a:rPr lang="en-US" sz="1400" dirty="0" smtClean="0">
                <a:latin typeface="+mn-lt"/>
              </a:rPr>
              <a:t>data</a:t>
            </a:r>
          </a:p>
          <a:p>
            <a:pPr algn="ctr"/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structs</a:t>
            </a:r>
            <a:r>
              <a:rPr lang="en-US" sz="1400" dirty="0" smtClean="0">
                <a:latin typeface="+mn-lt"/>
              </a:rPr>
              <a:t>  (</a:t>
            </a:r>
            <a:r>
              <a:rPr lang="en-US" sz="1400" dirty="0" err="1" smtClean="0">
                <a:latin typeface="+mn-lt"/>
              </a:rPr>
              <a:t>ptables</a:t>
            </a:r>
            <a:r>
              <a:rPr lang="en-US" sz="1400" dirty="0" smtClean="0">
                <a:latin typeface="+mn-lt"/>
              </a:rPr>
              <a:t>,</a:t>
            </a:r>
            <a:endParaRPr lang="en-US" sz="1400" dirty="0">
              <a:latin typeface="+mn-lt"/>
            </a:endParaRP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 smtClean="0">
                <a:latin typeface="+mn-lt"/>
              </a:rPr>
              <a:t>, kernel stack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</a:t>
            </a:r>
            <a:r>
              <a:rPr lang="en-GB" dirty="0" err="1" smtClean="0"/>
              <a:t>VM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</a:t>
            </a:r>
            <a:r>
              <a:rPr lang="en-GB" dirty="0" smtClean="0"/>
              <a:t>s </a:t>
            </a:r>
            <a:r>
              <a:rPr lang="en-GB" dirty="0"/>
              <a:t>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581400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</a:t>
            </a:r>
            <a:r>
              <a:rPr lang="en-GB" dirty="0" smtClean="0"/>
              <a:t>Page-Fault </a:t>
            </a:r>
            <a:r>
              <a:rPr lang="en-GB" dirty="0"/>
              <a:t>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VM areas initialized by associating them with disk objects.</a:t>
            </a:r>
            <a:endParaRPr lang="en-GB" dirty="0" smtClean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Process is known as </a:t>
            </a:r>
            <a:r>
              <a:rPr lang="en-GB" b="1" i="1" dirty="0" smtClean="0">
                <a:solidFill>
                  <a:srgbClr val="990000"/>
                </a:solidFill>
              </a:rPr>
              <a:t>memory mapping</a:t>
            </a:r>
            <a:r>
              <a:rPr lang="en-GB" i="1" dirty="0" smtClean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Area </a:t>
            </a:r>
            <a:r>
              <a:rPr lang="en-GB" dirty="0"/>
              <a:t>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  <a:endParaRPr lang="en-GB" dirty="0" smtClean="0"/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990000"/>
                </a:solidFill>
              </a:rPr>
              <a:t>Anonymous file </a:t>
            </a:r>
            <a:r>
              <a:rPr lang="en-GB" dirty="0" smtClean="0"/>
              <a:t>(e.g., nothing)</a:t>
            </a:r>
            <a:endParaRPr lang="en-GB" i="1" dirty="0" smtClean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</a:t>
            </a:r>
            <a:r>
              <a:rPr lang="en-GB" dirty="0" smtClean="0"/>
              <a:t>physical </a:t>
            </a:r>
            <a:r>
              <a:rPr lang="en-GB" dirty="0"/>
              <a:t>page full of </a:t>
            </a:r>
            <a:r>
              <a:rPr lang="en-GB" dirty="0" smtClean="0"/>
              <a:t>0's (</a:t>
            </a:r>
            <a:r>
              <a:rPr lang="en-GB" b="1" i="1" dirty="0" smtClean="0">
                <a:solidFill>
                  <a:srgbClr val="990000"/>
                </a:solidFill>
              </a:rPr>
              <a:t>demand-zero page</a:t>
            </a:r>
            <a:r>
              <a:rPr lang="en-GB" dirty="0" smtClean="0"/>
              <a:t>)</a:t>
            </a:r>
            <a:endParaRPr lang="en-GB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</a:t>
            </a:r>
            <a:r>
              <a:rPr lang="en-GB" dirty="0" smtClean="0"/>
              <a:t>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Dirty pages are copied back and forth between memory and a special </a:t>
            </a:r>
            <a:r>
              <a:rPr lang="en-GB" i="1" dirty="0" smtClean="0">
                <a:solidFill>
                  <a:srgbClr val="990000"/>
                </a:solidFill>
              </a:rPr>
              <a:t>swap file</a:t>
            </a:r>
            <a:r>
              <a:rPr lang="en-GB" dirty="0" smtClean="0"/>
              <a:t>.</a:t>
            </a:r>
            <a:endParaRPr lang="en-GB" i="1" dirty="0" smtClean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 smtClean="0"/>
              <a:t>Process 1 maps the shared object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6700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Process 2 maps the shared object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Two processes mapping a </a:t>
            </a:r>
            <a:r>
              <a:rPr lang="en-US" sz="2000" i="1" dirty="0" smtClean="0">
                <a:solidFill>
                  <a:srgbClr val="990000"/>
                </a:solidFill>
              </a:rPr>
              <a:t>private copy-on-write (COW)  </a:t>
            </a:r>
            <a:r>
              <a:rPr lang="en-US" sz="2000" dirty="0" smtClean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 smtClean="0"/>
              <a:t>PTEs</a:t>
            </a:r>
            <a:r>
              <a:rPr lang="en-US" sz="2000" dirty="0" smtClean="0"/>
              <a:t> in private areas are flagged as read-only</a:t>
            </a:r>
            <a:endParaRPr lang="en-US" sz="2000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rivate</a:t>
            </a:r>
            <a:endParaRPr lang="en-US" sz="1800" dirty="0"/>
          </a:p>
          <a:p>
            <a:r>
              <a:rPr lang="en-US" sz="1800" dirty="0"/>
              <a:t>copy-on-write</a:t>
            </a:r>
            <a:endParaRPr lang="en-US" sz="1800" dirty="0" smtClean="0"/>
          </a:p>
          <a:p>
            <a:r>
              <a:rPr lang="en-US" sz="1800" dirty="0" smtClean="0"/>
              <a:t>area</a:t>
            </a:r>
            <a:endParaRPr lang="en-US" sz="1800" dirty="0"/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Copying deferred as long as possible!</a:t>
            </a:r>
            <a:endParaRPr lang="en-US" sz="2000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 smtClean="0"/>
              <a:t>VM and memory mapping explain how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provides private address space for each process </a:t>
            </a:r>
          </a:p>
          <a:p>
            <a:r>
              <a:rPr lang="en-GB" dirty="0" smtClean="0"/>
              <a:t>To create virtual address for new new process</a:t>
            </a:r>
          </a:p>
          <a:p>
            <a:pPr lvl="1"/>
            <a:r>
              <a:rPr lang="en-GB" dirty="0" smtClean="0"/>
              <a:t>Create exact copies of current </a:t>
            </a:r>
            <a:r>
              <a:rPr lang="en-GB" dirty="0" err="1" smtClean="0">
                <a:latin typeface="Courier New"/>
                <a:cs typeface="Courier New"/>
              </a:rPr>
              <a:t>mm_struct</a:t>
            </a:r>
            <a:r>
              <a:rPr lang="en-GB" dirty="0" smtClean="0"/>
              <a:t>,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/>
              <a:t>, and page tables. </a:t>
            </a:r>
          </a:p>
          <a:p>
            <a:pPr lvl="1"/>
            <a:r>
              <a:rPr lang="en-GB" dirty="0" smtClean="0"/>
              <a:t>Flag each page in both processes as read-only</a:t>
            </a:r>
          </a:p>
          <a:p>
            <a:pPr lvl="1"/>
            <a:r>
              <a:rPr lang="en-GB" dirty="0" smtClean="0"/>
              <a:t>Flag each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smtClean="0">
                <a:latin typeface="+mn-lt"/>
                <a:cs typeface="Courier New"/>
              </a:rPr>
              <a:t>i</a:t>
            </a:r>
            <a:r>
              <a:rPr lang="en-GB" dirty="0" smtClean="0">
                <a:latin typeface="+mn-lt"/>
              </a:rPr>
              <a:t>n</a:t>
            </a:r>
            <a:r>
              <a:rPr lang="en-GB" dirty="0" smtClean="0"/>
              <a:t> both processes as private COW</a:t>
            </a:r>
          </a:p>
          <a:p>
            <a:r>
              <a:rPr lang="en-GB" dirty="0" smtClean="0"/>
              <a:t>On return, each process has exact copy of virtual memory</a:t>
            </a:r>
          </a:p>
          <a:p>
            <a:r>
              <a:rPr lang="en-GB" dirty="0" smtClean="0"/>
              <a:t>Subsequent writes create new pages using COW mechanism.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219200"/>
            <a:ext cx="3609975" cy="549592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To load and run a new program </a:t>
            </a:r>
            <a:r>
              <a:rPr lang="en-GB" dirty="0" err="1" smtClean="0">
                <a:latin typeface="Courier New"/>
                <a:cs typeface="Courier New"/>
              </a:rPr>
              <a:t>a.out</a:t>
            </a:r>
            <a:r>
              <a:rPr lang="en-GB" dirty="0" smtClean="0"/>
              <a:t> in the current process using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>
                <a:latin typeface="+mn-lt"/>
                <a:cs typeface="Courier New"/>
              </a:rPr>
              <a:t>Free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Create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>
                <a:latin typeface="Courier New"/>
                <a:cs typeface="Courier New"/>
              </a:rPr>
              <a:t>.</a:t>
            </a:r>
            <a:r>
              <a:rPr lang="en-GB" dirty="0" err="1" smtClean="0">
                <a:latin typeface="Courier New"/>
                <a:cs typeface="Courier New"/>
              </a:rPr>
              <a:t>bss</a:t>
            </a:r>
            <a:r>
              <a:rPr lang="en-GB" dirty="0" smtClean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Set PC to entry point in </a:t>
            </a:r>
            <a:r>
              <a:rPr lang="en-GB" dirty="0" smtClean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Linux will fault in code and data pages as needed</a:t>
            </a:r>
            <a:endParaRPr lang="en-GB" dirty="0"/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 smtClean="0">
                <a:latin typeface="Courier New" pitchFamily="49" charset="0"/>
              </a:rPr>
              <a:t>offset</a:t>
            </a:r>
            <a:r>
              <a:rPr lang="en-GB" dirty="0" smtClean="0"/>
              <a:t> of </a:t>
            </a:r>
            <a:r>
              <a:rPr lang="en-GB" dirty="0"/>
              <a:t>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 smtClean="0"/>
              <a:t>PROT_READ</a:t>
            </a:r>
            <a:r>
              <a:rPr lang="en-GB" dirty="0"/>
              <a:t>, </a:t>
            </a:r>
            <a:r>
              <a:rPr lang="en-GB" dirty="0" smtClean="0"/>
              <a:t>PROT_WRITE, ...</a:t>
            </a:r>
            <a:endParaRPr lang="en-GB" dirty="0"/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</a:t>
            </a:r>
            <a:r>
              <a:rPr lang="en-GB" dirty="0" smtClean="0"/>
              <a:t> MAP_ANON, MAP_PRIVATE</a:t>
            </a:r>
            <a:r>
              <a:rPr lang="en-GB" dirty="0"/>
              <a:t>, </a:t>
            </a:r>
            <a:r>
              <a:rPr lang="en-GB" dirty="0" smtClean="0"/>
              <a:t>MAP_SHARED, ...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Return pointer </a:t>
            </a:r>
            <a:r>
              <a:rPr lang="en-GB" dirty="0"/>
              <a:t>to start of mapped area </a:t>
            </a:r>
            <a:r>
              <a:rPr lang="en-GB" dirty="0" smtClean="0"/>
              <a:t>(might not </a:t>
            </a:r>
            <a:r>
              <a:rPr lang="en-GB" dirty="0"/>
              <a:t>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 smtClean="0">
                <a:effectLst/>
              </a:rPr>
              <a:t>)</a:t>
            </a:r>
            <a:endParaRPr lang="en-GB" sz="2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Example: Using </a:t>
            </a:r>
            <a:r>
              <a:rPr lang="en-GB" dirty="0" err="1" smtClean="0">
                <a:latin typeface="Courier New"/>
                <a:cs typeface="Courier New"/>
              </a:rPr>
              <a:t>mmap</a:t>
            </a:r>
            <a:r>
              <a:rPr lang="en-GB" dirty="0" smtClean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smtClean="0">
                <a:solidFill>
                  <a:srgbClr val="9D206F"/>
                </a:solidFill>
                <a:latin typeface="Menlo-Regular"/>
              </a:rPr>
              <a:t>"usage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: %s &lt;filename&gt;\n</a:t>
            </a:r>
            <a:r>
              <a:rPr lang="en-US" sz="1400" dirty="0" smtClean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                 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[0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 smtClean="0">
                <a:latin typeface="Calibri" pitchFamily="34" charset="0"/>
              </a:rPr>
              <a:t>Copying a file to </a:t>
            </a:r>
            <a:r>
              <a:rPr lang="en-GB" kern="0" dirty="0" err="1" smtClean="0">
                <a:latin typeface="Courier New"/>
                <a:cs typeface="Courier New"/>
              </a:rPr>
              <a:t>stdout</a:t>
            </a:r>
            <a:r>
              <a:rPr lang="en-GB" kern="0" dirty="0" smtClean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</a:t>
            </a:r>
            <a:r>
              <a:rPr lang="en-US" sz="1400" dirty="0" smtClean="0">
                <a:solidFill>
                  <a:srgbClr val="CB2418"/>
                </a:solidFill>
                <a:latin typeface="Menlo-Regular"/>
              </a:rPr>
              <a:t>area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            PROT_READ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  <a:endParaRPr lang="nl-NL" sz="14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nl-NL" sz="1400" dirty="0" err="1" smtClean="0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pPr algn="l"/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07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Simple </a:t>
            </a:r>
            <a:r>
              <a:rPr lang="en-GB" dirty="0"/>
              <a:t>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2. Simple </a:t>
            </a:r>
            <a:r>
              <a:rPr lang="en-GB" dirty="0"/>
              <a:t>Memory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Page </a:t>
            </a:r>
            <a:r>
              <a:rPr lang="en-GB" dirty="0"/>
              <a:t>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768116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3. Simple </a:t>
            </a:r>
            <a:r>
              <a:rPr lang="en-GB" dirty="0"/>
              <a:t>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28201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 </a:t>
            </a:r>
            <a:r>
              <a:rPr lang="en-GB" sz="14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85862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48017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05200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10465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10984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56538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300896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88323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609651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900737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</p:spTree>
    <p:extLst>
      <p:ext uri="{BB962C8B-B14F-4D97-AF65-F5344CB8AC3E}">
        <p14:creationId xmlns:p14="http://schemas.microsoft.com/office/powerpoint/2010/main" val="3127608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28201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 </a:t>
            </a:r>
            <a:r>
              <a:rPr lang="en-GB" sz="14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5142970" y="5173133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8873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CO___</a:t>
            </a:r>
            <a:r>
              <a:rPr lang="en-GB" sz="14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168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26204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29158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39756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39164</TotalTime>
  <Pages>35</Pages>
  <Words>2554</Words>
  <Application>Microsoft Office PowerPoint</Application>
  <PresentationFormat>Letter Paper (8.5x11 in)</PresentationFormat>
  <Paragraphs>1264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  <vt:variant>
        <vt:lpstr>Custom Shows</vt:lpstr>
      </vt:variant>
      <vt:variant>
        <vt:i4>2</vt:i4>
      </vt:variant>
    </vt:vector>
  </HeadingPairs>
  <TitlesOfParts>
    <vt:vector size="34" baseType="lpstr"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    Page Table</vt:lpstr>
      <vt:lpstr>3. Simple Memory System Cache</vt:lpstr>
      <vt:lpstr>Address Translation Example #1</vt:lpstr>
      <vt:lpstr>Address Translation Example #1</vt:lpstr>
      <vt:lpstr>Address Translation Example #2</vt:lpstr>
      <vt:lpstr>Address Translation Example #2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 Kuenning</cp:lastModifiedBy>
  <cp:revision>167</cp:revision>
  <cp:lastPrinted>2015-12-08T00:15:36Z</cp:lastPrinted>
  <dcterms:created xsi:type="dcterms:W3CDTF">1998-08-11T09:19:24Z</dcterms:created>
  <dcterms:modified xsi:type="dcterms:W3CDTF">2015-12-08T00:15:39Z</dcterms:modified>
</cp:coreProperties>
</file>