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7"/>
  </p:notesMasterIdLst>
  <p:handoutMasterIdLst>
    <p:handoutMasterId r:id="rId58"/>
  </p:handoutMasterIdLst>
  <p:sldIdLst>
    <p:sldId id="337" r:id="rId2"/>
    <p:sldId id="345" r:id="rId3"/>
    <p:sldId id="338" r:id="rId4"/>
    <p:sldId id="339" r:id="rId5"/>
    <p:sldId id="341" r:id="rId6"/>
    <p:sldId id="343" r:id="rId7"/>
    <p:sldId id="256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11" r:id="rId19"/>
    <p:sldId id="291" r:id="rId20"/>
    <p:sldId id="292" r:id="rId21"/>
    <p:sldId id="293" r:id="rId22"/>
    <p:sldId id="334" r:id="rId23"/>
    <p:sldId id="346" r:id="rId24"/>
    <p:sldId id="335" r:id="rId25"/>
    <p:sldId id="358" r:id="rId26"/>
    <p:sldId id="359" r:id="rId27"/>
    <p:sldId id="360" r:id="rId28"/>
    <p:sldId id="294" r:id="rId29"/>
    <p:sldId id="361" r:id="rId30"/>
    <p:sldId id="362" r:id="rId31"/>
    <p:sldId id="265" r:id="rId32"/>
    <p:sldId id="266" r:id="rId33"/>
    <p:sldId id="336" r:id="rId34"/>
    <p:sldId id="363" r:id="rId35"/>
    <p:sldId id="283" r:id="rId36"/>
    <p:sldId id="297" r:id="rId37"/>
    <p:sldId id="309" r:id="rId38"/>
    <p:sldId id="312" r:id="rId39"/>
    <p:sldId id="317" r:id="rId40"/>
    <p:sldId id="320" r:id="rId41"/>
    <p:sldId id="328" r:id="rId42"/>
    <p:sldId id="347" r:id="rId43"/>
    <p:sldId id="332" r:id="rId44"/>
    <p:sldId id="33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</p:sldIdLst>
  <p:sldSz cx="9144000" cy="6858000" type="letter"/>
  <p:notesSz cx="9271000" cy="6985000"/>
  <p:custShowLst>
    <p:custShow name="For handouts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5"/>
        <p:sld r:id="rId56"/>
      </p:sldLst>
    </p:custShow>
    <p:custShow name="For screen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5"/>
        <p:sld r:id="rId56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00FF"/>
    <a:srgbClr val="CC0000"/>
    <a:srgbClr val="FFFF99"/>
    <a:srgbClr val="9403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704" autoAdjust="0"/>
  </p:normalViewPr>
  <p:slideViewPr>
    <p:cSldViewPr>
      <p:cViewPr varScale="1">
        <p:scale>
          <a:sx n="93" d="100"/>
          <a:sy n="93" d="100"/>
        </p:scale>
        <p:origin x="-420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256088" y="6654800"/>
            <a:ext cx="760412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852" tIns="44215" rIns="86852" bIns="44215">
            <a:spAutoFit/>
          </a:bodyPr>
          <a:lstStyle>
            <a:lvl1pPr defTabSz="858838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89FB0ECC-2D08-4768-B29D-83155EA6E48C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841885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663" y="3319463"/>
            <a:ext cx="67976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11" tIns="44215" rIns="90011" bIns="44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233863" y="6654800"/>
            <a:ext cx="80327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852" tIns="44215" rIns="86852" bIns="44215">
            <a:spAutoFit/>
          </a:bodyPr>
          <a:lstStyle>
            <a:lvl1pPr defTabSz="858838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A2E3458A-A342-4C53-AC6F-02379E6CD5DE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8775" y="530225"/>
            <a:ext cx="3478213" cy="2608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471939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01950" y="531813"/>
            <a:ext cx="3475038" cy="2606675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663" y="3317875"/>
            <a:ext cx="6797675" cy="3140075"/>
          </a:xfrm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Different hardware algorithms are needed for  signed and unsigned.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Different hardware algorithms are needed for  signed and unsigned.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51450" y="6634163"/>
            <a:ext cx="4017963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fld id="{8B42DA0F-0821-479D-9AD2-724BCEF82F22}" type="slidenum">
              <a:rPr lang="en-US" altLang="en-US"/>
              <a:pPr/>
              <a:t>45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Second day ended here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day ended here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7150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28638"/>
            <a:ext cx="3479800" cy="260985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5075" y="3319463"/>
            <a:ext cx="6800850" cy="314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51450" y="6634163"/>
            <a:ext cx="4017963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fld id="{0072153B-19DF-4DD7-B8C6-0F30C2619A82}" type="slidenum">
              <a:rPr lang="en-US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152918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3588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28600"/>
            <a:ext cx="2076450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28600"/>
            <a:ext cx="6078537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385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3822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590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031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7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941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24950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843400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31044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7467600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20B816DE-0961-484D-9BC8-55E1A06F0421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42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752600"/>
            <a:ext cx="5562600" cy="106045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 Computer Systems</a:t>
            </a:r>
            <a:br>
              <a:rPr lang="en-US" altLang="en-US" smtClean="0"/>
            </a:br>
            <a:r>
              <a:rPr lang="en-US" altLang="en-US" smtClean="0"/>
              <a:t>Introduction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25" y="4381500"/>
            <a:ext cx="5521325" cy="187007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Topics:</a:t>
            </a:r>
          </a:p>
          <a:p>
            <a:pPr lvl="1" eaLnBrk="1" hangingPunct="1">
              <a:defRPr/>
            </a:pPr>
            <a:r>
              <a:rPr lang="en-US" dirty="0" smtClean="0"/>
              <a:t>Class Intro</a:t>
            </a:r>
          </a:p>
          <a:p>
            <a:pPr lvl="1" eaLnBrk="1" hangingPunct="1">
              <a:defRPr/>
            </a:pPr>
            <a:r>
              <a:rPr lang="en-US" dirty="0" smtClean="0"/>
              <a:t>Data Representation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04800" y="533400"/>
            <a:ext cx="84582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800">
                <a:solidFill>
                  <a:schemeClr val="tx2"/>
                </a:solidFill>
                <a:latin typeface="Arial" pitchFamily="34" charset="0"/>
              </a:rPr>
              <a:t>CS  105</a:t>
            </a:r>
          </a:p>
          <a:p>
            <a:pPr>
              <a:lnSpc>
                <a:spcPct val="95000"/>
              </a:lnSpc>
            </a:pPr>
            <a:r>
              <a:rPr lang="en-US" altLang="en-US" sz="2800" i="1">
                <a:solidFill>
                  <a:schemeClr val="tx2"/>
                </a:solidFill>
                <a:latin typeface="Arial" pitchFamily="34" charset="0"/>
              </a:rPr>
              <a:t>“Tour of the Black Holes of Computing!”</a:t>
            </a:r>
            <a:endParaRPr lang="en-US" altLang="en-US" sz="28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2590800" y="3200400"/>
            <a:ext cx="3925888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400" dirty="0">
                <a:solidFill>
                  <a:schemeClr val="tx2"/>
                </a:solidFill>
                <a:latin typeface="Arial" pitchFamily="34" charset="0"/>
              </a:rPr>
              <a:t>Geoff Kuenning</a:t>
            </a:r>
          </a:p>
          <a:p>
            <a:pPr>
              <a:lnSpc>
                <a:spcPct val="95000"/>
              </a:lnSpc>
            </a:pPr>
            <a:r>
              <a:rPr lang="en-US" altLang="en-US" sz="2400" dirty="0">
                <a:solidFill>
                  <a:schemeClr val="tx2"/>
                </a:solidFill>
                <a:latin typeface="Arial" pitchFamily="34" charset="0"/>
              </a:rPr>
              <a:t>Fall </a:t>
            </a:r>
            <a:r>
              <a:rPr lang="en-US" altLang="en-US" sz="2400" dirty="0" smtClean="0">
                <a:solidFill>
                  <a:schemeClr val="tx2"/>
                </a:solidFill>
                <a:latin typeface="Arial" pitchFamily="34" charset="0"/>
              </a:rPr>
              <a:t>2017</a:t>
            </a:r>
            <a:endParaRPr lang="en-US" altLang="en-US" sz="2400" dirty="0">
              <a:solidFill>
                <a:schemeClr val="tx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Example Data Sizes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Developed by George Boole in 19th </a:t>
            </a:r>
            <a:r>
              <a:rPr lang="en-US" dirty="0" smtClean="0"/>
              <a:t>century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Algebraic representation of logic</a:t>
            </a:r>
          </a:p>
          <a:p>
            <a:pPr marL="838200" lvl="2" eaLnBrk="1" hangingPunct="1">
              <a:defRPr/>
            </a:pPr>
            <a:r>
              <a:rPr lang="en-US" dirty="0"/>
              <a:t>Encode “True” as 1 and “False” as 0</a:t>
            </a:r>
          </a:p>
        </p:txBody>
      </p:sp>
      <p:sp>
        <p:nvSpPr>
          <p:cNvPr id="1331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A&amp;B = 1 when both A=1 and B=1</a:t>
            </a:r>
          </a:p>
        </p:txBody>
      </p:sp>
      <p:pic>
        <p:nvPicPr>
          <p:cNvPr id="13317" name="Picture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A|B = 1 when either A=1 or B=1</a:t>
            </a:r>
          </a:p>
        </p:txBody>
      </p:sp>
      <p:pic>
        <p:nvPicPr>
          <p:cNvPr id="13319" name="Picture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~A = 1 when A=0</a:t>
            </a:r>
          </a:p>
        </p:txBody>
      </p:sp>
      <p:pic>
        <p:nvPicPr>
          <p:cNvPr id="13322" name="Picture 1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Exclusive-Or (Xor)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A^B = 1 when either A=1 or B=1, but not both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Operate on </a:t>
            </a:r>
            <a:r>
              <a:rPr lang="en-US" dirty="0" smtClean="0"/>
              <a:t>bit </a:t>
            </a:r>
            <a:r>
              <a:rPr lang="en-US" dirty="0"/>
              <a:t>v</a:t>
            </a:r>
            <a:r>
              <a:rPr lang="en-US" dirty="0" smtClean="0"/>
              <a:t>ectors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Operations applied bitwise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All of the </a:t>
            </a:r>
            <a:r>
              <a:rPr lang="en-US" dirty="0" smtClean="0"/>
              <a:t>properties </a:t>
            </a:r>
            <a:r>
              <a:rPr lang="en-US" dirty="0"/>
              <a:t>of Boolean </a:t>
            </a:r>
            <a:r>
              <a:rPr lang="en-US" dirty="0" smtClean="0"/>
              <a:t>algebra apply</a:t>
            </a:r>
            <a:endParaRPr lang="en-US" dirty="0"/>
          </a:p>
        </p:txBody>
      </p:sp>
      <p:sp>
        <p:nvSpPr>
          <p:cNvPr id="14340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&amp;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01000001</a:t>
            </a: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|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01111101</a:t>
            </a:r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4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^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00111100</a:t>
            </a:r>
          </a:p>
        </p:txBody>
      </p:sp>
      <p:sp>
        <p:nvSpPr>
          <p:cNvPr id="14345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6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~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10101010</a:t>
            </a:r>
          </a:p>
        </p:txBody>
      </p:sp>
      <p:sp>
        <p:nvSpPr>
          <p:cNvPr id="14347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8634412" cy="762000"/>
          </a:xfrm>
        </p:spPr>
        <p:txBody>
          <a:bodyPr/>
          <a:lstStyle/>
          <a:p>
            <a:r>
              <a:rPr lang="en-US" altLang="en-US" smtClean="0"/>
              <a:t>Example: Representing &amp; Manipulating Sets</a:t>
            </a:r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Representation</a:t>
            </a:r>
          </a:p>
          <a:p>
            <a:pPr lvl="1">
              <a:defRPr/>
            </a:pPr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>
              <a:defRPr/>
            </a:pP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j ∈ A</a:t>
            </a:r>
          </a:p>
          <a:p>
            <a:pPr lvl="2">
              <a:defRPr/>
            </a:pPr>
            <a:endParaRPr lang="en-US" dirty="0" smtClean="0">
              <a:sym typeface="Monaco" charset="0"/>
            </a:endParaRPr>
          </a:p>
          <a:p>
            <a:pPr lvl="2">
              <a:defRPr/>
            </a:pPr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>
              <a:defRPr/>
            </a:pPr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>
              <a:defRPr/>
            </a:pPr>
            <a:endParaRPr lang="en-US" dirty="0" smtClean="0">
              <a:sym typeface="Monaco" charset="0"/>
            </a:endParaRPr>
          </a:p>
          <a:p>
            <a:pPr lvl="2">
              <a:defRPr/>
            </a:pPr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>
              <a:defRPr/>
            </a:pPr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>
              <a:defRPr/>
            </a:pPr>
            <a:r>
              <a:rPr lang="en-US" dirty="0" smtClean="0"/>
              <a:t>Operations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 smtClean="0"/>
              <a:t>&amp;	Intersection	01000001	{ 0, 6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 smtClean="0"/>
              <a:t>|	Union	01111101	{ 0, 2, 3, 4, 5, 6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 smtClean="0"/>
              <a:t>^</a:t>
            </a:r>
            <a:r>
              <a:rPr lang="en-US" dirty="0"/>
              <a:t>	</a:t>
            </a:r>
            <a:r>
              <a:rPr lang="en-US" dirty="0" smtClean="0"/>
              <a:t>Symmetric difference	00111100	{ 2, 3, 4, 5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 smtClean="0"/>
              <a:t>~</a:t>
            </a:r>
            <a:r>
              <a:rPr lang="en-US" dirty="0"/>
              <a:t>	</a:t>
            </a:r>
            <a:r>
              <a:rPr lang="en-US" dirty="0" smtClean="0"/>
              <a:t>Complement	10101010	{ 1, 3, 5, 7 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</a:t>
            </a:r>
            <a:r>
              <a:rPr lang="en-US" dirty="0" smtClean="0"/>
              <a:t>available </a:t>
            </a:r>
            <a:r>
              <a:rPr lang="en-US" dirty="0"/>
              <a:t>in C</a:t>
            </a:r>
          </a:p>
          <a:p>
            <a:pPr marL="552450" lvl="1" eaLnBrk="1" hangingPunct="1">
              <a:defRPr/>
            </a:pPr>
            <a:r>
              <a:rPr lang="en-US" dirty="0"/>
              <a:t>Apply to any “integral” data type</a:t>
            </a: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dirty="0"/>
              <a:t>View arguments as bit vectors</a:t>
            </a:r>
          </a:p>
          <a:p>
            <a:pPr marL="552450" lvl="1" eaLnBrk="1" hangingPunct="1">
              <a:defRPr/>
            </a:pPr>
            <a:r>
              <a:rPr lang="en-US" dirty="0"/>
              <a:t>Arguments applied bit-wise</a:t>
            </a:r>
          </a:p>
          <a:p>
            <a:pPr eaLnBrk="1" hangingPunct="1">
              <a:defRPr/>
            </a:pPr>
            <a:r>
              <a:rPr lang="en-US" dirty="0"/>
              <a:t>Examples </a:t>
            </a:r>
            <a:r>
              <a:rPr lang="en-US" dirty="0" smtClean="0"/>
              <a:t>(char </a:t>
            </a:r>
            <a:r>
              <a:rPr lang="en-US" dirty="0"/>
              <a:t>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 smtClean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01000001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| 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01010101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 smtClean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Contrast to Logical Operators</a:t>
            </a:r>
          </a:p>
          <a:p>
            <a:pPr marL="552450" lvl="1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/>
              <a:t>View 0 as “False”</a:t>
            </a:r>
          </a:p>
          <a:p>
            <a:pPr marL="838200" lvl="2" eaLnBrk="1" hangingPunct="1">
              <a:defRPr/>
            </a:pPr>
            <a:r>
              <a:rPr lang="en-US" dirty="0"/>
              <a:t>Anything nonzero as “True”</a:t>
            </a:r>
          </a:p>
          <a:p>
            <a:pPr marL="838200" lvl="2" eaLnBrk="1" hangingPunct="1">
              <a:defRPr/>
            </a:pPr>
            <a:r>
              <a:rPr lang="en-US" dirty="0"/>
              <a:t>Always return 0 or 1</a:t>
            </a:r>
          </a:p>
          <a:p>
            <a:pPr marL="838200" lvl="2" eaLnBrk="1" hangingPunct="1">
              <a:defRPr/>
            </a:pPr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>
              <a:defRPr/>
            </a:pPr>
            <a:r>
              <a:rPr lang="en-US" dirty="0"/>
              <a:t>Examples (char 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p != 0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 *p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Contrast to Logical Operators</a:t>
            </a:r>
          </a:p>
          <a:p>
            <a:pPr marL="552450" lvl="1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/>
              <a:t>View 0 as “False”</a:t>
            </a:r>
          </a:p>
          <a:p>
            <a:pPr marL="838200" lvl="2" eaLnBrk="1" hangingPunct="1">
              <a:defRPr/>
            </a:pPr>
            <a:r>
              <a:rPr lang="en-US" dirty="0"/>
              <a:t>Anything nonzero as “True”</a:t>
            </a:r>
          </a:p>
          <a:p>
            <a:pPr marL="838200" lvl="2" eaLnBrk="1" hangingPunct="1">
              <a:defRPr/>
            </a:pPr>
            <a:r>
              <a:rPr lang="en-US" dirty="0"/>
              <a:t>Always return 0 or 1</a:t>
            </a:r>
          </a:p>
          <a:p>
            <a:pPr marL="838200" lvl="2" eaLnBrk="1" hangingPunct="1">
              <a:defRPr/>
            </a:pPr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>
              <a:defRPr/>
            </a:pPr>
            <a:r>
              <a:rPr lang="en-US" dirty="0"/>
              <a:t>Examples (char 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892300" y="2743200"/>
            <a:ext cx="6400800" cy="2590800"/>
          </a:xfrm>
          <a:prstGeom prst="wedgeRoundRectCallout">
            <a:avLst>
              <a:gd name="adj1" fmla="val -40824"/>
              <a:gd name="adj2" fmla="val -88542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3200">
                <a:solidFill>
                  <a:srgbClr val="000000"/>
                </a:solidFill>
              </a:rPr>
              <a:t>Watch out for &amp;&amp; vs. &amp; (and || vs. |)… </a:t>
            </a:r>
          </a:p>
          <a:p>
            <a:r>
              <a:rPr lang="en-US" altLang="en-US" sz="3200">
                <a:solidFill>
                  <a:srgbClr val="000000"/>
                </a:solidFill>
              </a:rPr>
              <a:t>one of the more common oopsies in </a:t>
            </a:r>
          </a:p>
          <a:p>
            <a:r>
              <a:rPr lang="en-US" altLang="en-US" sz="3200">
                <a:solidFill>
                  <a:srgbClr val="000000"/>
                </a:solidFill>
              </a:rPr>
              <a:t>C programming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>
              <a:defRPr/>
            </a:pPr>
            <a:r>
              <a:rPr lang="en-US" dirty="0"/>
              <a:t>Shift bit-vector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>
              <a:defRPr/>
            </a:pPr>
            <a:r>
              <a:rPr lang="en-US" dirty="0"/>
              <a:t>Throw away extra bits on left</a:t>
            </a:r>
          </a:p>
          <a:p>
            <a:pPr marL="838200" lvl="2" eaLnBrk="1" hangingPunct="1">
              <a:defRPr/>
            </a:pPr>
            <a:r>
              <a:rPr lang="en-US" dirty="0"/>
              <a:t>Fill with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>
              <a:defRPr/>
            </a:pPr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>
              <a:defRPr/>
            </a:pPr>
            <a:r>
              <a:rPr lang="en-US" dirty="0"/>
              <a:t>Shift bit-vector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>
              <a:defRPr/>
            </a:pPr>
            <a:r>
              <a:rPr lang="en-US" dirty="0"/>
              <a:t>Throw away extra bits on right</a:t>
            </a:r>
          </a:p>
          <a:p>
            <a:pPr marL="552450" lvl="1" eaLnBrk="1" hangingPunct="1">
              <a:defRPr/>
            </a:pPr>
            <a:r>
              <a:rPr lang="en-US" dirty="0"/>
              <a:t>Logical shift</a:t>
            </a:r>
          </a:p>
          <a:p>
            <a:pPr marL="838200" lvl="2" eaLnBrk="1" hangingPunct="1">
              <a:defRPr/>
            </a:pPr>
            <a:r>
              <a:rPr lang="en-US" dirty="0"/>
              <a:t>Fill with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</a:t>
            </a:r>
            <a:r>
              <a:rPr lang="en-US" dirty="0" smtClean="0"/>
              <a:t> left</a:t>
            </a:r>
          </a:p>
          <a:p>
            <a:pPr marL="552450" lvl="1" eaLnBrk="1" hangingPunct="1">
              <a:defRPr/>
            </a:pPr>
            <a:r>
              <a:rPr lang="en-US" dirty="0"/>
              <a:t>Arithmetic shift</a:t>
            </a:r>
          </a:p>
          <a:p>
            <a:pPr marL="838200" lvl="2" eaLnBrk="1" hangingPunct="1">
              <a:defRPr/>
            </a:pPr>
            <a:r>
              <a:rPr lang="en-US" dirty="0"/>
              <a:t>Replicate most significant bit on</a:t>
            </a:r>
            <a:r>
              <a:rPr lang="en-US" dirty="0" smtClean="0"/>
              <a:t> left</a:t>
            </a:r>
          </a:p>
          <a:p>
            <a:pPr eaLnBrk="1" hangingPunct="1">
              <a:defRPr/>
            </a:pPr>
            <a:r>
              <a:rPr lang="en-US" dirty="0"/>
              <a:t>Undefined Behavior</a:t>
            </a:r>
          </a:p>
          <a:p>
            <a:pPr marL="552450" lvl="1" eaLnBrk="1" hangingPunct="1">
              <a:defRPr/>
            </a:pPr>
            <a:r>
              <a:rPr lang="en-US" dirty="0"/>
              <a:t>Shift amount &lt; 0 or ≥ word size</a:t>
            </a:r>
          </a:p>
        </p:txBody>
      </p:sp>
      <p:grpSp>
        <p:nvGrpSpPr>
          <p:cNvPr id="19460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1954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4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01100010</a:t>
              </a:r>
            </a:p>
          </p:txBody>
        </p:sp>
      </p:grpSp>
      <p:grpSp>
        <p:nvGrpSpPr>
          <p:cNvPr id="19461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1954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4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Argument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x</a:t>
              </a:r>
            </a:p>
          </p:txBody>
        </p:sp>
      </p:grpSp>
      <p:grpSp>
        <p:nvGrpSpPr>
          <p:cNvPr id="19462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1953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463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1953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&lt;&lt; 3</a:t>
              </a:r>
            </a:p>
          </p:txBody>
        </p:sp>
      </p:grpSp>
      <p:grpSp>
        <p:nvGrpSpPr>
          <p:cNvPr id="19464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1953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19465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1953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Log.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66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1953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19467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1952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Arith.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68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1952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10100010</a:t>
              </a:r>
            </a:p>
          </p:txBody>
        </p:sp>
      </p:grpSp>
      <p:grpSp>
        <p:nvGrpSpPr>
          <p:cNvPr id="19469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1952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Argument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x</a:t>
              </a:r>
            </a:p>
          </p:txBody>
        </p:sp>
      </p:grpSp>
      <p:grpSp>
        <p:nvGrpSpPr>
          <p:cNvPr id="19470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1952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471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1952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&lt;&lt; 3</a:t>
              </a:r>
            </a:p>
          </p:txBody>
        </p:sp>
      </p:grpSp>
      <p:grpSp>
        <p:nvGrpSpPr>
          <p:cNvPr id="19472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1951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19473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1951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Log.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74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1951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19475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1951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Arith.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1951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1950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1950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1950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1950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1950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1949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1949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1949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1949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1949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1948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8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Puzzles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07388" cy="5224463"/>
          </a:xfrm>
        </p:spPr>
        <p:txBody>
          <a:bodyPr/>
          <a:lstStyle/>
          <a:p>
            <a:pPr lvl="1" eaLnBrk="1" hangingPunct="1"/>
            <a:r>
              <a:rPr lang="en-US" altLang="en-US" smtClean="0"/>
              <a:t>Taken from old exams</a:t>
            </a:r>
          </a:p>
          <a:p>
            <a:pPr lvl="1" eaLnBrk="1" hangingPunct="1"/>
            <a:r>
              <a:rPr lang="en-US" altLang="en-US" smtClean="0"/>
              <a:t>Assume machine with 32-bit word size, two’s complement integers</a:t>
            </a:r>
          </a:p>
          <a:p>
            <a:pPr lvl="1" eaLnBrk="1" hangingPunct="1"/>
            <a:r>
              <a:rPr lang="en-US" altLang="en-US" smtClean="0"/>
              <a:t>For each of the following C expressions, either:</a:t>
            </a:r>
          </a:p>
          <a:p>
            <a:pPr lvl="2" eaLnBrk="1" hangingPunct="1"/>
            <a:r>
              <a:rPr lang="en-US" altLang="en-US" smtClean="0"/>
              <a:t>Argue that it is true for all argument values, or</a:t>
            </a:r>
          </a:p>
          <a:p>
            <a:pPr lvl="2" eaLnBrk="1" hangingPunct="1"/>
            <a:r>
              <a:rPr lang="en-US" altLang="en-US" smtClean="0"/>
              <a:t>Give example where it is not true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3429000" y="3048000"/>
            <a:ext cx="5257800" cy="366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&lt; 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((x*2) &lt; 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 err="1">
                <a:latin typeface="Courier New" pitchFamily="49" charset="0"/>
              </a:rPr>
              <a:t>ux</a:t>
            </a:r>
            <a:r>
              <a:rPr lang="en-US" altLang="en-US" dirty="0">
                <a:latin typeface="Courier New" pitchFamily="49" charset="0"/>
              </a:rPr>
              <a:t>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&amp; 7 == 7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(x&lt;&lt;30) &lt;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 err="1">
                <a:latin typeface="Courier New" pitchFamily="49" charset="0"/>
              </a:rPr>
              <a:t>ux</a:t>
            </a:r>
            <a:r>
              <a:rPr lang="en-US" altLang="en-US" dirty="0">
                <a:latin typeface="Courier New" pitchFamily="49" charset="0"/>
              </a:rPr>
              <a:t> &gt; -1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 y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-x &lt; -y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* x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 0 &amp;&amp; y &gt; 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x + y &gt;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&gt;= 0	 </a:t>
            </a:r>
            <a:r>
              <a:rPr lang="en-US" altLang="en-US" dirty="0">
                <a:latin typeface="Symbol" pitchFamily="18" charset="2"/>
              </a:rPr>
              <a:t></a:t>
            </a:r>
            <a:r>
              <a:rPr lang="en-US" altLang="en-US" dirty="0">
                <a:latin typeface="Courier New" pitchFamily="49" charset="0"/>
              </a:rPr>
              <a:t>	-x &lt;=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&lt;= 0	 </a:t>
            </a:r>
            <a:r>
              <a:rPr lang="en-US" altLang="en-US" dirty="0">
                <a:latin typeface="Symbol" pitchFamily="18" charset="2"/>
              </a:rPr>
              <a:t></a:t>
            </a:r>
            <a:r>
              <a:rPr lang="en-US" altLang="en-US" dirty="0">
                <a:latin typeface="Courier New" pitchFamily="49" charset="0"/>
              </a:rPr>
              <a:t>	-x &gt;= 0</a:t>
            </a:r>
            <a:endParaRPr lang="en-US" altLang="en-US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627188"/>
          </a:xfrm>
          <a:prstGeom prst="rect">
            <a:avLst/>
          </a:prstGeom>
          <a:solidFill>
            <a:srgbClr val="FFFF99"/>
          </a:solidFill>
          <a:ln w="254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int x = foo();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int y = bar();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unsigned ux = x;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unsigned uy = y;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914400" y="3657600"/>
            <a:ext cx="1501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66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01625"/>
            <a:ext cx="5240337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Encoding Integers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752600" y="2362200"/>
            <a:ext cx="3429000" cy="679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y = -15213;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mtClean="0"/>
              <a:t>C </a:t>
            </a:r>
            <a:r>
              <a:rPr lang="en-US" smtClean="0">
                <a:latin typeface="Courier New" pitchFamily="49" charset="0"/>
              </a:rPr>
              <a:t>short</a:t>
            </a:r>
            <a:r>
              <a:rPr lang="en-US" smtClean="0"/>
              <a:t> 2 bytes long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Sign Bit</a:t>
            </a:r>
          </a:p>
          <a:p>
            <a:pPr lvl="1" eaLnBrk="1" hangingPunct="1">
              <a:defRPr/>
            </a:pPr>
            <a:r>
              <a:rPr lang="en-US" smtClean="0"/>
              <a:t>For 2’s complement, most-significant bit indicates sign</a:t>
            </a:r>
          </a:p>
          <a:p>
            <a:pPr lvl="2" eaLnBrk="1" hangingPunct="1">
              <a:defRPr/>
            </a:pPr>
            <a:r>
              <a:rPr lang="en-US" smtClean="0"/>
              <a:t>0 for nonnegative</a:t>
            </a:r>
          </a:p>
          <a:p>
            <a:pPr lvl="2" eaLnBrk="1" hangingPunct="1">
              <a:defRPr/>
            </a:pPr>
            <a:r>
              <a:rPr lang="en-US" smtClean="0"/>
              <a:t>1 for negative</a:t>
            </a:r>
          </a:p>
        </p:txBody>
      </p:sp>
      <p:graphicFrame>
        <p:nvGraphicFramePr>
          <p:cNvPr id="21509" name="Object 14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3" imgW="3340100" imgH="596900" progId="Equation.3">
                  <p:embed/>
                </p:oleObj>
              </mc:Choice>
              <mc:Fallback>
                <p:oleObj name="Equation" r:id="rId3" imgW="3340100" imgH="5969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5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5" imgW="2133600" imgH="596900" progId="Equation.3">
                  <p:embed/>
                </p:oleObj>
              </mc:Choice>
              <mc:Fallback>
                <p:oleObj name="Equation" r:id="rId5" imgW="2133600" imgH="5969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17"/>
          <p:cNvSpPr txBox="1">
            <a:spLocks noChangeArrowheads="1"/>
          </p:cNvSpPr>
          <p:nvPr/>
        </p:nvSpPr>
        <p:spPr bwMode="auto">
          <a:xfrm>
            <a:off x="990600" y="914400"/>
            <a:ext cx="157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Unsigned</a:t>
            </a:r>
          </a:p>
        </p:txBody>
      </p: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4876800" y="990600"/>
            <a:ext cx="297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Two’s Complement</a:t>
            </a:r>
          </a:p>
        </p:txBody>
      </p:sp>
      <p:sp>
        <p:nvSpPr>
          <p:cNvPr id="21513" name="Line 1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20"/>
          <p:cNvSpPr>
            <a:spLocks noChangeArrowheads="1"/>
          </p:cNvSpPr>
          <p:nvPr/>
        </p:nvSpPr>
        <p:spPr bwMode="auto">
          <a:xfrm>
            <a:off x="7848600" y="2590800"/>
            <a:ext cx="6762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Sign</a:t>
            </a:r>
          </a:p>
          <a:p>
            <a:pPr algn="l">
              <a:lnSpc>
                <a:spcPct val="100000"/>
              </a:lnSpc>
            </a:pPr>
            <a:r>
              <a:rPr lang="en-US" altLang="en-US"/>
              <a:t>Bit</a:t>
            </a:r>
          </a:p>
        </p:txBody>
      </p:sp>
      <p:graphicFrame>
        <p:nvGraphicFramePr>
          <p:cNvPr id="21515" name="Object 21"/>
          <p:cNvGraphicFramePr>
            <a:graphicFrameLocks noChangeAspect="1"/>
          </p:cNvGraphicFramePr>
          <p:nvPr/>
        </p:nvGraphicFramePr>
        <p:xfrm>
          <a:off x="1600200" y="3657600"/>
          <a:ext cx="565308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Document" r:id="rId8" imgW="5636602" imgH="1017470" progId="Word.Document.8">
                  <p:embed/>
                </p:oleObj>
              </mc:Choice>
              <mc:Fallback>
                <p:oleObj name="Document" r:id="rId8" imgW="5636602" imgH="1017470" progId="Word.Document.8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657600"/>
                        <a:ext cx="565308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Theme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Abstraction is good, but don’t forget reality!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Many CS Courses emphasize abstraction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Abstract data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Asymptotic analysis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These abstractions have limits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Especially in the presence of bugs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Need to understand underlying implementations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Useful outcomes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Become more effective programmers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Able to find and eliminate bugs efficiently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Able to tune program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Prepare for later “systems” classes in CS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Compilers, Operating Systems, File Systems, Computer Architecture, Robotics,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301625"/>
            <a:ext cx="6696075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Encoding Integers (Cont.)</a:t>
            </a: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1752600" y="990600"/>
            <a:ext cx="5410200" cy="679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x =      15213: 00111011 01101101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2532" name="Object 8"/>
          <p:cNvGraphicFramePr>
            <a:graphicFrameLocks noChangeAspect="1"/>
          </p:cNvGraphicFramePr>
          <p:nvPr/>
        </p:nvGraphicFramePr>
        <p:xfrm>
          <a:off x="1922463" y="1779588"/>
          <a:ext cx="5545137" cy="492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Document" r:id="rId3" imgW="5544312" imgH="4925568" progId="Word.Document.8">
                  <p:embed/>
                </p:oleObj>
              </mc:Choice>
              <mc:Fallback>
                <p:oleObj name="Document" r:id="rId3" imgW="5544312" imgH="4925568" progId="Word.Documen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1779588"/>
                        <a:ext cx="5545137" cy="492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301625"/>
            <a:ext cx="4989513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Numeric Ranges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0" indent="0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smtClean="0"/>
              <a:t>UMin</a:t>
            </a:r>
            <a:r>
              <a:rPr lang="en-US" sz="2000" b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smtClean="0"/>
              <a:t>UMax</a:t>
            </a:r>
            <a:r>
              <a:rPr lang="en-US" sz="2000" smtClean="0"/>
              <a:t> 	=	 </a:t>
            </a:r>
            <a:r>
              <a:rPr lang="en-US" sz="2000" b="0" smtClean="0"/>
              <a:t>2</a:t>
            </a:r>
            <a:r>
              <a:rPr lang="en-US" sz="2000" b="0" i="1" baseline="30000" smtClean="0"/>
              <a:t>w</a:t>
            </a:r>
            <a:r>
              <a:rPr lang="en-US" sz="2000" b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smtClean="0"/>
              <a:t>111…1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2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0" indent="0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smtClean="0"/>
              <a:t>Two’s-Complement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smtClean="0"/>
              <a:t>TMin</a:t>
            </a:r>
            <a:r>
              <a:rPr lang="en-US" sz="2000" b="0" smtClean="0"/>
              <a:t>	=	 –2</a:t>
            </a:r>
            <a:r>
              <a:rPr lang="en-US" sz="2000" b="0" i="1" baseline="30000" smtClean="0"/>
              <a:t>w</a:t>
            </a:r>
            <a:r>
              <a:rPr lang="en-US" sz="2000" b="0" baseline="3000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smtClean="0"/>
              <a:t>TMax</a:t>
            </a:r>
            <a:r>
              <a:rPr lang="en-US" sz="2000" smtClean="0"/>
              <a:t> 	=	 </a:t>
            </a:r>
            <a:r>
              <a:rPr lang="en-US" sz="2000" b="0" smtClean="0"/>
              <a:t>2</a:t>
            </a:r>
            <a:r>
              <a:rPr lang="en-US" sz="2000" b="0" i="1" baseline="30000" smtClean="0"/>
              <a:t>w</a:t>
            </a:r>
            <a:r>
              <a:rPr lang="en-US" sz="2000" b="0" baseline="30000" smtClean="0"/>
              <a:t>–1</a:t>
            </a:r>
            <a:r>
              <a:rPr lang="en-US" sz="2000" b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011…1</a:t>
            </a:r>
          </a:p>
          <a:p>
            <a:pPr marL="0" indent="0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smtClean="0"/>
              <a:t>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111…1</a:t>
            </a:r>
          </a:p>
        </p:txBody>
      </p:sp>
      <p:graphicFrame>
        <p:nvGraphicFramePr>
          <p:cNvPr id="23557" name="Object 10"/>
          <p:cNvGraphicFramePr>
            <a:graphicFrameLocks noChangeAspect="1"/>
          </p:cNvGraphicFramePr>
          <p:nvPr/>
        </p:nvGraphicFramePr>
        <p:xfrm>
          <a:off x="1371600" y="4419600"/>
          <a:ext cx="59055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Document" r:id="rId4" imgW="5916168" imgH="1933956" progId="Word.Document.8">
                  <p:embed/>
                </p:oleObj>
              </mc:Choice>
              <mc:Fallback>
                <p:oleObj name="Document" r:id="rId4" imgW="5916168" imgH="1933956" progId="Word.Documen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19600"/>
                        <a:ext cx="59055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11"/>
          <p:cNvSpPr>
            <a:spLocks noChangeArrowheads="1"/>
          </p:cNvSpPr>
          <p:nvPr/>
        </p:nvSpPr>
        <p:spPr bwMode="auto">
          <a:xfrm>
            <a:off x="1371600" y="3962400"/>
            <a:ext cx="2290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tx2"/>
                </a:solidFill>
              </a:rPr>
              <a:t>Values for </a:t>
            </a:r>
            <a:r>
              <a:rPr lang="en-US" altLang="en-US" sz="2000" i="1">
                <a:solidFill>
                  <a:schemeClr val="tx2"/>
                </a:solidFill>
              </a:rPr>
              <a:t>W</a:t>
            </a:r>
            <a:r>
              <a:rPr lang="en-US" altLang="en-US" sz="2000">
                <a:solidFill>
                  <a:schemeClr val="tx2"/>
                </a:solidFill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15200" cy="742950"/>
          </a:xfrm>
        </p:spPr>
        <p:txBody>
          <a:bodyPr/>
          <a:lstStyle/>
          <a:p>
            <a:pPr eaLnBrk="1" hangingPunct="1"/>
            <a:r>
              <a:rPr lang="en-US" altLang="en-US" smtClean="0"/>
              <a:t>Values for Different Word Sizes</a:t>
            </a:r>
          </a:p>
        </p:txBody>
      </p:sp>
      <p:graphicFrame>
        <p:nvGraphicFramePr>
          <p:cNvPr id="2457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04800" y="1219200"/>
          <a:ext cx="8307388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Document" r:id="rId3" imgW="8401483" imgH="1711589" progId="Word.Document.8">
                  <p:embed/>
                </p:oleObj>
              </mc:Choice>
              <mc:Fallback>
                <p:oleObj name="Document" r:id="rId3" imgW="8401483" imgH="171158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219200"/>
                        <a:ext cx="8307388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0" y="3124200"/>
            <a:ext cx="414655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Observations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000" b="0"/>
              <a:t>|</a:t>
            </a:r>
            <a:r>
              <a:rPr lang="en-US" sz="2000" b="0" i="1"/>
              <a:t>TMin </a:t>
            </a:r>
            <a:r>
              <a:rPr lang="en-US" sz="2000" b="0"/>
              <a:t>| 	= 	</a:t>
            </a:r>
            <a:r>
              <a:rPr lang="en-US" sz="2000" b="0" i="1"/>
              <a:t>TMax</a:t>
            </a:r>
            <a:r>
              <a:rPr lang="en-US" sz="2000" b="0"/>
              <a:t> + 1</a:t>
            </a: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>
                <a:solidFill>
                  <a:schemeClr val="folHlink"/>
                </a:solidFill>
              </a:rPr>
              <a:t>Asymmetric range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000" b="0" i="1"/>
              <a:t>UMax</a:t>
            </a:r>
            <a:r>
              <a:rPr lang="en-US" sz="2000" b="0"/>
              <a:t>	=	2 * </a:t>
            </a:r>
            <a:r>
              <a:rPr lang="en-US" sz="2000" b="0" i="1"/>
              <a:t>TMax</a:t>
            </a:r>
            <a:r>
              <a:rPr lang="en-US" sz="2000" b="0"/>
              <a:t> + 1 		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4419600" y="3124200"/>
            <a:ext cx="47244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5435600" algn="r"/>
              </a:tabLst>
              <a:defRPr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 Programming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 </a:t>
            </a: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limits.h</a:t>
            </a:r>
            <a:r>
              <a:rPr lang="en-US" sz="2000" dirty="0">
                <a:latin typeface="Courier New" pitchFamily="49" charset="0"/>
              </a:rPr>
              <a:t>&gt;</a:t>
            </a:r>
            <a:endParaRPr lang="en-US" sz="2000" dirty="0"/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 err="1">
                <a:solidFill>
                  <a:schemeClr val="folHlink"/>
                </a:solidFill>
              </a:rPr>
              <a:t>K&amp;R</a:t>
            </a:r>
            <a:r>
              <a:rPr lang="en-US" dirty="0">
                <a:solidFill>
                  <a:schemeClr val="folHlink"/>
                </a:solidFill>
              </a:rPr>
              <a:t> Appendix B11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Declares constants, e.g.,</a:t>
            </a: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ULONG_MAX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LONG_MAX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LONG_MIN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Values platform-specific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01625"/>
            <a:ext cx="5240337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An Important Detail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No self-identifying data</a:t>
            </a:r>
          </a:p>
          <a:p>
            <a:pPr lvl="1" eaLnBrk="1" hangingPunct="1">
              <a:defRPr/>
            </a:pPr>
            <a:r>
              <a:rPr lang="en-US" dirty="0" smtClean="0"/>
              <a:t>Looking at a bunch of bits doesn’t tell you what they mean</a:t>
            </a:r>
          </a:p>
          <a:p>
            <a:pPr lvl="1" eaLnBrk="1" hangingPunct="1">
              <a:defRPr/>
            </a:pPr>
            <a:r>
              <a:rPr lang="en-US" dirty="0" smtClean="0"/>
              <a:t>Could be signed, unsigned integer</a:t>
            </a:r>
          </a:p>
          <a:p>
            <a:pPr lvl="1" eaLnBrk="1" hangingPunct="1">
              <a:defRPr/>
            </a:pPr>
            <a:r>
              <a:rPr lang="en-US" dirty="0" smtClean="0"/>
              <a:t>Could be floating-point number</a:t>
            </a:r>
          </a:p>
          <a:p>
            <a:pPr lvl="1" eaLnBrk="1" hangingPunct="1">
              <a:defRPr/>
            </a:pPr>
            <a:r>
              <a:rPr lang="en-US" dirty="0" smtClean="0"/>
              <a:t>Could be part of a string</a:t>
            </a:r>
          </a:p>
          <a:p>
            <a:pPr eaLnBrk="1" hangingPunct="1">
              <a:defRPr/>
            </a:pPr>
            <a:r>
              <a:rPr lang="en-US" dirty="0" smtClean="0"/>
              <a:t>Only the program (instructions) knows for </a:t>
            </a:r>
            <a:r>
              <a:rPr lang="en-US" dirty="0"/>
              <a:t>s</a:t>
            </a:r>
            <a:r>
              <a:rPr lang="en-US" dirty="0" smtClean="0"/>
              <a:t>ure!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Unsigned &amp; Signed</a:t>
            </a:r>
            <a:br>
              <a:rPr lang="en-US" altLang="en-US" smtClean="0"/>
            </a:br>
            <a:r>
              <a:rPr lang="en-US" altLang="en-US" smtClean="0"/>
              <a:t>Numeric Values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533400" y="1219200"/>
            <a:ext cx="3111500" cy="5168900"/>
            <a:chOff x="480" y="768"/>
            <a:chExt cx="1960" cy="3256"/>
          </a:xfrm>
        </p:grpSpPr>
        <p:sp>
          <p:nvSpPr>
            <p:cNvPr id="26629" name="Rectangle 4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 i="1"/>
                <a:t>X</a:t>
              </a:r>
            </a:p>
          </p:txBody>
        </p:sp>
        <p:sp>
          <p:nvSpPr>
            <p:cNvPr id="26630" name="Rectangle 5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/>
                <a:t>B2T(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26631" name="Rectangle 6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/>
                <a:t>B2U(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26632" name="Rectangle 7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0000</a:t>
              </a:r>
            </a:p>
          </p:txBody>
        </p:sp>
        <p:sp>
          <p:nvSpPr>
            <p:cNvPr id="26633" name="Rectangle 8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26634" name="Rectangle 9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0001</a:t>
              </a:r>
            </a:p>
          </p:txBody>
        </p:sp>
        <p:sp>
          <p:nvSpPr>
            <p:cNvPr id="26635" name="Rectangle 10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</a:t>
              </a:r>
            </a:p>
          </p:txBody>
        </p:sp>
        <p:sp>
          <p:nvSpPr>
            <p:cNvPr id="26636" name="Rectangle 11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0010</a:t>
              </a:r>
            </a:p>
          </p:txBody>
        </p:sp>
        <p:sp>
          <p:nvSpPr>
            <p:cNvPr id="26637" name="Rectangle 12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2</a:t>
              </a:r>
            </a:p>
          </p:txBody>
        </p:sp>
        <p:sp>
          <p:nvSpPr>
            <p:cNvPr id="26638" name="Rectangle 13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0011</a:t>
              </a:r>
            </a:p>
          </p:txBody>
        </p:sp>
        <p:sp>
          <p:nvSpPr>
            <p:cNvPr id="26639" name="Rectangle 14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3</a:t>
              </a:r>
            </a:p>
          </p:txBody>
        </p:sp>
        <p:sp>
          <p:nvSpPr>
            <p:cNvPr id="26640" name="Rectangle 15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0100</a:t>
              </a:r>
            </a:p>
          </p:txBody>
        </p:sp>
        <p:sp>
          <p:nvSpPr>
            <p:cNvPr id="26641" name="Rectangle 16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4</a:t>
              </a:r>
            </a:p>
          </p:txBody>
        </p:sp>
        <p:sp>
          <p:nvSpPr>
            <p:cNvPr id="26642" name="Rectangle 17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0101</a:t>
              </a:r>
            </a:p>
          </p:txBody>
        </p:sp>
        <p:sp>
          <p:nvSpPr>
            <p:cNvPr id="26643" name="Rectangle 18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5</a:t>
              </a:r>
            </a:p>
          </p:txBody>
        </p:sp>
        <p:sp>
          <p:nvSpPr>
            <p:cNvPr id="26644" name="Rectangle 19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0110</a:t>
              </a:r>
            </a:p>
          </p:txBody>
        </p:sp>
        <p:sp>
          <p:nvSpPr>
            <p:cNvPr id="26645" name="Rectangle 20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6</a:t>
              </a:r>
            </a:p>
          </p:txBody>
        </p:sp>
        <p:sp>
          <p:nvSpPr>
            <p:cNvPr id="26646" name="Rectangle 21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0111</a:t>
              </a:r>
            </a:p>
          </p:txBody>
        </p:sp>
        <p:sp>
          <p:nvSpPr>
            <p:cNvPr id="26647" name="Rectangle 22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7</a:t>
              </a:r>
            </a:p>
          </p:txBody>
        </p:sp>
        <p:sp>
          <p:nvSpPr>
            <p:cNvPr id="26648" name="Rectangle 23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–8</a:t>
              </a:r>
            </a:p>
          </p:txBody>
        </p:sp>
        <p:sp>
          <p:nvSpPr>
            <p:cNvPr id="26649" name="Rectangle 24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8</a:t>
              </a:r>
            </a:p>
          </p:txBody>
        </p:sp>
        <p:sp>
          <p:nvSpPr>
            <p:cNvPr id="26650" name="Rectangle 25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–7</a:t>
              </a:r>
            </a:p>
          </p:txBody>
        </p:sp>
        <p:sp>
          <p:nvSpPr>
            <p:cNvPr id="26651" name="Rectangle 26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9</a:t>
              </a:r>
            </a:p>
          </p:txBody>
        </p:sp>
        <p:sp>
          <p:nvSpPr>
            <p:cNvPr id="26652" name="Rectangle 27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–6</a:t>
              </a:r>
            </a:p>
          </p:txBody>
        </p:sp>
        <p:sp>
          <p:nvSpPr>
            <p:cNvPr id="26653" name="Rectangle 28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10</a:t>
              </a:r>
            </a:p>
          </p:txBody>
        </p:sp>
        <p:sp>
          <p:nvSpPr>
            <p:cNvPr id="26654" name="Rectangle 29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–5</a:t>
              </a:r>
            </a:p>
          </p:txBody>
        </p:sp>
        <p:sp>
          <p:nvSpPr>
            <p:cNvPr id="26655" name="Rectangle 30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11</a:t>
              </a:r>
            </a:p>
          </p:txBody>
        </p:sp>
        <p:sp>
          <p:nvSpPr>
            <p:cNvPr id="26656" name="Rectangle 31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–4</a:t>
              </a:r>
            </a:p>
          </p:txBody>
        </p:sp>
        <p:sp>
          <p:nvSpPr>
            <p:cNvPr id="26657" name="Rectangle 32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12</a:t>
              </a:r>
            </a:p>
          </p:txBody>
        </p:sp>
        <p:sp>
          <p:nvSpPr>
            <p:cNvPr id="26658" name="Rectangle 33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–3</a:t>
              </a:r>
            </a:p>
          </p:txBody>
        </p:sp>
        <p:sp>
          <p:nvSpPr>
            <p:cNvPr id="26659" name="Rectangle 34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13</a:t>
              </a:r>
            </a:p>
          </p:txBody>
        </p:sp>
        <p:sp>
          <p:nvSpPr>
            <p:cNvPr id="26660" name="Rectangle 35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–2</a:t>
              </a:r>
            </a:p>
          </p:txBody>
        </p:sp>
        <p:sp>
          <p:nvSpPr>
            <p:cNvPr id="26661" name="Rectangle 36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14</a:t>
              </a:r>
            </a:p>
          </p:txBody>
        </p:sp>
        <p:sp>
          <p:nvSpPr>
            <p:cNvPr id="26662" name="Rectangle 37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–1</a:t>
              </a:r>
            </a:p>
          </p:txBody>
        </p:sp>
        <p:sp>
          <p:nvSpPr>
            <p:cNvPr id="26663" name="Rectangle 38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15</a:t>
              </a:r>
            </a:p>
          </p:txBody>
        </p:sp>
        <p:sp>
          <p:nvSpPr>
            <p:cNvPr id="26664" name="Rectangle 39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1000</a:t>
              </a:r>
            </a:p>
          </p:txBody>
        </p:sp>
        <p:sp>
          <p:nvSpPr>
            <p:cNvPr id="26665" name="Rectangle 40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1001</a:t>
              </a:r>
            </a:p>
          </p:txBody>
        </p:sp>
        <p:sp>
          <p:nvSpPr>
            <p:cNvPr id="26666" name="Rectangle 41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1010</a:t>
              </a:r>
            </a:p>
          </p:txBody>
        </p:sp>
        <p:sp>
          <p:nvSpPr>
            <p:cNvPr id="26667" name="Rectangle 42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1011</a:t>
              </a:r>
            </a:p>
          </p:txBody>
        </p:sp>
        <p:sp>
          <p:nvSpPr>
            <p:cNvPr id="26668" name="Rectangle 43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1100</a:t>
              </a:r>
            </a:p>
          </p:txBody>
        </p:sp>
        <p:sp>
          <p:nvSpPr>
            <p:cNvPr id="26669" name="Rectangle 44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1101</a:t>
              </a:r>
            </a:p>
          </p:txBody>
        </p:sp>
        <p:sp>
          <p:nvSpPr>
            <p:cNvPr id="26670" name="Rectangle 45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1110</a:t>
              </a:r>
            </a:p>
          </p:txBody>
        </p:sp>
        <p:sp>
          <p:nvSpPr>
            <p:cNvPr id="26671" name="Rectangle 46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1111</a:t>
              </a:r>
            </a:p>
          </p:txBody>
        </p:sp>
        <p:sp>
          <p:nvSpPr>
            <p:cNvPr id="26672" name="Rectangle 47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26673" name="Rectangle 48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</a:t>
              </a:r>
            </a:p>
          </p:txBody>
        </p:sp>
        <p:sp>
          <p:nvSpPr>
            <p:cNvPr id="26674" name="Rectangle 49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2</a:t>
              </a:r>
            </a:p>
          </p:txBody>
        </p:sp>
        <p:sp>
          <p:nvSpPr>
            <p:cNvPr id="26675" name="Rectangle 50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3</a:t>
              </a:r>
            </a:p>
          </p:txBody>
        </p:sp>
        <p:sp>
          <p:nvSpPr>
            <p:cNvPr id="26676" name="Rectangle 51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4</a:t>
              </a:r>
            </a:p>
          </p:txBody>
        </p:sp>
        <p:sp>
          <p:nvSpPr>
            <p:cNvPr id="26677" name="Rectangle 52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5</a:t>
              </a:r>
            </a:p>
          </p:txBody>
        </p:sp>
        <p:sp>
          <p:nvSpPr>
            <p:cNvPr id="26678" name="Rectangle 53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6</a:t>
              </a:r>
            </a:p>
          </p:txBody>
        </p:sp>
        <p:sp>
          <p:nvSpPr>
            <p:cNvPr id="26679" name="Rectangle 54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7</a:t>
              </a:r>
            </a:p>
          </p:txBody>
        </p:sp>
        <p:sp>
          <p:nvSpPr>
            <p:cNvPr id="26680" name="Rectangle 55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1" name="Rectangle 56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4745" name="Rectangle 57"/>
          <p:cNvSpPr>
            <a:spLocks noChangeArrowheads="1"/>
          </p:cNvSpPr>
          <p:nvPr/>
        </p:nvSpPr>
        <p:spPr bwMode="auto">
          <a:xfrm>
            <a:off x="4114800" y="1147763"/>
            <a:ext cx="4459288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Equivalence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Same encodings for nonnegative values</a:t>
            </a:r>
          </a:p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Uniqueness</a:t>
            </a:r>
            <a:endParaRPr lang="en-US" sz="2400" i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Every bit pattern represents unique integer value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Each representable integer has unique bit encoding</a:t>
            </a:r>
          </a:p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500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3517900" y="2222500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T2B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4660900" y="2222500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>
            <a:off x="2527300" y="2362200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5270500" y="2362200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4127500" y="2362200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0" y="1674813"/>
            <a:ext cx="26225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27657" name="Rectangle 10"/>
          <p:cNvSpPr>
            <a:spLocks noChangeArrowheads="1"/>
          </p:cNvSpPr>
          <p:nvPr/>
        </p:nvSpPr>
        <p:spPr bwMode="auto">
          <a:xfrm>
            <a:off x="6324600" y="1611313"/>
            <a:ext cx="13779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27658" name="Rectangle 11"/>
          <p:cNvSpPr>
            <a:spLocks noChangeArrowheads="1"/>
          </p:cNvSpPr>
          <p:nvPr/>
        </p:nvSpPr>
        <p:spPr bwMode="auto">
          <a:xfrm>
            <a:off x="2947988" y="2949575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27659" name="Rectangle 12"/>
          <p:cNvSpPr>
            <a:spLocks noChangeArrowheads="1"/>
          </p:cNvSpPr>
          <p:nvPr/>
        </p:nvSpPr>
        <p:spPr bwMode="auto">
          <a:xfrm>
            <a:off x="2043113" y="2132013"/>
            <a:ext cx="3190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27660" name="Rectangle 13"/>
          <p:cNvSpPr>
            <a:spLocks noChangeArrowheads="1"/>
          </p:cNvSpPr>
          <p:nvPr/>
        </p:nvSpPr>
        <p:spPr bwMode="auto">
          <a:xfrm>
            <a:off x="6310313" y="2132013"/>
            <a:ext cx="4730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27661" name="Rectangle 14"/>
          <p:cNvSpPr>
            <a:spLocks noChangeArrowheads="1"/>
          </p:cNvSpPr>
          <p:nvPr/>
        </p:nvSpPr>
        <p:spPr bwMode="auto">
          <a:xfrm>
            <a:off x="4176713" y="2305050"/>
            <a:ext cx="36988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27662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27664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27665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27666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48"/>
          <p:cNvSpPr>
            <a:spLocks noChangeArrowheads="1"/>
          </p:cNvSpPr>
          <p:nvPr/>
        </p:nvSpPr>
        <p:spPr bwMode="auto">
          <a:xfrm>
            <a:off x="6324600" y="3579813"/>
            <a:ext cx="2622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27670" name="Rectangle 49"/>
          <p:cNvSpPr>
            <a:spLocks noChangeArrowheads="1"/>
          </p:cNvSpPr>
          <p:nvPr/>
        </p:nvSpPr>
        <p:spPr bwMode="auto">
          <a:xfrm>
            <a:off x="1244600" y="3657600"/>
            <a:ext cx="137795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27671" name="Rectangle 50"/>
          <p:cNvSpPr>
            <a:spLocks noChangeArrowheads="1"/>
          </p:cNvSpPr>
          <p:nvPr/>
        </p:nvSpPr>
        <p:spPr bwMode="auto">
          <a:xfrm>
            <a:off x="2947988" y="4818063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27672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27673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  <a:endParaRPr lang="en-US" altLang="en-US" b="0" i="1">
              <a:latin typeface="Symbol" pitchFamily="18" charset="2"/>
            </a:endParaRPr>
          </a:p>
        </p:txBody>
      </p:sp>
      <p:sp>
        <p:nvSpPr>
          <p:cNvPr id="27674" name="Rectangle 53"/>
          <p:cNvSpPr>
            <a:spLocks noChangeArrowheads="1"/>
          </p:cNvSpPr>
          <p:nvPr/>
        </p:nvSpPr>
        <p:spPr bwMode="auto">
          <a:xfrm>
            <a:off x="4173538" y="4170363"/>
            <a:ext cx="320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637" cy="8826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>
                <a:solidFill>
                  <a:srgbClr val="C00000"/>
                </a:solidFill>
              </a:rPr>
              <a:t>K</a:t>
            </a:r>
            <a:r>
              <a:rPr lang="en-US" dirty="0" smtClean="0">
                <a:solidFill>
                  <a:srgbClr val="C00000"/>
                </a:solidFill>
              </a:rPr>
              <a:t>eep bit representations and reinterpret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 smtClean="0"/>
              <a:t>Mapping Signed </a:t>
            </a:r>
            <a:r>
              <a:rPr lang="en-US" altLang="en-US" smtClean="0">
                <a:sym typeface="Symbol" pitchFamily="18" charset="2"/>
              </a:rPr>
              <a:t></a:t>
            </a:r>
            <a:r>
              <a:rPr lang="en-US" altLang="en-US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888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789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8794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alibri" pitchFamily="34" charset="0"/>
                </a:rPr>
                <a:t>U2T</a:t>
              </a:r>
            </a:p>
          </p:txBody>
        </p:sp>
        <p:sp>
          <p:nvSpPr>
            <p:cNvPr id="28795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6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90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8791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alibri" pitchFamily="34" charset="0"/>
                </a:rPr>
                <a:t>T2U</a:t>
              </a:r>
            </a:p>
          </p:txBody>
        </p:sp>
        <p:sp>
          <p:nvSpPr>
            <p:cNvPr id="28792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3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 smtClean="0"/>
              <a:t>Mapping Signed </a:t>
            </a:r>
            <a:r>
              <a:rPr lang="en-US" altLang="en-US" smtClean="0">
                <a:sym typeface="Symbol" pitchFamily="18" charset="2"/>
              </a:rPr>
              <a:t></a:t>
            </a:r>
            <a:r>
              <a:rPr lang="en-US" altLang="en-US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658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9813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29817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8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320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29814" name="Group 127"/>
          <p:cNvGrpSpPr>
            <a:grpSpLocks/>
          </p:cNvGrpSpPr>
          <p:nvPr/>
        </p:nvGrpSpPr>
        <p:grpSpPr bwMode="auto">
          <a:xfrm>
            <a:off x="5257800" y="4724400"/>
            <a:ext cx="1447800" cy="492125"/>
            <a:chOff x="3312" y="2762"/>
            <a:chExt cx="912" cy="310"/>
          </a:xfrm>
        </p:grpSpPr>
        <p:sp>
          <p:nvSpPr>
            <p:cNvPr id="29815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6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 type="triangle" w="lg" len="lg"/>
                  <a:tailEnd type="triangle" w="lg" len="lg"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>
                  <a:latin typeface="Calibri" pitchFamily="34" charset="0"/>
                </a:rPr>
                <a:t>+/- 16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1066800" y="1971675"/>
            <a:ext cx="6858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         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unsigned short int ux = (unsigned short) x;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          y  = -15213;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unsigned short int uy = (unsigned short) y;</a:t>
            </a:r>
          </a:p>
        </p:txBody>
      </p:sp>
      <p:sp>
        <p:nvSpPr>
          <p:cNvPr id="30723" name="Rectangle 13"/>
          <p:cNvSpPr>
            <a:spLocks noGrp="1" noChangeArrowheads="1"/>
          </p:cNvSpPr>
          <p:nvPr>
            <p:ph type="title"/>
          </p:nvPr>
        </p:nvSpPr>
        <p:spPr>
          <a:xfrm>
            <a:off x="490538" y="301625"/>
            <a:ext cx="6904037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Casting Signed to Unsigned</a:t>
            </a:r>
          </a:p>
        </p:txBody>
      </p:sp>
      <p:sp>
        <p:nvSpPr>
          <p:cNvPr id="45070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 Allows Conversions from Signed to Unsigned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Resulting Value</a:t>
            </a:r>
          </a:p>
          <a:p>
            <a:pPr lvl="1" eaLnBrk="1" hangingPunct="1">
              <a:defRPr/>
            </a:pPr>
            <a:r>
              <a:rPr lang="en-US" smtClean="0"/>
              <a:t>No change in bit representation</a:t>
            </a:r>
          </a:p>
          <a:p>
            <a:pPr lvl="1" eaLnBrk="1" hangingPunct="1">
              <a:defRPr/>
            </a:pPr>
            <a:r>
              <a:rPr lang="en-US" smtClean="0"/>
              <a:t>Nonnegative values unchanged</a:t>
            </a:r>
          </a:p>
          <a:p>
            <a:pPr lvl="2" eaLnBrk="1" hangingPunct="1">
              <a:defRPr/>
            </a:pPr>
            <a:r>
              <a:rPr lang="en-US" i="1" smtClean="0"/>
              <a:t>ux</a:t>
            </a:r>
            <a:r>
              <a:rPr lang="en-US" smtClean="0"/>
              <a:t> = 15213</a:t>
            </a:r>
          </a:p>
          <a:p>
            <a:pPr lvl="1" eaLnBrk="1" hangingPunct="1">
              <a:defRPr/>
            </a:pPr>
            <a:r>
              <a:rPr lang="en-US" smtClean="0"/>
              <a:t>Negative values change into (large) positive values</a:t>
            </a:r>
          </a:p>
          <a:p>
            <a:pPr lvl="2" eaLnBrk="1" hangingPunct="1">
              <a:defRPr/>
            </a:pPr>
            <a:r>
              <a:rPr lang="en-US" i="1" smtClean="0"/>
              <a:t>uy</a:t>
            </a:r>
            <a:r>
              <a:rPr lang="en-US" smtClean="0"/>
              <a:t> = 50323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31774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5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6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7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8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9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80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• • •</a:t>
              </a:r>
            </a:p>
          </p:txBody>
        </p:sp>
      </p:grpSp>
      <p:grpSp>
        <p:nvGrpSpPr>
          <p:cNvPr id="31747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31767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-</a:t>
              </a:r>
            </a:p>
          </p:txBody>
        </p:sp>
        <p:sp>
          <p:nvSpPr>
            <p:cNvPr id="31768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69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0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1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2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3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• • •</a:t>
              </a:r>
            </a:p>
          </p:txBody>
        </p:sp>
      </p:grpSp>
      <p:sp>
        <p:nvSpPr>
          <p:cNvPr id="31748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31749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31750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w</a:t>
            </a:r>
            <a:r>
              <a:rPr lang="en-US" altLang="en-US" b="0">
                <a:latin typeface="Times"/>
              </a:rPr>
              <a:t>–1</a:t>
            </a:r>
            <a:endParaRPr lang="en-US" altLang="en-US" b="0" i="1">
              <a:latin typeface="Times"/>
            </a:endParaRPr>
          </a:p>
        </p:txBody>
      </p:sp>
      <p:sp>
        <p:nvSpPr>
          <p:cNvPr id="31751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Times"/>
              </a:rPr>
              <a:t>0</a:t>
            </a:r>
          </a:p>
        </p:txBody>
      </p:sp>
      <p:sp>
        <p:nvSpPr>
          <p:cNvPr id="3175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Relation between Signed &amp; Unsigned</a:t>
            </a:r>
          </a:p>
        </p:txBody>
      </p:sp>
      <p:sp>
        <p:nvSpPr>
          <p:cNvPr id="31753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1754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13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latin typeface="Calibri" pitchFamily="34" charset="0"/>
              </a:rPr>
              <a:t>Large negative weight</a:t>
            </a:r>
          </a:p>
          <a:p>
            <a:r>
              <a:rPr lang="en-US" altLang="en-US" b="0" i="1">
                <a:latin typeface="Calibri" pitchFamily="34" charset="0"/>
                <a:sym typeface="Symbol" pitchFamily="18" charset="2"/>
              </a:rPr>
              <a:t>becomes</a:t>
            </a:r>
          </a:p>
          <a:p>
            <a:r>
              <a:rPr lang="en-US" altLang="en-US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41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31756" name="Rectangle 4"/>
          <p:cNvSpPr>
            <a:spLocks noChangeArrowheads="1"/>
          </p:cNvSpPr>
          <p:nvPr/>
        </p:nvSpPr>
        <p:spPr bwMode="auto">
          <a:xfrm>
            <a:off x="3892550" y="21351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T2B</a:t>
            </a:r>
          </a:p>
        </p:txBody>
      </p:sp>
      <p:sp>
        <p:nvSpPr>
          <p:cNvPr id="31757" name="Rectangle 5"/>
          <p:cNvSpPr>
            <a:spLocks noChangeArrowheads="1"/>
          </p:cNvSpPr>
          <p:nvPr/>
        </p:nvSpPr>
        <p:spPr bwMode="auto">
          <a:xfrm>
            <a:off x="5035550" y="21351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31758" name="Line 6"/>
          <p:cNvSpPr>
            <a:spLocks noChangeShapeType="1"/>
          </p:cNvSpPr>
          <p:nvPr/>
        </p:nvSpPr>
        <p:spPr bwMode="auto">
          <a:xfrm>
            <a:off x="2901950" y="22748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7"/>
          <p:cNvSpPr>
            <a:spLocks noChangeShapeType="1"/>
          </p:cNvSpPr>
          <p:nvPr/>
        </p:nvSpPr>
        <p:spPr bwMode="auto">
          <a:xfrm>
            <a:off x="5645150" y="22748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8"/>
          <p:cNvSpPr>
            <a:spLocks noChangeShapeType="1"/>
          </p:cNvSpPr>
          <p:nvPr/>
        </p:nvSpPr>
        <p:spPr bwMode="auto">
          <a:xfrm>
            <a:off x="4502150" y="22748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9"/>
          <p:cNvSpPr>
            <a:spLocks noChangeArrowheads="1"/>
          </p:cNvSpPr>
          <p:nvPr/>
        </p:nvSpPr>
        <p:spPr bwMode="auto">
          <a:xfrm>
            <a:off x="374650" y="1587500"/>
            <a:ext cx="262255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31762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31763" name="Rectangle 11"/>
          <p:cNvSpPr>
            <a:spLocks noChangeArrowheads="1"/>
          </p:cNvSpPr>
          <p:nvPr/>
        </p:nvSpPr>
        <p:spPr bwMode="auto">
          <a:xfrm>
            <a:off x="3322638" y="2862263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31764" name="Rectangle 12"/>
          <p:cNvSpPr>
            <a:spLocks noChangeArrowheads="1"/>
          </p:cNvSpPr>
          <p:nvPr/>
        </p:nvSpPr>
        <p:spPr bwMode="auto">
          <a:xfrm>
            <a:off x="2417763" y="2043113"/>
            <a:ext cx="319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31765" name="Rectangle 13"/>
          <p:cNvSpPr>
            <a:spLocks noChangeArrowheads="1"/>
          </p:cNvSpPr>
          <p:nvPr/>
        </p:nvSpPr>
        <p:spPr bwMode="auto">
          <a:xfrm>
            <a:off x="6684963" y="2043113"/>
            <a:ext cx="473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31766" name="Rectangle 14"/>
          <p:cNvSpPr>
            <a:spLocks noChangeArrowheads="1"/>
          </p:cNvSpPr>
          <p:nvPr/>
        </p:nvSpPr>
        <p:spPr bwMode="auto">
          <a:xfrm>
            <a:off x="4551363" y="2216150"/>
            <a:ext cx="3698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Textbooks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r>
              <a:rPr lang="en-US" dirty="0" smtClean="0"/>
              <a:t>, </a:t>
            </a:r>
          </a:p>
          <a:p>
            <a:pPr marL="746125" lvl="1" eaLnBrk="1" hangingPunct="1">
              <a:defRPr/>
            </a:pPr>
            <a:r>
              <a:rPr lang="en-US" dirty="0" smtClean="0"/>
              <a:t>“Computer Systems: A Programmer’s Perspective”, 3</a:t>
            </a:r>
            <a:r>
              <a:rPr lang="en-US" baseline="30000" dirty="0"/>
              <a:t>r</a:t>
            </a:r>
            <a:r>
              <a:rPr lang="en-US" baseline="30000" dirty="0" smtClean="0"/>
              <a:t>d</a:t>
            </a:r>
            <a:r>
              <a:rPr lang="en-US" dirty="0" smtClean="0"/>
              <a:t> Edition, Prentice Hall, 2015.</a:t>
            </a:r>
          </a:p>
          <a:p>
            <a:pPr eaLnBrk="1" hangingPunct="1">
              <a:defRPr/>
            </a:pPr>
            <a:r>
              <a:rPr lang="en-US" dirty="0" smtClean="0"/>
              <a:t>Brian Kernighan and Dennis Ritchie, </a:t>
            </a:r>
          </a:p>
          <a:p>
            <a:pPr marL="746125" lvl="1" eaLnBrk="1" hangingPunct="1">
              <a:defRPr/>
            </a:pPr>
            <a:r>
              <a:rPr lang="en-US" dirty="0" smtClean="0"/>
              <a:t>“The C Programming Language, Second Edition”, Prentice Hall, 1988</a:t>
            </a:r>
          </a:p>
          <a:p>
            <a:pPr eaLnBrk="1" hangingPunct="1">
              <a:defRPr/>
            </a:pPr>
            <a:r>
              <a:rPr lang="en-US" dirty="0" smtClean="0"/>
              <a:t>Larry Miller and Alex </a:t>
            </a:r>
            <a:r>
              <a:rPr lang="en-US" dirty="0" err="1" smtClean="0"/>
              <a:t>Quilici</a:t>
            </a:r>
            <a:endParaRPr lang="en-US" dirty="0" smtClean="0"/>
          </a:p>
          <a:p>
            <a:pPr marL="746125" lvl="1" eaLnBrk="1" hangingPunct="1">
              <a:defRPr/>
            </a:pPr>
            <a:r>
              <a:rPr lang="en-US" dirty="0" smtClean="0"/>
              <a:t>The Joy of C, Wiley, 1997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675313" y="3124200"/>
            <a:ext cx="457200" cy="1828800"/>
          </a:xfrm>
          <a:prstGeom prst="rect">
            <a:avLst/>
          </a:prstGeom>
          <a:solidFill>
            <a:srgbClr val="CDF1C5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3998913" y="3124200"/>
            <a:ext cx="457200" cy="1828800"/>
          </a:xfrm>
          <a:prstGeom prst="rect">
            <a:avLst/>
          </a:prstGeom>
          <a:solidFill>
            <a:srgbClr val="CDF1C5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3998913" y="4953000"/>
            <a:ext cx="457200" cy="1524000"/>
          </a:xfrm>
          <a:prstGeom prst="rect">
            <a:avLst/>
          </a:prstGeom>
          <a:solidFill>
            <a:srgbClr val="EFBFB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5675313" y="1600200"/>
            <a:ext cx="457200" cy="1524000"/>
          </a:xfrm>
          <a:prstGeom prst="rect">
            <a:avLst/>
          </a:prstGeom>
          <a:solidFill>
            <a:srgbClr val="EFBFB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Oval 8"/>
          <p:cNvSpPr>
            <a:spLocks noChangeArrowheads="1"/>
          </p:cNvSpPr>
          <p:nvPr/>
        </p:nvSpPr>
        <p:spPr bwMode="auto">
          <a:xfrm>
            <a:off x="4075113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3160713" y="46482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0</a:t>
            </a:r>
          </a:p>
        </p:txBody>
      </p:sp>
      <p:sp>
        <p:nvSpPr>
          <p:cNvPr id="32776" name="Line 10"/>
          <p:cNvSpPr>
            <a:spLocks noChangeShapeType="1"/>
          </p:cNvSpPr>
          <p:nvPr/>
        </p:nvSpPr>
        <p:spPr bwMode="auto">
          <a:xfrm>
            <a:off x="4227513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Oval 11"/>
          <p:cNvSpPr>
            <a:spLocks noChangeArrowheads="1"/>
          </p:cNvSpPr>
          <p:nvPr/>
        </p:nvSpPr>
        <p:spPr bwMode="auto">
          <a:xfrm>
            <a:off x="4075113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3101975" y="3124200"/>
            <a:ext cx="890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</a:t>
            </a:r>
          </a:p>
        </p:txBody>
      </p:sp>
      <p:sp>
        <p:nvSpPr>
          <p:cNvPr id="32779" name="Line 13"/>
          <p:cNvSpPr>
            <a:spLocks noChangeShapeType="1"/>
          </p:cNvSpPr>
          <p:nvPr/>
        </p:nvSpPr>
        <p:spPr bwMode="auto">
          <a:xfrm>
            <a:off x="4227513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Oval 14"/>
          <p:cNvSpPr>
            <a:spLocks noChangeArrowheads="1"/>
          </p:cNvSpPr>
          <p:nvPr/>
        </p:nvSpPr>
        <p:spPr bwMode="auto">
          <a:xfrm>
            <a:off x="4075113" y="6248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1" name="Text Box 15"/>
          <p:cNvSpPr txBox="1">
            <a:spLocks noChangeArrowheads="1"/>
          </p:cNvSpPr>
          <p:nvPr/>
        </p:nvSpPr>
        <p:spPr bwMode="auto">
          <a:xfrm>
            <a:off x="3089275" y="6172200"/>
            <a:ext cx="827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TMin</a:t>
            </a:r>
          </a:p>
        </p:txBody>
      </p:sp>
      <p:sp>
        <p:nvSpPr>
          <p:cNvPr id="32782" name="Oval 16"/>
          <p:cNvSpPr>
            <a:spLocks noChangeArrowheads="1"/>
          </p:cNvSpPr>
          <p:nvPr/>
        </p:nvSpPr>
        <p:spPr bwMode="auto">
          <a:xfrm>
            <a:off x="4075113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3" name="Text Box 17"/>
          <p:cNvSpPr txBox="1">
            <a:spLocks noChangeArrowheads="1"/>
          </p:cNvSpPr>
          <p:nvPr/>
        </p:nvSpPr>
        <p:spPr bwMode="auto">
          <a:xfrm>
            <a:off x="3160713" y="4953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–1</a:t>
            </a:r>
          </a:p>
        </p:txBody>
      </p:sp>
      <p:sp>
        <p:nvSpPr>
          <p:cNvPr id="32784" name="Oval 18"/>
          <p:cNvSpPr>
            <a:spLocks noChangeArrowheads="1"/>
          </p:cNvSpPr>
          <p:nvPr/>
        </p:nvSpPr>
        <p:spPr bwMode="auto">
          <a:xfrm>
            <a:off x="4075113" y="53340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5" name="Text Box 19"/>
          <p:cNvSpPr txBox="1">
            <a:spLocks noChangeArrowheads="1"/>
          </p:cNvSpPr>
          <p:nvPr/>
        </p:nvSpPr>
        <p:spPr bwMode="auto">
          <a:xfrm>
            <a:off x="3160713" y="52578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–2</a:t>
            </a:r>
          </a:p>
        </p:txBody>
      </p:sp>
      <p:sp>
        <p:nvSpPr>
          <p:cNvPr id="32786" name="Oval 20"/>
          <p:cNvSpPr>
            <a:spLocks noChangeArrowheads="1"/>
          </p:cNvSpPr>
          <p:nvPr/>
        </p:nvSpPr>
        <p:spPr bwMode="auto">
          <a:xfrm>
            <a:off x="5903913" y="4724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7" name="Oval 21"/>
          <p:cNvSpPr>
            <a:spLocks noChangeArrowheads="1"/>
          </p:cNvSpPr>
          <p:nvPr/>
        </p:nvSpPr>
        <p:spPr bwMode="auto">
          <a:xfrm>
            <a:off x="5903913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8" name="Oval 22"/>
          <p:cNvSpPr>
            <a:spLocks noChangeArrowheads="1"/>
          </p:cNvSpPr>
          <p:nvPr/>
        </p:nvSpPr>
        <p:spPr bwMode="auto">
          <a:xfrm>
            <a:off x="5903913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9" name="Oval 23"/>
          <p:cNvSpPr>
            <a:spLocks noChangeArrowheads="1"/>
          </p:cNvSpPr>
          <p:nvPr/>
        </p:nvSpPr>
        <p:spPr bwMode="auto">
          <a:xfrm>
            <a:off x="5903913" y="1676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0" name="Oval 24"/>
          <p:cNvSpPr>
            <a:spLocks noChangeArrowheads="1"/>
          </p:cNvSpPr>
          <p:nvPr/>
        </p:nvSpPr>
        <p:spPr bwMode="auto">
          <a:xfrm>
            <a:off x="5903913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1" name="Freeform 25"/>
          <p:cNvSpPr>
            <a:spLocks/>
          </p:cNvSpPr>
          <p:nvPr/>
        </p:nvSpPr>
        <p:spPr bwMode="auto">
          <a:xfrm>
            <a:off x="4227513" y="17526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Freeform 26"/>
          <p:cNvSpPr>
            <a:spLocks/>
          </p:cNvSpPr>
          <p:nvPr/>
        </p:nvSpPr>
        <p:spPr bwMode="auto">
          <a:xfrm>
            <a:off x="4227513" y="20574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Freeform 27"/>
          <p:cNvSpPr>
            <a:spLocks/>
          </p:cNvSpPr>
          <p:nvPr/>
        </p:nvSpPr>
        <p:spPr bwMode="auto">
          <a:xfrm>
            <a:off x="4227513" y="29718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Text Box 28"/>
          <p:cNvSpPr txBox="1">
            <a:spLocks noChangeArrowheads="1"/>
          </p:cNvSpPr>
          <p:nvPr/>
        </p:nvSpPr>
        <p:spPr bwMode="auto">
          <a:xfrm>
            <a:off x="6208713" y="46482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0</a:t>
            </a:r>
          </a:p>
        </p:txBody>
      </p:sp>
      <p:sp>
        <p:nvSpPr>
          <p:cNvPr id="32795" name="Text Box 29"/>
          <p:cNvSpPr txBox="1">
            <a:spLocks noChangeArrowheads="1"/>
          </p:cNvSpPr>
          <p:nvPr/>
        </p:nvSpPr>
        <p:spPr bwMode="auto">
          <a:xfrm>
            <a:off x="6132513" y="15240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UMax</a:t>
            </a:r>
          </a:p>
        </p:txBody>
      </p:sp>
      <p:sp>
        <p:nvSpPr>
          <p:cNvPr id="32796" name="Text Box 30"/>
          <p:cNvSpPr txBox="1">
            <a:spLocks noChangeArrowheads="1"/>
          </p:cNvSpPr>
          <p:nvPr/>
        </p:nvSpPr>
        <p:spPr bwMode="auto">
          <a:xfrm>
            <a:off x="6132513" y="18288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UMax</a:t>
            </a:r>
            <a:r>
              <a:rPr lang="en-US" altLang="en-US" b="0">
                <a:latin typeface="Calibri" pitchFamily="34" charset="0"/>
              </a:rPr>
              <a:t> – 1</a:t>
            </a:r>
            <a:endParaRPr lang="en-US" altLang="en-US" b="0" i="1">
              <a:latin typeface="Calibri" pitchFamily="34" charset="0"/>
            </a:endParaRPr>
          </a:p>
        </p:txBody>
      </p:sp>
      <p:sp>
        <p:nvSpPr>
          <p:cNvPr id="32797" name="Text Box 31"/>
          <p:cNvSpPr txBox="1">
            <a:spLocks noChangeArrowheads="1"/>
          </p:cNvSpPr>
          <p:nvPr/>
        </p:nvSpPr>
        <p:spPr bwMode="auto">
          <a:xfrm>
            <a:off x="6208713" y="3124200"/>
            <a:ext cx="890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</a:t>
            </a:r>
          </a:p>
        </p:txBody>
      </p:sp>
      <p:sp>
        <p:nvSpPr>
          <p:cNvPr id="32798" name="Text Box 32"/>
          <p:cNvSpPr txBox="1">
            <a:spLocks noChangeArrowheads="1"/>
          </p:cNvSpPr>
          <p:nvPr/>
        </p:nvSpPr>
        <p:spPr bwMode="auto">
          <a:xfrm>
            <a:off x="6208713" y="2819400"/>
            <a:ext cx="1406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  </a:t>
            </a:r>
            <a:r>
              <a:rPr lang="en-US" altLang="en-US" b="0">
                <a:latin typeface="Calibri" pitchFamily="34" charset="0"/>
              </a:rPr>
              <a:t>+ 1</a:t>
            </a:r>
            <a:endParaRPr lang="en-US" altLang="en-US" b="0" i="1">
              <a:latin typeface="Calibri" pitchFamily="34" charset="0"/>
            </a:endParaRPr>
          </a:p>
        </p:txBody>
      </p:sp>
      <p:sp>
        <p:nvSpPr>
          <p:cNvPr id="32799" name="Rectangle 33"/>
          <p:cNvSpPr>
            <a:spLocks noChangeArrowheads="1"/>
          </p:cNvSpPr>
          <p:nvPr/>
        </p:nvSpPr>
        <p:spPr bwMode="auto">
          <a:xfrm>
            <a:off x="685800" y="4549775"/>
            <a:ext cx="213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2’s Complement Range</a:t>
            </a:r>
          </a:p>
        </p:txBody>
      </p:sp>
      <p:sp>
        <p:nvSpPr>
          <p:cNvPr id="32800" name="Freeform 34"/>
          <p:cNvSpPr>
            <a:spLocks/>
          </p:cNvSpPr>
          <p:nvPr/>
        </p:nvSpPr>
        <p:spPr bwMode="auto">
          <a:xfrm>
            <a:off x="2971800" y="3200400"/>
            <a:ext cx="152400" cy="3352800"/>
          </a:xfrm>
          <a:custGeom>
            <a:avLst/>
            <a:gdLst>
              <a:gd name="T0" fmla="*/ 101600 w 144"/>
              <a:gd name="T1" fmla="*/ 3352800 h 2160"/>
              <a:gd name="T2" fmla="*/ 0 w 144"/>
              <a:gd name="T3" fmla="*/ 3352800 h 2160"/>
              <a:gd name="T4" fmla="*/ 0 w 144"/>
              <a:gd name="T5" fmla="*/ 0 h 2160"/>
              <a:gd name="T6" fmla="*/ 152400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1" name="Freeform 35"/>
          <p:cNvSpPr>
            <a:spLocks/>
          </p:cNvSpPr>
          <p:nvPr/>
        </p:nvSpPr>
        <p:spPr bwMode="auto">
          <a:xfrm flipH="1">
            <a:off x="7564438" y="1600200"/>
            <a:ext cx="152400" cy="3352800"/>
          </a:xfrm>
          <a:custGeom>
            <a:avLst/>
            <a:gdLst>
              <a:gd name="T0" fmla="*/ 101600 w 144"/>
              <a:gd name="T1" fmla="*/ 3352800 h 2160"/>
              <a:gd name="T2" fmla="*/ 0 w 144"/>
              <a:gd name="T3" fmla="*/ 3352800 h 2160"/>
              <a:gd name="T4" fmla="*/ 0 w 144"/>
              <a:gd name="T5" fmla="*/ 0 h 2160"/>
              <a:gd name="T6" fmla="*/ 152400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2" name="Rectangle 36"/>
          <p:cNvSpPr>
            <a:spLocks noChangeArrowheads="1"/>
          </p:cNvSpPr>
          <p:nvPr/>
        </p:nvSpPr>
        <p:spPr bwMode="auto">
          <a:xfrm>
            <a:off x="7753350" y="2895600"/>
            <a:ext cx="11620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Range</a:t>
            </a:r>
          </a:p>
        </p:txBody>
      </p:sp>
      <p:sp>
        <p:nvSpPr>
          <p:cNvPr id="32803" name="Rectangle 37"/>
          <p:cNvSpPr>
            <a:spLocks noGrp="1" noChangeArrowheads="1"/>
          </p:cNvSpPr>
          <p:nvPr>
            <p:ph type="title"/>
          </p:nvPr>
        </p:nvSpPr>
        <p:spPr>
          <a:xfrm>
            <a:off x="269875" y="533400"/>
            <a:ext cx="79454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7323138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Signed vs. Unsigned in C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Integer 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2" eaLnBrk="1" hangingPunct="1">
              <a:defRPr/>
            </a:pPr>
            <a:r>
              <a:rPr lang="en-US" dirty="0" smtClean="0"/>
              <a:t>Exception: unsigned, if too big to be signed but fit in unsigned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tx</a:t>
            </a:r>
            <a:r>
              <a:rPr lang="en-US" dirty="0" smtClean="0">
                <a:latin typeface="Courier New" pitchFamily="49" charset="0"/>
              </a:rPr>
              <a:t>, ty;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unsigned </a:t>
            </a:r>
            <a:r>
              <a:rPr lang="en-US" dirty="0" err="1" smtClean="0">
                <a:latin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</a:rPr>
              <a:t>uy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tx</a:t>
            </a:r>
            <a:r>
              <a:rPr lang="en-US" dirty="0" smtClean="0">
                <a:latin typeface="Courier New" pitchFamily="49" charset="0"/>
              </a:rPr>
              <a:t> = 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)</a:t>
            </a:r>
            <a:r>
              <a:rPr lang="en-US" dirty="0" err="1" smtClean="0">
                <a:latin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uy</a:t>
            </a:r>
            <a:r>
              <a:rPr lang="en-US" dirty="0" smtClean="0">
                <a:latin typeface="Courier New" pitchFamily="49" charset="0"/>
              </a:rPr>
              <a:t> = (unsigned)ty;</a:t>
            </a:r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tx</a:t>
            </a:r>
            <a:r>
              <a:rPr lang="en-US" dirty="0" smtClean="0">
                <a:latin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uy</a:t>
            </a:r>
            <a:r>
              <a:rPr lang="en-US" dirty="0" smtClean="0">
                <a:latin typeface="Courier New" pitchFamily="49" charset="0"/>
              </a:rPr>
              <a:t> = ty;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  <p:sp>
        <p:nvSpPr>
          <p:cNvPr id="33796" name="TextBox 1"/>
          <p:cNvSpPr txBox="1">
            <a:spLocks noChangeArrowheads="1"/>
          </p:cNvSpPr>
          <p:nvPr/>
        </p:nvSpPr>
        <p:spPr bwMode="auto">
          <a:xfrm>
            <a:off x="3875088" y="2706688"/>
            <a:ext cx="2814637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lowercase is better here</a:t>
            </a:r>
          </a:p>
        </p:txBody>
      </p:sp>
      <p:sp>
        <p:nvSpPr>
          <p:cNvPr id="3" name="Left Arrow 2"/>
          <p:cNvSpPr/>
          <p:nvPr/>
        </p:nvSpPr>
        <p:spPr bwMode="auto">
          <a:xfrm>
            <a:off x="3429000" y="2776538"/>
            <a:ext cx="446088" cy="228600"/>
          </a:xfrm>
          <a:prstGeom prst="leftArrow">
            <a:avLst/>
          </a:prstGeom>
          <a:noFill/>
          <a:ln w="190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Casting Surprises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853487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you mix unsigned and signed in single expression, signed values are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&gt;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==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&lt;=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0	0u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0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0u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	-2147483648 	</a:t>
            </a:r>
            <a:endParaRPr lang="en-US" dirty="0" smtClean="0"/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2147483647u	-2147483648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-2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(unsigned) -1	-2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 2147483647 	2147483648u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 2147483647 	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) 2147483648u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687388" indent="-187325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0	0U	</a:t>
            </a:r>
            <a:r>
              <a:rPr lang="en-US" altLang="en-US" sz="2000">
                <a:latin typeface="Courier New" pitchFamily="49" charset="0"/>
              </a:rPr>
              <a:t>==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0	</a:t>
            </a:r>
            <a:r>
              <a:rPr lang="en-US" altLang="en-US" sz="2000">
                <a:latin typeface="Courier New" pitchFamily="49" charset="0"/>
              </a:rPr>
              <a:t>&lt;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0U	</a:t>
            </a:r>
            <a:r>
              <a:rPr lang="en-US" altLang="en-US" sz="2000">
                <a:latin typeface="Courier New" pitchFamily="49" charset="0"/>
              </a:rPr>
              <a:t>&gt;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2147483647	-2147483648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signed</a:t>
            </a: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2147483647U	-2147483648</a:t>
            </a:r>
            <a:r>
              <a:rPr lang="en-US" altLang="en-US" sz="2000">
                <a:latin typeface="Courier New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-2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(unsigned) -1	-2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 2147483647 	2147483648U</a:t>
            </a:r>
            <a:r>
              <a:rPr lang="en-US" altLang="en-US" sz="2000">
                <a:latin typeface="Courier New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 2147483647 	(int) 2147483648U</a:t>
            </a:r>
            <a:r>
              <a:rPr lang="en-US" altLang="en-US" sz="2000">
                <a:latin typeface="Courier New" pitchFamily="49" charset="0"/>
              </a:rPr>
              <a:t>	&gt;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Casting Surprises</a:t>
            </a:r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853487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you mix unsigned and signed in single expression, signed values are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&gt;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==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&lt;=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0	0u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0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0u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	-2147483648 	</a:t>
            </a:r>
            <a:endParaRPr lang="en-US" dirty="0" smtClean="0"/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2147483647u	-2147483648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-1	-2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(unsigned)-1	-2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 	2147483648u 	</a:t>
            </a:r>
          </a:p>
          <a:p>
            <a:pPr marL="687388" lvl="1" indent="-187325"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2147483647 	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)2147483648u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213" cy="762000"/>
          </a:xfrm>
        </p:spPr>
        <p:txBody>
          <a:bodyPr/>
          <a:lstStyle/>
          <a:p>
            <a:r>
              <a:rPr lang="en-US" altLang="en-US" smtClean="0"/>
              <a:t>Summary: Casting</a:t>
            </a:r>
            <a:br>
              <a:rPr lang="en-US" altLang="en-US" smtClean="0"/>
            </a:br>
            <a:r>
              <a:rPr lang="en-US" altLang="en-US" smtClean="0"/>
              <a:t>Signed ↔ Unsigned: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Bit pattern is maintained</a:t>
            </a:r>
          </a:p>
          <a:p>
            <a:pPr>
              <a:defRPr/>
            </a:pPr>
            <a:r>
              <a:rPr lang="en-US" dirty="0" smtClean="0"/>
              <a:t>But reinterpreted</a:t>
            </a:r>
          </a:p>
          <a:p>
            <a:pPr>
              <a:defRPr/>
            </a:pPr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>
              <a:defRPr/>
            </a:pP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391275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Sign Extension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37892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2147483647 h 49"/>
              <a:gd name="T4" fmla="*/ 2147483647 w 817"/>
              <a:gd name="T5" fmla="*/ 2147483647 h 49"/>
              <a:gd name="T6" fmla="*/ 2147483647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447800" y="3962400"/>
            <a:ext cx="17510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i="1"/>
              <a:t>k</a:t>
            </a:r>
            <a:r>
              <a:rPr lang="en-US" altLang="en-US" sz="1600"/>
              <a:t> copies of MSB</a:t>
            </a:r>
          </a:p>
        </p:txBody>
      </p:sp>
      <p:grpSp>
        <p:nvGrpSpPr>
          <p:cNvPr id="37894" name="Group 81"/>
          <p:cNvGrpSpPr>
            <a:grpSpLocks/>
          </p:cNvGrpSpPr>
          <p:nvPr/>
        </p:nvGrpSpPr>
        <p:grpSpPr bwMode="auto">
          <a:xfrm>
            <a:off x="1905000" y="3887788"/>
            <a:ext cx="5181600" cy="2817812"/>
            <a:chOff x="1392" y="2104"/>
            <a:chExt cx="3264" cy="1775"/>
          </a:xfrm>
        </p:grpSpPr>
        <p:grpSp>
          <p:nvGrpSpPr>
            <p:cNvPr id="37895" name="Group 74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37902" name="Group 73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37930" name="Rectangle 37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1" name="Rectangle 38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2" name="Rectangle 39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3" name="Rectangle 40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4" name="Rectangle 41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5" name="Rectangle 42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6" name="Rectangle 43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itchFamily="49" charset="0"/>
                    </a:rPr>
                    <a:t>• • •</a:t>
                  </a:r>
                </a:p>
              </p:txBody>
            </p:sp>
          </p:grpSp>
          <p:sp>
            <p:nvSpPr>
              <p:cNvPr id="37903" name="Rectangle 44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/>
                  </a:rPr>
                  <a:t>X</a:t>
                </a:r>
                <a:r>
                  <a:rPr lang="en-US" altLang="en-US" b="0">
                    <a:latin typeface="Times"/>
                  </a:rPr>
                  <a:t> </a:t>
                </a:r>
                <a:endParaRPr lang="en-US" altLang="en-US" b="0">
                  <a:latin typeface="Symbol" pitchFamily="18" charset="2"/>
                </a:endParaRPr>
              </a:p>
            </p:txBody>
          </p:sp>
          <p:sp>
            <p:nvSpPr>
              <p:cNvPr id="37904" name="Rectangle 45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/>
                  </a:rPr>
                  <a:t>X</a:t>
                </a:r>
                <a:r>
                  <a:rPr lang="en-US" altLang="en-US" b="0">
                    <a:latin typeface="Times"/>
                  </a:rPr>
                  <a:t> </a:t>
                </a:r>
                <a:r>
                  <a:rPr lang="en-US" alt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37905" name="Line 46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6" name="Line 47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907" name="Group 72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37917" name="Rectangle 49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itchFamily="49" charset="0"/>
                    </a:rPr>
                    <a:t>• • •</a:t>
                  </a:r>
                </a:p>
              </p:txBody>
            </p:sp>
            <p:sp>
              <p:nvSpPr>
                <p:cNvPr id="37918" name="Rectangle 50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19" name="Rectangle 51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2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21" name="Rectangle 53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grpSp>
              <p:nvGrpSpPr>
                <p:cNvPr id="37922" name="Group 71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3792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bg2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 b="0">
                        <a:latin typeface="Courier New" pitchFamily="49" charset="0"/>
                      </a:rPr>
                      <a:t>• • •</a:t>
                    </a:r>
                  </a:p>
                </p:txBody>
              </p:sp>
            </p:grpSp>
          </p:grpSp>
          <p:sp>
            <p:nvSpPr>
              <p:cNvPr id="37908" name="Line 62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9" name="Line 63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Line 64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Line 65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Line 66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3" name="Line 67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4" name="Line 68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5" name="Line 69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6" name="Rectangle 70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1400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37896" name="Line 75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Rectangle 76"/>
            <p:cNvSpPr>
              <a:spLocks noChangeArrowheads="1"/>
            </p:cNvSpPr>
            <p:nvPr/>
          </p:nvSpPr>
          <p:spPr bwMode="auto">
            <a:xfrm>
              <a:off x="3696" y="2104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37898" name="Line 77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Rectangle 78"/>
            <p:cNvSpPr>
              <a:spLocks noChangeArrowheads="1"/>
            </p:cNvSpPr>
            <p:nvPr/>
          </p:nvSpPr>
          <p:spPr bwMode="auto">
            <a:xfrm>
              <a:off x="3696" y="3640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37900" name="Line 79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Rectangle 80"/>
            <p:cNvSpPr>
              <a:spLocks noChangeArrowheads="1"/>
            </p:cNvSpPr>
            <p:nvPr/>
          </p:nvSpPr>
          <p:spPr bwMode="auto">
            <a:xfrm>
              <a:off x="2208" y="3648"/>
              <a:ext cx="188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Sign Extension Example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pPr lvl="1" eaLnBrk="1" hangingPunct="1"/>
            <a:r>
              <a:rPr lang="en-US" altLang="en-US" smtClean="0"/>
              <a:t>Converting from smaller to larger integer data type</a:t>
            </a:r>
          </a:p>
          <a:p>
            <a:pPr lvl="1" eaLnBrk="1" hangingPunct="1"/>
            <a:r>
              <a:rPr lang="en-US" altLang="en-US" smtClean="0"/>
              <a:t>C automatically performs sign extension</a:t>
            </a: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2133600" y="1143000"/>
            <a:ext cx="4191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short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x =  15213;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     ix = (</a:t>
            </a: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)x</a:t>
            </a:r>
            <a:r>
              <a:rPr lang="en-US" altLang="en-US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short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y = -</a:t>
            </a:r>
            <a:r>
              <a:rPr lang="en-US" altLang="en-US" dirty="0" smtClean="0">
                <a:latin typeface="Courier New" pitchFamily="49" charset="0"/>
              </a:rPr>
              <a:t>15213;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     </a:t>
            </a:r>
            <a:r>
              <a:rPr lang="en-US" altLang="en-US" dirty="0" err="1">
                <a:latin typeface="Courier New" pitchFamily="49" charset="0"/>
              </a:rPr>
              <a:t>iy</a:t>
            </a:r>
            <a:r>
              <a:rPr lang="en-US" altLang="en-US" dirty="0">
                <a:latin typeface="Courier New" pitchFamily="49" charset="0"/>
              </a:rPr>
              <a:t> = (</a:t>
            </a: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)y</a:t>
            </a:r>
            <a:r>
              <a:rPr lang="en-US" altLang="en-US" dirty="0">
                <a:latin typeface="Courier New" pitchFamily="49" charset="0"/>
              </a:rPr>
              <a:t>;</a:t>
            </a:r>
          </a:p>
        </p:txBody>
      </p:sp>
      <p:sp>
        <p:nvSpPr>
          <p:cNvPr id="38917" name="Rectangle 16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8918" name="Rectangle 19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8919" name="Rectangle 22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grpSp>
        <p:nvGrpSpPr>
          <p:cNvPr id="38920" name="Group 115"/>
          <p:cNvGrpSpPr>
            <a:grpSpLocks/>
          </p:cNvGrpSpPr>
          <p:nvPr/>
        </p:nvGrpSpPr>
        <p:grpSpPr bwMode="auto">
          <a:xfrm>
            <a:off x="355600" y="2844800"/>
            <a:ext cx="8431213" cy="1427163"/>
            <a:chOff x="224" y="1792"/>
            <a:chExt cx="5311" cy="899"/>
          </a:xfrm>
        </p:grpSpPr>
        <p:sp>
          <p:nvSpPr>
            <p:cNvPr id="38921" name="Rectangle 10"/>
            <p:cNvSpPr>
              <a:spLocks noChangeArrowheads="1"/>
            </p:cNvSpPr>
            <p:nvPr/>
          </p:nvSpPr>
          <p:spPr bwMode="auto">
            <a:xfrm>
              <a:off x="782" y="1808"/>
              <a:ext cx="5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Decimal</a:t>
              </a:r>
              <a:endParaRPr lang="en-US" altLang="en-US"/>
            </a:p>
          </p:txBody>
        </p:sp>
        <p:sp>
          <p:nvSpPr>
            <p:cNvPr id="38922" name="Rectangle 11"/>
            <p:cNvSpPr>
              <a:spLocks noChangeArrowheads="1"/>
            </p:cNvSpPr>
            <p:nvPr/>
          </p:nvSpPr>
          <p:spPr bwMode="auto">
            <a:xfrm>
              <a:off x="1742" y="1808"/>
              <a:ext cx="2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Hex</a:t>
              </a:r>
              <a:endParaRPr lang="en-US" altLang="en-US"/>
            </a:p>
          </p:txBody>
        </p:sp>
        <p:sp>
          <p:nvSpPr>
            <p:cNvPr id="38923" name="Rectangle 12"/>
            <p:cNvSpPr>
              <a:spLocks noChangeArrowheads="1"/>
            </p:cNvSpPr>
            <p:nvPr/>
          </p:nvSpPr>
          <p:spPr bwMode="auto">
            <a:xfrm>
              <a:off x="3772" y="1808"/>
              <a:ext cx="40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Binary</a:t>
              </a:r>
              <a:endParaRPr lang="en-US" altLang="en-US"/>
            </a:p>
          </p:txBody>
        </p:sp>
        <p:sp>
          <p:nvSpPr>
            <p:cNvPr id="38924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5" name="Rectangle 14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6" name="Rectangle 15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7" name="Rectangle 17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8" name="Rectangle 18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9" name="Rectangle 20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0" name="Rectangle 21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1" name="Rectangle 23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2" name="Rectangle 24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3" name="Rectangle 25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4" name="Rectangle 26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6" name="Rectangle 28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7" name="Rectangle 29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8" name="Rectangle 30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9" name="Rectangle 31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0" name="Rectangle 32"/>
            <p:cNvSpPr>
              <a:spLocks noChangeArrowheads="1"/>
            </p:cNvSpPr>
            <p:nvPr/>
          </p:nvSpPr>
          <p:spPr bwMode="auto">
            <a:xfrm>
              <a:off x="316" y="1993"/>
              <a:ext cx="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x</a:t>
              </a:r>
              <a:endParaRPr lang="en-US" altLang="en-US"/>
            </a:p>
          </p:txBody>
        </p:sp>
        <p:sp>
          <p:nvSpPr>
            <p:cNvPr id="38941" name="Rectangle 33"/>
            <p:cNvSpPr>
              <a:spLocks noChangeArrowheads="1"/>
            </p:cNvSpPr>
            <p:nvPr/>
          </p:nvSpPr>
          <p:spPr bwMode="auto">
            <a:xfrm>
              <a:off x="905" y="1986"/>
              <a:ext cx="40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38942" name="Rectangle 34"/>
            <p:cNvSpPr>
              <a:spLocks noChangeArrowheads="1"/>
            </p:cNvSpPr>
            <p:nvPr/>
          </p:nvSpPr>
          <p:spPr bwMode="auto">
            <a:xfrm>
              <a:off x="1930" y="1993"/>
              <a:ext cx="43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3B 6D</a:t>
              </a:r>
              <a:endParaRPr lang="en-US" altLang="en-US"/>
            </a:p>
          </p:txBody>
        </p:sp>
        <p:sp>
          <p:nvSpPr>
            <p:cNvPr id="38943" name="Rectangle 35"/>
            <p:cNvSpPr>
              <a:spLocks noChangeArrowheads="1"/>
            </p:cNvSpPr>
            <p:nvPr/>
          </p:nvSpPr>
          <p:spPr bwMode="auto">
            <a:xfrm>
              <a:off x="4063" y="1993"/>
              <a:ext cx="14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00111011 01101101</a:t>
              </a:r>
              <a:endParaRPr lang="en-US" altLang="en-US"/>
            </a:p>
          </p:txBody>
        </p:sp>
        <p:sp>
          <p:nvSpPr>
            <p:cNvPr id="38944" name="Rectangle 36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5" name="Rectangle 37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6" name="Rectangle 38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7" name="Rectangle 39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8" name="Rectangle 40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9" name="Rectangle 41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0" name="Rectangle 42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1" name="Rectangle 43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2" name="Rectangle 44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3" name="Rectangle 45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4" name="Rectangle 46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5" name="Rectangle 47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6" name="Rectangle 48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7" name="Rectangle 49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8" name="Rectangle 50"/>
            <p:cNvSpPr>
              <a:spLocks noChangeArrowheads="1"/>
            </p:cNvSpPr>
            <p:nvPr/>
          </p:nvSpPr>
          <p:spPr bwMode="auto">
            <a:xfrm>
              <a:off x="316" y="2170"/>
              <a:ext cx="17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ix</a:t>
              </a:r>
              <a:endParaRPr lang="en-US" altLang="en-US"/>
            </a:p>
          </p:txBody>
        </p:sp>
        <p:sp>
          <p:nvSpPr>
            <p:cNvPr id="38959" name="Rectangle 51"/>
            <p:cNvSpPr>
              <a:spLocks noChangeArrowheads="1"/>
            </p:cNvSpPr>
            <p:nvPr/>
          </p:nvSpPr>
          <p:spPr bwMode="auto">
            <a:xfrm>
              <a:off x="905" y="2164"/>
              <a:ext cx="40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38960" name="Rectangle 52"/>
            <p:cNvSpPr>
              <a:spLocks noChangeArrowheads="1"/>
            </p:cNvSpPr>
            <p:nvPr/>
          </p:nvSpPr>
          <p:spPr bwMode="auto">
            <a:xfrm>
              <a:off x="1412" y="2170"/>
              <a:ext cx="94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 00 3B 6D</a:t>
              </a:r>
              <a:endParaRPr lang="en-US" altLang="en-US"/>
            </a:p>
          </p:txBody>
        </p:sp>
        <p:sp>
          <p:nvSpPr>
            <p:cNvPr id="38961" name="Rectangle 53"/>
            <p:cNvSpPr>
              <a:spLocks noChangeArrowheads="1"/>
            </p:cNvSpPr>
            <p:nvPr/>
          </p:nvSpPr>
          <p:spPr bwMode="auto">
            <a:xfrm>
              <a:off x="2512" y="2170"/>
              <a:ext cx="301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00000000 00000000 00111011 01101101</a:t>
              </a:r>
              <a:endParaRPr lang="en-US" altLang="en-US"/>
            </a:p>
          </p:txBody>
        </p:sp>
        <p:sp>
          <p:nvSpPr>
            <p:cNvPr id="38962" name="Rectangle 54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3" name="Rectangle 55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4" name="Rectangle 56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5" name="Rectangle 57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6" name="Rectangle 58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7" name="Rectangle 59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8" name="Rectangle 60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9" name="Rectangle 61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0" name="Rectangle 62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1" name="Rectangle 63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2" name="Rectangle 64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3" name="Rectangle 65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4" name="Rectangle 66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5" name="Rectangle 67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6" name="Rectangle 68"/>
            <p:cNvSpPr>
              <a:spLocks noChangeArrowheads="1"/>
            </p:cNvSpPr>
            <p:nvPr/>
          </p:nvSpPr>
          <p:spPr bwMode="auto">
            <a:xfrm>
              <a:off x="316" y="2348"/>
              <a:ext cx="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y</a:t>
              </a:r>
              <a:endParaRPr lang="en-US" altLang="en-US"/>
            </a:p>
          </p:txBody>
        </p:sp>
        <p:sp>
          <p:nvSpPr>
            <p:cNvPr id="38977" name="Rectangle 69"/>
            <p:cNvSpPr>
              <a:spLocks noChangeArrowheads="1"/>
            </p:cNvSpPr>
            <p:nvPr/>
          </p:nvSpPr>
          <p:spPr bwMode="auto">
            <a:xfrm>
              <a:off x="857" y="2341"/>
              <a:ext cx="44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38978" name="Rectangle 70"/>
            <p:cNvSpPr>
              <a:spLocks noChangeArrowheads="1"/>
            </p:cNvSpPr>
            <p:nvPr/>
          </p:nvSpPr>
          <p:spPr bwMode="auto">
            <a:xfrm>
              <a:off x="1930" y="2348"/>
              <a:ext cx="43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C4 93</a:t>
              </a:r>
              <a:endParaRPr lang="en-US" altLang="en-US"/>
            </a:p>
          </p:txBody>
        </p:sp>
        <p:sp>
          <p:nvSpPr>
            <p:cNvPr id="38979" name="Rectangle 71"/>
            <p:cNvSpPr>
              <a:spLocks noChangeArrowheads="1"/>
            </p:cNvSpPr>
            <p:nvPr/>
          </p:nvSpPr>
          <p:spPr bwMode="auto">
            <a:xfrm>
              <a:off x="4063" y="2348"/>
              <a:ext cx="14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11000100 10010011</a:t>
              </a:r>
              <a:endParaRPr lang="en-US" altLang="en-US"/>
            </a:p>
          </p:txBody>
        </p:sp>
        <p:sp>
          <p:nvSpPr>
            <p:cNvPr id="38980" name="Rectangle 72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1" name="Rectangle 73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2" name="Rectangle 74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3" name="Rectangle 75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4" name="Rectangle 76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5" name="Rectangle 77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6" name="Rectangle 78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7" name="Rectangle 79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8" name="Rectangle 80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9" name="Rectangle 81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0" name="Rectangle 82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1" name="Rectangle 83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2" name="Rectangle 84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3" name="Rectangle 85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4" name="Rectangle 86"/>
            <p:cNvSpPr>
              <a:spLocks noChangeArrowheads="1"/>
            </p:cNvSpPr>
            <p:nvPr/>
          </p:nvSpPr>
          <p:spPr bwMode="auto">
            <a:xfrm>
              <a:off x="316" y="2526"/>
              <a:ext cx="17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iy</a:t>
              </a:r>
              <a:endParaRPr lang="en-US" altLang="en-US"/>
            </a:p>
          </p:txBody>
        </p:sp>
        <p:sp>
          <p:nvSpPr>
            <p:cNvPr id="38995" name="Rectangle 87"/>
            <p:cNvSpPr>
              <a:spLocks noChangeArrowheads="1"/>
            </p:cNvSpPr>
            <p:nvPr/>
          </p:nvSpPr>
          <p:spPr bwMode="auto">
            <a:xfrm>
              <a:off x="857" y="2519"/>
              <a:ext cx="44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38996" name="Rectangle 88"/>
            <p:cNvSpPr>
              <a:spLocks noChangeArrowheads="1"/>
            </p:cNvSpPr>
            <p:nvPr/>
          </p:nvSpPr>
          <p:spPr bwMode="auto">
            <a:xfrm>
              <a:off x="1412" y="2526"/>
              <a:ext cx="94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FF FF C4 93</a:t>
              </a:r>
              <a:endParaRPr lang="en-US" altLang="en-US"/>
            </a:p>
          </p:txBody>
        </p:sp>
        <p:sp>
          <p:nvSpPr>
            <p:cNvPr id="38997" name="Rectangle 89"/>
            <p:cNvSpPr>
              <a:spLocks noChangeArrowheads="1"/>
            </p:cNvSpPr>
            <p:nvPr/>
          </p:nvSpPr>
          <p:spPr bwMode="auto">
            <a:xfrm>
              <a:off x="2512" y="2526"/>
              <a:ext cx="301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11111111 11111111 11000100 10010011</a:t>
              </a:r>
              <a:endParaRPr lang="en-US" altLang="en-US"/>
            </a:p>
          </p:txBody>
        </p:sp>
        <p:sp>
          <p:nvSpPr>
            <p:cNvPr id="38998" name="Rectangle 90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9" name="Rectangle 91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0" name="Rectangle 92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1" name="Rectangle 93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2" name="Rectangle 94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3" name="Rectangle 95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4" name="Rectangle 96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5" name="Rectangle 97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6" name="Rectangle 98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7" name="Rectangle 99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8" name="Rectangle 100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9" name="Rectangle 101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0" name="Rectangle 102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1" name="Rectangle 103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2" name="Rectangle 104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3" name="Rectangle 105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4" name="Rectangle 106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5" name="Rectangle 107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6" name="Rectangle 108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7" name="Rectangle 109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8" name="Rectangle 110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9" name="Rectangle 111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0" name="Rectangle 112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1" name="Rectangle 113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2" name="Rectangle 114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323850"/>
            <a:ext cx="8866187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Negating with Complement &amp; Increment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7854950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dirty="0" smtClean="0">
                <a:latin typeface="Courier New" pitchFamily="49" charset="0"/>
              </a:rPr>
              <a:t>~x + x == 1111…11</a:t>
            </a:r>
            <a:r>
              <a:rPr lang="en-US" b="0" baseline="-25000" dirty="0" smtClean="0"/>
              <a:t>2</a:t>
            </a:r>
            <a:r>
              <a:rPr lang="en-US" dirty="0" smtClean="0">
                <a:latin typeface="Courier New" pitchFamily="49" charset="0"/>
              </a:rPr>
              <a:t> == -1</a:t>
            </a: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Increment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~x + x + (-x + 1)	==	-1 + (-x + 1)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~x + 1		==	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Warning: Be cautious treating 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err="1" smtClean="0"/>
              <a:t>’s</a:t>
            </a:r>
            <a:r>
              <a:rPr lang="en-US" dirty="0" smtClean="0"/>
              <a:t> as integers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OK here (associativity holds)</a:t>
            </a: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3048000" y="3048000"/>
            <a:ext cx="2971800" cy="1600200"/>
            <a:chOff x="2160" y="1968"/>
            <a:chExt cx="1872" cy="1008"/>
          </a:xfrm>
        </p:grpSpPr>
        <p:grpSp>
          <p:nvGrpSpPr>
            <p:cNvPr id="39945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88"/>
              <a:chOff x="2448" y="1968"/>
              <a:chExt cx="1536" cy="288"/>
            </a:xfrm>
          </p:grpSpPr>
          <p:sp>
            <p:nvSpPr>
              <p:cNvPr id="39968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9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0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1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2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3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4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5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6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 x</a:t>
                </a:r>
              </a:p>
            </p:txBody>
          </p:sp>
        </p:grpSp>
        <p:grpSp>
          <p:nvGrpSpPr>
            <p:cNvPr id="39946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88"/>
              <a:chOff x="2448" y="2448"/>
              <a:chExt cx="1536" cy="288"/>
            </a:xfrm>
          </p:grpSpPr>
          <p:sp>
            <p:nvSpPr>
              <p:cNvPr id="39959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0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1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2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3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4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5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6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7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~x</a:t>
                </a:r>
              </a:p>
            </p:txBody>
          </p:sp>
        </p:grpSp>
        <p:sp>
          <p:nvSpPr>
            <p:cNvPr id="39947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2400">
                  <a:latin typeface="Courier New" pitchFamily="49" charset="0"/>
                </a:rPr>
                <a:t>+</a:t>
              </a:r>
            </a:p>
          </p:txBody>
        </p:sp>
        <p:sp>
          <p:nvSpPr>
            <p:cNvPr id="39948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949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88"/>
              <a:chOff x="2448" y="1968"/>
              <a:chExt cx="1536" cy="288"/>
            </a:xfrm>
          </p:grpSpPr>
          <p:sp>
            <p:nvSpPr>
              <p:cNvPr id="39950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1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2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3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4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5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6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7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8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-1</a:t>
                </a:r>
              </a:p>
            </p:txBody>
          </p:sp>
        </p:grpSp>
      </p:grpSp>
      <p:sp>
        <p:nvSpPr>
          <p:cNvPr id="64549" name="Line 37"/>
          <p:cNvSpPr>
            <a:spLocks noChangeShapeType="1"/>
          </p:cNvSpPr>
          <p:nvPr/>
        </p:nvSpPr>
        <p:spPr bwMode="auto">
          <a:xfrm flipV="1">
            <a:off x="18288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flipV="1">
            <a:off x="26670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 flipV="1">
            <a:off x="64770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 flipV="1">
            <a:off x="50292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9" grpId="0" animBg="1"/>
      <p:bldP spid="64550" grpId="0" animBg="1"/>
      <p:bldP spid="64551" grpId="0" animBg="1"/>
      <p:bldP spid="6455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01625"/>
            <a:ext cx="5468937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Unsigned Addition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smtClean="0"/>
              <a:t>s</a:t>
            </a:r>
            <a:r>
              <a:rPr lang="en-US" b="0" smtClean="0"/>
              <a:t>		=	 UAdd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+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aphicFrame>
        <p:nvGraphicFramePr>
          <p:cNvPr id="40964" name="Object 4"/>
          <p:cNvGraphicFramePr>
            <a:graphicFrameLocks/>
          </p:cNvGraphicFramePr>
          <p:nvPr/>
        </p:nvGraphicFramePr>
        <p:xfrm>
          <a:off x="2590800" y="5511800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6" name="Equation" r:id="rId3" imgW="6096000" imgH="4064000" progId="Equation.3">
                  <p:embed/>
                </p:oleObj>
              </mc:Choice>
              <mc:Fallback>
                <p:oleObj name="Equation" r:id="rId3" imgW="6096000" imgH="40640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808" b="80063"/>
                      <a:stretch>
                        <a:fillRect/>
                      </a:stretch>
                    </p:blipFill>
                    <p:spPr bwMode="auto">
                      <a:xfrm>
                        <a:off x="2590800" y="5511800"/>
                        <a:ext cx="4165600" cy="812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4724400" y="1295400"/>
            <a:ext cx="2743200" cy="228600"/>
            <a:chOff x="2976" y="816"/>
            <a:chExt cx="1728" cy="144"/>
          </a:xfrm>
        </p:grpSpPr>
        <p:sp>
          <p:nvSpPr>
            <p:cNvPr id="41002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3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4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5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6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7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8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grpSp>
        <p:nvGrpSpPr>
          <p:cNvPr id="40966" name="Group 13"/>
          <p:cNvGrpSpPr>
            <a:grpSpLocks/>
          </p:cNvGrpSpPr>
          <p:nvPr/>
        </p:nvGrpSpPr>
        <p:grpSpPr bwMode="auto">
          <a:xfrm>
            <a:off x="4724400" y="1752600"/>
            <a:ext cx="2743200" cy="228600"/>
            <a:chOff x="2976" y="1104"/>
            <a:chExt cx="1728" cy="144"/>
          </a:xfrm>
        </p:grpSpPr>
        <p:sp>
          <p:nvSpPr>
            <p:cNvPr id="40995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6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7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8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9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0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1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4114800" y="121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0968" name="Rectangle 22"/>
          <p:cNvSpPr>
            <a:spLocks noChangeArrowheads="1"/>
          </p:cNvSpPr>
          <p:nvPr/>
        </p:nvSpPr>
        <p:spPr bwMode="auto">
          <a:xfrm>
            <a:off x="4114800" y="1676400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v</a:t>
            </a:r>
          </a:p>
        </p:txBody>
      </p:sp>
      <p:sp>
        <p:nvSpPr>
          <p:cNvPr id="40969" name="Line 23"/>
          <p:cNvSpPr>
            <a:spLocks noChangeShapeType="1"/>
          </p:cNvSpPr>
          <p:nvPr/>
        </p:nvSpPr>
        <p:spPr bwMode="auto">
          <a:xfrm>
            <a:off x="3733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24"/>
          <p:cNvSpPr>
            <a:spLocks noChangeArrowheads="1"/>
          </p:cNvSpPr>
          <p:nvPr/>
        </p:nvSpPr>
        <p:spPr bwMode="auto">
          <a:xfrm>
            <a:off x="3733800" y="1676400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+</a:t>
            </a:r>
          </a:p>
        </p:txBody>
      </p:sp>
      <p:grpSp>
        <p:nvGrpSpPr>
          <p:cNvPr id="40971" name="Group 25"/>
          <p:cNvGrpSpPr>
            <a:grpSpLocks/>
          </p:cNvGrpSpPr>
          <p:nvPr/>
        </p:nvGrpSpPr>
        <p:grpSpPr bwMode="auto">
          <a:xfrm>
            <a:off x="4495800" y="2209800"/>
            <a:ext cx="2971800" cy="228600"/>
            <a:chOff x="2832" y="1392"/>
            <a:chExt cx="1872" cy="144"/>
          </a:xfrm>
        </p:grpSpPr>
        <p:grpSp>
          <p:nvGrpSpPr>
            <p:cNvPr id="40986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40988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89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0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1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2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3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4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40987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</p:grpSp>
      <p:sp>
        <p:nvSpPr>
          <p:cNvPr id="40972" name="Rectangle 35"/>
          <p:cNvSpPr>
            <a:spLocks noChangeArrowheads="1"/>
          </p:cNvSpPr>
          <p:nvPr/>
        </p:nvSpPr>
        <p:spPr bwMode="auto">
          <a:xfrm>
            <a:off x="3733800" y="2133600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+ </a:t>
            </a:r>
            <a:r>
              <a:rPr lang="en-US" altLang="en-US" b="0" i="1">
                <a:latin typeface="Times"/>
              </a:rPr>
              <a:t>v</a:t>
            </a:r>
          </a:p>
        </p:txBody>
      </p:sp>
      <p:grpSp>
        <p:nvGrpSpPr>
          <p:cNvPr id="40973" name="Group 36"/>
          <p:cNvGrpSpPr>
            <a:grpSpLocks/>
          </p:cNvGrpSpPr>
          <p:nvPr/>
        </p:nvGrpSpPr>
        <p:grpSpPr bwMode="auto">
          <a:xfrm>
            <a:off x="4724400" y="2667000"/>
            <a:ext cx="2743200" cy="228600"/>
            <a:chOff x="2976" y="1392"/>
            <a:chExt cx="1728" cy="144"/>
          </a:xfrm>
        </p:grpSpPr>
        <p:sp>
          <p:nvSpPr>
            <p:cNvPr id="40979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0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1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2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3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4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5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0974" name="Line 44"/>
          <p:cNvSpPr>
            <a:spLocks noChangeShapeType="1"/>
          </p:cNvSpPr>
          <p:nvPr/>
        </p:nvSpPr>
        <p:spPr bwMode="auto">
          <a:xfrm>
            <a:off x="3733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5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40976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0977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0978" name="Rectangle 48"/>
          <p:cNvSpPr>
            <a:spLocks noChangeArrowheads="1"/>
          </p:cNvSpPr>
          <p:nvPr/>
        </p:nvSpPr>
        <p:spPr bwMode="auto">
          <a:xfrm>
            <a:off x="3022600" y="2667000"/>
            <a:ext cx="138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UAdd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</a:t>
            </a:r>
            <a:r>
              <a:rPr lang="en-US" altLang="en-US" b="0" i="1">
                <a:latin typeface="Times"/>
              </a:rPr>
              <a:t>v</a:t>
            </a:r>
            <a:r>
              <a:rPr lang="en-US" altLang="en-US" b="0">
                <a:latin typeface="Times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301625"/>
            <a:ext cx="7062787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Two’s-Complement Addition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	s = 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) ((unsigned)u + (unsigned)v);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  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s == t</a:t>
            </a:r>
            <a:endParaRPr lang="en-US" sz="1600" dirty="0" smtClean="0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4724400" y="1295400"/>
            <a:ext cx="2743200" cy="228600"/>
            <a:chOff x="2976" y="816"/>
            <a:chExt cx="1728" cy="144"/>
          </a:xfrm>
        </p:grpSpPr>
        <p:sp>
          <p:nvSpPr>
            <p:cNvPr id="42025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6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7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8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9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30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31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grpSp>
        <p:nvGrpSpPr>
          <p:cNvPr id="41989" name="Group 12"/>
          <p:cNvGrpSpPr>
            <a:grpSpLocks/>
          </p:cNvGrpSpPr>
          <p:nvPr/>
        </p:nvGrpSpPr>
        <p:grpSpPr bwMode="auto">
          <a:xfrm>
            <a:off x="4724400" y="1752600"/>
            <a:ext cx="2743200" cy="228600"/>
            <a:chOff x="2976" y="1104"/>
            <a:chExt cx="1728" cy="144"/>
          </a:xfrm>
        </p:grpSpPr>
        <p:sp>
          <p:nvSpPr>
            <p:cNvPr id="42018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19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0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1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2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3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4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1990" name="Rectangle 20"/>
          <p:cNvSpPr>
            <a:spLocks noChangeArrowheads="1"/>
          </p:cNvSpPr>
          <p:nvPr/>
        </p:nvSpPr>
        <p:spPr bwMode="auto">
          <a:xfrm>
            <a:off x="4114800" y="121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1991" name="Rectangle 21"/>
          <p:cNvSpPr>
            <a:spLocks noChangeArrowheads="1"/>
          </p:cNvSpPr>
          <p:nvPr/>
        </p:nvSpPr>
        <p:spPr bwMode="auto">
          <a:xfrm>
            <a:off x="4114800" y="1676400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v</a:t>
            </a:r>
          </a:p>
        </p:txBody>
      </p:sp>
      <p:sp>
        <p:nvSpPr>
          <p:cNvPr id="41992" name="Line 22"/>
          <p:cNvSpPr>
            <a:spLocks noChangeShapeType="1"/>
          </p:cNvSpPr>
          <p:nvPr/>
        </p:nvSpPr>
        <p:spPr bwMode="auto">
          <a:xfrm>
            <a:off x="3733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Rectangle 23"/>
          <p:cNvSpPr>
            <a:spLocks noChangeArrowheads="1"/>
          </p:cNvSpPr>
          <p:nvPr/>
        </p:nvSpPr>
        <p:spPr bwMode="auto">
          <a:xfrm>
            <a:off x="3733800" y="1676400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+</a:t>
            </a:r>
          </a:p>
        </p:txBody>
      </p:sp>
      <p:grpSp>
        <p:nvGrpSpPr>
          <p:cNvPr id="41994" name="Group 24"/>
          <p:cNvGrpSpPr>
            <a:grpSpLocks/>
          </p:cNvGrpSpPr>
          <p:nvPr/>
        </p:nvGrpSpPr>
        <p:grpSpPr bwMode="auto">
          <a:xfrm>
            <a:off x="4495800" y="2209800"/>
            <a:ext cx="2971800" cy="228600"/>
            <a:chOff x="2832" y="1392"/>
            <a:chExt cx="1872" cy="144"/>
          </a:xfrm>
        </p:grpSpPr>
        <p:grpSp>
          <p:nvGrpSpPr>
            <p:cNvPr id="42009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42011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2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3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4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5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6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7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42010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</p:grpSp>
      <p:sp>
        <p:nvSpPr>
          <p:cNvPr id="41995" name="Rectangle 34"/>
          <p:cNvSpPr>
            <a:spLocks noChangeArrowheads="1"/>
          </p:cNvSpPr>
          <p:nvPr/>
        </p:nvSpPr>
        <p:spPr bwMode="auto">
          <a:xfrm>
            <a:off x="3733800" y="2133600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+ </a:t>
            </a:r>
            <a:r>
              <a:rPr lang="en-US" altLang="en-US" b="0" i="1">
                <a:latin typeface="Times"/>
              </a:rPr>
              <a:t>v</a:t>
            </a:r>
          </a:p>
        </p:txBody>
      </p:sp>
      <p:grpSp>
        <p:nvGrpSpPr>
          <p:cNvPr id="41996" name="Group 35"/>
          <p:cNvGrpSpPr>
            <a:grpSpLocks/>
          </p:cNvGrpSpPr>
          <p:nvPr/>
        </p:nvGrpSpPr>
        <p:grpSpPr bwMode="auto">
          <a:xfrm>
            <a:off x="4724400" y="2667000"/>
            <a:ext cx="2743200" cy="228600"/>
            <a:chOff x="2976" y="1392"/>
            <a:chExt cx="1728" cy="144"/>
          </a:xfrm>
        </p:grpSpPr>
        <p:sp>
          <p:nvSpPr>
            <p:cNvPr id="42002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3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4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5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6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7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8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1997" name="Line 43"/>
          <p:cNvSpPr>
            <a:spLocks noChangeShapeType="1"/>
          </p:cNvSpPr>
          <p:nvPr/>
        </p:nvSpPr>
        <p:spPr bwMode="auto">
          <a:xfrm>
            <a:off x="3733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5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41999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2000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2001" name="Rectangle 47"/>
          <p:cNvSpPr>
            <a:spLocks noChangeArrowheads="1"/>
          </p:cNvSpPr>
          <p:nvPr/>
        </p:nvSpPr>
        <p:spPr bwMode="auto">
          <a:xfrm>
            <a:off x="3048000" y="2667000"/>
            <a:ext cx="1358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TAdd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</a:t>
            </a:r>
            <a:r>
              <a:rPr lang="en-US" altLang="en-US" b="0" i="1">
                <a:latin typeface="Times"/>
              </a:rPr>
              <a:t>v</a:t>
            </a:r>
            <a:r>
              <a:rPr lang="en-US" altLang="en-US" b="0">
                <a:latin typeface="Times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Syllabus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Syllabus on Web: http://www.cs.hmc.edu/~geoff/cs105</a:t>
            </a:r>
          </a:p>
          <a:p>
            <a:pPr lvl="1" eaLnBrk="1" hangingPunct="1">
              <a:defRPr/>
            </a:pPr>
            <a:r>
              <a:rPr lang="en-US" smtClean="0"/>
              <a:t>Calendar defines due dates</a:t>
            </a:r>
          </a:p>
          <a:p>
            <a:pPr lvl="1" eaLnBrk="1" hangingPunct="1">
              <a:defRPr/>
            </a:pPr>
            <a:r>
              <a:rPr lang="en-US" smtClean="0"/>
              <a:t>Labs: cs105submit for some, others have specific directions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301625"/>
            <a:ext cx="7367587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Detecting 2’s-Comp. Overflow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708900" cy="4687888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Task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Given</a:t>
            </a:r>
            <a:r>
              <a:rPr lang="en-US" b="0" smtClean="0"/>
              <a:t> </a:t>
            </a:r>
            <a:r>
              <a:rPr lang="en-US" b="0" i="1" smtClean="0"/>
              <a:t>s</a:t>
            </a:r>
            <a:r>
              <a:rPr lang="en-US" b="0" smtClean="0"/>
              <a:t>  =  TAdd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Determine if </a:t>
            </a:r>
            <a:r>
              <a:rPr lang="en-US" b="0" i="1" smtClean="0"/>
              <a:t>s   </a:t>
            </a:r>
            <a:r>
              <a:rPr lang="en-US" b="0" smtClean="0"/>
              <a:t>=</a:t>
            </a:r>
            <a:r>
              <a:rPr lang="en-US" b="0" i="1" smtClean="0"/>
              <a:t> </a:t>
            </a:r>
            <a:r>
              <a:rPr lang="en-US" b="0" smtClean="0"/>
              <a:t>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Example</a:t>
            </a:r>
          </a:p>
          <a:p>
            <a:pPr lvl="1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int s, u, v;</a:t>
            </a:r>
          </a:p>
          <a:p>
            <a:pPr lvl="1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s = u + v;</a:t>
            </a:r>
          </a:p>
          <a:p>
            <a:pPr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Claim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Overflow iff either:</a:t>
            </a:r>
          </a:p>
          <a:p>
            <a:pPr lvl="2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 smtClean="0"/>
              <a:t>	u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 &lt; 0, </a:t>
            </a:r>
            <a:r>
              <a:rPr lang="en-US" i="1" smtClean="0"/>
              <a:t>s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</a:t>
            </a:r>
            <a:r>
              <a:rPr lang="en-US" smtClean="0"/>
              <a:t> 0	(NegOver)</a:t>
            </a:r>
          </a:p>
          <a:p>
            <a:pPr lvl="2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 smtClean="0"/>
              <a:t>	u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</a:t>
            </a:r>
            <a:r>
              <a:rPr lang="en-US" smtClean="0"/>
              <a:t> 0, </a:t>
            </a:r>
            <a:r>
              <a:rPr lang="en-US" i="1" smtClean="0"/>
              <a:t>s</a:t>
            </a:r>
            <a:r>
              <a:rPr lang="en-US" smtClean="0"/>
              <a:t> &lt; 0	(PosOver)</a:t>
            </a:r>
          </a:p>
          <a:p>
            <a:pPr lvl="1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</a:t>
            </a:r>
            <a:endParaRPr lang="en-US" smtClean="0"/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5257800" y="1371600"/>
            <a:ext cx="2058988" cy="2938463"/>
            <a:chOff x="3311" y="850"/>
            <a:chExt cx="1297" cy="1851"/>
          </a:xfrm>
        </p:grpSpPr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3752" y="968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3712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3712" y="960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>
              <a:off x="4568" y="1400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Line 11"/>
            <p:cNvSpPr>
              <a:spLocks noChangeShapeType="1"/>
            </p:cNvSpPr>
            <p:nvPr/>
          </p:nvSpPr>
          <p:spPr bwMode="auto">
            <a:xfrm>
              <a:off x="4528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>
              <a:off x="3856" y="1536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1" name="Freeform 13"/>
            <p:cNvSpPr>
              <a:spLocks/>
            </p:cNvSpPr>
            <p:nvPr/>
          </p:nvSpPr>
          <p:spPr bwMode="auto">
            <a:xfrm>
              <a:off x="3848" y="1200"/>
              <a:ext cx="625" cy="817"/>
            </a:xfrm>
            <a:custGeom>
              <a:avLst/>
              <a:gdLst>
                <a:gd name="T0" fmla="*/ 0 w 625"/>
                <a:gd name="T1" fmla="*/ 0 h 817"/>
                <a:gd name="T2" fmla="*/ 240 w 625"/>
                <a:gd name="T3" fmla="*/ 0 h 817"/>
                <a:gd name="T4" fmla="*/ 384 w 625"/>
                <a:gd name="T5" fmla="*/ 816 h 817"/>
                <a:gd name="T6" fmla="*/ 624 w 625"/>
                <a:gd name="T7" fmla="*/ 816 h 81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25" h="817">
                  <a:moveTo>
                    <a:pt x="0" y="0"/>
                  </a:moveTo>
                  <a:lnTo>
                    <a:pt x="240" y="0"/>
                  </a:lnTo>
                  <a:lnTo>
                    <a:pt x="384" y="816"/>
                  </a:lnTo>
                  <a:lnTo>
                    <a:pt x="624" y="81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 noChangeArrowheads="1"/>
            </p:cNvSpPr>
            <p:nvPr/>
          </p:nvSpPr>
          <p:spPr bwMode="auto">
            <a:xfrm>
              <a:off x="3359" y="1714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43023" name="Rectangle 15"/>
            <p:cNvSpPr>
              <a:spLocks noChangeArrowheads="1"/>
            </p:cNvSpPr>
            <p:nvPr/>
          </p:nvSpPr>
          <p:spPr bwMode="auto">
            <a:xfrm>
              <a:off x="3359" y="1282"/>
              <a:ext cx="39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 </a:t>
              </a:r>
              <a:r>
                <a:rPr lang="en-US" altLang="en-US" b="0" baseline="30000"/>
                <a:t>–1</a:t>
              </a:r>
            </a:p>
          </p:txBody>
        </p:sp>
        <p:sp>
          <p:nvSpPr>
            <p:cNvPr id="43024" name="Rectangle 16"/>
            <p:cNvSpPr>
              <a:spLocks noChangeArrowheads="1"/>
            </p:cNvSpPr>
            <p:nvPr/>
          </p:nvSpPr>
          <p:spPr bwMode="auto">
            <a:xfrm>
              <a:off x="3311" y="850"/>
              <a:ext cx="423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</a:t>
              </a:r>
              <a:r>
                <a:rPr lang="en-US" altLang="en-US" b="0"/>
                <a:t>–1</a:t>
              </a:r>
            </a:p>
          </p:txBody>
        </p:sp>
        <p:sp>
          <p:nvSpPr>
            <p:cNvPr id="43025" name="Line 17"/>
            <p:cNvSpPr>
              <a:spLocks noChangeShapeType="1"/>
            </p:cNvSpPr>
            <p:nvPr/>
          </p:nvSpPr>
          <p:spPr bwMode="auto">
            <a:xfrm>
              <a:off x="3752" y="1832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Line 18"/>
            <p:cNvSpPr>
              <a:spLocks noChangeShapeType="1"/>
            </p:cNvSpPr>
            <p:nvPr/>
          </p:nvSpPr>
          <p:spPr bwMode="auto">
            <a:xfrm>
              <a:off x="3712" y="2688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Line 19"/>
            <p:cNvSpPr>
              <a:spLocks noChangeShapeType="1"/>
            </p:cNvSpPr>
            <p:nvPr/>
          </p:nvSpPr>
          <p:spPr bwMode="auto">
            <a:xfrm>
              <a:off x="3712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8" name="Line 20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Line 21"/>
            <p:cNvSpPr>
              <a:spLocks noChangeShapeType="1"/>
            </p:cNvSpPr>
            <p:nvPr/>
          </p:nvSpPr>
          <p:spPr bwMode="auto">
            <a:xfrm>
              <a:off x="4568" y="1832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0" name="Line 22"/>
            <p:cNvSpPr>
              <a:spLocks noChangeShapeType="1"/>
            </p:cNvSpPr>
            <p:nvPr/>
          </p:nvSpPr>
          <p:spPr bwMode="auto">
            <a:xfrm>
              <a:off x="4528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1" name="Line 23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Line 24"/>
            <p:cNvSpPr>
              <a:spLocks noChangeShapeType="1"/>
            </p:cNvSpPr>
            <p:nvPr/>
          </p:nvSpPr>
          <p:spPr bwMode="auto">
            <a:xfrm>
              <a:off x="3856" y="2112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Freeform 25"/>
            <p:cNvSpPr>
              <a:spLocks/>
            </p:cNvSpPr>
            <p:nvPr/>
          </p:nvSpPr>
          <p:spPr bwMode="auto">
            <a:xfrm>
              <a:off x="3848" y="1680"/>
              <a:ext cx="625" cy="817"/>
            </a:xfrm>
            <a:custGeom>
              <a:avLst/>
              <a:gdLst>
                <a:gd name="T0" fmla="*/ 0 w 625"/>
                <a:gd name="T1" fmla="*/ 816 h 817"/>
                <a:gd name="T2" fmla="*/ 240 w 625"/>
                <a:gd name="T3" fmla="*/ 816 h 817"/>
                <a:gd name="T4" fmla="*/ 384 w 625"/>
                <a:gd name="T5" fmla="*/ 0 h 817"/>
                <a:gd name="T6" fmla="*/ 624 w 625"/>
                <a:gd name="T7" fmla="*/ 0 h 81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25" h="817">
                  <a:moveTo>
                    <a:pt x="0" y="816"/>
                  </a:moveTo>
                  <a:lnTo>
                    <a:pt x="240" y="816"/>
                  </a:lnTo>
                  <a:lnTo>
                    <a:pt x="384" y="0"/>
                  </a:lnTo>
                  <a:lnTo>
                    <a:pt x="62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Rectangle 26"/>
            <p:cNvSpPr>
              <a:spLocks noChangeArrowheads="1"/>
            </p:cNvSpPr>
            <p:nvPr/>
          </p:nvSpPr>
          <p:spPr bwMode="auto">
            <a:xfrm>
              <a:off x="3831" y="1023"/>
              <a:ext cx="549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PosOver</a:t>
              </a:r>
            </a:p>
          </p:txBody>
        </p:sp>
        <p:sp>
          <p:nvSpPr>
            <p:cNvPr id="43035" name="Rectangle 27"/>
            <p:cNvSpPr>
              <a:spLocks noChangeArrowheads="1"/>
            </p:cNvSpPr>
            <p:nvPr/>
          </p:nvSpPr>
          <p:spPr bwMode="auto">
            <a:xfrm>
              <a:off x="3831" y="2511"/>
              <a:ext cx="561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NegOver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180138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A Fun Fact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82000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Official C standard says overflow is “undefined”</a:t>
            </a:r>
            <a:endParaRPr lang="en-US" b="0" i="1" dirty="0" smtClean="0"/>
          </a:p>
          <a:p>
            <a:pPr lvl="1" eaLnBrk="1" hangingPunct="1">
              <a:defRPr/>
            </a:pPr>
            <a:r>
              <a:rPr lang="en-US" dirty="0" smtClean="0"/>
              <a:t>Intention was to let machine define what happens</a:t>
            </a:r>
          </a:p>
          <a:p>
            <a:pPr eaLnBrk="1" hangingPunct="1">
              <a:defRPr/>
            </a:pPr>
            <a:r>
              <a:rPr lang="en-US" dirty="0" smtClean="0"/>
              <a:t>Recently compiler writers have decided “undefined” means “we get to choose”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We can generate 0, biggest integer, or anything else</a:t>
            </a:r>
          </a:p>
          <a:p>
            <a:pPr lvl="1" eaLnBrk="1" hangingPunct="1">
              <a:defRPr/>
            </a:pPr>
            <a:r>
              <a:rPr lang="en-US" dirty="0" smtClean="0"/>
              <a:t>Or if we’re sure it’ll overflow, we can optimize out completely</a:t>
            </a:r>
          </a:p>
          <a:p>
            <a:pPr lvl="1" eaLnBrk="1" hangingPunct="1">
              <a:defRPr/>
            </a:pPr>
            <a:r>
              <a:rPr lang="en-US" dirty="0" smtClean="0"/>
              <a:t>This can introduce some lovely bugs (e.g., you can’t check for overflow)</a:t>
            </a:r>
          </a:p>
          <a:p>
            <a:pPr eaLnBrk="1" hangingPunct="1">
              <a:defRPr/>
            </a:pPr>
            <a:r>
              <a:rPr lang="en-US" dirty="0" smtClean="0"/>
              <a:t>Currently fight between compiler community and security community over this issue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180138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Multiplication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82000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Computing exact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Ranges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</a:t>
            </a:r>
            <a:r>
              <a:rPr lang="en-US" b="0" dirty="0" smtClean="0"/>
              <a:t>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min: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–1 bits (including 1 for sign)</a:t>
            </a:r>
          </a:p>
          <a:p>
            <a:pPr lvl="1" eaLnBrk="1" hangingPunct="1">
              <a:defRPr/>
            </a:pPr>
            <a:r>
              <a:rPr lang="en-US" dirty="0" smtClean="0"/>
              <a:t>Two’s complement max:</a:t>
            </a:r>
            <a:r>
              <a:rPr lang="en-US" b="0" dirty="0" smtClean="0"/>
              <a:t>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err="1" smtClean="0"/>
              <a:t>TMin</a:t>
            </a:r>
            <a:r>
              <a:rPr lang="en-US" i="1" baseline="-25000" dirty="0" err="1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eaLnBrk="1" hangingPunct="1">
              <a:defRPr/>
            </a:pPr>
            <a:r>
              <a:rPr lang="en-US" dirty="0" smtClean="0"/>
              <a:t>Maintaining exact results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Done in software by “arbitrary-precision” arithmetic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01625"/>
            <a:ext cx="7270750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Power-of-2 Multiply by Shifting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u &lt;&lt; k</a:t>
            </a:r>
            <a:r>
              <a:rPr lang="en-US" dirty="0" smtClean="0"/>
              <a:t> gives </a:t>
            </a:r>
            <a:r>
              <a:rPr lang="en-US" dirty="0" smtClean="0">
                <a:latin typeface="Courier New" pitchFamily="49" charset="0"/>
              </a:rPr>
              <a:t>u * </a:t>
            </a:r>
            <a:r>
              <a:rPr lang="en-US" b="0" i="1" dirty="0" smtClean="0"/>
              <a:t>2</a:t>
            </a:r>
            <a:r>
              <a:rPr lang="en-US" b="0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u &lt;&lt; 3	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much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6084" name="Rectangle 5"/>
          <p:cNvSpPr>
            <a:spLocks noChangeArrowheads="1"/>
          </p:cNvSpPr>
          <p:nvPr/>
        </p:nvSpPr>
        <p:spPr bwMode="auto">
          <a:xfrm>
            <a:off x="57912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5" name="Rectangle 6"/>
          <p:cNvSpPr>
            <a:spLocks noChangeArrowheads="1"/>
          </p:cNvSpPr>
          <p:nvPr/>
        </p:nvSpPr>
        <p:spPr bwMode="auto">
          <a:xfrm>
            <a:off x="60198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6" name="Rectangle 7"/>
          <p:cNvSpPr>
            <a:spLocks noChangeArrowheads="1"/>
          </p:cNvSpPr>
          <p:nvPr/>
        </p:nvSpPr>
        <p:spPr bwMode="auto">
          <a:xfrm>
            <a:off x="62484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78486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8" name="Rectangle 9"/>
          <p:cNvSpPr>
            <a:spLocks noChangeArrowheads="1"/>
          </p:cNvSpPr>
          <p:nvPr/>
        </p:nvSpPr>
        <p:spPr bwMode="auto">
          <a:xfrm>
            <a:off x="80772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9" name="Rectangle 10"/>
          <p:cNvSpPr>
            <a:spLocks noChangeArrowheads="1"/>
          </p:cNvSpPr>
          <p:nvPr/>
        </p:nvSpPr>
        <p:spPr bwMode="auto">
          <a:xfrm>
            <a:off x="83058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90" name="Rectangle 11"/>
          <p:cNvSpPr>
            <a:spLocks noChangeArrowheads="1"/>
          </p:cNvSpPr>
          <p:nvPr/>
        </p:nvSpPr>
        <p:spPr bwMode="auto">
          <a:xfrm>
            <a:off x="6477000" y="2757488"/>
            <a:ext cx="1371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 • •</a:t>
            </a:r>
          </a:p>
        </p:txBody>
      </p:sp>
      <p:sp>
        <p:nvSpPr>
          <p:cNvPr id="46091" name="Rectangle 12"/>
          <p:cNvSpPr>
            <a:spLocks noChangeArrowheads="1"/>
          </p:cNvSpPr>
          <p:nvPr/>
        </p:nvSpPr>
        <p:spPr bwMode="auto">
          <a:xfrm>
            <a:off x="57912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2" name="Rectangle 13"/>
          <p:cNvSpPr>
            <a:spLocks noChangeArrowheads="1"/>
          </p:cNvSpPr>
          <p:nvPr/>
        </p:nvSpPr>
        <p:spPr bwMode="auto">
          <a:xfrm>
            <a:off x="67056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3" name="Rectangle 14"/>
          <p:cNvSpPr>
            <a:spLocks noChangeArrowheads="1"/>
          </p:cNvSpPr>
          <p:nvPr/>
        </p:nvSpPr>
        <p:spPr bwMode="auto">
          <a:xfrm>
            <a:off x="6934200" y="3214688"/>
            <a:ext cx="228600" cy="228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1</a:t>
            </a:r>
          </a:p>
        </p:txBody>
      </p:sp>
      <p:sp>
        <p:nvSpPr>
          <p:cNvPr id="46094" name="Rectangle 15"/>
          <p:cNvSpPr>
            <a:spLocks noChangeArrowheads="1"/>
          </p:cNvSpPr>
          <p:nvPr/>
        </p:nvSpPr>
        <p:spPr bwMode="auto">
          <a:xfrm>
            <a:off x="71628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5" name="Rectangle 16"/>
          <p:cNvSpPr>
            <a:spLocks noChangeArrowheads="1"/>
          </p:cNvSpPr>
          <p:nvPr/>
        </p:nvSpPr>
        <p:spPr bwMode="auto">
          <a:xfrm>
            <a:off x="80772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6" name="Rectangle 17"/>
          <p:cNvSpPr>
            <a:spLocks noChangeArrowheads="1"/>
          </p:cNvSpPr>
          <p:nvPr/>
        </p:nvSpPr>
        <p:spPr bwMode="auto">
          <a:xfrm>
            <a:off x="83058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7" name="Rectangle 18"/>
          <p:cNvSpPr>
            <a:spLocks noChangeArrowheads="1"/>
          </p:cNvSpPr>
          <p:nvPr/>
        </p:nvSpPr>
        <p:spPr bwMode="auto">
          <a:xfrm>
            <a:off x="6019800" y="32146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098" name="Rectangle 19"/>
          <p:cNvSpPr>
            <a:spLocks noChangeArrowheads="1"/>
          </p:cNvSpPr>
          <p:nvPr/>
        </p:nvSpPr>
        <p:spPr bwMode="auto">
          <a:xfrm>
            <a:off x="5181600" y="26812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6099" name="Rectangle 20"/>
          <p:cNvSpPr>
            <a:spLocks noChangeArrowheads="1"/>
          </p:cNvSpPr>
          <p:nvPr/>
        </p:nvSpPr>
        <p:spPr bwMode="auto">
          <a:xfrm>
            <a:off x="5181600" y="3138488"/>
            <a:ext cx="366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latin typeface="Times"/>
              </a:rPr>
              <a:t>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6100" name="Line 21"/>
          <p:cNvSpPr>
            <a:spLocks noChangeShapeType="1"/>
          </p:cNvSpPr>
          <p:nvPr/>
        </p:nvSpPr>
        <p:spPr bwMode="auto">
          <a:xfrm>
            <a:off x="2362200" y="3519488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Rectangle 22"/>
          <p:cNvSpPr>
            <a:spLocks noChangeArrowheads="1"/>
          </p:cNvSpPr>
          <p:nvPr/>
        </p:nvSpPr>
        <p:spPr bwMode="auto">
          <a:xfrm>
            <a:off x="4800600" y="3138488"/>
            <a:ext cx="320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*</a:t>
            </a:r>
          </a:p>
        </p:txBody>
      </p:sp>
      <p:sp>
        <p:nvSpPr>
          <p:cNvPr id="46102" name="Rectangle 23"/>
          <p:cNvSpPr>
            <a:spLocks noChangeArrowheads="1"/>
          </p:cNvSpPr>
          <p:nvPr/>
        </p:nvSpPr>
        <p:spPr bwMode="auto">
          <a:xfrm>
            <a:off x="3429000" y="3595688"/>
            <a:ext cx="6524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· 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6103" name="Line 24"/>
          <p:cNvSpPr>
            <a:spLocks noChangeShapeType="1"/>
          </p:cNvSpPr>
          <p:nvPr/>
        </p:nvSpPr>
        <p:spPr bwMode="auto">
          <a:xfrm flipV="1">
            <a:off x="2362200" y="3976688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4" name="Text Box 25"/>
          <p:cNvSpPr txBox="1">
            <a:spLocks noChangeArrowheads="1"/>
          </p:cNvSpPr>
          <p:nvPr/>
        </p:nvSpPr>
        <p:spPr bwMode="auto">
          <a:xfrm>
            <a:off x="838200" y="3595688"/>
            <a:ext cx="2527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Product: </a:t>
            </a:r>
            <a:r>
              <a:rPr lang="en-US" altLang="en-US" b="0" i="1"/>
              <a:t>w</a:t>
            </a:r>
            <a:r>
              <a:rPr lang="en-US" altLang="en-US" b="0"/>
              <a:t>+</a:t>
            </a:r>
            <a:r>
              <a:rPr lang="en-US" altLang="en-US" b="0" i="1"/>
              <a:t>k</a:t>
            </a:r>
            <a:r>
              <a:rPr lang="en-US" altLang="en-US" b="0"/>
              <a:t>  bits</a:t>
            </a:r>
          </a:p>
        </p:txBody>
      </p:sp>
      <p:sp>
        <p:nvSpPr>
          <p:cNvPr id="46105" name="Text Box 26"/>
          <p:cNvSpPr txBox="1">
            <a:spLocks noChangeArrowheads="1"/>
          </p:cNvSpPr>
          <p:nvPr/>
        </p:nvSpPr>
        <p:spPr bwMode="auto">
          <a:xfrm>
            <a:off x="838200" y="2909888"/>
            <a:ext cx="189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6106" name="Text Box 27"/>
          <p:cNvSpPr txBox="1">
            <a:spLocks noChangeArrowheads="1"/>
          </p:cNvSpPr>
          <p:nvPr/>
        </p:nvSpPr>
        <p:spPr bwMode="auto">
          <a:xfrm>
            <a:off x="838200" y="4205288"/>
            <a:ext cx="2438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</a:t>
            </a:r>
            <a:r>
              <a:rPr lang="en-US" altLang="en-US" b="0" i="1"/>
              <a:t>k </a:t>
            </a:r>
            <a:r>
              <a:rPr lang="en-US" altLang="en-US" b="0"/>
              <a:t> bits: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6107" name="Rectangle 28"/>
          <p:cNvSpPr>
            <a:spLocks noChangeArrowheads="1"/>
          </p:cNvSpPr>
          <p:nvPr/>
        </p:nvSpPr>
        <p:spPr bwMode="auto">
          <a:xfrm>
            <a:off x="4097338" y="4129088"/>
            <a:ext cx="15160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UMult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2</a:t>
            </a:r>
            <a:r>
              <a:rPr lang="en-US" altLang="en-US" b="0" i="1" baseline="30000">
                <a:latin typeface="Times"/>
              </a:rPr>
              <a:t>k</a:t>
            </a:r>
            <a:r>
              <a:rPr lang="en-US" altLang="en-US" b="0">
                <a:latin typeface="Times"/>
              </a:rPr>
              <a:t>)</a:t>
            </a:r>
          </a:p>
        </p:txBody>
      </p:sp>
      <p:sp>
        <p:nvSpPr>
          <p:cNvPr id="46108" name="Rectangle 29"/>
          <p:cNvSpPr>
            <a:spLocks noChangeArrowheads="1"/>
          </p:cNvSpPr>
          <p:nvPr/>
        </p:nvSpPr>
        <p:spPr bwMode="auto">
          <a:xfrm>
            <a:off x="7391400" y="32146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09" name="Rectangle 30"/>
          <p:cNvSpPr>
            <a:spLocks noChangeArrowheads="1"/>
          </p:cNvSpPr>
          <p:nvPr/>
        </p:nvSpPr>
        <p:spPr bwMode="auto">
          <a:xfrm>
            <a:off x="6858000" y="2376488"/>
            <a:ext cx="28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k</a:t>
            </a:r>
          </a:p>
        </p:txBody>
      </p:sp>
      <p:grpSp>
        <p:nvGrpSpPr>
          <p:cNvPr id="46110" name="Group 31"/>
          <p:cNvGrpSpPr>
            <a:grpSpLocks/>
          </p:cNvGrpSpPr>
          <p:nvPr/>
        </p:nvGrpSpPr>
        <p:grpSpPr bwMode="auto">
          <a:xfrm>
            <a:off x="4419600" y="3671888"/>
            <a:ext cx="2743200" cy="228600"/>
            <a:chOff x="2976" y="816"/>
            <a:chExt cx="1728" cy="144"/>
          </a:xfrm>
        </p:grpSpPr>
        <p:sp>
          <p:nvSpPr>
            <p:cNvPr id="46124" name="Rectangle 32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5" name="Rectangle 33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6" name="Rectangle 34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7" name="Rectangle 35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8" name="Rectangle 36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9" name="Rectangle 37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30" name="Rectangle 38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6111" name="Rectangle 39"/>
          <p:cNvSpPr>
            <a:spLocks noChangeArrowheads="1"/>
          </p:cNvSpPr>
          <p:nvPr/>
        </p:nvSpPr>
        <p:spPr bwMode="auto">
          <a:xfrm>
            <a:off x="71628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2" name="Rectangle 40"/>
          <p:cNvSpPr>
            <a:spLocks noChangeArrowheads="1"/>
          </p:cNvSpPr>
          <p:nvPr/>
        </p:nvSpPr>
        <p:spPr bwMode="auto">
          <a:xfrm>
            <a:off x="80772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3" name="Rectangle 41"/>
          <p:cNvSpPr>
            <a:spLocks noChangeArrowheads="1"/>
          </p:cNvSpPr>
          <p:nvPr/>
        </p:nvSpPr>
        <p:spPr bwMode="auto">
          <a:xfrm>
            <a:off x="83058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4" name="Rectangle 42"/>
          <p:cNvSpPr>
            <a:spLocks noChangeArrowheads="1"/>
          </p:cNvSpPr>
          <p:nvPr/>
        </p:nvSpPr>
        <p:spPr bwMode="auto">
          <a:xfrm>
            <a:off x="7391400" y="36718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15" name="Rectangle 43"/>
          <p:cNvSpPr>
            <a:spLocks noChangeArrowheads="1"/>
          </p:cNvSpPr>
          <p:nvPr/>
        </p:nvSpPr>
        <p:spPr bwMode="auto">
          <a:xfrm>
            <a:off x="4114800" y="4510088"/>
            <a:ext cx="1490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TMult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2</a:t>
            </a:r>
            <a:r>
              <a:rPr lang="en-US" altLang="en-US" b="0" i="1" baseline="30000">
                <a:latin typeface="Times"/>
              </a:rPr>
              <a:t>k</a:t>
            </a:r>
            <a:r>
              <a:rPr lang="en-US" altLang="en-US" b="0">
                <a:latin typeface="Times"/>
              </a:rPr>
              <a:t>)</a:t>
            </a:r>
          </a:p>
        </p:txBody>
      </p:sp>
      <p:sp>
        <p:nvSpPr>
          <p:cNvPr id="46116" name="Rectangle 44"/>
          <p:cNvSpPr>
            <a:spLocks noChangeArrowheads="1"/>
          </p:cNvSpPr>
          <p:nvPr/>
        </p:nvSpPr>
        <p:spPr bwMode="auto">
          <a:xfrm>
            <a:off x="71628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7" name="Rectangle 45"/>
          <p:cNvSpPr>
            <a:spLocks noChangeArrowheads="1"/>
          </p:cNvSpPr>
          <p:nvPr/>
        </p:nvSpPr>
        <p:spPr bwMode="auto">
          <a:xfrm>
            <a:off x="80772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8" name="Rectangle 46"/>
          <p:cNvSpPr>
            <a:spLocks noChangeArrowheads="1"/>
          </p:cNvSpPr>
          <p:nvPr/>
        </p:nvSpPr>
        <p:spPr bwMode="auto">
          <a:xfrm>
            <a:off x="83058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9" name="Rectangle 47"/>
          <p:cNvSpPr>
            <a:spLocks noChangeArrowheads="1"/>
          </p:cNvSpPr>
          <p:nvPr/>
        </p:nvSpPr>
        <p:spPr bwMode="auto">
          <a:xfrm>
            <a:off x="7391400" y="41290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20" name="Rectangle 48"/>
          <p:cNvSpPr>
            <a:spLocks noChangeArrowheads="1"/>
          </p:cNvSpPr>
          <p:nvPr/>
        </p:nvSpPr>
        <p:spPr bwMode="auto">
          <a:xfrm>
            <a:off x="64770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1" name="Rectangle 49"/>
          <p:cNvSpPr>
            <a:spLocks noChangeArrowheads="1"/>
          </p:cNvSpPr>
          <p:nvPr/>
        </p:nvSpPr>
        <p:spPr bwMode="auto">
          <a:xfrm>
            <a:off x="67056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2" name="Rectangle 50"/>
          <p:cNvSpPr>
            <a:spLocks noChangeArrowheads="1"/>
          </p:cNvSpPr>
          <p:nvPr/>
        </p:nvSpPr>
        <p:spPr bwMode="auto">
          <a:xfrm>
            <a:off x="69342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3" name="Rectangle 51"/>
          <p:cNvSpPr>
            <a:spLocks noChangeArrowheads="1"/>
          </p:cNvSpPr>
          <p:nvPr/>
        </p:nvSpPr>
        <p:spPr bwMode="auto">
          <a:xfrm>
            <a:off x="5791200" y="4129088"/>
            <a:ext cx="6858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301625"/>
            <a:ext cx="7181850" cy="544513"/>
          </a:xfrm>
        </p:spPr>
        <p:txBody>
          <a:bodyPr/>
          <a:lstStyle/>
          <a:p>
            <a:pPr eaLnBrk="1" hangingPunct="1"/>
            <a:r>
              <a:rPr lang="en-US" altLang="en-US" smtClean="0"/>
              <a:t>Unsigned Power-of-2 Divide</a:t>
            </a:r>
            <a:br>
              <a:rPr lang="en-US" altLang="en-US" smtClean="0"/>
            </a:br>
            <a:r>
              <a:rPr lang="en-US" altLang="en-US" smtClean="0"/>
              <a:t>by Shifting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u &gt;&gt; k</a:t>
            </a:r>
            <a:r>
              <a:rPr lang="en-US" dirty="0" smtClean="0"/>
              <a:t> gives  </a:t>
            </a:r>
            <a:r>
              <a:rPr lang="en-US" dirty="0" smtClean="0">
                <a:sym typeface="Symbol" pitchFamily="18" charset="2"/>
              </a:rPr>
              <a:t> </a:t>
            </a:r>
            <a:r>
              <a:rPr lang="en-US" dirty="0" smtClean="0">
                <a:latin typeface="Courier New" pitchFamily="49" charset="0"/>
              </a:rPr>
              <a:t>u / </a:t>
            </a:r>
            <a:r>
              <a:rPr lang="en-US" b="0" i="1" dirty="0" smtClean="0"/>
              <a:t>2</a:t>
            </a:r>
            <a:r>
              <a:rPr lang="en-US" b="0" i="1" baseline="30000" dirty="0" smtClean="0"/>
              <a:t>k </a:t>
            </a:r>
            <a:r>
              <a:rPr lang="en-US" dirty="0" smtClean="0">
                <a:sym typeface="Symbol" pitchFamily="18" charset="2"/>
              </a:rPr>
              <a:t></a:t>
            </a:r>
            <a:endParaRPr lang="en-US" b="0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47108" name="Object 56"/>
          <p:cNvGraphicFramePr>
            <a:graphicFrameLocks noChangeAspect="1"/>
          </p:cNvGraphicFramePr>
          <p:nvPr/>
        </p:nvGraphicFramePr>
        <p:xfrm>
          <a:off x="762000" y="47244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0" name="Document" r:id="rId3" imgW="7688580" imgH="1647444" progId="Word.Document.8">
                  <p:embed/>
                </p:oleObj>
              </mc:Choice>
              <mc:Fallback>
                <p:oleObj name="Document" r:id="rId3" imgW="7688580" imgH="1647444" progId="Word.Document.8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Rectangle 58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0" name="Rectangle 59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1" name="Rectangle 60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2" name="Rectangle 61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3" name="Rectangle 62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4" name="Rectangle 63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1</a:t>
            </a:r>
          </a:p>
        </p:txBody>
      </p:sp>
      <p:sp>
        <p:nvSpPr>
          <p:cNvPr id="47115" name="Rectangle 64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6" name="Rectangle 65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7" name="Rectangle 66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8" name="Rectangle 67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19" name="Rectangle 68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7120" name="Rectangle 69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latin typeface="Times"/>
              </a:rPr>
              <a:t>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7121" name="Line 70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Rectangle 71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/</a:t>
            </a:r>
          </a:p>
        </p:txBody>
      </p:sp>
      <p:sp>
        <p:nvSpPr>
          <p:cNvPr id="47123" name="Rectangle 72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/ 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7124" name="Text Box 73"/>
          <p:cNvSpPr txBox="1">
            <a:spLocks noChangeArrowheads="1"/>
          </p:cNvSpPr>
          <p:nvPr/>
        </p:nvSpPr>
        <p:spPr bwMode="auto">
          <a:xfrm>
            <a:off x="533400" y="3581400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Division: </a:t>
            </a:r>
          </a:p>
        </p:txBody>
      </p:sp>
      <p:sp>
        <p:nvSpPr>
          <p:cNvPr id="47125" name="Text Box 74"/>
          <p:cNvSpPr txBox="1">
            <a:spLocks noChangeArrowheads="1"/>
          </p:cNvSpPr>
          <p:nvPr/>
        </p:nvSpPr>
        <p:spPr bwMode="auto">
          <a:xfrm>
            <a:off x="533400" y="2895600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</a:t>
            </a:r>
          </a:p>
        </p:txBody>
      </p:sp>
      <p:sp>
        <p:nvSpPr>
          <p:cNvPr id="47126" name="Rectangle 75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27" name="Rectangle 76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k</a:t>
            </a:r>
          </a:p>
        </p:txBody>
      </p:sp>
      <p:sp>
        <p:nvSpPr>
          <p:cNvPr id="47128" name="Rectangle 77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grpSp>
        <p:nvGrpSpPr>
          <p:cNvPr id="47129" name="Group 78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47159" name="Rectangle 79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0" name="Rectangle 80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1" name="Rectangle 81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2" name="Rectangle 82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•••</a:t>
              </a:r>
            </a:p>
          </p:txBody>
        </p:sp>
      </p:grpSp>
      <p:sp>
        <p:nvSpPr>
          <p:cNvPr id="47130" name="Rectangle 83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1" name="Rectangle 84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2" name="Rectangle 85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3" name="Rectangle 86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34" name="Rectangle 87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35" name="Rectangle 88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6" name="Rectangle 89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7" name="Rectangle 90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grpSp>
        <p:nvGrpSpPr>
          <p:cNvPr id="47138" name="Group 91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47155" name="Rectangle 92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6" name="Rectangle 93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7" name="Rectangle 94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8" name="Rectangle 95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•••</a:t>
              </a:r>
            </a:p>
          </p:txBody>
        </p:sp>
      </p:grpSp>
      <p:sp>
        <p:nvSpPr>
          <p:cNvPr id="47139" name="Line 96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Rectangle 97"/>
          <p:cNvSpPr>
            <a:spLocks noChangeArrowheads="1"/>
          </p:cNvSpPr>
          <p:nvPr/>
        </p:nvSpPr>
        <p:spPr bwMode="auto">
          <a:xfrm>
            <a:off x="2882900" y="4133850"/>
            <a:ext cx="92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solidFill>
                  <a:schemeClr val="tx2"/>
                </a:solidFill>
                <a:sym typeface="Symbol" pitchFamily="18" charset="2"/>
              </a:rPr>
              <a:t></a:t>
            </a:r>
            <a:r>
              <a:rPr lang="en-US" altLang="en-US" sz="1600" b="0" i="1">
                <a:latin typeface="Times"/>
              </a:rPr>
              <a:t> </a:t>
            </a: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/ 2</a:t>
            </a:r>
            <a:r>
              <a:rPr lang="en-US" altLang="en-US" b="0" i="1" baseline="30000">
                <a:latin typeface="Times"/>
              </a:rPr>
              <a:t>k </a:t>
            </a:r>
            <a:r>
              <a:rPr lang="en-US" altLang="en-US" b="0">
                <a:solidFill>
                  <a:schemeClr val="tx2"/>
                </a:solidFill>
                <a:sym typeface="Symbol" pitchFamily="18" charset="2"/>
              </a:rPr>
              <a:t></a:t>
            </a:r>
          </a:p>
        </p:txBody>
      </p:sp>
      <p:sp>
        <p:nvSpPr>
          <p:cNvPr id="47141" name="Rectangle 98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2" name="Rectangle 99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3" name="Rectangle 100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4" name="Rectangle 101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45" name="Text Box 102"/>
          <p:cNvSpPr txBox="1">
            <a:spLocks noChangeArrowheads="1"/>
          </p:cNvSpPr>
          <p:nvPr/>
        </p:nvSpPr>
        <p:spPr bwMode="auto">
          <a:xfrm>
            <a:off x="533400" y="41148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Result:</a:t>
            </a:r>
          </a:p>
        </p:txBody>
      </p:sp>
      <p:sp>
        <p:nvSpPr>
          <p:cNvPr id="47146" name="Text Box 103"/>
          <p:cNvSpPr txBox="1">
            <a:spLocks noChangeArrowheads="1"/>
          </p:cNvSpPr>
          <p:nvPr/>
        </p:nvSpPr>
        <p:spPr bwMode="auto">
          <a:xfrm>
            <a:off x="6629400" y="3581400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.</a:t>
            </a:r>
          </a:p>
        </p:txBody>
      </p:sp>
      <p:sp>
        <p:nvSpPr>
          <p:cNvPr id="47147" name="Text Box 104"/>
          <p:cNvSpPr txBox="1">
            <a:spLocks noChangeArrowheads="1"/>
          </p:cNvSpPr>
          <p:nvPr/>
        </p:nvSpPr>
        <p:spPr bwMode="auto">
          <a:xfrm>
            <a:off x="6934200" y="2667000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Binary Point</a:t>
            </a:r>
          </a:p>
        </p:txBody>
      </p:sp>
      <p:sp>
        <p:nvSpPr>
          <p:cNvPr id="47148" name="Line 105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9" name="Rectangle 106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0" name="Rectangle 107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51" name="Rectangle 108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2" name="Rectangle 109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3" name="Rectangle 110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54" name="Rectangle 111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Arithmetic: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Addition:</a:t>
            </a:r>
          </a:p>
          <a:p>
            <a:pPr lvl="1">
              <a:defRPr/>
            </a:pPr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>
              <a:defRPr/>
            </a:pPr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>
              <a:defRPr/>
            </a:pPr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>
              <a:defRPr/>
            </a:pPr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Multiplication:</a:t>
            </a:r>
          </a:p>
          <a:p>
            <a:pPr lvl="1">
              <a:defRPr/>
            </a:pPr>
            <a:r>
              <a:rPr lang="en-US" dirty="0" smtClean="0"/>
              <a:t>Unsigned/signed: Normal multiplication followed by truncate, same operation on bit level</a:t>
            </a:r>
          </a:p>
          <a:p>
            <a:pPr lvl="1">
              <a:defRPr/>
            </a:pPr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>
              <a:defRPr/>
            </a:pPr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404938"/>
            <a:ext cx="83073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without understanding implications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unsigned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for (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 = cnt-2;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 &gt;= 0;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  a[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#define DELTA </a:t>
            </a:r>
            <a:r>
              <a:rPr lang="en-US" dirty="0" err="1" smtClean="0">
                <a:latin typeface="Courier New" pitchFamily="49" charset="0"/>
              </a:rPr>
              <a:t>sizeof</a:t>
            </a:r>
            <a:r>
              <a:rPr lang="en-US" dirty="0" smtClean="0">
                <a:latin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)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for (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 = CNT;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-DELTA &gt;= 0;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-= DELTA)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  . .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Counting Down with Unsigned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404938"/>
            <a:ext cx="8307387" cy="52244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dirty="0" smtClean="0"/>
              <a:t>Proper way to use unsigned as loop index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unsigned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for (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 = cnt-2;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</a:rPr>
              <a:t>&lt;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</a:rPr>
              <a:t>; 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  a[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] += a[i+1];</a:t>
            </a:r>
            <a:endParaRPr lang="en-US" dirty="0" smtClean="0"/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See Robert </a:t>
            </a:r>
            <a:r>
              <a:rPr lang="en-US" dirty="0" err="1" smtClean="0"/>
              <a:t>Seacord</a:t>
            </a:r>
            <a:r>
              <a:rPr lang="en-US" dirty="0" smtClean="0"/>
              <a:t>, </a:t>
            </a:r>
            <a:r>
              <a:rPr lang="en-US" i="1" dirty="0" smtClean="0"/>
              <a:t>Secure Coding in C and C++</a:t>
            </a:r>
          </a:p>
          <a:p>
            <a:pPr lvl="1">
              <a:defRPr/>
            </a:pPr>
            <a:r>
              <a:rPr lang="en-US" dirty="0" smtClean="0"/>
              <a:t>C Standard guarantees unsigned addition will behave like modular arithmetic</a:t>
            </a:r>
          </a:p>
          <a:p>
            <a:pPr lvl="2">
              <a:lnSpc>
                <a:spcPct val="100000"/>
              </a:lnSpc>
              <a:defRPr/>
            </a:pPr>
            <a:r>
              <a:rPr lang="en-US" dirty="0" smtClean="0"/>
              <a:t>0 – 1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err="1" smtClean="0">
                <a:sym typeface="Wingdings"/>
              </a:rPr>
              <a:t>UMax</a:t>
            </a:r>
            <a:endParaRPr lang="en-US" i="1" dirty="0" smtClean="0">
              <a:sym typeface="Wingdings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Even better</a:t>
            </a:r>
            <a:endParaRPr lang="en-US" dirty="0"/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</a:rPr>
              <a:t>size_t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for (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= cnt-2;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&lt; </a:t>
            </a:r>
            <a:r>
              <a:rPr lang="en-US" dirty="0" err="1">
                <a:latin typeface="Courier New" pitchFamily="49" charset="0"/>
              </a:rPr>
              <a:t>cnt</a:t>
            </a:r>
            <a:r>
              <a:rPr lang="en-US" dirty="0">
                <a:latin typeface="Courier New" pitchFamily="49" charset="0"/>
              </a:rPr>
              <a:t>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--)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 a[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 += a[i+1]</a:t>
            </a:r>
            <a:r>
              <a:rPr lang="en-US" dirty="0" smtClean="0">
                <a:latin typeface="Courier New" pitchFamily="49" charset="0"/>
              </a:rPr>
              <a:t>;</a:t>
            </a:r>
            <a:endParaRPr lang="en-US" dirty="0">
              <a:latin typeface="Courier New" pitchFamily="49" charset="0"/>
            </a:endParaRPr>
          </a:p>
          <a:p>
            <a:pPr lvl="1">
              <a:defRPr/>
            </a:pPr>
            <a:r>
              <a:rPr lang="en-US" sz="1800" dirty="0" smtClean="0">
                <a:latin typeface="Courier New"/>
                <a:cs typeface="Courier New"/>
              </a:rPr>
              <a:t>Data type </a:t>
            </a:r>
            <a:r>
              <a:rPr lang="en-US" sz="1800" dirty="0" err="1" smtClean="0">
                <a:latin typeface="Courier New"/>
                <a:cs typeface="Courier New"/>
              </a:rPr>
              <a:t>size_t</a:t>
            </a:r>
            <a:r>
              <a:rPr lang="en-US" sz="1800" dirty="0" smtClean="0"/>
              <a:t> is unsigned value with length = word size</a:t>
            </a:r>
          </a:p>
          <a:p>
            <a:pPr lvl="1">
              <a:defRPr/>
            </a:pPr>
            <a:r>
              <a:rPr lang="en-US" sz="1800" dirty="0" smtClean="0"/>
              <a:t>Code will work even if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= </a:t>
            </a:r>
            <a:r>
              <a:rPr lang="en-US" sz="1800" i="1" dirty="0" err="1" smtClean="0"/>
              <a:t>UMax</a:t>
            </a:r>
            <a:endParaRPr lang="en-US" sz="1800" i="1" dirty="0" smtClean="0"/>
          </a:p>
          <a:p>
            <a:pPr lvl="1">
              <a:defRPr/>
            </a:pPr>
            <a:r>
              <a:rPr lang="en-US" sz="1800" dirty="0" smtClean="0"/>
              <a:t>What if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is signed and &lt; 0?</a:t>
            </a:r>
            <a:endParaRPr lang="en-US" sz="1800" dirty="0"/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Why Should I Use Unsigned? (cont.)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404938"/>
            <a:ext cx="83073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2809875"/>
            <a:ext cx="8686800" cy="37433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>
              <a:defRPr/>
            </a:pPr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>
              <a:defRPr/>
            </a:pPr>
            <a:r>
              <a:rPr lang="en-US" dirty="0" smtClean="0"/>
              <a:t>In reality, it’s not, but can think of it that way</a:t>
            </a:r>
          </a:p>
          <a:p>
            <a:pPr marL="552450" lvl="1" eaLnBrk="1" hangingPunct="1">
              <a:defRPr/>
            </a:pPr>
            <a:r>
              <a:rPr lang="en-US" dirty="0" smtClean="0"/>
              <a:t>An address is like an index into that array</a:t>
            </a:r>
          </a:p>
          <a:p>
            <a:pPr marL="952500" lvl="2">
              <a:defRPr/>
            </a:pPr>
            <a:r>
              <a:rPr lang="en-US" dirty="0" smtClean="0"/>
              <a:t>and, a pointer variable stores an address</a:t>
            </a:r>
          </a:p>
          <a:p>
            <a:pPr marL="952500" lvl="2">
              <a:defRPr/>
            </a:pPr>
            <a:endParaRPr lang="en-US" dirty="0" smtClean="0"/>
          </a:p>
          <a:p>
            <a:pPr marL="152400">
              <a:defRPr/>
            </a:pPr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>
              <a:defRPr/>
            </a:pPr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>
              <a:defRPr/>
            </a:pPr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52228" name="Group 5"/>
          <p:cNvGrpSpPr>
            <a:grpSpLocks/>
          </p:cNvGrpSpPr>
          <p:nvPr/>
        </p:nvGrpSpPr>
        <p:grpSpPr bwMode="auto">
          <a:xfrm>
            <a:off x="762000" y="1198563"/>
            <a:ext cx="6416675" cy="1239837"/>
            <a:chOff x="0" y="0"/>
            <a:chExt cx="4042" cy="780"/>
          </a:xfrm>
        </p:grpSpPr>
        <p:sp>
          <p:nvSpPr>
            <p:cNvPr id="5222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4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4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rIns="4572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• • •</a:t>
              </a:r>
            </a:p>
          </p:txBody>
        </p:sp>
        <p:sp>
          <p:nvSpPr>
            <p:cNvPr id="5224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rIns="4572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00•••0</a:t>
              </a:r>
            </a:p>
          </p:txBody>
        </p:sp>
        <p:sp>
          <p:nvSpPr>
            <p:cNvPr id="5224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rIns="4572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Notes: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Work groups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You must work in pairs on all labs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Honor-code violation to work without your partner!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Corollary: showing up late doesn’t harm only you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err="1" smtClean="0"/>
              <a:t>Handins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Check calendar for due dates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Electronic submissions only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Grading Characteristics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Lab scores tend to be high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 smtClean="0"/>
              <a:t>Serious handicap if you don’t hand a lab 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Tests &amp; quizzes typically have a wider range of scores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I.e., they’re primary determinant of your grade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folHlink"/>
                </a:solidFill>
              </a:rPr>
              <a:t>…but not the ONLY 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Do your share of lab work and reading, or bomb tests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Do practice problems in book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>
              <a:defRPr/>
            </a:pPr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>
              <a:defRPr/>
            </a:pPr>
            <a:r>
              <a:rPr lang="en-US" dirty="0" smtClean="0"/>
              <a:t>and of addresses</a:t>
            </a:r>
          </a:p>
          <a:p>
            <a:pPr marL="552450" lvl="1" eaLnBrk="1" hangingPunct="1">
              <a:defRPr/>
            </a:pPr>
            <a:endParaRPr lang="en-US" dirty="0" smtClean="0"/>
          </a:p>
          <a:p>
            <a:pPr marL="552450" lvl="1" eaLnBrk="1" hangingPunct="1">
              <a:defRPr/>
            </a:pPr>
            <a:r>
              <a:rPr lang="en-US" dirty="0" smtClean="0"/>
              <a:t>Until recently, most </a:t>
            </a:r>
            <a:r>
              <a:rPr lang="en-US" dirty="0"/>
              <a:t>machines </a:t>
            </a:r>
            <a:r>
              <a:rPr lang="en-US" dirty="0" smtClean="0"/>
              <a:t>used </a:t>
            </a:r>
            <a:r>
              <a:rPr lang="en-US" dirty="0"/>
              <a:t>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>
              <a:defRPr/>
            </a:pPr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bytes)</a:t>
            </a:r>
          </a:p>
          <a:p>
            <a:pPr marL="438150" lvl="1">
              <a:defRPr/>
            </a:pPr>
            <a:endParaRPr lang="en-US" dirty="0" smtClean="0"/>
          </a:p>
          <a:p>
            <a:pPr marL="438150" lvl="1">
              <a:defRPr/>
            </a:pPr>
            <a:r>
              <a:rPr lang="en-US" dirty="0" smtClean="0"/>
              <a:t>Increasingly, machines have 64-bit word size</a:t>
            </a:r>
          </a:p>
          <a:p>
            <a:pPr marL="838200" lvl="2" eaLnBrk="1" hangingPunct="1">
              <a:defRPr/>
            </a:pPr>
            <a:r>
              <a:rPr lang="en-US" dirty="0" smtClean="0"/>
              <a:t>Potentially, could have 18 PB (petabytes) of addressable memory</a:t>
            </a:r>
          </a:p>
          <a:p>
            <a:pPr marL="838200" lvl="2" eaLnBrk="1" hangingPunct="1">
              <a:defRPr/>
            </a:pPr>
            <a:r>
              <a:rPr lang="en-US" dirty="0" smtClean="0"/>
              <a:t>That’s 18.4 X 10</a:t>
            </a:r>
            <a:r>
              <a:rPr lang="en-US" baseline="30000" dirty="0" smtClean="0"/>
              <a:t>15</a:t>
            </a:r>
          </a:p>
          <a:p>
            <a:pPr marL="552450" lvl="1" eaLnBrk="1" hangingPunct="1">
              <a:defRPr/>
            </a:pPr>
            <a:endParaRPr lang="en-US" dirty="0" smtClean="0"/>
          </a:p>
          <a:p>
            <a:pPr marL="552450" lvl="1" eaLnBrk="1" hangingPunct="1">
              <a:defRPr/>
            </a:pPr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>
              <a:defRPr/>
            </a:pPr>
            <a:r>
              <a:rPr lang="en-US" dirty="0"/>
              <a:t>Fractions or multiples of word size</a:t>
            </a:r>
          </a:p>
          <a:p>
            <a:pPr marL="838200" lvl="2" eaLnBrk="1" hangingPunct="1">
              <a:defRPr/>
            </a:pPr>
            <a:r>
              <a:rPr lang="en-US" dirty="0"/>
              <a:t>Always integral number of bytes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4554538" cy="4972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Addresses Specify Byte Locations</a:t>
            </a:r>
          </a:p>
          <a:p>
            <a:pPr marL="552450" lvl="1" eaLnBrk="1" hangingPunct="1">
              <a:defRPr/>
            </a:pPr>
            <a:r>
              <a:rPr lang="en-US" dirty="0"/>
              <a:t>Address of first byte in word</a:t>
            </a:r>
          </a:p>
          <a:p>
            <a:pPr marL="552450" lvl="1" eaLnBrk="1" hangingPunct="1">
              <a:defRPr/>
            </a:pPr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54276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5427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7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7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0000</a:t>
              </a:r>
            </a:p>
          </p:txBody>
        </p:sp>
        <p:sp>
          <p:nvSpPr>
            <p:cNvPr id="5429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0001</a:t>
              </a:r>
            </a:p>
          </p:txBody>
        </p:sp>
        <p:sp>
          <p:nvSpPr>
            <p:cNvPr id="5429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0002</a:t>
              </a:r>
            </a:p>
          </p:txBody>
        </p:sp>
        <p:sp>
          <p:nvSpPr>
            <p:cNvPr id="5429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0003</a:t>
              </a:r>
            </a:p>
          </p:txBody>
        </p:sp>
        <p:sp>
          <p:nvSpPr>
            <p:cNvPr id="5429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0004</a:t>
              </a:r>
            </a:p>
          </p:txBody>
        </p:sp>
        <p:sp>
          <p:nvSpPr>
            <p:cNvPr id="5429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0005</a:t>
              </a:r>
            </a:p>
          </p:txBody>
        </p:sp>
        <p:sp>
          <p:nvSpPr>
            <p:cNvPr id="5429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0006</a:t>
              </a:r>
            </a:p>
          </p:txBody>
        </p:sp>
        <p:sp>
          <p:nvSpPr>
            <p:cNvPr id="5429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0007</a:t>
              </a:r>
            </a:p>
          </p:txBody>
        </p:sp>
        <p:sp>
          <p:nvSpPr>
            <p:cNvPr id="5429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0008</a:t>
              </a:r>
            </a:p>
          </p:txBody>
        </p:sp>
        <p:sp>
          <p:nvSpPr>
            <p:cNvPr id="5429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0009</a:t>
              </a:r>
            </a:p>
          </p:txBody>
        </p:sp>
        <p:sp>
          <p:nvSpPr>
            <p:cNvPr id="5429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0010</a:t>
              </a:r>
            </a:p>
          </p:txBody>
        </p:sp>
        <p:sp>
          <p:nvSpPr>
            <p:cNvPr id="5430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0011</a:t>
              </a:r>
            </a:p>
          </p:txBody>
        </p:sp>
        <p:grpSp>
          <p:nvGrpSpPr>
            <p:cNvPr id="54301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5434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</p:grpSp>
        <p:grpSp>
          <p:nvGrpSpPr>
            <p:cNvPr id="54302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5434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</p:grpSp>
        <p:sp>
          <p:nvSpPr>
            <p:cNvPr id="5430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32-bit</a:t>
              </a:r>
            </a:p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Words</a:t>
              </a:r>
            </a:p>
          </p:txBody>
        </p:sp>
        <p:sp>
          <p:nvSpPr>
            <p:cNvPr id="5430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Bytes</a:t>
              </a:r>
            </a:p>
          </p:txBody>
        </p:sp>
        <p:sp>
          <p:nvSpPr>
            <p:cNvPr id="5430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Addr.</a:t>
              </a:r>
            </a:p>
          </p:txBody>
        </p:sp>
        <p:sp>
          <p:nvSpPr>
            <p:cNvPr id="5430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0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0012</a:t>
              </a:r>
            </a:p>
          </p:txBody>
        </p:sp>
        <p:sp>
          <p:nvSpPr>
            <p:cNvPr id="5430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0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0013</a:t>
              </a:r>
            </a:p>
          </p:txBody>
        </p:sp>
        <p:sp>
          <p:nvSpPr>
            <p:cNvPr id="5431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1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0014</a:t>
              </a:r>
            </a:p>
          </p:txBody>
        </p:sp>
        <p:sp>
          <p:nvSpPr>
            <p:cNvPr id="5431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1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0015</a:t>
              </a:r>
            </a:p>
          </p:txBody>
        </p:sp>
        <p:sp>
          <p:nvSpPr>
            <p:cNvPr id="5431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64-bit</a:t>
              </a:r>
            </a:p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Words</a:t>
              </a:r>
            </a:p>
          </p:txBody>
        </p:sp>
        <p:sp>
          <p:nvSpPr>
            <p:cNvPr id="5431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2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grpSp>
          <p:nvGrpSpPr>
            <p:cNvPr id="54321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54329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5433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4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0000</a:t>
                  </a:r>
                </a:p>
              </p:txBody>
            </p:sp>
          </p:grpSp>
          <p:grpSp>
            <p:nvGrpSpPr>
              <p:cNvPr id="54330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5433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0004</a:t>
                  </a:r>
                </a:p>
              </p:txBody>
            </p:sp>
          </p:grpSp>
          <p:grpSp>
            <p:nvGrpSpPr>
              <p:cNvPr id="54331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5433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0008</a:t>
                  </a:r>
                </a:p>
              </p:txBody>
            </p:sp>
          </p:grpSp>
          <p:grpSp>
            <p:nvGrpSpPr>
              <p:cNvPr id="54332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5433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54322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54323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5432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2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0000</a:t>
                  </a:r>
                </a:p>
              </p:txBody>
            </p:sp>
          </p:grpSp>
          <p:grpSp>
            <p:nvGrpSpPr>
              <p:cNvPr id="54324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5432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2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Example 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>
              <a:defRPr/>
            </a:pPr>
            <a:r>
              <a:rPr lang="en-US" dirty="0"/>
              <a:t>Conventions</a:t>
            </a:r>
          </a:p>
          <a:p>
            <a:pPr marL="552450" lvl="1" eaLnBrk="1" hangingPunct="1">
              <a:defRPr/>
            </a:pPr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>
              <a:defRPr/>
            </a:pPr>
            <a:r>
              <a:rPr lang="en-US" dirty="0"/>
              <a:t>Least significant byte has highest address</a:t>
            </a:r>
          </a:p>
          <a:p>
            <a:pPr marL="552450" lvl="1" eaLnBrk="1" hangingPunct="1">
              <a:defRPr/>
            </a:pPr>
            <a:r>
              <a:rPr lang="en-US" dirty="0"/>
              <a:t>Little Endian: </a:t>
            </a:r>
            <a:r>
              <a:rPr lang="en-US" dirty="0" smtClean="0"/>
              <a:t>x86, ARM processors running Android, </a:t>
            </a:r>
            <a:r>
              <a:rPr lang="en-US" dirty="0" err="1" smtClean="0"/>
              <a:t>iOS</a:t>
            </a:r>
            <a:r>
              <a:rPr lang="en-US" dirty="0" smtClean="0"/>
              <a:t>, and Windows</a:t>
            </a:r>
            <a:endParaRPr lang="en-US" dirty="0"/>
          </a:p>
          <a:p>
            <a:pPr marL="838200" lvl="2" eaLnBrk="1" hangingPunct="1">
              <a:defRPr/>
            </a:pPr>
            <a:r>
              <a:rPr lang="en-US" dirty="0"/>
              <a:t>Least significant byte has lowest address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0"/>
            <a:ext cx="7896225" cy="48101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57348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57406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5743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3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0x100</a:t>
                </a:r>
              </a:p>
            </p:txBody>
          </p:sp>
        </p:grpSp>
        <p:grpSp>
          <p:nvGrpSpPr>
            <p:cNvPr id="57407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5743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3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0x101</a:t>
                </a:r>
              </a:p>
            </p:txBody>
          </p:sp>
        </p:grpSp>
        <p:grpSp>
          <p:nvGrpSpPr>
            <p:cNvPr id="57408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5742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0x102</a:t>
                </a:r>
              </a:p>
            </p:txBody>
          </p:sp>
        </p:grpSp>
        <p:grpSp>
          <p:nvGrpSpPr>
            <p:cNvPr id="57409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5742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0x103</a:t>
                </a:r>
              </a:p>
            </p:txBody>
          </p:sp>
        </p:grpSp>
        <p:sp>
          <p:nvSpPr>
            <p:cNvPr id="5741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41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grpSp>
          <p:nvGrpSpPr>
            <p:cNvPr id="57412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5742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grpSp>
          <p:nvGrpSpPr>
            <p:cNvPr id="57413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5742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414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5742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415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5741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1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sp>
          <p:nvSpPr>
            <p:cNvPr id="5741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41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</p:grpSp>
      <p:grpSp>
        <p:nvGrpSpPr>
          <p:cNvPr id="57349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57378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5740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0x100</a:t>
                </a:r>
              </a:p>
            </p:txBody>
          </p:sp>
        </p:grpSp>
        <p:grpSp>
          <p:nvGrpSpPr>
            <p:cNvPr id="57379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5740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0x101</a:t>
                </a:r>
              </a:p>
            </p:txBody>
          </p:sp>
        </p:grpSp>
        <p:grpSp>
          <p:nvGrpSpPr>
            <p:cNvPr id="57380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5740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0x102</a:t>
                </a:r>
              </a:p>
            </p:txBody>
          </p:sp>
        </p:grpSp>
        <p:grpSp>
          <p:nvGrpSpPr>
            <p:cNvPr id="57381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5739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0x103</a:t>
                </a:r>
              </a:p>
            </p:txBody>
          </p:sp>
        </p:grpSp>
        <p:sp>
          <p:nvSpPr>
            <p:cNvPr id="5738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38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grpSp>
          <p:nvGrpSpPr>
            <p:cNvPr id="57384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5739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grpSp>
          <p:nvGrpSpPr>
            <p:cNvPr id="57385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5739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86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5739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87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5739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sp>
          <p:nvSpPr>
            <p:cNvPr id="5738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38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</p:grpSp>
      <p:sp>
        <p:nvSpPr>
          <p:cNvPr id="5735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" tIns="25400" rIns="63500" bIns="25400"/>
          <a:lstStyle>
            <a:lvl1pPr marL="12700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en-US">
                <a:solidFill>
                  <a:srgbClr val="980002"/>
                </a:solidFill>
                <a:cs typeface="Helvetica" pitchFamily="-124" charset="0"/>
                <a:sym typeface="Helvetica" pitchFamily="-124" charset="0"/>
              </a:rPr>
              <a:t>Big Endian</a:t>
            </a:r>
          </a:p>
        </p:txBody>
      </p:sp>
      <p:sp>
        <p:nvSpPr>
          <p:cNvPr id="5735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" tIns="25400" rIns="63500" bIns="25400"/>
          <a:lstStyle>
            <a:lvl1pPr marL="12700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en-US">
                <a:solidFill>
                  <a:srgbClr val="980002"/>
                </a:solidFill>
                <a:cs typeface="Helvetica" pitchFamily="-124" charset="0"/>
                <a:sym typeface="Helvetica" pitchFamily="-124" charset="0"/>
              </a:rPr>
              <a:t>Little Endian</a:t>
            </a:r>
          </a:p>
        </p:txBody>
      </p:sp>
      <p:grpSp>
        <p:nvGrpSpPr>
          <p:cNvPr id="57352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57366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5737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grpSp>
          <p:nvGrpSpPr>
            <p:cNvPr id="57367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5737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68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5737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69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5737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</p:grpSp>
      <p:grpSp>
        <p:nvGrpSpPr>
          <p:cNvPr id="57353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57354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5736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grpSp>
          <p:nvGrpSpPr>
            <p:cNvPr id="57355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5736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56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5736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57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5735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5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/>
          <a:lstStyle/>
          <a:p>
            <a:pPr marL="398463" indent="-385763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"18213";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Representing Strings</a:t>
            </a:r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Strings in C</a:t>
            </a:r>
          </a:p>
          <a:p>
            <a:pPr marL="552450" lvl="1" eaLnBrk="1" hangingPunct="1">
              <a:defRPr/>
            </a:pPr>
            <a:r>
              <a:rPr lang="en-US" dirty="0"/>
              <a:t>Represented by array of characters</a:t>
            </a:r>
          </a:p>
          <a:p>
            <a:pPr marL="552450" lvl="1" eaLnBrk="1" hangingPunct="1">
              <a:defRPr/>
            </a:pPr>
            <a:r>
              <a:rPr lang="en-US" dirty="0"/>
              <a:t>Each character encoded in ASCII format</a:t>
            </a:r>
          </a:p>
          <a:p>
            <a:pPr marL="838200" lvl="2" eaLnBrk="1" hangingPunct="1">
              <a:defRPr/>
            </a:pPr>
            <a:r>
              <a:rPr lang="en-US" dirty="0"/>
              <a:t>Standard 7-bit encoding of character set</a:t>
            </a:r>
          </a:p>
          <a:p>
            <a:pPr marL="838200" lvl="2" eaLnBrk="1" hangingPunct="1">
              <a:defRPr/>
            </a:pPr>
            <a:r>
              <a:rPr lang="en-US" dirty="0"/>
              <a:t>Character “0” has code 0x30</a:t>
            </a:r>
          </a:p>
          <a:p>
            <a:pPr marL="1181100" lvl="3" eaLnBrk="1" hangingPunct="1">
              <a:defRPr/>
            </a:pPr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>
              <a:defRPr/>
            </a:pPr>
            <a:r>
              <a:rPr lang="en-US" dirty="0"/>
              <a:t>String should be null-terminated</a:t>
            </a:r>
          </a:p>
          <a:p>
            <a:pPr marL="838200" lvl="2" eaLnBrk="1" hangingPunct="1">
              <a:defRPr/>
            </a:pPr>
            <a:r>
              <a:rPr lang="en-US" dirty="0"/>
              <a:t>Final character = 0</a:t>
            </a:r>
          </a:p>
          <a:p>
            <a:pPr eaLnBrk="1" hangingPunct="1">
              <a:defRPr/>
            </a:pPr>
            <a:r>
              <a:rPr lang="en-US" dirty="0"/>
              <a:t>Compatibility</a:t>
            </a:r>
          </a:p>
          <a:p>
            <a:pPr marL="552450" lvl="1" eaLnBrk="1" hangingPunct="1">
              <a:defRPr/>
            </a:pPr>
            <a:r>
              <a:rPr lang="en-US" dirty="0"/>
              <a:t>Byte ordering not an issue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6254750" y="2246313"/>
            <a:ext cx="63182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  <a:cs typeface="Helvetica" pitchFamily="-124" charset="0"/>
                <a:sym typeface="Helvetica" pitchFamily="-124" charset="0"/>
              </a:rPr>
              <a:t>IA32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7894638" y="2246313"/>
            <a:ext cx="58578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  <a:cs typeface="Helvetica" pitchFamily="-124" charset="0"/>
                <a:sym typeface="Helvetica" pitchFamily="-124" charset="0"/>
              </a:rPr>
              <a:t>Sun</a:t>
            </a:r>
          </a:p>
        </p:txBody>
      </p:sp>
      <p:grpSp>
        <p:nvGrpSpPr>
          <p:cNvPr id="58375" name="Group 7"/>
          <p:cNvGrpSpPr>
            <a:grpSpLocks/>
          </p:cNvGrpSpPr>
          <p:nvPr/>
        </p:nvGrpSpPr>
        <p:grpSpPr bwMode="auto">
          <a:xfrm>
            <a:off x="6935788" y="2832100"/>
            <a:ext cx="914400" cy="1906588"/>
            <a:chOff x="0" y="0"/>
            <a:chExt cx="576" cy="1201"/>
          </a:xfrm>
        </p:grpSpPr>
        <p:sp>
          <p:nvSpPr>
            <p:cNvPr id="58408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09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0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1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2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3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/>
        </p:nvGraphicFramePr>
        <p:xfrm>
          <a:off x="6291263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/>
        </p:nvGraphicFramePr>
        <p:xfrm>
          <a:off x="7866063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Facilities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Assignments will use Intel computer systems</a:t>
            </a:r>
          </a:p>
          <a:p>
            <a:pPr lvl="1" eaLnBrk="1" hangingPunct="1">
              <a:defRPr/>
            </a:pPr>
            <a:r>
              <a:rPr lang="en-US" sz="2400" dirty="0" smtClean="0"/>
              <a:t>Not all machines are created alike</a:t>
            </a:r>
          </a:p>
          <a:p>
            <a:pPr lvl="2" eaLnBrk="1" hangingPunct="1">
              <a:defRPr/>
            </a:pPr>
            <a:r>
              <a:rPr lang="en-US" sz="2000" dirty="0" smtClean="0"/>
              <a:t>Performance varies (and matters sometimes in 105)</a:t>
            </a:r>
          </a:p>
          <a:p>
            <a:pPr lvl="2" eaLnBrk="1" hangingPunct="1">
              <a:defRPr/>
            </a:pPr>
            <a:r>
              <a:rPr lang="en-US" sz="2000" dirty="0" smtClean="0"/>
              <a:t>Security settings vary and can matter</a:t>
            </a:r>
          </a:p>
          <a:p>
            <a:pPr lvl="1" eaLnBrk="1" hangingPunct="1">
              <a:defRPr/>
            </a:pPr>
            <a:r>
              <a:rPr lang="en-US" sz="2400" dirty="0" smtClean="0"/>
              <a:t>Wilkes: x86/Linux specifically set up for this class</a:t>
            </a:r>
          </a:p>
          <a:p>
            <a:pPr lvl="1" eaLnBrk="1" hangingPunct="1">
              <a:defRPr/>
            </a:pPr>
            <a:r>
              <a:rPr lang="en-US" sz="2400" dirty="0" smtClean="0"/>
              <a:t>Log in on a Mac, then </a:t>
            </a:r>
            <a:r>
              <a:rPr lang="en-US" sz="2400" dirty="0" err="1" smtClean="0"/>
              <a:t>ssh</a:t>
            </a:r>
            <a:r>
              <a:rPr lang="en-US" sz="2400" dirty="0" smtClean="0"/>
              <a:t> to Wilkes</a:t>
            </a:r>
          </a:p>
          <a:p>
            <a:pPr lvl="2" eaLnBrk="1" hangingPunct="1">
              <a:defRPr/>
            </a:pPr>
            <a:r>
              <a:rPr lang="en-US" sz="2000" dirty="0" smtClean="0"/>
              <a:t>If you want fancy programs, start X11 first</a:t>
            </a:r>
          </a:p>
          <a:p>
            <a:pPr lvl="2" eaLnBrk="1" hangingPunct="1">
              <a:defRPr/>
            </a:pPr>
            <a:r>
              <a:rPr lang="en-US" sz="2000" dirty="0" smtClean="0"/>
              <a:t>Directories are cross-mounted, so you can edit on Knuth or your Mac, and Wilkes will see your  files</a:t>
            </a:r>
          </a:p>
          <a:p>
            <a:pPr lvl="1" eaLnBrk="1" hangingPunct="1">
              <a:defRPr/>
            </a:pPr>
            <a:r>
              <a:rPr lang="en-US" sz="2400" dirty="0" smtClean="0"/>
              <a:t>…or </a:t>
            </a:r>
            <a:r>
              <a:rPr lang="en-US" sz="2400" dirty="0" err="1" smtClean="0"/>
              <a:t>ssh</a:t>
            </a:r>
            <a:r>
              <a:rPr lang="en-US" sz="2400" dirty="0" smtClean="0"/>
              <a:t> into Wilkes from your dorm</a:t>
            </a:r>
          </a:p>
          <a:p>
            <a:pPr lvl="1" eaLnBrk="1" hangingPunct="1">
              <a:defRPr/>
            </a:pPr>
            <a:r>
              <a:rPr lang="en-US" sz="2400" dirty="0" smtClean="0"/>
              <a:t>All programs </a:t>
            </a:r>
            <a:r>
              <a:rPr lang="en-US" sz="2400" i="1" dirty="0" smtClean="0"/>
              <a:t>must </a:t>
            </a:r>
            <a:r>
              <a:rPr lang="en-US" sz="2400" dirty="0" smtClean="0"/>
              <a:t>run on Wilkes: we grade there</a:t>
            </a:r>
          </a:p>
          <a:p>
            <a:pPr lvl="1" eaLnBrk="1" hangingPunct="1">
              <a:defRPr/>
            </a:pPr>
            <a:r>
              <a:rPr lang="en-US" sz="2400" dirty="0" smtClean="0"/>
              <a:t>Bring lecture slides (and textbook) to labs!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87500" y="152400"/>
            <a:ext cx="6143625" cy="887413"/>
          </a:xfrm>
          <a:noFill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 algn="ctr" eaLnBrk="1" hangingPunct="1"/>
            <a:r>
              <a:rPr lang="en-US" altLang="en-US" smtClean="0"/>
              <a:t>CS 105 </a:t>
            </a:r>
            <a:br>
              <a:rPr lang="en-US" altLang="en-US" smtClean="0"/>
            </a:br>
            <a:r>
              <a:rPr lang="en-US" altLang="en-US" sz="2500" i="1" smtClean="0"/>
              <a:t>“Tour of the Black Holes of Computing”</a:t>
            </a:r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438400"/>
            <a:ext cx="7162800" cy="3365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Representing information as bits</a:t>
            </a:r>
          </a:p>
          <a:p>
            <a:pPr lvl="1" eaLnBrk="1" hangingPunct="1">
              <a:defRPr/>
            </a:pPr>
            <a:r>
              <a:rPr lang="en-US" dirty="0" smtClean="0"/>
              <a:t>Bit-level manipulations</a:t>
            </a:r>
          </a:p>
          <a:p>
            <a:pPr lvl="1" eaLnBrk="1" hangingPunct="1">
              <a:defRPr/>
            </a:pPr>
            <a:r>
              <a:rPr lang="en-US" dirty="0" smtClean="0"/>
              <a:t>Integers</a:t>
            </a:r>
          </a:p>
          <a:p>
            <a:pPr lvl="2" eaLnBrk="1" hangingPunct="1">
              <a:defRPr/>
            </a:pPr>
            <a:r>
              <a:rPr lang="en-US" dirty="0" smtClean="0"/>
              <a:t>Representation, unsigned and signed</a:t>
            </a:r>
          </a:p>
          <a:p>
            <a:pPr lvl="2" eaLnBrk="1" hangingPunct="1">
              <a:defRPr/>
            </a:pPr>
            <a:r>
              <a:rPr lang="en-US" dirty="0" smtClean="0"/>
              <a:t>Conversion, Casting</a:t>
            </a:r>
          </a:p>
          <a:p>
            <a:pPr lvl="2" eaLnBrk="1" hangingPunct="1">
              <a:defRPr/>
            </a:pPr>
            <a:r>
              <a:rPr lang="en-US" dirty="0" smtClean="0"/>
              <a:t>Expanding, truncating</a:t>
            </a:r>
          </a:p>
          <a:p>
            <a:pPr lvl="2" eaLnBrk="1" hangingPunct="1">
              <a:defRPr/>
            </a:pPr>
            <a:r>
              <a:rPr lang="en-US" dirty="0" smtClean="0"/>
              <a:t>Addition, negation, multiplication, shifting</a:t>
            </a:r>
          </a:p>
          <a:p>
            <a:pPr lvl="1" eaLnBrk="1" hangingPunct="1">
              <a:defRPr/>
            </a:pPr>
            <a:r>
              <a:rPr lang="en-US" dirty="0" smtClean="0"/>
              <a:t>Representations in memory, pointers, strings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556500" y="6573838"/>
            <a:ext cx="633413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 b="0"/>
              <a:t>CS 105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398588" y="1219200"/>
            <a:ext cx="6473825" cy="10953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>
                <a:solidFill>
                  <a:schemeClr val="hlink"/>
                </a:solidFill>
              </a:rPr>
              <a:t>Bits, Bytes, Integers</a:t>
            </a:r>
            <a:br>
              <a:rPr lang="en-US" altLang="en-US" sz="3800">
                <a:solidFill>
                  <a:schemeClr val="hlink"/>
                </a:solidFill>
              </a:rPr>
            </a:br>
            <a:endParaRPr lang="en-US" altLang="en-US" sz="3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dirty="0" smtClean="0"/>
              <a:t>Each bit is 0 or 1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By encoding/interpreting sets of bits in various ways</a:t>
            </a:r>
          </a:p>
          <a:p>
            <a:pPr lvl="1">
              <a:defRPr/>
            </a:pPr>
            <a:r>
              <a:rPr lang="en-US" dirty="0" smtClean="0"/>
              <a:t>Computers determine what to do (instructions)</a:t>
            </a:r>
          </a:p>
          <a:p>
            <a:pPr lvl="1">
              <a:defRPr/>
            </a:pPr>
            <a:r>
              <a:rPr lang="en-US" dirty="0" smtClean="0"/>
              <a:t>… and represent and manipulate numbers, sets, strings, etc…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Why bits?  Electronic </a:t>
            </a:r>
            <a:r>
              <a:rPr lang="en-US" dirty="0"/>
              <a:t>i</a:t>
            </a:r>
            <a:r>
              <a:rPr lang="en-US" dirty="0" smtClean="0"/>
              <a:t>mplementation</a:t>
            </a:r>
            <a:endParaRPr lang="en-US" dirty="0"/>
          </a:p>
          <a:p>
            <a:pPr lvl="1">
              <a:defRPr/>
            </a:pPr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>
              <a:defRPr/>
            </a:pPr>
            <a:r>
              <a:rPr lang="en-US" dirty="0"/>
              <a:t>Reliably transmitted on noisy and inaccurate wires 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889000" y="4495800"/>
            <a:ext cx="6858000" cy="2209800"/>
            <a:chOff x="0" y="0"/>
            <a:chExt cx="4320" cy="1392"/>
          </a:xfrm>
        </p:grpSpPr>
        <p:sp>
          <p:nvSpPr>
            <p:cNvPr id="10245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0246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706 h 21600"/>
                <a:gd name="T2" fmla="*/ 164 w 21600"/>
                <a:gd name="T3" fmla="*/ 653 h 21600"/>
                <a:gd name="T4" fmla="*/ 307 w 21600"/>
                <a:gd name="T5" fmla="*/ 643 h 21600"/>
                <a:gd name="T6" fmla="*/ 571 w 21600"/>
                <a:gd name="T7" fmla="*/ 685 h 21600"/>
                <a:gd name="T8" fmla="*/ 801 w 21600"/>
                <a:gd name="T9" fmla="*/ 653 h 21600"/>
                <a:gd name="T10" fmla="*/ 932 w 21600"/>
                <a:gd name="T11" fmla="*/ 632 h 21600"/>
                <a:gd name="T12" fmla="*/ 1065 w 21600"/>
                <a:gd name="T13" fmla="*/ 664 h 21600"/>
                <a:gd name="T14" fmla="*/ 1229 w 21600"/>
                <a:gd name="T15" fmla="*/ 674 h 21600"/>
                <a:gd name="T16" fmla="*/ 1328 w 21600"/>
                <a:gd name="T17" fmla="*/ 664 h 21600"/>
                <a:gd name="T18" fmla="*/ 1361 w 21600"/>
                <a:gd name="T19" fmla="*/ 653 h 21600"/>
                <a:gd name="T20" fmla="*/ 1405 w 21600"/>
                <a:gd name="T21" fmla="*/ 569 h 21600"/>
                <a:gd name="T22" fmla="*/ 1526 w 21600"/>
                <a:gd name="T23" fmla="*/ 253 h 21600"/>
                <a:gd name="T24" fmla="*/ 1614 w 21600"/>
                <a:gd name="T25" fmla="*/ 116 h 21600"/>
                <a:gd name="T26" fmla="*/ 1713 w 21600"/>
                <a:gd name="T27" fmla="*/ 53 h 21600"/>
                <a:gd name="T28" fmla="*/ 1910 w 21600"/>
                <a:gd name="T29" fmla="*/ 21 h 21600"/>
                <a:gd name="T30" fmla="*/ 2118 w 21600"/>
                <a:gd name="T31" fmla="*/ 32 h 21600"/>
                <a:gd name="T32" fmla="*/ 2162 w 21600"/>
                <a:gd name="T33" fmla="*/ 42 h 21600"/>
                <a:gd name="T34" fmla="*/ 2349 w 21600"/>
                <a:gd name="T35" fmla="*/ 11 h 21600"/>
                <a:gd name="T36" fmla="*/ 2415 w 21600"/>
                <a:gd name="T37" fmla="*/ 42 h 21600"/>
                <a:gd name="T38" fmla="*/ 2492 w 21600"/>
                <a:gd name="T39" fmla="*/ 53 h 21600"/>
                <a:gd name="T40" fmla="*/ 2667 w 21600"/>
                <a:gd name="T41" fmla="*/ 42 h 21600"/>
                <a:gd name="T42" fmla="*/ 2733 w 21600"/>
                <a:gd name="T43" fmla="*/ 64 h 21600"/>
                <a:gd name="T44" fmla="*/ 2832 w 21600"/>
                <a:gd name="T45" fmla="*/ 11 h 21600"/>
                <a:gd name="T46" fmla="*/ 2887 w 21600"/>
                <a:gd name="T47" fmla="*/ 0 h 21600"/>
                <a:gd name="T48" fmla="*/ 3172 w 21600"/>
                <a:gd name="T49" fmla="*/ 411 h 21600"/>
                <a:gd name="T50" fmla="*/ 3293 w 21600"/>
                <a:gd name="T51" fmla="*/ 643 h 21600"/>
                <a:gd name="T52" fmla="*/ 3491 w 21600"/>
                <a:gd name="T53" fmla="*/ 716 h 21600"/>
                <a:gd name="T54" fmla="*/ 3589 w 21600"/>
                <a:gd name="T55" fmla="*/ 706 h 21600"/>
                <a:gd name="T56" fmla="*/ 3611 w 21600"/>
                <a:gd name="T57" fmla="*/ 674 h 21600"/>
                <a:gd name="T58" fmla="*/ 3732 w 21600"/>
                <a:gd name="T59" fmla="*/ 653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0.0V</a:t>
              </a:r>
            </a:p>
          </p:txBody>
        </p:sp>
        <p:sp>
          <p:nvSpPr>
            <p:cNvPr id="10251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0.2V</a:t>
              </a:r>
            </a:p>
          </p:txBody>
        </p:sp>
        <p:sp>
          <p:nvSpPr>
            <p:cNvPr id="10252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0.9V</a:t>
              </a:r>
            </a:p>
          </p:txBody>
        </p:sp>
        <p:sp>
          <p:nvSpPr>
            <p:cNvPr id="10253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1.1V</a:t>
              </a:r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1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</a:t>
              </a:r>
            </a:p>
          </p:txBody>
        </p:sp>
        <p:sp>
          <p:nvSpPr>
            <p:cNvPr id="10262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1</a:t>
              </a:r>
            </a:p>
          </p:txBody>
        </p:sp>
        <p:sp>
          <p:nvSpPr>
            <p:cNvPr id="10263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</a:t>
              </a:r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5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 smtClean="0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Byte = 8 bits</a:t>
            </a:r>
          </a:p>
          <a:p>
            <a:pPr marL="552450" lvl="1" eaLnBrk="1" hangingPunct="1">
              <a:defRPr/>
            </a:pPr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>
              <a:defRPr/>
            </a:pPr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>
              <a:defRPr/>
            </a:pPr>
            <a:r>
              <a:rPr lang="en-US" dirty="0"/>
              <a:t>Base 16 number representation</a:t>
            </a:r>
          </a:p>
          <a:p>
            <a:pPr marL="838200" lvl="2" eaLnBrk="1" hangingPunct="1">
              <a:defRPr/>
            </a:pPr>
            <a:r>
              <a:rPr lang="en-US" dirty="0"/>
              <a:t>Use characters ‘0’ to ‘9’ and ‘A’ to ‘F’</a:t>
            </a:r>
          </a:p>
          <a:p>
            <a:pPr marL="838200" lvl="2" eaLnBrk="1" hangingPunct="1">
              <a:defRPr/>
            </a:pPr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>
              <a:defRPr/>
            </a:pPr>
            <a:r>
              <a:rPr lang="en-US" dirty="0" smtClean="0"/>
              <a:t>0xFA1D37B</a:t>
            </a:r>
          </a:p>
          <a:p>
            <a:pPr marL="1295400" lvl="3">
              <a:defRPr/>
            </a:pPr>
            <a:r>
              <a:rPr lang="en-US" dirty="0" smtClean="0"/>
              <a:t>0xfa1d37b </a:t>
            </a:r>
          </a:p>
          <a:p>
            <a:pPr marL="1181100" lvl="3" eaLnBrk="1" hangingPunct="1">
              <a:buFontTx/>
              <a:buNone/>
              <a:defRPr/>
            </a:pPr>
            <a:endParaRPr lang="en-US" dirty="0"/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11269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11273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11415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6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</a:t>
                  </a:r>
                </a:p>
              </p:txBody>
            </p:sp>
          </p:grpSp>
          <p:grpSp>
            <p:nvGrpSpPr>
              <p:cNvPr id="11274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11413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4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</a:t>
                  </a:r>
                </a:p>
              </p:txBody>
            </p:sp>
          </p:grpSp>
          <p:grpSp>
            <p:nvGrpSpPr>
              <p:cNvPr id="11275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11411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2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0000</a:t>
                  </a:r>
                </a:p>
              </p:txBody>
            </p:sp>
          </p:grpSp>
          <p:grpSp>
            <p:nvGrpSpPr>
              <p:cNvPr id="11276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11409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0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</a:t>
                  </a:r>
                </a:p>
              </p:txBody>
            </p:sp>
          </p:grpSp>
          <p:grpSp>
            <p:nvGrpSpPr>
              <p:cNvPr id="11277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11407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8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</a:t>
                  </a:r>
                </a:p>
              </p:txBody>
            </p:sp>
          </p:grpSp>
          <p:grpSp>
            <p:nvGrpSpPr>
              <p:cNvPr id="11278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11405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6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0001</a:t>
                  </a:r>
                </a:p>
              </p:txBody>
            </p:sp>
          </p:grpSp>
          <p:grpSp>
            <p:nvGrpSpPr>
              <p:cNvPr id="11279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11403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4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2</a:t>
                  </a:r>
                </a:p>
              </p:txBody>
            </p:sp>
          </p:grpSp>
          <p:grpSp>
            <p:nvGrpSpPr>
              <p:cNvPr id="11280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11401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2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2</a:t>
                  </a:r>
                </a:p>
              </p:txBody>
            </p:sp>
          </p:grpSp>
          <p:grpSp>
            <p:nvGrpSpPr>
              <p:cNvPr id="11281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11399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0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0010</a:t>
                  </a:r>
                </a:p>
              </p:txBody>
            </p:sp>
          </p:grpSp>
          <p:grpSp>
            <p:nvGrpSpPr>
              <p:cNvPr id="11282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11397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8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3</a:t>
                  </a:r>
                </a:p>
              </p:txBody>
            </p:sp>
          </p:grpSp>
          <p:grpSp>
            <p:nvGrpSpPr>
              <p:cNvPr id="11283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11395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6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3</a:t>
                  </a:r>
                </a:p>
              </p:txBody>
            </p:sp>
          </p:grpSp>
          <p:grpSp>
            <p:nvGrpSpPr>
              <p:cNvPr id="11284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11393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4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0011</a:t>
                  </a:r>
                </a:p>
              </p:txBody>
            </p:sp>
          </p:grpSp>
          <p:grpSp>
            <p:nvGrpSpPr>
              <p:cNvPr id="11285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11391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2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4</a:t>
                  </a:r>
                </a:p>
              </p:txBody>
            </p:sp>
          </p:grpSp>
          <p:grpSp>
            <p:nvGrpSpPr>
              <p:cNvPr id="11286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11389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0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4</a:t>
                  </a:r>
                </a:p>
              </p:txBody>
            </p:sp>
          </p:grpSp>
          <p:grpSp>
            <p:nvGrpSpPr>
              <p:cNvPr id="11287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11387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8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0100</a:t>
                  </a:r>
                </a:p>
              </p:txBody>
            </p:sp>
          </p:grpSp>
          <p:grpSp>
            <p:nvGrpSpPr>
              <p:cNvPr id="11288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11385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6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5</a:t>
                  </a:r>
                </a:p>
              </p:txBody>
            </p:sp>
          </p:grpSp>
          <p:grpSp>
            <p:nvGrpSpPr>
              <p:cNvPr id="11289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11383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4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5</a:t>
                  </a:r>
                </a:p>
              </p:txBody>
            </p:sp>
          </p:grpSp>
          <p:grpSp>
            <p:nvGrpSpPr>
              <p:cNvPr id="11290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11381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2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0101</a:t>
                  </a:r>
                </a:p>
              </p:txBody>
            </p:sp>
          </p:grpSp>
          <p:grpSp>
            <p:nvGrpSpPr>
              <p:cNvPr id="11291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11379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0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6</a:t>
                  </a:r>
                </a:p>
              </p:txBody>
            </p:sp>
          </p:grpSp>
          <p:grpSp>
            <p:nvGrpSpPr>
              <p:cNvPr id="11292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11377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8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6</a:t>
                  </a:r>
                </a:p>
              </p:txBody>
            </p:sp>
          </p:grpSp>
          <p:grpSp>
            <p:nvGrpSpPr>
              <p:cNvPr id="11293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11375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6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0110</a:t>
                  </a:r>
                </a:p>
              </p:txBody>
            </p:sp>
          </p:grpSp>
          <p:grpSp>
            <p:nvGrpSpPr>
              <p:cNvPr id="11294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11373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4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7</a:t>
                  </a:r>
                </a:p>
              </p:txBody>
            </p:sp>
          </p:grpSp>
          <p:grpSp>
            <p:nvGrpSpPr>
              <p:cNvPr id="11295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11371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2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7</a:t>
                  </a:r>
                </a:p>
              </p:txBody>
            </p:sp>
          </p:grpSp>
          <p:grpSp>
            <p:nvGrpSpPr>
              <p:cNvPr id="11296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11369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0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0111</a:t>
                  </a:r>
                </a:p>
              </p:txBody>
            </p:sp>
          </p:grpSp>
          <p:grpSp>
            <p:nvGrpSpPr>
              <p:cNvPr id="11297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11367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8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8</a:t>
                  </a:r>
                </a:p>
              </p:txBody>
            </p:sp>
          </p:grpSp>
          <p:grpSp>
            <p:nvGrpSpPr>
              <p:cNvPr id="11298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11365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6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8</a:t>
                  </a:r>
                </a:p>
              </p:txBody>
            </p:sp>
          </p:grpSp>
          <p:grpSp>
            <p:nvGrpSpPr>
              <p:cNvPr id="11299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11363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4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1000</a:t>
                  </a:r>
                </a:p>
              </p:txBody>
            </p:sp>
          </p:grpSp>
          <p:grpSp>
            <p:nvGrpSpPr>
              <p:cNvPr id="11300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11361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2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9</a:t>
                  </a:r>
                </a:p>
              </p:txBody>
            </p:sp>
          </p:grpSp>
          <p:grpSp>
            <p:nvGrpSpPr>
              <p:cNvPr id="11301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11359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0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9</a:t>
                  </a:r>
                </a:p>
              </p:txBody>
            </p:sp>
          </p:grpSp>
          <p:grpSp>
            <p:nvGrpSpPr>
              <p:cNvPr id="11302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11357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8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1001</a:t>
                  </a:r>
                </a:p>
              </p:txBody>
            </p:sp>
          </p:grpSp>
          <p:grpSp>
            <p:nvGrpSpPr>
              <p:cNvPr id="11303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11355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6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A</a:t>
                  </a:r>
                </a:p>
              </p:txBody>
            </p:sp>
          </p:grpSp>
          <p:grpSp>
            <p:nvGrpSpPr>
              <p:cNvPr id="11304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11353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4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</a:t>
                  </a:r>
                </a:p>
              </p:txBody>
            </p:sp>
          </p:grpSp>
          <p:grpSp>
            <p:nvGrpSpPr>
              <p:cNvPr id="11305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11351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2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1010</a:t>
                  </a:r>
                </a:p>
              </p:txBody>
            </p:sp>
          </p:grpSp>
          <p:grpSp>
            <p:nvGrpSpPr>
              <p:cNvPr id="11306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11349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0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B</a:t>
                  </a:r>
                </a:p>
              </p:txBody>
            </p:sp>
          </p:grpSp>
          <p:grpSp>
            <p:nvGrpSpPr>
              <p:cNvPr id="11307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11347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8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</a:t>
                  </a:r>
                </a:p>
              </p:txBody>
            </p:sp>
          </p:grpSp>
          <p:grpSp>
            <p:nvGrpSpPr>
              <p:cNvPr id="11308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11345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6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1011</a:t>
                  </a:r>
                </a:p>
              </p:txBody>
            </p:sp>
          </p:grpSp>
          <p:grpSp>
            <p:nvGrpSpPr>
              <p:cNvPr id="11309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11343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4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C</a:t>
                  </a:r>
                </a:p>
              </p:txBody>
            </p:sp>
          </p:grpSp>
          <p:grpSp>
            <p:nvGrpSpPr>
              <p:cNvPr id="11310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11341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2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12</a:t>
                  </a:r>
                </a:p>
              </p:txBody>
            </p:sp>
          </p:grpSp>
          <p:grpSp>
            <p:nvGrpSpPr>
              <p:cNvPr id="11311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11339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0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1100</a:t>
                  </a:r>
                </a:p>
              </p:txBody>
            </p:sp>
          </p:grpSp>
          <p:grpSp>
            <p:nvGrpSpPr>
              <p:cNvPr id="11312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11337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8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D</a:t>
                  </a:r>
                </a:p>
              </p:txBody>
            </p:sp>
          </p:grpSp>
          <p:grpSp>
            <p:nvGrpSpPr>
              <p:cNvPr id="11313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11335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6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13</a:t>
                  </a:r>
                </a:p>
              </p:txBody>
            </p:sp>
          </p:grpSp>
          <p:grpSp>
            <p:nvGrpSpPr>
              <p:cNvPr id="11314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11333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4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1101</a:t>
                  </a:r>
                </a:p>
              </p:txBody>
            </p:sp>
          </p:grpSp>
          <p:grpSp>
            <p:nvGrpSpPr>
              <p:cNvPr id="11315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11331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2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E</a:t>
                  </a:r>
                </a:p>
              </p:txBody>
            </p:sp>
          </p:grpSp>
          <p:grpSp>
            <p:nvGrpSpPr>
              <p:cNvPr id="11316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11329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0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14</a:t>
                  </a:r>
                </a:p>
              </p:txBody>
            </p:sp>
          </p:grpSp>
          <p:grpSp>
            <p:nvGrpSpPr>
              <p:cNvPr id="11317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11327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8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1110</a:t>
                  </a:r>
                </a:p>
              </p:txBody>
            </p:sp>
          </p:grpSp>
          <p:grpSp>
            <p:nvGrpSpPr>
              <p:cNvPr id="11318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11325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6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F</a:t>
                  </a:r>
                </a:p>
              </p:txBody>
            </p:sp>
          </p:grpSp>
          <p:grpSp>
            <p:nvGrpSpPr>
              <p:cNvPr id="11319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11323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4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15</a:t>
                  </a:r>
                </a:p>
              </p:txBody>
            </p:sp>
          </p:grpSp>
          <p:grpSp>
            <p:nvGrpSpPr>
              <p:cNvPr id="11320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11321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2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1111</a:t>
                  </a:r>
                </a:p>
              </p:txBody>
            </p:sp>
          </p:grpSp>
        </p:grpSp>
        <p:sp>
          <p:nvSpPr>
            <p:cNvPr id="11270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Hex</a:t>
              </a:r>
            </a:p>
          </p:txBody>
        </p:sp>
        <p:sp>
          <p:nvSpPr>
            <p:cNvPr id="11271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Decimal</a:t>
              </a:r>
            </a:p>
          </p:txBody>
        </p:sp>
        <p:sp>
          <p:nvSpPr>
            <p:cNvPr id="11272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43716</TotalTime>
  <Pages>35</Pages>
  <Words>3221</Words>
  <Application>Microsoft Office PowerPoint</Application>
  <PresentationFormat>Letter Paper (8.5x11 in)</PresentationFormat>
  <Paragraphs>1169</Paragraphs>
  <Slides>55</Slides>
  <Notes>15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  <vt:variant>
        <vt:lpstr>Custom Shows</vt:lpstr>
      </vt:variant>
      <vt:variant>
        <vt:i4>2</vt:i4>
      </vt:variant>
    </vt:vector>
  </HeadingPairs>
  <TitlesOfParts>
    <vt:vector size="60" baseType="lpstr">
      <vt:lpstr>class02</vt:lpstr>
      <vt:lpstr>Equation</vt:lpstr>
      <vt:lpstr>Document</vt:lpstr>
      <vt:lpstr> Computer Systems Introduction</vt:lpstr>
      <vt:lpstr>Course Theme</vt:lpstr>
      <vt:lpstr>Textbooks</vt:lpstr>
      <vt:lpstr>Syllabus</vt:lpstr>
      <vt:lpstr>Notes:</vt:lpstr>
      <vt:lpstr>Facilities</vt:lpstr>
      <vt:lpstr>CS 105  “Tour of the Black Holes of Computing”</vt:lpstr>
      <vt:lpstr>Everything is bits</vt:lpstr>
      <vt:lpstr>Encoding Byte Values</vt:lpstr>
      <vt:lpstr>Example Data Sizes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Contrast: Logic Operations in C</vt:lpstr>
      <vt:lpstr>Shift Operations</vt:lpstr>
      <vt:lpstr>C Puzzles</vt:lpstr>
      <vt:lpstr>Encoding Integers</vt:lpstr>
      <vt:lpstr>Encoding Integers (Cont.)</vt:lpstr>
      <vt:lpstr>Numeric Ranges</vt:lpstr>
      <vt:lpstr>Values for Different Word Sizes</vt:lpstr>
      <vt:lpstr>An Important Detail</vt:lpstr>
      <vt:lpstr>Unsigned &amp; Signed Numeric Values</vt:lpstr>
      <vt:lpstr>Mapping Between Signed &amp; Unsigned</vt:lpstr>
      <vt:lpstr>Mapping Signed  Unsigned</vt:lpstr>
      <vt:lpstr>Mapping Signed  Unsigned</vt:lpstr>
      <vt:lpstr>Casting Signed to Unsigned</vt:lpstr>
      <vt:lpstr>Relation between Signed &amp; Unsigned</vt:lpstr>
      <vt:lpstr>Conversion Visualized</vt:lpstr>
      <vt:lpstr>Signed vs. Unsigned in C</vt:lpstr>
      <vt:lpstr>Casting Surprises</vt:lpstr>
      <vt:lpstr>Casting Surprises</vt:lpstr>
      <vt:lpstr>Summary: Casting Signed ↔ Unsigned: Basic Rules</vt:lpstr>
      <vt:lpstr>Sign Extension</vt:lpstr>
      <vt:lpstr>Sign Extension Example</vt:lpstr>
      <vt:lpstr>Negating with Complement &amp; Increment</vt:lpstr>
      <vt:lpstr>Unsigned Addition</vt:lpstr>
      <vt:lpstr>Two’s-Complement Addition</vt:lpstr>
      <vt:lpstr>Detecting 2’s-Comp. Overflow</vt:lpstr>
      <vt:lpstr>A Fun Fact</vt:lpstr>
      <vt:lpstr>Multiplication</vt:lpstr>
      <vt:lpstr>Power-of-2 Multiply by Shifting</vt:lpstr>
      <vt:lpstr>Unsigned Power-of-2 Divide by Shifting</vt:lpstr>
      <vt:lpstr>Arithmetic: Basic Rules</vt:lpstr>
      <vt:lpstr>Why Should I Use Unsigned?</vt:lpstr>
      <vt:lpstr>Counting Down with Unsigned</vt:lpstr>
      <vt:lpstr>Why Should I Use Unsigned? (cont.)</vt:lpstr>
      <vt:lpstr>Byte-Oriented Memory Organization</vt:lpstr>
      <vt:lpstr>Machine Words</vt:lpstr>
      <vt:lpstr>Word-Oriented Memory Organization</vt:lpstr>
      <vt:lpstr>Example Data Representations</vt:lpstr>
      <vt:lpstr>Byte Ordering</vt:lpstr>
      <vt:lpstr>Byte Ordering Example</vt:lpstr>
      <vt:lpstr>Representing Strings</vt:lpstr>
      <vt:lpstr>For handouts</vt:lpstr>
      <vt:lpstr>For screen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Integer Arithmetic</dc:title>
  <dc:subject/>
  <dc:creator>Randal E. Bryant and David R. O'Hallaron</dc:creator>
  <cp:keywords/>
  <dc:description/>
  <cp:lastModifiedBy>Geoff Kuenning</cp:lastModifiedBy>
  <cp:revision>124</cp:revision>
  <cp:lastPrinted>2017-08-23T23:12:14Z</cp:lastPrinted>
  <dcterms:created xsi:type="dcterms:W3CDTF">1998-08-11T09:19:24Z</dcterms:created>
  <dcterms:modified xsi:type="dcterms:W3CDTF">2017-10-12T05:51:07Z</dcterms:modified>
</cp:coreProperties>
</file>