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35"/>
  </p:notesMasterIdLst>
  <p:handoutMasterIdLst>
    <p:handoutMasterId r:id="rId36"/>
  </p:handoutMasterIdLst>
  <p:sldIdLst>
    <p:sldId id="342" r:id="rId2"/>
    <p:sldId id="373" r:id="rId3"/>
    <p:sldId id="391" r:id="rId4"/>
    <p:sldId id="392" r:id="rId5"/>
    <p:sldId id="393" r:id="rId6"/>
    <p:sldId id="394" r:id="rId7"/>
    <p:sldId id="344" r:id="rId8"/>
    <p:sldId id="347" r:id="rId9"/>
    <p:sldId id="395" r:id="rId10"/>
    <p:sldId id="396" r:id="rId11"/>
    <p:sldId id="349" r:id="rId12"/>
    <p:sldId id="397" r:id="rId13"/>
    <p:sldId id="398" r:id="rId14"/>
    <p:sldId id="376" r:id="rId15"/>
    <p:sldId id="377" r:id="rId16"/>
    <p:sldId id="378" r:id="rId17"/>
    <p:sldId id="379" r:id="rId18"/>
    <p:sldId id="399" r:id="rId19"/>
    <p:sldId id="381" r:id="rId20"/>
    <p:sldId id="382" r:id="rId21"/>
    <p:sldId id="383" r:id="rId22"/>
    <p:sldId id="400" r:id="rId23"/>
    <p:sldId id="401" r:id="rId24"/>
    <p:sldId id="384" r:id="rId25"/>
    <p:sldId id="385" r:id="rId26"/>
    <p:sldId id="386" r:id="rId27"/>
    <p:sldId id="387" r:id="rId28"/>
    <p:sldId id="402" r:id="rId29"/>
    <p:sldId id="403" r:id="rId30"/>
    <p:sldId id="367" r:id="rId31"/>
    <p:sldId id="390" r:id="rId32"/>
    <p:sldId id="370" r:id="rId33"/>
    <p:sldId id="369" r:id="rId34"/>
  </p:sldIdLst>
  <p:sldSz cx="9144000" cy="6858000" type="letter"/>
  <p:notesSz cx="9271000" cy="6985000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66FF"/>
    <a:srgbClr val="CCFF33"/>
    <a:srgbClr val="00CCFF"/>
    <a:srgbClr val="FF00FF"/>
    <a:srgbClr val="CC0000"/>
    <a:srgbClr val="FFFF99"/>
    <a:srgbClr val="9403B9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37" autoAdjust="0"/>
  </p:normalViewPr>
  <p:slideViewPr>
    <p:cSldViewPr>
      <p:cViewPr varScale="1">
        <p:scale>
          <a:sx n="93" d="100"/>
          <a:sy n="93" d="100"/>
        </p:scale>
        <p:origin x="-426" y="-90"/>
      </p:cViewPr>
      <p:guideLst>
        <p:guide orient="horz" pos="96"/>
        <p:guide pos="55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1584" y="-104"/>
      </p:cViewPr>
      <p:guideLst>
        <p:guide orient="horz" pos="2200"/>
        <p:guide pos="292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4256088" y="6653213"/>
            <a:ext cx="762000" cy="255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03" tIns="44445" rIns="87303" bIns="44445">
            <a:spAutoFit/>
          </a:bodyPr>
          <a:lstStyle>
            <a:lvl1pPr defTabSz="868363"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defRPr/>
            </a:pPr>
            <a:r>
              <a:rPr lang="en-US" altLang="en-US" sz="1200" b="0"/>
              <a:t>Page </a:t>
            </a:r>
            <a:fld id="{928B6CBB-1E16-4325-B4C0-305277A209D4}" type="slidenum">
              <a:rPr lang="en-US" altLang="en-US" sz="1200" b="0"/>
              <a:pPr>
                <a:defRPr/>
              </a:pPr>
              <a:t>‹#›</a:t>
            </a:fld>
            <a:endParaRPr lang="en-US" altLang="en-US" sz="1200" b="0"/>
          </a:p>
        </p:txBody>
      </p:sp>
    </p:spTree>
    <p:extLst>
      <p:ext uri="{BB962C8B-B14F-4D97-AF65-F5344CB8AC3E}">
        <p14:creationId xmlns:p14="http://schemas.microsoft.com/office/powerpoint/2010/main" val="2475446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6663" y="3317875"/>
            <a:ext cx="6797675" cy="314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4232275" y="6653213"/>
            <a:ext cx="806450" cy="255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03" tIns="44445" rIns="87303" bIns="44445">
            <a:spAutoFit/>
          </a:bodyPr>
          <a:lstStyle>
            <a:lvl1pPr defTabSz="868363"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defRPr/>
            </a:pPr>
            <a:r>
              <a:rPr lang="en-US" altLang="en-US" sz="1200" b="0" smtClean="0">
                <a:latin typeface="Century Gothic" pitchFamily="34" charset="0"/>
              </a:rPr>
              <a:t>Page </a:t>
            </a:r>
            <a:fld id="{9EFFD700-17EA-4111-AB34-C5032AA4B5D3}" type="slidenum">
              <a:rPr lang="en-US" altLang="en-US" sz="1200" b="0" smtClean="0">
                <a:latin typeface="Century Gothic" pitchFamily="34" charset="0"/>
              </a:rPr>
              <a:pPr>
                <a:defRPr/>
              </a:pPr>
              <a:t>‹#›</a:t>
            </a:fld>
            <a:endParaRPr lang="en-US" altLang="en-US" sz="1200" b="0" smtClean="0">
              <a:latin typeface="Century Gothic" pitchFamily="34" charset="0"/>
            </a:endParaRPr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95600" y="528638"/>
            <a:ext cx="3479800" cy="2609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11833895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889250" y="523875"/>
            <a:ext cx="3492500" cy="26193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27100" y="3317875"/>
            <a:ext cx="7416800" cy="3143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spcBef>
                <a:spcPts val="425"/>
              </a:spcBef>
            </a:pPr>
            <a:r>
              <a:rPr lang="en-US">
                <a:solidFill>
                  <a:srgbClr val="000000"/>
                </a:solidFill>
                <a:latin typeface="Times New Roman" charset="0"/>
                <a:cs typeface="Times New Roman" charset="0"/>
                <a:sym typeface="Times New Roman" charset="0"/>
              </a:rPr>
              <a:t>Latex source for equation: </a:t>
            </a:r>
            <a:r>
              <a:rPr lang="en-US">
                <a:latin typeface="Monaco" charset="0"/>
                <a:ea typeface="Monaco" charset="0"/>
                <a:cs typeface="Monaco" charset="0"/>
                <a:sym typeface="Monaco" charset="0"/>
              </a:rPr>
              <a:t>\sum_{k=-j}^i b_k \times 2^k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5019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65125"/>
            <a:ext cx="77724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35105305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89224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05575" y="304800"/>
            <a:ext cx="2092325" cy="6140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304800"/>
            <a:ext cx="6124575" cy="6140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948781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445357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67612084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363055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70809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790980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4843149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15911319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95756663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304800"/>
            <a:ext cx="7315200" cy="68580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96969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219075" y="6400800"/>
            <a:ext cx="603250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defRPr/>
            </a:pPr>
            <a:r>
              <a:rPr lang="en-US" sz="1400" b="0" smtClean="0">
                <a:solidFill>
                  <a:schemeClr val="hlink"/>
                </a:solidFill>
              </a:rPr>
              <a:t>– </a:t>
            </a:r>
            <a:fld id="{77250200-460B-4801-A6A6-93B5F4C47741}" type="slidenum">
              <a:rPr lang="en-US" sz="1400" b="0" smtClean="0">
                <a:solidFill>
                  <a:schemeClr val="hlink"/>
                </a:solidFill>
              </a:rPr>
              <a:pPr>
                <a:defRPr/>
              </a:pPr>
              <a:t>‹#›</a:t>
            </a:fld>
            <a:r>
              <a:rPr lang="en-US" sz="1400" b="0" smtClean="0">
                <a:solidFill>
                  <a:schemeClr val="hlink"/>
                </a:solidFill>
              </a:rPr>
              <a:t> –</a:t>
            </a:r>
            <a:endParaRPr lang="en-US" sz="1400" b="0" smtClean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7762875" y="6391275"/>
            <a:ext cx="684213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defRPr/>
            </a:pPr>
            <a:r>
              <a:rPr lang="en-US" altLang="en-US" sz="1400" b="0" smtClean="0">
                <a:solidFill>
                  <a:schemeClr val="hlink"/>
                </a:solidFill>
              </a:rPr>
              <a:t>CS 105</a:t>
            </a:r>
          </a:p>
        </p:txBody>
      </p:sp>
      <p:pic>
        <p:nvPicPr>
          <p:cNvPr id="1030" name="Picture 6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76200"/>
            <a:ext cx="7715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 spd="med"/>
  <p:txStyles>
    <p:titleStyle>
      <a:lvl1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2pPr>
      <a:lvl3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3pPr>
      <a:lvl4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4pPr>
      <a:lvl5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9pPr>
    </p:titleStyle>
    <p:bodyStyle>
      <a:lvl1pPr marL="385763" indent="-385763" algn="l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6175" indent="-238125" algn="l" rtl="0" eaLnBrk="0" fontAlgn="base" hangingPunct="0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</a:defRPr>
      </a:lvl4pPr>
      <a:lvl5pPr marL="24511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9083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33655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8227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42799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Microsoft_Excel_97-2003_Worksheet1.xls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22600" y="1905000"/>
            <a:ext cx="3343275" cy="1060450"/>
          </a:xfrm>
          <a:noFill/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rgbClr val="969696"/>
                  </a:outerShdw>
                </a:effectLst>
              </a14:hiddenEffects>
            </a:ext>
          </a:extLst>
        </p:spPr>
        <p:txBody>
          <a:bodyPr wrap="none" lIns="63500" tIns="25400" rIns="63500" bIns="25400" anchor="t">
            <a:spAutoFit/>
          </a:bodyPr>
          <a:lstStyle/>
          <a:p>
            <a:pPr algn="ctr" eaLnBrk="1" hangingPunct="1"/>
            <a:r>
              <a:rPr lang="en-US" altLang="en-US" smtClean="0"/>
              <a:t>Floating Point</a:t>
            </a:r>
            <a:br>
              <a:rPr lang="en-US" altLang="en-US" smtClean="0"/>
            </a:br>
            <a:endParaRPr lang="en-US" altLang="en-US" smtClean="0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25" y="3833813"/>
            <a:ext cx="5227638" cy="2060575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mtClean="0"/>
              <a:t>Topics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IEEE Floating-Point Standard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Rounding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Floating-Point Operations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Mathematical Properties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mtClean="0"/>
          </a:p>
        </p:txBody>
      </p:sp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1565275" y="762000"/>
            <a:ext cx="6249988" cy="887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eaLnBrk="1" hangingPunct="1">
              <a:lnSpc>
                <a:spcPct val="87000"/>
              </a:lnSpc>
            </a:pPr>
            <a:r>
              <a:rPr lang="en-US" altLang="en-US" sz="3800">
                <a:solidFill>
                  <a:schemeClr val="hlink"/>
                </a:solidFill>
              </a:rPr>
              <a:t>CS 105</a:t>
            </a:r>
            <a:br>
              <a:rPr lang="en-US" altLang="en-US" sz="3800">
                <a:solidFill>
                  <a:schemeClr val="hlink"/>
                </a:solidFill>
              </a:rPr>
            </a:br>
            <a:r>
              <a:rPr lang="en-US" altLang="en-US" sz="2500" i="1">
                <a:solidFill>
                  <a:schemeClr val="hlink"/>
                </a:solidFill>
              </a:rPr>
              <a:t>“Tour of the Black Holes of Computing!”</a:t>
            </a:r>
            <a:endParaRPr lang="en-US" altLang="en-US" sz="380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“Normalized” </a:t>
            </a:r>
            <a:r>
              <a:rPr lang="en-US" dirty="0"/>
              <a:t>Values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smtClean="0"/>
              <a:t>When: </a:t>
            </a:r>
            <a:r>
              <a:rPr lang="en-US" dirty="0"/>
              <a:t>exp ≠ 000…0 and exp ≠ 111…1</a:t>
            </a:r>
          </a:p>
          <a:p>
            <a:r>
              <a:rPr lang="en-US" dirty="0" smtClean="0"/>
              <a:t>Exponent </a:t>
            </a:r>
            <a:r>
              <a:rPr lang="en-US" dirty="0"/>
              <a:t>coded as</a:t>
            </a:r>
            <a:r>
              <a:rPr lang="en-US" dirty="0" smtClean="0"/>
              <a:t> a </a:t>
            </a:r>
            <a:r>
              <a:rPr lang="en-US" dirty="0" smtClean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biased</a:t>
            </a:r>
            <a:r>
              <a:rPr lang="en-US" dirty="0" smtClean="0"/>
              <a:t> </a:t>
            </a:r>
            <a:r>
              <a:rPr lang="en-US" dirty="0"/>
              <a:t>value: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dirty="0"/>
              <a:t>  = 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Exp</a:t>
            </a:r>
            <a:r>
              <a:rPr lang="en-US" dirty="0"/>
              <a:t> –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</a:t>
            </a:r>
            <a:endParaRPr lang="en-US" dirty="0"/>
          </a:p>
          <a:p>
            <a:pPr marL="552450" lvl="1"/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Exp</a:t>
            </a:r>
            <a:r>
              <a:rPr lang="en-US" dirty="0"/>
              <a:t>: unsigned value </a:t>
            </a:r>
            <a:r>
              <a:rPr lang="en-US" dirty="0" smtClean="0"/>
              <a:t>of </a:t>
            </a:r>
            <a:r>
              <a:rPr lang="en-US" dirty="0" err="1" smtClean="0">
                <a:latin typeface="Calibri"/>
                <a:ea typeface="Monaco" charset="0"/>
                <a:cs typeface="Calibri"/>
                <a:sym typeface="Monaco" charset="0"/>
              </a:rPr>
              <a:t>exp</a:t>
            </a:r>
            <a:r>
              <a:rPr lang="en-US" dirty="0" smtClean="0">
                <a:latin typeface="Calibri"/>
                <a:ea typeface="Monaco" charset="0"/>
                <a:cs typeface="Calibri"/>
                <a:sym typeface="Monaco" charset="0"/>
              </a:rPr>
              <a:t> field</a:t>
            </a:r>
            <a:r>
              <a:rPr lang="en-US" dirty="0" smtClean="0">
                <a:latin typeface="Calibri"/>
                <a:cs typeface="Calibri"/>
              </a:rPr>
              <a:t> </a:t>
            </a:r>
            <a:endParaRPr lang="en-US" dirty="0">
              <a:latin typeface="Calibri"/>
              <a:cs typeface="Calibri"/>
            </a:endParaRPr>
          </a:p>
          <a:p>
            <a:pPr marL="552450" lvl="1"/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Bias</a:t>
            </a:r>
            <a:r>
              <a:rPr lang="en-US" dirty="0"/>
              <a:t> = 2</a:t>
            </a:r>
            <a:r>
              <a:rPr lang="en-US" baseline="32000" dirty="0"/>
              <a:t>k-1</a:t>
            </a:r>
            <a:r>
              <a:rPr lang="en-US" dirty="0"/>
              <a:t> </a:t>
            </a:r>
            <a:r>
              <a:rPr lang="en-US" dirty="0" smtClean="0"/>
              <a:t>– </a:t>
            </a:r>
            <a:r>
              <a:rPr lang="en-US" dirty="0"/>
              <a:t>1, where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k</a:t>
            </a:r>
            <a:r>
              <a:rPr lang="en-US" dirty="0"/>
              <a:t> is number of exponent bits</a:t>
            </a:r>
          </a:p>
          <a:p>
            <a:pPr marL="838200" lvl="2"/>
            <a:r>
              <a:rPr lang="en-US" dirty="0"/>
              <a:t>Single precision: 127 (Exp: 1…254, E: -126…127)</a:t>
            </a:r>
          </a:p>
          <a:p>
            <a:pPr marL="838200" lvl="2"/>
            <a:r>
              <a:rPr lang="en-US" dirty="0"/>
              <a:t>Double precision: 1023 (Exp: 1…2046, E: -1022…1023)</a:t>
            </a:r>
          </a:p>
          <a:p>
            <a:r>
              <a:rPr lang="en-US" dirty="0" smtClean="0"/>
              <a:t>Significand </a:t>
            </a:r>
            <a:r>
              <a:rPr lang="en-US" dirty="0"/>
              <a:t>coded with implied leading 1: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dirty="0"/>
              <a:t>  =  </a:t>
            </a:r>
            <a:r>
              <a:rPr lang="en-US" dirty="0">
                <a:latin typeface="Calibri"/>
                <a:ea typeface="Monaco" charset="0"/>
                <a:cs typeface="Calibri"/>
                <a:sym typeface="Monaco" charset="0"/>
              </a:rPr>
              <a:t>1.xxx…x</a:t>
            </a:r>
            <a:r>
              <a:rPr lang="en-US" baseline="-6000" dirty="0">
                <a:latin typeface="Calibri"/>
                <a:ea typeface="Monaco" charset="0"/>
                <a:cs typeface="Calibri"/>
                <a:sym typeface="Monaco" charset="0"/>
              </a:rPr>
              <a:t>2</a:t>
            </a:r>
            <a:endParaRPr lang="en-US" dirty="0">
              <a:latin typeface="Calibri"/>
              <a:cs typeface="Calibri"/>
            </a:endParaRPr>
          </a:p>
          <a:p>
            <a:pPr marL="552450" lvl="1"/>
            <a:r>
              <a:rPr lang="en-US" dirty="0">
                <a:latin typeface="Calibri"/>
                <a:cs typeface="Calibri"/>
              </a:rPr>
              <a:t> </a:t>
            </a:r>
            <a:r>
              <a:rPr lang="en-US" dirty="0">
                <a:latin typeface="Calibri"/>
                <a:ea typeface="Monaco" charset="0"/>
                <a:cs typeface="Calibri"/>
                <a:sym typeface="Monaco" charset="0"/>
              </a:rPr>
              <a:t>xxx…x</a:t>
            </a:r>
            <a:r>
              <a:rPr lang="en-US" dirty="0">
                <a:latin typeface="Calibri"/>
                <a:cs typeface="Calibri"/>
              </a:rPr>
              <a:t>: bits of </a:t>
            </a:r>
            <a:r>
              <a:rPr lang="en-US" dirty="0" err="1" smtClean="0">
                <a:latin typeface="Calibri"/>
                <a:ea typeface="Monaco" charset="0"/>
                <a:cs typeface="Calibri"/>
                <a:sym typeface="Monaco" charset="0"/>
              </a:rPr>
              <a:t>frac</a:t>
            </a:r>
            <a:r>
              <a:rPr lang="en-US" dirty="0" smtClean="0">
                <a:latin typeface="Calibri"/>
                <a:ea typeface="Monaco" charset="0"/>
                <a:cs typeface="Calibri"/>
                <a:sym typeface="Monaco" charset="0"/>
              </a:rPr>
              <a:t> field</a:t>
            </a:r>
            <a:endParaRPr lang="en-US" dirty="0">
              <a:latin typeface="Calibri"/>
              <a:cs typeface="Calibri"/>
            </a:endParaRPr>
          </a:p>
          <a:p>
            <a:pPr marL="552450" lvl="1"/>
            <a:r>
              <a:rPr lang="en-US" dirty="0">
                <a:latin typeface="Calibri"/>
                <a:cs typeface="Calibri"/>
              </a:rPr>
              <a:t>Minimum when</a:t>
            </a:r>
            <a:r>
              <a:rPr lang="en-US" dirty="0" smtClean="0">
                <a:latin typeface="Calibri"/>
                <a:cs typeface="Calibri"/>
              </a:rPr>
              <a:t> </a:t>
            </a:r>
            <a:r>
              <a:rPr lang="en-US" dirty="0" err="1" smtClean="0">
                <a:latin typeface="Calibri"/>
                <a:ea typeface="Monaco" charset="0"/>
                <a:cs typeface="Calibri"/>
                <a:sym typeface="Monaco" charset="0"/>
              </a:rPr>
              <a:t>frac</a:t>
            </a:r>
            <a:r>
              <a:rPr lang="en-US" dirty="0" smtClean="0">
                <a:latin typeface="Calibri"/>
                <a:ea typeface="Monaco" charset="0"/>
                <a:cs typeface="Calibri"/>
                <a:sym typeface="Monaco" charset="0"/>
              </a:rPr>
              <a:t>=000</a:t>
            </a:r>
            <a:r>
              <a:rPr lang="en-US" dirty="0">
                <a:latin typeface="Calibri"/>
                <a:ea typeface="Monaco" charset="0"/>
                <a:cs typeface="Calibri"/>
                <a:sym typeface="Monaco" charset="0"/>
              </a:rPr>
              <a:t>…0</a:t>
            </a:r>
            <a:r>
              <a:rPr lang="en-US" dirty="0">
                <a:latin typeface="Calibri"/>
                <a:cs typeface="Calibri"/>
              </a:rPr>
              <a:t> (</a:t>
            </a:r>
            <a:r>
              <a:rPr lang="en-US" dirty="0">
                <a:latin typeface="Calibri"/>
                <a:ea typeface="Calibri Italic" charset="0"/>
                <a:cs typeface="Calibri"/>
                <a:sym typeface="Calibri Italic" charset="0"/>
              </a:rPr>
              <a:t>M</a:t>
            </a:r>
            <a:r>
              <a:rPr lang="en-US" dirty="0">
                <a:latin typeface="Calibri"/>
                <a:cs typeface="Calibri"/>
              </a:rPr>
              <a:t> = 1.0)</a:t>
            </a:r>
          </a:p>
          <a:p>
            <a:pPr marL="552450" lvl="1"/>
            <a:r>
              <a:rPr lang="en-US" dirty="0">
                <a:latin typeface="Calibri"/>
                <a:cs typeface="Calibri"/>
              </a:rPr>
              <a:t>Maximum when</a:t>
            </a:r>
            <a:r>
              <a:rPr lang="en-US" dirty="0" smtClean="0">
                <a:latin typeface="Calibri"/>
                <a:cs typeface="Calibri"/>
              </a:rPr>
              <a:t> </a:t>
            </a:r>
            <a:r>
              <a:rPr lang="en-US" dirty="0" err="1" smtClean="0">
                <a:latin typeface="Calibri"/>
                <a:ea typeface="Monaco" charset="0"/>
                <a:cs typeface="Calibri"/>
                <a:sym typeface="Monaco" charset="0"/>
              </a:rPr>
              <a:t>frac</a:t>
            </a:r>
            <a:r>
              <a:rPr lang="en-US" dirty="0" smtClean="0">
                <a:latin typeface="Calibri"/>
                <a:ea typeface="Monaco" charset="0"/>
                <a:cs typeface="Calibri"/>
                <a:sym typeface="Monaco" charset="0"/>
              </a:rPr>
              <a:t>=111</a:t>
            </a:r>
            <a:r>
              <a:rPr lang="en-US" dirty="0">
                <a:latin typeface="Calibri"/>
                <a:ea typeface="Monaco" charset="0"/>
                <a:cs typeface="Calibri"/>
                <a:sym typeface="Monaco" charset="0"/>
              </a:rPr>
              <a:t>…1</a:t>
            </a:r>
            <a:r>
              <a:rPr lang="en-US" dirty="0">
                <a:latin typeface="Calibri"/>
                <a:cs typeface="Calibri"/>
              </a:rPr>
              <a:t> (</a:t>
            </a:r>
            <a:r>
              <a:rPr lang="en-US" dirty="0">
                <a:latin typeface="Calibri"/>
                <a:ea typeface="Calibri Italic" charset="0"/>
                <a:cs typeface="Calibri"/>
                <a:sym typeface="Calibri Italic" charset="0"/>
              </a:rPr>
              <a:t>M</a:t>
            </a:r>
            <a:r>
              <a:rPr lang="en-US" dirty="0">
                <a:latin typeface="Calibri"/>
                <a:cs typeface="Calibri"/>
              </a:rPr>
              <a:t> = 2.0 – ε)</a:t>
            </a:r>
          </a:p>
          <a:p>
            <a:pPr marL="552450" lvl="1"/>
            <a:r>
              <a:rPr lang="en-US" dirty="0"/>
              <a:t>Get extra leading bit for “free”</a:t>
            </a:r>
          </a:p>
        </p:txBody>
      </p:sp>
      <p:sp>
        <p:nvSpPr>
          <p:cNvPr id="2" name="Rectangle 1"/>
          <p:cNvSpPr/>
          <p:nvPr/>
        </p:nvSpPr>
        <p:spPr>
          <a:xfrm>
            <a:off x="5943600" y="533400"/>
            <a:ext cx="1944162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2400" dirty="0" smtClean="0"/>
              <a:t>v = (</a:t>
            </a:r>
            <a:r>
              <a:rPr lang="en-US" sz="2400" dirty="0"/>
              <a:t>–1)</a:t>
            </a:r>
            <a:r>
              <a:rPr lang="en-US" sz="2400" baseline="32000" dirty="0" smtClean="0"/>
              <a:t>s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sz="2400" dirty="0" smtClean="0"/>
              <a:t> 2</a:t>
            </a:r>
            <a:r>
              <a:rPr lang="en-US" sz="2400" baseline="32000" dirty="0" smtClean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2090079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741363" y="371475"/>
            <a:ext cx="7183437" cy="503238"/>
          </a:xfrm>
        </p:spPr>
        <p:txBody>
          <a:bodyPr/>
          <a:lstStyle/>
          <a:p>
            <a:pPr eaLnBrk="1" hangingPunct="1"/>
            <a:r>
              <a:rPr lang="en-US" altLang="en-US" smtClean="0"/>
              <a:t>Normalized Encoding Example 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8255000" cy="1524000"/>
          </a:xfrm>
        </p:spPr>
        <p:txBody>
          <a:bodyPr/>
          <a:lstStyle/>
          <a:p>
            <a:pPr marL="223838" indent="-223838" defTabSz="895350" eaLnBrk="1" hangingPunct="1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  <a:defRPr/>
            </a:pPr>
            <a:r>
              <a:rPr lang="en-US" sz="2000" smtClean="0"/>
              <a:t>Value</a:t>
            </a:r>
          </a:p>
          <a:p>
            <a:pPr marL="560388" lvl="1" indent="-222250" defTabSz="895350" eaLnBrk="1" hangingPunct="1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  <a:defRPr/>
            </a:pPr>
            <a:r>
              <a:rPr lang="en-US" sz="1800" smtClean="0">
                <a:latin typeface="Courier New" pitchFamily="49" charset="0"/>
              </a:rPr>
              <a:t>Float F = 15213.0;</a:t>
            </a:r>
            <a:endParaRPr lang="en-US" sz="1800" smtClean="0"/>
          </a:p>
          <a:p>
            <a:pPr marL="560388" lvl="1" indent="-222250" defTabSz="895350" eaLnBrk="1" hangingPunct="1">
              <a:lnSpc>
                <a:spcPct val="90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  <a:defRPr/>
            </a:pPr>
            <a:r>
              <a:rPr lang="en-US" sz="1800" b="0" smtClean="0"/>
              <a:t>15213</a:t>
            </a:r>
            <a:r>
              <a:rPr lang="en-US" sz="1800" b="0" baseline="-25000" smtClean="0"/>
              <a:t>10</a:t>
            </a:r>
            <a:r>
              <a:rPr lang="en-US" sz="1800" b="0" smtClean="0"/>
              <a:t>  = 11101101101101</a:t>
            </a:r>
            <a:r>
              <a:rPr lang="en-US" sz="1800" b="0" baseline="-25000" smtClean="0"/>
              <a:t>2  </a:t>
            </a:r>
            <a:r>
              <a:rPr lang="en-US" sz="1800" b="0" smtClean="0"/>
              <a:t> = 1.1101101101101</a:t>
            </a:r>
            <a:r>
              <a:rPr lang="en-US" sz="1800" b="0" baseline="-25000" smtClean="0"/>
              <a:t>2</a:t>
            </a:r>
            <a:r>
              <a:rPr lang="en-US" sz="1800" b="0" smtClean="0"/>
              <a:t> X 2</a:t>
            </a:r>
            <a:r>
              <a:rPr lang="en-US" sz="1800" b="0" baseline="30000" smtClean="0"/>
              <a:t>13</a:t>
            </a:r>
            <a:endParaRPr lang="en-US" sz="1800" b="0" smtClean="0"/>
          </a:p>
          <a:p>
            <a:pPr marL="223838" indent="-223838" defTabSz="895350" eaLnBrk="1" hangingPunct="1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  <a:defRPr/>
            </a:pPr>
            <a:r>
              <a:rPr lang="en-US" sz="2000" smtClean="0"/>
              <a:t>Significand</a:t>
            </a:r>
          </a:p>
          <a:p>
            <a:pPr marL="560388" lvl="1" indent="-222250" defTabSz="895350" eaLnBrk="1" hangingPunct="1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  <a:defRPr/>
            </a:pPr>
            <a:r>
              <a:rPr lang="en-US" sz="1800" b="0" i="1" smtClean="0"/>
              <a:t>M</a:t>
            </a:r>
            <a:r>
              <a:rPr lang="en-US" sz="1800" smtClean="0"/>
              <a:t> 	= 	</a:t>
            </a:r>
            <a:r>
              <a:rPr lang="en-US" sz="1800" b="0" smtClean="0"/>
              <a:t>1.</a:t>
            </a:r>
            <a:r>
              <a:rPr lang="en-US" sz="1800" b="0" u="sng" smtClean="0"/>
              <a:t>1101101101101</a:t>
            </a:r>
            <a:r>
              <a:rPr lang="en-US" sz="1800" b="0" baseline="-25000" smtClean="0"/>
              <a:t>2</a:t>
            </a:r>
            <a:endParaRPr lang="en-US" sz="1800" smtClean="0"/>
          </a:p>
          <a:p>
            <a:pPr marL="560388" lvl="1" indent="-222250" defTabSz="895350" eaLnBrk="1" hangingPunct="1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  <a:defRPr/>
            </a:pPr>
            <a:r>
              <a:rPr lang="en-US" sz="1800" smtClean="0">
                <a:latin typeface="Courier New" pitchFamily="49" charset="0"/>
              </a:rPr>
              <a:t>frac	= 	 </a:t>
            </a:r>
            <a:r>
              <a:rPr lang="en-US" sz="1800" u="sng" smtClean="0">
                <a:latin typeface="Courier New" pitchFamily="49" charset="0"/>
              </a:rPr>
              <a:t>1101101101101</a:t>
            </a:r>
            <a:r>
              <a:rPr lang="en-US" sz="1800" smtClean="0">
                <a:latin typeface="Courier New" pitchFamily="49" charset="0"/>
              </a:rPr>
              <a:t>0000000000</a:t>
            </a:r>
            <a:r>
              <a:rPr lang="en-US" sz="1800" baseline="-25000" smtClean="0">
                <a:latin typeface="Courier New" pitchFamily="49" charset="0"/>
              </a:rPr>
              <a:t>2</a:t>
            </a:r>
            <a:endParaRPr lang="en-US" sz="1800" smtClean="0"/>
          </a:p>
          <a:p>
            <a:pPr marL="223838" indent="-223838" defTabSz="895350" eaLnBrk="1" hangingPunct="1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  <a:defRPr/>
            </a:pPr>
            <a:r>
              <a:rPr lang="en-US" sz="2000" smtClean="0"/>
              <a:t>Exponent</a:t>
            </a:r>
          </a:p>
          <a:p>
            <a:pPr marL="560388" lvl="1" indent="-222250" defTabSz="895350" eaLnBrk="1" hangingPunct="1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  <a:defRPr/>
            </a:pPr>
            <a:r>
              <a:rPr lang="en-US" sz="1800" b="0" i="1" smtClean="0"/>
              <a:t>E	</a:t>
            </a:r>
            <a:r>
              <a:rPr lang="en-US" sz="1800" smtClean="0"/>
              <a:t> 	= 	13</a:t>
            </a:r>
          </a:p>
          <a:p>
            <a:pPr marL="560388" lvl="1" indent="-222250" defTabSz="895350" eaLnBrk="1" hangingPunct="1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  <a:defRPr/>
            </a:pPr>
            <a:r>
              <a:rPr lang="en-US" sz="1800" b="0" i="1" smtClean="0"/>
              <a:t>Bias</a:t>
            </a:r>
            <a:r>
              <a:rPr lang="en-US" sz="1800" smtClean="0"/>
              <a:t> 	= 	127</a:t>
            </a:r>
          </a:p>
          <a:p>
            <a:pPr marL="560388" lvl="1" indent="-222250" defTabSz="895350" eaLnBrk="1" hangingPunct="1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  <a:defRPr/>
            </a:pPr>
            <a:r>
              <a:rPr lang="en-US" sz="1800" b="0" i="1" smtClean="0"/>
              <a:t>Exp</a:t>
            </a:r>
            <a:r>
              <a:rPr lang="en-US" sz="1800" smtClean="0"/>
              <a:t> 	= 	140 	=	</a:t>
            </a:r>
            <a:r>
              <a:rPr lang="en-US" sz="1800" smtClean="0">
                <a:latin typeface="Courier New" pitchFamily="49" charset="0"/>
              </a:rPr>
              <a:t>10001100</a:t>
            </a:r>
            <a:r>
              <a:rPr lang="en-US" sz="1800" baseline="-25000" smtClean="0">
                <a:latin typeface="Courier New" pitchFamily="49" charset="0"/>
              </a:rPr>
              <a:t>2</a:t>
            </a:r>
            <a:endParaRPr lang="en-US" sz="1800" smtClean="0"/>
          </a:p>
          <a:p>
            <a:pPr marL="560388" lvl="1" indent="-222250" defTabSz="895350" eaLnBrk="1" hangingPunct="1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  <a:defRPr/>
            </a:pPr>
            <a:endParaRPr lang="en-US" sz="1800" smtClean="0"/>
          </a:p>
          <a:p>
            <a:pPr marL="560388" lvl="1" indent="-222250" defTabSz="895350" eaLnBrk="1" hangingPunct="1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  <a:defRPr/>
            </a:pPr>
            <a:endParaRPr lang="en-US" sz="1800" smtClean="0"/>
          </a:p>
          <a:p>
            <a:pPr marL="223838" indent="-223838" defTabSz="895350" eaLnBrk="1" hangingPunct="1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  <a:defRPr/>
            </a:pPr>
            <a:endParaRPr lang="en-US" sz="2000" smtClean="0"/>
          </a:p>
          <a:p>
            <a:pPr marL="223838" indent="-223838" defTabSz="895350" eaLnBrk="1" hangingPunct="1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  <a:defRPr/>
            </a:pPr>
            <a:endParaRPr lang="en-US" sz="2000" smtClean="0"/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990600" y="4495800"/>
            <a:ext cx="6781800" cy="1917700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1084263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tabLst>
                <a:tab pos="1084263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tabLst>
                <a:tab pos="1084263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tabLst>
                <a:tab pos="1084263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tabLst>
                <a:tab pos="1084263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084263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084263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084263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084263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/>
              <a:t>Floating-Point Representation (Class 02):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/>
              <a:t>Hex:</a:t>
            </a:r>
            <a:r>
              <a:rPr lang="en-US" altLang="en-US">
                <a:latin typeface="Courier New" pitchFamily="49" charset="0"/>
              </a:rPr>
              <a:t>  	  4    6    6    D    B    4    0    0    </a:t>
            </a:r>
            <a:r>
              <a:rPr lang="en-US" altLang="en-US"/>
              <a:t>Binary:</a:t>
            </a:r>
            <a:r>
              <a:rPr lang="en-US" altLang="en-US">
                <a:latin typeface="Courier New" pitchFamily="49" charset="0"/>
              </a:rPr>
              <a:t>  	0100 0110 0110 1101 1011 0100 0000 0000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/>
              <a:t>140:</a:t>
            </a:r>
            <a:r>
              <a:rPr lang="en-US" altLang="en-US">
                <a:latin typeface="Courier New" pitchFamily="49" charset="0"/>
              </a:rPr>
              <a:t>  	 100 0110 0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/>
              <a:t>15213:</a:t>
            </a:r>
            <a:r>
              <a:rPr lang="en-US" altLang="en-US">
                <a:latin typeface="Courier New" pitchFamily="49" charset="0"/>
              </a:rPr>
              <a:t>  	          </a:t>
            </a:r>
            <a:r>
              <a:rPr lang="en-US" altLang="en-US" i="1">
                <a:latin typeface="Courier New" pitchFamily="49" charset="0"/>
              </a:rPr>
              <a:t>1</a:t>
            </a:r>
            <a:r>
              <a:rPr lang="en-US" altLang="en-US">
                <a:latin typeface="Courier New" pitchFamily="49" charset="0"/>
              </a:rPr>
              <a:t>110 1101 1011 01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err="1"/>
              <a:t>Denormalized</a:t>
            </a:r>
            <a:r>
              <a:rPr lang="en-US" dirty="0"/>
              <a:t> Values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Condition: </a:t>
            </a:r>
            <a:r>
              <a:rPr lang="en-US" dirty="0">
                <a:latin typeface="Calibri"/>
                <a:ea typeface="Monaco" charset="0"/>
                <a:cs typeface="Calibri"/>
                <a:sym typeface="Monaco" charset="0"/>
              </a:rPr>
              <a:t>exp = 000…0</a:t>
            </a:r>
            <a:endParaRPr lang="en-US" dirty="0">
              <a:latin typeface="Calibri"/>
              <a:cs typeface="Calibri"/>
            </a:endParaRPr>
          </a:p>
          <a:p>
            <a:endParaRPr lang="en-US" dirty="0"/>
          </a:p>
          <a:p>
            <a:r>
              <a:rPr lang="en-US" dirty="0"/>
              <a:t>Exponent value: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dirty="0"/>
              <a:t> = </a:t>
            </a:r>
            <a:r>
              <a:rPr lang="en-US" dirty="0" smtClean="0"/>
              <a:t>1 – Bias (</a:t>
            </a:r>
            <a:r>
              <a:rPr lang="en-US" dirty="0"/>
              <a:t>instead of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dirty="0"/>
              <a:t> = 0 –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</a:t>
            </a:r>
            <a:r>
              <a:rPr lang="en-US" dirty="0"/>
              <a:t>)</a:t>
            </a:r>
          </a:p>
          <a:p>
            <a:r>
              <a:rPr lang="en-US" dirty="0" err="1"/>
              <a:t>Significand</a:t>
            </a:r>
            <a:r>
              <a:rPr lang="en-US" dirty="0"/>
              <a:t> coded with implied leading 0: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dirty="0"/>
              <a:t> = 0.xxx…x</a:t>
            </a:r>
            <a:r>
              <a:rPr lang="en-US" baseline="-6000" dirty="0"/>
              <a:t>2</a:t>
            </a:r>
            <a:endParaRPr lang="en-US" dirty="0"/>
          </a:p>
          <a:p>
            <a:pPr marL="552450" lvl="1"/>
            <a:r>
              <a:rPr lang="en-US" sz="1800" dirty="0">
                <a:latin typeface="Courier New Bold" charset="0"/>
                <a:cs typeface="Courier New Bold" charset="0"/>
                <a:sym typeface="Courier New Bold" charset="0"/>
              </a:rPr>
              <a:t>xxx…</a:t>
            </a:r>
            <a:r>
              <a:rPr lang="en-US" sz="1800" dirty="0" err="1"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r>
              <a:rPr lang="en-US" dirty="0"/>
              <a:t>: bits of </a:t>
            </a:r>
            <a:r>
              <a:rPr lang="en-US" sz="1800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endParaRPr lang="en-US" dirty="0"/>
          </a:p>
          <a:p>
            <a:r>
              <a:rPr lang="en-US" dirty="0"/>
              <a:t>Cases</a:t>
            </a:r>
          </a:p>
          <a:p>
            <a:pPr marL="552450" lvl="1"/>
            <a:r>
              <a:rPr lang="en-US" dirty="0"/>
              <a:t>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 dirty="0"/>
              <a:t> = 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000…0</a:t>
            </a:r>
            <a:r>
              <a:rPr lang="en-US" dirty="0"/>
              <a:t>,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 dirty="0"/>
              <a:t> = 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000…0</a:t>
            </a:r>
            <a:endParaRPr lang="en-US" b="1" dirty="0">
              <a:latin typeface="Courier New"/>
              <a:cs typeface="Courier New"/>
            </a:endParaRPr>
          </a:p>
          <a:p>
            <a:pPr marL="838200" lvl="2"/>
            <a:r>
              <a:rPr lang="en-US" dirty="0"/>
              <a:t>Represents zero value</a:t>
            </a:r>
          </a:p>
          <a:p>
            <a:pPr marL="838200" lvl="2"/>
            <a:r>
              <a:rPr lang="en-US" dirty="0"/>
              <a:t>Note distinct values: +0 and –0 (why?)</a:t>
            </a:r>
          </a:p>
          <a:p>
            <a:pPr marL="552450" lvl="1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 dirty="0"/>
              <a:t> = 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000…0</a:t>
            </a:r>
            <a:r>
              <a:rPr lang="en-US" dirty="0"/>
              <a:t>,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 dirty="0"/>
              <a:t> ≠ 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000…0</a:t>
            </a:r>
            <a:endParaRPr lang="en-US" b="1" dirty="0">
              <a:latin typeface="Courier New"/>
              <a:cs typeface="Courier New"/>
            </a:endParaRPr>
          </a:p>
          <a:p>
            <a:pPr marL="838200" lvl="2"/>
            <a:r>
              <a:rPr lang="en-US" dirty="0"/>
              <a:t>Numbers</a:t>
            </a:r>
            <a:r>
              <a:rPr lang="en-US" dirty="0" smtClean="0"/>
              <a:t> closest </a:t>
            </a:r>
            <a:r>
              <a:rPr lang="en-US" dirty="0"/>
              <a:t>to 0.0</a:t>
            </a:r>
            <a:endParaRPr lang="en-US" dirty="0" smtClean="0"/>
          </a:p>
          <a:p>
            <a:pPr marL="838200" lvl="2"/>
            <a:r>
              <a:rPr lang="en-US" dirty="0" err="1" smtClean="0"/>
              <a:t>Equispaced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943600" y="540603"/>
            <a:ext cx="1971062" cy="83099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2400" dirty="0" smtClean="0"/>
              <a:t>v = (</a:t>
            </a:r>
            <a:r>
              <a:rPr lang="en-US" sz="2400" dirty="0"/>
              <a:t>–1)</a:t>
            </a:r>
            <a:r>
              <a:rPr lang="en-US" sz="2400" baseline="32000" dirty="0"/>
              <a:t>s</a:t>
            </a:r>
            <a:r>
              <a:rPr lang="en-US" sz="2400" dirty="0"/>
              <a:t> </a:t>
            </a:r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sz="2400" dirty="0"/>
              <a:t> </a:t>
            </a:r>
            <a:r>
              <a:rPr lang="en-US" sz="2400" dirty="0" smtClean="0"/>
              <a:t>2</a:t>
            </a:r>
            <a:r>
              <a:rPr lang="en-US" sz="2400" baseline="32000" dirty="0" smtClean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</a:p>
          <a:p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sz="2400" dirty="0"/>
              <a:t>  =  </a:t>
            </a:r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1</a:t>
            </a:r>
            <a:r>
              <a:rPr lang="en-US" sz="2400" dirty="0" smtClean="0"/>
              <a:t> </a:t>
            </a:r>
            <a:r>
              <a:rPr lang="en-US" sz="2400" dirty="0"/>
              <a:t>– </a:t>
            </a:r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3677566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Special Values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Condition: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 dirty="0"/>
              <a:t> = 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111…1</a:t>
            </a:r>
            <a:endParaRPr lang="en-US" b="1" dirty="0">
              <a:latin typeface="Courier New"/>
              <a:cs typeface="Courier New"/>
            </a:endParaRPr>
          </a:p>
          <a:p>
            <a:endParaRPr lang="en-US" dirty="0"/>
          </a:p>
          <a:p>
            <a:r>
              <a:rPr lang="en-US" dirty="0"/>
              <a:t>Case: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 dirty="0"/>
              <a:t> = 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111…1</a:t>
            </a:r>
            <a:r>
              <a:rPr lang="en-US" dirty="0"/>
              <a:t>,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 dirty="0"/>
              <a:t> = 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000…0</a:t>
            </a:r>
            <a:endParaRPr lang="en-US" b="1" dirty="0">
              <a:latin typeface="Courier New"/>
              <a:cs typeface="Courier New"/>
            </a:endParaRPr>
          </a:p>
          <a:p>
            <a:pPr marL="552450" lvl="1"/>
            <a:r>
              <a:rPr lang="en-US" dirty="0"/>
              <a:t>Represents value </a:t>
            </a:r>
            <a:r>
              <a:rPr lang="en-US" sz="2400" dirty="0" smtClean="0">
                <a:sym typeface="Symbol"/>
              </a:rPr>
              <a:t></a:t>
            </a:r>
            <a:r>
              <a:rPr lang="en-US" dirty="0" smtClean="0"/>
              <a:t> </a:t>
            </a:r>
            <a:r>
              <a:rPr lang="en-US" dirty="0"/>
              <a:t>(infinity)</a:t>
            </a:r>
          </a:p>
          <a:p>
            <a:pPr marL="552450" lvl="1"/>
            <a:r>
              <a:rPr lang="en-US" dirty="0"/>
              <a:t>Operation that overflows</a:t>
            </a:r>
          </a:p>
          <a:p>
            <a:pPr marL="552450" lvl="1"/>
            <a:r>
              <a:rPr lang="en-US" dirty="0"/>
              <a:t>Both positive and negative</a:t>
            </a:r>
          </a:p>
          <a:p>
            <a:pPr marL="552450" lvl="1"/>
            <a:r>
              <a:rPr lang="en-US" dirty="0"/>
              <a:t>E.g., 1.0/0.0 = −1.0/−0.0 = </a:t>
            </a:r>
            <a:r>
              <a:rPr lang="en-US" dirty="0" smtClean="0"/>
              <a:t>+</a:t>
            </a:r>
            <a:r>
              <a:rPr lang="en-US" dirty="0" smtClean="0">
                <a:sym typeface="Symbol"/>
              </a:rPr>
              <a:t></a:t>
            </a:r>
            <a:r>
              <a:rPr lang="en-US" dirty="0" smtClean="0"/>
              <a:t>,  </a:t>
            </a:r>
            <a:r>
              <a:rPr lang="en-US" dirty="0"/>
              <a:t>1.0/−0.0 = </a:t>
            </a:r>
            <a:r>
              <a:rPr lang="en-US" dirty="0" smtClean="0"/>
              <a:t>−</a:t>
            </a:r>
            <a:r>
              <a:rPr lang="en-US" dirty="0" smtClean="0">
                <a:sym typeface="Symbol"/>
              </a:rPr>
              <a:t></a:t>
            </a:r>
            <a:endParaRPr lang="en-US" dirty="0"/>
          </a:p>
          <a:p>
            <a:endParaRPr lang="en-US" dirty="0"/>
          </a:p>
          <a:p>
            <a:r>
              <a:rPr lang="en-US" dirty="0"/>
              <a:t>Case: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 dirty="0"/>
              <a:t> = 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111…1</a:t>
            </a:r>
            <a:r>
              <a:rPr lang="en-US" dirty="0"/>
              <a:t>,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 dirty="0"/>
              <a:t> ≠ 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000…0</a:t>
            </a:r>
            <a:endParaRPr lang="en-US" b="1" dirty="0">
              <a:latin typeface="Courier New"/>
              <a:cs typeface="Courier New"/>
            </a:endParaRPr>
          </a:p>
          <a:p>
            <a:pPr marL="552450" lvl="1"/>
            <a:r>
              <a:rPr lang="en-US" dirty="0"/>
              <a:t>Not-a-Number (</a:t>
            </a:r>
            <a:r>
              <a:rPr lang="en-US" dirty="0" err="1"/>
              <a:t>NaN</a:t>
            </a:r>
            <a:r>
              <a:rPr lang="en-US" dirty="0"/>
              <a:t>)</a:t>
            </a:r>
          </a:p>
          <a:p>
            <a:pPr marL="552450" lvl="1"/>
            <a:r>
              <a:rPr lang="en-US" dirty="0"/>
              <a:t>Represents case when no numeric value can be determined</a:t>
            </a:r>
          </a:p>
          <a:p>
            <a:pPr marL="552450" lvl="1"/>
            <a:r>
              <a:rPr lang="en-US" dirty="0">
                <a:ea typeface="Apple Symbols" charset="0"/>
                <a:cs typeface="Apple Symbols" charset="0"/>
              </a:rPr>
              <a:t>E.g., </a:t>
            </a:r>
            <a:r>
              <a:rPr lang="en-US" dirty="0" err="1">
                <a:ea typeface="Apple Symbols" charset="0"/>
                <a:cs typeface="Apple Symbols" charset="0"/>
              </a:rPr>
              <a:t>sqrt</a:t>
            </a:r>
            <a:r>
              <a:rPr lang="en-US" dirty="0">
                <a:ea typeface="Apple Symbols" charset="0"/>
                <a:cs typeface="Apple Symbols" charset="0"/>
              </a:rPr>
              <a:t>(–1), </a:t>
            </a:r>
            <a:r>
              <a:rPr lang="en-US" dirty="0" smtClean="0">
                <a:sym typeface="Symbol"/>
              </a:rPr>
              <a:t></a:t>
            </a:r>
            <a:r>
              <a:rPr lang="en-US" dirty="0" smtClean="0">
                <a:ea typeface="Apple Symbols" charset="0"/>
                <a:cs typeface="Apple Symbols" charset="0"/>
              </a:rPr>
              <a:t> </a:t>
            </a:r>
            <a:r>
              <a:rPr lang="en-US" dirty="0">
                <a:ea typeface="Apple Symbols" charset="0"/>
                <a:cs typeface="Apple Symbols" charset="0"/>
              </a:rPr>
              <a:t>− </a:t>
            </a:r>
            <a:r>
              <a:rPr lang="en-US" dirty="0" smtClean="0">
                <a:sym typeface="Symbol"/>
              </a:rPr>
              <a:t></a:t>
            </a:r>
            <a:r>
              <a:rPr lang="en-US" dirty="0" smtClean="0">
                <a:ea typeface="Apple Symbols" charset="0"/>
                <a:cs typeface="Apple Symbols" charset="0"/>
              </a:rPr>
              <a:t>, </a:t>
            </a:r>
            <a:r>
              <a:rPr lang="en-US" dirty="0" smtClean="0">
                <a:sym typeface="Symbol"/>
              </a:rPr>
              <a:t></a:t>
            </a:r>
            <a:r>
              <a:rPr lang="en-US" dirty="0" smtClean="0">
                <a:ea typeface="Apple Symbols" charset="0"/>
                <a:cs typeface="Apple Symbols" charset="0"/>
              </a:rPr>
              <a:t> </a:t>
            </a:r>
            <a:r>
              <a:rPr lang="en-US" dirty="0" smtClean="0">
                <a:ea typeface="Apple Symbols" charset="0"/>
                <a:cs typeface="Apple Symbols" charset="0"/>
                <a:sym typeface="Symbol"/>
              </a:rPr>
              <a:t></a:t>
            </a:r>
            <a:r>
              <a:rPr lang="en-US" dirty="0" smtClean="0">
                <a:ea typeface="Apple Symbols" charset="0"/>
                <a:cs typeface="Apple Symbols" charset="0"/>
              </a:rPr>
              <a:t> </a:t>
            </a:r>
            <a:r>
              <a:rPr lang="en-US" dirty="0">
                <a:ea typeface="Apple Symbols" charset="0"/>
                <a:cs typeface="Apple Symbols" charset="0"/>
              </a:rPr>
              <a:t>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28872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6997700" cy="1095375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Visualization: Floating-Point </a:t>
            </a:r>
            <a:br>
              <a:rPr lang="en-US" altLang="en-US" dirty="0" smtClean="0"/>
            </a:br>
            <a:r>
              <a:rPr lang="en-US" altLang="en-US" dirty="0" smtClean="0"/>
              <a:t>Encodings</a:t>
            </a:r>
          </a:p>
        </p:txBody>
      </p:sp>
      <p:sp>
        <p:nvSpPr>
          <p:cNvPr id="15363" name="Line 3"/>
          <p:cNvSpPr>
            <a:spLocks noChangeShapeType="1"/>
          </p:cNvSpPr>
          <p:nvPr/>
        </p:nvSpPr>
        <p:spPr bwMode="auto">
          <a:xfrm>
            <a:off x="838200" y="2828925"/>
            <a:ext cx="731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838200" y="26765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>
            <a:off x="8153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>
            <a:off x="8153400" y="26765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>
            <a:off x="4267200" y="26765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8153400" y="3438525"/>
            <a:ext cx="533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8153400" y="3143250"/>
            <a:ext cx="5397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400"/>
              <a:t>NaN</a:t>
            </a:r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>
            <a:off x="86868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>
            <a:off x="304800" y="33528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2" name="Line 12"/>
          <p:cNvSpPr>
            <a:spLocks noChangeShapeType="1"/>
          </p:cNvSpPr>
          <p:nvPr/>
        </p:nvSpPr>
        <p:spPr bwMode="auto">
          <a:xfrm>
            <a:off x="304800" y="3505200"/>
            <a:ext cx="533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304800" y="3209925"/>
            <a:ext cx="5397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400"/>
              <a:t>NaN</a:t>
            </a:r>
          </a:p>
        </p:txBody>
      </p:sp>
      <p:sp>
        <p:nvSpPr>
          <p:cNvPr id="15374" name="Line 14"/>
          <p:cNvSpPr>
            <a:spLocks noChangeShapeType="1"/>
          </p:cNvSpPr>
          <p:nvPr/>
        </p:nvSpPr>
        <p:spPr bwMode="auto">
          <a:xfrm>
            <a:off x="838200" y="33528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7772400" y="2319338"/>
            <a:ext cx="574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2400" b="0">
                <a:latin typeface="Times" pitchFamily="18" charset="0"/>
              </a:rPr>
              <a:t>+</a:t>
            </a:r>
            <a:r>
              <a:rPr lang="en-US" altLang="en-US" sz="2400" b="0">
                <a:latin typeface="Symbol" pitchFamily="18" charset="2"/>
              </a:rPr>
              <a:t></a:t>
            </a:r>
          </a:p>
        </p:txBody>
      </p:sp>
      <p:sp>
        <p:nvSpPr>
          <p:cNvPr id="15376" name="Rectangle 16"/>
          <p:cNvSpPr>
            <a:spLocks noChangeArrowheads="1"/>
          </p:cNvSpPr>
          <p:nvPr/>
        </p:nvSpPr>
        <p:spPr bwMode="auto">
          <a:xfrm>
            <a:off x="715963" y="2295525"/>
            <a:ext cx="527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>
                <a:sym typeface="Symbol" pitchFamily="18" charset="2"/>
              </a:rPr>
              <a:t></a:t>
            </a:r>
            <a:r>
              <a:rPr lang="en-US" altLang="en-US" sz="2400" b="0">
                <a:latin typeface="Symbol" pitchFamily="18" charset="2"/>
              </a:rPr>
              <a:t></a:t>
            </a:r>
          </a:p>
        </p:txBody>
      </p:sp>
      <p:sp>
        <p:nvSpPr>
          <p:cNvPr id="15377" name="Text Box 17"/>
          <p:cNvSpPr txBox="1">
            <a:spLocks noChangeArrowheads="1"/>
          </p:cNvSpPr>
          <p:nvPr/>
        </p:nvSpPr>
        <p:spPr bwMode="auto">
          <a:xfrm>
            <a:off x="3962400" y="3273425"/>
            <a:ext cx="4365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>
                <a:sym typeface="Symbol" pitchFamily="18" charset="2"/>
              </a:rPr>
              <a:t></a:t>
            </a:r>
            <a:r>
              <a:rPr lang="en-US" altLang="en-US" b="0"/>
              <a:t>0</a:t>
            </a:r>
          </a:p>
        </p:txBody>
      </p:sp>
      <p:sp>
        <p:nvSpPr>
          <p:cNvPr id="15378" name="Line 18"/>
          <p:cNvSpPr>
            <a:spLocks noChangeShapeType="1"/>
          </p:cNvSpPr>
          <p:nvPr/>
        </p:nvSpPr>
        <p:spPr bwMode="auto">
          <a:xfrm>
            <a:off x="5867400" y="26765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9" name="Text Box 19"/>
          <p:cNvSpPr txBox="1">
            <a:spLocks noChangeArrowheads="1"/>
          </p:cNvSpPr>
          <p:nvPr/>
        </p:nvSpPr>
        <p:spPr bwMode="auto">
          <a:xfrm>
            <a:off x="4737100" y="2447925"/>
            <a:ext cx="11303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+Denorm</a:t>
            </a:r>
          </a:p>
        </p:txBody>
      </p:sp>
      <p:sp>
        <p:nvSpPr>
          <p:cNvPr id="15380" name="Text Box 20"/>
          <p:cNvSpPr txBox="1">
            <a:spLocks noChangeArrowheads="1"/>
          </p:cNvSpPr>
          <p:nvPr/>
        </p:nvSpPr>
        <p:spPr bwMode="auto">
          <a:xfrm>
            <a:off x="6096000" y="2447925"/>
            <a:ext cx="1473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+Normalized</a:t>
            </a:r>
          </a:p>
        </p:txBody>
      </p:sp>
      <p:sp>
        <p:nvSpPr>
          <p:cNvPr id="15381" name="Text Box 21"/>
          <p:cNvSpPr txBox="1">
            <a:spLocks noChangeArrowheads="1"/>
          </p:cNvSpPr>
          <p:nvPr/>
        </p:nvSpPr>
        <p:spPr bwMode="auto">
          <a:xfrm>
            <a:off x="3048000" y="2462213"/>
            <a:ext cx="1073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-Denorm</a:t>
            </a:r>
          </a:p>
        </p:txBody>
      </p:sp>
      <p:sp>
        <p:nvSpPr>
          <p:cNvPr id="15382" name="Line 22"/>
          <p:cNvSpPr>
            <a:spLocks noChangeShapeType="1"/>
          </p:cNvSpPr>
          <p:nvPr/>
        </p:nvSpPr>
        <p:spPr bwMode="auto">
          <a:xfrm>
            <a:off x="3048000" y="26765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3" name="Text Box 23"/>
          <p:cNvSpPr txBox="1">
            <a:spLocks noChangeArrowheads="1"/>
          </p:cNvSpPr>
          <p:nvPr/>
        </p:nvSpPr>
        <p:spPr bwMode="auto">
          <a:xfrm>
            <a:off x="1403350" y="2447925"/>
            <a:ext cx="1416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-Normalized</a:t>
            </a:r>
          </a:p>
        </p:txBody>
      </p:sp>
      <p:sp>
        <p:nvSpPr>
          <p:cNvPr id="15384" name="Line 24"/>
          <p:cNvSpPr>
            <a:spLocks noChangeShapeType="1"/>
          </p:cNvSpPr>
          <p:nvPr/>
        </p:nvSpPr>
        <p:spPr bwMode="auto">
          <a:xfrm>
            <a:off x="4724400" y="26765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5" name="Line 25"/>
          <p:cNvSpPr>
            <a:spLocks noChangeShapeType="1"/>
          </p:cNvSpPr>
          <p:nvPr/>
        </p:nvSpPr>
        <p:spPr bwMode="auto">
          <a:xfrm>
            <a:off x="4495800" y="26765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6" name="Line 26"/>
          <p:cNvSpPr>
            <a:spLocks noChangeShapeType="1"/>
          </p:cNvSpPr>
          <p:nvPr/>
        </p:nvSpPr>
        <p:spPr bwMode="auto">
          <a:xfrm>
            <a:off x="7924800" y="26765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7" name="Line 27"/>
          <p:cNvSpPr>
            <a:spLocks noChangeShapeType="1"/>
          </p:cNvSpPr>
          <p:nvPr/>
        </p:nvSpPr>
        <p:spPr bwMode="auto">
          <a:xfrm>
            <a:off x="1143000" y="26765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8" name="Line 28"/>
          <p:cNvSpPr>
            <a:spLocks noChangeShapeType="1"/>
          </p:cNvSpPr>
          <p:nvPr/>
        </p:nvSpPr>
        <p:spPr bwMode="auto">
          <a:xfrm flipV="1">
            <a:off x="4267200" y="2819400"/>
            <a:ext cx="2286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9" name="Line 29"/>
          <p:cNvSpPr>
            <a:spLocks noChangeShapeType="1"/>
          </p:cNvSpPr>
          <p:nvPr/>
        </p:nvSpPr>
        <p:spPr bwMode="auto">
          <a:xfrm flipH="1" flipV="1">
            <a:off x="4495800" y="2819400"/>
            <a:ext cx="2286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0" name="Rectangle 30"/>
          <p:cNvSpPr>
            <a:spLocks noChangeArrowheads="1"/>
          </p:cNvSpPr>
          <p:nvPr/>
        </p:nvSpPr>
        <p:spPr bwMode="auto">
          <a:xfrm>
            <a:off x="4572000" y="3276600"/>
            <a:ext cx="4445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+0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7213600" cy="573088"/>
          </a:xfrm>
        </p:spPr>
        <p:txBody>
          <a:bodyPr/>
          <a:lstStyle/>
          <a:p>
            <a:pPr eaLnBrk="1" hangingPunct="1"/>
            <a:r>
              <a:rPr lang="en-US" altLang="en-US" smtClean="0"/>
              <a:t>Tiny Floating-Point Example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8-bit Floating Point Representation</a:t>
            </a:r>
          </a:p>
          <a:p>
            <a:pPr lvl="1" eaLnBrk="1" hangingPunct="1">
              <a:defRPr/>
            </a:pPr>
            <a:r>
              <a:rPr lang="en-US" smtClean="0"/>
              <a:t>The sign bit is in the most significant bit.</a:t>
            </a:r>
          </a:p>
          <a:p>
            <a:pPr lvl="1" eaLnBrk="1" hangingPunct="1">
              <a:defRPr/>
            </a:pPr>
            <a:r>
              <a:rPr lang="en-US" smtClean="0"/>
              <a:t>The next four bits are the exponent, with a bias of 7.</a:t>
            </a:r>
          </a:p>
          <a:p>
            <a:pPr lvl="1" eaLnBrk="1" hangingPunct="1">
              <a:defRPr/>
            </a:pPr>
            <a:r>
              <a:rPr lang="en-US" smtClean="0"/>
              <a:t>The last three bits are the </a:t>
            </a:r>
            <a:r>
              <a:rPr lang="en-US" smtClean="0">
                <a:latin typeface="Courier New" pitchFamily="49" charset="0"/>
              </a:rPr>
              <a:t>frac</a:t>
            </a:r>
            <a:endParaRPr lang="en-US" smtClean="0"/>
          </a:p>
          <a:p>
            <a:pPr eaLnBrk="1" hangingPunct="1">
              <a:buFont typeface="Wingdings" pitchFamily="2" charset="2"/>
              <a:buChar char="l"/>
              <a:defRPr/>
            </a:pPr>
            <a:r>
              <a:rPr lang="en-US" smtClean="0"/>
              <a:t>Same General Form as IEEE Format</a:t>
            </a:r>
          </a:p>
          <a:p>
            <a:pPr lvl="1" eaLnBrk="1" hangingPunct="1">
              <a:defRPr/>
            </a:pPr>
            <a:r>
              <a:rPr lang="en-US" smtClean="0"/>
              <a:t>Normalized, denormalized</a:t>
            </a:r>
          </a:p>
          <a:p>
            <a:pPr lvl="1" eaLnBrk="1" hangingPunct="1">
              <a:defRPr/>
            </a:pPr>
            <a:r>
              <a:rPr lang="en-US" smtClean="0"/>
              <a:t>Representation of 0, NaN, infinity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2232025" y="4572000"/>
            <a:ext cx="304800" cy="3048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/>
              <a:t>s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2536825" y="4572000"/>
            <a:ext cx="1752600" cy="3048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exp</a:t>
            </a:r>
            <a:endParaRPr lang="en-US" altLang="en-US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4289425" y="4572000"/>
            <a:ext cx="1828800" cy="3048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frac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5965825" y="4265613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400"/>
              <a:t>0</a:t>
            </a: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4289425" y="4267200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400"/>
              <a:t>2</a:t>
            </a: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4060825" y="4267200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400"/>
              <a:t>3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2482850" y="4267200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400"/>
              <a:t>6</a:t>
            </a: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2254250" y="4267200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40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7416800" cy="573088"/>
          </a:xfrm>
        </p:spPr>
        <p:txBody>
          <a:bodyPr/>
          <a:lstStyle/>
          <a:p>
            <a:pPr eaLnBrk="1" hangingPunct="1"/>
            <a:r>
              <a:rPr lang="en-US" altLang="en-US" smtClean="0"/>
              <a:t>Values Related to the Exponent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2133600" y="1143000"/>
            <a:ext cx="5041900" cy="503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tabLst>
                <a:tab pos="749300" algn="l"/>
                <a:tab pos="1714500" algn="l"/>
                <a:tab pos="2578100" algn="l"/>
                <a:tab pos="34925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tabLst>
                <a:tab pos="749300" algn="l"/>
                <a:tab pos="1714500" algn="l"/>
                <a:tab pos="2578100" algn="l"/>
                <a:tab pos="34925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tabLst>
                <a:tab pos="749300" algn="l"/>
                <a:tab pos="1714500" algn="l"/>
                <a:tab pos="2578100" algn="l"/>
                <a:tab pos="34925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tabLst>
                <a:tab pos="749300" algn="l"/>
                <a:tab pos="1714500" algn="l"/>
                <a:tab pos="2578100" algn="l"/>
                <a:tab pos="34925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tabLst>
                <a:tab pos="749300" algn="l"/>
                <a:tab pos="1714500" algn="l"/>
                <a:tab pos="2578100" algn="l"/>
                <a:tab pos="34925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749300" algn="l"/>
                <a:tab pos="1714500" algn="l"/>
                <a:tab pos="2578100" algn="l"/>
                <a:tab pos="34925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749300" algn="l"/>
                <a:tab pos="1714500" algn="l"/>
                <a:tab pos="2578100" algn="l"/>
                <a:tab pos="34925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749300" algn="l"/>
                <a:tab pos="1714500" algn="l"/>
                <a:tab pos="2578100" algn="l"/>
                <a:tab pos="34925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749300" algn="l"/>
                <a:tab pos="1714500" algn="l"/>
                <a:tab pos="2578100" algn="l"/>
                <a:tab pos="34925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Exp	exp	E	2</a:t>
            </a:r>
            <a:r>
              <a:rPr lang="en-US" altLang="en-US" baseline="30000">
                <a:latin typeface="Courier New" pitchFamily="49" charset="0"/>
              </a:rPr>
              <a:t>E</a:t>
            </a:r>
          </a:p>
          <a:p>
            <a:pPr algn="l">
              <a:lnSpc>
                <a:spcPct val="100000"/>
              </a:lnSpc>
            </a:pPr>
            <a:endParaRPr lang="en-US" altLang="en-US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0	0000	-6 	1/64	(denorms)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1	0001	-6	1/64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2	0010	-5	1/32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3	0011	-4	1/16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4	0100	-3	1/8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5	0101	-2	1/4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6	0110	-1	1/2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7	0111	 0	1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8	1000	+1	2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9	1001	+2	4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10	1010	+3	8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11	1011	+4	16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12	1100	+5	32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13	1101	+6	64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14	1110	+7	128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15	1111	n/a		(inf, NaN)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5740400" cy="573088"/>
          </a:xfrm>
        </p:spPr>
        <p:txBody>
          <a:bodyPr/>
          <a:lstStyle/>
          <a:p>
            <a:pPr eaLnBrk="1" hangingPunct="1"/>
            <a:r>
              <a:rPr lang="en-US" altLang="en-US" smtClean="0"/>
              <a:t>Dynamic Range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1676400" y="892175"/>
            <a:ext cx="5111750" cy="558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s exp  frac	</a:t>
            </a:r>
            <a:r>
              <a:rPr lang="en-US" altLang="en-US" i="1"/>
              <a:t>E</a:t>
            </a:r>
            <a:r>
              <a:rPr lang="en-US" altLang="en-US">
                <a:latin typeface="Courier New" pitchFamily="49" charset="0"/>
              </a:rPr>
              <a:t>	</a:t>
            </a:r>
            <a:r>
              <a:rPr lang="en-US" altLang="en-US"/>
              <a:t>Value</a:t>
            </a:r>
            <a:r>
              <a:rPr lang="en-US" altLang="en-US">
                <a:latin typeface="Courier New" pitchFamily="49" charset="0"/>
              </a:rPr>
              <a:t>	</a:t>
            </a:r>
          </a:p>
          <a:p>
            <a:pPr algn="l">
              <a:lnSpc>
                <a:spcPct val="100000"/>
              </a:lnSpc>
            </a:pPr>
            <a:endParaRPr lang="en-US" altLang="en-US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0 0000 000	-6	0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0 0000 001	-6	1/8*1/64 = 1/512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0 0000 010	-6	2/8*1/64 = 2/512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…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0 0000 110	-6	6/8*1/64 = 6/512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0 0000 111	-6	7/8*1/64 = 7/512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0 0001	000	-6	8/8*1/64 = 8/512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0 0001 001  	-6	9/8*1/64 = 9/512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…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0 0110 110	-1	14/8*1/2 = 14/16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0 0110 111	-1	15/8*1/2 = 15/16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0 0111 000	0	8/8*1    = 1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0 0111 001	0	9/8*1    = 9/8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0 0111 010	0	10/8*1   = 10/8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…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0 1110	110	7	14/8*128 = 224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0 1110 111	7	15/8*128 = 240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0 1111 000	n/a	inf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6975475" y="1676400"/>
            <a:ext cx="1657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closest to zero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7035800" y="2757488"/>
            <a:ext cx="170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largest denorm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7035800" y="3048000"/>
            <a:ext cx="1606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smallest norm</a:t>
            </a: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7035800" y="4114800"/>
            <a:ext cx="2000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closest to 1 below</a:t>
            </a:r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7035800" y="4662488"/>
            <a:ext cx="2025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closest to 1 above</a:t>
            </a:r>
          </a:p>
        </p:txBody>
      </p:sp>
      <p:grpSp>
        <p:nvGrpSpPr>
          <p:cNvPr id="18441" name="Group 9"/>
          <p:cNvGrpSpPr>
            <a:grpSpLocks/>
          </p:cNvGrpSpPr>
          <p:nvPr/>
        </p:nvGrpSpPr>
        <p:grpSpPr bwMode="auto">
          <a:xfrm>
            <a:off x="6781800" y="1828800"/>
            <a:ext cx="269875" cy="4092575"/>
            <a:chOff x="3792" y="1152"/>
            <a:chExt cx="650" cy="2578"/>
          </a:xfrm>
        </p:grpSpPr>
        <p:sp>
          <p:nvSpPr>
            <p:cNvPr id="18447" name="Line 10"/>
            <p:cNvSpPr>
              <a:spLocks noChangeShapeType="1"/>
            </p:cNvSpPr>
            <p:nvPr/>
          </p:nvSpPr>
          <p:spPr bwMode="auto">
            <a:xfrm flipH="1">
              <a:off x="3792" y="1152"/>
              <a:ext cx="62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8" name="Line 11"/>
            <p:cNvSpPr>
              <a:spLocks noChangeShapeType="1"/>
            </p:cNvSpPr>
            <p:nvPr/>
          </p:nvSpPr>
          <p:spPr bwMode="auto">
            <a:xfrm flipH="1">
              <a:off x="3818" y="1858"/>
              <a:ext cx="62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9" name="Line 12"/>
            <p:cNvSpPr>
              <a:spLocks noChangeShapeType="1"/>
            </p:cNvSpPr>
            <p:nvPr/>
          </p:nvSpPr>
          <p:spPr bwMode="auto">
            <a:xfrm flipH="1">
              <a:off x="3818" y="2041"/>
              <a:ext cx="62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0" name="Line 13"/>
            <p:cNvSpPr>
              <a:spLocks noChangeShapeType="1"/>
            </p:cNvSpPr>
            <p:nvPr/>
          </p:nvSpPr>
          <p:spPr bwMode="auto">
            <a:xfrm flipH="1">
              <a:off x="3818" y="2713"/>
              <a:ext cx="62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1" name="Line 14"/>
            <p:cNvSpPr>
              <a:spLocks noChangeShapeType="1"/>
            </p:cNvSpPr>
            <p:nvPr/>
          </p:nvSpPr>
          <p:spPr bwMode="auto">
            <a:xfrm flipH="1">
              <a:off x="3818" y="3058"/>
              <a:ext cx="62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2" name="Line 15"/>
            <p:cNvSpPr>
              <a:spLocks noChangeShapeType="1"/>
            </p:cNvSpPr>
            <p:nvPr/>
          </p:nvSpPr>
          <p:spPr bwMode="auto">
            <a:xfrm flipH="1">
              <a:off x="3818" y="3730"/>
              <a:ext cx="62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442" name="Text Box 16"/>
          <p:cNvSpPr txBox="1">
            <a:spLocks noChangeArrowheads="1"/>
          </p:cNvSpPr>
          <p:nvPr/>
        </p:nvSpPr>
        <p:spPr bwMode="auto">
          <a:xfrm>
            <a:off x="7035800" y="5729288"/>
            <a:ext cx="145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largest norm</a:t>
            </a:r>
          </a:p>
        </p:txBody>
      </p:sp>
      <p:sp>
        <p:nvSpPr>
          <p:cNvPr id="18443" name="Text Box 17"/>
          <p:cNvSpPr txBox="1">
            <a:spLocks noChangeArrowheads="1"/>
          </p:cNvSpPr>
          <p:nvPr/>
        </p:nvSpPr>
        <p:spPr bwMode="auto">
          <a:xfrm>
            <a:off x="0" y="1981200"/>
            <a:ext cx="1682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/>
              <a:t>Denormalized</a:t>
            </a:r>
          </a:p>
          <a:p>
            <a:pPr>
              <a:lnSpc>
                <a:spcPct val="100000"/>
              </a:lnSpc>
            </a:pPr>
            <a:r>
              <a:rPr lang="en-US" altLang="en-US"/>
              <a:t>numbers</a:t>
            </a:r>
          </a:p>
        </p:txBody>
      </p:sp>
      <p:sp>
        <p:nvSpPr>
          <p:cNvPr id="18444" name="Text Box 18"/>
          <p:cNvSpPr txBox="1">
            <a:spLocks noChangeArrowheads="1"/>
          </p:cNvSpPr>
          <p:nvPr/>
        </p:nvSpPr>
        <p:spPr bwMode="auto">
          <a:xfrm>
            <a:off x="134938" y="4343400"/>
            <a:ext cx="14160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/>
              <a:t>Normalized</a:t>
            </a:r>
          </a:p>
          <a:p>
            <a:pPr>
              <a:lnSpc>
                <a:spcPct val="100000"/>
              </a:lnSpc>
            </a:pPr>
            <a:r>
              <a:rPr lang="en-US" altLang="en-US"/>
              <a:t>numbers</a:t>
            </a:r>
          </a:p>
        </p:txBody>
      </p:sp>
      <p:sp>
        <p:nvSpPr>
          <p:cNvPr id="18445" name="Line 19"/>
          <p:cNvSpPr>
            <a:spLocks noChangeShapeType="1"/>
          </p:cNvSpPr>
          <p:nvPr/>
        </p:nvSpPr>
        <p:spPr bwMode="auto">
          <a:xfrm>
            <a:off x="457200" y="3095625"/>
            <a:ext cx="83058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6" name="Line 20"/>
          <p:cNvSpPr>
            <a:spLocks noChangeShapeType="1"/>
          </p:cNvSpPr>
          <p:nvPr/>
        </p:nvSpPr>
        <p:spPr bwMode="auto">
          <a:xfrm>
            <a:off x="609600" y="6153150"/>
            <a:ext cx="83058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5410200" y="228600"/>
            <a:ext cx="2419463" cy="120032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 dirty="0" smtClean="0"/>
              <a:t>v = (</a:t>
            </a:r>
            <a:r>
              <a:rPr lang="en-US" sz="2400" dirty="0"/>
              <a:t>–1)</a:t>
            </a:r>
            <a:r>
              <a:rPr lang="en-US" sz="2400" baseline="32000" dirty="0"/>
              <a:t>s</a:t>
            </a:r>
            <a:r>
              <a:rPr lang="en-US" sz="2400" dirty="0"/>
              <a:t> </a:t>
            </a:r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sz="2400" dirty="0"/>
              <a:t> </a:t>
            </a:r>
            <a:r>
              <a:rPr lang="en-US" sz="2400" dirty="0" smtClean="0"/>
              <a:t>2</a:t>
            </a:r>
            <a:r>
              <a:rPr lang="en-US" sz="2400" baseline="32000" dirty="0" smtClean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</a:p>
          <a:p>
            <a:r>
              <a:rPr lang="en-US" sz="2400" dirty="0" smtClean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n: E = </a:t>
            </a:r>
            <a:r>
              <a:rPr lang="en-US" sz="2400" dirty="0" err="1" smtClean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Exp</a:t>
            </a:r>
            <a:r>
              <a:rPr lang="en-US" sz="2400" dirty="0" smtClean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 – Bias</a:t>
            </a:r>
          </a:p>
          <a:p>
            <a:r>
              <a:rPr lang="en-US" sz="2400" dirty="0" smtClean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d: E</a:t>
            </a:r>
            <a:r>
              <a:rPr lang="en-US" sz="2400" dirty="0" smtClean="0"/>
              <a:t> = </a:t>
            </a:r>
            <a:r>
              <a:rPr lang="en-US" sz="2400" dirty="0" smtClean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1</a:t>
            </a:r>
            <a:r>
              <a:rPr lang="en-US" sz="2400" dirty="0" smtClean="0"/>
              <a:t> </a:t>
            </a:r>
            <a:r>
              <a:rPr lang="en-US" sz="2400" dirty="0"/>
              <a:t>– </a:t>
            </a:r>
            <a:r>
              <a:rPr lang="en-US" sz="2400" dirty="0" smtClean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730" name="Object 1024"/>
          <p:cNvGraphicFramePr>
            <a:graphicFrameLocks noChangeAspect="1"/>
          </p:cNvGraphicFramePr>
          <p:nvPr/>
        </p:nvGraphicFramePr>
        <p:xfrm>
          <a:off x="381000" y="4419600"/>
          <a:ext cx="8326438" cy="109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3" name="Worksheet" r:id="rId4" imgW="7848600" imgH="952500" progId="Excel.Sheet.8">
                  <p:embed/>
                </p:oleObj>
              </mc:Choice>
              <mc:Fallback>
                <p:oleObj name="Worksheet" r:id="rId4" imgW="7848600" imgH="95250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419600"/>
                        <a:ext cx="8326438" cy="1095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699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Distribution of Values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6-bit IEEE-like format</a:t>
            </a:r>
          </a:p>
          <a:p>
            <a:pPr marL="552450" lvl="1"/>
            <a:r>
              <a:rPr lang="en-US" dirty="0"/>
              <a:t>e = 3 exponent bits</a:t>
            </a:r>
          </a:p>
          <a:p>
            <a:pPr marL="552450" lvl="1"/>
            <a:r>
              <a:rPr lang="en-US" dirty="0"/>
              <a:t>f = 2 fraction bits</a:t>
            </a:r>
          </a:p>
          <a:p>
            <a:pPr marL="552450" lvl="1"/>
            <a:r>
              <a:rPr lang="en-US" dirty="0"/>
              <a:t>Bias is 2</a:t>
            </a:r>
            <a:r>
              <a:rPr lang="en-US" baseline="30000" dirty="0"/>
              <a:t>3-1</a:t>
            </a:r>
            <a:r>
              <a:rPr lang="en-US" dirty="0"/>
              <a:t>-1 = 3</a:t>
            </a:r>
          </a:p>
          <a:p>
            <a:pPr marL="552450" lvl="1"/>
            <a:endParaRPr lang="en-US" dirty="0"/>
          </a:p>
          <a:p>
            <a:r>
              <a:rPr lang="en-US" dirty="0"/>
              <a:t>Notice how the distribution gets denser toward zero. </a:t>
            </a:r>
          </a:p>
        </p:txBody>
      </p:sp>
      <p:sp>
        <p:nvSpPr>
          <p:cNvPr id="29703" name="Rectangle 7"/>
          <p:cNvSpPr>
            <a:spLocks/>
          </p:cNvSpPr>
          <p:nvPr/>
        </p:nvSpPr>
        <p:spPr bwMode="auto">
          <a:xfrm>
            <a:off x="5486400" y="3810000"/>
            <a:ext cx="1082349" cy="369332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8 </a:t>
            </a:r>
            <a:r>
              <a: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values</a:t>
            </a:r>
          </a:p>
        </p:txBody>
      </p:sp>
      <p:graphicFrame>
        <p:nvGraphicFramePr>
          <p:cNvPr id="29705" name="Group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4332456"/>
              </p:ext>
            </p:extLst>
          </p:nvPr>
        </p:nvGraphicFramePr>
        <p:xfrm>
          <a:off x="4191000" y="20320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397000"/>
                <a:gridCol w="22860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2-bits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36" name="Straight Arrow Connector 35"/>
          <p:cNvCxnSpPr>
            <a:stCxn id="29703" idx="1"/>
          </p:cNvCxnSpPr>
          <p:nvPr/>
        </p:nvCxnSpPr>
        <p:spPr bwMode="auto">
          <a:xfrm rot="10800000" flipV="1">
            <a:off x="4572000" y="3994666"/>
            <a:ext cx="914400" cy="42493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01719724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0" y="228600"/>
            <a:ext cx="8331200" cy="1095375"/>
          </a:xfrm>
        </p:spPr>
        <p:txBody>
          <a:bodyPr/>
          <a:lstStyle/>
          <a:p>
            <a:pPr eaLnBrk="1" hangingPunct="1"/>
            <a:r>
              <a:rPr lang="en-US" altLang="en-US" smtClean="0"/>
              <a:t>Distribution of Values</a:t>
            </a:r>
            <a:br>
              <a:rPr lang="en-US" altLang="en-US" smtClean="0"/>
            </a:br>
            <a:r>
              <a:rPr lang="en-US" altLang="en-US" smtClean="0"/>
              <a:t>(close-up view)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728788"/>
            <a:ext cx="8307387" cy="1524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6-bit IEEE-like format</a:t>
            </a:r>
          </a:p>
          <a:p>
            <a:pPr lvl="1" eaLnBrk="1" hangingPunct="1">
              <a:defRPr/>
            </a:pPr>
            <a:r>
              <a:rPr lang="en-US" smtClean="0"/>
              <a:t>e = 3 exponent bits</a:t>
            </a:r>
          </a:p>
          <a:p>
            <a:pPr lvl="1" eaLnBrk="1" hangingPunct="1">
              <a:defRPr/>
            </a:pPr>
            <a:r>
              <a:rPr lang="en-US" smtClean="0"/>
              <a:t>f = 2 fraction bits</a:t>
            </a:r>
          </a:p>
          <a:p>
            <a:pPr lvl="1" eaLnBrk="1" hangingPunct="1">
              <a:defRPr/>
            </a:pPr>
            <a:r>
              <a:rPr lang="en-US" smtClean="0"/>
              <a:t>Bias is 3</a:t>
            </a:r>
          </a:p>
          <a:p>
            <a:pPr lvl="1"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404813" y="3771900"/>
          <a:ext cx="8335962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3" name="Worksheet" r:id="rId3" imgW="8334756" imgH="1076554" progId="Excel.Sheet.8">
                  <p:embed/>
                </p:oleObj>
              </mc:Choice>
              <mc:Fallback>
                <p:oleObj name="Worksheet" r:id="rId3" imgW="8334756" imgH="1076554" progId="Excel.Shee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813" y="3771900"/>
                        <a:ext cx="8335962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6375400" cy="555625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Floating-Point Puzzles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307388" cy="9144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marL="560388" lvl="1" indent="-222250" defTabSz="895350" eaLnBrk="1" hangingPunct="1"/>
            <a:r>
              <a:rPr lang="en-US" altLang="en-US" sz="1800" smtClean="0"/>
              <a:t>For each of the following C expressions, either:</a:t>
            </a:r>
          </a:p>
          <a:p>
            <a:pPr marL="839788" lvl="2" indent="-165100" defTabSz="895350" eaLnBrk="1" hangingPunct="1">
              <a:lnSpc>
                <a:spcPct val="100000"/>
              </a:lnSpc>
            </a:pPr>
            <a:r>
              <a:rPr lang="en-US" altLang="en-US" sz="1600" smtClean="0"/>
              <a:t>Argue that it is true for all argument values</a:t>
            </a:r>
          </a:p>
          <a:p>
            <a:pPr marL="839788" lvl="2" indent="-165100" defTabSz="895350" eaLnBrk="1" hangingPunct="1">
              <a:lnSpc>
                <a:spcPct val="100000"/>
              </a:lnSpc>
            </a:pPr>
            <a:r>
              <a:rPr lang="en-US" altLang="en-US" sz="1600" smtClean="0"/>
              <a:t>Explain why not true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582988" y="2135188"/>
            <a:ext cx="5254625" cy="407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 marL="292100" indent="-292100">
              <a:tabLst>
                <a:tab pos="1828800" algn="l"/>
                <a:tab pos="2463800" algn="l"/>
                <a:tab pos="30861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tabLst>
                <a:tab pos="1828800" algn="l"/>
                <a:tab pos="2463800" algn="l"/>
                <a:tab pos="30861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tabLst>
                <a:tab pos="1828800" algn="l"/>
                <a:tab pos="2463800" algn="l"/>
                <a:tab pos="30861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tabLst>
                <a:tab pos="1828800" algn="l"/>
                <a:tab pos="2463800" algn="l"/>
                <a:tab pos="30861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tabLst>
                <a:tab pos="1828800" algn="l"/>
                <a:tab pos="2463800" algn="l"/>
                <a:tab pos="30861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828800" algn="l"/>
                <a:tab pos="2463800" algn="l"/>
                <a:tab pos="30861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828800" algn="l"/>
                <a:tab pos="2463800" algn="l"/>
                <a:tab pos="30861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828800" algn="l"/>
                <a:tab pos="2463800" algn="l"/>
                <a:tab pos="30861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828800" algn="l"/>
                <a:tab pos="2463800" algn="l"/>
                <a:tab pos="30861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>
                <a:latin typeface="Courier New" pitchFamily="49" charset="0"/>
              </a:rPr>
              <a:t>x == (</a:t>
            </a:r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)(float) x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>
                <a:latin typeface="Courier New" pitchFamily="49" charset="0"/>
              </a:rPr>
              <a:t>x == (</a:t>
            </a:r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)(double) x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>
                <a:latin typeface="Courier New" pitchFamily="49" charset="0"/>
              </a:rPr>
              <a:t>f == (float)(double) f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>
                <a:latin typeface="Courier New" pitchFamily="49" charset="0"/>
              </a:rPr>
              <a:t>d == (float) d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>
                <a:latin typeface="Courier New" pitchFamily="49" charset="0"/>
              </a:rPr>
              <a:t>f == -(-f)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>
                <a:latin typeface="Courier New" pitchFamily="49" charset="0"/>
              </a:rPr>
              <a:t>2/3 == 2/3.0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>
                <a:latin typeface="Courier New" pitchFamily="49" charset="0"/>
              </a:rPr>
              <a:t>d &lt; 0.0	</a:t>
            </a:r>
            <a:r>
              <a:rPr lang="en-US" altLang="en-US" dirty="0">
                <a:latin typeface="Symbol" pitchFamily="18" charset="2"/>
              </a:rPr>
              <a:t></a:t>
            </a:r>
            <a:r>
              <a:rPr lang="en-US" altLang="en-US" dirty="0">
                <a:latin typeface="Courier New" pitchFamily="49" charset="0"/>
              </a:rPr>
              <a:t>	((d*2) &lt; 0.0)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>
                <a:latin typeface="Courier New" pitchFamily="49" charset="0"/>
              </a:rPr>
              <a:t>d &gt; f	</a:t>
            </a:r>
            <a:r>
              <a:rPr lang="en-US" altLang="en-US" dirty="0">
                <a:latin typeface="Symbol" pitchFamily="18" charset="2"/>
              </a:rPr>
              <a:t></a:t>
            </a:r>
            <a:r>
              <a:rPr lang="en-US" altLang="en-US" dirty="0">
                <a:latin typeface="Courier New" pitchFamily="49" charset="0"/>
              </a:rPr>
              <a:t>	-f &gt; -d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>
                <a:latin typeface="Courier New" pitchFamily="49" charset="0"/>
              </a:rPr>
              <a:t>d * d &gt;= 0.0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>
                <a:latin typeface="Courier New" pitchFamily="49" charset="0"/>
              </a:rPr>
              <a:t>(</a:t>
            </a:r>
            <a:r>
              <a:rPr lang="en-US" altLang="en-US" dirty="0" err="1">
                <a:latin typeface="Courier New" pitchFamily="49" charset="0"/>
              </a:rPr>
              <a:t>d+f</a:t>
            </a:r>
            <a:r>
              <a:rPr lang="en-US" altLang="en-US" dirty="0">
                <a:latin typeface="Courier New" pitchFamily="49" charset="0"/>
              </a:rPr>
              <a:t>)-d == f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522288" y="2655888"/>
            <a:ext cx="2613025" cy="1214437"/>
          </a:xfrm>
          <a:prstGeom prst="rect">
            <a:avLst/>
          </a:prstGeom>
          <a:solidFill>
            <a:srgbClr val="FFFF99"/>
          </a:solidFill>
          <a:ln w="25400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 x </a:t>
            </a:r>
            <a:r>
              <a:rPr lang="en-US" altLang="en-US" dirty="0" smtClean="0">
                <a:latin typeface="Courier New" pitchFamily="49" charset="0"/>
              </a:rPr>
              <a:t>= foo();</a:t>
            </a:r>
            <a:endParaRPr lang="en-US" alt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 dirty="0">
                <a:latin typeface="Courier New" pitchFamily="49" charset="0"/>
              </a:rPr>
              <a:t>float f = </a:t>
            </a:r>
            <a:r>
              <a:rPr lang="en-US" altLang="en-US" dirty="0" smtClean="0">
                <a:latin typeface="Courier New" pitchFamily="49" charset="0"/>
              </a:rPr>
              <a:t>bar();</a:t>
            </a:r>
            <a:endParaRPr lang="en-US" alt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 dirty="0">
                <a:latin typeface="Courier New" pitchFamily="49" charset="0"/>
              </a:rPr>
              <a:t>double d = </a:t>
            </a:r>
            <a:r>
              <a:rPr lang="en-US" altLang="en-US" dirty="0" err="1" smtClean="0">
                <a:latin typeface="Courier New" pitchFamily="49" charset="0"/>
              </a:rPr>
              <a:t>baz</a:t>
            </a:r>
            <a:r>
              <a:rPr lang="en-US" altLang="en-US" dirty="0" smtClean="0">
                <a:latin typeface="Courier New" pitchFamily="49" charset="0"/>
              </a:rPr>
              <a:t>();</a:t>
            </a:r>
            <a:endParaRPr lang="en-US" altLang="en-US" dirty="0">
              <a:latin typeface="Courier New" pitchFamily="49" charset="0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671513" y="4321175"/>
            <a:ext cx="1889125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/>
              <a:t>Assume neither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d</a:t>
            </a:r>
            <a:r>
              <a:rPr lang="en-US" altLang="en-US"/>
              <a:t> nor </a:t>
            </a:r>
            <a:r>
              <a:rPr lang="en-US" altLang="en-US">
                <a:latin typeface="Courier New" pitchFamily="49" charset="0"/>
              </a:rPr>
              <a:t>f</a:t>
            </a:r>
            <a:r>
              <a:rPr lang="en-US" altLang="en-US"/>
              <a:t> is NaN</a:t>
            </a:r>
          </a:p>
        </p:txBody>
      </p:sp>
      <p:sp>
        <p:nvSpPr>
          <p:cNvPr id="4103" name="Rectangle 6"/>
          <p:cNvSpPr>
            <a:spLocks noChangeArrowheads="1"/>
          </p:cNvSpPr>
          <p:nvPr/>
        </p:nvSpPr>
        <p:spPr bwMode="auto">
          <a:xfrm>
            <a:off x="685800" y="5076825"/>
            <a:ext cx="1952625" cy="64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/>
              <a:t>Assume a 32-bit</a:t>
            </a:r>
          </a:p>
          <a:p>
            <a:pPr algn="l">
              <a:lnSpc>
                <a:spcPct val="100000"/>
              </a:lnSpc>
            </a:pPr>
            <a:r>
              <a:rPr lang="en-US" altLang="en-US"/>
              <a:t>machine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6553200" cy="573088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Interesting Numbers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marL="223838" indent="-223838" defTabSz="895350" eaLnBrk="1" hangingPunct="1">
              <a:lnSpc>
                <a:spcPct val="100000"/>
              </a:lnSpc>
              <a:tabLst>
                <a:tab pos="2743200" algn="l"/>
                <a:tab pos="3657600" algn="l"/>
                <a:tab pos="5321300" algn="l"/>
              </a:tabLst>
              <a:defRPr/>
            </a:pPr>
            <a:r>
              <a:rPr lang="en-US" sz="1800" dirty="0" smtClean="0"/>
              <a:t>Description	</a:t>
            </a:r>
            <a:r>
              <a:rPr lang="en-US" sz="1800" dirty="0" err="1" smtClean="0">
                <a:latin typeface="Courier New" pitchFamily="49" charset="0"/>
              </a:rPr>
              <a:t>exp</a:t>
            </a: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frac</a:t>
            </a:r>
            <a:r>
              <a:rPr lang="en-US" sz="1800" dirty="0" smtClean="0"/>
              <a:t>	Numeric Value</a:t>
            </a:r>
          </a:p>
          <a:p>
            <a:pPr marL="223838" indent="-223838" defTabSz="895350" eaLnBrk="1" hangingPunct="1">
              <a:lnSpc>
                <a:spcPct val="100000"/>
              </a:lnSpc>
              <a:tabLst>
                <a:tab pos="2743200" algn="l"/>
                <a:tab pos="3657600" algn="l"/>
                <a:tab pos="5321300" algn="l"/>
              </a:tabLst>
              <a:defRPr/>
            </a:pPr>
            <a:r>
              <a:rPr lang="en-US" sz="1800" b="0" dirty="0" smtClean="0"/>
              <a:t>Zero	00…00	00…00	0.0</a:t>
            </a:r>
          </a:p>
          <a:p>
            <a:pPr marL="223838" indent="-223838" defTabSz="895350" eaLnBrk="1" hangingPunct="1">
              <a:lnSpc>
                <a:spcPct val="100000"/>
              </a:lnSpc>
              <a:tabLst>
                <a:tab pos="2743200" algn="l"/>
                <a:tab pos="3657600" algn="l"/>
                <a:tab pos="5321300" algn="l"/>
              </a:tabLst>
              <a:defRPr/>
            </a:pPr>
            <a:r>
              <a:rPr lang="en-US" sz="1800" b="0" dirty="0" smtClean="0"/>
              <a:t>Smallest Pos. </a:t>
            </a:r>
            <a:r>
              <a:rPr lang="en-US" sz="1800" b="0" dirty="0" err="1" smtClean="0"/>
              <a:t>Denorm</a:t>
            </a:r>
            <a:r>
              <a:rPr lang="en-US" sz="1800" b="0" dirty="0" smtClean="0"/>
              <a:t>.	00…00	00…01	2</a:t>
            </a:r>
            <a:r>
              <a:rPr lang="en-US" sz="1800" b="0" baseline="30000" dirty="0" smtClean="0"/>
              <a:t>–</a:t>
            </a:r>
            <a:r>
              <a:rPr lang="en-US" sz="1800" b="0" dirty="0" smtClean="0"/>
              <a:t> </a:t>
            </a:r>
            <a:r>
              <a:rPr lang="en-US" sz="1800" b="0" baseline="30000" dirty="0" smtClean="0"/>
              <a:t>{23,52}</a:t>
            </a:r>
            <a:r>
              <a:rPr lang="en-US" sz="1800" b="0" dirty="0" smtClean="0"/>
              <a:t> X 2</a:t>
            </a:r>
            <a:r>
              <a:rPr lang="en-US" sz="1800" b="0" baseline="30000" dirty="0" smtClean="0"/>
              <a:t>–</a:t>
            </a:r>
            <a:r>
              <a:rPr lang="en-US" sz="1800" b="0" dirty="0" smtClean="0"/>
              <a:t> </a:t>
            </a:r>
            <a:r>
              <a:rPr lang="en-US" sz="1800" b="0" baseline="30000" dirty="0" smtClean="0"/>
              <a:t>{126,1022}</a:t>
            </a:r>
          </a:p>
          <a:p>
            <a:pPr marL="560388" lvl="1" indent="-222250" defTabSz="895350" eaLnBrk="1" hangingPunct="1">
              <a:spcBef>
                <a:spcPct val="10000"/>
              </a:spcBef>
              <a:tabLst>
                <a:tab pos="2743200" algn="l"/>
                <a:tab pos="3657600" algn="l"/>
                <a:tab pos="5321300" algn="l"/>
              </a:tabLst>
              <a:defRPr/>
            </a:pPr>
            <a:r>
              <a:rPr lang="en-US" b="0" dirty="0" smtClean="0"/>
              <a:t>Single (float)</a:t>
            </a:r>
            <a:r>
              <a:rPr lang="en-US" dirty="0" smtClean="0"/>
              <a:t> </a:t>
            </a:r>
            <a:r>
              <a:rPr lang="en-US" dirty="0" smtClean="0">
                <a:latin typeface="Symbol" pitchFamily="18" charset="2"/>
              </a:rPr>
              <a:t></a:t>
            </a:r>
            <a:r>
              <a:rPr lang="en-US" b="0" dirty="0" smtClean="0"/>
              <a:t> 1.4 X 10</a:t>
            </a:r>
            <a:r>
              <a:rPr lang="en-US" b="0" baseline="30000" dirty="0" smtClean="0"/>
              <a:t>–45</a:t>
            </a:r>
            <a:endParaRPr lang="en-US" b="0" dirty="0" smtClean="0"/>
          </a:p>
          <a:p>
            <a:pPr marL="560388" lvl="1" indent="-222250" defTabSz="895350" eaLnBrk="1" hangingPunct="1">
              <a:spcBef>
                <a:spcPct val="10000"/>
              </a:spcBef>
              <a:tabLst>
                <a:tab pos="2743200" algn="l"/>
                <a:tab pos="3657600" algn="l"/>
                <a:tab pos="5321300" algn="l"/>
              </a:tabLst>
              <a:defRPr/>
            </a:pPr>
            <a:r>
              <a:rPr lang="en-US" b="0" dirty="0" smtClean="0"/>
              <a:t>Double </a:t>
            </a:r>
            <a:r>
              <a:rPr lang="en-US" b="0" dirty="0" smtClean="0">
                <a:latin typeface="Symbol" pitchFamily="18" charset="2"/>
              </a:rPr>
              <a:t></a:t>
            </a:r>
            <a:r>
              <a:rPr lang="en-US" b="0" dirty="0" smtClean="0"/>
              <a:t> 4.9 X 10</a:t>
            </a:r>
            <a:r>
              <a:rPr lang="en-US" b="0" baseline="30000" dirty="0" smtClean="0"/>
              <a:t>–324</a:t>
            </a:r>
            <a:endParaRPr lang="en-US" b="0" dirty="0" smtClean="0"/>
          </a:p>
          <a:p>
            <a:pPr marL="223838" indent="-223838" defTabSz="895350" eaLnBrk="1" hangingPunct="1">
              <a:lnSpc>
                <a:spcPct val="100000"/>
              </a:lnSpc>
              <a:tabLst>
                <a:tab pos="2743200" algn="l"/>
                <a:tab pos="3657600" algn="l"/>
                <a:tab pos="5321300" algn="l"/>
              </a:tabLst>
              <a:defRPr/>
            </a:pPr>
            <a:r>
              <a:rPr lang="en-US" sz="1800" b="0" dirty="0" smtClean="0"/>
              <a:t>Largest </a:t>
            </a:r>
            <a:r>
              <a:rPr lang="en-US" sz="1800" b="0" dirty="0" err="1" smtClean="0"/>
              <a:t>Denormalized</a:t>
            </a:r>
            <a:r>
              <a:rPr lang="en-US" sz="1800" b="0" dirty="0" smtClean="0"/>
              <a:t>	00…00	11…11	(1.0 </a:t>
            </a:r>
            <a:r>
              <a:rPr lang="en-US" sz="1800" dirty="0" smtClean="0"/>
              <a:t>–</a:t>
            </a:r>
            <a:r>
              <a:rPr lang="en-US" sz="1800" b="0" dirty="0" smtClean="0"/>
              <a:t> </a:t>
            </a:r>
            <a:r>
              <a:rPr lang="en-US" sz="1800" b="0" dirty="0" smtClean="0">
                <a:latin typeface="Symbol" pitchFamily="18" charset="2"/>
              </a:rPr>
              <a:t></a:t>
            </a:r>
            <a:r>
              <a:rPr lang="en-US" sz="1800" b="0" dirty="0" smtClean="0"/>
              <a:t>) X 2</a:t>
            </a:r>
            <a:r>
              <a:rPr lang="en-US" sz="1800" b="0" baseline="30000" dirty="0" smtClean="0"/>
              <a:t>–</a:t>
            </a:r>
            <a:r>
              <a:rPr lang="en-US" sz="1800" b="0" dirty="0" smtClean="0"/>
              <a:t> </a:t>
            </a:r>
            <a:r>
              <a:rPr lang="en-US" sz="1800" b="0" baseline="30000" dirty="0" smtClean="0"/>
              <a:t>{126,1022}</a:t>
            </a:r>
          </a:p>
          <a:p>
            <a:pPr marL="560388" lvl="1" indent="-222250" defTabSz="895350" eaLnBrk="1" hangingPunct="1">
              <a:spcBef>
                <a:spcPct val="10000"/>
              </a:spcBef>
              <a:tabLst>
                <a:tab pos="2743200" algn="l"/>
                <a:tab pos="3657600" algn="l"/>
                <a:tab pos="5321300" algn="l"/>
              </a:tabLst>
              <a:defRPr/>
            </a:pPr>
            <a:r>
              <a:rPr lang="en-US" b="0" dirty="0" smtClean="0"/>
              <a:t>Single (float)</a:t>
            </a:r>
            <a:r>
              <a:rPr lang="en-US" dirty="0" smtClean="0"/>
              <a:t> </a:t>
            </a:r>
            <a:r>
              <a:rPr lang="en-US" dirty="0" smtClean="0">
                <a:latin typeface="Symbol" pitchFamily="18" charset="2"/>
              </a:rPr>
              <a:t></a:t>
            </a:r>
            <a:r>
              <a:rPr lang="en-US" b="0" dirty="0" smtClean="0"/>
              <a:t> 1.18 X 10</a:t>
            </a:r>
            <a:r>
              <a:rPr lang="en-US" b="0" baseline="30000" dirty="0" smtClean="0"/>
              <a:t>–38</a:t>
            </a:r>
            <a:endParaRPr lang="en-US" b="0" dirty="0" smtClean="0"/>
          </a:p>
          <a:p>
            <a:pPr marL="560388" lvl="1" indent="-222250" defTabSz="895350" eaLnBrk="1" hangingPunct="1">
              <a:spcBef>
                <a:spcPct val="10000"/>
              </a:spcBef>
              <a:tabLst>
                <a:tab pos="2743200" algn="l"/>
                <a:tab pos="3657600" algn="l"/>
                <a:tab pos="5321300" algn="l"/>
              </a:tabLst>
              <a:defRPr/>
            </a:pPr>
            <a:r>
              <a:rPr lang="en-US" b="0" dirty="0" smtClean="0"/>
              <a:t>Double </a:t>
            </a:r>
            <a:r>
              <a:rPr lang="en-US" b="0" dirty="0" smtClean="0">
                <a:latin typeface="Symbol" pitchFamily="18" charset="2"/>
              </a:rPr>
              <a:t></a:t>
            </a:r>
            <a:r>
              <a:rPr lang="en-US" b="0" dirty="0" smtClean="0"/>
              <a:t> 2.2 X 10</a:t>
            </a:r>
            <a:r>
              <a:rPr lang="en-US" b="0" baseline="30000" dirty="0" smtClean="0"/>
              <a:t>–308</a:t>
            </a:r>
            <a:endParaRPr lang="en-US" b="0" dirty="0" smtClean="0"/>
          </a:p>
          <a:p>
            <a:pPr marL="223838" indent="-223838" defTabSz="895350" eaLnBrk="1" hangingPunct="1">
              <a:lnSpc>
                <a:spcPct val="100000"/>
              </a:lnSpc>
              <a:tabLst>
                <a:tab pos="2743200" algn="l"/>
                <a:tab pos="3657600" algn="l"/>
                <a:tab pos="5321300" algn="l"/>
              </a:tabLst>
              <a:defRPr/>
            </a:pPr>
            <a:r>
              <a:rPr lang="en-US" sz="1800" b="0" dirty="0" smtClean="0"/>
              <a:t>Smallest Pos. Normalized	00…01	00…00	1.0 X 2</a:t>
            </a:r>
            <a:r>
              <a:rPr lang="en-US" sz="1800" b="0" baseline="30000" dirty="0" smtClean="0"/>
              <a:t>–</a:t>
            </a:r>
            <a:r>
              <a:rPr lang="en-US" sz="1800" b="0" dirty="0" smtClean="0"/>
              <a:t> </a:t>
            </a:r>
            <a:r>
              <a:rPr lang="en-US" sz="1800" b="0" baseline="30000" dirty="0" smtClean="0"/>
              <a:t>{126,1022}</a:t>
            </a:r>
          </a:p>
          <a:p>
            <a:pPr marL="560388" lvl="1" indent="-222250" defTabSz="895350" eaLnBrk="1" hangingPunct="1">
              <a:spcBef>
                <a:spcPct val="10000"/>
              </a:spcBef>
              <a:tabLst>
                <a:tab pos="2743200" algn="l"/>
                <a:tab pos="3657600" algn="l"/>
                <a:tab pos="5321300" algn="l"/>
              </a:tabLst>
              <a:defRPr/>
            </a:pPr>
            <a:r>
              <a:rPr lang="en-US" b="0" dirty="0" smtClean="0"/>
              <a:t>Just larger than largest </a:t>
            </a:r>
            <a:r>
              <a:rPr lang="en-US" b="0" dirty="0" err="1" smtClean="0"/>
              <a:t>denormalized</a:t>
            </a:r>
            <a:endParaRPr lang="en-US" sz="1600" b="0" dirty="0" smtClean="0"/>
          </a:p>
          <a:p>
            <a:pPr marL="223838" indent="-223838" defTabSz="895350" eaLnBrk="1" hangingPunct="1">
              <a:lnSpc>
                <a:spcPct val="100000"/>
              </a:lnSpc>
              <a:tabLst>
                <a:tab pos="2743200" algn="l"/>
                <a:tab pos="3657600" algn="l"/>
                <a:tab pos="5321300" algn="l"/>
              </a:tabLst>
              <a:defRPr/>
            </a:pPr>
            <a:r>
              <a:rPr lang="en-US" sz="1800" b="0" dirty="0" smtClean="0"/>
              <a:t>One	01…11	00…00	1.0</a:t>
            </a:r>
          </a:p>
          <a:p>
            <a:pPr marL="223838" indent="-223838" defTabSz="895350" eaLnBrk="1" hangingPunct="1">
              <a:lnSpc>
                <a:spcPct val="100000"/>
              </a:lnSpc>
              <a:tabLst>
                <a:tab pos="2743200" algn="l"/>
                <a:tab pos="3657600" algn="l"/>
                <a:tab pos="5321300" algn="l"/>
              </a:tabLst>
              <a:defRPr/>
            </a:pPr>
            <a:r>
              <a:rPr lang="en-US" sz="1800" b="0" dirty="0" smtClean="0"/>
              <a:t> Largest Normalized	11…10	11…11	(2.0 </a:t>
            </a:r>
            <a:r>
              <a:rPr lang="en-US" sz="1800" dirty="0" smtClean="0"/>
              <a:t>–</a:t>
            </a:r>
            <a:r>
              <a:rPr lang="en-US" sz="1800" b="0" dirty="0" smtClean="0"/>
              <a:t> </a:t>
            </a:r>
            <a:r>
              <a:rPr lang="en-US" sz="1800" b="0" dirty="0" smtClean="0">
                <a:latin typeface="Symbol" pitchFamily="18" charset="2"/>
              </a:rPr>
              <a:t></a:t>
            </a:r>
            <a:r>
              <a:rPr lang="en-US" sz="1800" b="0" dirty="0" smtClean="0"/>
              <a:t>) X 2</a:t>
            </a:r>
            <a:r>
              <a:rPr lang="en-US" sz="1800" b="0" baseline="30000" dirty="0" smtClean="0"/>
              <a:t>{127,1023}</a:t>
            </a:r>
          </a:p>
          <a:p>
            <a:pPr marL="560388" lvl="1" indent="-222250" defTabSz="895350" eaLnBrk="1" hangingPunct="1">
              <a:spcBef>
                <a:spcPct val="10000"/>
              </a:spcBef>
              <a:tabLst>
                <a:tab pos="2743200" algn="l"/>
                <a:tab pos="3657600" algn="l"/>
                <a:tab pos="5321300" algn="l"/>
              </a:tabLst>
              <a:defRPr/>
            </a:pPr>
            <a:r>
              <a:rPr lang="en-US" b="0" dirty="0" smtClean="0"/>
              <a:t>Single (float)</a:t>
            </a:r>
            <a:r>
              <a:rPr lang="en-US" dirty="0" smtClean="0"/>
              <a:t> </a:t>
            </a:r>
            <a:r>
              <a:rPr lang="en-US" dirty="0" smtClean="0">
                <a:latin typeface="Symbol" pitchFamily="18" charset="2"/>
              </a:rPr>
              <a:t></a:t>
            </a:r>
            <a:r>
              <a:rPr lang="en-US" b="0" dirty="0" smtClean="0"/>
              <a:t> 3.4 X 10</a:t>
            </a:r>
            <a:r>
              <a:rPr lang="en-US" b="0" baseline="30000" dirty="0" smtClean="0"/>
              <a:t>38</a:t>
            </a:r>
            <a:endParaRPr lang="en-US" b="0" dirty="0" smtClean="0"/>
          </a:p>
          <a:p>
            <a:pPr marL="560388" lvl="1" indent="-222250" defTabSz="895350" eaLnBrk="1" hangingPunct="1">
              <a:spcBef>
                <a:spcPct val="10000"/>
              </a:spcBef>
              <a:tabLst>
                <a:tab pos="2743200" algn="l"/>
                <a:tab pos="3657600" algn="l"/>
                <a:tab pos="5321300" algn="l"/>
              </a:tabLst>
              <a:defRPr/>
            </a:pPr>
            <a:r>
              <a:rPr lang="en-US" b="0" dirty="0" smtClean="0"/>
              <a:t>Double </a:t>
            </a:r>
            <a:r>
              <a:rPr lang="en-US" b="0" dirty="0" smtClean="0">
                <a:latin typeface="Symbol" pitchFamily="18" charset="2"/>
              </a:rPr>
              <a:t></a:t>
            </a:r>
            <a:r>
              <a:rPr lang="en-US" b="0" dirty="0" smtClean="0"/>
              <a:t> 1.8 X 10</a:t>
            </a:r>
            <a:r>
              <a:rPr lang="en-US" b="0" baseline="30000" dirty="0" smtClean="0"/>
              <a:t>308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73050" y="355600"/>
            <a:ext cx="7575550" cy="503238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Special Properties of Encoding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mtClean="0"/>
              <a:t>FP zero same as integer zero</a:t>
            </a:r>
          </a:p>
          <a:p>
            <a:pPr lvl="1" eaLnBrk="1" hangingPunct="1">
              <a:defRPr/>
            </a:pPr>
            <a:r>
              <a:rPr lang="en-US" smtClean="0"/>
              <a:t>All bits = 0</a:t>
            </a:r>
          </a:p>
          <a:p>
            <a:pPr eaLnBrk="1" hangingPunct="1">
              <a:defRPr/>
            </a:pPr>
            <a:r>
              <a:rPr lang="en-US" smtClean="0"/>
              <a:t>Can (almost) use unsigned integer comparison</a:t>
            </a:r>
          </a:p>
          <a:p>
            <a:pPr lvl="1" eaLnBrk="1" hangingPunct="1">
              <a:defRPr/>
            </a:pPr>
            <a:r>
              <a:rPr lang="en-US" smtClean="0"/>
              <a:t>Must first compare sign bits</a:t>
            </a:r>
          </a:p>
          <a:p>
            <a:pPr lvl="1" eaLnBrk="1" hangingPunct="1">
              <a:defRPr/>
            </a:pPr>
            <a:r>
              <a:rPr lang="en-US" smtClean="0"/>
              <a:t>Must consider -0 = 0</a:t>
            </a:r>
          </a:p>
          <a:p>
            <a:pPr lvl="1" eaLnBrk="1" hangingPunct="1">
              <a:defRPr/>
            </a:pPr>
            <a:r>
              <a:rPr lang="en-US" smtClean="0"/>
              <a:t>NaNs problematic</a:t>
            </a:r>
          </a:p>
          <a:p>
            <a:pPr lvl="2" eaLnBrk="1" hangingPunct="1">
              <a:defRPr/>
            </a:pPr>
            <a:r>
              <a:rPr lang="en-US" smtClean="0"/>
              <a:t>Will be greater than any other values</a:t>
            </a:r>
          </a:p>
          <a:p>
            <a:pPr lvl="2" eaLnBrk="1" hangingPunct="1">
              <a:defRPr/>
            </a:pPr>
            <a:r>
              <a:rPr lang="en-US" smtClean="0"/>
              <a:t>What should comparison yield?</a:t>
            </a:r>
          </a:p>
          <a:p>
            <a:pPr lvl="1" eaLnBrk="1" hangingPunct="1">
              <a:defRPr/>
            </a:pPr>
            <a:r>
              <a:rPr lang="en-US" smtClean="0"/>
              <a:t> Otherwise OK</a:t>
            </a:r>
          </a:p>
          <a:p>
            <a:pPr lvl="2" eaLnBrk="1" hangingPunct="1">
              <a:defRPr/>
            </a:pPr>
            <a:r>
              <a:rPr lang="en-US" smtClean="0"/>
              <a:t>Denormalized vs. normalized</a:t>
            </a:r>
          </a:p>
          <a:p>
            <a:pPr lvl="2" eaLnBrk="1" hangingPunct="1">
              <a:defRPr/>
            </a:pPr>
            <a:r>
              <a:rPr lang="en-US" smtClean="0"/>
              <a:t>Normalized vs. infinity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Floating Point Operations: Basic Idea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x +</a:t>
            </a:r>
            <a:r>
              <a:rPr lang="en-US" baseline="-6000" dirty="0">
                <a:latin typeface="Courier New Bold" charset="0"/>
                <a:cs typeface="Courier New Bold" charset="0"/>
                <a:sym typeface="Courier New Bold" charset="0"/>
              </a:rPr>
              <a:t>f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y = Round(x + y)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endParaRPr lang="en-US" dirty="0">
              <a:latin typeface="Courier New Bold" charset="0"/>
              <a:sym typeface="Courier New Bold" charset="0"/>
            </a:endParaRPr>
          </a:p>
          <a:p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x </a:t>
            </a:r>
            <a:r>
              <a:rPr lang="en-US" dirty="0" smtClean="0">
                <a:latin typeface="Courier New Bold" charset="0"/>
                <a:cs typeface="Courier New Bold" charset="0"/>
                <a:sym typeface="Symbol"/>
              </a:rPr>
              <a:t></a:t>
            </a:r>
            <a:r>
              <a:rPr lang="en-US" baseline="-6000" dirty="0" smtClean="0">
                <a:latin typeface="Courier New Bold" charset="0"/>
                <a:cs typeface="Courier New Bold" charset="0"/>
                <a:sym typeface="Courier New Bold" charset="0"/>
              </a:rPr>
              <a:t>f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y = Round(x </a:t>
            </a:r>
            <a:r>
              <a:rPr lang="en-US" dirty="0" smtClean="0">
                <a:latin typeface="Courier New Bold" charset="0"/>
                <a:cs typeface="Courier New Bold" charset="0"/>
                <a:sym typeface="Symbol"/>
              </a:rPr>
              <a:t>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y)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endParaRPr lang="en-US" dirty="0"/>
          </a:p>
          <a:p>
            <a:r>
              <a:rPr lang="en-US" dirty="0"/>
              <a:t>Basic idea</a:t>
            </a:r>
          </a:p>
          <a:p>
            <a:pPr marL="552450" lvl="1"/>
            <a:r>
              <a:rPr lang="en-US" dirty="0"/>
              <a:t>First </a:t>
            </a:r>
            <a:r>
              <a:rPr lang="en-US" dirty="0">
                <a:solidFill>
                  <a:srgbClr val="980002"/>
                </a:solidFill>
              </a:rPr>
              <a:t>compute exact result</a:t>
            </a:r>
            <a:endParaRPr lang="en-US" dirty="0"/>
          </a:p>
          <a:p>
            <a:pPr marL="552450" lvl="1"/>
            <a:r>
              <a:rPr lang="en-US" dirty="0"/>
              <a:t>Make it fit into desired precision</a:t>
            </a:r>
          </a:p>
          <a:p>
            <a:pPr marL="838200" lvl="2"/>
            <a:r>
              <a:rPr lang="en-US" dirty="0"/>
              <a:t>Possibly overflow if exponent too large</a:t>
            </a:r>
          </a:p>
          <a:p>
            <a:pPr marL="838200" lvl="2"/>
            <a:r>
              <a:rPr lang="en-US" dirty="0"/>
              <a:t>Possibly </a:t>
            </a:r>
            <a:r>
              <a:rPr lang="en-US" dirty="0">
                <a:solidFill>
                  <a:srgbClr val="980002"/>
                </a:solidFill>
              </a:rPr>
              <a:t>round to fit into</a:t>
            </a:r>
            <a:r>
              <a:rPr lang="en-US" dirty="0"/>
              <a:t>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60127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Rounding</a:t>
            </a:r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548687" cy="5224462"/>
          </a:xfrm>
          <a:ln/>
        </p:spPr>
        <p:txBody>
          <a:bodyPr/>
          <a:lstStyle/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Rounding Modes (illustrate with $ rounding)</a:t>
            </a:r>
          </a:p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endParaRPr lang="en-US" dirty="0"/>
          </a:p>
          <a:p>
            <a:pPr>
              <a:tabLst>
                <a:tab pos="3317875" algn="l"/>
                <a:tab pos="4346575" algn="l"/>
                <a:tab pos="5311775" algn="l"/>
                <a:tab pos="6288088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	</a:t>
            </a:r>
            <a:r>
              <a:rPr lang="en-US" dirty="0" smtClean="0"/>
              <a:t>	$</a:t>
            </a:r>
            <a:r>
              <a:rPr lang="en-US" dirty="0"/>
              <a:t>1.40	$1.60	$1.50	$2.50	–$1.50</a:t>
            </a:r>
          </a:p>
          <a:p>
            <a:pPr marL="552450" lvl="1">
              <a:tabLst>
                <a:tab pos="3317875" algn="l"/>
                <a:tab pos="4346575" algn="l"/>
                <a:tab pos="5311775" algn="l"/>
                <a:tab pos="6338888" algn="l"/>
                <a:tab pos="3146425" algn="l"/>
                <a:tab pos="4152900" algn="l"/>
                <a:tab pos="5157788" algn="l"/>
                <a:tab pos="6164263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7377113" algn="l"/>
                <a:tab pos="7540625" algn="l"/>
              </a:tabLst>
            </a:pPr>
            <a:r>
              <a:rPr lang="en-US" dirty="0"/>
              <a:t>Towards zero	$1	$1	$1	$2	–$1</a:t>
            </a:r>
          </a:p>
          <a:p>
            <a:pPr marL="552450" lvl="1">
              <a:tabLst>
                <a:tab pos="3317875" algn="l"/>
                <a:tab pos="4346575" algn="l"/>
                <a:tab pos="5311775" algn="l"/>
                <a:tab pos="6338888" algn="l"/>
                <a:tab pos="3146425" algn="l"/>
                <a:tab pos="4152900" algn="l"/>
                <a:tab pos="5157788" algn="l"/>
                <a:tab pos="6164263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7377113" algn="l"/>
                <a:tab pos="7540625" algn="l"/>
              </a:tabLst>
            </a:pPr>
            <a:r>
              <a:rPr lang="en-US" dirty="0"/>
              <a:t>Round down </a:t>
            </a:r>
            <a:r>
              <a:rPr lang="en-US" dirty="0" smtClean="0"/>
              <a:t>(−</a:t>
            </a:r>
            <a:r>
              <a:rPr lang="en-US" dirty="0" smtClean="0">
                <a:sym typeface="Symbol"/>
              </a:rPr>
              <a:t></a:t>
            </a:r>
            <a:r>
              <a:rPr lang="en-US" dirty="0" smtClean="0"/>
              <a:t>)</a:t>
            </a:r>
            <a:r>
              <a:rPr lang="en-US" dirty="0"/>
              <a:t>	$1	$1	$1	$2	–$2</a:t>
            </a:r>
          </a:p>
          <a:p>
            <a:pPr marL="552450" lvl="1">
              <a:tabLst>
                <a:tab pos="3317875" algn="l"/>
                <a:tab pos="4346575" algn="l"/>
                <a:tab pos="5311775" algn="l"/>
                <a:tab pos="6338888" algn="l"/>
                <a:tab pos="3146425" algn="l"/>
                <a:tab pos="4152900" algn="l"/>
                <a:tab pos="5157788" algn="l"/>
                <a:tab pos="6164263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7377113" algn="l"/>
                <a:tab pos="7540625" algn="l"/>
              </a:tabLst>
            </a:pPr>
            <a:r>
              <a:rPr lang="en-US" dirty="0"/>
              <a:t>Round up </a:t>
            </a:r>
            <a:r>
              <a:rPr lang="en-US" dirty="0" smtClean="0"/>
              <a:t>(+</a:t>
            </a:r>
            <a:r>
              <a:rPr lang="en-US" dirty="0" smtClean="0">
                <a:sym typeface="Symbol"/>
              </a:rPr>
              <a:t></a:t>
            </a:r>
            <a:r>
              <a:rPr lang="en-US" dirty="0" smtClean="0"/>
              <a:t>) </a:t>
            </a:r>
            <a:r>
              <a:rPr lang="en-US" dirty="0"/>
              <a:t>	$2	$2	$2	$3	–$1</a:t>
            </a:r>
          </a:p>
          <a:p>
            <a:pPr marL="552450" lvl="1">
              <a:tabLst>
                <a:tab pos="3317875" algn="l"/>
                <a:tab pos="4346575" algn="l"/>
                <a:tab pos="5311775" algn="l"/>
                <a:tab pos="6338888" algn="l"/>
                <a:tab pos="3146425" algn="l"/>
                <a:tab pos="4152900" algn="l"/>
                <a:tab pos="5157788" algn="l"/>
                <a:tab pos="6164263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7377113" algn="l"/>
                <a:tab pos="7540625" algn="l"/>
              </a:tabLst>
            </a:pPr>
            <a:r>
              <a:rPr lang="en-US" dirty="0"/>
              <a:t>Nearest Even (default)	$1	$2	$2	$2	–$2</a:t>
            </a:r>
          </a:p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endParaRPr lang="en-US" dirty="0" smtClean="0"/>
          </a:p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11657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7683500" cy="573088"/>
          </a:xfrm>
        </p:spPr>
        <p:txBody>
          <a:bodyPr/>
          <a:lstStyle/>
          <a:p>
            <a:pPr eaLnBrk="1" hangingPunct="1"/>
            <a:r>
              <a:rPr lang="en-US" altLang="en-US" smtClean="0"/>
              <a:t>Closer Look at Round-To-Even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3838" indent="-223838" defTabSz="895350" eaLnBrk="1" hangingPunct="1">
              <a:tabLst>
                <a:tab pos="2171700" algn="l"/>
                <a:tab pos="3149600" algn="l"/>
              </a:tabLst>
              <a:defRPr/>
            </a:pPr>
            <a:r>
              <a:rPr lang="en-US" smtClean="0"/>
              <a:t>Default rounding mode</a:t>
            </a:r>
          </a:p>
          <a:p>
            <a:pPr marL="560388" lvl="1" indent="-222250" defTabSz="895350" eaLnBrk="1" hangingPunct="1">
              <a:tabLst>
                <a:tab pos="2171700" algn="l"/>
                <a:tab pos="3149600" algn="l"/>
              </a:tabLst>
              <a:defRPr/>
            </a:pPr>
            <a:r>
              <a:rPr lang="en-US" smtClean="0"/>
              <a:t>Hard to get any other kind without dropping into assembly</a:t>
            </a:r>
          </a:p>
          <a:p>
            <a:pPr marL="560388" lvl="1" indent="-222250" defTabSz="895350" eaLnBrk="1" hangingPunct="1">
              <a:tabLst>
                <a:tab pos="2171700" algn="l"/>
                <a:tab pos="3149600" algn="l"/>
              </a:tabLst>
              <a:defRPr/>
            </a:pPr>
            <a:r>
              <a:rPr lang="en-US" smtClean="0"/>
              <a:t>All others are statistically biased</a:t>
            </a:r>
          </a:p>
          <a:p>
            <a:pPr marL="839788" lvl="2" indent="-165100" defTabSz="895350" eaLnBrk="1" hangingPunct="1">
              <a:tabLst>
                <a:tab pos="2171700" algn="l"/>
                <a:tab pos="3149600" algn="l"/>
              </a:tabLst>
              <a:defRPr/>
            </a:pPr>
            <a:r>
              <a:rPr lang="en-US" smtClean="0"/>
              <a:t>Sum of set of positive numbers will consistently be over- or under- estimated</a:t>
            </a:r>
          </a:p>
          <a:p>
            <a:pPr marL="223838" indent="-223838" defTabSz="895350" eaLnBrk="1" hangingPunct="1">
              <a:tabLst>
                <a:tab pos="2171700" algn="l"/>
                <a:tab pos="3149600" algn="l"/>
              </a:tabLst>
              <a:defRPr/>
            </a:pPr>
            <a:r>
              <a:rPr lang="en-US" smtClean="0"/>
              <a:t>Applying to other decimal places / bit positions</a:t>
            </a:r>
          </a:p>
          <a:p>
            <a:pPr marL="560388" lvl="1" indent="-222250" defTabSz="895350" eaLnBrk="1" hangingPunct="1">
              <a:tabLst>
                <a:tab pos="2171700" algn="l"/>
                <a:tab pos="3149600" algn="l"/>
              </a:tabLst>
              <a:defRPr/>
            </a:pPr>
            <a:r>
              <a:rPr lang="en-US" smtClean="0"/>
              <a:t>When exactly halfway between two possible values:</a:t>
            </a:r>
          </a:p>
          <a:p>
            <a:pPr marL="839788" lvl="2" indent="-165100" defTabSz="895350" eaLnBrk="1" hangingPunct="1">
              <a:tabLst>
                <a:tab pos="2171700" algn="l"/>
                <a:tab pos="3149600" algn="l"/>
              </a:tabLst>
              <a:defRPr/>
            </a:pPr>
            <a:r>
              <a:rPr lang="en-US" smtClean="0"/>
              <a:t>Round so that least significant digit is even</a:t>
            </a:r>
          </a:p>
          <a:p>
            <a:pPr marL="560388" lvl="1" indent="-222250" defTabSz="895350" eaLnBrk="1" hangingPunct="1">
              <a:tabLst>
                <a:tab pos="2171700" algn="l"/>
                <a:tab pos="3149600" algn="l"/>
              </a:tabLst>
              <a:defRPr/>
            </a:pPr>
            <a:r>
              <a:rPr lang="en-US" smtClean="0"/>
              <a:t>E.g., round to nearest hundredth</a:t>
            </a:r>
          </a:p>
          <a:p>
            <a:pPr marL="839788" lvl="2" indent="-165100" defTabSz="895350" eaLnBrk="1" hangingPunct="1">
              <a:buFont typeface="Wingdings" pitchFamily="2" charset="2"/>
              <a:buNone/>
              <a:tabLst>
                <a:tab pos="2171700" algn="l"/>
                <a:tab pos="3149600" algn="l"/>
              </a:tabLst>
              <a:defRPr/>
            </a:pPr>
            <a:r>
              <a:rPr lang="en-US" smtClean="0"/>
              <a:t>1.2349999	1.23	(Less than half way)</a:t>
            </a:r>
          </a:p>
          <a:p>
            <a:pPr marL="839788" lvl="2" indent="-165100" defTabSz="895350" eaLnBrk="1" hangingPunct="1">
              <a:buFont typeface="Wingdings" pitchFamily="2" charset="2"/>
              <a:buNone/>
              <a:tabLst>
                <a:tab pos="2171700" algn="l"/>
                <a:tab pos="3149600" algn="l"/>
              </a:tabLst>
              <a:defRPr/>
            </a:pPr>
            <a:r>
              <a:rPr lang="en-US" smtClean="0"/>
              <a:t>1.2350001	1.24	(Greater than half way)</a:t>
            </a:r>
          </a:p>
          <a:p>
            <a:pPr marL="839788" lvl="2" indent="-165100" defTabSz="895350" eaLnBrk="1" hangingPunct="1">
              <a:buFont typeface="Wingdings" pitchFamily="2" charset="2"/>
              <a:buNone/>
              <a:tabLst>
                <a:tab pos="2171700" algn="l"/>
                <a:tab pos="3149600" algn="l"/>
              </a:tabLst>
              <a:defRPr/>
            </a:pPr>
            <a:r>
              <a:rPr lang="en-US" smtClean="0"/>
              <a:t>1.2350000	1.24	(Half way—round up)</a:t>
            </a:r>
          </a:p>
          <a:p>
            <a:pPr marL="839788" lvl="2" indent="-165100" defTabSz="895350" eaLnBrk="1" hangingPunct="1">
              <a:buFont typeface="Wingdings" pitchFamily="2" charset="2"/>
              <a:buNone/>
              <a:tabLst>
                <a:tab pos="2171700" algn="l"/>
                <a:tab pos="3149600" algn="l"/>
              </a:tabLst>
              <a:defRPr/>
            </a:pPr>
            <a:r>
              <a:rPr lang="en-US" smtClean="0"/>
              <a:t>1.2450000	1.24	(Half way—round down)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7150100" cy="573088"/>
          </a:xfrm>
        </p:spPr>
        <p:txBody>
          <a:bodyPr/>
          <a:lstStyle/>
          <a:p>
            <a:pPr eaLnBrk="1" hangingPunct="1"/>
            <a:r>
              <a:rPr lang="en-US" altLang="en-US" smtClean="0"/>
              <a:t>Rounding Binary Numbers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701087" cy="5224462"/>
          </a:xfrm>
        </p:spPr>
        <p:txBody>
          <a:bodyPr/>
          <a:lstStyle/>
          <a:p>
            <a:pPr marL="223838" indent="-223838" defTabSz="895350" eaLnBrk="1" hangingPunct="1">
              <a:tabLst>
                <a:tab pos="1485900" algn="l"/>
                <a:tab pos="2971800" algn="l"/>
                <a:tab pos="4292600" algn="l"/>
                <a:tab pos="6286500" algn="l"/>
              </a:tabLst>
              <a:defRPr/>
            </a:pPr>
            <a:r>
              <a:rPr lang="en-US" smtClean="0"/>
              <a:t>Binary fractional numbers</a:t>
            </a:r>
          </a:p>
          <a:p>
            <a:pPr marL="560388" lvl="1" indent="-222250" defTabSz="895350" eaLnBrk="1" hangingPunct="1">
              <a:tabLst>
                <a:tab pos="1485900" algn="l"/>
                <a:tab pos="2971800" algn="l"/>
                <a:tab pos="4292600" algn="l"/>
                <a:tab pos="6286500" algn="l"/>
              </a:tabLst>
              <a:defRPr/>
            </a:pPr>
            <a:r>
              <a:rPr lang="en-US" smtClean="0"/>
              <a:t>“Even” when least significant bit is </a:t>
            </a:r>
            <a:r>
              <a:rPr lang="en-US" smtClean="0">
                <a:latin typeface="Courier New" pitchFamily="49" charset="0"/>
              </a:rPr>
              <a:t>0</a:t>
            </a:r>
            <a:endParaRPr lang="en-US" smtClean="0"/>
          </a:p>
          <a:p>
            <a:pPr marL="560388" lvl="1" indent="-222250" defTabSz="895350" eaLnBrk="1" hangingPunct="1">
              <a:tabLst>
                <a:tab pos="1485900" algn="l"/>
                <a:tab pos="2971800" algn="l"/>
                <a:tab pos="4292600" algn="l"/>
                <a:tab pos="6286500" algn="l"/>
              </a:tabLst>
              <a:defRPr/>
            </a:pPr>
            <a:r>
              <a:rPr lang="en-US" smtClean="0"/>
              <a:t>Halfway when bits to right of rounding position = </a:t>
            </a:r>
            <a:r>
              <a:rPr lang="en-US" smtClean="0">
                <a:latin typeface="Courier New" pitchFamily="49" charset="0"/>
              </a:rPr>
              <a:t>100</a:t>
            </a:r>
            <a:r>
              <a:rPr lang="en-US" smtClean="0"/>
              <a:t>…</a:t>
            </a:r>
            <a:r>
              <a:rPr lang="en-US" baseline="-25000" smtClean="0">
                <a:latin typeface="Courier New" pitchFamily="49" charset="0"/>
              </a:rPr>
              <a:t>2</a:t>
            </a:r>
          </a:p>
          <a:p>
            <a:pPr marL="223838" indent="-223838" defTabSz="895350" eaLnBrk="1" hangingPunct="1">
              <a:tabLst>
                <a:tab pos="1485900" algn="l"/>
                <a:tab pos="2971800" algn="l"/>
                <a:tab pos="4292600" algn="l"/>
                <a:tab pos="6286500" algn="l"/>
              </a:tabLst>
              <a:defRPr/>
            </a:pPr>
            <a:r>
              <a:rPr lang="en-US" smtClean="0"/>
              <a:t>Examples</a:t>
            </a:r>
          </a:p>
          <a:p>
            <a:pPr marL="560388" lvl="1" indent="-222250" defTabSz="895350" eaLnBrk="1" hangingPunct="1">
              <a:tabLst>
                <a:tab pos="1485900" algn="l"/>
                <a:tab pos="2971800" algn="l"/>
                <a:tab pos="4292600" algn="l"/>
                <a:tab pos="6286500" algn="l"/>
              </a:tabLst>
              <a:defRPr/>
            </a:pPr>
            <a:r>
              <a:rPr lang="en-US" smtClean="0"/>
              <a:t>Round to nearest 1/4 (2 bits right of binary point)</a:t>
            </a:r>
          </a:p>
          <a:p>
            <a:pPr marL="560388" lvl="1" indent="-222250" defTabSz="895350" eaLnBrk="1" hangingPunct="1">
              <a:buFont typeface="Wingdings" pitchFamily="2" charset="2"/>
              <a:buNone/>
              <a:tabLst>
                <a:tab pos="1485900" algn="l"/>
                <a:tab pos="2971800" algn="l"/>
                <a:tab pos="4292600" algn="l"/>
                <a:tab pos="6286500" algn="l"/>
              </a:tabLst>
              <a:defRPr/>
            </a:pPr>
            <a:r>
              <a:rPr lang="en-US" smtClean="0"/>
              <a:t>Value	Binary	Rounded	Action	Rounded Value</a:t>
            </a:r>
          </a:p>
          <a:p>
            <a:pPr marL="560388" lvl="1" indent="-222250" defTabSz="895350" eaLnBrk="1" hangingPunct="1">
              <a:buFont typeface="Wingdings" pitchFamily="2" charset="2"/>
              <a:buNone/>
              <a:tabLst>
                <a:tab pos="1485900" algn="l"/>
                <a:tab pos="2971800" algn="l"/>
                <a:tab pos="4292600" algn="l"/>
                <a:tab pos="6286500" algn="l"/>
              </a:tabLst>
              <a:defRPr/>
            </a:pPr>
            <a:r>
              <a:rPr lang="en-US" smtClean="0"/>
              <a:t>2 3/32	</a:t>
            </a:r>
            <a:r>
              <a:rPr lang="en-US" smtClean="0">
                <a:latin typeface="Courier New" pitchFamily="49" charset="0"/>
              </a:rPr>
              <a:t>10.00</a:t>
            </a:r>
            <a:r>
              <a:rPr lang="en-US" smtClean="0">
                <a:solidFill>
                  <a:srgbClr val="CC0000"/>
                </a:solidFill>
                <a:latin typeface="Courier New" pitchFamily="49" charset="0"/>
              </a:rPr>
              <a:t>011</a:t>
            </a:r>
            <a:r>
              <a:rPr lang="en-US" baseline="-25000" smtClean="0">
                <a:latin typeface="Courier New" pitchFamily="49" charset="0"/>
              </a:rPr>
              <a:t>2	</a:t>
            </a:r>
            <a:r>
              <a:rPr lang="en-US" smtClean="0">
                <a:latin typeface="Courier New" pitchFamily="49" charset="0"/>
              </a:rPr>
              <a:t>10.00</a:t>
            </a:r>
            <a:r>
              <a:rPr lang="en-US" baseline="-25000" smtClean="0">
                <a:latin typeface="Courier New" pitchFamily="49" charset="0"/>
              </a:rPr>
              <a:t>2	</a:t>
            </a:r>
            <a:r>
              <a:rPr lang="en-US" smtClean="0"/>
              <a:t>(&lt;1/2—down)</a:t>
            </a:r>
            <a:r>
              <a:rPr lang="en-US" baseline="-25000" smtClean="0">
                <a:latin typeface="Courier New" pitchFamily="49" charset="0"/>
              </a:rPr>
              <a:t>	</a:t>
            </a:r>
            <a:r>
              <a:rPr lang="en-US" smtClean="0"/>
              <a:t>2</a:t>
            </a:r>
            <a:endParaRPr lang="en-US" smtClean="0">
              <a:latin typeface="Courier New" pitchFamily="49" charset="0"/>
            </a:endParaRPr>
          </a:p>
          <a:p>
            <a:pPr marL="560388" lvl="1" indent="-222250" defTabSz="895350" eaLnBrk="1" hangingPunct="1">
              <a:buFont typeface="Wingdings" pitchFamily="2" charset="2"/>
              <a:buNone/>
              <a:tabLst>
                <a:tab pos="1485900" algn="l"/>
                <a:tab pos="2971800" algn="l"/>
                <a:tab pos="4292600" algn="l"/>
                <a:tab pos="6286500" algn="l"/>
              </a:tabLst>
              <a:defRPr/>
            </a:pPr>
            <a:r>
              <a:rPr lang="en-US" smtClean="0"/>
              <a:t>2 3/16	</a:t>
            </a:r>
            <a:r>
              <a:rPr lang="en-US" smtClean="0">
                <a:latin typeface="Courier New" pitchFamily="49" charset="0"/>
              </a:rPr>
              <a:t>10.00</a:t>
            </a:r>
            <a:r>
              <a:rPr lang="en-US" smtClean="0">
                <a:solidFill>
                  <a:srgbClr val="CC0000"/>
                </a:solidFill>
                <a:latin typeface="Courier New" pitchFamily="49" charset="0"/>
              </a:rPr>
              <a:t>110</a:t>
            </a:r>
            <a:r>
              <a:rPr lang="en-US" baseline="-25000" smtClean="0">
                <a:latin typeface="Courier New" pitchFamily="49" charset="0"/>
              </a:rPr>
              <a:t>2	</a:t>
            </a:r>
            <a:r>
              <a:rPr lang="en-US" smtClean="0">
                <a:latin typeface="Courier New" pitchFamily="49" charset="0"/>
              </a:rPr>
              <a:t>10.01</a:t>
            </a:r>
            <a:r>
              <a:rPr lang="en-US" baseline="-25000" smtClean="0">
                <a:latin typeface="Courier New" pitchFamily="49" charset="0"/>
              </a:rPr>
              <a:t>2	</a:t>
            </a:r>
            <a:r>
              <a:rPr lang="en-US" smtClean="0"/>
              <a:t>(&gt;1/2—up)</a:t>
            </a:r>
            <a:r>
              <a:rPr lang="en-US" baseline="-25000" smtClean="0">
                <a:latin typeface="Courier New" pitchFamily="49" charset="0"/>
              </a:rPr>
              <a:t>	</a:t>
            </a:r>
            <a:r>
              <a:rPr lang="en-US" smtClean="0"/>
              <a:t>2 1/4</a:t>
            </a:r>
            <a:endParaRPr lang="en-US" smtClean="0">
              <a:latin typeface="Courier New" pitchFamily="49" charset="0"/>
            </a:endParaRPr>
          </a:p>
          <a:p>
            <a:pPr marL="560388" lvl="1" indent="-222250" defTabSz="895350" eaLnBrk="1" hangingPunct="1">
              <a:buFont typeface="Wingdings" pitchFamily="2" charset="2"/>
              <a:buNone/>
              <a:tabLst>
                <a:tab pos="1485900" algn="l"/>
                <a:tab pos="2971800" algn="l"/>
                <a:tab pos="4292600" algn="l"/>
                <a:tab pos="6286500" algn="l"/>
              </a:tabLst>
              <a:defRPr/>
            </a:pPr>
            <a:r>
              <a:rPr lang="en-US" smtClean="0"/>
              <a:t>2 7/8	</a:t>
            </a:r>
            <a:r>
              <a:rPr lang="en-US" smtClean="0">
                <a:latin typeface="Courier New" pitchFamily="49" charset="0"/>
              </a:rPr>
              <a:t>10.11</a:t>
            </a:r>
            <a:r>
              <a:rPr lang="en-US" smtClean="0">
                <a:solidFill>
                  <a:srgbClr val="CC0000"/>
                </a:solidFill>
                <a:latin typeface="Courier New" pitchFamily="49" charset="0"/>
              </a:rPr>
              <a:t>100</a:t>
            </a:r>
            <a:r>
              <a:rPr lang="en-US" baseline="-25000" smtClean="0">
                <a:latin typeface="Courier New" pitchFamily="49" charset="0"/>
              </a:rPr>
              <a:t>2	</a:t>
            </a:r>
            <a:r>
              <a:rPr lang="en-US" smtClean="0">
                <a:latin typeface="Courier New" pitchFamily="49" charset="0"/>
              </a:rPr>
              <a:t>11.00</a:t>
            </a:r>
            <a:r>
              <a:rPr lang="en-US" baseline="-25000" smtClean="0">
                <a:latin typeface="Courier New" pitchFamily="49" charset="0"/>
              </a:rPr>
              <a:t>2	</a:t>
            </a:r>
            <a:r>
              <a:rPr lang="en-US" smtClean="0"/>
              <a:t>(1/2—up)</a:t>
            </a:r>
            <a:r>
              <a:rPr lang="en-US" baseline="-25000" smtClean="0">
                <a:latin typeface="Courier New" pitchFamily="49" charset="0"/>
              </a:rPr>
              <a:t>	</a:t>
            </a:r>
            <a:r>
              <a:rPr lang="en-US" smtClean="0"/>
              <a:t>3</a:t>
            </a:r>
            <a:endParaRPr lang="en-US" smtClean="0">
              <a:latin typeface="Courier New" pitchFamily="49" charset="0"/>
            </a:endParaRPr>
          </a:p>
          <a:p>
            <a:pPr marL="560388" lvl="1" indent="-222250" defTabSz="895350" eaLnBrk="1" hangingPunct="1">
              <a:buFont typeface="Wingdings" pitchFamily="2" charset="2"/>
              <a:buNone/>
              <a:tabLst>
                <a:tab pos="1485900" algn="l"/>
                <a:tab pos="2971800" algn="l"/>
                <a:tab pos="4292600" algn="l"/>
                <a:tab pos="6286500" algn="l"/>
              </a:tabLst>
              <a:defRPr/>
            </a:pPr>
            <a:r>
              <a:rPr lang="en-US" smtClean="0"/>
              <a:t>2 5/8	</a:t>
            </a:r>
            <a:r>
              <a:rPr lang="en-US" smtClean="0">
                <a:latin typeface="Courier New" pitchFamily="49" charset="0"/>
              </a:rPr>
              <a:t>10.10</a:t>
            </a:r>
            <a:r>
              <a:rPr lang="en-US" smtClean="0">
                <a:solidFill>
                  <a:srgbClr val="CC0000"/>
                </a:solidFill>
                <a:latin typeface="Courier New" pitchFamily="49" charset="0"/>
              </a:rPr>
              <a:t>100</a:t>
            </a:r>
            <a:r>
              <a:rPr lang="en-US" baseline="-25000" smtClean="0">
                <a:latin typeface="Courier New" pitchFamily="49" charset="0"/>
              </a:rPr>
              <a:t>2	</a:t>
            </a:r>
            <a:r>
              <a:rPr lang="en-US" smtClean="0">
                <a:latin typeface="Courier New" pitchFamily="49" charset="0"/>
              </a:rPr>
              <a:t>10.10</a:t>
            </a:r>
            <a:r>
              <a:rPr lang="en-US" baseline="-25000" smtClean="0">
                <a:latin typeface="Courier New" pitchFamily="49" charset="0"/>
              </a:rPr>
              <a:t>2	</a:t>
            </a:r>
            <a:r>
              <a:rPr lang="en-US" smtClean="0"/>
              <a:t>(1/2—down)</a:t>
            </a:r>
            <a:r>
              <a:rPr lang="en-US" baseline="-25000" smtClean="0">
                <a:latin typeface="Courier New" pitchFamily="49" charset="0"/>
              </a:rPr>
              <a:t>	</a:t>
            </a:r>
            <a:r>
              <a:rPr lang="en-US" smtClean="0"/>
              <a:t>2 1/2</a:t>
            </a:r>
            <a:endParaRPr lang="en-US" smtClean="0">
              <a:latin typeface="Courier New" pitchFamily="49" charset="0"/>
            </a:endParaRPr>
          </a:p>
          <a:p>
            <a:pPr marL="560388" lvl="1" indent="-222250" defTabSz="895350" eaLnBrk="1" hangingPunct="1">
              <a:tabLst>
                <a:tab pos="1485900" algn="l"/>
                <a:tab pos="2971800" algn="l"/>
                <a:tab pos="4292600" algn="l"/>
                <a:tab pos="6286500" algn="l"/>
              </a:tabLst>
              <a:defRPr/>
            </a:pPr>
            <a:endParaRPr lang="en-US" smtClean="0"/>
          </a:p>
          <a:p>
            <a:pPr marL="560388" lvl="1" indent="-222250" defTabSz="895350" eaLnBrk="1" hangingPunct="1">
              <a:tabLst>
                <a:tab pos="1485900" algn="l"/>
                <a:tab pos="2971800" algn="l"/>
                <a:tab pos="4292600" algn="l"/>
                <a:tab pos="6286500" algn="l"/>
              </a:tabLst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273050" y="355600"/>
            <a:ext cx="5094288" cy="487363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FP Multiplication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914400"/>
            <a:ext cx="8307387" cy="553085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mtClean="0"/>
              <a:t>Operands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b="0" smtClean="0">
                <a:solidFill>
                  <a:schemeClr val="hlink"/>
                </a:solidFill>
                <a:latin typeface="Times"/>
              </a:rPr>
              <a:t>(–</a:t>
            </a:r>
            <a:r>
              <a:rPr lang="en-US" b="0" smtClean="0">
                <a:solidFill>
                  <a:schemeClr val="hlink"/>
                </a:solidFill>
              </a:rPr>
              <a:t>1)</a:t>
            </a:r>
            <a:r>
              <a:rPr lang="en-US" b="0" i="1" baseline="30000" smtClean="0">
                <a:solidFill>
                  <a:schemeClr val="hlink"/>
                </a:solidFill>
              </a:rPr>
              <a:t>s1</a:t>
            </a:r>
            <a:r>
              <a:rPr lang="en-US" b="0" i="1" smtClean="0">
                <a:solidFill>
                  <a:schemeClr val="hlink"/>
                </a:solidFill>
              </a:rPr>
              <a:t> M1  </a:t>
            </a:r>
            <a:r>
              <a:rPr lang="en-US" b="0" smtClean="0">
                <a:solidFill>
                  <a:schemeClr val="hlink"/>
                </a:solidFill>
              </a:rPr>
              <a:t>2</a:t>
            </a:r>
            <a:r>
              <a:rPr lang="en-US" b="0" i="1" baseline="30000" smtClean="0">
                <a:solidFill>
                  <a:schemeClr val="hlink"/>
                </a:solidFill>
              </a:rPr>
              <a:t>E1	</a:t>
            </a:r>
            <a:r>
              <a:rPr lang="en-US" baseline="30000" smtClean="0">
                <a:solidFill>
                  <a:schemeClr val="hlink"/>
                </a:solidFill>
                <a:latin typeface="Courier New" pitchFamily="49" charset="0"/>
              </a:rPr>
              <a:t>*</a:t>
            </a:r>
            <a:r>
              <a:rPr lang="en-US" b="0" i="1" baseline="30000" smtClean="0">
                <a:solidFill>
                  <a:schemeClr val="hlink"/>
                </a:solidFill>
              </a:rPr>
              <a:t>	</a:t>
            </a:r>
            <a:r>
              <a:rPr lang="en-US" b="0" smtClean="0">
                <a:solidFill>
                  <a:schemeClr val="hlink"/>
                </a:solidFill>
                <a:latin typeface="Times"/>
              </a:rPr>
              <a:t>(–</a:t>
            </a:r>
            <a:r>
              <a:rPr lang="en-US" b="0" smtClean="0">
                <a:solidFill>
                  <a:schemeClr val="hlink"/>
                </a:solidFill>
              </a:rPr>
              <a:t>1)</a:t>
            </a:r>
            <a:r>
              <a:rPr lang="en-US" b="0" i="1" baseline="30000" smtClean="0">
                <a:solidFill>
                  <a:schemeClr val="hlink"/>
                </a:solidFill>
              </a:rPr>
              <a:t>s2</a:t>
            </a:r>
            <a:r>
              <a:rPr lang="en-US" b="0" i="1" smtClean="0">
                <a:solidFill>
                  <a:schemeClr val="hlink"/>
                </a:solidFill>
              </a:rPr>
              <a:t> M2  </a:t>
            </a:r>
            <a:r>
              <a:rPr lang="en-US" b="0" smtClean="0">
                <a:solidFill>
                  <a:schemeClr val="hlink"/>
                </a:solidFill>
              </a:rPr>
              <a:t>2</a:t>
            </a:r>
            <a:r>
              <a:rPr lang="en-US" b="0" i="1" baseline="30000" smtClean="0">
                <a:solidFill>
                  <a:schemeClr val="hlink"/>
                </a:solidFill>
              </a:rPr>
              <a:t>E2</a:t>
            </a:r>
          </a:p>
          <a:p>
            <a:pPr eaLnBrk="1" hangingPunct="1">
              <a:defRPr/>
            </a:pPr>
            <a:r>
              <a:rPr lang="en-US" smtClean="0"/>
              <a:t>Exact Result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b="0" smtClean="0">
                <a:solidFill>
                  <a:schemeClr val="hlink"/>
                </a:solidFill>
                <a:latin typeface="Times"/>
              </a:rPr>
              <a:t>(–</a:t>
            </a:r>
            <a:r>
              <a:rPr lang="en-US" b="0" smtClean="0">
                <a:solidFill>
                  <a:schemeClr val="hlink"/>
                </a:solidFill>
              </a:rPr>
              <a:t>1)</a:t>
            </a:r>
            <a:r>
              <a:rPr lang="en-US" b="0" i="1" baseline="30000" smtClean="0">
                <a:solidFill>
                  <a:schemeClr val="hlink"/>
                </a:solidFill>
              </a:rPr>
              <a:t>s</a:t>
            </a:r>
            <a:r>
              <a:rPr lang="en-US" b="0" i="1" smtClean="0">
                <a:solidFill>
                  <a:schemeClr val="hlink"/>
                </a:solidFill>
              </a:rPr>
              <a:t> M  </a:t>
            </a:r>
            <a:r>
              <a:rPr lang="en-US" b="0" smtClean="0">
                <a:solidFill>
                  <a:schemeClr val="hlink"/>
                </a:solidFill>
              </a:rPr>
              <a:t>2</a:t>
            </a:r>
            <a:r>
              <a:rPr lang="en-US" b="0" i="1" baseline="30000" smtClean="0">
                <a:solidFill>
                  <a:schemeClr val="hlink"/>
                </a:solidFill>
              </a:rPr>
              <a:t>E</a:t>
            </a:r>
            <a:endParaRPr lang="en-US" smtClean="0"/>
          </a:p>
          <a:p>
            <a:pPr lvl="1" eaLnBrk="1" hangingPunct="1">
              <a:defRPr/>
            </a:pPr>
            <a:r>
              <a:rPr lang="en-US" smtClean="0"/>
              <a:t>Sign </a:t>
            </a:r>
            <a:r>
              <a:rPr lang="en-US" b="0" i="1" smtClean="0"/>
              <a:t>s</a:t>
            </a:r>
            <a:r>
              <a:rPr lang="en-US" smtClean="0"/>
              <a:t>: 	</a:t>
            </a:r>
            <a:r>
              <a:rPr lang="en-US" b="0" i="1" smtClean="0"/>
              <a:t>s1</a:t>
            </a:r>
            <a:r>
              <a:rPr lang="en-US" b="0" smtClean="0"/>
              <a:t> ^ </a:t>
            </a:r>
            <a:r>
              <a:rPr lang="en-US" b="0" i="1" smtClean="0"/>
              <a:t>s2</a:t>
            </a:r>
            <a:endParaRPr lang="en-US" b="0" smtClean="0"/>
          </a:p>
          <a:p>
            <a:pPr lvl="1" eaLnBrk="1" hangingPunct="1">
              <a:defRPr/>
            </a:pPr>
            <a:r>
              <a:rPr lang="en-US" smtClean="0"/>
              <a:t>Significand </a:t>
            </a:r>
            <a:r>
              <a:rPr lang="en-US" b="0" i="1" smtClean="0"/>
              <a:t>M</a:t>
            </a:r>
            <a:r>
              <a:rPr lang="en-US" smtClean="0"/>
              <a:t>: 	</a:t>
            </a:r>
            <a:r>
              <a:rPr lang="en-US" b="0" i="1" smtClean="0"/>
              <a:t>M1</a:t>
            </a:r>
            <a:r>
              <a:rPr lang="en-US" b="0" smtClean="0"/>
              <a:t> * </a:t>
            </a:r>
            <a:r>
              <a:rPr lang="en-US" b="0" i="1" smtClean="0"/>
              <a:t>M2</a:t>
            </a:r>
            <a:endParaRPr lang="en-US" b="0" smtClean="0"/>
          </a:p>
          <a:p>
            <a:pPr lvl="1" eaLnBrk="1" hangingPunct="1">
              <a:defRPr/>
            </a:pPr>
            <a:r>
              <a:rPr lang="en-US" smtClean="0"/>
              <a:t>Exponent </a:t>
            </a:r>
            <a:r>
              <a:rPr lang="en-US" b="0" i="1" smtClean="0"/>
              <a:t>E</a:t>
            </a:r>
            <a:r>
              <a:rPr lang="en-US" smtClean="0"/>
              <a:t>: 	</a:t>
            </a:r>
            <a:r>
              <a:rPr lang="en-US" b="0" i="1" smtClean="0"/>
              <a:t>E1</a:t>
            </a:r>
            <a:r>
              <a:rPr lang="en-US" b="0" smtClean="0"/>
              <a:t> + </a:t>
            </a:r>
            <a:r>
              <a:rPr lang="en-US" b="0" i="1" smtClean="0"/>
              <a:t>E2</a:t>
            </a:r>
          </a:p>
          <a:p>
            <a:pPr eaLnBrk="1" hangingPunct="1">
              <a:defRPr/>
            </a:pPr>
            <a:r>
              <a:rPr lang="en-US" smtClean="0"/>
              <a:t>Fixing</a:t>
            </a:r>
          </a:p>
          <a:p>
            <a:pPr lvl="1" eaLnBrk="1" hangingPunct="1">
              <a:defRPr/>
            </a:pPr>
            <a:r>
              <a:rPr lang="en-US" smtClean="0"/>
              <a:t>If </a:t>
            </a:r>
            <a:r>
              <a:rPr lang="en-US" b="0" i="1" smtClean="0"/>
              <a:t>M</a:t>
            </a:r>
            <a:r>
              <a:rPr lang="en-US" b="0" smtClean="0"/>
              <a:t> </a:t>
            </a:r>
            <a:r>
              <a:rPr lang="en-US" b="0" smtClean="0">
                <a:latin typeface="Courier New" pitchFamily="49" charset="0"/>
              </a:rPr>
              <a:t>≥</a:t>
            </a:r>
            <a:r>
              <a:rPr lang="en-US" b="0" smtClean="0"/>
              <a:t> 2, </a:t>
            </a:r>
            <a:r>
              <a:rPr lang="en-US" smtClean="0"/>
              <a:t>shift </a:t>
            </a:r>
            <a:r>
              <a:rPr lang="en-US" b="0" i="1" smtClean="0"/>
              <a:t>M</a:t>
            </a:r>
            <a:r>
              <a:rPr lang="en-US" smtClean="0"/>
              <a:t> right, increment </a:t>
            </a:r>
            <a:r>
              <a:rPr lang="en-US" b="0" i="1" smtClean="0"/>
              <a:t>E</a:t>
            </a:r>
            <a:r>
              <a:rPr lang="en-US" smtClean="0"/>
              <a:t> </a:t>
            </a:r>
          </a:p>
          <a:p>
            <a:pPr lvl="1" eaLnBrk="1" hangingPunct="1">
              <a:defRPr/>
            </a:pPr>
            <a:r>
              <a:rPr lang="en-US" smtClean="0"/>
              <a:t>If </a:t>
            </a:r>
            <a:r>
              <a:rPr lang="en-US" b="0" i="1" smtClean="0"/>
              <a:t>E</a:t>
            </a:r>
            <a:r>
              <a:rPr lang="en-US" smtClean="0"/>
              <a:t> out of range, overflow </a:t>
            </a:r>
          </a:p>
          <a:p>
            <a:pPr lvl="1" eaLnBrk="1" hangingPunct="1">
              <a:defRPr/>
            </a:pPr>
            <a:r>
              <a:rPr lang="en-US" smtClean="0"/>
              <a:t>Round </a:t>
            </a:r>
            <a:r>
              <a:rPr lang="en-US" b="0" i="1" smtClean="0"/>
              <a:t>M</a:t>
            </a:r>
            <a:r>
              <a:rPr lang="en-US" smtClean="0"/>
              <a:t> to fit </a:t>
            </a:r>
            <a:r>
              <a:rPr lang="en-US" smtClean="0">
                <a:latin typeface="Courier New" pitchFamily="49" charset="0"/>
              </a:rPr>
              <a:t>frac</a:t>
            </a:r>
            <a:r>
              <a:rPr lang="en-US" smtClean="0"/>
              <a:t> precision</a:t>
            </a:r>
          </a:p>
          <a:p>
            <a:pPr eaLnBrk="1" hangingPunct="1">
              <a:defRPr/>
            </a:pPr>
            <a:r>
              <a:rPr lang="en-US" smtClean="0"/>
              <a:t>Implementation</a:t>
            </a:r>
          </a:p>
          <a:p>
            <a:pPr lvl="1" eaLnBrk="1" hangingPunct="1">
              <a:defRPr/>
            </a:pPr>
            <a:r>
              <a:rPr lang="en-US" smtClean="0"/>
              <a:t>Biggest chore is multiplying significands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5511800" cy="573088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FP Addition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8307388" cy="5224463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mtClean="0"/>
              <a:t>Operands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b="0" smtClean="0">
                <a:solidFill>
                  <a:schemeClr val="hlink"/>
                </a:solidFill>
                <a:latin typeface="Times"/>
              </a:rPr>
              <a:t>(–</a:t>
            </a:r>
            <a:r>
              <a:rPr lang="en-US" b="0" smtClean="0">
                <a:solidFill>
                  <a:schemeClr val="hlink"/>
                </a:solidFill>
              </a:rPr>
              <a:t>1)</a:t>
            </a:r>
            <a:r>
              <a:rPr lang="en-US" b="0" i="1" baseline="30000" smtClean="0">
                <a:solidFill>
                  <a:schemeClr val="hlink"/>
                </a:solidFill>
              </a:rPr>
              <a:t>s1</a:t>
            </a:r>
            <a:r>
              <a:rPr lang="en-US" b="0" i="1" smtClean="0">
                <a:solidFill>
                  <a:schemeClr val="hlink"/>
                </a:solidFill>
              </a:rPr>
              <a:t> M1  </a:t>
            </a:r>
            <a:r>
              <a:rPr lang="en-US" b="0" smtClean="0">
                <a:solidFill>
                  <a:schemeClr val="hlink"/>
                </a:solidFill>
              </a:rPr>
              <a:t>2</a:t>
            </a:r>
            <a:r>
              <a:rPr lang="en-US" b="0" i="1" baseline="30000" smtClean="0">
                <a:solidFill>
                  <a:schemeClr val="hlink"/>
                </a:solidFill>
              </a:rPr>
              <a:t>E1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b="0" smtClean="0">
                <a:solidFill>
                  <a:schemeClr val="hlink"/>
                </a:solidFill>
                <a:latin typeface="Times"/>
              </a:rPr>
              <a:t>(–</a:t>
            </a:r>
            <a:r>
              <a:rPr lang="en-US" b="0" smtClean="0">
                <a:solidFill>
                  <a:schemeClr val="hlink"/>
                </a:solidFill>
              </a:rPr>
              <a:t>1)</a:t>
            </a:r>
            <a:r>
              <a:rPr lang="en-US" b="0" i="1" baseline="30000" smtClean="0">
                <a:solidFill>
                  <a:schemeClr val="hlink"/>
                </a:solidFill>
              </a:rPr>
              <a:t>s2</a:t>
            </a:r>
            <a:r>
              <a:rPr lang="en-US" b="0" i="1" smtClean="0">
                <a:solidFill>
                  <a:schemeClr val="hlink"/>
                </a:solidFill>
              </a:rPr>
              <a:t> M2  </a:t>
            </a:r>
            <a:r>
              <a:rPr lang="en-US" b="0" smtClean="0">
                <a:solidFill>
                  <a:schemeClr val="hlink"/>
                </a:solidFill>
              </a:rPr>
              <a:t>2</a:t>
            </a:r>
            <a:r>
              <a:rPr lang="en-US" b="0" i="1" baseline="30000" smtClean="0">
                <a:solidFill>
                  <a:schemeClr val="hlink"/>
                </a:solidFill>
              </a:rPr>
              <a:t>E2</a:t>
            </a:r>
          </a:p>
          <a:p>
            <a:pPr lvl="1" eaLnBrk="1" hangingPunct="1">
              <a:defRPr/>
            </a:pPr>
            <a:r>
              <a:rPr lang="en-US" smtClean="0"/>
              <a:t>Assume </a:t>
            </a:r>
            <a:r>
              <a:rPr lang="en-US" b="0" i="1" smtClean="0"/>
              <a:t>E1</a:t>
            </a:r>
            <a:r>
              <a:rPr lang="en-US" smtClean="0"/>
              <a:t> &gt; </a:t>
            </a:r>
            <a:r>
              <a:rPr lang="en-US" b="0" i="1" smtClean="0"/>
              <a:t>E2</a:t>
            </a:r>
            <a:endParaRPr lang="en-US" smtClean="0"/>
          </a:p>
          <a:p>
            <a:pPr eaLnBrk="1" hangingPunct="1">
              <a:defRPr/>
            </a:pPr>
            <a:r>
              <a:rPr lang="en-US" smtClean="0"/>
              <a:t>Exact Result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b="0" smtClean="0">
                <a:solidFill>
                  <a:schemeClr val="hlink"/>
                </a:solidFill>
                <a:latin typeface="Times"/>
              </a:rPr>
              <a:t>(–</a:t>
            </a:r>
            <a:r>
              <a:rPr lang="en-US" b="0" smtClean="0">
                <a:solidFill>
                  <a:schemeClr val="hlink"/>
                </a:solidFill>
              </a:rPr>
              <a:t>1)</a:t>
            </a:r>
            <a:r>
              <a:rPr lang="en-US" b="0" i="1" baseline="30000" smtClean="0">
                <a:solidFill>
                  <a:schemeClr val="hlink"/>
                </a:solidFill>
              </a:rPr>
              <a:t>s</a:t>
            </a:r>
            <a:r>
              <a:rPr lang="en-US" b="0" i="1" smtClean="0">
                <a:solidFill>
                  <a:schemeClr val="hlink"/>
                </a:solidFill>
              </a:rPr>
              <a:t> M  </a:t>
            </a:r>
            <a:r>
              <a:rPr lang="en-US" b="0" smtClean="0">
                <a:solidFill>
                  <a:schemeClr val="hlink"/>
                </a:solidFill>
              </a:rPr>
              <a:t>2</a:t>
            </a:r>
            <a:r>
              <a:rPr lang="en-US" b="0" i="1" baseline="30000" smtClean="0">
                <a:solidFill>
                  <a:schemeClr val="hlink"/>
                </a:solidFill>
              </a:rPr>
              <a:t>E</a:t>
            </a:r>
            <a:endParaRPr lang="en-US" smtClean="0"/>
          </a:p>
          <a:p>
            <a:pPr lvl="1" eaLnBrk="1" hangingPunct="1">
              <a:defRPr/>
            </a:pPr>
            <a:r>
              <a:rPr lang="en-US" smtClean="0"/>
              <a:t>Sign </a:t>
            </a:r>
            <a:r>
              <a:rPr lang="en-US" b="0" i="1" smtClean="0"/>
              <a:t>s</a:t>
            </a:r>
            <a:r>
              <a:rPr lang="en-US" smtClean="0"/>
              <a:t>, significand </a:t>
            </a:r>
            <a:r>
              <a:rPr lang="en-US" b="0" i="1" smtClean="0"/>
              <a:t>M</a:t>
            </a:r>
            <a:r>
              <a:rPr lang="en-US" smtClean="0"/>
              <a:t>: </a:t>
            </a:r>
          </a:p>
          <a:p>
            <a:pPr lvl="2" eaLnBrk="1" hangingPunct="1">
              <a:defRPr/>
            </a:pPr>
            <a:r>
              <a:rPr lang="en-US" smtClean="0"/>
              <a:t>Result of signed align &amp; add</a:t>
            </a:r>
          </a:p>
          <a:p>
            <a:pPr lvl="1" eaLnBrk="1" hangingPunct="1">
              <a:defRPr/>
            </a:pPr>
            <a:r>
              <a:rPr lang="en-US" smtClean="0"/>
              <a:t>Exponent </a:t>
            </a:r>
            <a:r>
              <a:rPr lang="en-US" b="0" i="1" smtClean="0"/>
              <a:t>E</a:t>
            </a:r>
            <a:r>
              <a:rPr lang="en-US" smtClean="0"/>
              <a:t>: 	</a:t>
            </a:r>
            <a:r>
              <a:rPr lang="en-US" b="0" i="1" smtClean="0"/>
              <a:t>E1</a:t>
            </a:r>
          </a:p>
          <a:p>
            <a:pPr eaLnBrk="1" hangingPunct="1">
              <a:defRPr/>
            </a:pPr>
            <a:r>
              <a:rPr lang="en-US" smtClean="0"/>
              <a:t>Fixing</a:t>
            </a:r>
          </a:p>
          <a:p>
            <a:pPr lvl="1" eaLnBrk="1" hangingPunct="1">
              <a:defRPr/>
            </a:pPr>
            <a:r>
              <a:rPr lang="en-US" smtClean="0"/>
              <a:t>If </a:t>
            </a:r>
            <a:r>
              <a:rPr lang="en-US" b="0" i="1" smtClean="0"/>
              <a:t>M </a:t>
            </a:r>
            <a:r>
              <a:rPr lang="en-US" b="0" smtClean="0">
                <a:latin typeface="Courier New" pitchFamily="49" charset="0"/>
              </a:rPr>
              <a:t>≥</a:t>
            </a:r>
            <a:r>
              <a:rPr lang="en-US" b="0" smtClean="0"/>
              <a:t> 2, </a:t>
            </a:r>
            <a:r>
              <a:rPr lang="en-US" smtClean="0"/>
              <a:t>shift </a:t>
            </a:r>
            <a:r>
              <a:rPr lang="en-US" b="0" i="1" smtClean="0"/>
              <a:t>M</a:t>
            </a:r>
            <a:r>
              <a:rPr lang="en-US" smtClean="0"/>
              <a:t> right, increment </a:t>
            </a:r>
            <a:r>
              <a:rPr lang="en-US" b="0" i="1" smtClean="0"/>
              <a:t>E</a:t>
            </a:r>
            <a:r>
              <a:rPr lang="en-US" smtClean="0"/>
              <a:t> </a:t>
            </a:r>
          </a:p>
          <a:p>
            <a:pPr lvl="1" eaLnBrk="1" hangingPunct="1">
              <a:defRPr/>
            </a:pPr>
            <a:r>
              <a:rPr lang="en-US" smtClean="0"/>
              <a:t>if </a:t>
            </a:r>
            <a:r>
              <a:rPr lang="en-US" b="0" i="1" smtClean="0"/>
              <a:t>M</a:t>
            </a:r>
            <a:r>
              <a:rPr lang="en-US" b="0" smtClean="0"/>
              <a:t> &lt; 1,</a:t>
            </a:r>
            <a:r>
              <a:rPr lang="en-US" smtClean="0"/>
              <a:t> shift </a:t>
            </a:r>
            <a:r>
              <a:rPr lang="en-US" b="0" i="1" smtClean="0"/>
              <a:t>M</a:t>
            </a:r>
            <a:r>
              <a:rPr lang="en-US" smtClean="0"/>
              <a:t> left </a:t>
            </a:r>
            <a:r>
              <a:rPr lang="en-US" b="0" i="1" smtClean="0"/>
              <a:t>k</a:t>
            </a:r>
            <a:r>
              <a:rPr lang="en-US" smtClean="0"/>
              <a:t> positions, decrement </a:t>
            </a:r>
            <a:r>
              <a:rPr lang="en-US" b="0" i="1" smtClean="0"/>
              <a:t>E</a:t>
            </a:r>
            <a:r>
              <a:rPr lang="en-US" smtClean="0"/>
              <a:t> by </a:t>
            </a:r>
            <a:r>
              <a:rPr lang="en-US" b="0" i="1" smtClean="0"/>
              <a:t>k</a:t>
            </a:r>
            <a:endParaRPr lang="en-US" smtClean="0"/>
          </a:p>
          <a:p>
            <a:pPr lvl="1" eaLnBrk="1" hangingPunct="1">
              <a:defRPr/>
            </a:pPr>
            <a:r>
              <a:rPr lang="en-US" smtClean="0"/>
              <a:t>Overflow if </a:t>
            </a:r>
            <a:r>
              <a:rPr lang="en-US" b="0" i="1" smtClean="0"/>
              <a:t>E</a:t>
            </a:r>
            <a:r>
              <a:rPr lang="en-US" smtClean="0"/>
              <a:t> out of range</a:t>
            </a:r>
          </a:p>
          <a:p>
            <a:pPr lvl="1" eaLnBrk="1" hangingPunct="1">
              <a:defRPr/>
            </a:pPr>
            <a:r>
              <a:rPr lang="en-US" smtClean="0"/>
              <a:t>Round </a:t>
            </a:r>
            <a:r>
              <a:rPr lang="en-US" b="0" i="1" smtClean="0"/>
              <a:t>M</a:t>
            </a:r>
            <a:r>
              <a:rPr lang="en-US" smtClean="0"/>
              <a:t> to fit </a:t>
            </a:r>
            <a:r>
              <a:rPr lang="en-US" smtClean="0">
                <a:latin typeface="Courier New" pitchFamily="49" charset="0"/>
              </a:rPr>
              <a:t>frac</a:t>
            </a:r>
            <a:r>
              <a:rPr lang="en-US" smtClean="0"/>
              <a:t> precision</a:t>
            </a:r>
          </a:p>
        </p:txBody>
      </p:sp>
      <p:grpSp>
        <p:nvGrpSpPr>
          <p:cNvPr id="27652" name="Group 4"/>
          <p:cNvGrpSpPr>
            <a:grpSpLocks/>
          </p:cNvGrpSpPr>
          <p:nvPr/>
        </p:nvGrpSpPr>
        <p:grpSpPr bwMode="auto">
          <a:xfrm>
            <a:off x="4203700" y="1395413"/>
            <a:ext cx="4089400" cy="1944687"/>
            <a:chOff x="2648" y="879"/>
            <a:chExt cx="2576" cy="1225"/>
          </a:xfrm>
        </p:grpSpPr>
        <p:sp>
          <p:nvSpPr>
            <p:cNvPr id="27653" name="Rectangle 5"/>
            <p:cNvSpPr>
              <a:spLocks noChangeArrowheads="1"/>
            </p:cNvSpPr>
            <p:nvPr/>
          </p:nvSpPr>
          <p:spPr bwMode="auto">
            <a:xfrm>
              <a:off x="2792" y="1112"/>
              <a:ext cx="1280" cy="17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 marL="342900" indent="-342900"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lvl="1">
                <a:spcBef>
                  <a:spcPct val="30000"/>
                </a:spcBef>
              </a:pPr>
              <a:r>
                <a:rPr lang="en-US" altLang="en-US" b="0">
                  <a:solidFill>
                    <a:schemeClr val="hlink"/>
                  </a:solidFill>
                  <a:latin typeface="Times" pitchFamily="18" charset="0"/>
                </a:rPr>
                <a:t>(–</a:t>
              </a:r>
              <a:r>
                <a:rPr lang="en-US" altLang="en-US" b="0">
                  <a:solidFill>
                    <a:schemeClr val="hlink"/>
                  </a:solidFill>
                </a:rPr>
                <a:t>1)</a:t>
              </a:r>
              <a:r>
                <a:rPr lang="en-US" altLang="en-US" b="0" i="1" baseline="30000">
                  <a:solidFill>
                    <a:schemeClr val="hlink"/>
                  </a:solidFill>
                </a:rPr>
                <a:t>s1</a:t>
              </a:r>
              <a:r>
                <a:rPr lang="en-US" altLang="en-US" b="0" i="1">
                  <a:solidFill>
                    <a:schemeClr val="hlink"/>
                  </a:solidFill>
                </a:rPr>
                <a:t> M1 </a:t>
              </a:r>
            </a:p>
          </p:txBody>
        </p:sp>
        <p:sp>
          <p:nvSpPr>
            <p:cNvPr id="27654" name="Rectangle 6"/>
            <p:cNvSpPr>
              <a:spLocks noChangeArrowheads="1"/>
            </p:cNvSpPr>
            <p:nvPr/>
          </p:nvSpPr>
          <p:spPr bwMode="auto">
            <a:xfrm>
              <a:off x="3896" y="1448"/>
              <a:ext cx="1280" cy="17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 marL="342900" indent="-342900"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lvl="1">
                <a:spcBef>
                  <a:spcPct val="30000"/>
                </a:spcBef>
              </a:pPr>
              <a:r>
                <a:rPr lang="en-US" altLang="en-US" b="0">
                  <a:solidFill>
                    <a:schemeClr val="hlink"/>
                  </a:solidFill>
                  <a:latin typeface="Times" pitchFamily="18" charset="0"/>
                </a:rPr>
                <a:t>(–</a:t>
              </a:r>
              <a:r>
                <a:rPr lang="en-US" altLang="en-US" b="0">
                  <a:solidFill>
                    <a:schemeClr val="hlink"/>
                  </a:solidFill>
                </a:rPr>
                <a:t>1)</a:t>
              </a:r>
              <a:r>
                <a:rPr lang="en-US" altLang="en-US" b="0" i="1" baseline="30000">
                  <a:solidFill>
                    <a:schemeClr val="hlink"/>
                  </a:solidFill>
                </a:rPr>
                <a:t>s2</a:t>
              </a:r>
              <a:r>
                <a:rPr lang="en-US" altLang="en-US" b="0" i="1">
                  <a:solidFill>
                    <a:schemeClr val="hlink"/>
                  </a:solidFill>
                </a:rPr>
                <a:t> M2 </a:t>
              </a:r>
            </a:p>
          </p:txBody>
        </p:sp>
        <p:sp>
          <p:nvSpPr>
            <p:cNvPr id="27655" name="Line 7"/>
            <p:cNvSpPr>
              <a:spLocks noChangeShapeType="1"/>
            </p:cNvSpPr>
            <p:nvPr/>
          </p:nvSpPr>
          <p:spPr bwMode="auto">
            <a:xfrm>
              <a:off x="4080" y="920"/>
              <a:ext cx="0" cy="12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56" name="Line 8"/>
            <p:cNvSpPr>
              <a:spLocks noChangeShapeType="1"/>
            </p:cNvSpPr>
            <p:nvPr/>
          </p:nvSpPr>
          <p:spPr bwMode="auto">
            <a:xfrm>
              <a:off x="5184" y="920"/>
              <a:ext cx="0" cy="12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57" name="Line 9"/>
            <p:cNvSpPr>
              <a:spLocks noChangeShapeType="1"/>
            </p:cNvSpPr>
            <p:nvPr/>
          </p:nvSpPr>
          <p:spPr bwMode="auto">
            <a:xfrm>
              <a:off x="4088" y="960"/>
              <a:ext cx="10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58" name="Rectangle 10"/>
            <p:cNvSpPr>
              <a:spLocks noChangeArrowheads="1"/>
            </p:cNvSpPr>
            <p:nvPr/>
          </p:nvSpPr>
          <p:spPr bwMode="auto">
            <a:xfrm>
              <a:off x="4407" y="879"/>
              <a:ext cx="450" cy="1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sz="1400" b="0" i="1"/>
                <a:t>E1</a:t>
              </a:r>
              <a:r>
                <a:rPr lang="en-US" altLang="en-US" sz="1400" b="0"/>
                <a:t>–</a:t>
              </a:r>
              <a:r>
                <a:rPr lang="en-US" altLang="en-US" sz="1400" b="0" i="1"/>
                <a:t>E2</a:t>
              </a:r>
            </a:p>
          </p:txBody>
        </p:sp>
        <p:sp>
          <p:nvSpPr>
            <p:cNvPr id="27659" name="Rectangle 11"/>
            <p:cNvSpPr>
              <a:spLocks noChangeArrowheads="1"/>
            </p:cNvSpPr>
            <p:nvPr/>
          </p:nvSpPr>
          <p:spPr bwMode="auto">
            <a:xfrm>
              <a:off x="2679" y="1474"/>
              <a:ext cx="198" cy="2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b="0"/>
                <a:t>+</a:t>
              </a:r>
            </a:p>
          </p:txBody>
        </p:sp>
        <p:sp>
          <p:nvSpPr>
            <p:cNvPr id="27660" name="Line 12"/>
            <p:cNvSpPr>
              <a:spLocks noChangeShapeType="1"/>
            </p:cNvSpPr>
            <p:nvPr/>
          </p:nvSpPr>
          <p:spPr bwMode="auto">
            <a:xfrm>
              <a:off x="2648" y="1824"/>
              <a:ext cx="257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1" name="Rectangle 13"/>
            <p:cNvSpPr>
              <a:spLocks noChangeArrowheads="1"/>
            </p:cNvSpPr>
            <p:nvPr/>
          </p:nvSpPr>
          <p:spPr bwMode="auto">
            <a:xfrm>
              <a:off x="2840" y="1928"/>
              <a:ext cx="2336" cy="17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 marL="342900" indent="-342900"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lvl="1">
                <a:spcBef>
                  <a:spcPct val="30000"/>
                </a:spcBef>
              </a:pPr>
              <a:r>
                <a:rPr lang="en-US" altLang="en-US" b="0">
                  <a:solidFill>
                    <a:schemeClr val="hlink"/>
                  </a:solidFill>
                  <a:latin typeface="Times" pitchFamily="18" charset="0"/>
                </a:rPr>
                <a:t>(–</a:t>
              </a:r>
              <a:r>
                <a:rPr lang="en-US" altLang="en-US" b="0">
                  <a:solidFill>
                    <a:schemeClr val="hlink"/>
                  </a:solidFill>
                </a:rPr>
                <a:t>1)</a:t>
              </a:r>
              <a:r>
                <a:rPr lang="en-US" altLang="en-US" b="0" i="1" baseline="30000">
                  <a:solidFill>
                    <a:schemeClr val="hlink"/>
                  </a:solidFill>
                </a:rPr>
                <a:t>s</a:t>
              </a:r>
              <a:r>
                <a:rPr lang="en-US" altLang="en-US" b="0" i="1">
                  <a:solidFill>
                    <a:schemeClr val="hlink"/>
                  </a:solidFill>
                </a:rPr>
                <a:t> M 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Mathematical Properties of FP Add</a:t>
            </a:r>
            <a:endParaRPr lang="en-US"/>
          </a:p>
        </p:txBody>
      </p:sp>
      <p:sp>
        <p:nvSpPr>
          <p:cNvPr id="40968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Compare to those of </a:t>
            </a:r>
            <a:r>
              <a:rPr lang="en-US" dirty="0" err="1" smtClean="0"/>
              <a:t>Abelian</a:t>
            </a:r>
            <a:r>
              <a:rPr lang="en-US" dirty="0" smtClean="0"/>
              <a:t> Group</a:t>
            </a:r>
          </a:p>
          <a:p>
            <a:pPr lvl="1"/>
            <a:r>
              <a:rPr lang="en-US" dirty="0" smtClean="0"/>
              <a:t>Closed under addition?			</a:t>
            </a:r>
          </a:p>
          <a:p>
            <a:pPr lvl="2"/>
            <a:r>
              <a:rPr lang="en-US" dirty="0"/>
              <a:t>B</a:t>
            </a:r>
            <a:r>
              <a:rPr lang="en-US" dirty="0" smtClean="0"/>
              <a:t>ut may generate infinity or </a:t>
            </a:r>
            <a:r>
              <a:rPr lang="en-US" dirty="0" err="1" smtClean="0"/>
              <a:t>NaN</a:t>
            </a:r>
            <a:endParaRPr lang="en-US" dirty="0" smtClean="0"/>
          </a:p>
          <a:p>
            <a:pPr lvl="1"/>
            <a:r>
              <a:rPr lang="en-US" dirty="0" smtClean="0"/>
              <a:t>Commutative? </a:t>
            </a:r>
          </a:p>
          <a:p>
            <a:pPr lvl="1"/>
            <a:r>
              <a:rPr lang="en-US" dirty="0" smtClean="0"/>
              <a:t>Associative?</a:t>
            </a:r>
          </a:p>
          <a:p>
            <a:pPr lvl="2"/>
            <a:r>
              <a:rPr lang="en-US" dirty="0" smtClean="0"/>
              <a:t>Overflow and inexactness of rounding</a:t>
            </a:r>
          </a:p>
          <a:p>
            <a:pPr lvl="2"/>
            <a:r>
              <a:rPr lang="en-US" dirty="0" smtClean="0">
                <a:latin typeface="Courier New"/>
                <a:cs typeface="Courier New"/>
              </a:rPr>
              <a:t>(3.14+1e10)-1e10 = 0, 3.14+(1e10-1e10) = 3.14</a:t>
            </a:r>
          </a:p>
          <a:p>
            <a:pPr lvl="1"/>
            <a:r>
              <a:rPr lang="en-US" dirty="0" smtClean="0"/>
              <a:t>0 is additive identity? </a:t>
            </a:r>
          </a:p>
          <a:p>
            <a:pPr lvl="1"/>
            <a:r>
              <a:rPr lang="en-US" dirty="0" smtClean="0"/>
              <a:t>Every element has additive inverse?</a:t>
            </a:r>
          </a:p>
          <a:p>
            <a:pPr lvl="2"/>
            <a:r>
              <a:rPr lang="en-US" dirty="0" smtClean="0"/>
              <a:t>Yes, except for infinities &amp; </a:t>
            </a:r>
            <a:r>
              <a:rPr lang="en-US" dirty="0" err="1" smtClean="0"/>
              <a:t>NaNs</a:t>
            </a:r>
            <a:endParaRPr lang="en-US" dirty="0" smtClean="0"/>
          </a:p>
          <a:p>
            <a:r>
              <a:rPr lang="en-US" dirty="0" smtClean="0"/>
              <a:t>Monotonicity</a:t>
            </a:r>
          </a:p>
          <a:p>
            <a:pPr lvl="1"/>
            <a:r>
              <a:rPr lang="en-US" dirty="0" smtClean="0">
                <a:sym typeface="Calibri Italic" charset="0"/>
              </a:rPr>
              <a:t>a</a:t>
            </a:r>
            <a:r>
              <a:rPr lang="en-US" dirty="0" smtClean="0"/>
              <a:t> ≥ </a:t>
            </a:r>
            <a:r>
              <a:rPr lang="en-US" dirty="0" smtClean="0">
                <a:sym typeface="Calibri Italic" charset="0"/>
              </a:rPr>
              <a:t>b</a:t>
            </a:r>
            <a:r>
              <a:rPr lang="en-US" dirty="0" smtClean="0"/>
              <a:t> ⇒ </a:t>
            </a:r>
            <a:r>
              <a:rPr lang="en-US" dirty="0" err="1" smtClean="0">
                <a:sym typeface="Calibri Italic" charset="0"/>
              </a:rPr>
              <a:t>a</a:t>
            </a:r>
            <a:r>
              <a:rPr lang="en-US" dirty="0" err="1" smtClean="0"/>
              <a:t>+</a:t>
            </a:r>
            <a:r>
              <a:rPr lang="en-US" dirty="0" err="1" smtClean="0">
                <a:sym typeface="Calibri Italic" charset="0"/>
              </a:rPr>
              <a:t>c</a:t>
            </a:r>
            <a:r>
              <a:rPr lang="en-US" dirty="0" smtClean="0"/>
              <a:t> ≥ </a:t>
            </a:r>
            <a:r>
              <a:rPr lang="en-US" dirty="0" err="1" smtClean="0">
                <a:sym typeface="Calibri Italic" charset="0"/>
              </a:rPr>
              <a:t>b</a:t>
            </a:r>
            <a:r>
              <a:rPr lang="en-US" dirty="0" err="1" smtClean="0"/>
              <a:t>+</a:t>
            </a:r>
            <a:r>
              <a:rPr lang="en-US" dirty="0" err="1" smtClean="0">
                <a:sym typeface="Calibri Italic" charset="0"/>
              </a:rPr>
              <a:t>c</a:t>
            </a:r>
            <a:r>
              <a:rPr lang="en-US" dirty="0" smtClean="0"/>
              <a:t>?</a:t>
            </a:r>
          </a:p>
          <a:p>
            <a:pPr lvl="2"/>
            <a:r>
              <a:rPr lang="en-US" dirty="0" smtClean="0"/>
              <a:t>Except for infinities &amp; </a:t>
            </a:r>
            <a:r>
              <a:rPr lang="en-US" dirty="0" err="1" smtClean="0"/>
              <a:t>NaNs</a:t>
            </a:r>
            <a:endParaRPr lang="en-US" dirty="0"/>
          </a:p>
        </p:txBody>
      </p:sp>
      <p:sp>
        <p:nvSpPr>
          <p:cNvPr id="40969" name="Rectangle 9"/>
          <p:cNvSpPr>
            <a:spLocks/>
          </p:cNvSpPr>
          <p:nvPr/>
        </p:nvSpPr>
        <p:spPr bwMode="auto">
          <a:xfrm>
            <a:off x="5465763" y="1689100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0970" name="Rectangle 10"/>
          <p:cNvSpPr>
            <a:spLocks/>
          </p:cNvSpPr>
          <p:nvPr/>
        </p:nvSpPr>
        <p:spPr bwMode="auto">
          <a:xfrm>
            <a:off x="5468938" y="2362200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0971" name="Rectangle 11"/>
          <p:cNvSpPr>
            <a:spLocks/>
          </p:cNvSpPr>
          <p:nvPr/>
        </p:nvSpPr>
        <p:spPr bwMode="auto">
          <a:xfrm>
            <a:off x="5486400" y="3785170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0972" name="Rectangle 12"/>
          <p:cNvSpPr>
            <a:spLocks/>
          </p:cNvSpPr>
          <p:nvPr/>
        </p:nvSpPr>
        <p:spPr bwMode="auto">
          <a:xfrm>
            <a:off x="5465763" y="2738918"/>
            <a:ext cx="44926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No</a:t>
            </a:r>
          </a:p>
        </p:txBody>
      </p:sp>
      <p:sp>
        <p:nvSpPr>
          <p:cNvPr id="40973" name="Rectangle 13"/>
          <p:cNvSpPr>
            <a:spLocks/>
          </p:cNvSpPr>
          <p:nvPr/>
        </p:nvSpPr>
        <p:spPr bwMode="auto">
          <a:xfrm>
            <a:off x="5486400" y="4145622"/>
            <a:ext cx="9763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Almost</a:t>
            </a:r>
          </a:p>
        </p:txBody>
      </p:sp>
      <p:sp>
        <p:nvSpPr>
          <p:cNvPr id="40974" name="Rectangle 14"/>
          <p:cNvSpPr>
            <a:spLocks/>
          </p:cNvSpPr>
          <p:nvPr/>
        </p:nvSpPr>
        <p:spPr bwMode="auto">
          <a:xfrm>
            <a:off x="5486400" y="5358830"/>
            <a:ext cx="9763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Almost</a:t>
            </a:r>
          </a:p>
        </p:txBody>
      </p:sp>
    </p:spTree>
    <p:extLst>
      <p:ext uri="{BB962C8B-B14F-4D97-AF65-F5344CB8AC3E}">
        <p14:creationId xmlns:p14="http://schemas.microsoft.com/office/powerpoint/2010/main" val="278665372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Mathematical Properties of FP Mult</a:t>
            </a:r>
          </a:p>
        </p:txBody>
      </p:sp>
      <p:sp>
        <p:nvSpPr>
          <p:cNvPr id="41992" name="Rectangle 8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Compare to Commutative Ring</a:t>
            </a:r>
          </a:p>
          <a:p>
            <a:pPr marL="552450" lvl="1"/>
            <a:r>
              <a:rPr lang="en-US" dirty="0"/>
              <a:t>Closed under multiplication?</a:t>
            </a:r>
          </a:p>
          <a:p>
            <a:pPr marL="838200" lvl="2"/>
            <a:r>
              <a:rPr lang="en-US" dirty="0"/>
              <a:t>But may generate infinity or </a:t>
            </a:r>
            <a:r>
              <a:rPr lang="en-US" dirty="0" err="1"/>
              <a:t>NaN</a:t>
            </a:r>
            <a:endParaRPr lang="en-US" dirty="0"/>
          </a:p>
          <a:p>
            <a:pPr marL="552450" lvl="1"/>
            <a:r>
              <a:rPr lang="en-US" dirty="0"/>
              <a:t>Multiplication Commutative?</a:t>
            </a:r>
          </a:p>
          <a:p>
            <a:pPr marL="552450" lvl="1"/>
            <a:r>
              <a:rPr lang="en-US" dirty="0"/>
              <a:t>Multiplication is Associative?</a:t>
            </a:r>
          </a:p>
          <a:p>
            <a:pPr marL="838200" lvl="2"/>
            <a:r>
              <a:rPr lang="en-US" dirty="0"/>
              <a:t>Possibility of overflow, inexactness of </a:t>
            </a:r>
            <a:r>
              <a:rPr lang="en-US" dirty="0" smtClean="0"/>
              <a:t>rounding</a:t>
            </a:r>
          </a:p>
          <a:p>
            <a:pPr marL="838200" lvl="2"/>
            <a:r>
              <a:rPr lang="en-US" dirty="0" smtClean="0"/>
              <a:t>Ex: </a:t>
            </a:r>
            <a:r>
              <a:rPr lang="en-US" dirty="0" smtClean="0">
                <a:latin typeface="Courier New"/>
              </a:rPr>
              <a:t>(1e20*1e20)*1e-20</a:t>
            </a:r>
            <a:r>
              <a:rPr lang="en-US" dirty="0" smtClean="0"/>
              <a:t>= </a:t>
            </a:r>
            <a:r>
              <a:rPr lang="en-US" dirty="0" err="1" smtClean="0">
                <a:latin typeface="Courier New"/>
                <a:cs typeface="Courier New"/>
              </a:rPr>
              <a:t>inf</a:t>
            </a:r>
            <a:r>
              <a:rPr lang="en-US" dirty="0" smtClean="0"/>
              <a:t>, </a:t>
            </a:r>
            <a:r>
              <a:rPr lang="en-US" dirty="0" smtClean="0">
                <a:latin typeface="Courier New"/>
                <a:cs typeface="Courier New"/>
              </a:rPr>
              <a:t>1e20*(1e20*1e-20)</a:t>
            </a:r>
            <a:r>
              <a:rPr lang="en-US" dirty="0" smtClean="0"/>
              <a:t>= </a:t>
            </a:r>
            <a:r>
              <a:rPr lang="en-US" dirty="0" smtClean="0">
                <a:latin typeface="Courier New"/>
                <a:cs typeface="Courier New"/>
              </a:rPr>
              <a:t>1e20</a:t>
            </a:r>
            <a:endParaRPr lang="en-US" dirty="0">
              <a:latin typeface="Courier New"/>
              <a:cs typeface="Courier New"/>
            </a:endParaRPr>
          </a:p>
          <a:p>
            <a:pPr marL="552450" lvl="1"/>
            <a:r>
              <a:rPr lang="en-US" dirty="0"/>
              <a:t>1 is multiplicative identity?</a:t>
            </a:r>
          </a:p>
          <a:p>
            <a:pPr marL="552450" lvl="1"/>
            <a:r>
              <a:rPr lang="en-US" dirty="0"/>
              <a:t>Multiplication distributes over addition?</a:t>
            </a:r>
          </a:p>
          <a:p>
            <a:pPr marL="838200" lvl="2"/>
            <a:r>
              <a:rPr lang="en-US" dirty="0"/>
              <a:t>Possibility of overflow, inexactness of </a:t>
            </a:r>
            <a:r>
              <a:rPr lang="en-US" dirty="0" smtClean="0"/>
              <a:t>rounding</a:t>
            </a:r>
          </a:p>
          <a:p>
            <a:pPr marL="838200" lvl="2"/>
            <a:r>
              <a:rPr lang="en-US" dirty="0" smtClean="0">
                <a:latin typeface="Courier New"/>
                <a:cs typeface="Courier New"/>
              </a:rPr>
              <a:t>1e20*(1e20-1e20)</a:t>
            </a:r>
            <a:r>
              <a:rPr lang="en-US" dirty="0" smtClean="0"/>
              <a:t>= </a:t>
            </a:r>
            <a:r>
              <a:rPr lang="en-US" dirty="0" smtClean="0">
                <a:latin typeface="Courier New"/>
                <a:cs typeface="Courier New"/>
              </a:rPr>
              <a:t>0.0</a:t>
            </a:r>
            <a:r>
              <a:rPr lang="en-US" dirty="0" smtClean="0"/>
              <a:t>, </a:t>
            </a:r>
            <a:r>
              <a:rPr lang="en-US" dirty="0"/>
              <a:t> </a:t>
            </a:r>
            <a:r>
              <a:rPr lang="en-US" dirty="0" smtClean="0">
                <a:latin typeface="Courier New"/>
                <a:cs typeface="Courier New"/>
              </a:rPr>
              <a:t>1e20*1e20 – 1e20*1e20 </a:t>
            </a:r>
            <a:r>
              <a:rPr lang="en-US" dirty="0" smtClean="0"/>
              <a:t>= </a:t>
            </a:r>
            <a:r>
              <a:rPr lang="en-US" dirty="0" err="1" smtClean="0">
                <a:latin typeface="Courier New"/>
                <a:cs typeface="Courier New"/>
              </a:rPr>
              <a:t>NaN</a:t>
            </a:r>
            <a:endParaRPr lang="en-US" dirty="0">
              <a:latin typeface="Courier New"/>
              <a:cs typeface="Courier New"/>
            </a:endParaRPr>
          </a:p>
          <a:p>
            <a:pPr marL="431800" indent="-342900"/>
            <a:r>
              <a:rPr lang="en-US" dirty="0" smtClean="0"/>
              <a:t>Monotonicity</a:t>
            </a:r>
            <a:endParaRPr lang="en-US" dirty="0"/>
          </a:p>
          <a:p>
            <a:pPr marL="552450" lvl="1"/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a</a:t>
            </a:r>
            <a:r>
              <a:rPr lang="en-US" dirty="0"/>
              <a:t> ≥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b</a:t>
            </a:r>
            <a:r>
              <a:rPr lang="en-US" dirty="0"/>
              <a:t>  &amp;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c</a:t>
            </a:r>
            <a:r>
              <a:rPr lang="en-US" dirty="0"/>
              <a:t> ≥ 0  ⇒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a</a:t>
            </a:r>
            <a:r>
              <a:rPr lang="en-US" dirty="0"/>
              <a:t> *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c</a:t>
            </a:r>
            <a:r>
              <a:rPr lang="en-US" dirty="0"/>
              <a:t> ≥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b</a:t>
            </a:r>
            <a:r>
              <a:rPr lang="en-US" dirty="0"/>
              <a:t> *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c</a:t>
            </a:r>
            <a:r>
              <a:rPr lang="en-US" dirty="0"/>
              <a:t>?</a:t>
            </a:r>
          </a:p>
          <a:p>
            <a:pPr marL="838200" lvl="2"/>
            <a:r>
              <a:rPr lang="en-US" dirty="0"/>
              <a:t>Except for infinities &amp; </a:t>
            </a:r>
            <a:r>
              <a:rPr lang="en-US" dirty="0" err="1"/>
              <a:t>NaNs</a:t>
            </a:r>
            <a:endParaRPr lang="en-US" dirty="0"/>
          </a:p>
        </p:txBody>
      </p:sp>
      <p:sp>
        <p:nvSpPr>
          <p:cNvPr id="41993" name="Rectangle 9"/>
          <p:cNvSpPr>
            <a:spLocks/>
          </p:cNvSpPr>
          <p:nvPr/>
        </p:nvSpPr>
        <p:spPr bwMode="auto">
          <a:xfrm>
            <a:off x="6303963" y="1655852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1994" name="Rectangle 10"/>
          <p:cNvSpPr>
            <a:spLocks/>
          </p:cNvSpPr>
          <p:nvPr/>
        </p:nvSpPr>
        <p:spPr bwMode="auto">
          <a:xfrm>
            <a:off x="6303963" y="2382748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1995" name="Rectangle 11"/>
          <p:cNvSpPr>
            <a:spLocks/>
          </p:cNvSpPr>
          <p:nvPr/>
        </p:nvSpPr>
        <p:spPr bwMode="auto">
          <a:xfrm>
            <a:off x="6303963" y="2743200"/>
            <a:ext cx="44926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No</a:t>
            </a:r>
          </a:p>
        </p:txBody>
      </p:sp>
      <p:sp>
        <p:nvSpPr>
          <p:cNvPr id="41996" name="Rectangle 12"/>
          <p:cNvSpPr>
            <a:spLocks/>
          </p:cNvSpPr>
          <p:nvPr/>
        </p:nvSpPr>
        <p:spPr bwMode="auto">
          <a:xfrm>
            <a:off x="6303963" y="3785170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1997" name="Rectangle 13"/>
          <p:cNvSpPr>
            <a:spLocks/>
          </p:cNvSpPr>
          <p:nvPr/>
        </p:nvSpPr>
        <p:spPr bwMode="auto">
          <a:xfrm>
            <a:off x="6303963" y="4166170"/>
            <a:ext cx="44926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No</a:t>
            </a:r>
          </a:p>
        </p:txBody>
      </p:sp>
      <p:sp>
        <p:nvSpPr>
          <p:cNvPr id="41998" name="Rectangle 14"/>
          <p:cNvSpPr>
            <a:spLocks/>
          </p:cNvSpPr>
          <p:nvPr/>
        </p:nvSpPr>
        <p:spPr bwMode="auto">
          <a:xfrm>
            <a:off x="6324600" y="5653356"/>
            <a:ext cx="9763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Almost</a:t>
            </a:r>
          </a:p>
        </p:txBody>
      </p:sp>
    </p:spTree>
    <p:extLst>
      <p:ext uri="{BB962C8B-B14F-4D97-AF65-F5344CB8AC3E}">
        <p14:creationId xmlns:p14="http://schemas.microsoft.com/office/powerpoint/2010/main" val="232071153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Fractional binary numbers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What is </a:t>
            </a:r>
            <a:r>
              <a:rPr lang="en-US" dirty="0" smtClean="0"/>
              <a:t>1011.101</a:t>
            </a:r>
            <a:r>
              <a:rPr lang="en-US" baseline="-25000" dirty="0" smtClean="0"/>
              <a:t>2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32832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508125" y="304800"/>
            <a:ext cx="5262563" cy="503238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Floating Point in C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307388" cy="5224463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mtClean="0"/>
              <a:t>C Guarantees Two Levels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smtClean="0">
                <a:latin typeface="Courier New" pitchFamily="49" charset="0"/>
              </a:rPr>
              <a:t>float</a:t>
            </a:r>
            <a:r>
              <a:rPr lang="en-US" smtClean="0"/>
              <a:t>	single precision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smtClean="0">
                <a:latin typeface="Courier New" pitchFamily="49" charset="0"/>
              </a:rPr>
              <a:t>double</a:t>
            </a:r>
            <a:r>
              <a:rPr lang="en-US" smtClean="0"/>
              <a:t>	double precision</a:t>
            </a:r>
          </a:p>
          <a:p>
            <a:pPr eaLnBrk="1" hangingPunct="1">
              <a:defRPr/>
            </a:pPr>
            <a:r>
              <a:rPr lang="en-US" smtClean="0"/>
              <a:t>Conversions</a:t>
            </a:r>
          </a:p>
          <a:p>
            <a:pPr lvl="1" eaLnBrk="1" hangingPunct="1">
              <a:defRPr/>
            </a:pPr>
            <a:r>
              <a:rPr lang="en-US" smtClean="0"/>
              <a:t>Casting between </a:t>
            </a:r>
            <a:r>
              <a:rPr lang="en-US" smtClean="0">
                <a:latin typeface="Courier New" pitchFamily="49" charset="0"/>
              </a:rPr>
              <a:t>int</a:t>
            </a:r>
            <a:r>
              <a:rPr lang="en-US" smtClean="0"/>
              <a:t>, </a:t>
            </a:r>
            <a:r>
              <a:rPr lang="en-US" smtClean="0">
                <a:latin typeface="Courier New" pitchFamily="49" charset="0"/>
              </a:rPr>
              <a:t>float</a:t>
            </a:r>
            <a:r>
              <a:rPr lang="en-US" smtClean="0"/>
              <a:t>, and </a:t>
            </a:r>
            <a:r>
              <a:rPr lang="en-US" smtClean="0">
                <a:latin typeface="Courier New" pitchFamily="49" charset="0"/>
              </a:rPr>
              <a:t>double</a:t>
            </a:r>
            <a:r>
              <a:rPr lang="en-US" smtClean="0"/>
              <a:t> changes numeric values</a:t>
            </a:r>
          </a:p>
          <a:p>
            <a:pPr lvl="1" eaLnBrk="1" hangingPunct="1">
              <a:defRPr/>
            </a:pPr>
            <a:r>
              <a:rPr lang="en-US" smtClean="0"/>
              <a:t> </a:t>
            </a:r>
            <a:r>
              <a:rPr lang="en-US" smtClean="0">
                <a:latin typeface="Courier New" pitchFamily="49" charset="0"/>
              </a:rPr>
              <a:t>Double</a:t>
            </a:r>
            <a:r>
              <a:rPr lang="en-US" smtClean="0"/>
              <a:t> or </a:t>
            </a:r>
            <a:r>
              <a:rPr lang="en-US" smtClean="0">
                <a:latin typeface="Courier New" pitchFamily="49" charset="0"/>
              </a:rPr>
              <a:t>float</a:t>
            </a:r>
            <a:r>
              <a:rPr lang="en-US" smtClean="0"/>
              <a:t> to </a:t>
            </a:r>
            <a:r>
              <a:rPr lang="en-US" smtClean="0">
                <a:latin typeface="Courier New" pitchFamily="49" charset="0"/>
              </a:rPr>
              <a:t>int</a:t>
            </a:r>
            <a:endParaRPr lang="en-US" smtClean="0"/>
          </a:p>
          <a:p>
            <a:pPr lvl="2" eaLnBrk="1" hangingPunct="1">
              <a:defRPr/>
            </a:pPr>
            <a:r>
              <a:rPr lang="en-US" smtClean="0"/>
              <a:t>Truncates fractional part</a:t>
            </a:r>
          </a:p>
          <a:p>
            <a:pPr lvl="2" eaLnBrk="1" hangingPunct="1">
              <a:defRPr/>
            </a:pPr>
            <a:r>
              <a:rPr lang="en-US" smtClean="0"/>
              <a:t>Like rounding toward zero</a:t>
            </a:r>
          </a:p>
          <a:p>
            <a:pPr lvl="2" eaLnBrk="1" hangingPunct="1">
              <a:defRPr/>
            </a:pPr>
            <a:r>
              <a:rPr lang="en-US" smtClean="0"/>
              <a:t>Not defined when out of range</a:t>
            </a:r>
          </a:p>
          <a:p>
            <a:pPr lvl="3" eaLnBrk="1" hangingPunct="1">
              <a:defRPr/>
            </a:pPr>
            <a:r>
              <a:rPr lang="en-US" smtClean="0"/>
              <a:t>Generally saturates to TMin or TMax</a:t>
            </a:r>
          </a:p>
          <a:p>
            <a:pPr lvl="1" eaLnBrk="1" hangingPunct="1">
              <a:defRPr/>
            </a:pPr>
            <a:r>
              <a:rPr lang="en-US" smtClean="0"/>
              <a:t> </a:t>
            </a:r>
            <a:r>
              <a:rPr lang="en-US" smtClean="0">
                <a:latin typeface="Courier New" pitchFamily="49" charset="0"/>
              </a:rPr>
              <a:t>int</a:t>
            </a:r>
            <a:r>
              <a:rPr lang="en-US" smtClean="0"/>
              <a:t> to </a:t>
            </a:r>
            <a:r>
              <a:rPr lang="en-US" smtClean="0">
                <a:latin typeface="Courier New" pitchFamily="49" charset="0"/>
              </a:rPr>
              <a:t>double</a:t>
            </a:r>
            <a:endParaRPr lang="en-US" smtClean="0"/>
          </a:p>
          <a:p>
            <a:pPr lvl="2" eaLnBrk="1" hangingPunct="1">
              <a:defRPr/>
            </a:pPr>
            <a:r>
              <a:rPr lang="en-US" smtClean="0"/>
              <a:t>Exact conversion, as long as int has </a:t>
            </a:r>
            <a:r>
              <a:rPr lang="en-US" smtClean="0">
                <a:latin typeface="Courier New" pitchFamily="49" charset="0"/>
              </a:rPr>
              <a:t>≤</a:t>
            </a:r>
            <a:r>
              <a:rPr lang="en-US" smtClean="0"/>
              <a:t> 53-bit word size</a:t>
            </a:r>
          </a:p>
          <a:p>
            <a:pPr lvl="1" eaLnBrk="1" hangingPunct="1">
              <a:defRPr/>
            </a:pPr>
            <a:r>
              <a:rPr lang="en-US" smtClean="0"/>
              <a:t> </a:t>
            </a:r>
            <a:r>
              <a:rPr lang="en-US" smtClean="0">
                <a:latin typeface="Courier New" pitchFamily="49" charset="0"/>
              </a:rPr>
              <a:t>int</a:t>
            </a:r>
            <a:r>
              <a:rPr lang="en-US" smtClean="0"/>
              <a:t> to </a:t>
            </a:r>
            <a:r>
              <a:rPr lang="en-US" smtClean="0">
                <a:latin typeface="Courier New" pitchFamily="49" charset="0"/>
              </a:rPr>
              <a:t>float</a:t>
            </a:r>
            <a:endParaRPr lang="en-US" smtClean="0"/>
          </a:p>
          <a:p>
            <a:pPr lvl="2" eaLnBrk="1" hangingPunct="1">
              <a:defRPr/>
            </a:pPr>
            <a:r>
              <a:rPr lang="en-US" smtClean="0"/>
              <a:t>Will round according to rounding mode</a:t>
            </a:r>
          </a:p>
          <a:p>
            <a:pPr eaLnBrk="1" hangingPunct="1">
              <a:defRPr/>
            </a:pPr>
            <a:endParaRPr lang="en-US" sz="1800" b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555625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Answers to Floating-Point Puzzles</a:t>
            </a: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533400" y="2209800"/>
            <a:ext cx="7924800" cy="4078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 marL="292100" indent="-292100">
              <a:tabLst>
                <a:tab pos="1828800" algn="l"/>
                <a:tab pos="2463800" algn="l"/>
                <a:tab pos="3086100" algn="l"/>
                <a:tab pos="48006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tabLst>
                <a:tab pos="1828800" algn="l"/>
                <a:tab pos="2463800" algn="l"/>
                <a:tab pos="3086100" algn="l"/>
                <a:tab pos="48006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tabLst>
                <a:tab pos="1828800" algn="l"/>
                <a:tab pos="2463800" algn="l"/>
                <a:tab pos="3086100" algn="l"/>
                <a:tab pos="48006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tabLst>
                <a:tab pos="1828800" algn="l"/>
                <a:tab pos="2463800" algn="l"/>
                <a:tab pos="3086100" algn="l"/>
                <a:tab pos="48006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tabLst>
                <a:tab pos="1828800" algn="l"/>
                <a:tab pos="2463800" algn="l"/>
                <a:tab pos="3086100" algn="l"/>
                <a:tab pos="48006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828800" algn="l"/>
                <a:tab pos="2463800" algn="l"/>
                <a:tab pos="3086100" algn="l"/>
                <a:tab pos="48006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828800" algn="l"/>
                <a:tab pos="2463800" algn="l"/>
                <a:tab pos="3086100" algn="l"/>
                <a:tab pos="48006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828800" algn="l"/>
                <a:tab pos="2463800" algn="l"/>
                <a:tab pos="3086100" algn="l"/>
                <a:tab pos="48006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828800" algn="l"/>
                <a:tab pos="2463800" algn="l"/>
                <a:tab pos="3086100" algn="l"/>
                <a:tab pos="48006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>
                <a:latin typeface="Courier New" pitchFamily="49" charset="0"/>
              </a:rPr>
              <a:t>x == (int)(float) x		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>
                <a:latin typeface="Courier New" pitchFamily="49" charset="0"/>
              </a:rPr>
              <a:t>x == (int)(double) x		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>
                <a:latin typeface="Courier New" pitchFamily="49" charset="0"/>
              </a:rPr>
              <a:t>f == (float)(double) f	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>
                <a:latin typeface="Courier New" pitchFamily="49" charset="0"/>
              </a:rPr>
              <a:t>d == (float) d			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>
                <a:latin typeface="Courier New" pitchFamily="49" charset="0"/>
              </a:rPr>
              <a:t>f == -(-f);				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>
                <a:latin typeface="Courier New" pitchFamily="49" charset="0"/>
              </a:rPr>
              <a:t>2/3 == 2/3.0			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>
                <a:latin typeface="Courier New" pitchFamily="49" charset="0"/>
              </a:rPr>
              <a:t>d &lt; 0.0 </a:t>
            </a:r>
            <a:r>
              <a:rPr lang="en-US" altLang="en-US">
                <a:latin typeface="Symbol" pitchFamily="18" charset="2"/>
              </a:rPr>
              <a:t></a:t>
            </a:r>
            <a:r>
              <a:rPr lang="en-US" altLang="en-US">
                <a:latin typeface="Courier New" pitchFamily="49" charset="0"/>
              </a:rPr>
              <a:t>((d*2) &lt; 0.0)	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>
                <a:latin typeface="Courier New" pitchFamily="49" charset="0"/>
              </a:rPr>
              <a:t>d &gt; f  </a:t>
            </a:r>
            <a:r>
              <a:rPr lang="en-US" altLang="en-US">
                <a:latin typeface="Symbol" pitchFamily="18" charset="2"/>
              </a:rPr>
              <a:t></a:t>
            </a:r>
            <a:r>
              <a:rPr lang="en-US" altLang="en-US">
                <a:latin typeface="Courier New" pitchFamily="49" charset="0"/>
              </a:rPr>
              <a:t>-f &gt; -d		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>
                <a:latin typeface="Courier New" pitchFamily="49" charset="0"/>
              </a:rPr>
              <a:t>d * d &gt;= 0.0			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>
                <a:latin typeface="Courier New" pitchFamily="49" charset="0"/>
              </a:rPr>
              <a:t>(d+f)-d == f			</a:t>
            </a:r>
            <a:endParaRPr lang="en-US" altLang="en-US"/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1752600" y="838200"/>
            <a:ext cx="2613025" cy="1214438"/>
          </a:xfrm>
          <a:prstGeom prst="rect">
            <a:avLst/>
          </a:prstGeom>
          <a:solidFill>
            <a:srgbClr val="FFFF99"/>
          </a:solidFill>
          <a:ln w="25400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>
                <a:solidFill>
                  <a:schemeClr val="accent1"/>
                </a:solidFill>
                <a:latin typeface="Courier New" pitchFamily="49" charset="0"/>
              </a:rPr>
              <a:t>int x = …;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>
                <a:solidFill>
                  <a:schemeClr val="accent1"/>
                </a:solidFill>
                <a:latin typeface="Courier New" pitchFamily="49" charset="0"/>
              </a:rPr>
              <a:t>float f = …;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>
                <a:solidFill>
                  <a:schemeClr val="accent1"/>
                </a:solidFill>
                <a:latin typeface="Courier New" pitchFamily="49" charset="0"/>
              </a:rPr>
              <a:t>double d = …;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5105400" y="914400"/>
            <a:ext cx="1895475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/>
              <a:t>Assume neither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d</a:t>
            </a:r>
            <a:r>
              <a:rPr lang="en-US" altLang="en-US"/>
              <a:t> nor </a:t>
            </a:r>
            <a:r>
              <a:rPr lang="en-US" altLang="en-US">
                <a:latin typeface="Courier New" pitchFamily="49" charset="0"/>
              </a:rPr>
              <a:t>f</a:t>
            </a:r>
            <a:r>
              <a:rPr lang="en-US" altLang="en-US"/>
              <a:t> is NAN</a:t>
            </a:r>
          </a:p>
        </p:txBody>
      </p:sp>
      <p:sp>
        <p:nvSpPr>
          <p:cNvPr id="166918" name="Rectangle 6"/>
          <p:cNvSpPr>
            <a:spLocks noChangeArrowheads="1"/>
          </p:cNvSpPr>
          <p:nvPr/>
        </p:nvSpPr>
        <p:spPr bwMode="auto">
          <a:xfrm>
            <a:off x="533400" y="2209800"/>
            <a:ext cx="7924800" cy="4078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 marL="292100" indent="-292100">
              <a:tabLst>
                <a:tab pos="1828800" algn="l"/>
                <a:tab pos="2463800" algn="l"/>
                <a:tab pos="3086100" algn="l"/>
                <a:tab pos="48006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tabLst>
                <a:tab pos="1828800" algn="l"/>
                <a:tab pos="2463800" algn="l"/>
                <a:tab pos="3086100" algn="l"/>
                <a:tab pos="48006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tabLst>
                <a:tab pos="1828800" algn="l"/>
                <a:tab pos="2463800" algn="l"/>
                <a:tab pos="3086100" algn="l"/>
                <a:tab pos="48006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tabLst>
                <a:tab pos="1828800" algn="l"/>
                <a:tab pos="2463800" algn="l"/>
                <a:tab pos="3086100" algn="l"/>
                <a:tab pos="48006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tabLst>
                <a:tab pos="1828800" algn="l"/>
                <a:tab pos="2463800" algn="l"/>
                <a:tab pos="3086100" algn="l"/>
                <a:tab pos="48006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828800" algn="l"/>
                <a:tab pos="2463800" algn="l"/>
                <a:tab pos="3086100" algn="l"/>
                <a:tab pos="48006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828800" algn="l"/>
                <a:tab pos="2463800" algn="l"/>
                <a:tab pos="3086100" algn="l"/>
                <a:tab pos="48006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828800" algn="l"/>
                <a:tab pos="2463800" algn="l"/>
                <a:tab pos="3086100" algn="l"/>
                <a:tab pos="48006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828800" algn="l"/>
                <a:tab pos="2463800" algn="l"/>
                <a:tab pos="3086100" algn="l"/>
                <a:tab pos="48006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>
                <a:latin typeface="Courier New" pitchFamily="49" charset="0"/>
              </a:rPr>
              <a:t>x == (int)(float) x		</a:t>
            </a:r>
            <a:r>
              <a:rPr lang="en-US" altLang="en-US"/>
              <a:t>No: 24 bit significand</a:t>
            </a:r>
            <a:endParaRPr lang="en-US" altLang="en-US">
              <a:latin typeface="Courier New" pitchFamily="49" charset="0"/>
            </a:endParaRP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>
                <a:latin typeface="Courier New" pitchFamily="49" charset="0"/>
              </a:rPr>
              <a:t>x == (int)(double) x		</a:t>
            </a:r>
            <a:r>
              <a:rPr lang="en-US" altLang="en-US"/>
              <a:t>Yes: 53 bit significand</a:t>
            </a:r>
            <a:endParaRPr lang="en-US" altLang="en-US">
              <a:latin typeface="Courier New" pitchFamily="49" charset="0"/>
            </a:endParaRP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>
                <a:latin typeface="Courier New" pitchFamily="49" charset="0"/>
              </a:rPr>
              <a:t>f == (float)(double) f	</a:t>
            </a:r>
            <a:r>
              <a:rPr lang="en-US" altLang="en-US"/>
              <a:t>Yes: increases precision</a:t>
            </a:r>
            <a:endParaRPr lang="en-US" altLang="en-US">
              <a:latin typeface="Courier New" pitchFamily="49" charset="0"/>
            </a:endParaRP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>
                <a:latin typeface="Courier New" pitchFamily="49" charset="0"/>
              </a:rPr>
              <a:t>d == (float) d			</a:t>
            </a:r>
            <a:r>
              <a:rPr lang="en-US" altLang="en-US"/>
              <a:t>No: loses precision</a:t>
            </a:r>
            <a:endParaRPr lang="en-US" altLang="en-US">
              <a:latin typeface="Courier New" pitchFamily="49" charset="0"/>
            </a:endParaRP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>
                <a:latin typeface="Courier New" pitchFamily="49" charset="0"/>
              </a:rPr>
              <a:t>f == -(-f)	 			</a:t>
            </a:r>
            <a:r>
              <a:rPr lang="en-US" altLang="en-US"/>
              <a:t>Yes: Just change sign bit</a:t>
            </a:r>
            <a:endParaRPr lang="en-US" altLang="en-US">
              <a:latin typeface="Courier New" pitchFamily="49" charset="0"/>
            </a:endParaRP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>
                <a:latin typeface="Courier New" pitchFamily="49" charset="0"/>
              </a:rPr>
              <a:t>2/3 == 2/3.0			</a:t>
            </a:r>
            <a:r>
              <a:rPr lang="en-US" altLang="en-US"/>
              <a:t>No: 2/3 == 0</a:t>
            </a:r>
            <a:endParaRPr lang="en-US" altLang="en-US">
              <a:latin typeface="Courier New" pitchFamily="49" charset="0"/>
            </a:endParaRP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>
                <a:latin typeface="Courier New" pitchFamily="49" charset="0"/>
              </a:rPr>
              <a:t>d &lt; 0.0 </a:t>
            </a:r>
            <a:r>
              <a:rPr lang="en-US" altLang="en-US">
                <a:latin typeface="Symbol" pitchFamily="18" charset="2"/>
              </a:rPr>
              <a:t></a:t>
            </a:r>
            <a:r>
              <a:rPr lang="en-US" altLang="en-US">
                <a:latin typeface="Courier New" pitchFamily="49" charset="0"/>
              </a:rPr>
              <a:t>((d*2) &lt; 0.0)	</a:t>
            </a:r>
            <a:r>
              <a:rPr lang="en-US" altLang="en-US"/>
              <a:t>Yes!</a:t>
            </a:r>
            <a:endParaRPr lang="en-US" altLang="en-US">
              <a:latin typeface="Courier New" pitchFamily="49" charset="0"/>
            </a:endParaRP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>
                <a:latin typeface="Courier New" pitchFamily="49" charset="0"/>
              </a:rPr>
              <a:t>d &gt; f  </a:t>
            </a:r>
            <a:r>
              <a:rPr lang="en-US" altLang="en-US">
                <a:latin typeface="Symbol" pitchFamily="18" charset="2"/>
              </a:rPr>
              <a:t></a:t>
            </a:r>
            <a:r>
              <a:rPr lang="en-US" altLang="en-US">
                <a:latin typeface="Courier New" pitchFamily="49" charset="0"/>
              </a:rPr>
              <a:t>-f &gt; -d		</a:t>
            </a:r>
            <a:r>
              <a:rPr lang="en-US" altLang="en-US"/>
              <a:t>Yes!</a:t>
            </a:r>
            <a:endParaRPr lang="en-US" altLang="en-US">
              <a:latin typeface="Courier New" pitchFamily="49" charset="0"/>
            </a:endParaRP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>
                <a:latin typeface="Courier New" pitchFamily="49" charset="0"/>
              </a:rPr>
              <a:t>d * d &gt;= 0.0			</a:t>
            </a:r>
            <a:r>
              <a:rPr lang="en-US" altLang="en-US"/>
              <a:t>Yes!</a:t>
            </a:r>
            <a:endParaRPr lang="en-US" altLang="en-US">
              <a:latin typeface="Courier New" pitchFamily="49" charset="0"/>
            </a:endParaRP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>
                <a:latin typeface="Courier New" pitchFamily="49" charset="0"/>
              </a:rPr>
              <a:t>(d+f)-d == f			</a:t>
            </a:r>
            <a:r>
              <a:rPr lang="en-US" altLang="en-US"/>
              <a:t>No: Not associative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9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9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9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9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9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9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9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9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9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9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8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Ariane 5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4052887" cy="5224462"/>
          </a:xfrm>
        </p:spPr>
        <p:txBody>
          <a:bodyPr/>
          <a:lstStyle/>
          <a:p>
            <a:pPr lvl="1" eaLnBrk="1" hangingPunct="1">
              <a:defRPr/>
            </a:pPr>
            <a:r>
              <a:rPr lang="en-US" smtClean="0"/>
              <a:t>Exploded 37 seconds after liftoff</a:t>
            </a:r>
          </a:p>
          <a:p>
            <a:pPr lvl="1" eaLnBrk="1" hangingPunct="1">
              <a:defRPr/>
            </a:pPr>
            <a:r>
              <a:rPr lang="en-US" smtClean="0"/>
              <a:t>Cargo worth $500 million</a:t>
            </a:r>
          </a:p>
          <a:p>
            <a:pPr eaLnBrk="1" hangingPunct="1">
              <a:defRPr/>
            </a:pPr>
            <a:r>
              <a:rPr lang="en-US" smtClean="0"/>
              <a:t>Why</a:t>
            </a:r>
          </a:p>
          <a:p>
            <a:pPr lvl="1" eaLnBrk="1" hangingPunct="1">
              <a:defRPr/>
            </a:pPr>
            <a:r>
              <a:rPr lang="en-US" smtClean="0"/>
              <a:t>Computed horizontal velocity as floating-point number</a:t>
            </a:r>
          </a:p>
          <a:p>
            <a:pPr lvl="1" eaLnBrk="1" hangingPunct="1">
              <a:defRPr/>
            </a:pPr>
            <a:r>
              <a:rPr lang="en-US" smtClean="0"/>
              <a:t>Converted to 16-bit integer</a:t>
            </a:r>
          </a:p>
          <a:p>
            <a:pPr lvl="1" eaLnBrk="1" hangingPunct="1">
              <a:defRPr/>
            </a:pPr>
            <a:r>
              <a:rPr lang="en-US" smtClean="0"/>
              <a:t>Worked OK for Ariane 4</a:t>
            </a:r>
          </a:p>
          <a:p>
            <a:pPr lvl="1" eaLnBrk="1" hangingPunct="1">
              <a:defRPr/>
            </a:pPr>
            <a:r>
              <a:rPr lang="en-US" smtClean="0"/>
              <a:t>Overflowed for Ariane 5</a:t>
            </a:r>
          </a:p>
          <a:p>
            <a:pPr lvl="2" eaLnBrk="1" hangingPunct="1">
              <a:defRPr/>
            </a:pPr>
            <a:r>
              <a:rPr lang="en-US" smtClean="0"/>
              <a:t>Used same software</a:t>
            </a:r>
          </a:p>
          <a:p>
            <a:pPr lvl="1" eaLnBrk="1" hangingPunct="1">
              <a:defRPr/>
            </a:pPr>
            <a:endParaRPr lang="en-US" smtClean="0"/>
          </a:p>
        </p:txBody>
      </p:sp>
      <p:pic>
        <p:nvPicPr>
          <p:cNvPr id="32772" name="Picture 4" descr="ariane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905000"/>
            <a:ext cx="4160838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573213" y="304800"/>
            <a:ext cx="4378325" cy="503238"/>
          </a:xfrm>
        </p:spPr>
        <p:txBody>
          <a:bodyPr/>
          <a:lstStyle/>
          <a:p>
            <a:pPr eaLnBrk="1" hangingPunct="1"/>
            <a:r>
              <a:rPr lang="en-US" altLang="en-US" smtClean="0"/>
              <a:t>Summary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00000"/>
              </a:lnSpc>
              <a:defRPr/>
            </a:pPr>
            <a:r>
              <a:rPr lang="en-US" smtClean="0"/>
              <a:t>IEEE floating point has clear mathematical  properties</a:t>
            </a:r>
          </a:p>
          <a:p>
            <a:pPr lvl="1" eaLnBrk="1" hangingPunct="1">
              <a:defRPr/>
            </a:pPr>
            <a:r>
              <a:rPr lang="en-US" smtClean="0"/>
              <a:t>Represents numbers of form </a:t>
            </a:r>
            <a:r>
              <a:rPr lang="en-US" i="1" smtClean="0"/>
              <a:t>M</a:t>
            </a:r>
            <a:r>
              <a:rPr lang="en-US" smtClean="0"/>
              <a:t> </a:t>
            </a:r>
            <a:r>
              <a:rPr lang="en-US" b="0" smtClean="0"/>
              <a:t>X</a:t>
            </a:r>
            <a:r>
              <a:rPr lang="en-US" smtClean="0"/>
              <a:t> 2</a:t>
            </a:r>
            <a:r>
              <a:rPr lang="en-US" i="1" baseline="30000" smtClean="0"/>
              <a:t>E</a:t>
            </a:r>
            <a:endParaRPr lang="en-US" smtClean="0"/>
          </a:p>
          <a:p>
            <a:pPr lvl="1" eaLnBrk="1" hangingPunct="1">
              <a:defRPr/>
            </a:pPr>
            <a:r>
              <a:rPr lang="en-US" smtClean="0"/>
              <a:t>Can reason about operations independent of implementation</a:t>
            </a:r>
          </a:p>
          <a:p>
            <a:pPr lvl="2" eaLnBrk="1" hangingPunct="1">
              <a:defRPr/>
            </a:pPr>
            <a:r>
              <a:rPr lang="en-US" smtClean="0"/>
              <a:t>As if computed with perfect precision and then rounded</a:t>
            </a:r>
          </a:p>
          <a:p>
            <a:pPr lvl="1" eaLnBrk="1" hangingPunct="1">
              <a:defRPr/>
            </a:pPr>
            <a:r>
              <a:rPr lang="en-US" smtClean="0"/>
              <a:t>Not the same as real arithmetic</a:t>
            </a:r>
          </a:p>
          <a:p>
            <a:pPr lvl="2" eaLnBrk="1" hangingPunct="1">
              <a:defRPr/>
            </a:pPr>
            <a:r>
              <a:rPr lang="en-US" smtClean="0"/>
              <a:t>Violates associativity/distributivity</a:t>
            </a:r>
          </a:p>
          <a:p>
            <a:pPr lvl="2" eaLnBrk="1" hangingPunct="1">
              <a:defRPr/>
            </a:pPr>
            <a:r>
              <a:rPr lang="en-US" smtClean="0"/>
              <a:t>Makes life difficult for compilers &amp; serious numerical applications programmers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89" name="Group 1"/>
          <p:cNvGraphicFramePr>
            <a:graphicFrameLocks noGrp="1"/>
          </p:cNvGraphicFramePr>
          <p:nvPr/>
        </p:nvGraphicFramePr>
        <p:xfrm>
          <a:off x="4114800" y="1079500"/>
          <a:ext cx="584200" cy="2129801"/>
        </p:xfrm>
        <a:graphic>
          <a:graphicData uri="http://schemas.openxmlformats.org/drawingml/2006/table">
            <a:tbl>
              <a:tblPr/>
              <a:tblGrid>
                <a:gridCol w="584200"/>
              </a:tblGrid>
              <a:tr h="4300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32000" dirty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0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3200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i-1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4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80002"/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315" name="Group 27"/>
          <p:cNvGraphicFramePr>
            <a:graphicFrameLocks noGrp="1"/>
          </p:cNvGraphicFramePr>
          <p:nvPr/>
        </p:nvGraphicFramePr>
        <p:xfrm>
          <a:off x="3581400" y="3733800"/>
          <a:ext cx="660400" cy="1727200"/>
        </p:xfrm>
        <a:graphic>
          <a:graphicData uri="http://schemas.openxmlformats.org/drawingml/2006/table">
            <a:tbl>
              <a:tblPr/>
              <a:tblGrid>
                <a:gridCol w="660400"/>
              </a:tblGrid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1/2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1/4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1/8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980002"/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3200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-j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337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3158771"/>
              </p:ext>
            </p:extLst>
          </p:nvPr>
        </p:nvGraphicFramePr>
        <p:xfrm>
          <a:off x="901700" y="3187700"/>
          <a:ext cx="6527800" cy="546100"/>
        </p:xfrm>
        <a:graphic>
          <a:graphicData uri="http://schemas.openxmlformats.org/drawingml/2006/table">
            <a:tbl>
              <a:tblPr/>
              <a:tblGrid>
                <a:gridCol w="571500"/>
                <a:gridCol w="584200"/>
                <a:gridCol w="685800"/>
                <a:gridCol w="571500"/>
                <a:gridCol w="571500"/>
                <a:gridCol w="571500"/>
                <a:gridCol w="571500"/>
                <a:gridCol w="571500"/>
                <a:gridCol w="571500"/>
                <a:gridCol w="685800"/>
                <a:gridCol w="571500"/>
              </a:tblGrid>
              <a:tr h="546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i-1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•••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-3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•••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-j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84" name="Rectangle 96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2385" name="Rectangle 97"/>
          <p:cNvSpPr>
            <a:spLocks/>
          </p:cNvSpPr>
          <p:nvPr/>
        </p:nvSpPr>
        <p:spPr bwMode="auto">
          <a:xfrm rot="10800000">
            <a:off x="6205538" y="4057650"/>
            <a:ext cx="561975" cy="533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Times" pitchFamily="18" charset="0"/>
                <a:ea typeface="Times" pitchFamily="18" charset="0"/>
                <a:cs typeface="Times" pitchFamily="18" charset="0"/>
                <a:sym typeface="Times" pitchFamily="18" charset="0"/>
              </a:rPr>
              <a:t>• • •</a:t>
            </a:r>
          </a:p>
        </p:txBody>
      </p:sp>
      <p:sp>
        <p:nvSpPr>
          <p:cNvPr id="12386" name="Rectangle 98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6870700" cy="1558925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Fractional Binary Numbers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12387" name="Rectangle 99"/>
          <p:cNvSpPr>
            <a:spLocks noGrp="1" noChangeArrowheads="1"/>
          </p:cNvSpPr>
          <p:nvPr>
            <p:ph type="body" idx="1"/>
          </p:nvPr>
        </p:nvSpPr>
        <p:spPr>
          <a:xfrm>
            <a:off x="442913" y="5008563"/>
            <a:ext cx="8472487" cy="1849437"/>
          </a:xfrm>
          <a:ln/>
        </p:spPr>
        <p:txBody>
          <a:bodyPr/>
          <a:lstStyle/>
          <a:p>
            <a:pPr marL="215900" indent="-215900">
              <a:spcBef>
                <a:spcPct val="0"/>
              </a:spcBef>
            </a:pPr>
            <a:r>
              <a:rPr lang="en-US">
                <a:ea typeface="Calibri" charset="0"/>
                <a:cs typeface="Calibri" charset="0"/>
              </a:rPr>
              <a:t>Representation</a:t>
            </a:r>
            <a:endParaRPr lang="en-US"/>
          </a:p>
          <a:p>
            <a:pPr lvl="1"/>
            <a:r>
              <a:rPr lang="en-US"/>
              <a:t>Bits to right of “binary point” represent fractional powers of 2</a:t>
            </a:r>
          </a:p>
          <a:p>
            <a:pPr lvl="1"/>
            <a:r>
              <a:rPr lang="en-US"/>
              <a:t>Represents rational number:</a:t>
            </a:r>
          </a:p>
        </p:txBody>
      </p:sp>
      <p:sp>
        <p:nvSpPr>
          <p:cNvPr id="12388" name="Freeform 100"/>
          <p:cNvSpPr>
            <a:spLocks/>
          </p:cNvSpPr>
          <p:nvPr/>
        </p:nvSpPr>
        <p:spPr bwMode="auto">
          <a:xfrm>
            <a:off x="4040188" y="3017838"/>
            <a:ext cx="165100" cy="1016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3600"/>
          </a:p>
        </p:txBody>
      </p:sp>
      <p:sp>
        <p:nvSpPr>
          <p:cNvPr id="12389" name="Freeform 101"/>
          <p:cNvSpPr>
            <a:spLocks/>
          </p:cNvSpPr>
          <p:nvPr/>
        </p:nvSpPr>
        <p:spPr bwMode="auto">
          <a:xfrm>
            <a:off x="3505200" y="2586038"/>
            <a:ext cx="698500" cy="5334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0" name="Freeform 102"/>
          <p:cNvSpPr>
            <a:spLocks/>
          </p:cNvSpPr>
          <p:nvPr/>
        </p:nvSpPr>
        <p:spPr bwMode="auto">
          <a:xfrm>
            <a:off x="2955925" y="2344738"/>
            <a:ext cx="1244600" cy="7747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1" name="Freeform 103"/>
          <p:cNvSpPr>
            <a:spLocks/>
          </p:cNvSpPr>
          <p:nvPr/>
        </p:nvSpPr>
        <p:spPr bwMode="auto">
          <a:xfrm>
            <a:off x="1778000" y="1671638"/>
            <a:ext cx="2425700" cy="14478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2" name="Freeform 104"/>
          <p:cNvSpPr>
            <a:spLocks/>
          </p:cNvSpPr>
          <p:nvPr/>
        </p:nvSpPr>
        <p:spPr bwMode="auto">
          <a:xfrm>
            <a:off x="1028700" y="1316038"/>
            <a:ext cx="3175000" cy="18034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3" name="Rectangle 105"/>
          <p:cNvSpPr>
            <a:spLocks/>
          </p:cNvSpPr>
          <p:nvPr/>
        </p:nvSpPr>
        <p:spPr bwMode="auto">
          <a:xfrm>
            <a:off x="2111375" y="2420938"/>
            <a:ext cx="560388" cy="533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Times" pitchFamily="18" charset="0"/>
                <a:ea typeface="Times" pitchFamily="18" charset="0"/>
                <a:cs typeface="Times" pitchFamily="18" charset="0"/>
                <a:sym typeface="Times" pitchFamily="18" charset="0"/>
              </a:rPr>
              <a:t>• • •</a:t>
            </a:r>
          </a:p>
        </p:txBody>
      </p:sp>
      <p:sp>
        <p:nvSpPr>
          <p:cNvPr id="12394" name="Freeform 106"/>
          <p:cNvSpPr>
            <a:spLocks/>
          </p:cNvSpPr>
          <p:nvPr/>
        </p:nvSpPr>
        <p:spPr bwMode="auto">
          <a:xfrm rot="10800000">
            <a:off x="4298950" y="3778250"/>
            <a:ext cx="342900" cy="1016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5" name="Freeform 107"/>
          <p:cNvSpPr>
            <a:spLocks/>
          </p:cNvSpPr>
          <p:nvPr/>
        </p:nvSpPr>
        <p:spPr bwMode="auto">
          <a:xfrm rot="10800000">
            <a:off x="4286250" y="3778250"/>
            <a:ext cx="977900" cy="3937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6" name="Freeform 108"/>
          <p:cNvSpPr>
            <a:spLocks/>
          </p:cNvSpPr>
          <p:nvPr/>
        </p:nvSpPr>
        <p:spPr bwMode="auto">
          <a:xfrm rot="10800000">
            <a:off x="4284663" y="3790950"/>
            <a:ext cx="1574800" cy="7747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7" name="Freeform 109"/>
          <p:cNvSpPr>
            <a:spLocks/>
          </p:cNvSpPr>
          <p:nvPr/>
        </p:nvSpPr>
        <p:spPr bwMode="auto">
          <a:xfrm rot="10800000">
            <a:off x="4275138" y="3752850"/>
            <a:ext cx="2717800" cy="13716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8" name="Oval 110"/>
          <p:cNvSpPr>
            <a:spLocks/>
          </p:cNvSpPr>
          <p:nvPr/>
        </p:nvSpPr>
        <p:spPr bwMode="auto">
          <a:xfrm>
            <a:off x="4341751" y="3629726"/>
            <a:ext cx="165100" cy="165100"/>
          </a:xfrm>
          <a:prstGeom prst="ellipse">
            <a:avLst/>
          </a:prstGeom>
          <a:solidFill>
            <a:srgbClr val="000000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pic>
        <p:nvPicPr>
          <p:cNvPr id="12399" name="Picture 1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40300" y="5810250"/>
            <a:ext cx="1320800" cy="781050"/>
          </a:xfrm>
          <a:prstGeom prst="rect">
            <a:avLst/>
          </a:prstGeom>
          <a:noFill/>
          <a:ln w="12700" cap="flat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8325537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Fractional Binary Numbers: Examples</a:t>
            </a:r>
          </a:p>
        </p:txBody>
      </p:sp>
      <p:sp>
        <p:nvSpPr>
          <p:cNvPr id="15367" name="Rectangle 7"/>
          <p:cNvSpPr>
            <a:spLocks/>
          </p:cNvSpPr>
          <p:nvPr/>
        </p:nvSpPr>
        <p:spPr bwMode="auto">
          <a:xfrm>
            <a:off x="381000" y="1397000"/>
            <a:ext cx="8382000" cy="52324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254000" indent="-254000" algn="l">
              <a:spcBef>
                <a:spcPts val="575"/>
              </a:spcBef>
              <a:buClr>
                <a:srgbClr val="990000"/>
              </a:buClr>
              <a:buSzPct val="60000"/>
              <a:buFont typeface="Wingdings 2" charset="2"/>
              <a:buChar char="¢"/>
              <a:tabLst>
                <a:tab pos="2398713" algn="l"/>
              </a:tabLst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Value	Representation</a:t>
            </a:r>
          </a:p>
          <a:p>
            <a:pPr marL="254000" indent="-254000" algn="l">
              <a:spcBef>
                <a:spcPts val="600"/>
              </a:spcBef>
              <a:tabLst>
                <a:tab pos="2398713" algn="l"/>
              </a:tabLst>
            </a:pPr>
            <a:r>
              <a:rPr lang="en-US" sz="2000" dirty="0" smtClean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	</a:t>
            </a:r>
            <a:r>
              <a:rPr lang="en-US" sz="2000" dirty="0" smtClean="0">
                <a:solidFill>
                  <a:schemeClr val="tx1"/>
                </a:solidFill>
                <a:latin typeface="Calibri"/>
                <a:ea typeface="Monaco" charset="0"/>
                <a:cs typeface="Calibri"/>
                <a:sym typeface="Monaco" charset="0"/>
              </a:rPr>
              <a:t>5 3/4</a:t>
            </a:r>
            <a:r>
              <a:rPr lang="en-US" sz="2000" dirty="0" smtClean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	</a:t>
            </a:r>
            <a:r>
              <a:rPr lang="en-US" sz="2000" b="1" dirty="0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101.11</a:t>
            </a:r>
            <a:r>
              <a:rPr lang="en-US" sz="2000" b="1" baseline="-6000" dirty="0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2</a:t>
            </a:r>
            <a:endParaRPr lang="en-US" sz="2000" b="1" dirty="0">
              <a:solidFill>
                <a:schemeClr val="tx1"/>
              </a:solidFill>
              <a:latin typeface="Courier New"/>
              <a:ea typeface="Calibri" charset="0"/>
              <a:cs typeface="Courier New"/>
              <a:sym typeface="Calibri" charset="0"/>
            </a:endParaRPr>
          </a:p>
          <a:p>
            <a:pPr marL="254000" indent="-254000" algn="l">
              <a:spcBef>
                <a:spcPts val="600"/>
              </a:spcBef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	</a:t>
            </a:r>
            <a:r>
              <a:rPr lang="en-US" sz="2000" dirty="0" smtClean="0">
                <a:solidFill>
                  <a:schemeClr val="tx1"/>
                </a:solidFill>
                <a:latin typeface="Calibri"/>
                <a:ea typeface="Monaco" charset="0"/>
                <a:cs typeface="Calibri"/>
                <a:sym typeface="Monaco" charset="0"/>
              </a:rPr>
              <a:t>2 7/8</a:t>
            </a:r>
            <a:r>
              <a:rPr lang="en-US" sz="2000" dirty="0" smtClean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	</a:t>
            </a:r>
            <a:r>
              <a:rPr lang="en-US" sz="2000" b="1" dirty="0" smtClean="0">
                <a:solidFill>
                  <a:schemeClr val="bg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</a:t>
            </a:r>
            <a:r>
              <a:rPr lang="en-US" sz="2000" b="1" dirty="0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10.111</a:t>
            </a:r>
            <a:r>
              <a:rPr lang="en-US" sz="2000" b="1" baseline="-6000" dirty="0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2</a:t>
            </a:r>
            <a:endParaRPr lang="en-US" sz="2000" b="1" dirty="0" smtClean="0">
              <a:solidFill>
                <a:schemeClr val="tx1"/>
              </a:solidFill>
              <a:latin typeface="Courier New"/>
              <a:ea typeface="Calibri" charset="0"/>
              <a:cs typeface="Courier New"/>
              <a:sym typeface="Calibri" charset="0"/>
            </a:endParaRPr>
          </a:p>
          <a:p>
            <a:pPr marL="254000" indent="-254000" algn="l">
              <a:spcBef>
                <a:spcPts val="600"/>
              </a:spcBef>
              <a:tabLst>
                <a:tab pos="2398713" algn="l"/>
              </a:tabLst>
            </a:pPr>
            <a:r>
              <a:rPr lang="en-US" sz="2000" dirty="0" smtClean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	</a:t>
            </a:r>
            <a:r>
              <a:rPr lang="en-US" sz="2000" dirty="0" smtClean="0">
                <a:solidFill>
                  <a:schemeClr val="tx1"/>
                </a:solidFill>
                <a:latin typeface="Calibri"/>
                <a:ea typeface="Monaco" charset="0"/>
                <a:cs typeface="Calibri"/>
                <a:sym typeface="Monaco" charset="0"/>
              </a:rPr>
              <a:t>1 7/16</a:t>
            </a:r>
            <a:r>
              <a:rPr lang="en-US" sz="2000" dirty="0" smtClean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	</a:t>
            </a:r>
            <a:r>
              <a:rPr lang="en-US" sz="2000" b="1" dirty="0" smtClean="0">
                <a:solidFill>
                  <a:schemeClr val="bg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00</a:t>
            </a:r>
            <a:r>
              <a:rPr lang="en-US" sz="2000" b="1" dirty="0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1.0111</a:t>
            </a:r>
            <a:r>
              <a:rPr lang="en-US" sz="2000" b="1" baseline="-6000" dirty="0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2</a:t>
            </a:r>
            <a:endParaRPr lang="en-US" sz="2000" b="1" dirty="0">
              <a:solidFill>
                <a:schemeClr val="tx1"/>
              </a:solidFill>
              <a:latin typeface="Courier New"/>
              <a:ea typeface="Calibri" charset="0"/>
              <a:cs typeface="Courier New"/>
              <a:sym typeface="Calibri" charset="0"/>
            </a:endParaRPr>
          </a:p>
          <a:p>
            <a:pPr marL="254000" indent="-254000" algn="l">
              <a:spcBef>
                <a:spcPts val="4100"/>
              </a:spcBef>
              <a:buClr>
                <a:srgbClr val="990000"/>
              </a:buClr>
              <a:buSzPct val="60000"/>
              <a:buFont typeface="Wingdings 2" charset="2"/>
              <a:buChar char="¢"/>
              <a:tabLst>
                <a:tab pos="2398713" algn="l"/>
              </a:tabLst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Observations</a:t>
            </a:r>
          </a:p>
          <a:p>
            <a:pPr marL="711200" lvl="1" indent="-254000" algn="l">
              <a:spcBef>
                <a:spcPts val="475"/>
              </a:spcBef>
              <a:buClr>
                <a:srgbClr val="990000"/>
              </a:buClr>
              <a:buSzPct val="110000"/>
              <a:buFont typeface="Wingdings" charset="2"/>
              <a:buChar char="§"/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Divide by 2 by shifting </a:t>
            </a:r>
            <a:r>
              <a:rPr lang="en-US" sz="20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right (unsigned)</a:t>
            </a:r>
          </a:p>
          <a:p>
            <a:pPr marL="711200" lvl="1" indent="-254000" algn="l">
              <a:spcBef>
                <a:spcPts val="475"/>
              </a:spcBef>
              <a:buClr>
                <a:srgbClr val="990000"/>
              </a:buClr>
              <a:buSzPct val="110000"/>
              <a:buFont typeface="Wingdings" charset="2"/>
              <a:buChar char="§"/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Multiply by 2 by shifting left</a:t>
            </a:r>
          </a:p>
          <a:p>
            <a:pPr marL="711200" lvl="1" indent="-254000" algn="l">
              <a:spcBef>
                <a:spcPts val="475"/>
              </a:spcBef>
              <a:buClr>
                <a:srgbClr val="990000"/>
              </a:buClr>
              <a:buSzPct val="110000"/>
              <a:buFont typeface="Wingdings" charset="2"/>
              <a:buChar char="§"/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Numbers of form 0.111111…</a:t>
            </a:r>
            <a:r>
              <a:rPr lang="en-US" sz="2000" baseline="-6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2</a:t>
            </a:r>
            <a:r>
              <a:rPr lang="en-US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are just below 1.0</a:t>
            </a:r>
          </a:p>
          <a:p>
            <a:pPr marL="977900" lvl="2" indent="-203200" algn="l">
              <a:spcBef>
                <a:spcPts val="475"/>
              </a:spcBef>
              <a:buClr>
                <a:srgbClr val="000000"/>
              </a:buClr>
              <a:buSzPct val="80000"/>
              <a:buFont typeface="Wingdings" charset="2"/>
              <a:buChar char="§"/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1/2 + 1/4 + 1/8 + … + 1/2</a:t>
            </a:r>
            <a:r>
              <a:rPr lang="en-US" sz="2000" baseline="3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Calibri" charset="0"/>
                <a:ea typeface="Zapf Dingbats" charset="0"/>
                <a:cs typeface="Zapf Dingbats" charset="0"/>
                <a:sym typeface="Calibri" charset="0"/>
              </a:rPr>
              <a:t> + … ➙ 1.0</a:t>
            </a:r>
          </a:p>
          <a:p>
            <a:pPr marL="977900" lvl="2" indent="-203200" algn="l">
              <a:spcBef>
                <a:spcPts val="475"/>
              </a:spcBef>
              <a:buClr>
                <a:srgbClr val="000000"/>
              </a:buClr>
              <a:buSzPct val="80000"/>
              <a:buFont typeface="Wingdings" charset="2"/>
              <a:buChar char="§"/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Calibri" charset="0"/>
                <a:ea typeface="Zapf Dingbats" charset="0"/>
                <a:cs typeface="Zapf Dingbats" charset="0"/>
                <a:sym typeface="Calibri" charset="0"/>
              </a:rPr>
              <a:t>Use notation 1.0 – ε</a:t>
            </a:r>
          </a:p>
        </p:txBody>
      </p:sp>
    </p:spTree>
    <p:extLst>
      <p:ext uri="{BB962C8B-B14F-4D97-AF65-F5344CB8AC3E}">
        <p14:creationId xmlns:p14="http://schemas.microsoft.com/office/powerpoint/2010/main" val="155858727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Representable Numbers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1828800" algn="l"/>
              </a:tabLst>
            </a:pPr>
            <a:r>
              <a:rPr lang="en-US" dirty="0" smtClean="0"/>
              <a:t>Limitation #1</a:t>
            </a:r>
          </a:p>
          <a:p>
            <a:pPr marL="552450" lvl="1">
              <a:tabLst>
                <a:tab pos="1828800" algn="l"/>
              </a:tabLst>
            </a:pPr>
            <a:r>
              <a:rPr lang="en-US" dirty="0"/>
              <a:t>Can only exactly represent numbers of the form x/2</a:t>
            </a:r>
            <a:r>
              <a:rPr lang="en-US" baseline="32000" dirty="0"/>
              <a:t>k</a:t>
            </a:r>
            <a:endParaRPr lang="en-US" dirty="0"/>
          </a:p>
          <a:p>
            <a:pPr marL="838200" lvl="2">
              <a:tabLst>
                <a:tab pos="1828800" algn="l"/>
              </a:tabLst>
            </a:pPr>
            <a:r>
              <a:rPr lang="en-US" dirty="0"/>
              <a:t>Other rational numbers have repeating bit representations</a:t>
            </a:r>
            <a:endParaRPr lang="en-US" dirty="0" smtClean="0"/>
          </a:p>
          <a:p>
            <a:pPr lvl="4">
              <a:tabLst>
                <a:tab pos="1828800" algn="l"/>
              </a:tabLst>
            </a:pPr>
            <a:endParaRPr lang="en-US" sz="200" dirty="0" smtClean="0"/>
          </a:p>
          <a:p>
            <a:pPr lvl="1">
              <a:tabLst>
                <a:tab pos="1828800" algn="l"/>
              </a:tabLst>
            </a:pPr>
            <a:r>
              <a:rPr lang="en-US" dirty="0" smtClean="0"/>
              <a:t>Value	Representation</a:t>
            </a:r>
          </a:p>
          <a:p>
            <a:pPr marL="838200" lvl="2">
              <a:tabLst>
                <a:tab pos="1828800" algn="l"/>
              </a:tabLst>
            </a:pPr>
            <a:r>
              <a:rPr lang="en-US" dirty="0" smtClean="0"/>
              <a:t>1/3	</a:t>
            </a:r>
            <a:r>
              <a:rPr lang="en-US" b="1" dirty="0" smtClean="0">
                <a:latin typeface="Courier New"/>
                <a:ea typeface="Monaco" charset="0"/>
                <a:cs typeface="Courier New"/>
                <a:sym typeface="Monaco" charset="0"/>
              </a:rPr>
              <a:t>0.0101010101[01]…</a:t>
            </a:r>
            <a:r>
              <a:rPr lang="en-US" b="1" baseline="-6000" dirty="0" smtClean="0">
                <a:latin typeface="Courier New"/>
                <a:ea typeface="Monaco" charset="0"/>
                <a:cs typeface="Courier New"/>
                <a:sym typeface="Monaco" charset="0"/>
              </a:rPr>
              <a:t>2</a:t>
            </a:r>
            <a:endParaRPr lang="en-US" b="1" dirty="0" smtClean="0">
              <a:latin typeface="Courier New"/>
              <a:cs typeface="Courier New"/>
              <a:sym typeface="Monaco" charset="0"/>
            </a:endParaRPr>
          </a:p>
          <a:p>
            <a:pPr marL="838200" lvl="2">
              <a:tabLst>
                <a:tab pos="1828800" algn="l"/>
              </a:tabLst>
            </a:pPr>
            <a:r>
              <a:rPr lang="en-US" dirty="0" smtClean="0"/>
              <a:t>1/5	</a:t>
            </a:r>
            <a:r>
              <a:rPr lang="en-US" b="1" dirty="0" smtClean="0">
                <a:latin typeface="Courier New"/>
                <a:ea typeface="Monaco" charset="0"/>
                <a:cs typeface="Courier New"/>
                <a:sym typeface="Monaco" charset="0"/>
              </a:rPr>
              <a:t>0.001100110011[0011]…</a:t>
            </a:r>
            <a:r>
              <a:rPr lang="en-US" b="1" baseline="-6000" dirty="0" smtClean="0">
                <a:latin typeface="Courier New"/>
                <a:ea typeface="Monaco" charset="0"/>
                <a:cs typeface="Courier New"/>
                <a:sym typeface="Monaco" charset="0"/>
              </a:rPr>
              <a:t>2</a:t>
            </a:r>
            <a:endParaRPr lang="en-US" b="1" dirty="0" smtClean="0">
              <a:latin typeface="Courier New"/>
              <a:cs typeface="Courier New"/>
              <a:sym typeface="Monaco" charset="0"/>
            </a:endParaRPr>
          </a:p>
          <a:p>
            <a:pPr marL="838200" lvl="2">
              <a:tabLst>
                <a:tab pos="1828800" algn="l"/>
              </a:tabLst>
            </a:pPr>
            <a:r>
              <a:rPr lang="en-US" dirty="0" smtClean="0"/>
              <a:t>1/10	</a:t>
            </a:r>
            <a:r>
              <a:rPr lang="en-US" b="1" dirty="0" smtClean="0">
                <a:latin typeface="Courier New"/>
                <a:ea typeface="Monaco" charset="0"/>
                <a:cs typeface="Courier New"/>
                <a:sym typeface="Monaco" charset="0"/>
              </a:rPr>
              <a:t>0.0001100110011[0011]…</a:t>
            </a:r>
            <a:r>
              <a:rPr lang="en-US" b="1" baseline="-6000" dirty="0" smtClean="0">
                <a:latin typeface="Courier New"/>
                <a:ea typeface="Monaco" charset="0"/>
                <a:cs typeface="Courier New"/>
                <a:sym typeface="Monaco" charset="0"/>
              </a:rPr>
              <a:t>2</a:t>
            </a:r>
            <a:endParaRPr lang="en-US" b="1" baseline="-6000" dirty="0" smtClean="0">
              <a:latin typeface="Courier New"/>
              <a:cs typeface="Courier New"/>
              <a:sym typeface="Monaco" charset="0"/>
            </a:endParaRPr>
          </a:p>
          <a:p>
            <a:pPr>
              <a:tabLst>
                <a:tab pos="1828800" algn="l"/>
              </a:tabLst>
            </a:pPr>
            <a:endParaRPr lang="en-US" dirty="0" smtClean="0"/>
          </a:p>
          <a:p>
            <a:pPr>
              <a:tabLst>
                <a:tab pos="1828800" algn="l"/>
              </a:tabLst>
            </a:pPr>
            <a:r>
              <a:rPr lang="en-US" dirty="0" smtClean="0"/>
              <a:t>Limitation #2</a:t>
            </a:r>
          </a:p>
          <a:p>
            <a:pPr marL="552450" lvl="1">
              <a:tabLst>
                <a:tab pos="1828800" algn="l"/>
              </a:tabLst>
            </a:pPr>
            <a:r>
              <a:rPr lang="en-US" dirty="0" smtClean="0"/>
              <a:t>Just one setting of binary point within the </a:t>
            </a:r>
            <a:r>
              <a:rPr lang="en-US" i="1" dirty="0" smtClean="0"/>
              <a:t>w </a:t>
            </a:r>
            <a:r>
              <a:rPr lang="en-US" dirty="0" smtClean="0"/>
              <a:t>bits</a:t>
            </a:r>
            <a:endParaRPr lang="en-US" dirty="0" smtClean="0">
              <a:latin typeface="Monaco" charset="0"/>
              <a:sym typeface="Monaco" charset="0"/>
            </a:endParaRPr>
          </a:p>
          <a:p>
            <a:pPr marL="838200" lvl="2">
              <a:tabLst>
                <a:tab pos="1828800" algn="l"/>
              </a:tabLst>
            </a:pPr>
            <a:r>
              <a:rPr lang="en-US" dirty="0" smtClean="0"/>
              <a:t>Limited range of numbers (very small values?  very large?)</a:t>
            </a:r>
            <a:endParaRPr lang="en-US" dirty="0" smtClean="0">
              <a:latin typeface="Monaco" charset="0"/>
              <a:sym typeface="Monac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05605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508125" y="304800"/>
            <a:ext cx="5305425" cy="487363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IEEE Floating Point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mtClean="0"/>
              <a:t>IEEE Standard 754</a:t>
            </a:r>
          </a:p>
          <a:p>
            <a:pPr lvl="1" eaLnBrk="1" hangingPunct="1">
              <a:defRPr/>
            </a:pPr>
            <a:r>
              <a:rPr lang="en-US" smtClean="0"/>
              <a:t>Established in 1985 as uniform standard for floating-point arithmetic</a:t>
            </a:r>
          </a:p>
          <a:p>
            <a:pPr lvl="2" eaLnBrk="1" hangingPunct="1">
              <a:defRPr/>
            </a:pPr>
            <a:r>
              <a:rPr lang="en-US" smtClean="0"/>
              <a:t>Before that, many idiosyncratic formats</a:t>
            </a:r>
          </a:p>
          <a:p>
            <a:pPr lvl="1" eaLnBrk="1" hangingPunct="1">
              <a:defRPr/>
            </a:pPr>
            <a:r>
              <a:rPr lang="en-US" smtClean="0"/>
              <a:t>Supported by all major CPUs</a:t>
            </a:r>
          </a:p>
          <a:p>
            <a:pPr eaLnBrk="1" hangingPunct="1">
              <a:defRPr/>
            </a:pPr>
            <a:r>
              <a:rPr lang="en-US" smtClean="0"/>
              <a:t>Driven by numerical concerns</a:t>
            </a:r>
          </a:p>
          <a:p>
            <a:pPr lvl="1" eaLnBrk="1" hangingPunct="1">
              <a:defRPr/>
            </a:pPr>
            <a:r>
              <a:rPr lang="en-US" smtClean="0"/>
              <a:t>Nice standards for rounding, overflow, underflow</a:t>
            </a:r>
          </a:p>
          <a:p>
            <a:pPr lvl="1" eaLnBrk="1" hangingPunct="1">
              <a:defRPr/>
            </a:pPr>
            <a:r>
              <a:rPr lang="en-US" smtClean="0"/>
              <a:t>Hard to make go fast</a:t>
            </a:r>
          </a:p>
          <a:p>
            <a:pPr lvl="2" eaLnBrk="1" hangingPunct="1">
              <a:defRPr/>
            </a:pPr>
            <a:r>
              <a:rPr lang="en-US" smtClean="0"/>
              <a:t>Numerical analysts predominated over hardware types in defining standard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body" idx="1"/>
          </p:nvPr>
        </p:nvSpPr>
        <p:spPr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marL="223838" indent="-223838" defTabSz="895350" eaLnBrk="1" hangingPunct="1">
              <a:lnSpc>
                <a:spcPct val="85000"/>
              </a:lnSpc>
              <a:defRPr/>
            </a:pPr>
            <a:r>
              <a:rPr lang="en-US" dirty="0" smtClean="0"/>
              <a:t>Numerical Form</a:t>
            </a:r>
          </a:p>
          <a:p>
            <a:pPr marL="560388" lvl="1" indent="-222250" defTabSz="895350" eaLnBrk="1" hangingPunct="1">
              <a:lnSpc>
                <a:spcPct val="90000"/>
              </a:lnSpc>
              <a:defRPr/>
            </a:pPr>
            <a:r>
              <a:rPr lang="en-US" b="0" dirty="0" smtClean="0">
                <a:solidFill>
                  <a:schemeClr val="hlink"/>
                </a:solidFill>
                <a:latin typeface="Times"/>
              </a:rPr>
              <a:t>–</a:t>
            </a:r>
            <a:r>
              <a:rPr lang="en-US" b="0" dirty="0" smtClean="0">
                <a:solidFill>
                  <a:schemeClr val="hlink"/>
                </a:solidFill>
              </a:rPr>
              <a:t>1</a:t>
            </a:r>
            <a:r>
              <a:rPr lang="en-US" b="0" i="1" baseline="30000" dirty="0" smtClean="0">
                <a:solidFill>
                  <a:schemeClr val="hlink"/>
                </a:solidFill>
              </a:rPr>
              <a:t>s</a:t>
            </a:r>
            <a:r>
              <a:rPr lang="en-US" b="0" i="1" dirty="0" smtClean="0">
                <a:solidFill>
                  <a:schemeClr val="hlink"/>
                </a:solidFill>
              </a:rPr>
              <a:t> M  </a:t>
            </a:r>
            <a:r>
              <a:rPr lang="en-US" b="0" dirty="0" smtClean="0">
                <a:solidFill>
                  <a:schemeClr val="hlink"/>
                </a:solidFill>
              </a:rPr>
              <a:t>2</a:t>
            </a:r>
            <a:r>
              <a:rPr lang="en-US" b="0" i="1" baseline="30000" dirty="0" smtClean="0">
                <a:solidFill>
                  <a:schemeClr val="hlink"/>
                </a:solidFill>
              </a:rPr>
              <a:t>E</a:t>
            </a:r>
          </a:p>
          <a:p>
            <a:pPr marL="839788" lvl="2" indent="-165100" defTabSz="895350" eaLnBrk="1" hangingPunct="1">
              <a:lnSpc>
                <a:spcPct val="97000"/>
              </a:lnSpc>
              <a:defRPr/>
            </a:pPr>
            <a:r>
              <a:rPr lang="en-US" dirty="0" smtClean="0">
                <a:solidFill>
                  <a:schemeClr val="tx1"/>
                </a:solidFill>
              </a:rPr>
              <a:t>Sign bit </a:t>
            </a:r>
            <a:r>
              <a:rPr lang="en-US" i="1" dirty="0" smtClean="0">
                <a:solidFill>
                  <a:schemeClr val="hlink"/>
                </a:solidFill>
              </a:rPr>
              <a:t>s</a:t>
            </a:r>
            <a:r>
              <a:rPr lang="en-US" dirty="0" smtClean="0">
                <a:solidFill>
                  <a:schemeClr val="tx1"/>
                </a:solidFill>
              </a:rPr>
              <a:t> determines whether number is negative or positive</a:t>
            </a:r>
          </a:p>
          <a:p>
            <a:pPr marL="839788" lvl="2" indent="-165100" defTabSz="895350" eaLnBrk="1" hangingPunct="1">
              <a:lnSpc>
                <a:spcPct val="97000"/>
              </a:lnSpc>
              <a:defRPr/>
            </a:pPr>
            <a:r>
              <a:rPr lang="en-US" dirty="0" smtClean="0">
                <a:solidFill>
                  <a:schemeClr val="tx1"/>
                </a:solidFill>
              </a:rPr>
              <a:t>Significand </a:t>
            </a:r>
            <a:r>
              <a:rPr lang="en-US" i="1" dirty="0" smtClean="0">
                <a:solidFill>
                  <a:schemeClr val="hlink"/>
                </a:solidFill>
              </a:rPr>
              <a:t>M  </a:t>
            </a:r>
            <a:r>
              <a:rPr lang="en-US" dirty="0" smtClean="0">
                <a:solidFill>
                  <a:schemeClr val="tx1"/>
                </a:solidFill>
              </a:rPr>
              <a:t>normally a fractional value in range [1.0,2.0).</a:t>
            </a:r>
          </a:p>
          <a:p>
            <a:pPr marL="839788" lvl="2" indent="-165100" defTabSz="895350" eaLnBrk="1" hangingPunct="1">
              <a:lnSpc>
                <a:spcPct val="97000"/>
              </a:lnSpc>
              <a:defRPr/>
            </a:pPr>
            <a:r>
              <a:rPr lang="en-US" dirty="0" smtClean="0">
                <a:solidFill>
                  <a:schemeClr val="tx1"/>
                </a:solidFill>
              </a:rPr>
              <a:t>Exponent </a:t>
            </a:r>
            <a:r>
              <a:rPr lang="en-US" i="1" dirty="0" smtClean="0">
                <a:solidFill>
                  <a:schemeClr val="hlink"/>
                </a:solidFill>
              </a:rPr>
              <a:t>E</a:t>
            </a:r>
            <a:r>
              <a:rPr lang="en-US" dirty="0" smtClean="0">
                <a:solidFill>
                  <a:schemeClr val="tx1"/>
                </a:solidFill>
              </a:rPr>
              <a:t> weights value by a power of two</a:t>
            </a:r>
          </a:p>
          <a:p>
            <a:pPr marL="223838" indent="-223838" defTabSz="895350" eaLnBrk="1" hangingPunct="1">
              <a:lnSpc>
                <a:spcPct val="85000"/>
              </a:lnSpc>
              <a:defRPr/>
            </a:pPr>
            <a:r>
              <a:rPr lang="en-US" dirty="0" smtClean="0"/>
              <a:t>Encoding</a:t>
            </a:r>
          </a:p>
          <a:p>
            <a:pPr marL="223838" indent="-223838" defTabSz="895350" eaLnBrk="1" hangingPunct="1">
              <a:lnSpc>
                <a:spcPct val="85000"/>
              </a:lnSpc>
              <a:defRPr/>
            </a:pPr>
            <a:endParaRPr lang="en-US" dirty="0" smtClean="0"/>
          </a:p>
          <a:p>
            <a:pPr marL="560388" lvl="1" indent="-222250" defTabSz="895350" eaLnBrk="1" hangingPunct="1">
              <a:lnSpc>
                <a:spcPct val="90000"/>
              </a:lnSpc>
              <a:defRPr/>
            </a:pPr>
            <a:r>
              <a:rPr lang="en-US" dirty="0" err="1" smtClean="0"/>
              <a:t>MSB</a:t>
            </a:r>
            <a:r>
              <a:rPr lang="en-US" dirty="0" smtClean="0"/>
              <a:t> is sign bit</a:t>
            </a:r>
          </a:p>
          <a:p>
            <a:pPr marL="560388" lvl="1" indent="-222250" defTabSz="895350" eaLnBrk="1" hangingPunct="1">
              <a:lnSpc>
                <a:spcPct val="90000"/>
              </a:lnSpc>
              <a:defRPr/>
            </a:pPr>
            <a:r>
              <a:rPr lang="en-US" dirty="0" err="1" smtClean="0">
                <a:latin typeface="Courier New" pitchFamily="49" charset="0"/>
              </a:rPr>
              <a:t>exp</a:t>
            </a:r>
            <a:r>
              <a:rPr lang="en-US" dirty="0" smtClean="0"/>
              <a:t> field encodes </a:t>
            </a:r>
            <a:r>
              <a:rPr lang="en-US" i="1" dirty="0" smtClean="0">
                <a:solidFill>
                  <a:schemeClr val="hlink"/>
                </a:solidFill>
              </a:rPr>
              <a:t>E</a:t>
            </a:r>
            <a:r>
              <a:rPr lang="en-US" dirty="0" smtClean="0">
                <a:solidFill>
                  <a:schemeClr val="hlink"/>
                </a:solidFill>
              </a:rPr>
              <a:t> (emphasis on “encodes”)</a:t>
            </a:r>
            <a:endParaRPr lang="en-US" i="1" dirty="0" smtClean="0">
              <a:solidFill>
                <a:schemeClr val="hlink"/>
              </a:solidFill>
            </a:endParaRPr>
          </a:p>
          <a:p>
            <a:pPr marL="560388" lvl="1" indent="-222250" defTabSz="895350" eaLnBrk="1" hangingPunct="1">
              <a:lnSpc>
                <a:spcPct val="90000"/>
              </a:lnSpc>
              <a:defRPr/>
            </a:pPr>
            <a:r>
              <a:rPr lang="en-US" dirty="0" err="1" smtClean="0">
                <a:latin typeface="Courier New" pitchFamily="49" charset="0"/>
              </a:rPr>
              <a:t>frac</a:t>
            </a:r>
            <a:r>
              <a:rPr lang="en-US" dirty="0" smtClean="0"/>
              <a:t> field encodes </a:t>
            </a:r>
            <a:r>
              <a:rPr lang="en-US" i="1" dirty="0" smtClean="0">
                <a:solidFill>
                  <a:schemeClr val="hlink"/>
                </a:solidFill>
              </a:rPr>
              <a:t>M</a:t>
            </a:r>
            <a:r>
              <a:rPr lang="en-US" dirty="0" smtClean="0">
                <a:solidFill>
                  <a:schemeClr val="hlink"/>
                </a:solidFill>
              </a:rPr>
              <a:t> (likewise)</a:t>
            </a:r>
            <a:endParaRPr lang="en-US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title"/>
          </p:nvPr>
        </p:nvSpPr>
        <p:spPr>
          <a:xfrm>
            <a:off x="484188" y="439738"/>
            <a:ext cx="7364412" cy="501650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Floating-Point Representation</a:t>
            </a:r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1295400" y="3378200"/>
            <a:ext cx="355600" cy="355600"/>
          </a:xfrm>
          <a:prstGeom prst="rect">
            <a:avLst/>
          </a:prstGeom>
          <a:solidFill>
            <a:schemeClr val="bg2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s</a:t>
            </a:r>
          </a:p>
        </p:txBody>
      </p:sp>
      <p:sp>
        <p:nvSpPr>
          <p:cNvPr id="9221" name="Rectangle 6"/>
          <p:cNvSpPr>
            <a:spLocks noChangeArrowheads="1"/>
          </p:cNvSpPr>
          <p:nvPr/>
        </p:nvSpPr>
        <p:spPr bwMode="auto">
          <a:xfrm>
            <a:off x="1676400" y="3378200"/>
            <a:ext cx="2108200" cy="355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exp</a:t>
            </a:r>
          </a:p>
        </p:txBody>
      </p:sp>
      <p:sp>
        <p:nvSpPr>
          <p:cNvPr id="9222" name="Rectangle 7"/>
          <p:cNvSpPr>
            <a:spLocks noChangeArrowheads="1"/>
          </p:cNvSpPr>
          <p:nvPr/>
        </p:nvSpPr>
        <p:spPr bwMode="auto">
          <a:xfrm>
            <a:off x="3810000" y="3378200"/>
            <a:ext cx="4470400" cy="355600"/>
          </a:xfrm>
          <a:prstGeom prst="rect">
            <a:avLst/>
          </a:prstGeom>
          <a:solidFill>
            <a:srgbClr val="CC99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frac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048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Precision options</a:t>
            </a:r>
            <a:endParaRPr lang="en-US" dirty="0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Single precision: 32 bits</a:t>
            </a:r>
          </a:p>
          <a:p>
            <a:pPr>
              <a:spcBef>
                <a:spcPts val="10000"/>
              </a:spcBef>
            </a:pPr>
            <a:r>
              <a:rPr lang="en-US" dirty="0"/>
              <a:t>Double precision: 64 bits</a:t>
            </a:r>
          </a:p>
          <a:p>
            <a:pPr>
              <a:spcBef>
                <a:spcPts val="10000"/>
              </a:spcBef>
            </a:pPr>
            <a:r>
              <a:rPr lang="en-US" dirty="0"/>
              <a:t>Extended precision: 80 bits (Intel only)</a:t>
            </a:r>
          </a:p>
        </p:txBody>
      </p:sp>
      <p:graphicFrame>
        <p:nvGraphicFramePr>
          <p:cNvPr id="20485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9398145"/>
              </p:ext>
            </p:extLst>
          </p:nvPr>
        </p:nvGraphicFramePr>
        <p:xfrm>
          <a:off x="876300" y="1993900"/>
          <a:ext cx="7366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841500"/>
                <a:gridCol w="51435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Monaco" charset="0"/>
                        <a:cs typeface="Monaco" charset="0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 8 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23 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509" name="Group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2959738"/>
              </p:ext>
            </p:extLst>
          </p:nvPr>
        </p:nvGraphicFramePr>
        <p:xfrm>
          <a:off x="876300" y="3505200"/>
          <a:ext cx="7366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841500"/>
                <a:gridCol w="51435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Monaco" charset="0"/>
                        <a:cs typeface="Monaco" charset="0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Monaco" charset="0"/>
                        <a:cs typeface="Monaco" charset="0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11 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52 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533" name="Group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8240242"/>
              </p:ext>
            </p:extLst>
          </p:nvPr>
        </p:nvGraphicFramePr>
        <p:xfrm>
          <a:off x="876300" y="5105400"/>
          <a:ext cx="7366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841500"/>
                <a:gridCol w="51435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Calibri"/>
                          <a:sym typeface="Monaco" charset="0"/>
                        </a:rPr>
                        <a:t>frac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Monaco" charset="0"/>
                        <a:cs typeface="Calibri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15 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Calibri"/>
                          <a:sym typeface="Monaco" charset="0"/>
                        </a:rPr>
                        <a:t>63 or 64 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026293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lass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class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-12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-124" charset="0"/>
          </a:defRPr>
        </a:defPPr>
      </a:lstStyle>
    </a:lnDef>
  </a:objectDefaults>
  <a:extraClrSchemeLst>
    <a:extraClrScheme>
      <a:clrScheme name="class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C:\Shared Files\Classes\CS 213 F'02\Lectures\class02.ppt</Template>
  <TotalTime>10168</TotalTime>
  <Pages>35</Pages>
  <Words>1402</Words>
  <Application>Microsoft Office PowerPoint</Application>
  <PresentationFormat>Letter Paper (8.5x11 in)</PresentationFormat>
  <Paragraphs>503</Paragraphs>
  <Slides>33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5" baseType="lpstr">
      <vt:lpstr>class02</vt:lpstr>
      <vt:lpstr>Worksheet</vt:lpstr>
      <vt:lpstr>Floating Point </vt:lpstr>
      <vt:lpstr>Floating-Point Puzzles</vt:lpstr>
      <vt:lpstr>Fractional binary numbers</vt:lpstr>
      <vt:lpstr>Fractional Binary Numbers</vt:lpstr>
      <vt:lpstr>Fractional Binary Numbers: Examples</vt:lpstr>
      <vt:lpstr>Representable Numbers</vt:lpstr>
      <vt:lpstr>IEEE Floating Point</vt:lpstr>
      <vt:lpstr>Floating-Point Representation</vt:lpstr>
      <vt:lpstr>Precision options</vt:lpstr>
      <vt:lpstr>“Normalized” Values</vt:lpstr>
      <vt:lpstr>Normalized Encoding Example </vt:lpstr>
      <vt:lpstr>Denormalized Values</vt:lpstr>
      <vt:lpstr>Special Values</vt:lpstr>
      <vt:lpstr>Visualization: Floating-Point  Encodings</vt:lpstr>
      <vt:lpstr>Tiny Floating-Point Example</vt:lpstr>
      <vt:lpstr>Values Related to the Exponent</vt:lpstr>
      <vt:lpstr>Dynamic Range</vt:lpstr>
      <vt:lpstr>Distribution of Values</vt:lpstr>
      <vt:lpstr>Distribution of Values (close-up view)</vt:lpstr>
      <vt:lpstr>Interesting Numbers</vt:lpstr>
      <vt:lpstr>Special Properties of Encoding</vt:lpstr>
      <vt:lpstr>Floating Point Operations: Basic Idea</vt:lpstr>
      <vt:lpstr>Rounding</vt:lpstr>
      <vt:lpstr>Closer Look at Round-To-Even</vt:lpstr>
      <vt:lpstr>Rounding Binary Numbers</vt:lpstr>
      <vt:lpstr>FP Multiplication</vt:lpstr>
      <vt:lpstr>FP Addition</vt:lpstr>
      <vt:lpstr>Mathematical Properties of FP Add</vt:lpstr>
      <vt:lpstr>Mathematical Properties of FP Mult</vt:lpstr>
      <vt:lpstr>Floating Point in C</vt:lpstr>
      <vt:lpstr>Answers to Floating-Point Puzzles</vt:lpstr>
      <vt:lpstr>Ariane 5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Floating Point</dc:title>
  <dc:subject/>
  <dc:creator>Randal E. Bryant and David R. O'Hallaron</dc:creator>
  <cp:keywords/>
  <dc:description/>
  <cp:lastModifiedBy>Geoff Kuenning</cp:lastModifiedBy>
  <cp:revision>85</cp:revision>
  <cp:lastPrinted>2017-09-04T05:34:05Z</cp:lastPrinted>
  <dcterms:created xsi:type="dcterms:W3CDTF">1998-08-11T09:19:24Z</dcterms:created>
  <dcterms:modified xsi:type="dcterms:W3CDTF">2017-10-12T05:52:50Z</dcterms:modified>
</cp:coreProperties>
</file>