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8"/>
  </p:notesMasterIdLst>
  <p:handoutMasterIdLst>
    <p:handoutMasterId r:id="rId39"/>
  </p:handoutMasterIdLst>
  <p:sldIdLst>
    <p:sldId id="343" r:id="rId2"/>
    <p:sldId id="344" r:id="rId3"/>
    <p:sldId id="387" r:id="rId4"/>
    <p:sldId id="345" r:id="rId5"/>
    <p:sldId id="346" r:id="rId6"/>
    <p:sldId id="347" r:id="rId7"/>
    <p:sldId id="388" r:id="rId8"/>
    <p:sldId id="349" r:id="rId9"/>
    <p:sldId id="350" r:id="rId10"/>
    <p:sldId id="389" r:id="rId11"/>
    <p:sldId id="352" r:id="rId12"/>
    <p:sldId id="390" r:id="rId13"/>
    <p:sldId id="391" r:id="rId14"/>
    <p:sldId id="392" r:id="rId15"/>
    <p:sldId id="393" r:id="rId16"/>
    <p:sldId id="394" r:id="rId17"/>
    <p:sldId id="395" r:id="rId18"/>
    <p:sldId id="396" r:id="rId19"/>
    <p:sldId id="397" r:id="rId20"/>
    <p:sldId id="398" r:id="rId21"/>
    <p:sldId id="360" r:id="rId22"/>
    <p:sldId id="399" r:id="rId23"/>
    <p:sldId id="400" r:id="rId24"/>
    <p:sldId id="402" r:id="rId25"/>
    <p:sldId id="403" r:id="rId26"/>
    <p:sldId id="404" r:id="rId27"/>
    <p:sldId id="405" r:id="rId28"/>
    <p:sldId id="406" r:id="rId29"/>
    <p:sldId id="363" r:id="rId30"/>
    <p:sldId id="386" r:id="rId31"/>
    <p:sldId id="364" r:id="rId32"/>
    <p:sldId id="407" r:id="rId33"/>
    <p:sldId id="408" r:id="rId34"/>
    <p:sldId id="409" r:id="rId35"/>
    <p:sldId id="410" r:id="rId36"/>
    <p:sldId id="411" r:id="rId37"/>
  </p:sldIdLst>
  <p:sldSz cx="9144000" cy="6858000" type="letter"/>
  <p:notesSz cx="9271000" cy="6985000"/>
  <p:custShowLst>
    <p:custShow name="For screen" id="0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7"/>
        <p:sld r:id="rId18"/>
        <p:sld r:id="rId20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  <p:sld r:id="rId33"/>
        <p:sld r:id="rId34"/>
        <p:sld r:id="rId35"/>
        <p:sld r:id="rId36"/>
        <p:sld r:id="rId37"/>
      </p:sldLst>
    </p:custShow>
    <p:custShow name="For printing" id="1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7"/>
        <p:sld r:id="rId19"/>
        <p:sld r:id="rId20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  <p:sld r:id="rId33"/>
        <p:sld r:id="rId34"/>
        <p:sld r:id="rId35"/>
        <p:sld r:id="rId36"/>
        <p:sld r:id="rId37"/>
      </p:sldLst>
    </p:custShow>
  </p:custShowLst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custShow id="0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66FF"/>
    <a:srgbClr val="CCFF33"/>
    <a:srgbClr val="00CCFF"/>
    <a:srgbClr val="FF00FF"/>
    <a:srgbClr val="CC0000"/>
    <a:srgbClr val="FFFF99"/>
    <a:srgbClr val="9403B9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49" autoAdjust="0"/>
  </p:normalViewPr>
  <p:slideViewPr>
    <p:cSldViewPr>
      <p:cViewPr varScale="1">
        <p:scale>
          <a:sx n="93" d="100"/>
          <a:sy n="93" d="100"/>
        </p:scale>
        <p:origin x="-426" y="-90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1584" y="-104"/>
      </p:cViewPr>
      <p:guideLst>
        <p:guide orient="horz" pos="2200"/>
        <p:guide pos="29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4254500" y="6651625"/>
            <a:ext cx="7651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3" tIns="44726" rIns="87853" bIns="44726">
            <a:spAutoFit/>
          </a:bodyPr>
          <a:lstStyle>
            <a:lvl1pPr defTabSz="868363"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200" b="0"/>
              <a:t>Page </a:t>
            </a:r>
            <a:fld id="{43B10237-8A62-40B9-A127-A961C63DE67D}" type="slidenum">
              <a:rPr lang="en-US" altLang="en-US" sz="1200" b="0"/>
              <a:pPr>
                <a:defRPr/>
              </a:pPr>
              <a:t>‹#›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2616472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5075" y="3319463"/>
            <a:ext cx="6800850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48" tIns="44726" rIns="91048" bIns="447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4230688" y="6651625"/>
            <a:ext cx="80962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3" tIns="44726" rIns="87853" bIns="44726">
            <a:spAutoFit/>
          </a:bodyPr>
          <a:lstStyle>
            <a:lvl1pPr defTabSz="868363"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200" b="0" smtClean="0">
                <a:latin typeface="Century Gothic" pitchFamily="34" charset="0"/>
              </a:rPr>
              <a:t>Page </a:t>
            </a:r>
            <a:fld id="{86E7D796-55B4-4B83-8ACF-275D1C171B36}" type="slidenum">
              <a:rPr lang="en-US" altLang="en-US" sz="1200" b="0" smtClean="0">
                <a:latin typeface="Century Gothic" pitchFamily="34" charset="0"/>
              </a:rPr>
              <a:pPr>
                <a:defRPr/>
              </a:pPr>
              <a:t>‹#›</a:t>
            </a:fld>
            <a:endParaRPr lang="en-US" altLang="en-US" sz="1200" b="0" smtClean="0">
              <a:latin typeface="Century Gothic" pitchFamily="34" charset="0"/>
            </a:endParaRPr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7050"/>
            <a:ext cx="3479800" cy="2609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22725280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5252223" y="6634535"/>
            <a:ext cx="4016762" cy="3493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98B12C5-B8B1-41C6-B29F-6FC9FEB127AE}" type="slidenum">
              <a:rPr lang="en-US" smtClean="0"/>
              <a:pPr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Century Gothic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Century Gothic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77699866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68418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228600"/>
            <a:ext cx="2111375" cy="6216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28600"/>
            <a:ext cx="6181725" cy="6216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52049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9116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436654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87797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49809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22631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174002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893329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457790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7650163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325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sz="1400" b="0" smtClean="0">
                <a:solidFill>
                  <a:schemeClr val="hlink"/>
                </a:solidFill>
              </a:rPr>
              <a:t>– </a:t>
            </a:r>
            <a:fld id="{C5645F44-6419-4741-95A8-8DA46E5F3758}" type="slidenum">
              <a:rPr lang="en-US" sz="1400" b="0" smtClean="0">
                <a:solidFill>
                  <a:schemeClr val="hlink"/>
                </a:solidFill>
              </a:rPr>
              <a:pPr>
                <a:defRPr/>
              </a:pPr>
              <a:t>‹#›</a:t>
            </a:fld>
            <a:r>
              <a:rPr lang="en-US" sz="1400" b="0" smtClean="0">
                <a:solidFill>
                  <a:schemeClr val="hlink"/>
                </a:solidFill>
              </a:rPr>
              <a:t> –</a:t>
            </a:r>
            <a:endParaRPr lang="en-US" sz="1400" b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761288" y="6391275"/>
            <a:ext cx="6858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CS 105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152400"/>
            <a:ext cx="65246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81100" y="2590800"/>
            <a:ext cx="7581900" cy="1371600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mtClean="0"/>
              <a:t>Machine-Level Programming I:</a:t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719513"/>
            <a:ext cx="4384675" cy="2462212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Topics</a:t>
            </a:r>
          </a:p>
          <a:p>
            <a:pPr lvl="1" eaLnBrk="1" hangingPunct="1">
              <a:defRPr/>
            </a:pPr>
            <a:r>
              <a:rPr lang="en-US" smtClean="0"/>
              <a:t>Assembly Programmer’s Execution Model</a:t>
            </a:r>
          </a:p>
          <a:p>
            <a:pPr lvl="1" eaLnBrk="1" hangingPunct="1">
              <a:defRPr/>
            </a:pPr>
            <a:r>
              <a:rPr lang="en-US" smtClean="0"/>
              <a:t>Accessing Information</a:t>
            </a:r>
          </a:p>
          <a:p>
            <a:pPr lvl="2" eaLnBrk="1" hangingPunct="1">
              <a:defRPr/>
            </a:pPr>
            <a:r>
              <a:rPr lang="en-US" smtClean="0"/>
              <a:t>Registers</a:t>
            </a:r>
          </a:p>
          <a:p>
            <a:pPr lvl="2" eaLnBrk="1" hangingPunct="1">
              <a:defRPr/>
            </a:pPr>
            <a:r>
              <a:rPr lang="en-US" smtClean="0"/>
              <a:t>Memory</a:t>
            </a:r>
          </a:p>
          <a:p>
            <a:pPr lvl="1" eaLnBrk="1" hangingPunct="1">
              <a:defRPr/>
            </a:pPr>
            <a:r>
              <a:rPr lang="en-US" smtClean="0"/>
              <a:t>Arithmetic operations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304800" y="76200"/>
            <a:ext cx="8610600" cy="257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800"/>
              <a:t>CS 105</a:t>
            </a:r>
            <a:br>
              <a:rPr lang="en-US" altLang="en-US" sz="3800"/>
            </a:br>
            <a:r>
              <a:rPr lang="en-US" altLang="en-US" sz="3800"/>
              <a:t>“Tour of the Black Holes of Computing”</a:t>
            </a:r>
            <a:br>
              <a:rPr lang="en-US" altLang="en-US" sz="3800"/>
            </a:br>
            <a:r>
              <a:rPr lang="en-US" altLang="en-US" sz="3800"/>
              <a:t/>
            </a:r>
            <a:br>
              <a:rPr lang="en-US" altLang="en-US" sz="3800"/>
            </a:br>
            <a:endParaRPr lang="en-US" altLang="en-US" sz="3800"/>
          </a:p>
        </p:txBody>
      </p:sp>
      <p:sp>
        <p:nvSpPr>
          <p:cNvPr id="3077" name="Rectangle 6"/>
          <p:cNvSpPr>
            <a:spLocks noChangeArrowheads="1"/>
          </p:cNvSpPr>
          <p:nvPr/>
        </p:nvSpPr>
        <p:spPr bwMode="auto">
          <a:xfrm>
            <a:off x="-257175" y="508000"/>
            <a:ext cx="920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078" name="Rectangle 7"/>
          <p:cNvSpPr>
            <a:spLocks noChangeArrowheads="1"/>
          </p:cNvSpPr>
          <p:nvPr/>
        </p:nvSpPr>
        <p:spPr bwMode="auto">
          <a:xfrm>
            <a:off x="5041900" y="838200"/>
            <a:ext cx="920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34975"/>
            <a:ext cx="6845300" cy="555625"/>
          </a:xfrm>
          <a:noFill/>
          <a:ln/>
          <a:effectLst/>
        </p:spPr>
        <p:txBody>
          <a:bodyPr/>
          <a:lstStyle/>
          <a:p>
            <a:r>
              <a:rPr lang="en-US"/>
              <a:t>Compiling Into Assembly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46150"/>
            <a:ext cx="2438400" cy="363538"/>
          </a:xfrm>
          <a:noFill/>
          <a:ln/>
        </p:spPr>
        <p:txBody>
          <a:bodyPr lIns="90487" tIns="44450" rIns="90487" bIns="44450"/>
          <a:lstStyle/>
          <a:p>
            <a:pPr>
              <a:buNone/>
            </a:pPr>
            <a:r>
              <a:rPr lang="en-US" dirty="0"/>
              <a:t>C </a:t>
            </a:r>
            <a:r>
              <a:rPr lang="en-US" dirty="0" smtClean="0"/>
              <a:t>Code (</a:t>
            </a:r>
            <a:r>
              <a:rPr lang="en-US" dirty="0" err="1" smtClean="0"/>
              <a:t>sum.c</a:t>
            </a:r>
            <a:r>
              <a:rPr lang="en-US" dirty="0" smtClean="0"/>
              <a:t>)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76200" y="1403350"/>
            <a:ext cx="4343400" cy="209108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long plus(long x, long y</a:t>
            </a:r>
            <a:r>
              <a:rPr lang="en-US" sz="1800" dirty="0" smtClean="0">
                <a:latin typeface="Courier New" pitchFamily="49" charset="0"/>
              </a:rPr>
              <a:t>); </a:t>
            </a:r>
          </a:p>
          <a:p>
            <a:pPr algn="l"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sumstore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</a:rPr>
              <a:t>long x, long y, 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           long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 long t = plus(x, y);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t;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419600" y="914400"/>
            <a:ext cx="41148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Generated </a:t>
            </a:r>
            <a:r>
              <a:rPr lang="en-US" sz="2400" dirty="0" smtClean="0">
                <a:solidFill>
                  <a:schemeClr val="tx2"/>
                </a:solidFill>
                <a:latin typeface="Calibri" pitchFamily="34" charset="0"/>
              </a:rPr>
              <a:t>x86-64 </a:t>
            </a: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Assembly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4495800" y="1395413"/>
            <a:ext cx="4195763" cy="184178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sumstore</a:t>
            </a:r>
            <a:r>
              <a:rPr lang="en-US" sz="1800" dirty="0">
                <a:latin typeface="Courier New" pitchFamily="49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pushq</a:t>
            </a: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movq</a:t>
            </a: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, 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call    </a:t>
            </a:r>
            <a:r>
              <a:rPr lang="en-US" sz="1800" dirty="0">
                <a:latin typeface="Courier New" pitchFamily="49" charset="0"/>
              </a:rPr>
              <a:t>plus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movq</a:t>
            </a: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</a:rPr>
              <a:t>, (%</a:t>
            </a:r>
            <a:r>
              <a:rPr lang="en-US" sz="1800" dirty="0" err="1">
                <a:latin typeface="Courier New" pitchFamily="49" charset="0"/>
              </a:rPr>
              <a:t>rbx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popq</a:t>
            </a: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454025" y="3638098"/>
            <a:ext cx="8237538" cy="266585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Obtain </a:t>
            </a:r>
            <a:r>
              <a:rPr lang="en-US" dirty="0" smtClean="0">
                <a:latin typeface="Calibri" pitchFamily="34" charset="0"/>
              </a:rPr>
              <a:t>(on Wilkes) with </a:t>
            </a:r>
            <a:r>
              <a:rPr lang="en-US" dirty="0">
                <a:latin typeface="Calibri" pitchFamily="34" charset="0"/>
              </a:rPr>
              <a:t>command</a:t>
            </a:r>
          </a:p>
          <a:p>
            <a:pPr lvl="1" algn="l">
              <a:lnSpc>
                <a:spcPct val="100000"/>
              </a:lnSpc>
              <a:spcBef>
                <a:spcPct val="50000"/>
              </a:spcBef>
            </a:pPr>
            <a:r>
              <a:rPr lang="en-US" dirty="0" err="1" smtClean="0">
                <a:latin typeface="Courier New" pitchFamily="49" charset="0"/>
              </a:rPr>
              <a:t>gcc</a:t>
            </a:r>
            <a:r>
              <a:rPr lang="en-US" dirty="0" smtClean="0">
                <a:latin typeface="Courier New" pitchFamily="49" charset="0"/>
              </a:rPr>
              <a:t> –</a:t>
            </a:r>
            <a:r>
              <a:rPr lang="en-US" dirty="0" err="1" smtClean="0">
                <a:latin typeface="Courier New" pitchFamily="49" charset="0"/>
              </a:rPr>
              <a:t>Og</a:t>
            </a:r>
            <a:r>
              <a:rPr lang="en-US" dirty="0" smtClean="0">
                <a:latin typeface="Courier New" pitchFamily="49" charset="0"/>
              </a:rPr>
              <a:t> –S </a:t>
            </a:r>
            <a:r>
              <a:rPr lang="en-US" dirty="0" err="1" smtClean="0">
                <a:latin typeface="Courier New" pitchFamily="49" charset="0"/>
              </a:rPr>
              <a:t>sum.c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Produces file </a:t>
            </a:r>
            <a:r>
              <a:rPr lang="en-US" dirty="0" err="1" smtClean="0">
                <a:latin typeface="Courier New" pitchFamily="49" charset="0"/>
              </a:rPr>
              <a:t>sum.s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(Note: we’re removed a bunch of irrelevant</a:t>
            </a:r>
            <a:r>
              <a:rPr lang="en-US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pseudo-ops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intended</a:t>
            </a:r>
            <a:r>
              <a:rPr lang="en-US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for the assembler)</a:t>
            </a:r>
          </a:p>
          <a:p>
            <a:pPr algn="l">
              <a:spcBef>
                <a:spcPct val="50000"/>
              </a:spcBef>
            </a:pPr>
            <a:r>
              <a:rPr lang="en-US" i="1" dirty="0" smtClean="0">
                <a:solidFill>
                  <a:srgbClr val="FF0000"/>
                </a:solidFill>
                <a:latin typeface="Calibri" pitchFamily="34" charset="0"/>
              </a:rPr>
              <a:t>Warning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: May get very different results on other machines (Knuth, Mac OS-X, …) due to different versions of </a:t>
            </a:r>
            <a:r>
              <a:rPr lang="en-US" dirty="0" err="1" smtClean="0">
                <a:solidFill>
                  <a:srgbClr val="FF0000"/>
                </a:solidFill>
                <a:latin typeface="Calibri" pitchFamily="34" charset="0"/>
              </a:rPr>
              <a:t>gcc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 and different compiler settings.</a:t>
            </a:r>
            <a:endParaRPr lang="en-US" dirty="0" smtClean="0">
              <a:solidFill>
                <a:srgbClr val="FF0000"/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endParaRPr lang="en-US" dirty="0">
              <a:solidFill>
                <a:srgbClr val="FF0000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8388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285750"/>
            <a:ext cx="6118225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Assembly Characteristics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14400"/>
            <a:ext cx="8548687" cy="55308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Minimal data types</a:t>
            </a:r>
          </a:p>
          <a:p>
            <a:pPr lvl="1" eaLnBrk="1" hangingPunct="1">
              <a:defRPr/>
            </a:pPr>
            <a:r>
              <a:rPr lang="en-US" dirty="0" smtClean="0"/>
              <a:t>Integer data of 1, 2, 4, or 8 bytes</a:t>
            </a:r>
          </a:p>
          <a:p>
            <a:pPr lvl="2" eaLnBrk="1" hangingPunct="1">
              <a:defRPr/>
            </a:pPr>
            <a:r>
              <a:rPr lang="en-US" dirty="0" smtClean="0"/>
              <a:t>Data values</a:t>
            </a:r>
          </a:p>
          <a:p>
            <a:pPr lvl="2" eaLnBrk="1" hangingPunct="1">
              <a:defRPr/>
            </a:pPr>
            <a:r>
              <a:rPr lang="en-US" dirty="0" smtClean="0"/>
              <a:t>Addresses (</a:t>
            </a:r>
            <a:r>
              <a:rPr lang="en-US" dirty="0" err="1" smtClean="0"/>
              <a:t>untyped</a:t>
            </a:r>
            <a:r>
              <a:rPr lang="en-US" dirty="0" smtClean="0"/>
              <a:t> pointers)</a:t>
            </a:r>
          </a:p>
          <a:p>
            <a:pPr lvl="1" eaLnBrk="1" hangingPunct="1">
              <a:defRPr/>
            </a:pPr>
            <a:r>
              <a:rPr lang="en-US" dirty="0" smtClean="0"/>
              <a:t>Floating-point data of 4, 8, or 10 bytes</a:t>
            </a:r>
          </a:p>
          <a:p>
            <a:pPr lvl="1" eaLnBrk="1" hangingPunct="1">
              <a:defRPr/>
            </a:pPr>
            <a:r>
              <a:rPr lang="en-US" dirty="0" smtClean="0"/>
              <a:t>No aggregate types such as arrays or structures</a:t>
            </a:r>
          </a:p>
          <a:p>
            <a:pPr lvl="2" eaLnBrk="1" hangingPunct="1">
              <a:defRPr/>
            </a:pPr>
            <a:r>
              <a:rPr lang="en-US" dirty="0" smtClean="0"/>
              <a:t>Just contiguously allocated bytes in memory</a:t>
            </a:r>
          </a:p>
          <a:p>
            <a:pPr lvl="1" eaLnBrk="1" hangingPunct="1">
              <a:defRPr/>
            </a:pPr>
            <a:r>
              <a:rPr lang="en-US" dirty="0" smtClean="0"/>
              <a:t>Code is also just byte sequences encoding instructions</a:t>
            </a:r>
          </a:p>
          <a:p>
            <a:pPr eaLnBrk="1" hangingPunct="1">
              <a:defRPr/>
            </a:pPr>
            <a:r>
              <a:rPr lang="en-US" dirty="0" smtClean="0"/>
              <a:t>Primitive operations</a:t>
            </a:r>
          </a:p>
          <a:p>
            <a:pPr lvl="1" eaLnBrk="1" hangingPunct="1">
              <a:defRPr/>
            </a:pPr>
            <a:r>
              <a:rPr lang="en-US" dirty="0" smtClean="0"/>
              <a:t>Perform arithmetic function on register or memory data</a:t>
            </a:r>
          </a:p>
          <a:p>
            <a:pPr lvl="1" eaLnBrk="1" hangingPunct="1">
              <a:defRPr/>
            </a:pPr>
            <a:r>
              <a:rPr lang="en-US" dirty="0" smtClean="0"/>
              <a:t>Transfer data between memory and register</a:t>
            </a:r>
          </a:p>
          <a:p>
            <a:pPr lvl="2" eaLnBrk="1" hangingPunct="1">
              <a:defRPr/>
            </a:pPr>
            <a:r>
              <a:rPr lang="en-US" dirty="0" smtClean="0"/>
              <a:t>Load data from memory into register</a:t>
            </a:r>
          </a:p>
          <a:p>
            <a:pPr lvl="2" eaLnBrk="1" hangingPunct="1">
              <a:defRPr/>
            </a:pPr>
            <a:r>
              <a:rPr lang="en-US" dirty="0" smtClean="0"/>
              <a:t>Store register data into memory</a:t>
            </a:r>
          </a:p>
          <a:p>
            <a:pPr lvl="1" eaLnBrk="1" hangingPunct="1">
              <a:defRPr/>
            </a:pPr>
            <a:r>
              <a:rPr lang="en-US" dirty="0" smtClean="0"/>
              <a:t>Transfer control</a:t>
            </a:r>
          </a:p>
          <a:p>
            <a:pPr lvl="2" eaLnBrk="1" hangingPunct="1">
              <a:defRPr/>
            </a:pPr>
            <a:r>
              <a:rPr lang="en-US" dirty="0" smtClean="0"/>
              <a:t>Unconditional jumps to/from procedures</a:t>
            </a:r>
          </a:p>
          <a:p>
            <a:pPr lvl="2" eaLnBrk="1" hangingPunct="1">
              <a:defRPr/>
            </a:pPr>
            <a:r>
              <a:rPr lang="en-US" dirty="0" smtClean="0"/>
              <a:t>Conditional branches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ChangeArrowheads="1"/>
          </p:cNvSpPr>
          <p:nvPr/>
        </p:nvSpPr>
        <p:spPr bwMode="auto">
          <a:xfrm>
            <a:off x="342900" y="914400"/>
            <a:ext cx="30099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Code for </a:t>
            </a:r>
            <a:r>
              <a:rPr lang="en-US" sz="2400" dirty="0" err="1" smtClean="0">
                <a:latin typeface="Courier New" pitchFamily="49" charset="0"/>
              </a:rPr>
              <a:t>sumstore</a:t>
            </a: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344488" y="1447800"/>
            <a:ext cx="2511425" cy="42447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0x0400595: 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0x53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0x48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0x89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0xd3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0xe8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0xf2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0xff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0xff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0xff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0x48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0x89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0x03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0x5b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0xc3</a:t>
            </a: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5524500" cy="573088"/>
          </a:xfrm>
        </p:spPr>
        <p:txBody>
          <a:bodyPr/>
          <a:lstStyle/>
          <a:p>
            <a:r>
              <a:rPr lang="en-US"/>
              <a:t>Object Code</a:t>
            </a:r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05200" y="1143000"/>
            <a:ext cx="5486400" cy="5486400"/>
          </a:xfrm>
        </p:spPr>
        <p:txBody>
          <a:bodyPr/>
          <a:lstStyle/>
          <a:p>
            <a:r>
              <a:rPr lang="en-US" dirty="0"/>
              <a:t>Assembler</a:t>
            </a:r>
          </a:p>
          <a:p>
            <a:pPr lvl="1"/>
            <a:r>
              <a:rPr lang="en-US" dirty="0"/>
              <a:t>Translates </a:t>
            </a:r>
            <a:r>
              <a:rPr lang="en-US" dirty="0">
                <a:latin typeface="Courier New" pitchFamily="49" charset="0"/>
              </a:rPr>
              <a:t>.s</a:t>
            </a:r>
            <a:r>
              <a:rPr lang="en-US" dirty="0"/>
              <a:t> into </a:t>
            </a:r>
            <a:r>
              <a:rPr lang="en-US" dirty="0">
                <a:latin typeface="Courier New" pitchFamily="49" charset="0"/>
              </a:rPr>
              <a:t>.o</a:t>
            </a:r>
          </a:p>
          <a:p>
            <a:pPr lvl="1"/>
            <a:r>
              <a:rPr lang="en-US" dirty="0"/>
              <a:t>Binary encoding of each instruction</a:t>
            </a:r>
          </a:p>
          <a:p>
            <a:pPr lvl="1"/>
            <a:r>
              <a:rPr lang="en-US" dirty="0"/>
              <a:t>Nearly-complete image of executable code</a:t>
            </a:r>
          </a:p>
          <a:p>
            <a:pPr lvl="1"/>
            <a:r>
              <a:rPr lang="en-US" dirty="0"/>
              <a:t>Missing linkages between code in different files</a:t>
            </a:r>
          </a:p>
          <a:p>
            <a:r>
              <a:rPr lang="en-US" dirty="0"/>
              <a:t>Linker</a:t>
            </a:r>
          </a:p>
          <a:p>
            <a:pPr lvl="1"/>
            <a:r>
              <a:rPr lang="en-US" dirty="0"/>
              <a:t>Resolves references between files</a:t>
            </a:r>
          </a:p>
          <a:p>
            <a:pPr lvl="1"/>
            <a:r>
              <a:rPr lang="en-US" dirty="0"/>
              <a:t>Combines with static run-time libraries</a:t>
            </a:r>
          </a:p>
          <a:p>
            <a:pPr lvl="2"/>
            <a:r>
              <a:rPr lang="en-US" dirty="0"/>
              <a:t>E.g., code for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malloc</a:t>
            </a:r>
            <a:r>
              <a:rPr lang="en-US" b="1" dirty="0"/>
              <a:t>,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printf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lvl="1"/>
            <a:r>
              <a:rPr lang="en-US" dirty="0"/>
              <a:t>Some libraries are </a:t>
            </a:r>
            <a:r>
              <a:rPr lang="en-US" i="1" dirty="0"/>
              <a:t>dynamically linked</a:t>
            </a:r>
          </a:p>
          <a:p>
            <a:pPr lvl="2"/>
            <a:r>
              <a:rPr lang="en-US" dirty="0"/>
              <a:t>Linking occurs when program begins execution</a:t>
            </a: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1295400" y="5181600"/>
            <a:ext cx="2362200" cy="152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Total of </a:t>
            </a:r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14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bytes</a:t>
            </a:r>
          </a:p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Each instruction 1, </a:t>
            </a:r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3,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or </a:t>
            </a:r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5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bytes</a:t>
            </a:r>
          </a:p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Starts at address 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</a:rPr>
              <a:t>0x0400595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5865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264400" cy="573088"/>
          </a:xfrm>
        </p:spPr>
        <p:txBody>
          <a:bodyPr/>
          <a:lstStyle/>
          <a:p>
            <a:r>
              <a:rPr lang="en-US"/>
              <a:t>Machine Instruction Example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838200"/>
            <a:ext cx="4572000" cy="5791200"/>
          </a:xfrm>
        </p:spPr>
        <p:txBody>
          <a:bodyPr/>
          <a:lstStyle/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C Code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 smtClean="0"/>
              <a:t>Store value </a:t>
            </a:r>
            <a:r>
              <a:rPr lang="en-US" b="1" dirty="0" smtClean="0">
                <a:latin typeface="Courier New"/>
                <a:cs typeface="Courier New"/>
              </a:rPr>
              <a:t>t</a:t>
            </a:r>
            <a:r>
              <a:rPr lang="en-US" dirty="0" smtClean="0"/>
              <a:t> where designated by </a:t>
            </a:r>
            <a:r>
              <a:rPr lang="en-US" b="1" dirty="0" err="1" smtClean="0">
                <a:latin typeface="Courier New"/>
                <a:cs typeface="Courier New"/>
              </a:rPr>
              <a:t>dest</a:t>
            </a:r>
            <a:endParaRPr lang="en-US" b="1" dirty="0">
              <a:latin typeface="Courier New"/>
              <a:cs typeface="Courier New"/>
            </a:endParaRPr>
          </a:p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Assembly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 smtClean="0"/>
              <a:t>Move 8-byte value to memory</a:t>
            </a:r>
            <a:endParaRPr lang="en-US" dirty="0"/>
          </a:p>
          <a:p>
            <a:pPr marL="839788" lvl="2" indent="-165100" defTabSz="895350">
              <a:tabLst>
                <a:tab pos="1603375" algn="l"/>
                <a:tab pos="2514600" algn="l"/>
              </a:tabLst>
            </a:pPr>
            <a:r>
              <a:rPr lang="en-US" i="1" dirty="0" smtClean="0"/>
              <a:t>Quad words</a:t>
            </a:r>
            <a:r>
              <a:rPr lang="en-US" dirty="0" smtClean="0"/>
              <a:t> in x86-64 parlance</a:t>
            </a:r>
            <a:endParaRPr lang="en-US" dirty="0"/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 smtClean="0"/>
              <a:t>Operands</a:t>
            </a:r>
            <a:r>
              <a:rPr lang="en-US" dirty="0"/>
              <a:t>:</a:t>
            </a:r>
          </a:p>
          <a:p>
            <a:pPr marL="839788" lvl="2" indent="-165100" defTabSz="895350">
              <a:buNone/>
              <a:tabLst>
                <a:tab pos="1603375" algn="l"/>
                <a:tab pos="2514600" algn="l"/>
              </a:tabLst>
            </a:pPr>
            <a:r>
              <a:rPr lang="en-US" b="1" dirty="0" smtClean="0">
                <a:latin typeface="Courier New" pitchFamily="49" charset="0"/>
              </a:rPr>
              <a:t>t</a:t>
            </a:r>
            <a:r>
              <a:rPr lang="en-US" b="1" dirty="0" smtClean="0"/>
              <a:t>:	</a:t>
            </a:r>
            <a:r>
              <a:rPr lang="en-US" dirty="0" smtClean="0"/>
              <a:t>Register</a:t>
            </a:r>
            <a:r>
              <a:rPr lang="en-US" dirty="0"/>
              <a:t>	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rax</a:t>
            </a:r>
            <a:endParaRPr lang="en-US" b="1" dirty="0"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</a:pPr>
            <a:r>
              <a:rPr lang="en-US" b="1" dirty="0" err="1" smtClean="0">
                <a:latin typeface="Courier New" pitchFamily="49" charset="0"/>
              </a:rPr>
              <a:t>dest</a:t>
            </a:r>
            <a:r>
              <a:rPr lang="en-US" b="1" dirty="0" smtClean="0"/>
              <a:t>:</a:t>
            </a:r>
            <a:r>
              <a:rPr lang="en-US" dirty="0"/>
              <a:t>	</a:t>
            </a:r>
            <a:r>
              <a:rPr lang="en-US" dirty="0" smtClean="0"/>
              <a:t>Register</a:t>
            </a:r>
            <a:r>
              <a:rPr lang="en-US" dirty="0"/>
              <a:t>	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 smtClean="0">
                <a:solidFill>
                  <a:schemeClr val="tx1"/>
                </a:solidFill>
                <a:latin typeface="Courier New" pitchFamily="49" charset="0"/>
              </a:rPr>
              <a:t>rbx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</a:pPr>
            <a:r>
              <a:rPr lang="en-US" b="1" dirty="0" smtClean="0">
                <a:latin typeface="Courier New" pitchFamily="49" charset="0"/>
              </a:rPr>
              <a:t>*</a:t>
            </a:r>
            <a:r>
              <a:rPr lang="en-US" b="1" dirty="0" err="1" smtClean="0">
                <a:latin typeface="Courier New" pitchFamily="49" charset="0"/>
              </a:rPr>
              <a:t>dest</a:t>
            </a:r>
            <a:r>
              <a:rPr lang="en-US" b="1" dirty="0" smtClean="0"/>
              <a:t>:</a:t>
            </a:r>
            <a:r>
              <a:rPr lang="en-US" dirty="0"/>
              <a:t> </a:t>
            </a:r>
            <a:r>
              <a:rPr lang="en-US" dirty="0" smtClean="0"/>
              <a:t>	Memory</a:t>
            </a:r>
            <a:r>
              <a:rPr lang="en-US" dirty="0"/>
              <a:t>	</a:t>
            </a:r>
            <a:r>
              <a:rPr lang="en-US" b="1" dirty="0"/>
              <a:t>M[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 smtClean="0">
                <a:solidFill>
                  <a:schemeClr val="tx1"/>
                </a:solidFill>
                <a:latin typeface="Courier New" pitchFamily="49" charset="0"/>
              </a:rPr>
              <a:t>rbx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</a:rPr>
              <a:t>]</a:t>
            </a:r>
            <a:endParaRPr lang="en-US" b="1" dirty="0"/>
          </a:p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 smtClean="0"/>
              <a:t>Object </a:t>
            </a:r>
            <a:r>
              <a:rPr lang="en-US" dirty="0"/>
              <a:t>Code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3-byte instruction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Stored at address </a:t>
            </a:r>
            <a:r>
              <a:rPr lang="en-US" b="1" dirty="0" smtClean="0">
                <a:latin typeface="Courier New" pitchFamily="49" charset="0"/>
              </a:rPr>
              <a:t>0x40059e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533400" y="1143000"/>
            <a:ext cx="3883025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= t;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2581" name="Rectangle 5"/>
          <p:cNvSpPr>
            <a:spLocks noChangeArrowheads="1"/>
          </p:cNvSpPr>
          <p:nvPr/>
        </p:nvSpPr>
        <p:spPr bwMode="auto">
          <a:xfrm>
            <a:off x="533400" y="2286000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549400" algn="l"/>
              </a:tabLst>
            </a:pPr>
            <a:r>
              <a:rPr lang="en-US" sz="1800" dirty="0" err="1" smtClean="0">
                <a:latin typeface="Courier New" pitchFamily="49" charset="0"/>
              </a:rPr>
              <a:t>movq</a:t>
            </a:r>
            <a:r>
              <a:rPr lang="en-US" sz="1800" dirty="0" smtClean="0">
                <a:latin typeface="Courier New" pitchFamily="49" charset="0"/>
              </a:rPr>
              <a:t> %</a:t>
            </a:r>
            <a:r>
              <a:rPr lang="en-US" sz="1800" dirty="0" err="1" smtClean="0">
                <a:latin typeface="Courier New" pitchFamily="49" charset="0"/>
              </a:rPr>
              <a:t>rax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rbx</a:t>
            </a:r>
            <a:r>
              <a:rPr lang="en-US" sz="1800" dirty="0" smtClean="0">
                <a:latin typeface="Courier New" pitchFamily="49" charset="0"/>
              </a:rPr>
              <a:t>)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2582" name="Rectangle 6"/>
          <p:cNvSpPr>
            <a:spLocks noChangeArrowheads="1"/>
          </p:cNvSpPr>
          <p:nvPr/>
        </p:nvSpPr>
        <p:spPr bwMode="auto">
          <a:xfrm>
            <a:off x="530225" y="4912519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292100" algn="l"/>
              </a:tabLst>
            </a:pPr>
            <a:r>
              <a:rPr lang="en-US" sz="1800" dirty="0" smtClean="0">
                <a:latin typeface="Courier New" pitchFamily="49" charset="0"/>
              </a:rPr>
              <a:t>0x40059e:  48 89 03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82711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901700" y="1035050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Disassembled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819900" cy="573088"/>
          </a:xfrm>
        </p:spPr>
        <p:txBody>
          <a:bodyPr/>
          <a:lstStyle/>
          <a:p>
            <a:r>
              <a:rPr lang="en-US"/>
              <a:t>Disassembling Object Code</a:t>
            </a:r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4114800"/>
            <a:ext cx="8140700" cy="2249488"/>
          </a:xfrm>
        </p:spPr>
        <p:txBody>
          <a:bodyPr/>
          <a:lstStyle/>
          <a:p>
            <a:r>
              <a:rPr lang="en-US" dirty="0" err="1"/>
              <a:t>Disassembler</a:t>
            </a: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objdump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</a:rPr>
              <a:t>–d sum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Useful tool for examining object code</a:t>
            </a:r>
          </a:p>
          <a:p>
            <a:pPr lvl="1"/>
            <a:r>
              <a:rPr lang="en-US" dirty="0"/>
              <a:t>Analyzes bit pattern of series of instructions</a:t>
            </a:r>
          </a:p>
          <a:p>
            <a:pPr lvl="1"/>
            <a:r>
              <a:rPr lang="en-US" dirty="0"/>
              <a:t>Produces approximate rendition of assembly code</a:t>
            </a:r>
          </a:p>
          <a:p>
            <a:pPr lvl="1"/>
            <a:r>
              <a:rPr lang="en-US" dirty="0"/>
              <a:t>Can be run on either </a:t>
            </a:r>
            <a:r>
              <a:rPr lang="en-US" dirty="0" err="1">
                <a:latin typeface="Courier New" pitchFamily="49" charset="0"/>
              </a:rPr>
              <a:t>a.out</a:t>
            </a:r>
            <a:r>
              <a:rPr lang="en-US" dirty="0"/>
              <a:t> (complete executable) or </a:t>
            </a:r>
            <a:r>
              <a:rPr lang="en-US" dirty="0">
                <a:latin typeface="Courier New" pitchFamily="49" charset="0"/>
              </a:rPr>
              <a:t>.o</a:t>
            </a:r>
            <a:r>
              <a:rPr lang="en-US" dirty="0"/>
              <a:t> file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104900" y="1628839"/>
            <a:ext cx="7493000" cy="184178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0000000000400595 &lt;</a:t>
            </a:r>
            <a:r>
              <a:rPr lang="en-US" sz="1800" dirty="0" err="1">
                <a:latin typeface="Courier New" pitchFamily="49" charset="0"/>
              </a:rPr>
              <a:t>sumstore</a:t>
            </a:r>
            <a:r>
              <a:rPr lang="en-US" sz="1800" dirty="0">
                <a:latin typeface="Courier New" pitchFamily="49" charset="0"/>
              </a:rPr>
              <a:t>&gt;: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400595:  </a:t>
            </a:r>
            <a:r>
              <a:rPr lang="en-US" sz="1800" dirty="0" smtClean="0">
                <a:latin typeface="Courier New" pitchFamily="49" charset="0"/>
              </a:rPr>
              <a:t>53               push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400596:  </a:t>
            </a:r>
            <a:r>
              <a:rPr lang="en-US" sz="1800" dirty="0" smtClean="0">
                <a:latin typeface="Courier New" pitchFamily="49" charset="0"/>
              </a:rPr>
              <a:t>48 </a:t>
            </a:r>
            <a:r>
              <a:rPr lang="en-US" sz="1800" dirty="0">
                <a:latin typeface="Courier New" pitchFamily="49" charset="0"/>
              </a:rPr>
              <a:t>89 d3       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,%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400599:  </a:t>
            </a:r>
            <a:r>
              <a:rPr lang="en-US" sz="1800" dirty="0" smtClean="0">
                <a:latin typeface="Courier New" pitchFamily="49" charset="0"/>
              </a:rPr>
              <a:t>e8 </a:t>
            </a:r>
            <a:r>
              <a:rPr lang="en-US" sz="1800" dirty="0">
                <a:latin typeface="Courier New" pitchFamily="49" charset="0"/>
              </a:rPr>
              <a:t>f2 </a:t>
            </a:r>
            <a:r>
              <a:rPr lang="en-US" sz="1800" dirty="0" err="1">
                <a:latin typeface="Courier New" pitchFamily="49" charset="0"/>
              </a:rPr>
              <a:t>ff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ff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ff</a:t>
            </a: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callq</a:t>
            </a: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>
                <a:latin typeface="Courier New" pitchFamily="49" charset="0"/>
              </a:rPr>
              <a:t>400590 &lt;plus&gt;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40059e:  </a:t>
            </a:r>
            <a:r>
              <a:rPr lang="en-US" sz="1800" dirty="0" smtClean="0">
                <a:latin typeface="Courier New" pitchFamily="49" charset="0"/>
              </a:rPr>
              <a:t>48 </a:t>
            </a:r>
            <a:r>
              <a:rPr lang="en-US" sz="1800" dirty="0">
                <a:latin typeface="Courier New" pitchFamily="49" charset="0"/>
              </a:rPr>
              <a:t>89 03       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</a:rPr>
              <a:t>,(%</a:t>
            </a:r>
            <a:r>
              <a:rPr lang="en-US" sz="1800" dirty="0" err="1">
                <a:latin typeface="Courier New" pitchFamily="49" charset="0"/>
              </a:rPr>
              <a:t>rbx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4005a1:  </a:t>
            </a:r>
            <a:r>
              <a:rPr lang="en-US" sz="1800" dirty="0" smtClean="0">
                <a:latin typeface="Courier New" pitchFamily="49" charset="0"/>
              </a:rPr>
              <a:t>5b               pop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4005a2:  </a:t>
            </a:r>
            <a:r>
              <a:rPr lang="en-US" sz="1800" dirty="0" smtClean="0">
                <a:latin typeface="Courier New" pitchFamily="49" charset="0"/>
              </a:rPr>
              <a:t>c3               </a:t>
            </a:r>
            <a:r>
              <a:rPr lang="en-US" sz="1800" dirty="0" err="1" smtClean="0">
                <a:latin typeface="Courier New" pitchFamily="49" charset="0"/>
              </a:rPr>
              <a:t>retq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2581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/>
          </p:cNvSpPr>
          <p:nvPr/>
        </p:nvSpPr>
        <p:spPr bwMode="auto">
          <a:xfrm>
            <a:off x="4191000" y="914400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Disassembled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4627" name="Rectangle 3"/>
          <p:cNvSpPr>
            <a:spLocks noChangeArrowheads="1"/>
          </p:cNvSpPr>
          <p:nvPr/>
        </p:nvSpPr>
        <p:spPr bwMode="auto">
          <a:xfrm>
            <a:off x="2297113" y="1705039"/>
            <a:ext cx="6846887" cy="184178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Dump of assembler code for function </a:t>
            </a:r>
            <a:r>
              <a:rPr lang="en-US" sz="1800" dirty="0" err="1">
                <a:latin typeface="Courier New" pitchFamily="49" charset="0"/>
              </a:rPr>
              <a:t>sumstore</a:t>
            </a:r>
            <a:r>
              <a:rPr lang="en-US" sz="1800" dirty="0">
                <a:latin typeface="Courier New" pitchFamily="49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0x0000000000400595 </a:t>
            </a:r>
            <a:r>
              <a:rPr lang="en-US" sz="1800" dirty="0">
                <a:latin typeface="Courier New" pitchFamily="49" charset="0"/>
              </a:rPr>
              <a:t>&lt;+0&gt;</a:t>
            </a:r>
            <a:r>
              <a:rPr lang="en-US" sz="1800" dirty="0" smtClean="0">
                <a:latin typeface="Courier New" pitchFamily="49" charset="0"/>
              </a:rPr>
              <a:t>: push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0x0000000000400596 </a:t>
            </a:r>
            <a:r>
              <a:rPr lang="en-US" sz="1800" dirty="0">
                <a:latin typeface="Courier New" pitchFamily="49" charset="0"/>
              </a:rPr>
              <a:t>&lt;+1&gt;: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,%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0x0000000000400599 </a:t>
            </a:r>
            <a:r>
              <a:rPr lang="en-US" sz="1800" dirty="0">
                <a:latin typeface="Courier New" pitchFamily="49" charset="0"/>
              </a:rPr>
              <a:t>&lt;+4&gt;</a:t>
            </a:r>
            <a:r>
              <a:rPr lang="en-US" sz="1800" dirty="0" smtClean="0">
                <a:latin typeface="Courier New" pitchFamily="49" charset="0"/>
              </a:rPr>
              <a:t>: </a:t>
            </a:r>
            <a:r>
              <a:rPr lang="en-US" sz="1800" dirty="0" err="1" smtClean="0">
                <a:latin typeface="Courier New" pitchFamily="49" charset="0"/>
              </a:rPr>
              <a:t>callq</a:t>
            </a:r>
            <a:r>
              <a:rPr lang="en-US" sz="1800" dirty="0" smtClean="0">
                <a:latin typeface="Courier New" pitchFamily="49" charset="0"/>
              </a:rPr>
              <a:t>  0x400590 &lt;</a:t>
            </a:r>
            <a:r>
              <a:rPr lang="en-US" sz="1800" dirty="0">
                <a:latin typeface="Courier New" pitchFamily="49" charset="0"/>
              </a:rPr>
              <a:t>plus&gt;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0x000000000040059e </a:t>
            </a:r>
            <a:r>
              <a:rPr lang="en-US" sz="1800" dirty="0">
                <a:latin typeface="Courier New" pitchFamily="49" charset="0"/>
              </a:rPr>
              <a:t>&lt;+9&gt;: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</a:rPr>
              <a:t>,(%</a:t>
            </a:r>
            <a:r>
              <a:rPr lang="en-US" sz="1800" dirty="0" err="1">
                <a:latin typeface="Courier New" pitchFamily="49" charset="0"/>
              </a:rPr>
              <a:t>rbx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0x00000000004005a1 </a:t>
            </a:r>
            <a:r>
              <a:rPr lang="en-US" sz="1800" dirty="0">
                <a:latin typeface="Courier New" pitchFamily="49" charset="0"/>
              </a:rPr>
              <a:t>&lt;+12&gt;</a:t>
            </a:r>
            <a:r>
              <a:rPr lang="en-US" sz="1800" dirty="0" smtClean="0">
                <a:latin typeface="Courier New" pitchFamily="49" charset="0"/>
              </a:rPr>
              <a:t>:pop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0x00000000004005a2 </a:t>
            </a:r>
            <a:r>
              <a:rPr lang="en-US" sz="1800" dirty="0">
                <a:latin typeface="Courier New" pitchFamily="49" charset="0"/>
              </a:rPr>
              <a:t>&lt;+13&gt;</a:t>
            </a:r>
            <a:r>
              <a:rPr lang="en-US" sz="1800" dirty="0" smtClean="0">
                <a:latin typeface="Courier New" pitchFamily="49" charset="0"/>
              </a:rPr>
              <a:t>:</a:t>
            </a:r>
            <a:r>
              <a:rPr lang="en-US" sz="1800" dirty="0" err="1" smtClean="0">
                <a:latin typeface="Courier New" pitchFamily="49" charset="0"/>
              </a:rPr>
              <a:t>retq</a:t>
            </a:r>
            <a:r>
              <a:rPr lang="en-US" sz="1800" dirty="0" smtClean="0">
                <a:latin typeface="Courier New" pitchFamily="49" charset="0"/>
              </a:rPr>
              <a:t> </a:t>
            </a:r>
            <a:endParaRPr lang="en-US" sz="1800" i="1" dirty="0">
              <a:latin typeface="Courier New" pitchFamily="49" charset="0"/>
            </a:endParaRPr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417512"/>
            <a:ext cx="6248400" cy="573088"/>
          </a:xfrm>
        </p:spPr>
        <p:txBody>
          <a:bodyPr/>
          <a:lstStyle/>
          <a:p>
            <a:r>
              <a:rPr lang="en-US"/>
              <a:t>Alternate Disassembly</a:t>
            </a:r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97113" y="3733800"/>
            <a:ext cx="6300787" cy="2249487"/>
          </a:xfrm>
        </p:spPr>
        <p:txBody>
          <a:bodyPr/>
          <a:lstStyle/>
          <a:p>
            <a:r>
              <a:rPr lang="en-US" dirty="0"/>
              <a:t>Within </a:t>
            </a:r>
            <a:r>
              <a:rPr lang="en-US" dirty="0" err="1"/>
              <a:t>gdb</a:t>
            </a:r>
            <a:r>
              <a:rPr lang="en-US" dirty="0"/>
              <a:t> Debugger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gdb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</a:rPr>
              <a:t>sum</a:t>
            </a:r>
            <a:endParaRPr lang="en-US" b="1" dirty="0">
              <a:latin typeface="Courier New" pitchFamily="49" charset="0"/>
            </a:endParaRPr>
          </a:p>
          <a:p>
            <a:pPr lvl="1"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disassemble </a:t>
            </a:r>
            <a:r>
              <a:rPr lang="en-US" b="1" dirty="0" err="1" smtClean="0">
                <a:latin typeface="Courier New" pitchFamily="49" charset="0"/>
              </a:rPr>
              <a:t>sumstore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 smtClean="0"/>
              <a:t>Disassemble procedure named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buFont typeface="Wingdings" pitchFamily="2" charset="2"/>
              <a:buNone/>
            </a:pPr>
            <a:r>
              <a:rPr lang="en-US" b="1" dirty="0" smtClean="0">
                <a:latin typeface="Courier New" pitchFamily="49" charset="0"/>
              </a:rPr>
              <a:t>x/14xb </a:t>
            </a:r>
            <a:r>
              <a:rPr lang="en-US" b="1" dirty="0" err="1" smtClean="0">
                <a:latin typeface="Courier New" pitchFamily="49" charset="0"/>
              </a:rPr>
              <a:t>sumstore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 smtClean="0"/>
              <a:t>Examine </a:t>
            </a:r>
            <a:r>
              <a:rPr lang="en-US" dirty="0"/>
              <a:t>the </a:t>
            </a:r>
            <a:r>
              <a:rPr lang="en-US" dirty="0" smtClean="0"/>
              <a:t>14 </a:t>
            </a:r>
            <a:r>
              <a:rPr lang="en-US" dirty="0"/>
              <a:t>bytes starting at </a:t>
            </a:r>
            <a:r>
              <a:rPr lang="en-US" dirty="0" err="1" smtClean="0">
                <a:latin typeface="Courier New" pitchFamily="49" charset="0"/>
              </a:rPr>
              <a:t>sumstore</a:t>
            </a:r>
            <a:endParaRPr lang="en-US" dirty="0" smtClean="0">
              <a:latin typeface="Courier New" pitchFamily="49" charset="0"/>
            </a:endParaRPr>
          </a:p>
          <a:p>
            <a:pPr marL="498475" lvl="1" indent="0">
              <a:buNone/>
            </a:pPr>
            <a:r>
              <a:rPr lang="en-US" dirty="0" smtClean="0">
                <a:latin typeface="Courier New" pitchFamily="49" charset="0"/>
              </a:rPr>
              <a:t>x/6i </a:t>
            </a:r>
            <a:r>
              <a:rPr lang="en-US" dirty="0" err="1" smtClean="0">
                <a:latin typeface="Courier New" pitchFamily="49" charset="0"/>
              </a:rPr>
              <a:t>sumstore</a:t>
            </a:r>
            <a:endParaRPr lang="en-US" dirty="0">
              <a:latin typeface="Courier New" pitchFamily="49" charset="0"/>
            </a:endParaRPr>
          </a:p>
          <a:p>
            <a:pPr lvl="1"/>
            <a:endParaRPr lang="en-US" dirty="0"/>
          </a:p>
        </p:txBody>
      </p:sp>
      <p:sp>
        <p:nvSpPr>
          <p:cNvPr id="154630" name="Rectangle 6"/>
          <p:cNvSpPr>
            <a:spLocks noChangeArrowheads="1"/>
          </p:cNvSpPr>
          <p:nvPr/>
        </p:nvSpPr>
        <p:spPr bwMode="auto">
          <a:xfrm>
            <a:off x="685800" y="1066800"/>
            <a:ext cx="13081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Object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4631" name="Rectangle 7"/>
          <p:cNvSpPr>
            <a:spLocks noChangeArrowheads="1"/>
          </p:cNvSpPr>
          <p:nvPr/>
        </p:nvSpPr>
        <p:spPr bwMode="auto">
          <a:xfrm>
            <a:off x="304800" y="1524000"/>
            <a:ext cx="1828800" cy="4244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0x0400595: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0x53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0x48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0x89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0xd3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0xe8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0xf2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0xff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0xff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0xff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0x48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0x89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 0x03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 0x5b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 0xc3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2500464" y="4725618"/>
            <a:ext cx="246598" cy="411461"/>
          </a:xfrm>
          <a:custGeom>
            <a:avLst/>
            <a:gdLst>
              <a:gd name="connsiteX0" fmla="*/ 236324 w 246598"/>
              <a:gd name="connsiteY0" fmla="*/ 411461 h 411461"/>
              <a:gd name="connsiteX1" fmla="*/ 18 w 246598"/>
              <a:gd name="connsiteY1" fmla="*/ 164881 h 411461"/>
              <a:gd name="connsiteX2" fmla="*/ 246598 w 246598"/>
              <a:gd name="connsiteY2" fmla="*/ 494 h 411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6598" h="411461">
                <a:moveTo>
                  <a:pt x="236324" y="411461"/>
                </a:moveTo>
                <a:cubicBezTo>
                  <a:pt x="117315" y="322418"/>
                  <a:pt x="-1694" y="233375"/>
                  <a:pt x="18" y="164881"/>
                </a:cubicBezTo>
                <a:cubicBezTo>
                  <a:pt x="1730" y="96387"/>
                  <a:pt x="195227" y="-8068"/>
                  <a:pt x="246598" y="494"/>
                </a:cubicBezTo>
              </a:path>
            </a:pathLst>
          </a:cu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-124" charset="0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2500464" y="5486400"/>
            <a:ext cx="246598" cy="411461"/>
          </a:xfrm>
          <a:custGeom>
            <a:avLst/>
            <a:gdLst>
              <a:gd name="connsiteX0" fmla="*/ 236324 w 246598"/>
              <a:gd name="connsiteY0" fmla="*/ 411461 h 411461"/>
              <a:gd name="connsiteX1" fmla="*/ 18 w 246598"/>
              <a:gd name="connsiteY1" fmla="*/ 164881 h 411461"/>
              <a:gd name="connsiteX2" fmla="*/ 246598 w 246598"/>
              <a:gd name="connsiteY2" fmla="*/ 494 h 411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6598" h="411461">
                <a:moveTo>
                  <a:pt x="236324" y="411461"/>
                </a:moveTo>
                <a:cubicBezTo>
                  <a:pt x="117315" y="322418"/>
                  <a:pt x="-1694" y="233375"/>
                  <a:pt x="18" y="164881"/>
                </a:cubicBezTo>
                <a:cubicBezTo>
                  <a:pt x="1730" y="96387"/>
                  <a:pt x="195227" y="-8068"/>
                  <a:pt x="246598" y="494"/>
                </a:cubicBezTo>
              </a:path>
            </a:pathLst>
          </a:cu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-12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4369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9912"/>
            <a:ext cx="7150100" cy="573088"/>
          </a:xfrm>
        </p:spPr>
        <p:txBody>
          <a:bodyPr/>
          <a:lstStyle/>
          <a:p>
            <a:r>
              <a:rPr lang="en-US"/>
              <a:t>What Can be Disassembled?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551488"/>
            <a:ext cx="8624887" cy="1306512"/>
          </a:xfrm>
        </p:spPr>
        <p:txBody>
          <a:bodyPr/>
          <a:lstStyle/>
          <a:p>
            <a:r>
              <a:rPr lang="en-US" dirty="0"/>
              <a:t>Anything that can be interpreted as executable code</a:t>
            </a:r>
          </a:p>
          <a:p>
            <a:r>
              <a:rPr lang="en-US" dirty="0" err="1"/>
              <a:t>Disassembler</a:t>
            </a:r>
            <a:r>
              <a:rPr lang="en-US" dirty="0"/>
              <a:t> examines bytes and reconstructs assembly source</a:t>
            </a:r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533400" y="1585912"/>
            <a:ext cx="8153400" cy="36718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% </a:t>
            </a:r>
            <a:r>
              <a:rPr lang="en-US" sz="1800" dirty="0" err="1">
                <a:latin typeface="Courier New" pitchFamily="49" charset="0"/>
              </a:rPr>
              <a:t>objdump</a:t>
            </a:r>
            <a:r>
              <a:rPr lang="en-US" sz="1800" dirty="0">
                <a:latin typeface="Courier New" pitchFamily="49" charset="0"/>
              </a:rPr>
              <a:t> -</a:t>
            </a:r>
            <a:r>
              <a:rPr lang="en-US" sz="1800" dirty="0" err="1">
                <a:latin typeface="Courier New" pitchFamily="49" charset="0"/>
              </a:rPr>
              <a:t>d</a:t>
            </a:r>
            <a:r>
              <a:rPr lang="en-US" sz="1800" dirty="0">
                <a:latin typeface="Courier New" pitchFamily="49" charset="0"/>
              </a:rPr>
              <a:t> WINWORD.EXE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WINWORD.EXE:  </a:t>
            </a:r>
            <a:r>
              <a:rPr lang="en-US" sz="1800" dirty="0" smtClean="0">
                <a:latin typeface="Courier New" pitchFamily="49" charset="0"/>
              </a:rPr>
              <a:t> file </a:t>
            </a:r>
            <a:r>
              <a:rPr lang="en-US" sz="1800" dirty="0">
                <a:latin typeface="Courier New" pitchFamily="49" charset="0"/>
              </a:rPr>
              <a:t>format pei-i386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No symbols in "WINWORD.EXE".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Disassembly of section .text: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30001000 &lt;.text&gt;: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30001000</a:t>
            </a:r>
            <a:r>
              <a:rPr lang="en-US" sz="1800" dirty="0" smtClean="0">
                <a:latin typeface="Courier New" pitchFamily="49" charset="0"/>
              </a:rPr>
              <a:t>:  55             push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30001001</a:t>
            </a:r>
            <a:r>
              <a:rPr lang="en-US" sz="1800" dirty="0" smtClean="0">
                <a:latin typeface="Courier New" pitchFamily="49" charset="0"/>
              </a:rPr>
              <a:t>:  8b </a:t>
            </a:r>
            <a:r>
              <a:rPr lang="en-US" sz="1800" dirty="0" err="1">
                <a:latin typeface="Courier New" pitchFamily="49" charset="0"/>
              </a:rPr>
              <a:t>ec</a:t>
            </a:r>
            <a:r>
              <a:rPr lang="en-US" sz="1800" dirty="0">
                <a:latin typeface="Courier New" pitchFamily="49" charset="0"/>
              </a:rPr>
              <a:t>         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esp,%ebp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30001003</a:t>
            </a:r>
            <a:r>
              <a:rPr lang="en-US" sz="1800" dirty="0" smtClean="0">
                <a:latin typeface="Courier New" pitchFamily="49" charset="0"/>
              </a:rPr>
              <a:t>:  6a </a:t>
            </a:r>
            <a:r>
              <a:rPr lang="en-US" sz="1800" dirty="0">
                <a:latin typeface="Courier New" pitchFamily="49" charset="0"/>
              </a:rPr>
              <a:t>ff         </a:t>
            </a:r>
            <a:r>
              <a:rPr lang="en-US" sz="1800" dirty="0" smtClean="0">
                <a:latin typeface="Courier New" pitchFamily="49" charset="0"/>
              </a:rPr>
              <a:t> push   </a:t>
            </a:r>
            <a:r>
              <a:rPr lang="en-US" sz="1800" dirty="0">
                <a:latin typeface="Courier New" pitchFamily="49" charset="0"/>
              </a:rPr>
              <a:t>$0xffffffff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30001005</a:t>
            </a:r>
            <a:r>
              <a:rPr lang="en-US" sz="1800" dirty="0" smtClean="0">
                <a:latin typeface="Courier New" pitchFamily="49" charset="0"/>
              </a:rPr>
              <a:t>:  68 </a:t>
            </a:r>
            <a:r>
              <a:rPr lang="en-US" sz="1800" dirty="0">
                <a:latin typeface="Courier New" pitchFamily="49" charset="0"/>
              </a:rPr>
              <a:t>90 10 00 30</a:t>
            </a:r>
            <a:r>
              <a:rPr lang="en-US" sz="1800" dirty="0" smtClean="0">
                <a:latin typeface="Courier New" pitchFamily="49" charset="0"/>
              </a:rPr>
              <a:t> push   </a:t>
            </a:r>
            <a:r>
              <a:rPr lang="en-US" sz="1800" dirty="0">
                <a:latin typeface="Courier New" pitchFamily="49" charset="0"/>
              </a:rPr>
              <a:t>$0x30001090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3000100a</a:t>
            </a:r>
            <a:r>
              <a:rPr lang="en-US" sz="1800" dirty="0" smtClean="0">
                <a:latin typeface="Courier New" pitchFamily="49" charset="0"/>
              </a:rPr>
              <a:t>:  68 </a:t>
            </a:r>
            <a:r>
              <a:rPr lang="en-US" sz="1800" dirty="0">
                <a:latin typeface="Courier New" pitchFamily="49" charset="0"/>
              </a:rPr>
              <a:t>91 dc 4c 30</a:t>
            </a:r>
            <a:r>
              <a:rPr lang="en-US" sz="1800" dirty="0" smtClean="0">
                <a:latin typeface="Courier New" pitchFamily="49" charset="0"/>
              </a:rPr>
              <a:t> push   </a:t>
            </a:r>
            <a:r>
              <a:rPr lang="en-US" sz="1800" dirty="0">
                <a:latin typeface="Courier New" pitchFamily="49" charset="0"/>
              </a:rPr>
              <a:t>$0x304cdc91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2133600" y="3858425"/>
            <a:ext cx="5334000" cy="13716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Reverse engineering forbidden by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Microsoft End User License Agreement</a:t>
            </a:r>
          </a:p>
        </p:txBody>
      </p:sp>
    </p:spTree>
    <p:extLst>
      <p:ext uri="{BB962C8B-B14F-4D97-AF65-F5344CB8AC3E}">
        <p14:creationId xmlns:p14="http://schemas.microsoft.com/office/powerpoint/2010/main" val="3420236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ChangeArrowheads="1"/>
          </p:cNvSpPr>
          <p:nvPr/>
        </p:nvSpPr>
        <p:spPr bwMode="auto">
          <a:xfrm>
            <a:off x="762000" y="1143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%rax</a:t>
            </a:r>
          </a:p>
        </p:txBody>
      </p:sp>
      <p:sp>
        <p:nvSpPr>
          <p:cNvPr id="278531" name="Rectangle 3"/>
          <p:cNvSpPr>
            <a:spLocks noChangeArrowheads="1"/>
          </p:cNvSpPr>
          <p:nvPr/>
        </p:nvSpPr>
        <p:spPr bwMode="auto">
          <a:xfrm>
            <a:off x="762000" y="17526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%rbx</a:t>
            </a:r>
          </a:p>
        </p:txBody>
      </p:sp>
      <p:sp>
        <p:nvSpPr>
          <p:cNvPr id="278532" name="Rectangle 4"/>
          <p:cNvSpPr>
            <a:spLocks noChangeArrowheads="1"/>
          </p:cNvSpPr>
          <p:nvPr/>
        </p:nvSpPr>
        <p:spPr bwMode="auto">
          <a:xfrm>
            <a:off x="762000" y="2362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%rcx</a:t>
            </a:r>
          </a:p>
        </p:txBody>
      </p:sp>
      <p:sp>
        <p:nvSpPr>
          <p:cNvPr id="278533" name="Rectangle 5"/>
          <p:cNvSpPr>
            <a:spLocks noChangeArrowheads="1"/>
          </p:cNvSpPr>
          <p:nvPr/>
        </p:nvSpPr>
        <p:spPr bwMode="auto">
          <a:xfrm>
            <a:off x="762000" y="29718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%rdx</a:t>
            </a:r>
          </a:p>
        </p:txBody>
      </p:sp>
      <p:sp>
        <p:nvSpPr>
          <p:cNvPr id="278534" name="Rectangle 6"/>
          <p:cNvSpPr>
            <a:spLocks noChangeArrowheads="1"/>
          </p:cNvSpPr>
          <p:nvPr/>
        </p:nvSpPr>
        <p:spPr bwMode="auto">
          <a:xfrm>
            <a:off x="762000" y="35814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%rsi</a:t>
            </a:r>
          </a:p>
        </p:txBody>
      </p:sp>
      <p:sp>
        <p:nvSpPr>
          <p:cNvPr id="278535" name="Rectangle 7"/>
          <p:cNvSpPr>
            <a:spLocks noChangeArrowheads="1"/>
          </p:cNvSpPr>
          <p:nvPr/>
        </p:nvSpPr>
        <p:spPr bwMode="auto">
          <a:xfrm>
            <a:off x="762000" y="4191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%rdi</a:t>
            </a:r>
          </a:p>
        </p:txBody>
      </p:sp>
      <p:sp>
        <p:nvSpPr>
          <p:cNvPr id="278536" name="Rectangle 8"/>
          <p:cNvSpPr>
            <a:spLocks noChangeArrowheads="1"/>
          </p:cNvSpPr>
          <p:nvPr/>
        </p:nvSpPr>
        <p:spPr bwMode="auto">
          <a:xfrm>
            <a:off x="762000" y="4800600"/>
            <a:ext cx="3505200" cy="5334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%rsp</a:t>
            </a:r>
          </a:p>
        </p:txBody>
      </p:sp>
      <p:sp>
        <p:nvSpPr>
          <p:cNvPr id="278537" name="Rectangle 9"/>
          <p:cNvSpPr>
            <a:spLocks noChangeArrowheads="1"/>
          </p:cNvSpPr>
          <p:nvPr/>
        </p:nvSpPr>
        <p:spPr bwMode="auto">
          <a:xfrm>
            <a:off x="762000" y="5410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%rbp</a:t>
            </a:r>
          </a:p>
        </p:txBody>
      </p:sp>
      <p:sp>
        <p:nvSpPr>
          <p:cNvPr id="278538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001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x86-64 Integer Registers</a:t>
            </a:r>
          </a:p>
        </p:txBody>
      </p:sp>
      <p:sp>
        <p:nvSpPr>
          <p:cNvPr id="278540" name="Rectangle 12"/>
          <p:cNvSpPr>
            <a:spLocks noChangeArrowheads="1"/>
          </p:cNvSpPr>
          <p:nvPr/>
        </p:nvSpPr>
        <p:spPr bwMode="auto">
          <a:xfrm>
            <a:off x="2505075" y="1219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%eax</a:t>
            </a:r>
          </a:p>
        </p:txBody>
      </p:sp>
      <p:sp>
        <p:nvSpPr>
          <p:cNvPr id="278541" name="Rectangle 13"/>
          <p:cNvSpPr>
            <a:spLocks noChangeArrowheads="1"/>
          </p:cNvSpPr>
          <p:nvPr/>
        </p:nvSpPr>
        <p:spPr bwMode="auto">
          <a:xfrm>
            <a:off x="2505075" y="18288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charset="0"/>
                <a:ea typeface="+mn-ea"/>
              </a:rPr>
              <a:t>%ebx</a:t>
            </a:r>
          </a:p>
        </p:txBody>
      </p:sp>
      <p:sp>
        <p:nvSpPr>
          <p:cNvPr id="278542" name="Rectangle 14"/>
          <p:cNvSpPr>
            <a:spLocks noChangeArrowheads="1"/>
          </p:cNvSpPr>
          <p:nvPr/>
        </p:nvSpPr>
        <p:spPr bwMode="auto">
          <a:xfrm>
            <a:off x="2505075" y="2438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%ecx</a:t>
            </a:r>
          </a:p>
        </p:txBody>
      </p:sp>
      <p:sp>
        <p:nvSpPr>
          <p:cNvPr id="278543" name="Rectangle 15"/>
          <p:cNvSpPr>
            <a:spLocks noChangeArrowheads="1"/>
          </p:cNvSpPr>
          <p:nvPr/>
        </p:nvSpPr>
        <p:spPr bwMode="auto">
          <a:xfrm>
            <a:off x="2505075" y="30480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charset="0"/>
                <a:ea typeface="+mn-ea"/>
              </a:rPr>
              <a:t>%edx</a:t>
            </a:r>
          </a:p>
        </p:txBody>
      </p:sp>
      <p:sp>
        <p:nvSpPr>
          <p:cNvPr id="278544" name="Rectangle 16"/>
          <p:cNvSpPr>
            <a:spLocks noChangeArrowheads="1"/>
          </p:cNvSpPr>
          <p:nvPr/>
        </p:nvSpPr>
        <p:spPr bwMode="auto">
          <a:xfrm>
            <a:off x="2505075" y="36576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%esi</a:t>
            </a:r>
          </a:p>
        </p:txBody>
      </p:sp>
      <p:sp>
        <p:nvSpPr>
          <p:cNvPr id="278545" name="Rectangle 17"/>
          <p:cNvSpPr>
            <a:spLocks noChangeArrowheads="1"/>
          </p:cNvSpPr>
          <p:nvPr/>
        </p:nvSpPr>
        <p:spPr bwMode="auto">
          <a:xfrm>
            <a:off x="2505075" y="4267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%edi</a:t>
            </a:r>
          </a:p>
        </p:txBody>
      </p:sp>
      <p:sp>
        <p:nvSpPr>
          <p:cNvPr id="278546" name="Rectangle 18"/>
          <p:cNvSpPr>
            <a:spLocks noChangeArrowheads="1"/>
          </p:cNvSpPr>
          <p:nvPr/>
        </p:nvSpPr>
        <p:spPr bwMode="auto">
          <a:xfrm>
            <a:off x="2505075" y="4876800"/>
            <a:ext cx="1752600" cy="38100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%esp</a:t>
            </a:r>
          </a:p>
        </p:txBody>
      </p:sp>
      <p:sp>
        <p:nvSpPr>
          <p:cNvPr id="278547" name="Rectangle 19"/>
          <p:cNvSpPr>
            <a:spLocks noChangeArrowheads="1"/>
          </p:cNvSpPr>
          <p:nvPr/>
        </p:nvSpPr>
        <p:spPr bwMode="auto">
          <a:xfrm>
            <a:off x="2505075" y="5486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%ebp</a:t>
            </a:r>
          </a:p>
        </p:txBody>
      </p:sp>
      <p:sp>
        <p:nvSpPr>
          <p:cNvPr id="278548" name="Rectangle 20"/>
          <p:cNvSpPr>
            <a:spLocks noChangeArrowheads="1"/>
          </p:cNvSpPr>
          <p:nvPr/>
        </p:nvSpPr>
        <p:spPr bwMode="auto">
          <a:xfrm>
            <a:off x="4724400" y="1143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%r8</a:t>
            </a:r>
          </a:p>
        </p:txBody>
      </p:sp>
      <p:sp>
        <p:nvSpPr>
          <p:cNvPr id="278549" name="Rectangle 21"/>
          <p:cNvSpPr>
            <a:spLocks noChangeArrowheads="1"/>
          </p:cNvSpPr>
          <p:nvPr/>
        </p:nvSpPr>
        <p:spPr bwMode="auto">
          <a:xfrm>
            <a:off x="4724400" y="17526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%r9</a:t>
            </a:r>
          </a:p>
        </p:txBody>
      </p:sp>
      <p:sp>
        <p:nvSpPr>
          <p:cNvPr id="278550" name="Rectangle 22"/>
          <p:cNvSpPr>
            <a:spLocks noChangeArrowheads="1"/>
          </p:cNvSpPr>
          <p:nvPr/>
        </p:nvSpPr>
        <p:spPr bwMode="auto">
          <a:xfrm>
            <a:off x="4724400" y="2362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%r10</a:t>
            </a:r>
          </a:p>
        </p:txBody>
      </p:sp>
      <p:sp>
        <p:nvSpPr>
          <p:cNvPr id="278551" name="Rectangle 23"/>
          <p:cNvSpPr>
            <a:spLocks noChangeArrowheads="1"/>
          </p:cNvSpPr>
          <p:nvPr/>
        </p:nvSpPr>
        <p:spPr bwMode="auto">
          <a:xfrm>
            <a:off x="4724400" y="29718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%r11</a:t>
            </a:r>
          </a:p>
        </p:txBody>
      </p:sp>
      <p:sp>
        <p:nvSpPr>
          <p:cNvPr id="278552" name="Rectangle 24"/>
          <p:cNvSpPr>
            <a:spLocks noChangeArrowheads="1"/>
          </p:cNvSpPr>
          <p:nvPr/>
        </p:nvSpPr>
        <p:spPr bwMode="auto">
          <a:xfrm>
            <a:off x="4724400" y="35814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%r12</a:t>
            </a:r>
          </a:p>
        </p:txBody>
      </p:sp>
      <p:sp>
        <p:nvSpPr>
          <p:cNvPr id="278553" name="Rectangle 25"/>
          <p:cNvSpPr>
            <a:spLocks noChangeArrowheads="1"/>
          </p:cNvSpPr>
          <p:nvPr/>
        </p:nvSpPr>
        <p:spPr bwMode="auto">
          <a:xfrm>
            <a:off x="4724400" y="4191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%r13</a:t>
            </a:r>
          </a:p>
        </p:txBody>
      </p:sp>
      <p:sp>
        <p:nvSpPr>
          <p:cNvPr id="278554" name="Rectangle 26"/>
          <p:cNvSpPr>
            <a:spLocks noChangeArrowheads="1"/>
          </p:cNvSpPr>
          <p:nvPr/>
        </p:nvSpPr>
        <p:spPr bwMode="auto">
          <a:xfrm>
            <a:off x="4724400" y="48006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%r14</a:t>
            </a:r>
          </a:p>
        </p:txBody>
      </p:sp>
      <p:sp>
        <p:nvSpPr>
          <p:cNvPr id="278555" name="Rectangle 27"/>
          <p:cNvSpPr>
            <a:spLocks noChangeArrowheads="1"/>
          </p:cNvSpPr>
          <p:nvPr/>
        </p:nvSpPr>
        <p:spPr bwMode="auto">
          <a:xfrm>
            <a:off x="4724400" y="5410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%r15</a:t>
            </a:r>
          </a:p>
        </p:txBody>
      </p:sp>
      <p:sp>
        <p:nvSpPr>
          <p:cNvPr id="278556" name="Rectangle 28"/>
          <p:cNvSpPr>
            <a:spLocks noChangeArrowheads="1"/>
          </p:cNvSpPr>
          <p:nvPr/>
        </p:nvSpPr>
        <p:spPr bwMode="auto">
          <a:xfrm>
            <a:off x="6467475" y="1219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%r8d</a:t>
            </a:r>
          </a:p>
        </p:txBody>
      </p:sp>
      <p:sp>
        <p:nvSpPr>
          <p:cNvPr id="278557" name="Rectangle 29"/>
          <p:cNvSpPr>
            <a:spLocks noChangeArrowheads="1"/>
          </p:cNvSpPr>
          <p:nvPr/>
        </p:nvSpPr>
        <p:spPr bwMode="auto">
          <a:xfrm>
            <a:off x="6467475" y="18288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%r9d</a:t>
            </a:r>
          </a:p>
        </p:txBody>
      </p:sp>
      <p:sp>
        <p:nvSpPr>
          <p:cNvPr id="278558" name="Rectangle 30"/>
          <p:cNvSpPr>
            <a:spLocks noChangeArrowheads="1"/>
          </p:cNvSpPr>
          <p:nvPr/>
        </p:nvSpPr>
        <p:spPr bwMode="auto">
          <a:xfrm>
            <a:off x="6467475" y="2438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%r10d</a:t>
            </a:r>
          </a:p>
        </p:txBody>
      </p:sp>
      <p:sp>
        <p:nvSpPr>
          <p:cNvPr id="278559" name="Rectangle 31"/>
          <p:cNvSpPr>
            <a:spLocks noChangeArrowheads="1"/>
          </p:cNvSpPr>
          <p:nvPr/>
        </p:nvSpPr>
        <p:spPr bwMode="auto">
          <a:xfrm>
            <a:off x="6467475" y="30480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%r11d</a:t>
            </a:r>
          </a:p>
        </p:txBody>
      </p:sp>
      <p:sp>
        <p:nvSpPr>
          <p:cNvPr id="278560" name="Rectangle 32"/>
          <p:cNvSpPr>
            <a:spLocks noChangeArrowheads="1"/>
          </p:cNvSpPr>
          <p:nvPr/>
        </p:nvSpPr>
        <p:spPr bwMode="auto">
          <a:xfrm>
            <a:off x="6467475" y="36576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%r12d</a:t>
            </a:r>
          </a:p>
        </p:txBody>
      </p:sp>
      <p:sp>
        <p:nvSpPr>
          <p:cNvPr id="278561" name="Rectangle 33"/>
          <p:cNvSpPr>
            <a:spLocks noChangeArrowheads="1"/>
          </p:cNvSpPr>
          <p:nvPr/>
        </p:nvSpPr>
        <p:spPr bwMode="auto">
          <a:xfrm>
            <a:off x="6467475" y="4267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%r13d</a:t>
            </a:r>
          </a:p>
        </p:txBody>
      </p:sp>
      <p:sp>
        <p:nvSpPr>
          <p:cNvPr id="278562" name="Rectangle 34"/>
          <p:cNvSpPr>
            <a:spLocks noChangeArrowheads="1"/>
          </p:cNvSpPr>
          <p:nvPr/>
        </p:nvSpPr>
        <p:spPr bwMode="auto">
          <a:xfrm>
            <a:off x="6467475" y="48768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%r14d</a:t>
            </a:r>
          </a:p>
        </p:txBody>
      </p:sp>
      <p:sp>
        <p:nvSpPr>
          <p:cNvPr id="278563" name="Rectangle 35"/>
          <p:cNvSpPr>
            <a:spLocks noChangeArrowheads="1"/>
          </p:cNvSpPr>
          <p:nvPr/>
        </p:nvSpPr>
        <p:spPr bwMode="auto">
          <a:xfrm>
            <a:off x="6467475" y="5486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%r15d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3381375" y="1219200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%ax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3390900" y="1828800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bx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3390900" y="2438400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%cx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3390900" y="3048000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%dx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3390900" y="3657600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si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3390900" y="4267200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%di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3390900" y="4876800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sp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3390900" y="5486400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bp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353300" y="1219200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%r8w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7353300" y="1828800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%r9w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7353300" y="2438400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%r10w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7353300" y="3048000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%r11w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7353300" y="3657600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%r12w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7353300" y="4267200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%r13w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7353300" y="4876800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%r14w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7353300" y="5486400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%r15w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3381375" y="3058886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%dx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3381375" y="3668486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si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3381375" y="4278086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%di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3381375" y="4887686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sp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3381375" y="5497286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bp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343775" y="1230086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%r8w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7343775" y="1839686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%r9w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7343775" y="2449286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%r10w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7343775" y="3058886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%r11w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7343775" y="3668486"/>
            <a:ext cx="876300" cy="381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%r12w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390900" y="1219200"/>
            <a:ext cx="428625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ah</a:t>
            </a:r>
          </a:p>
        </p:txBody>
      </p:sp>
      <p:sp>
        <p:nvSpPr>
          <p:cNvPr id="74" name="Rectangle 73"/>
          <p:cNvSpPr/>
          <p:nvPr/>
        </p:nvSpPr>
        <p:spPr bwMode="auto">
          <a:xfrm>
            <a:off x="3838575" y="1219200"/>
            <a:ext cx="428625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al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3390900" y="1828800"/>
            <a:ext cx="428625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bh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3838575" y="1828800"/>
            <a:ext cx="428625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bl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3390900" y="2438400"/>
            <a:ext cx="428625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ch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3838575" y="2438400"/>
            <a:ext cx="428625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cl</a:t>
            </a:r>
          </a:p>
        </p:txBody>
      </p:sp>
      <p:sp>
        <p:nvSpPr>
          <p:cNvPr id="79" name="Rectangle 78"/>
          <p:cNvSpPr/>
          <p:nvPr/>
        </p:nvSpPr>
        <p:spPr bwMode="auto">
          <a:xfrm>
            <a:off x="3390900" y="3048000"/>
            <a:ext cx="428625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dh</a:t>
            </a:r>
          </a:p>
        </p:txBody>
      </p:sp>
      <p:sp>
        <p:nvSpPr>
          <p:cNvPr id="80" name="Rectangle 79"/>
          <p:cNvSpPr/>
          <p:nvPr/>
        </p:nvSpPr>
        <p:spPr bwMode="auto">
          <a:xfrm>
            <a:off x="3838575" y="3048000"/>
            <a:ext cx="428625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dl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3838575" y="3657600"/>
            <a:ext cx="428625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sil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3838575" y="4267200"/>
            <a:ext cx="428625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dil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3838575" y="4876800"/>
            <a:ext cx="428625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spl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3838575" y="5486400"/>
            <a:ext cx="428625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bpl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7800975" y="1219200"/>
            <a:ext cx="428625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r8b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7800975" y="1828800"/>
            <a:ext cx="428625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r9b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7800975" y="2438400"/>
            <a:ext cx="428625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r10b</a:t>
            </a:r>
          </a:p>
        </p:txBody>
      </p:sp>
      <p:sp>
        <p:nvSpPr>
          <p:cNvPr id="88" name="Rectangle 87"/>
          <p:cNvSpPr/>
          <p:nvPr/>
        </p:nvSpPr>
        <p:spPr bwMode="auto">
          <a:xfrm>
            <a:off x="7800975" y="3048000"/>
            <a:ext cx="428625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r11b</a:t>
            </a:r>
          </a:p>
        </p:txBody>
      </p:sp>
      <p:sp>
        <p:nvSpPr>
          <p:cNvPr id="89" name="Rectangle 88"/>
          <p:cNvSpPr/>
          <p:nvPr/>
        </p:nvSpPr>
        <p:spPr bwMode="auto">
          <a:xfrm>
            <a:off x="7800975" y="3657600"/>
            <a:ext cx="428625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r12b</a:t>
            </a:r>
          </a:p>
        </p:txBody>
      </p:sp>
      <p:sp>
        <p:nvSpPr>
          <p:cNvPr id="90" name="Rectangle 89"/>
          <p:cNvSpPr/>
          <p:nvPr/>
        </p:nvSpPr>
        <p:spPr bwMode="auto">
          <a:xfrm>
            <a:off x="7800975" y="4267200"/>
            <a:ext cx="428625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r13b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7800975" y="4876800"/>
            <a:ext cx="428625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r14b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7800975" y="5486400"/>
            <a:ext cx="428625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r15b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54547" y="1168872"/>
            <a:ext cx="2234907" cy="14219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Oh.</a:t>
            </a:r>
            <a:endParaRPr lang="en-US" sz="96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3499431" y="2921472"/>
            <a:ext cx="2145139" cy="14219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My.</a:t>
            </a:r>
            <a:endParaRPr lang="en-US" sz="96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3078643" y="4674072"/>
            <a:ext cx="2986715" cy="14219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God.</a:t>
            </a:r>
            <a:endParaRPr lang="en-US" sz="96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3756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4" grpId="0"/>
      <p:bldP spid="94" grpId="0"/>
      <p:bldP spid="9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ChangeArrowheads="1"/>
          </p:cNvSpPr>
          <p:nvPr/>
        </p:nvSpPr>
        <p:spPr bwMode="auto">
          <a:xfrm>
            <a:off x="762000" y="1143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%rax</a:t>
            </a:r>
          </a:p>
        </p:txBody>
      </p:sp>
      <p:sp>
        <p:nvSpPr>
          <p:cNvPr id="278531" name="Rectangle 3"/>
          <p:cNvSpPr>
            <a:spLocks noChangeArrowheads="1"/>
          </p:cNvSpPr>
          <p:nvPr/>
        </p:nvSpPr>
        <p:spPr bwMode="auto">
          <a:xfrm>
            <a:off x="762000" y="17526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%rbx</a:t>
            </a:r>
          </a:p>
        </p:txBody>
      </p:sp>
      <p:sp>
        <p:nvSpPr>
          <p:cNvPr id="278532" name="Rectangle 4"/>
          <p:cNvSpPr>
            <a:spLocks noChangeArrowheads="1"/>
          </p:cNvSpPr>
          <p:nvPr/>
        </p:nvSpPr>
        <p:spPr bwMode="auto">
          <a:xfrm>
            <a:off x="762000" y="2362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%rcx</a:t>
            </a:r>
          </a:p>
        </p:txBody>
      </p:sp>
      <p:sp>
        <p:nvSpPr>
          <p:cNvPr id="278533" name="Rectangle 5"/>
          <p:cNvSpPr>
            <a:spLocks noChangeArrowheads="1"/>
          </p:cNvSpPr>
          <p:nvPr/>
        </p:nvSpPr>
        <p:spPr bwMode="auto">
          <a:xfrm>
            <a:off x="762000" y="29718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%rdx</a:t>
            </a:r>
          </a:p>
        </p:txBody>
      </p:sp>
      <p:sp>
        <p:nvSpPr>
          <p:cNvPr id="278534" name="Rectangle 6"/>
          <p:cNvSpPr>
            <a:spLocks noChangeArrowheads="1"/>
          </p:cNvSpPr>
          <p:nvPr/>
        </p:nvSpPr>
        <p:spPr bwMode="auto">
          <a:xfrm>
            <a:off x="762000" y="35814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%rsi</a:t>
            </a:r>
          </a:p>
        </p:txBody>
      </p:sp>
      <p:sp>
        <p:nvSpPr>
          <p:cNvPr id="278535" name="Rectangle 7"/>
          <p:cNvSpPr>
            <a:spLocks noChangeArrowheads="1"/>
          </p:cNvSpPr>
          <p:nvPr/>
        </p:nvSpPr>
        <p:spPr bwMode="auto">
          <a:xfrm>
            <a:off x="762000" y="4191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%rdi</a:t>
            </a:r>
          </a:p>
        </p:txBody>
      </p:sp>
      <p:sp>
        <p:nvSpPr>
          <p:cNvPr id="278536" name="Rectangle 8"/>
          <p:cNvSpPr>
            <a:spLocks noChangeArrowheads="1"/>
          </p:cNvSpPr>
          <p:nvPr/>
        </p:nvSpPr>
        <p:spPr bwMode="auto">
          <a:xfrm>
            <a:off x="762000" y="4800600"/>
            <a:ext cx="3505200" cy="5334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%rsp</a:t>
            </a:r>
          </a:p>
        </p:txBody>
      </p:sp>
      <p:sp>
        <p:nvSpPr>
          <p:cNvPr id="278537" name="Rectangle 9"/>
          <p:cNvSpPr>
            <a:spLocks noChangeArrowheads="1"/>
          </p:cNvSpPr>
          <p:nvPr/>
        </p:nvSpPr>
        <p:spPr bwMode="auto">
          <a:xfrm>
            <a:off x="762000" y="5410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%rbp</a:t>
            </a:r>
          </a:p>
        </p:txBody>
      </p:sp>
      <p:sp>
        <p:nvSpPr>
          <p:cNvPr id="278538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001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x86-64 Integer Registers</a:t>
            </a:r>
          </a:p>
        </p:txBody>
      </p:sp>
      <p:sp>
        <p:nvSpPr>
          <p:cNvPr id="278539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290513" y="6019800"/>
            <a:ext cx="7329487" cy="349250"/>
          </a:xfrm>
        </p:spPr>
        <p:txBody>
          <a:bodyPr/>
          <a:lstStyle/>
          <a:p>
            <a:pPr lvl="1" eaLnBrk="1" hangingPunct="1"/>
            <a:endParaRPr lang="en-US" dirty="0" smtClean="0"/>
          </a:p>
        </p:txBody>
      </p:sp>
      <p:sp>
        <p:nvSpPr>
          <p:cNvPr id="278540" name="Rectangle 12"/>
          <p:cNvSpPr>
            <a:spLocks noChangeArrowheads="1"/>
          </p:cNvSpPr>
          <p:nvPr/>
        </p:nvSpPr>
        <p:spPr bwMode="auto">
          <a:xfrm>
            <a:off x="2505075" y="1219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%eax</a:t>
            </a:r>
          </a:p>
        </p:txBody>
      </p:sp>
      <p:sp>
        <p:nvSpPr>
          <p:cNvPr id="278541" name="Rectangle 13"/>
          <p:cNvSpPr>
            <a:spLocks noChangeArrowheads="1"/>
          </p:cNvSpPr>
          <p:nvPr/>
        </p:nvSpPr>
        <p:spPr bwMode="auto">
          <a:xfrm>
            <a:off x="2505075" y="18288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charset="0"/>
                <a:ea typeface="+mn-ea"/>
              </a:rPr>
              <a:t>%ebx</a:t>
            </a:r>
          </a:p>
        </p:txBody>
      </p:sp>
      <p:sp>
        <p:nvSpPr>
          <p:cNvPr id="278542" name="Rectangle 14"/>
          <p:cNvSpPr>
            <a:spLocks noChangeArrowheads="1"/>
          </p:cNvSpPr>
          <p:nvPr/>
        </p:nvSpPr>
        <p:spPr bwMode="auto">
          <a:xfrm>
            <a:off x="2505075" y="2438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%ecx</a:t>
            </a:r>
          </a:p>
        </p:txBody>
      </p:sp>
      <p:sp>
        <p:nvSpPr>
          <p:cNvPr id="278543" name="Rectangle 15"/>
          <p:cNvSpPr>
            <a:spLocks noChangeArrowheads="1"/>
          </p:cNvSpPr>
          <p:nvPr/>
        </p:nvSpPr>
        <p:spPr bwMode="auto">
          <a:xfrm>
            <a:off x="2505075" y="30480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charset="0"/>
                <a:ea typeface="+mn-ea"/>
              </a:rPr>
              <a:t>%edx</a:t>
            </a:r>
          </a:p>
        </p:txBody>
      </p:sp>
      <p:sp>
        <p:nvSpPr>
          <p:cNvPr id="278544" name="Rectangle 16"/>
          <p:cNvSpPr>
            <a:spLocks noChangeArrowheads="1"/>
          </p:cNvSpPr>
          <p:nvPr/>
        </p:nvSpPr>
        <p:spPr bwMode="auto">
          <a:xfrm>
            <a:off x="2505075" y="36576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%esi</a:t>
            </a:r>
          </a:p>
        </p:txBody>
      </p:sp>
      <p:sp>
        <p:nvSpPr>
          <p:cNvPr id="278545" name="Rectangle 17"/>
          <p:cNvSpPr>
            <a:spLocks noChangeArrowheads="1"/>
          </p:cNvSpPr>
          <p:nvPr/>
        </p:nvSpPr>
        <p:spPr bwMode="auto">
          <a:xfrm>
            <a:off x="2505075" y="4267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%edi</a:t>
            </a:r>
          </a:p>
        </p:txBody>
      </p:sp>
      <p:sp>
        <p:nvSpPr>
          <p:cNvPr id="278546" name="Rectangle 18"/>
          <p:cNvSpPr>
            <a:spLocks noChangeArrowheads="1"/>
          </p:cNvSpPr>
          <p:nvPr/>
        </p:nvSpPr>
        <p:spPr bwMode="auto">
          <a:xfrm>
            <a:off x="2505075" y="4876800"/>
            <a:ext cx="1752600" cy="38100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%esp</a:t>
            </a:r>
          </a:p>
        </p:txBody>
      </p:sp>
      <p:sp>
        <p:nvSpPr>
          <p:cNvPr id="278547" name="Rectangle 19"/>
          <p:cNvSpPr>
            <a:spLocks noChangeArrowheads="1"/>
          </p:cNvSpPr>
          <p:nvPr/>
        </p:nvSpPr>
        <p:spPr bwMode="auto">
          <a:xfrm>
            <a:off x="2505075" y="5486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%ebp</a:t>
            </a:r>
          </a:p>
        </p:txBody>
      </p:sp>
      <p:sp>
        <p:nvSpPr>
          <p:cNvPr id="278548" name="Rectangle 20"/>
          <p:cNvSpPr>
            <a:spLocks noChangeArrowheads="1"/>
          </p:cNvSpPr>
          <p:nvPr/>
        </p:nvSpPr>
        <p:spPr bwMode="auto">
          <a:xfrm>
            <a:off x="4724400" y="1143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%r8</a:t>
            </a:r>
          </a:p>
        </p:txBody>
      </p:sp>
      <p:sp>
        <p:nvSpPr>
          <p:cNvPr id="278549" name="Rectangle 21"/>
          <p:cNvSpPr>
            <a:spLocks noChangeArrowheads="1"/>
          </p:cNvSpPr>
          <p:nvPr/>
        </p:nvSpPr>
        <p:spPr bwMode="auto">
          <a:xfrm>
            <a:off x="4724400" y="17526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%r9</a:t>
            </a:r>
          </a:p>
        </p:txBody>
      </p:sp>
      <p:sp>
        <p:nvSpPr>
          <p:cNvPr id="278550" name="Rectangle 22"/>
          <p:cNvSpPr>
            <a:spLocks noChangeArrowheads="1"/>
          </p:cNvSpPr>
          <p:nvPr/>
        </p:nvSpPr>
        <p:spPr bwMode="auto">
          <a:xfrm>
            <a:off x="4724400" y="2362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%r10</a:t>
            </a:r>
          </a:p>
        </p:txBody>
      </p:sp>
      <p:sp>
        <p:nvSpPr>
          <p:cNvPr id="278551" name="Rectangle 23"/>
          <p:cNvSpPr>
            <a:spLocks noChangeArrowheads="1"/>
          </p:cNvSpPr>
          <p:nvPr/>
        </p:nvSpPr>
        <p:spPr bwMode="auto">
          <a:xfrm>
            <a:off x="4724400" y="29718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%r11</a:t>
            </a:r>
          </a:p>
        </p:txBody>
      </p:sp>
      <p:sp>
        <p:nvSpPr>
          <p:cNvPr id="278552" name="Rectangle 24"/>
          <p:cNvSpPr>
            <a:spLocks noChangeArrowheads="1"/>
          </p:cNvSpPr>
          <p:nvPr/>
        </p:nvSpPr>
        <p:spPr bwMode="auto">
          <a:xfrm>
            <a:off x="4724400" y="35814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%r12</a:t>
            </a:r>
          </a:p>
        </p:txBody>
      </p:sp>
      <p:sp>
        <p:nvSpPr>
          <p:cNvPr id="278553" name="Rectangle 25"/>
          <p:cNvSpPr>
            <a:spLocks noChangeArrowheads="1"/>
          </p:cNvSpPr>
          <p:nvPr/>
        </p:nvSpPr>
        <p:spPr bwMode="auto">
          <a:xfrm>
            <a:off x="4724400" y="4191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%r13</a:t>
            </a:r>
          </a:p>
        </p:txBody>
      </p:sp>
      <p:sp>
        <p:nvSpPr>
          <p:cNvPr id="278554" name="Rectangle 26"/>
          <p:cNvSpPr>
            <a:spLocks noChangeArrowheads="1"/>
          </p:cNvSpPr>
          <p:nvPr/>
        </p:nvSpPr>
        <p:spPr bwMode="auto">
          <a:xfrm>
            <a:off x="4724400" y="48006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%r14</a:t>
            </a:r>
          </a:p>
        </p:txBody>
      </p:sp>
      <p:sp>
        <p:nvSpPr>
          <p:cNvPr id="278555" name="Rectangle 27"/>
          <p:cNvSpPr>
            <a:spLocks noChangeArrowheads="1"/>
          </p:cNvSpPr>
          <p:nvPr/>
        </p:nvSpPr>
        <p:spPr bwMode="auto">
          <a:xfrm>
            <a:off x="4724400" y="5410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%r15</a:t>
            </a:r>
          </a:p>
        </p:txBody>
      </p:sp>
      <p:sp>
        <p:nvSpPr>
          <p:cNvPr id="278556" name="Rectangle 28"/>
          <p:cNvSpPr>
            <a:spLocks noChangeArrowheads="1"/>
          </p:cNvSpPr>
          <p:nvPr/>
        </p:nvSpPr>
        <p:spPr bwMode="auto">
          <a:xfrm>
            <a:off x="6467475" y="1219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%r8d</a:t>
            </a:r>
          </a:p>
        </p:txBody>
      </p:sp>
      <p:sp>
        <p:nvSpPr>
          <p:cNvPr id="278557" name="Rectangle 29"/>
          <p:cNvSpPr>
            <a:spLocks noChangeArrowheads="1"/>
          </p:cNvSpPr>
          <p:nvPr/>
        </p:nvSpPr>
        <p:spPr bwMode="auto">
          <a:xfrm>
            <a:off x="6467475" y="18288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%r9d</a:t>
            </a:r>
          </a:p>
        </p:txBody>
      </p:sp>
      <p:sp>
        <p:nvSpPr>
          <p:cNvPr id="278558" name="Rectangle 30"/>
          <p:cNvSpPr>
            <a:spLocks noChangeArrowheads="1"/>
          </p:cNvSpPr>
          <p:nvPr/>
        </p:nvSpPr>
        <p:spPr bwMode="auto">
          <a:xfrm>
            <a:off x="6467475" y="2438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%r10d</a:t>
            </a:r>
          </a:p>
        </p:txBody>
      </p:sp>
      <p:sp>
        <p:nvSpPr>
          <p:cNvPr id="278559" name="Rectangle 31"/>
          <p:cNvSpPr>
            <a:spLocks noChangeArrowheads="1"/>
          </p:cNvSpPr>
          <p:nvPr/>
        </p:nvSpPr>
        <p:spPr bwMode="auto">
          <a:xfrm>
            <a:off x="6467475" y="30480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%r11d</a:t>
            </a:r>
          </a:p>
        </p:txBody>
      </p:sp>
      <p:sp>
        <p:nvSpPr>
          <p:cNvPr id="278560" name="Rectangle 32"/>
          <p:cNvSpPr>
            <a:spLocks noChangeArrowheads="1"/>
          </p:cNvSpPr>
          <p:nvPr/>
        </p:nvSpPr>
        <p:spPr bwMode="auto">
          <a:xfrm>
            <a:off x="6467475" y="36576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%r12d</a:t>
            </a:r>
          </a:p>
        </p:txBody>
      </p:sp>
      <p:sp>
        <p:nvSpPr>
          <p:cNvPr id="278561" name="Rectangle 33"/>
          <p:cNvSpPr>
            <a:spLocks noChangeArrowheads="1"/>
          </p:cNvSpPr>
          <p:nvPr/>
        </p:nvSpPr>
        <p:spPr bwMode="auto">
          <a:xfrm>
            <a:off x="6467475" y="4267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%r13d</a:t>
            </a:r>
          </a:p>
        </p:txBody>
      </p:sp>
      <p:sp>
        <p:nvSpPr>
          <p:cNvPr id="278562" name="Rectangle 34"/>
          <p:cNvSpPr>
            <a:spLocks noChangeArrowheads="1"/>
          </p:cNvSpPr>
          <p:nvPr/>
        </p:nvSpPr>
        <p:spPr bwMode="auto">
          <a:xfrm>
            <a:off x="6467475" y="48768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%r14d</a:t>
            </a:r>
          </a:p>
        </p:txBody>
      </p:sp>
      <p:sp>
        <p:nvSpPr>
          <p:cNvPr id="278563" name="Rectangle 35"/>
          <p:cNvSpPr>
            <a:spLocks noChangeArrowheads="1"/>
          </p:cNvSpPr>
          <p:nvPr/>
        </p:nvSpPr>
        <p:spPr bwMode="auto">
          <a:xfrm>
            <a:off x="6467475" y="5486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defRPr/>
            </a:pPr>
            <a:r>
              <a:rPr lang="en-US">
                <a:latin typeface="Courier New" pitchFamily="49" charset="0"/>
                <a:ea typeface="+mn-ea"/>
              </a:rPr>
              <a:t>%r15d</a:t>
            </a:r>
          </a:p>
        </p:txBody>
      </p:sp>
    </p:spTree>
    <p:extLst>
      <p:ext uri="{BB962C8B-B14F-4D97-AF65-F5344CB8AC3E}">
        <p14:creationId xmlns:p14="http://schemas.microsoft.com/office/powerpoint/2010/main" val="27310333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5537200" cy="573088"/>
          </a:xfrm>
        </p:spPr>
        <p:txBody>
          <a:bodyPr/>
          <a:lstStyle/>
          <a:p>
            <a:r>
              <a:rPr lang="en-US" dirty="0"/>
              <a:t>Moving </a:t>
            </a:r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100138"/>
            <a:ext cx="8396287" cy="5224462"/>
          </a:xfrm>
        </p:spPr>
        <p:txBody>
          <a:bodyPr/>
          <a:lstStyle/>
          <a:p>
            <a:r>
              <a:rPr lang="en-US" dirty="0"/>
              <a:t>Moving Data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 smtClean="0">
                <a:latin typeface="Courier New" pitchFamily="49" charset="0"/>
              </a:rPr>
              <a:t>movq</a:t>
            </a:r>
            <a:r>
              <a:rPr lang="en-US" b="1" dirty="0" smtClean="0"/>
              <a:t> </a:t>
            </a:r>
            <a:r>
              <a:rPr lang="en-US" b="1" i="1" dirty="0"/>
              <a:t>Source</a:t>
            </a:r>
            <a:r>
              <a:rPr lang="en-US" b="1" dirty="0" smtClean="0"/>
              <a:t>, </a:t>
            </a:r>
            <a:r>
              <a:rPr lang="en-US" b="1" i="1" dirty="0" err="1" smtClean="0"/>
              <a:t>Dest</a:t>
            </a:r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Operand </a:t>
            </a:r>
            <a:r>
              <a:rPr lang="en-US" dirty="0"/>
              <a:t>Types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Immediate:</a:t>
            </a:r>
            <a:r>
              <a:rPr lang="en-US" dirty="0"/>
              <a:t> Constant integer data</a:t>
            </a:r>
          </a:p>
          <a:p>
            <a:pPr lvl="2"/>
            <a:r>
              <a:rPr lang="en-US" dirty="0" smtClean="0"/>
              <a:t>Example: </a:t>
            </a:r>
            <a:r>
              <a:rPr lang="en-US" b="1" dirty="0" smtClean="0">
                <a:latin typeface="Courier New" pitchFamily="49" charset="0"/>
              </a:rPr>
              <a:t>$0x400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$-533</a:t>
            </a:r>
            <a:endParaRPr lang="en-US" dirty="0" smtClean="0"/>
          </a:p>
          <a:p>
            <a:pPr lvl="2"/>
            <a:r>
              <a:rPr lang="en-US" dirty="0" smtClean="0"/>
              <a:t>Like </a:t>
            </a:r>
            <a:r>
              <a:rPr lang="en-US" dirty="0"/>
              <a:t>C constant, but prefixed with </a:t>
            </a:r>
            <a:r>
              <a:rPr lang="en-US" b="1" dirty="0">
                <a:latin typeface="Courier New" pitchFamily="49" charset="0"/>
              </a:rPr>
              <a:t>‘$’</a:t>
            </a:r>
          </a:p>
          <a:p>
            <a:pPr lvl="2"/>
            <a:r>
              <a:rPr lang="en-US" dirty="0" smtClean="0"/>
              <a:t>Encoded </a:t>
            </a:r>
            <a:r>
              <a:rPr lang="en-US" dirty="0"/>
              <a:t>with 1, 2</a:t>
            </a:r>
            <a:r>
              <a:rPr lang="en-US" dirty="0" smtClean="0"/>
              <a:t>,  4, or 8 </a:t>
            </a:r>
            <a:r>
              <a:rPr lang="en-US" dirty="0"/>
              <a:t>bytes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Register: </a:t>
            </a:r>
            <a:r>
              <a:rPr lang="en-US" dirty="0"/>
              <a:t>One of </a:t>
            </a:r>
            <a:r>
              <a:rPr lang="en-US" dirty="0" smtClean="0"/>
              <a:t>16 </a:t>
            </a:r>
            <a:r>
              <a:rPr lang="en-US" dirty="0"/>
              <a:t>integer </a:t>
            </a:r>
            <a:r>
              <a:rPr lang="en-US" dirty="0" smtClean="0"/>
              <a:t>registers</a:t>
            </a:r>
          </a:p>
          <a:p>
            <a:pPr lvl="2"/>
            <a:r>
              <a:rPr lang="en-US" dirty="0" smtClean="0"/>
              <a:t>Example: </a:t>
            </a:r>
            <a:r>
              <a:rPr lang="en-US" b="1" dirty="0" smtClean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</a:t>
            </a:r>
            <a:r>
              <a:rPr lang="en-US" b="1" dirty="0" err="1" smtClean="0">
                <a:latin typeface="Courier New" pitchFamily="49" charset="0"/>
              </a:rPr>
              <a:t>ax</a:t>
            </a:r>
            <a:r>
              <a:rPr lang="en-US" b="1" dirty="0" smtClean="0">
                <a:latin typeface="Courier New" pitchFamily="49" charset="0"/>
              </a:rPr>
              <a:t>, %r13</a:t>
            </a:r>
          </a:p>
          <a:p>
            <a:pPr lvl="2"/>
            <a:r>
              <a:rPr lang="en-US" dirty="0"/>
              <a:t>But </a:t>
            </a:r>
            <a:r>
              <a:rPr lang="en-US" b="1" dirty="0" smtClean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</a:t>
            </a:r>
            <a:r>
              <a:rPr lang="en-US" b="1" dirty="0" err="1" smtClean="0">
                <a:latin typeface="Courier New" pitchFamily="49" charset="0"/>
              </a:rPr>
              <a:t>sp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dirty="0" smtClean="0"/>
              <a:t>reserved </a:t>
            </a:r>
            <a:r>
              <a:rPr lang="en-US" dirty="0"/>
              <a:t>for special use</a:t>
            </a:r>
          </a:p>
          <a:p>
            <a:pPr lvl="2"/>
            <a:r>
              <a:rPr lang="en-US" dirty="0"/>
              <a:t>Others have special uses for particular instructions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Memory:</a:t>
            </a:r>
            <a:r>
              <a:rPr lang="en-US" dirty="0"/>
              <a:t> </a:t>
            </a:r>
            <a:r>
              <a:rPr lang="en-US" dirty="0" smtClean="0"/>
              <a:t>8 </a:t>
            </a:r>
            <a:r>
              <a:rPr lang="en-US" dirty="0"/>
              <a:t>consecutive bytes of </a:t>
            </a:r>
            <a:r>
              <a:rPr lang="en-US" dirty="0" smtClean="0"/>
              <a:t>memory at address given by register</a:t>
            </a:r>
          </a:p>
          <a:p>
            <a:pPr lvl="2"/>
            <a:r>
              <a:rPr lang="en-US" dirty="0" smtClean="0"/>
              <a:t>Simplest example: </a:t>
            </a:r>
            <a:r>
              <a:rPr lang="en-US" b="1" dirty="0" smtClean="0">
                <a:latin typeface="Courier New" pitchFamily="49" charset="0"/>
              </a:rPr>
              <a:t>(%</a:t>
            </a:r>
            <a:r>
              <a:rPr lang="en-US" b="1" dirty="0" err="1">
                <a:latin typeface="Courier New" pitchFamily="49" charset="0"/>
              </a:rPr>
              <a:t>r</a:t>
            </a:r>
            <a:r>
              <a:rPr lang="en-US" b="1" dirty="0" err="1" smtClean="0">
                <a:latin typeface="Courier New" pitchFamily="49" charset="0"/>
              </a:rPr>
              <a:t>ax</a:t>
            </a:r>
            <a:r>
              <a:rPr lang="en-US" b="1" dirty="0" smtClean="0">
                <a:latin typeface="Courier New" pitchFamily="49" charset="0"/>
              </a:rPr>
              <a:t>)</a:t>
            </a:r>
            <a:endParaRPr lang="en-US" b="1" dirty="0">
              <a:latin typeface="Courier New" pitchFamily="49" charset="0"/>
            </a:endParaRPr>
          </a:p>
          <a:p>
            <a:pPr lvl="2"/>
            <a:r>
              <a:rPr lang="en-US" dirty="0"/>
              <a:t>Various </a:t>
            </a:r>
            <a:r>
              <a:rPr lang="en-US" dirty="0" smtClean="0"/>
              <a:t>other “address </a:t>
            </a:r>
            <a:r>
              <a:rPr lang="en-US" dirty="0"/>
              <a:t>modes”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167416" y="609600"/>
            <a:ext cx="2519384" cy="4267200"/>
            <a:chOff x="6167416" y="609600"/>
            <a:chExt cx="2519384" cy="4267200"/>
          </a:xfrm>
        </p:grpSpPr>
        <p:sp>
          <p:nvSpPr>
            <p:cNvPr id="156676" name="Rectangle 4"/>
            <p:cNvSpPr>
              <a:spLocks noChangeArrowheads="1"/>
            </p:cNvSpPr>
            <p:nvPr/>
          </p:nvSpPr>
          <p:spPr bwMode="auto">
            <a:xfrm>
              <a:off x="6172200" y="6096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 smtClean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rax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77" name="Rectangle 5"/>
            <p:cNvSpPr>
              <a:spLocks noChangeArrowheads="1"/>
            </p:cNvSpPr>
            <p:nvPr/>
          </p:nvSpPr>
          <p:spPr bwMode="auto">
            <a:xfrm>
              <a:off x="6172200" y="10668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 smtClean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rcx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78" name="Rectangle 6"/>
            <p:cNvSpPr>
              <a:spLocks noChangeArrowheads="1"/>
            </p:cNvSpPr>
            <p:nvPr/>
          </p:nvSpPr>
          <p:spPr bwMode="auto">
            <a:xfrm>
              <a:off x="6172200" y="15240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 smtClean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rdx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79" name="Rectangle 7"/>
            <p:cNvSpPr>
              <a:spLocks noChangeArrowheads="1"/>
            </p:cNvSpPr>
            <p:nvPr/>
          </p:nvSpPr>
          <p:spPr bwMode="auto">
            <a:xfrm>
              <a:off x="6172200" y="19812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 smtClean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rbx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80" name="Rectangle 8"/>
            <p:cNvSpPr>
              <a:spLocks noChangeArrowheads="1"/>
            </p:cNvSpPr>
            <p:nvPr/>
          </p:nvSpPr>
          <p:spPr bwMode="auto">
            <a:xfrm>
              <a:off x="6172200" y="24384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 smtClean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rsi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81" name="Rectangle 9"/>
            <p:cNvSpPr>
              <a:spLocks noChangeArrowheads="1"/>
            </p:cNvSpPr>
            <p:nvPr/>
          </p:nvSpPr>
          <p:spPr bwMode="auto">
            <a:xfrm>
              <a:off x="6172200" y="28956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 smtClean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rdi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82" name="Rectangle 10"/>
            <p:cNvSpPr>
              <a:spLocks noChangeArrowheads="1"/>
            </p:cNvSpPr>
            <p:nvPr/>
          </p:nvSpPr>
          <p:spPr bwMode="auto">
            <a:xfrm>
              <a:off x="6172200" y="3352800"/>
              <a:ext cx="2514600" cy="3810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 smtClean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rsp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83" name="Rectangle 11"/>
            <p:cNvSpPr>
              <a:spLocks noChangeArrowheads="1"/>
            </p:cNvSpPr>
            <p:nvPr/>
          </p:nvSpPr>
          <p:spPr bwMode="auto">
            <a:xfrm>
              <a:off x="6172200" y="38100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 smtClean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rbp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6167416" y="44958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 smtClean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rN</a:t>
              </a:r>
              <a:endParaRPr lang="en-US" dirty="0">
                <a:latin typeface="Courier New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511015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285750"/>
            <a:ext cx="8031162" cy="55562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Intel x86 (IA32/64) Processors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Totally Dominate Computer Market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Evolutionary Design</a:t>
            </a:r>
          </a:p>
          <a:p>
            <a:pPr lvl="1" eaLnBrk="1" hangingPunct="1">
              <a:defRPr/>
            </a:pPr>
            <a:r>
              <a:rPr lang="en-US" dirty="0" smtClean="0"/>
              <a:t>Starting in 1978 with 8086 (really 1971 with 4004)</a:t>
            </a:r>
          </a:p>
          <a:p>
            <a:pPr lvl="1" eaLnBrk="1" hangingPunct="1">
              <a:defRPr/>
            </a:pPr>
            <a:r>
              <a:rPr lang="en-US" dirty="0" smtClean="0"/>
              <a:t>Added more features as time went on</a:t>
            </a:r>
          </a:p>
          <a:p>
            <a:pPr lvl="1" eaLnBrk="1" hangingPunct="1">
              <a:defRPr/>
            </a:pPr>
            <a:r>
              <a:rPr lang="en-US" dirty="0" smtClean="0"/>
              <a:t>Still support old features, although obsolete</a:t>
            </a:r>
          </a:p>
          <a:p>
            <a:pPr eaLnBrk="1" hangingPunct="1">
              <a:defRPr/>
            </a:pPr>
            <a:r>
              <a:rPr lang="en-US" dirty="0" smtClean="0"/>
              <a:t>Complex Instruction Set Computer (</a:t>
            </a:r>
            <a:r>
              <a:rPr lang="en-US" dirty="0" err="1" smtClean="0"/>
              <a:t>CISC</a:t>
            </a:r>
            <a:r>
              <a:rPr lang="en-US" dirty="0" smtClean="0"/>
              <a:t>)</a:t>
            </a:r>
          </a:p>
          <a:p>
            <a:pPr lvl="1" eaLnBrk="1" hangingPunct="1">
              <a:defRPr/>
            </a:pPr>
            <a:r>
              <a:rPr lang="en-US" dirty="0" smtClean="0"/>
              <a:t>Many different instructions with many different formats</a:t>
            </a:r>
          </a:p>
          <a:p>
            <a:pPr lvl="2" eaLnBrk="1" hangingPunct="1">
              <a:defRPr/>
            </a:pPr>
            <a:r>
              <a:rPr lang="en-US" dirty="0" smtClean="0"/>
              <a:t>But only small subset encountered with Linux programs</a:t>
            </a:r>
          </a:p>
          <a:p>
            <a:pPr lvl="1" eaLnBrk="1" hangingPunct="1">
              <a:defRPr/>
            </a:pPr>
            <a:r>
              <a:rPr lang="en-US" dirty="0" smtClean="0"/>
              <a:t>Hard to match performance of Reduced Instruction Set Computers (RISC)</a:t>
            </a:r>
          </a:p>
          <a:p>
            <a:pPr lvl="1" eaLnBrk="1" hangingPunct="1">
              <a:defRPr/>
            </a:pPr>
            <a:r>
              <a:rPr lang="en-US" dirty="0" smtClean="0"/>
              <a:t>But Intel has done just that!</a:t>
            </a:r>
          </a:p>
          <a:p>
            <a:pPr lvl="2" eaLnBrk="1" hangingPunct="1">
              <a:defRPr/>
            </a:pPr>
            <a:r>
              <a:rPr lang="en-US" dirty="0" smtClean="0"/>
              <a:t>Well…in terms of speed; less so for low power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85800"/>
            <a:ext cx="7165975" cy="573088"/>
          </a:xfrm>
        </p:spPr>
        <p:txBody>
          <a:bodyPr/>
          <a:lstStyle/>
          <a:p>
            <a:r>
              <a:rPr lang="en-US" dirty="0" err="1" smtClean="0">
                <a:latin typeface="Courier New" pitchFamily="49" charset="0"/>
              </a:rPr>
              <a:t>movq</a:t>
            </a:r>
            <a:r>
              <a:rPr lang="en-US" dirty="0" smtClean="0"/>
              <a:t> </a:t>
            </a:r>
            <a:r>
              <a:rPr lang="en-US" dirty="0"/>
              <a:t>Operand Combinations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3300" y="5943600"/>
            <a:ext cx="6600825" cy="533400"/>
          </a:xfrm>
          <a:noFill/>
        </p:spPr>
        <p:txBody>
          <a:bodyPr lIns="0" tIns="0" rIns="0" bIns="0"/>
          <a:lstStyle/>
          <a:p>
            <a:pPr marL="0" indent="0">
              <a:buNone/>
            </a:pPr>
            <a:r>
              <a:rPr lang="en-US" i="1" dirty="0">
                <a:solidFill>
                  <a:srgbClr val="C00000"/>
                </a:solidFill>
              </a:rPr>
              <a:t>Cannot do memory-memory transfer with a single instruction</a:t>
            </a:r>
          </a:p>
        </p:txBody>
      </p:sp>
      <p:sp>
        <p:nvSpPr>
          <p:cNvPr id="157700" name="Text Box 4"/>
          <p:cNvSpPr txBox="1">
            <a:spLocks noChangeArrowheads="1"/>
          </p:cNvSpPr>
          <p:nvPr/>
        </p:nvSpPr>
        <p:spPr bwMode="auto">
          <a:xfrm>
            <a:off x="228600" y="3771900"/>
            <a:ext cx="93627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 smtClean="0">
                <a:latin typeface="Courier New" pitchFamily="49" charset="0"/>
              </a:rPr>
              <a:t>movq</a:t>
            </a:r>
            <a:endParaRPr lang="en-US" sz="2400" dirty="0">
              <a:latin typeface="Courier New" pitchFamily="49" charset="0"/>
            </a:endParaRPr>
          </a:p>
        </p:txBody>
      </p:sp>
      <p:sp>
        <p:nvSpPr>
          <p:cNvPr id="157701" name="Text Box 5"/>
          <p:cNvSpPr txBox="1">
            <a:spLocks noChangeArrowheads="1"/>
          </p:cNvSpPr>
          <p:nvPr/>
        </p:nvSpPr>
        <p:spPr bwMode="auto">
          <a:xfrm>
            <a:off x="1600200" y="2705100"/>
            <a:ext cx="760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Imm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1600200" y="37719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3" name="Text Box 7"/>
          <p:cNvSpPr txBox="1">
            <a:spLocks noChangeArrowheads="1"/>
          </p:cNvSpPr>
          <p:nvPr/>
        </p:nvSpPr>
        <p:spPr bwMode="auto">
          <a:xfrm>
            <a:off x="1600200" y="4914900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4" name="Text Box 8"/>
          <p:cNvSpPr txBox="1">
            <a:spLocks noChangeArrowheads="1"/>
          </p:cNvSpPr>
          <p:nvPr/>
        </p:nvSpPr>
        <p:spPr bwMode="auto">
          <a:xfrm>
            <a:off x="2819400" y="24765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5" name="Text Box 9"/>
          <p:cNvSpPr txBox="1">
            <a:spLocks noChangeArrowheads="1"/>
          </p:cNvSpPr>
          <p:nvPr/>
        </p:nvSpPr>
        <p:spPr bwMode="auto">
          <a:xfrm>
            <a:off x="2819400" y="2933700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6" name="Text Box 10"/>
          <p:cNvSpPr txBox="1">
            <a:spLocks noChangeArrowheads="1"/>
          </p:cNvSpPr>
          <p:nvPr/>
        </p:nvSpPr>
        <p:spPr bwMode="auto">
          <a:xfrm>
            <a:off x="2819400" y="36195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7" name="Text Box 11"/>
          <p:cNvSpPr txBox="1">
            <a:spLocks noChangeArrowheads="1"/>
          </p:cNvSpPr>
          <p:nvPr/>
        </p:nvSpPr>
        <p:spPr bwMode="auto">
          <a:xfrm>
            <a:off x="2819400" y="4065588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8" name="Text Box 12"/>
          <p:cNvSpPr txBox="1">
            <a:spLocks noChangeArrowheads="1"/>
          </p:cNvSpPr>
          <p:nvPr/>
        </p:nvSpPr>
        <p:spPr bwMode="auto">
          <a:xfrm>
            <a:off x="2819400" y="49149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9" name="Text Box 13"/>
          <p:cNvSpPr txBox="1">
            <a:spLocks noChangeArrowheads="1"/>
          </p:cNvSpPr>
          <p:nvPr/>
        </p:nvSpPr>
        <p:spPr bwMode="auto">
          <a:xfrm>
            <a:off x="1447800" y="1752600"/>
            <a:ext cx="104913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Source</a:t>
            </a:r>
          </a:p>
        </p:txBody>
      </p:sp>
      <p:sp>
        <p:nvSpPr>
          <p:cNvPr id="157710" name="Text Box 14"/>
          <p:cNvSpPr txBox="1">
            <a:spLocks noChangeArrowheads="1"/>
          </p:cNvSpPr>
          <p:nvPr/>
        </p:nvSpPr>
        <p:spPr bwMode="auto">
          <a:xfrm>
            <a:off x="2819400" y="1752600"/>
            <a:ext cx="76149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latin typeface="Calibri" pitchFamily="34" charset="0"/>
              </a:rPr>
              <a:t>Dest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57716" name="AutoShape 20"/>
          <p:cNvSpPr>
            <a:spLocks/>
          </p:cNvSpPr>
          <p:nvPr/>
        </p:nvSpPr>
        <p:spPr bwMode="auto">
          <a:xfrm>
            <a:off x="1295400" y="2628900"/>
            <a:ext cx="304800" cy="27432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7" name="AutoShape 21"/>
          <p:cNvSpPr>
            <a:spLocks/>
          </p:cNvSpPr>
          <p:nvPr/>
        </p:nvSpPr>
        <p:spPr bwMode="auto">
          <a:xfrm>
            <a:off x="2514600" y="255270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8" name="AutoShape 22"/>
          <p:cNvSpPr>
            <a:spLocks/>
          </p:cNvSpPr>
          <p:nvPr/>
        </p:nvSpPr>
        <p:spPr bwMode="auto">
          <a:xfrm>
            <a:off x="2514600" y="369570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9" name="Text Box 23"/>
          <p:cNvSpPr txBox="1">
            <a:spLocks noChangeArrowheads="1"/>
          </p:cNvSpPr>
          <p:nvPr/>
        </p:nvSpPr>
        <p:spPr bwMode="auto">
          <a:xfrm>
            <a:off x="6858000" y="1752600"/>
            <a:ext cx="130676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C Analog</a:t>
            </a:r>
          </a:p>
        </p:txBody>
      </p:sp>
      <p:sp>
        <p:nvSpPr>
          <p:cNvPr id="157711" name="Text Box 15"/>
          <p:cNvSpPr txBox="1">
            <a:spLocks noChangeArrowheads="1"/>
          </p:cNvSpPr>
          <p:nvPr/>
        </p:nvSpPr>
        <p:spPr bwMode="auto">
          <a:xfrm>
            <a:off x="3733800" y="2506663"/>
            <a:ext cx="233945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$0x4,</a:t>
            </a:r>
            <a:r>
              <a:rPr lang="en-US" sz="2000" dirty="0" smtClean="0">
                <a:latin typeface="Courier New" pitchFamily="49" charset="0"/>
              </a:rPr>
              <a:t>%rax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157720" name="Text Box 24"/>
          <p:cNvSpPr txBox="1">
            <a:spLocks noChangeArrowheads="1"/>
          </p:cNvSpPr>
          <p:nvPr/>
        </p:nvSpPr>
        <p:spPr bwMode="auto">
          <a:xfrm>
            <a:off x="6673850" y="2506663"/>
            <a:ext cx="18605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 = 0x4;</a:t>
            </a:r>
          </a:p>
        </p:txBody>
      </p:sp>
      <p:sp>
        <p:nvSpPr>
          <p:cNvPr id="157712" name="Text Box 16"/>
          <p:cNvSpPr txBox="1">
            <a:spLocks noChangeArrowheads="1"/>
          </p:cNvSpPr>
          <p:nvPr/>
        </p:nvSpPr>
        <p:spPr bwMode="auto">
          <a:xfrm>
            <a:off x="3733800" y="2963863"/>
            <a:ext cx="280119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$-147,(</a:t>
            </a:r>
            <a:r>
              <a:rPr lang="en-US" sz="2000" dirty="0" smtClean="0">
                <a:latin typeface="Courier New" pitchFamily="49" charset="0"/>
              </a:rPr>
              <a:t>%</a:t>
            </a:r>
            <a:r>
              <a:rPr lang="en-US" sz="2000" dirty="0" err="1">
                <a:latin typeface="Courier New" pitchFamily="49" charset="0"/>
              </a:rPr>
              <a:t>r</a:t>
            </a:r>
            <a:r>
              <a:rPr lang="en-US" sz="2000" dirty="0" err="1" smtClean="0">
                <a:latin typeface="Courier New" pitchFamily="49" charset="0"/>
              </a:rPr>
              <a:t>ax</a:t>
            </a:r>
            <a:r>
              <a:rPr lang="en-US" sz="2000" dirty="0">
                <a:latin typeface="Courier New" pitchFamily="49" charset="0"/>
              </a:rPr>
              <a:t>)</a:t>
            </a:r>
          </a:p>
        </p:txBody>
      </p:sp>
      <p:sp>
        <p:nvSpPr>
          <p:cNvPr id="157721" name="Text Box 25"/>
          <p:cNvSpPr txBox="1">
            <a:spLocks noChangeArrowheads="1"/>
          </p:cNvSpPr>
          <p:nvPr/>
        </p:nvSpPr>
        <p:spPr bwMode="auto">
          <a:xfrm>
            <a:off x="6673850" y="2963863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*p = -147;</a:t>
            </a:r>
          </a:p>
        </p:txBody>
      </p:sp>
      <p:sp>
        <p:nvSpPr>
          <p:cNvPr id="157713" name="Text Box 17"/>
          <p:cNvSpPr txBox="1">
            <a:spLocks noChangeArrowheads="1"/>
          </p:cNvSpPr>
          <p:nvPr/>
        </p:nvSpPr>
        <p:spPr bwMode="auto">
          <a:xfrm>
            <a:off x="3733800" y="3649663"/>
            <a:ext cx="233945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%</a:t>
            </a:r>
            <a:r>
              <a:rPr lang="en-US" sz="2000" dirty="0" err="1">
                <a:latin typeface="Courier New" pitchFamily="49" charset="0"/>
              </a:rPr>
              <a:t>r</a:t>
            </a:r>
            <a:r>
              <a:rPr lang="en-US" sz="2000" dirty="0" err="1" smtClean="0">
                <a:latin typeface="Courier New" pitchFamily="49" charset="0"/>
              </a:rPr>
              <a:t>ax</a:t>
            </a:r>
            <a:r>
              <a:rPr lang="en-US" sz="2000" dirty="0">
                <a:latin typeface="Courier New" pitchFamily="49" charset="0"/>
              </a:rPr>
              <a:t>,</a:t>
            </a:r>
            <a:r>
              <a:rPr lang="en-US" sz="2000" dirty="0" smtClean="0">
                <a:latin typeface="Courier New" pitchFamily="49" charset="0"/>
              </a:rPr>
              <a:t>%</a:t>
            </a:r>
            <a:r>
              <a:rPr lang="en-US" sz="2000" dirty="0" err="1">
                <a:latin typeface="Courier New" pitchFamily="49" charset="0"/>
              </a:rPr>
              <a:t>r</a:t>
            </a:r>
            <a:r>
              <a:rPr lang="en-US" sz="2000" dirty="0" err="1" smtClean="0">
                <a:latin typeface="Courier New" pitchFamily="49" charset="0"/>
              </a:rPr>
              <a:t>dx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157722" name="Text Box 26"/>
          <p:cNvSpPr txBox="1">
            <a:spLocks noChangeArrowheads="1"/>
          </p:cNvSpPr>
          <p:nvPr/>
        </p:nvSpPr>
        <p:spPr bwMode="auto">
          <a:xfrm>
            <a:off x="6673850" y="3649663"/>
            <a:ext cx="23177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temp2 = temp1;</a:t>
            </a:r>
          </a:p>
        </p:txBody>
      </p:sp>
      <p:sp>
        <p:nvSpPr>
          <p:cNvPr id="157714" name="Text Box 18"/>
          <p:cNvSpPr txBox="1">
            <a:spLocks noChangeArrowheads="1"/>
          </p:cNvSpPr>
          <p:nvPr/>
        </p:nvSpPr>
        <p:spPr bwMode="auto">
          <a:xfrm>
            <a:off x="3733800" y="4095750"/>
            <a:ext cx="2647279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%</a:t>
            </a:r>
            <a:r>
              <a:rPr lang="en-US" sz="2000" dirty="0" err="1">
                <a:latin typeface="Courier New" pitchFamily="49" charset="0"/>
              </a:rPr>
              <a:t>r</a:t>
            </a:r>
            <a:r>
              <a:rPr lang="en-US" sz="2000" dirty="0" err="1" smtClean="0">
                <a:latin typeface="Courier New" pitchFamily="49" charset="0"/>
              </a:rPr>
              <a:t>ax</a:t>
            </a:r>
            <a:r>
              <a:rPr lang="en-US" sz="2000" dirty="0">
                <a:latin typeface="Courier New" pitchFamily="49" charset="0"/>
              </a:rPr>
              <a:t>,(</a:t>
            </a:r>
            <a:r>
              <a:rPr lang="en-US" sz="2000" dirty="0" smtClean="0">
                <a:latin typeface="Courier New" pitchFamily="49" charset="0"/>
              </a:rPr>
              <a:t>%</a:t>
            </a:r>
            <a:r>
              <a:rPr lang="en-US" sz="2000" dirty="0" err="1">
                <a:latin typeface="Courier New" pitchFamily="49" charset="0"/>
              </a:rPr>
              <a:t>r</a:t>
            </a:r>
            <a:r>
              <a:rPr lang="en-US" sz="2000" dirty="0" err="1" smtClean="0">
                <a:latin typeface="Courier New" pitchFamily="49" charset="0"/>
              </a:rPr>
              <a:t>dx</a:t>
            </a:r>
            <a:r>
              <a:rPr lang="en-US" sz="2000" dirty="0">
                <a:latin typeface="Courier New" pitchFamily="49" charset="0"/>
              </a:rPr>
              <a:t>)</a:t>
            </a:r>
          </a:p>
        </p:txBody>
      </p:sp>
      <p:sp>
        <p:nvSpPr>
          <p:cNvPr id="157723" name="Text Box 27"/>
          <p:cNvSpPr txBox="1">
            <a:spLocks noChangeArrowheads="1"/>
          </p:cNvSpPr>
          <p:nvPr/>
        </p:nvSpPr>
        <p:spPr bwMode="auto">
          <a:xfrm>
            <a:off x="6673850" y="4095750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*p = temp;</a:t>
            </a:r>
          </a:p>
        </p:txBody>
      </p:sp>
      <p:sp>
        <p:nvSpPr>
          <p:cNvPr id="157715" name="Text Box 19"/>
          <p:cNvSpPr txBox="1">
            <a:spLocks noChangeArrowheads="1"/>
          </p:cNvSpPr>
          <p:nvPr/>
        </p:nvSpPr>
        <p:spPr bwMode="auto">
          <a:xfrm>
            <a:off x="3733800" y="4945063"/>
            <a:ext cx="2647279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(</a:t>
            </a:r>
            <a:r>
              <a:rPr lang="en-US" sz="2000" dirty="0" smtClean="0">
                <a:latin typeface="Courier New" pitchFamily="49" charset="0"/>
              </a:rPr>
              <a:t>%</a:t>
            </a:r>
            <a:r>
              <a:rPr lang="en-US" sz="2000" dirty="0" err="1">
                <a:latin typeface="Courier New" pitchFamily="49" charset="0"/>
              </a:rPr>
              <a:t>r</a:t>
            </a:r>
            <a:r>
              <a:rPr lang="en-US" sz="2000" dirty="0" err="1" smtClean="0">
                <a:latin typeface="Courier New" pitchFamily="49" charset="0"/>
              </a:rPr>
              <a:t>ax</a:t>
            </a:r>
            <a:r>
              <a:rPr lang="en-US" sz="2000" dirty="0">
                <a:latin typeface="Courier New" pitchFamily="49" charset="0"/>
              </a:rPr>
              <a:t>),</a:t>
            </a:r>
            <a:r>
              <a:rPr lang="en-US" sz="2000" dirty="0" smtClean="0">
                <a:latin typeface="Courier New" pitchFamily="49" charset="0"/>
              </a:rPr>
              <a:t>%</a:t>
            </a:r>
            <a:r>
              <a:rPr lang="en-US" sz="2000" dirty="0" err="1">
                <a:latin typeface="Courier New" pitchFamily="49" charset="0"/>
              </a:rPr>
              <a:t>r</a:t>
            </a:r>
            <a:r>
              <a:rPr lang="en-US" sz="2000" dirty="0" err="1" smtClean="0">
                <a:latin typeface="Courier New" pitchFamily="49" charset="0"/>
              </a:rPr>
              <a:t>dx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157724" name="Text Box 28"/>
          <p:cNvSpPr txBox="1">
            <a:spLocks noChangeArrowheads="1"/>
          </p:cNvSpPr>
          <p:nvPr/>
        </p:nvSpPr>
        <p:spPr bwMode="auto">
          <a:xfrm>
            <a:off x="6673850" y="4945063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 = *p;</a:t>
            </a:r>
          </a:p>
        </p:txBody>
      </p:sp>
      <p:sp>
        <p:nvSpPr>
          <p:cNvPr id="157725" name="Text Box 29"/>
          <p:cNvSpPr txBox="1">
            <a:spLocks noChangeArrowheads="1"/>
          </p:cNvSpPr>
          <p:nvPr/>
        </p:nvSpPr>
        <p:spPr bwMode="auto">
          <a:xfrm>
            <a:off x="4572000" y="1752600"/>
            <a:ext cx="122039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latin typeface="Calibri" pitchFamily="34" charset="0"/>
              </a:rPr>
              <a:t>Src,Dest</a:t>
            </a:r>
            <a:endParaRPr lang="en-US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5964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11" grpId="0"/>
      <p:bldP spid="157720" grpId="0"/>
      <p:bldP spid="157712" grpId="0"/>
      <p:bldP spid="157721" grpId="0"/>
      <p:bldP spid="157713" grpId="0"/>
      <p:bldP spid="157722" grpId="0"/>
      <p:bldP spid="157714" grpId="0"/>
      <p:bldP spid="157723" grpId="0"/>
      <p:bldP spid="157715" grpId="0"/>
      <p:bldP spid="15772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285750"/>
            <a:ext cx="6175375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Simple Addressing Modes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3838" indent="-223838" defTabSz="895350" eaLnBrk="1" hangingPunct="1">
              <a:tabLst>
                <a:tab pos="2349500" algn="l"/>
                <a:tab pos="4114800" algn="l"/>
              </a:tabLst>
              <a:defRPr/>
            </a:pPr>
            <a:r>
              <a:rPr lang="en-US" dirty="0" smtClean="0"/>
              <a:t>Direct</a:t>
            </a:r>
            <a:r>
              <a:rPr lang="en-US" dirty="0"/>
              <a:t>	</a:t>
            </a:r>
            <a:r>
              <a:rPr lang="en-US" dirty="0" smtClean="0"/>
              <a:t>A</a:t>
            </a:r>
            <a:r>
              <a:rPr lang="en-US" dirty="0"/>
              <a:t>	</a:t>
            </a:r>
            <a:r>
              <a:rPr lang="en-US" dirty="0" smtClean="0"/>
              <a:t>Mem[A]</a:t>
            </a:r>
            <a:endParaRPr lang="en-US" dirty="0"/>
          </a:p>
          <a:p>
            <a:pPr marL="560388" lvl="1" indent="-222250" defTabSz="895350" eaLnBrk="1" hangingPunct="1">
              <a:tabLst>
                <a:tab pos="2349500" algn="l"/>
                <a:tab pos="4114800" algn="l"/>
              </a:tabLst>
              <a:defRPr/>
            </a:pPr>
            <a:r>
              <a:rPr lang="en-US" dirty="0" smtClean="0"/>
              <a:t>Memory address A is directly specified</a:t>
            </a:r>
          </a:p>
          <a:p>
            <a:pPr marL="560388" lvl="1" indent="-222250" defTabSz="895350" eaLnBrk="1" hangingPunct="1">
              <a:tabLst>
                <a:tab pos="2349500" algn="l"/>
                <a:tab pos="4114800" algn="l"/>
              </a:tabLst>
              <a:defRPr/>
            </a:pPr>
            <a:r>
              <a:rPr lang="en-US" dirty="0" smtClean="0"/>
              <a:t>Mostly used for static and global variables</a:t>
            </a:r>
            <a:endParaRPr lang="en-US" dirty="0"/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2349500" algn="l"/>
                <a:tab pos="4114800" algn="l"/>
              </a:tabLst>
              <a:defRPr/>
            </a:pPr>
            <a:r>
              <a:rPr lang="en-US" dirty="0" err="1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0x804acb8,%eax</a:t>
            </a:r>
            <a:endParaRPr lang="en-US" dirty="0" smtClean="0"/>
          </a:p>
          <a:p>
            <a:pPr marL="223838" indent="-223838" defTabSz="895350" eaLnBrk="1" hangingPunct="1">
              <a:tabLst>
                <a:tab pos="2349500" algn="l"/>
                <a:tab pos="4114800" algn="l"/>
              </a:tabLst>
              <a:defRPr/>
            </a:pPr>
            <a:r>
              <a:rPr lang="en-US" dirty="0" smtClean="0"/>
              <a:t>Normal	(R)	Mem[</a:t>
            </a:r>
            <a:r>
              <a:rPr lang="en-US" dirty="0" err="1" smtClean="0"/>
              <a:t>Reg</a:t>
            </a:r>
            <a:r>
              <a:rPr lang="en-US" dirty="0" smtClean="0"/>
              <a:t>[R]]</a:t>
            </a:r>
          </a:p>
          <a:p>
            <a:pPr marL="560388" lvl="1" indent="-222250" defTabSz="895350" eaLnBrk="1" hangingPunct="1">
              <a:tabLst>
                <a:tab pos="2349500" algn="l"/>
                <a:tab pos="4114800" algn="l"/>
              </a:tabLst>
              <a:defRPr/>
            </a:pPr>
            <a:r>
              <a:rPr lang="en-US" dirty="0" smtClean="0"/>
              <a:t>Register R specifies memory address</a:t>
            </a:r>
          </a:p>
          <a:p>
            <a:pPr marL="560388" lvl="1" indent="-222250" defTabSz="895350" eaLnBrk="1" hangingPunct="1">
              <a:tabLst>
                <a:tab pos="2349500" algn="l"/>
                <a:tab pos="4114800" algn="l"/>
              </a:tabLst>
              <a:defRPr/>
            </a:pPr>
            <a:r>
              <a:rPr lang="en-US" dirty="0" smtClean="0"/>
              <a:t>Aha! Pointer dereferencing in C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2349500" algn="l"/>
                <a:tab pos="4114800" algn="l"/>
              </a:tabLst>
              <a:defRPr/>
            </a:pPr>
            <a:r>
              <a:rPr lang="en-US" dirty="0" err="1" smtClean="0">
                <a:latin typeface="Courier New" pitchFamily="49" charset="0"/>
              </a:rPr>
              <a:t>movq</a:t>
            </a:r>
            <a:r>
              <a:rPr lang="en-US" dirty="0" smtClean="0">
                <a:latin typeface="Courier New" pitchFamily="49" charset="0"/>
              </a:rPr>
              <a:t> (%</a:t>
            </a:r>
            <a:r>
              <a:rPr lang="en-US" dirty="0" err="1" smtClean="0">
                <a:latin typeface="Courier New" pitchFamily="49" charset="0"/>
              </a:rPr>
              <a:t>rcx</a:t>
            </a:r>
            <a:r>
              <a:rPr lang="en-US" dirty="0" smtClean="0">
                <a:latin typeface="Courier New" pitchFamily="49" charset="0"/>
              </a:rPr>
              <a:t>),%</a:t>
            </a:r>
            <a:r>
              <a:rPr lang="en-US" dirty="0" err="1" smtClean="0">
                <a:latin typeface="Courier New" pitchFamily="49" charset="0"/>
              </a:rPr>
              <a:t>rax</a:t>
            </a:r>
            <a:endParaRPr lang="en-US" dirty="0" smtClean="0"/>
          </a:p>
          <a:p>
            <a:pPr marL="223838" indent="-223838" defTabSz="895350" eaLnBrk="1" hangingPunct="1">
              <a:tabLst>
                <a:tab pos="2349500" algn="l"/>
                <a:tab pos="4114800" algn="l"/>
              </a:tabLst>
              <a:defRPr/>
            </a:pPr>
            <a:r>
              <a:rPr lang="en-US" dirty="0" smtClean="0"/>
              <a:t>Displacement	D(R)	Mem[</a:t>
            </a:r>
            <a:r>
              <a:rPr lang="en-US" dirty="0" err="1" smtClean="0"/>
              <a:t>Reg</a:t>
            </a:r>
            <a:r>
              <a:rPr lang="en-US" dirty="0" smtClean="0"/>
              <a:t>[R]+D]</a:t>
            </a:r>
          </a:p>
          <a:p>
            <a:pPr marL="560388" lvl="1" indent="-222250" defTabSz="895350" eaLnBrk="1" hangingPunct="1">
              <a:tabLst>
                <a:tab pos="2349500" algn="l"/>
                <a:tab pos="4114800" algn="l"/>
              </a:tabLst>
              <a:defRPr/>
            </a:pPr>
            <a:r>
              <a:rPr lang="en-US" dirty="0" smtClean="0"/>
              <a:t>Register R specifies start of memory region</a:t>
            </a:r>
          </a:p>
          <a:p>
            <a:pPr marL="560388" lvl="1" indent="-222250" defTabSz="895350" eaLnBrk="1" hangingPunct="1">
              <a:tabLst>
                <a:tab pos="2349500" algn="l"/>
                <a:tab pos="4114800" algn="l"/>
              </a:tabLst>
              <a:defRPr/>
            </a:pPr>
            <a:r>
              <a:rPr lang="en-US" dirty="0" smtClean="0"/>
              <a:t>Constant displacement D specifies offset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2349500" algn="l"/>
                <a:tab pos="4114800" algn="l"/>
              </a:tabLst>
              <a:defRPr/>
            </a:pPr>
            <a:r>
              <a:rPr lang="en-US" dirty="0" err="1" smtClean="0">
                <a:latin typeface="Courier New" pitchFamily="49" charset="0"/>
              </a:rPr>
              <a:t>movq</a:t>
            </a:r>
            <a:r>
              <a:rPr lang="en-US" dirty="0" smtClean="0">
                <a:latin typeface="Courier New" pitchFamily="49" charset="0"/>
              </a:rPr>
              <a:t> 8(%</a:t>
            </a:r>
            <a:r>
              <a:rPr lang="en-US" dirty="0" err="1">
                <a:latin typeface="Courier New" pitchFamily="49" charset="0"/>
              </a:rPr>
              <a:t>r</a:t>
            </a:r>
            <a:r>
              <a:rPr lang="en-US" dirty="0" err="1" smtClean="0">
                <a:latin typeface="Courier New" pitchFamily="49" charset="0"/>
              </a:rPr>
              <a:t>bp</a:t>
            </a:r>
            <a:r>
              <a:rPr lang="en-US" dirty="0" smtClean="0">
                <a:latin typeface="Courier New" pitchFamily="49" charset="0"/>
              </a:rPr>
              <a:t>),%</a:t>
            </a:r>
            <a:r>
              <a:rPr lang="en-US" dirty="0" err="1">
                <a:latin typeface="Courier New" pitchFamily="49" charset="0"/>
              </a:rPr>
              <a:t>r</a:t>
            </a:r>
            <a:r>
              <a:rPr lang="en-US" dirty="0" err="1" smtClean="0">
                <a:latin typeface="Courier New" pitchFamily="49" charset="0"/>
              </a:rPr>
              <a:t>dx</a:t>
            </a:r>
            <a:endParaRPr lang="en-US" dirty="0" smtClean="0"/>
          </a:p>
          <a:p>
            <a:pPr marL="560388" lvl="1" indent="-222250" defTabSz="895350" eaLnBrk="1" hangingPunct="1">
              <a:tabLst>
                <a:tab pos="2349500" algn="l"/>
                <a:tab pos="4114800" algn="l"/>
              </a:tabLst>
              <a:defRPr/>
            </a:pPr>
            <a:endParaRPr lang="en-US" dirty="0" smtClean="0"/>
          </a:p>
          <a:p>
            <a:pPr marL="223838" indent="-223838" defTabSz="895350" eaLnBrk="1" hangingPunct="1">
              <a:tabLst>
                <a:tab pos="2349500" algn="l"/>
                <a:tab pos="4114800" algn="l"/>
              </a:tabLst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658100" cy="573088"/>
          </a:xfrm>
        </p:spPr>
        <p:txBody>
          <a:bodyPr/>
          <a:lstStyle/>
          <a:p>
            <a:r>
              <a:rPr lang="en-US" dirty="0" smtClean="0"/>
              <a:t>Example of Simple </a:t>
            </a:r>
            <a:r>
              <a:rPr lang="en-US" dirty="0"/>
              <a:t>Addressing Modes</a:t>
            </a:r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152400" y="1600200"/>
            <a:ext cx="3962400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smtClean="0">
                <a:latin typeface="Courier New" pitchFamily="49" charset="0"/>
              </a:rPr>
              <a:t>swap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 (long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smtClean="0">
                <a:latin typeface="Courier New" pitchFamily="49" charset="0"/>
              </a:rPr>
              <a:t>long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long </a:t>
            </a:r>
            <a:r>
              <a:rPr lang="en-US" sz="1800" dirty="0">
                <a:latin typeface="Courier New" pitchFamily="49" charset="0"/>
              </a:rPr>
              <a:t>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long </a:t>
            </a:r>
            <a:r>
              <a:rPr lang="en-US" sz="1800" dirty="0">
                <a:latin typeface="Courier New" pitchFamily="49" charset="0"/>
              </a:rPr>
              <a:t>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495800" y="2154198"/>
            <a:ext cx="4191000" cy="16132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%rax</a:t>
            </a: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(%rsi), %rdx</a:t>
            </a: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%rdx, (%rdi)</a:t>
            </a: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%rax, (%</a:t>
            </a:r>
            <a:r>
              <a:rPr lang="ro-RO" sz="1800" dirty="0" smtClean="0">
                <a:latin typeface="Courier New" pitchFamily="49" charset="0"/>
              </a:rPr>
              <a:t>rsi)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 </a:t>
            </a:r>
            <a:r>
              <a:rPr lang="ro-RO" sz="1800" dirty="0" smtClean="0">
                <a:latin typeface="Courier New" pitchFamily="49" charset="0"/>
              </a:rPr>
              <a:t>ret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22908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331822" y="1780988"/>
            <a:ext cx="1752600" cy="1752600"/>
            <a:chOff x="9111129" y="1790700"/>
            <a:chExt cx="1752600" cy="1752600"/>
          </a:xfrm>
        </p:grpSpPr>
        <p:sp>
          <p:nvSpPr>
            <p:cNvPr id="56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57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rsi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58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59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0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61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62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63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</p:grp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 smtClean="0">
                <a:latin typeface="Courier New"/>
                <a:cs typeface="Courier New"/>
              </a:rPr>
              <a:t>Swap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160771" name="Rectangle 3"/>
          <p:cNvSpPr>
            <a:spLocks noChangeArrowheads="1"/>
          </p:cNvSpPr>
          <p:nvPr/>
        </p:nvSpPr>
        <p:spPr bwMode="auto">
          <a:xfrm>
            <a:off x="304800" y="1295400"/>
            <a:ext cx="3962400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smtClean="0">
                <a:latin typeface="Courier New" pitchFamily="49" charset="0"/>
              </a:rPr>
              <a:t>swap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 (long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smtClean="0">
                <a:latin typeface="Courier New" pitchFamily="49" charset="0"/>
              </a:rPr>
              <a:t>long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</a:rPr>
              <a:t>long </a:t>
            </a:r>
            <a:r>
              <a:rPr lang="en-US" sz="1800" dirty="0">
                <a:latin typeface="Courier New" pitchFamily="49" charset="0"/>
              </a:rPr>
              <a:t>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</a:rPr>
              <a:t>long </a:t>
            </a:r>
            <a:r>
              <a:rPr lang="en-US" sz="1800" dirty="0">
                <a:latin typeface="Courier New" pitchFamily="49" charset="0"/>
              </a:rPr>
              <a:t>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60773" name="Text Box 5"/>
          <p:cNvSpPr txBox="1">
            <a:spLocks noChangeArrowheads="1"/>
          </p:cNvSpPr>
          <p:nvPr/>
        </p:nvSpPr>
        <p:spPr bwMode="auto">
          <a:xfrm>
            <a:off x="7090370" y="833735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Memory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533400" y="4114800"/>
            <a:ext cx="2438400" cy="1676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alibri" pitchFamily="34" charset="0"/>
              </a:rPr>
              <a:t>Register	</a:t>
            </a:r>
            <a:r>
              <a:rPr lang="en-US" sz="1800" dirty="0" smtClean="0">
                <a:latin typeface="Calibri" pitchFamily="34" charset="0"/>
              </a:rPr>
              <a:t>Value</a:t>
            </a:r>
            <a:endParaRPr lang="en-US" sz="1800" dirty="0">
              <a:latin typeface="Calibri" pitchFamily="34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rdi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rsi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t0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t1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3048000" y="4800600"/>
            <a:ext cx="5867400" cy="1620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</a:t>
            </a:r>
            <a:r>
              <a:rPr lang="ro-RO" sz="1800" dirty="0" smtClean="0">
                <a:latin typeface="Courier New" pitchFamily="49" charset="0"/>
              </a:rPr>
              <a:t>rax  # t0 = *xp  </a:t>
            </a:r>
            <a:endParaRPr lang="ro-RO" sz="1800" dirty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(%rsi), %</a:t>
            </a:r>
            <a:r>
              <a:rPr lang="ro-RO" sz="1800" dirty="0" smtClean="0">
                <a:latin typeface="Courier New" pitchFamily="49" charset="0"/>
              </a:rPr>
              <a:t>rdx  # t1 = *yp</a:t>
            </a:r>
            <a:endParaRPr lang="ro-RO" sz="1800" dirty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%rdx, (%rdi</a:t>
            </a:r>
            <a:r>
              <a:rPr lang="ro-RO" sz="1800" dirty="0" smtClean="0">
                <a:latin typeface="Courier New" pitchFamily="49" charset="0"/>
              </a:rPr>
              <a:t>)  # *xp = t1</a:t>
            </a:r>
            <a:endParaRPr lang="ro-RO" sz="1800" dirty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%rax, (%rsi</a:t>
            </a:r>
            <a:r>
              <a:rPr lang="ro-RO" sz="1800" dirty="0" smtClean="0">
                <a:latin typeface="Courier New" pitchFamily="49" charset="0"/>
              </a:rPr>
              <a:t>)  # *yp = t0</a:t>
            </a:r>
            <a:endParaRPr lang="ro-RO" sz="1800" dirty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4516399" y="1219200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Registers</a:t>
            </a:r>
            <a:endParaRPr lang="en-US" sz="2400" dirty="0">
              <a:latin typeface="Calibri" pitchFamily="34" charset="0"/>
            </a:endParaRPr>
          </a:p>
        </p:txBody>
      </p:sp>
      <p:cxnSp>
        <p:nvCxnSpPr>
          <p:cNvPr id="3" name="Straight Arrow Connector 2"/>
          <p:cNvCxnSpPr>
            <a:endCxn id="34" idx="1"/>
          </p:cNvCxnSpPr>
          <p:nvPr/>
        </p:nvCxnSpPr>
        <p:spPr bwMode="auto">
          <a:xfrm flipV="1">
            <a:off x="5715000" y="1647175"/>
            <a:ext cx="1466178" cy="334025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>
            <a:off x="5715000" y="2438400"/>
            <a:ext cx="1451237" cy="6858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Oval 4"/>
          <p:cNvSpPr/>
          <p:nvPr/>
        </p:nvSpPr>
        <p:spPr bwMode="auto">
          <a:xfrm>
            <a:off x="5638800" y="1905000"/>
            <a:ext cx="152400" cy="152400"/>
          </a:xfrm>
          <a:prstGeom prst="ellipse">
            <a:avLst/>
          </a:prstGeom>
          <a:solidFill>
            <a:srgbClr val="FF0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638800" y="2362200"/>
            <a:ext cx="152400" cy="152400"/>
          </a:xfrm>
          <a:prstGeom prst="ellipse">
            <a:avLst/>
          </a:prstGeom>
          <a:solidFill>
            <a:srgbClr val="FF0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181178" y="1456675"/>
            <a:ext cx="1066800" cy="1905000"/>
            <a:chOff x="7181178" y="1456675"/>
            <a:chExt cx="1066800" cy="1905000"/>
          </a:xfrm>
        </p:grpSpPr>
        <p:sp>
          <p:nvSpPr>
            <p:cNvPr id="34" name="Rectangle 8"/>
            <p:cNvSpPr>
              <a:spLocks noChangeArrowheads="1"/>
            </p:cNvSpPr>
            <p:nvPr/>
          </p:nvSpPr>
          <p:spPr bwMode="auto">
            <a:xfrm>
              <a:off x="7181178" y="1456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5" name="Rectangle 9"/>
            <p:cNvSpPr>
              <a:spLocks noChangeArrowheads="1"/>
            </p:cNvSpPr>
            <p:nvPr/>
          </p:nvSpPr>
          <p:spPr bwMode="auto">
            <a:xfrm>
              <a:off x="7181178" y="1837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6" name="Rectangle 10"/>
            <p:cNvSpPr>
              <a:spLocks noChangeArrowheads="1"/>
            </p:cNvSpPr>
            <p:nvPr/>
          </p:nvSpPr>
          <p:spPr bwMode="auto">
            <a:xfrm>
              <a:off x="7181178" y="2218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37" name="Rectangle 11"/>
            <p:cNvSpPr>
              <a:spLocks noChangeArrowheads="1"/>
            </p:cNvSpPr>
            <p:nvPr/>
          </p:nvSpPr>
          <p:spPr bwMode="auto">
            <a:xfrm>
              <a:off x="7181178" y="2599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38" name="Rectangle 20"/>
            <p:cNvSpPr>
              <a:spLocks noChangeArrowheads="1"/>
            </p:cNvSpPr>
            <p:nvPr/>
          </p:nvSpPr>
          <p:spPr bwMode="auto">
            <a:xfrm>
              <a:off x="7181178" y="2980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800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734701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54"/>
          <p:cNvSpPr>
            <a:spLocks noChangeArrowheads="1"/>
          </p:cNvSpPr>
          <p:nvPr/>
        </p:nvSpPr>
        <p:spPr bwMode="auto">
          <a:xfrm>
            <a:off x="1796623" y="272851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28" name="Rectangle 54"/>
          <p:cNvSpPr>
            <a:spLocks noChangeArrowheads="1"/>
          </p:cNvSpPr>
          <p:nvPr/>
        </p:nvSpPr>
        <p:spPr bwMode="auto">
          <a:xfrm>
            <a:off x="1799304" y="2727758"/>
            <a:ext cx="1066800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123</a:t>
            </a:r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 smtClean="0">
                <a:latin typeface="Courier New"/>
                <a:cs typeface="Courier New"/>
              </a:rPr>
              <a:t>Swap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123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456</a:t>
            </a:r>
          </a:p>
        </p:txBody>
      </p:sp>
      <p:sp>
        <p:nvSpPr>
          <p:cNvPr id="65" name="Rectangle 43"/>
          <p:cNvSpPr>
            <a:spLocks noChangeArrowheads="1"/>
          </p:cNvSpPr>
          <p:nvPr/>
        </p:nvSpPr>
        <p:spPr bwMode="auto">
          <a:xfrm>
            <a:off x="1110823" y="1814110"/>
            <a:ext cx="685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rdi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66" name="Rectangle 44"/>
          <p:cNvSpPr>
            <a:spLocks noChangeArrowheads="1"/>
          </p:cNvSpPr>
          <p:nvPr/>
        </p:nvSpPr>
        <p:spPr bwMode="auto">
          <a:xfrm>
            <a:off x="1110823" y="2271310"/>
            <a:ext cx="685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rsi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67" name="Rectangle 45"/>
          <p:cNvSpPr>
            <a:spLocks noChangeArrowheads="1"/>
          </p:cNvSpPr>
          <p:nvPr/>
        </p:nvSpPr>
        <p:spPr bwMode="auto">
          <a:xfrm>
            <a:off x="1110823" y="2728510"/>
            <a:ext cx="685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rax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68" name="Rectangle 46"/>
          <p:cNvSpPr>
            <a:spLocks noChangeArrowheads="1"/>
          </p:cNvSpPr>
          <p:nvPr/>
        </p:nvSpPr>
        <p:spPr bwMode="auto">
          <a:xfrm>
            <a:off x="1110823" y="3185710"/>
            <a:ext cx="685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rdx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69" name="Rectangle 52"/>
          <p:cNvSpPr>
            <a:spLocks noChangeArrowheads="1"/>
          </p:cNvSpPr>
          <p:nvPr/>
        </p:nvSpPr>
        <p:spPr bwMode="auto">
          <a:xfrm>
            <a:off x="1796623" y="181411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0x120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70" name="Rectangle 53"/>
          <p:cNvSpPr>
            <a:spLocks noChangeArrowheads="1"/>
          </p:cNvSpPr>
          <p:nvPr/>
        </p:nvSpPr>
        <p:spPr bwMode="auto">
          <a:xfrm>
            <a:off x="1796623" y="227131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0x100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72" name="Rectangle 55"/>
          <p:cNvSpPr>
            <a:spLocks noChangeArrowheads="1"/>
          </p:cNvSpPr>
          <p:nvPr/>
        </p:nvSpPr>
        <p:spPr bwMode="auto">
          <a:xfrm>
            <a:off x="1796623" y="318571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Registers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Memory</a:t>
            </a:r>
            <a:endParaRPr lang="en-US" sz="2400" dirty="0">
              <a:latin typeface="Calibri" pitchFamily="34" charset="0"/>
            </a:endParaRPr>
          </a:p>
        </p:txBody>
      </p:sp>
      <p:cxnSp>
        <p:nvCxnSpPr>
          <p:cNvPr id="78" name="Straight Arrow Connector 77"/>
          <p:cNvCxnSpPr>
            <a:stCxn id="53" idx="1"/>
            <a:endCxn id="71" idx="3"/>
          </p:cNvCxnSpPr>
          <p:nvPr/>
        </p:nvCxnSpPr>
        <p:spPr bwMode="auto">
          <a:xfrm flipH="1">
            <a:off x="2863423" y="1852210"/>
            <a:ext cx="2089577" cy="10668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620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</a:t>
            </a:r>
            <a:r>
              <a:rPr lang="ro-RO" sz="1800" dirty="0">
                <a:solidFill>
                  <a:srgbClr val="FF0000"/>
                </a:solidFill>
                <a:latin typeface="Courier New" pitchFamily="49" charset="0"/>
              </a:rPr>
              <a:t>movq    (%rdi), %</a:t>
            </a:r>
            <a:r>
              <a:rPr lang="ro-RO" sz="1800" dirty="0" smtClean="0">
                <a:solidFill>
                  <a:srgbClr val="FF0000"/>
                </a:solidFill>
                <a:latin typeface="Courier New" pitchFamily="49" charset="0"/>
              </a:rPr>
              <a:t>rax  # t0 = *xp  </a:t>
            </a:r>
            <a:endParaRPr lang="ro-RO" sz="1800" dirty="0">
              <a:solidFill>
                <a:srgbClr val="FF0000"/>
              </a:solidFill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(%rsi), %</a:t>
            </a:r>
            <a:r>
              <a:rPr lang="ro-RO" sz="1800" dirty="0" smtClean="0">
                <a:latin typeface="Courier New" pitchFamily="49" charset="0"/>
              </a:rPr>
              <a:t>rdx  # t1 = *yp</a:t>
            </a:r>
            <a:endParaRPr lang="ro-RO" sz="1800" dirty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%rdx, (%rdi</a:t>
            </a:r>
            <a:r>
              <a:rPr lang="ro-RO" sz="1800" dirty="0" smtClean="0">
                <a:latin typeface="Courier New" pitchFamily="49" charset="0"/>
              </a:rPr>
              <a:t>)  # *xp = t1</a:t>
            </a:r>
            <a:endParaRPr lang="ro-RO" sz="1800" dirty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%rax, (%rsi</a:t>
            </a:r>
            <a:r>
              <a:rPr lang="ro-RO" sz="1800" dirty="0" smtClean="0">
                <a:latin typeface="Courier New" pitchFamily="49" charset="0"/>
              </a:rPr>
              <a:t>)  # *yp = t0</a:t>
            </a:r>
            <a:endParaRPr lang="ro-RO" sz="1800" dirty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31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0x120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2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0x118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3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0x110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4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0x108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5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 </a:t>
              </a:r>
            </a:p>
          </p:txBody>
        </p:sp>
        <p:sp>
          <p:nvSpPr>
            <p:cNvPr id="36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 smtClean="0">
                  <a:latin typeface="Calibri"/>
                  <a:cs typeface="Calibri"/>
                </a:rPr>
                <a:t>Address</a:t>
              </a:r>
              <a:endParaRPr lang="en-US" sz="1600" dirty="0"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94502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 smtClean="0">
                <a:latin typeface="Courier New"/>
                <a:cs typeface="Courier New"/>
              </a:rPr>
              <a:t>Swap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123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456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rsi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0x120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0x100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123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solidFill>
                    <a:srgbClr val="FF0000"/>
                  </a:solidFill>
                  <a:latin typeface="Courier New" pitchFamily="49" charset="0"/>
                </a:rPr>
                <a:t>456</a:t>
              </a:r>
              <a:endParaRPr lang="en-US" sz="1800" dirty="0">
                <a:solidFill>
                  <a:srgbClr val="FF0000"/>
                </a:solidFill>
                <a:latin typeface="Courier New" pitchFamily="49" charset="0"/>
              </a:endParaRP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Registers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Memory</a:t>
            </a:r>
            <a:endParaRPr lang="en-US" sz="2400" dirty="0">
              <a:latin typeface="Calibri" pitchFamily="34" charset="0"/>
            </a:endParaRPr>
          </a:p>
        </p:txBody>
      </p:sp>
      <p:cxnSp>
        <p:nvCxnSpPr>
          <p:cNvPr id="78" name="Straight Arrow Connector 77"/>
          <p:cNvCxnSpPr>
            <a:stCxn id="58" idx="1"/>
            <a:endCxn id="72" idx="3"/>
          </p:cNvCxnSpPr>
          <p:nvPr/>
        </p:nvCxnSpPr>
        <p:spPr bwMode="auto">
          <a:xfrm flipH="1">
            <a:off x="2863423" y="3376210"/>
            <a:ext cx="2089577" cy="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620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</a:t>
            </a:r>
            <a:r>
              <a:rPr lang="ro-RO" sz="1800" dirty="0" smtClean="0">
                <a:latin typeface="Courier New" pitchFamily="49" charset="0"/>
              </a:rPr>
              <a:t>rax  # t0 = *xp  </a:t>
            </a:r>
            <a:endParaRPr lang="ro-RO" sz="1800" dirty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</a:t>
            </a:r>
            <a:r>
              <a:rPr lang="ro-RO" sz="1800" dirty="0" smtClean="0">
                <a:solidFill>
                  <a:srgbClr val="FF0000"/>
                </a:solidFill>
                <a:latin typeface="Courier New" pitchFamily="49" charset="0"/>
              </a:rPr>
              <a:t> movq    </a:t>
            </a:r>
            <a:r>
              <a:rPr lang="ro-RO" sz="1800" dirty="0">
                <a:solidFill>
                  <a:srgbClr val="FF0000"/>
                </a:solidFill>
                <a:latin typeface="Courier New" pitchFamily="49" charset="0"/>
              </a:rPr>
              <a:t>(%rsi), %</a:t>
            </a:r>
            <a:r>
              <a:rPr lang="ro-RO" sz="1800" dirty="0" smtClean="0">
                <a:solidFill>
                  <a:srgbClr val="FF0000"/>
                </a:solidFill>
                <a:latin typeface="Courier New" pitchFamily="49" charset="0"/>
              </a:rPr>
              <a:t>rdx  # t1 = *yp</a:t>
            </a:r>
            <a:endParaRPr lang="ro-RO" sz="1800" dirty="0">
              <a:solidFill>
                <a:srgbClr val="FF0000"/>
              </a:solidFill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%rdx, (%rdi</a:t>
            </a:r>
            <a:r>
              <a:rPr lang="ro-RO" sz="1800" dirty="0" smtClean="0">
                <a:latin typeface="Courier New" pitchFamily="49" charset="0"/>
              </a:rPr>
              <a:t>)  # *xp = t1</a:t>
            </a:r>
            <a:endParaRPr lang="ro-RO" sz="1800" dirty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%rax, (%rsi</a:t>
            </a:r>
            <a:r>
              <a:rPr lang="ro-RO" sz="1800" dirty="0" smtClean="0">
                <a:latin typeface="Courier New" pitchFamily="49" charset="0"/>
              </a:rPr>
              <a:t>)  # *yp = t0</a:t>
            </a:r>
            <a:endParaRPr lang="ro-RO" sz="1800" dirty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32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0x120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3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0x118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4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0x110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5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0x108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6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 </a:t>
              </a:r>
            </a:p>
          </p:txBody>
        </p:sp>
        <p:sp>
          <p:nvSpPr>
            <p:cNvPr id="37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 smtClean="0">
                  <a:latin typeface="Calibri"/>
                  <a:cs typeface="Calibri"/>
                </a:rPr>
                <a:t>Address</a:t>
              </a:r>
              <a:endParaRPr lang="en-US" sz="1600" dirty="0"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776855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 smtClean="0">
                <a:latin typeface="Courier New"/>
                <a:cs typeface="Courier New"/>
              </a:rPr>
              <a:t>Swap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456</a:t>
            </a:r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456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rsi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0x120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0x100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123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456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Registers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Memory</a:t>
            </a:r>
            <a:endParaRPr lang="en-US" sz="2400" dirty="0">
              <a:latin typeface="Calibri" pitchFamily="34" charset="0"/>
            </a:endParaRPr>
          </a:p>
        </p:txBody>
      </p:sp>
      <p:cxnSp>
        <p:nvCxnSpPr>
          <p:cNvPr id="78" name="Straight Arrow Connector 77"/>
          <p:cNvCxnSpPr>
            <a:stCxn id="72" idx="3"/>
            <a:endCxn id="53" idx="1"/>
          </p:cNvCxnSpPr>
          <p:nvPr/>
        </p:nvCxnSpPr>
        <p:spPr bwMode="auto">
          <a:xfrm flipV="1">
            <a:off x="2863423" y="1852210"/>
            <a:ext cx="2089577" cy="15240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620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</a:t>
            </a:r>
            <a:r>
              <a:rPr lang="ro-RO" sz="1800" dirty="0" smtClean="0">
                <a:latin typeface="Courier New" pitchFamily="49" charset="0"/>
              </a:rPr>
              <a:t>rax  # t0 = *xp  </a:t>
            </a:r>
            <a:endParaRPr lang="ro-RO" sz="1800" dirty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(%rsi), %</a:t>
            </a:r>
            <a:r>
              <a:rPr lang="ro-RO" sz="1800" dirty="0" smtClean="0">
                <a:latin typeface="Courier New" pitchFamily="49" charset="0"/>
              </a:rPr>
              <a:t>rdx  # t1 = *yp</a:t>
            </a:r>
            <a:endParaRPr lang="ro-RO" sz="1800" dirty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</a:t>
            </a:r>
            <a:r>
              <a:rPr lang="ro-RO" sz="1800" dirty="0" smtClean="0">
                <a:solidFill>
                  <a:srgbClr val="FF0000"/>
                </a:solidFill>
                <a:latin typeface="Courier New" pitchFamily="49" charset="0"/>
              </a:rPr>
              <a:t> movq    </a:t>
            </a:r>
            <a:r>
              <a:rPr lang="ro-RO" sz="1800" dirty="0">
                <a:solidFill>
                  <a:srgbClr val="FF0000"/>
                </a:solidFill>
                <a:latin typeface="Courier New" pitchFamily="49" charset="0"/>
              </a:rPr>
              <a:t>%rdx, (%rdi</a:t>
            </a:r>
            <a:r>
              <a:rPr lang="ro-RO" sz="1800" dirty="0" smtClean="0">
                <a:solidFill>
                  <a:srgbClr val="FF0000"/>
                </a:solidFill>
                <a:latin typeface="Courier New" pitchFamily="49" charset="0"/>
              </a:rPr>
              <a:t>)  # *xp = t1</a:t>
            </a:r>
            <a:endParaRPr lang="ro-RO" sz="1800" dirty="0">
              <a:solidFill>
                <a:srgbClr val="FF0000"/>
              </a:solidFill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%rax, (%rsi</a:t>
            </a:r>
            <a:r>
              <a:rPr lang="ro-RO" sz="1800" dirty="0" smtClean="0">
                <a:latin typeface="Courier New" pitchFamily="49" charset="0"/>
              </a:rPr>
              <a:t>)  # *yp = t0</a:t>
            </a:r>
            <a:endParaRPr lang="ro-RO" sz="1800" dirty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31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0x120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2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0x118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3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0x110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4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0x108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5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 </a:t>
              </a:r>
            </a:p>
          </p:txBody>
        </p:sp>
        <p:sp>
          <p:nvSpPr>
            <p:cNvPr id="36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 smtClean="0">
                  <a:latin typeface="Calibri"/>
                  <a:cs typeface="Calibri"/>
                </a:rPr>
                <a:t>Address</a:t>
              </a:r>
              <a:endParaRPr lang="en-US" sz="1600" dirty="0"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65941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 smtClean="0">
                <a:latin typeface="Courier New"/>
                <a:cs typeface="Courier New"/>
              </a:rPr>
              <a:t>Swap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456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123</a:t>
            </a:r>
            <a:endParaRPr lang="en-US" sz="1800" dirty="0">
              <a:solidFill>
                <a:srgbClr val="FF0000"/>
              </a:solidFill>
              <a:latin typeface="Calibri" pitchFamily="34" charset="0"/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rsi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0x120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0x100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123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456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Registers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Memory</a:t>
            </a:r>
            <a:endParaRPr lang="en-US" sz="2400" dirty="0">
              <a:latin typeface="Calibri" pitchFamily="34" charset="0"/>
            </a:endParaRPr>
          </a:p>
        </p:txBody>
      </p:sp>
      <p:cxnSp>
        <p:nvCxnSpPr>
          <p:cNvPr id="78" name="Straight Arrow Connector 77"/>
          <p:cNvCxnSpPr>
            <a:stCxn id="71" idx="3"/>
          </p:cNvCxnSpPr>
          <p:nvPr/>
        </p:nvCxnSpPr>
        <p:spPr bwMode="auto">
          <a:xfrm>
            <a:off x="2863423" y="2919010"/>
            <a:ext cx="2074636" cy="4191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620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</a:t>
            </a:r>
            <a:r>
              <a:rPr lang="ro-RO" sz="1800" dirty="0" smtClean="0">
                <a:latin typeface="Courier New" pitchFamily="49" charset="0"/>
              </a:rPr>
              <a:t>rax  # t0 = *xp  </a:t>
            </a:r>
            <a:endParaRPr lang="ro-RO" sz="1800" dirty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(%rsi), %</a:t>
            </a:r>
            <a:r>
              <a:rPr lang="ro-RO" sz="1800" dirty="0" smtClean="0">
                <a:latin typeface="Courier New" pitchFamily="49" charset="0"/>
              </a:rPr>
              <a:t>rdx  # t1 = *yp</a:t>
            </a:r>
            <a:endParaRPr lang="ro-RO" sz="1800" dirty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%rdx, (%rdi</a:t>
            </a:r>
            <a:r>
              <a:rPr lang="ro-RO" sz="1800" dirty="0" smtClean="0">
                <a:latin typeface="Courier New" pitchFamily="49" charset="0"/>
              </a:rPr>
              <a:t>)  # *xp = t1</a:t>
            </a:r>
            <a:endParaRPr lang="ro-RO" sz="1800" dirty="0"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</a:t>
            </a:r>
            <a:r>
              <a:rPr lang="ro-RO" sz="1800" dirty="0" smtClean="0">
                <a:solidFill>
                  <a:srgbClr val="FF0000"/>
                </a:solidFill>
                <a:latin typeface="Courier New" pitchFamily="49" charset="0"/>
              </a:rPr>
              <a:t>movq    </a:t>
            </a:r>
            <a:r>
              <a:rPr lang="ro-RO" sz="1800" dirty="0">
                <a:solidFill>
                  <a:srgbClr val="FF0000"/>
                </a:solidFill>
                <a:latin typeface="Courier New" pitchFamily="49" charset="0"/>
              </a:rPr>
              <a:t>%rax, (%rsi</a:t>
            </a:r>
            <a:r>
              <a:rPr lang="ro-RO" sz="1800" dirty="0" smtClean="0">
                <a:solidFill>
                  <a:srgbClr val="FF0000"/>
                </a:solidFill>
                <a:latin typeface="Courier New" pitchFamily="49" charset="0"/>
              </a:rPr>
              <a:t>)  # *yp = t0</a:t>
            </a:r>
            <a:endParaRPr lang="ro-RO" sz="1800" dirty="0">
              <a:solidFill>
                <a:srgbClr val="FF0000"/>
              </a:solidFill>
              <a:latin typeface="Courier New" pitchFamily="49" charset="0"/>
            </a:endParaRPr>
          </a:p>
          <a:p>
            <a:pPr algn="l"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29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0x120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0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0x118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1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0x110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2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0x108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3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 </a:t>
              </a:r>
            </a:p>
          </p:txBody>
        </p:sp>
        <p:sp>
          <p:nvSpPr>
            <p:cNvPr id="34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 smtClean="0">
                  <a:latin typeface="Calibri"/>
                  <a:cs typeface="Calibri"/>
                </a:rPr>
                <a:t>Address</a:t>
              </a:r>
              <a:endParaRPr lang="en-US" sz="1600" dirty="0"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8997312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285750"/>
            <a:ext cx="6175375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Simple Addressing Modes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3838" indent="-223838" defTabSz="895350" eaLnBrk="1" hangingPunct="1">
              <a:tabLst>
                <a:tab pos="2349500" algn="l"/>
                <a:tab pos="4114800" algn="l"/>
              </a:tabLst>
              <a:defRPr/>
            </a:pPr>
            <a:r>
              <a:rPr lang="en-US" dirty="0" smtClean="0"/>
              <a:t>Direct</a:t>
            </a:r>
            <a:r>
              <a:rPr lang="en-US" dirty="0"/>
              <a:t>	</a:t>
            </a:r>
            <a:r>
              <a:rPr lang="en-US" dirty="0" smtClean="0"/>
              <a:t>A</a:t>
            </a:r>
            <a:r>
              <a:rPr lang="en-US" dirty="0"/>
              <a:t>	</a:t>
            </a:r>
            <a:r>
              <a:rPr lang="en-US" dirty="0" smtClean="0"/>
              <a:t>Mem[A]</a:t>
            </a:r>
            <a:endParaRPr lang="en-US" dirty="0"/>
          </a:p>
          <a:p>
            <a:pPr marL="560388" lvl="1" indent="-222250" defTabSz="895350" eaLnBrk="1" hangingPunct="1">
              <a:tabLst>
                <a:tab pos="2349500" algn="l"/>
                <a:tab pos="4114800" algn="l"/>
              </a:tabLst>
              <a:defRPr/>
            </a:pPr>
            <a:r>
              <a:rPr lang="en-US" dirty="0" smtClean="0"/>
              <a:t>Memory address A is directly specified</a:t>
            </a:r>
          </a:p>
          <a:p>
            <a:pPr marL="560388" lvl="1" indent="-222250" defTabSz="895350" eaLnBrk="1" hangingPunct="1">
              <a:tabLst>
                <a:tab pos="2349500" algn="l"/>
                <a:tab pos="4114800" algn="l"/>
              </a:tabLst>
              <a:defRPr/>
            </a:pPr>
            <a:r>
              <a:rPr lang="en-US" dirty="0" smtClean="0"/>
              <a:t>Mostly used for static and global variables</a:t>
            </a:r>
            <a:endParaRPr lang="en-US" dirty="0"/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2349500" algn="l"/>
                <a:tab pos="4114800" algn="l"/>
              </a:tabLst>
              <a:defRPr/>
            </a:pPr>
            <a:r>
              <a:rPr lang="en-US" dirty="0" err="1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0x804acb8,%eax</a:t>
            </a:r>
            <a:endParaRPr lang="en-US" dirty="0" smtClean="0"/>
          </a:p>
          <a:p>
            <a:pPr marL="223838" indent="-223838" defTabSz="895350" eaLnBrk="1" hangingPunct="1">
              <a:tabLst>
                <a:tab pos="2349500" algn="l"/>
                <a:tab pos="4114800" algn="l"/>
              </a:tabLst>
              <a:defRPr/>
            </a:pPr>
            <a:r>
              <a:rPr lang="en-US" dirty="0" smtClean="0"/>
              <a:t>Normal	(R)	Mem[</a:t>
            </a:r>
            <a:r>
              <a:rPr lang="en-US" dirty="0" err="1" smtClean="0"/>
              <a:t>Reg</a:t>
            </a:r>
            <a:r>
              <a:rPr lang="en-US" dirty="0" smtClean="0"/>
              <a:t>[R]]</a:t>
            </a:r>
          </a:p>
          <a:p>
            <a:pPr marL="560388" lvl="1" indent="-222250" defTabSz="895350" eaLnBrk="1" hangingPunct="1">
              <a:tabLst>
                <a:tab pos="2349500" algn="l"/>
                <a:tab pos="4114800" algn="l"/>
              </a:tabLst>
              <a:defRPr/>
            </a:pPr>
            <a:r>
              <a:rPr lang="en-US" dirty="0" smtClean="0"/>
              <a:t>Register R specifies memory address</a:t>
            </a:r>
          </a:p>
          <a:p>
            <a:pPr marL="560388" lvl="1" indent="-222250" defTabSz="895350" eaLnBrk="1" hangingPunct="1">
              <a:tabLst>
                <a:tab pos="2349500" algn="l"/>
                <a:tab pos="4114800" algn="l"/>
              </a:tabLst>
              <a:defRPr/>
            </a:pPr>
            <a:r>
              <a:rPr lang="en-US" dirty="0" smtClean="0"/>
              <a:t>Aha! Pointer dereferencing in C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2349500" algn="l"/>
                <a:tab pos="4114800" algn="l"/>
              </a:tabLst>
              <a:defRPr/>
            </a:pPr>
            <a:r>
              <a:rPr lang="en-US" dirty="0" err="1" smtClean="0">
                <a:latin typeface="Courier New" pitchFamily="49" charset="0"/>
              </a:rPr>
              <a:t>movq</a:t>
            </a:r>
            <a:r>
              <a:rPr lang="en-US" dirty="0" smtClean="0">
                <a:latin typeface="Courier New" pitchFamily="49" charset="0"/>
              </a:rPr>
              <a:t> (%</a:t>
            </a:r>
            <a:r>
              <a:rPr lang="en-US" dirty="0" err="1" smtClean="0">
                <a:latin typeface="Courier New" pitchFamily="49" charset="0"/>
              </a:rPr>
              <a:t>rcx</a:t>
            </a:r>
            <a:r>
              <a:rPr lang="en-US" dirty="0" smtClean="0">
                <a:latin typeface="Courier New" pitchFamily="49" charset="0"/>
              </a:rPr>
              <a:t>),%</a:t>
            </a:r>
            <a:r>
              <a:rPr lang="en-US" dirty="0" err="1" smtClean="0">
                <a:latin typeface="Courier New" pitchFamily="49" charset="0"/>
              </a:rPr>
              <a:t>rax</a:t>
            </a:r>
            <a:endParaRPr lang="en-US" dirty="0" smtClean="0"/>
          </a:p>
          <a:p>
            <a:pPr marL="223838" indent="-223838" defTabSz="895350" eaLnBrk="1" hangingPunct="1">
              <a:tabLst>
                <a:tab pos="2349500" algn="l"/>
                <a:tab pos="4114800" algn="l"/>
              </a:tabLst>
              <a:defRPr/>
            </a:pPr>
            <a:r>
              <a:rPr lang="en-US" dirty="0" smtClean="0"/>
              <a:t>Displacement	D(R)	Mem[</a:t>
            </a:r>
            <a:r>
              <a:rPr lang="en-US" dirty="0" err="1" smtClean="0"/>
              <a:t>Reg</a:t>
            </a:r>
            <a:r>
              <a:rPr lang="en-US" dirty="0" smtClean="0"/>
              <a:t>[R]+D]</a:t>
            </a:r>
          </a:p>
          <a:p>
            <a:pPr marL="560388" lvl="1" indent="-222250" defTabSz="895350" eaLnBrk="1" hangingPunct="1">
              <a:tabLst>
                <a:tab pos="2349500" algn="l"/>
                <a:tab pos="4114800" algn="l"/>
              </a:tabLst>
              <a:defRPr/>
            </a:pPr>
            <a:r>
              <a:rPr lang="en-US" dirty="0" smtClean="0"/>
              <a:t>Register R specifies start of memory region</a:t>
            </a:r>
          </a:p>
          <a:p>
            <a:pPr marL="560388" lvl="1" indent="-222250" defTabSz="895350" eaLnBrk="1" hangingPunct="1">
              <a:tabLst>
                <a:tab pos="2349500" algn="l"/>
                <a:tab pos="4114800" algn="l"/>
              </a:tabLst>
              <a:defRPr/>
            </a:pPr>
            <a:r>
              <a:rPr lang="en-US" dirty="0" smtClean="0"/>
              <a:t>Constant displacement D specifies offset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2349500" algn="l"/>
                <a:tab pos="4114800" algn="l"/>
              </a:tabLst>
              <a:defRPr/>
            </a:pPr>
            <a:r>
              <a:rPr lang="en-US" dirty="0" err="1" smtClean="0">
                <a:latin typeface="Courier New" pitchFamily="49" charset="0"/>
              </a:rPr>
              <a:t>movq</a:t>
            </a:r>
            <a:r>
              <a:rPr lang="en-US" dirty="0" smtClean="0">
                <a:latin typeface="Courier New" pitchFamily="49" charset="0"/>
              </a:rPr>
              <a:t> 8(%</a:t>
            </a:r>
            <a:r>
              <a:rPr lang="en-US" dirty="0" err="1">
                <a:latin typeface="Courier New" pitchFamily="49" charset="0"/>
              </a:rPr>
              <a:t>r</a:t>
            </a:r>
            <a:r>
              <a:rPr lang="en-US" dirty="0" err="1" smtClean="0">
                <a:latin typeface="Courier New" pitchFamily="49" charset="0"/>
              </a:rPr>
              <a:t>bp</a:t>
            </a:r>
            <a:r>
              <a:rPr lang="en-US" dirty="0" smtClean="0">
                <a:latin typeface="Courier New" pitchFamily="49" charset="0"/>
              </a:rPr>
              <a:t>),%</a:t>
            </a:r>
            <a:r>
              <a:rPr lang="en-US" dirty="0" err="1">
                <a:latin typeface="Courier New" pitchFamily="49" charset="0"/>
              </a:rPr>
              <a:t>r</a:t>
            </a:r>
            <a:r>
              <a:rPr lang="en-US" dirty="0" err="1" smtClean="0">
                <a:latin typeface="Courier New" pitchFamily="49" charset="0"/>
              </a:rPr>
              <a:t>dx</a:t>
            </a:r>
            <a:endParaRPr lang="en-US" dirty="0" smtClean="0"/>
          </a:p>
          <a:p>
            <a:pPr marL="560388" lvl="1" indent="-222250" defTabSz="895350" eaLnBrk="1" hangingPunct="1">
              <a:tabLst>
                <a:tab pos="2349500" algn="l"/>
                <a:tab pos="4114800" algn="l"/>
              </a:tabLst>
              <a:defRPr/>
            </a:pPr>
            <a:endParaRPr lang="en-US" dirty="0" smtClean="0"/>
          </a:p>
          <a:p>
            <a:pPr marL="223838" indent="-223838" defTabSz="895350" eaLnBrk="1" hangingPunct="1">
              <a:tabLst>
                <a:tab pos="2349500" algn="l"/>
                <a:tab pos="4114800" algn="l"/>
              </a:tabLst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0490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31788" y="285750"/>
            <a:ext cx="7516812" cy="57308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Complete Addressing Modes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14400"/>
            <a:ext cx="8307387" cy="5530850"/>
          </a:xfrm>
        </p:spPr>
        <p:txBody>
          <a:bodyPr/>
          <a:lstStyle/>
          <a:p>
            <a:pPr marL="223838" indent="-223838" defTabSz="895350" eaLnBrk="1" hangingPunct="1">
              <a:tabLst>
                <a:tab pos="1206500" algn="l"/>
                <a:tab pos="3657600" algn="l"/>
              </a:tabLst>
              <a:defRPr/>
            </a:pPr>
            <a:r>
              <a:rPr lang="en-US" dirty="0" smtClean="0"/>
              <a:t>Most General Form</a:t>
            </a:r>
          </a:p>
          <a:p>
            <a:pPr marL="223838" indent="-223838" defTabSz="895350" eaLnBrk="1" hangingPunct="1">
              <a:tabLst>
                <a:tab pos="1206500" algn="l"/>
                <a:tab pos="3657600" algn="l"/>
              </a:tabLst>
              <a:defRPr/>
            </a:pPr>
            <a:r>
              <a:rPr lang="en-US" dirty="0" smtClean="0"/>
              <a:t>		D(</a:t>
            </a:r>
            <a:r>
              <a:rPr lang="en-US" dirty="0" err="1" smtClean="0"/>
              <a:t>Rb,Ri,S</a:t>
            </a:r>
            <a:r>
              <a:rPr lang="en-US" dirty="0" smtClean="0"/>
              <a:t>)	Mem[</a:t>
            </a:r>
            <a:r>
              <a:rPr lang="en-US" dirty="0" err="1" smtClean="0"/>
              <a:t>Reg</a:t>
            </a:r>
            <a:r>
              <a:rPr lang="en-US" dirty="0" smtClean="0"/>
              <a:t>[</a:t>
            </a:r>
            <a:r>
              <a:rPr lang="en-US" dirty="0" err="1" smtClean="0"/>
              <a:t>Rb</a:t>
            </a:r>
            <a:r>
              <a:rPr lang="en-US" dirty="0" smtClean="0"/>
              <a:t>]+S*</a:t>
            </a:r>
            <a:r>
              <a:rPr lang="en-US" dirty="0" err="1" smtClean="0"/>
              <a:t>Reg</a:t>
            </a:r>
            <a:r>
              <a:rPr lang="en-US" dirty="0" smtClean="0"/>
              <a:t>[</a:t>
            </a:r>
            <a:r>
              <a:rPr lang="en-US" dirty="0" err="1" smtClean="0"/>
              <a:t>Ri</a:t>
            </a:r>
            <a:r>
              <a:rPr lang="en-US" dirty="0" smtClean="0"/>
              <a:t>]+ D]</a:t>
            </a:r>
          </a:p>
          <a:p>
            <a:pPr marL="560388" lvl="1" indent="-222250" defTabSz="895350" eaLnBrk="1" hangingPunct="1">
              <a:tabLst>
                <a:tab pos="1206500" algn="l"/>
                <a:tab pos="3657600" algn="l"/>
              </a:tabLst>
              <a:defRPr/>
            </a:pPr>
            <a:r>
              <a:rPr lang="en-US" dirty="0" smtClean="0"/>
              <a:t>D: 	Constant “displacement” 1, 2, or 4 bytes</a:t>
            </a:r>
          </a:p>
          <a:p>
            <a:pPr marL="962025" lvl="2" indent="-222250" defTabSz="895350" eaLnBrk="1" hangingPunct="1">
              <a:tabLst>
                <a:tab pos="1206500" algn="l"/>
                <a:tab pos="3657600" algn="l"/>
              </a:tabLst>
              <a:defRPr/>
            </a:pPr>
            <a:r>
              <a:rPr lang="en-US" dirty="0" smtClean="0"/>
              <a:t>Can be small (offset) or large (address)</a:t>
            </a:r>
          </a:p>
          <a:p>
            <a:pPr marL="560388" lvl="1" indent="-222250" defTabSz="895350" eaLnBrk="1" hangingPunct="1">
              <a:tabLst>
                <a:tab pos="1206500" algn="l"/>
                <a:tab pos="3657600" algn="l"/>
              </a:tabLst>
              <a:defRPr/>
            </a:pPr>
            <a:r>
              <a:rPr lang="en-US" dirty="0" err="1" smtClean="0"/>
              <a:t>Rb</a:t>
            </a:r>
            <a:r>
              <a:rPr lang="en-US" dirty="0" smtClean="0"/>
              <a:t>: 	Base register: Any of 16 integer registers</a:t>
            </a:r>
          </a:p>
          <a:p>
            <a:pPr marL="560388" lvl="1" indent="-222250" defTabSz="895350" eaLnBrk="1" hangingPunct="1">
              <a:tabLst>
                <a:tab pos="1206500" algn="l"/>
                <a:tab pos="3657600" algn="l"/>
              </a:tabLst>
              <a:defRPr/>
            </a:pPr>
            <a:r>
              <a:rPr lang="en-US" dirty="0" err="1" smtClean="0"/>
              <a:t>Ri</a:t>
            </a:r>
            <a:r>
              <a:rPr lang="en-US" dirty="0" smtClean="0"/>
              <a:t>:	Index register: Any, except for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</a:rPr>
              <a:t>r</a:t>
            </a:r>
            <a:r>
              <a:rPr lang="en-US" dirty="0" err="1" smtClean="0">
                <a:latin typeface="Courier New" pitchFamily="49" charset="0"/>
              </a:rPr>
              <a:t>sp</a:t>
            </a:r>
            <a:endParaRPr lang="en-US" dirty="0" smtClean="0">
              <a:latin typeface="Courier New" pitchFamily="49" charset="0"/>
            </a:endParaRPr>
          </a:p>
          <a:p>
            <a:pPr marL="560388" lvl="1" indent="-222250" defTabSz="895350" eaLnBrk="1" hangingPunct="1">
              <a:tabLst>
                <a:tab pos="1206500" algn="l"/>
                <a:tab pos="3657600" algn="l"/>
              </a:tabLst>
              <a:defRPr/>
            </a:pPr>
            <a:r>
              <a:rPr lang="en-US" dirty="0" smtClean="0"/>
              <a:t>S: 	Scale: 1, 2, 4, or 8</a:t>
            </a:r>
          </a:p>
          <a:p>
            <a:pPr marL="223838" indent="-223838" defTabSz="895350" eaLnBrk="1" hangingPunct="1">
              <a:lnSpc>
                <a:spcPct val="85000"/>
              </a:lnSpc>
              <a:spcBef>
                <a:spcPts val="1200"/>
              </a:spcBef>
              <a:tabLst>
                <a:tab pos="1206500" algn="l"/>
                <a:tab pos="3657600" algn="l"/>
              </a:tabLst>
              <a:defRPr/>
            </a:pPr>
            <a:r>
              <a:rPr lang="en-US" dirty="0" smtClean="0"/>
              <a:t>Special Cases</a:t>
            </a:r>
          </a:p>
          <a:p>
            <a:pPr marL="223838" indent="-223838" defTabSz="895350" eaLnBrk="1" hangingPunct="1">
              <a:lnSpc>
                <a:spcPct val="85000"/>
              </a:lnSpc>
              <a:spcBef>
                <a:spcPts val="1200"/>
              </a:spcBef>
              <a:tabLst>
                <a:tab pos="1206500" algn="l"/>
                <a:tab pos="3657600" algn="l"/>
              </a:tabLst>
              <a:defRPr/>
            </a:pPr>
            <a:r>
              <a:rPr lang="en-US" dirty="0" smtClean="0"/>
              <a:t>		(</a:t>
            </a:r>
            <a:r>
              <a:rPr lang="en-US" dirty="0" err="1" smtClean="0"/>
              <a:t>Rb,Ri</a:t>
            </a:r>
            <a:r>
              <a:rPr lang="en-US" dirty="0" smtClean="0"/>
              <a:t>)	Mem[</a:t>
            </a:r>
            <a:r>
              <a:rPr lang="en-US" dirty="0" err="1" smtClean="0"/>
              <a:t>Reg</a:t>
            </a:r>
            <a:r>
              <a:rPr lang="en-US" dirty="0" smtClean="0"/>
              <a:t>[</a:t>
            </a:r>
            <a:r>
              <a:rPr lang="en-US" dirty="0" err="1" smtClean="0"/>
              <a:t>Rb</a:t>
            </a:r>
            <a:r>
              <a:rPr lang="en-US" dirty="0" smtClean="0"/>
              <a:t>]+</a:t>
            </a:r>
            <a:r>
              <a:rPr lang="en-US" dirty="0" err="1" smtClean="0"/>
              <a:t>Reg</a:t>
            </a:r>
            <a:r>
              <a:rPr lang="en-US" dirty="0" smtClean="0"/>
              <a:t>[</a:t>
            </a:r>
            <a:r>
              <a:rPr lang="en-US" dirty="0" err="1" smtClean="0"/>
              <a:t>Ri</a:t>
            </a:r>
            <a:r>
              <a:rPr lang="en-US" dirty="0" smtClean="0"/>
              <a:t>]]</a:t>
            </a:r>
          </a:p>
          <a:p>
            <a:pPr marL="223838" indent="-223838" defTabSz="895350" eaLnBrk="1" hangingPunct="1">
              <a:lnSpc>
                <a:spcPct val="85000"/>
              </a:lnSpc>
              <a:spcBef>
                <a:spcPts val="1200"/>
              </a:spcBef>
              <a:tabLst>
                <a:tab pos="1206500" algn="l"/>
                <a:tab pos="3657600" algn="l"/>
              </a:tabLst>
              <a:defRPr/>
            </a:pPr>
            <a:r>
              <a:rPr lang="en-US" dirty="0" smtClean="0"/>
              <a:t>		D(</a:t>
            </a:r>
            <a:r>
              <a:rPr lang="en-US" dirty="0" err="1" smtClean="0"/>
              <a:t>Rb,Ri</a:t>
            </a:r>
            <a:r>
              <a:rPr lang="en-US" dirty="0" smtClean="0"/>
              <a:t>)	Mem[</a:t>
            </a:r>
            <a:r>
              <a:rPr lang="en-US" dirty="0" err="1" smtClean="0"/>
              <a:t>Reg</a:t>
            </a:r>
            <a:r>
              <a:rPr lang="en-US" dirty="0" smtClean="0"/>
              <a:t>[</a:t>
            </a:r>
            <a:r>
              <a:rPr lang="en-US" dirty="0" err="1" smtClean="0"/>
              <a:t>Rb</a:t>
            </a:r>
            <a:r>
              <a:rPr lang="en-US" dirty="0" smtClean="0"/>
              <a:t>]+</a:t>
            </a:r>
            <a:r>
              <a:rPr lang="en-US" dirty="0" err="1" smtClean="0"/>
              <a:t>Reg</a:t>
            </a:r>
            <a:r>
              <a:rPr lang="en-US" dirty="0" smtClean="0"/>
              <a:t>[</a:t>
            </a:r>
            <a:r>
              <a:rPr lang="en-US" dirty="0" err="1" smtClean="0"/>
              <a:t>Ri</a:t>
            </a:r>
            <a:r>
              <a:rPr lang="en-US" dirty="0" smtClean="0"/>
              <a:t>]+D]</a:t>
            </a:r>
          </a:p>
          <a:p>
            <a:pPr marL="223838" indent="-223838" defTabSz="895350" eaLnBrk="1" hangingPunct="1">
              <a:lnSpc>
                <a:spcPct val="85000"/>
              </a:lnSpc>
              <a:spcBef>
                <a:spcPts val="1200"/>
              </a:spcBef>
              <a:tabLst>
                <a:tab pos="1206500" algn="l"/>
                <a:tab pos="3657600" algn="l"/>
              </a:tabLst>
              <a:defRPr/>
            </a:pPr>
            <a:r>
              <a:rPr lang="en-US" dirty="0" smtClean="0"/>
              <a:t>		(</a:t>
            </a:r>
            <a:r>
              <a:rPr lang="en-US" dirty="0" err="1" smtClean="0"/>
              <a:t>Rb,Ri,S</a:t>
            </a:r>
            <a:r>
              <a:rPr lang="en-US" dirty="0" smtClean="0"/>
              <a:t>)	Mem[</a:t>
            </a:r>
            <a:r>
              <a:rPr lang="en-US" dirty="0" err="1" smtClean="0"/>
              <a:t>Reg</a:t>
            </a:r>
            <a:r>
              <a:rPr lang="en-US" dirty="0" smtClean="0"/>
              <a:t>[</a:t>
            </a:r>
            <a:r>
              <a:rPr lang="en-US" dirty="0" err="1" smtClean="0"/>
              <a:t>Rb</a:t>
            </a:r>
            <a:r>
              <a:rPr lang="en-US" dirty="0" smtClean="0"/>
              <a:t>]+S*</a:t>
            </a:r>
            <a:r>
              <a:rPr lang="en-US" dirty="0" err="1" smtClean="0"/>
              <a:t>Reg</a:t>
            </a:r>
            <a:r>
              <a:rPr lang="en-US" dirty="0" smtClean="0"/>
              <a:t>[</a:t>
            </a:r>
            <a:r>
              <a:rPr lang="en-US" dirty="0" err="1" smtClean="0"/>
              <a:t>Ri</a:t>
            </a:r>
            <a:r>
              <a:rPr lang="en-US" dirty="0" smtClean="0"/>
              <a:t>]]</a:t>
            </a:r>
          </a:p>
          <a:p>
            <a:pPr marL="223838" indent="-223838" defTabSz="895350" eaLnBrk="1" hangingPunct="1">
              <a:lnSpc>
                <a:spcPct val="85000"/>
              </a:lnSpc>
              <a:spcBef>
                <a:spcPts val="1200"/>
              </a:spcBef>
              <a:tabLst>
                <a:tab pos="1206500" algn="l"/>
                <a:tab pos="3657600" algn="l"/>
              </a:tabLst>
              <a:defRPr/>
            </a:pPr>
            <a:r>
              <a:rPr lang="en-US" dirty="0"/>
              <a:t>	</a:t>
            </a:r>
            <a:r>
              <a:rPr lang="en-US" dirty="0" smtClean="0"/>
              <a:t>	D	Mem[D]</a:t>
            </a:r>
          </a:p>
          <a:p>
            <a:pPr marL="223838" indent="-223838" defTabSz="895350" eaLnBrk="1" hangingPunct="1">
              <a:lnSpc>
                <a:spcPct val="85000"/>
              </a:lnSpc>
              <a:spcBef>
                <a:spcPts val="1200"/>
              </a:spcBef>
              <a:tabLst>
                <a:tab pos="1206500" algn="l"/>
                <a:tab pos="3657600" algn="l"/>
              </a:tabLst>
              <a:defRPr/>
            </a:pPr>
            <a:r>
              <a:rPr lang="en-US" dirty="0"/>
              <a:t>	</a:t>
            </a:r>
            <a:r>
              <a:rPr lang="en-US" dirty="0" smtClean="0"/>
              <a:t>	(,</a:t>
            </a:r>
            <a:r>
              <a:rPr lang="en-US" dirty="0" err="1" smtClean="0"/>
              <a:t>Ri,S</a:t>
            </a:r>
            <a:r>
              <a:rPr lang="en-US" dirty="0" smtClean="0"/>
              <a:t>)	Mem[S*</a:t>
            </a:r>
            <a:r>
              <a:rPr lang="en-US" dirty="0" err="1" smtClean="0"/>
              <a:t>Reg</a:t>
            </a:r>
            <a:r>
              <a:rPr lang="en-US" dirty="0" smtClean="0"/>
              <a:t>[</a:t>
            </a:r>
            <a:r>
              <a:rPr lang="en-US" dirty="0" err="1" smtClean="0"/>
              <a:t>Ri</a:t>
            </a:r>
            <a:r>
              <a:rPr lang="en-US" dirty="0" smtClean="0"/>
              <a:t>]]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285750"/>
            <a:ext cx="7223125" cy="57308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X86 Evolution:</a:t>
            </a:r>
            <a:r>
              <a:rPr lang="en-US" altLang="en-US" dirty="0"/>
              <a:t> </a:t>
            </a:r>
            <a:r>
              <a:rPr lang="en-US" altLang="en-US" dirty="0" smtClean="0"/>
              <a:t>Milestones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55000" cy="5486400"/>
          </a:xfrm>
        </p:spPr>
        <p:txBody>
          <a:bodyPr/>
          <a:lstStyle/>
          <a:p>
            <a:pPr marL="223838" indent="-223838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	Name	Date	Transistors		Frequency</a:t>
            </a:r>
          </a:p>
          <a:p>
            <a:pPr marL="223838" indent="-223838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4004	1971	2.3K			108 KHz</a:t>
            </a:r>
          </a:p>
          <a:p>
            <a:pPr marL="560388" lvl="1" indent="-222250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4-bit processor.  First 1-chip microprocessor</a:t>
            </a:r>
          </a:p>
          <a:p>
            <a:pPr marL="560388" lvl="1" indent="-222250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Didn’t even have interrupts!</a:t>
            </a:r>
          </a:p>
          <a:p>
            <a:pPr marL="223838" indent="-223838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8008	1972	3.3K			200-800 KHz</a:t>
            </a:r>
          </a:p>
          <a:p>
            <a:pPr marL="560388" lvl="1" indent="-222250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Like 4004, but with 8-bit </a:t>
            </a:r>
            <a:r>
              <a:rPr lang="en-US" dirty="0" err="1" smtClean="0"/>
              <a:t>ALU</a:t>
            </a:r>
            <a:endParaRPr lang="en-US" dirty="0" smtClean="0"/>
          </a:p>
          <a:p>
            <a:pPr marL="223838" indent="-223838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8080	1974	6K			2 MHz</a:t>
            </a:r>
          </a:p>
          <a:p>
            <a:pPr marL="560388" lvl="1" indent="-222250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Compatible at source level with 8008</a:t>
            </a:r>
          </a:p>
          <a:p>
            <a:pPr marL="560388" lvl="1" indent="-222250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Processor in first “kit” computers</a:t>
            </a:r>
          </a:p>
          <a:p>
            <a:pPr marL="560388" lvl="1" indent="-222250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Pricing caused it to beat similar processors with better programming models</a:t>
            </a:r>
          </a:p>
          <a:p>
            <a:pPr marL="839788" lvl="2" indent="-165100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Motorola 6800</a:t>
            </a:r>
          </a:p>
          <a:p>
            <a:pPr marL="839788" lvl="2" indent="-165100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MOS Technologies (</a:t>
            </a:r>
            <a:r>
              <a:rPr lang="en-US" dirty="0" err="1" smtClean="0"/>
              <a:t>MOSTEK</a:t>
            </a:r>
            <a:r>
              <a:rPr lang="en-US" dirty="0" smtClean="0"/>
              <a:t>) 6502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Address Computation Examples</a:t>
            </a:r>
          </a:p>
        </p:txBody>
      </p:sp>
      <p:sp>
        <p:nvSpPr>
          <p:cNvPr id="32771" name="Rectangle 6"/>
          <p:cNvSpPr>
            <a:spLocks noChangeArrowheads="1"/>
          </p:cNvSpPr>
          <p:nvPr/>
        </p:nvSpPr>
        <p:spPr bwMode="auto">
          <a:xfrm>
            <a:off x="3810000" y="1600200"/>
            <a:ext cx="685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%edx</a:t>
            </a:r>
          </a:p>
        </p:txBody>
      </p:sp>
      <p:sp>
        <p:nvSpPr>
          <p:cNvPr id="32772" name="Rectangle 7"/>
          <p:cNvSpPr>
            <a:spLocks noChangeArrowheads="1"/>
          </p:cNvSpPr>
          <p:nvPr/>
        </p:nvSpPr>
        <p:spPr bwMode="auto">
          <a:xfrm>
            <a:off x="3810000" y="2057400"/>
            <a:ext cx="685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%ecx</a:t>
            </a:r>
          </a:p>
        </p:txBody>
      </p:sp>
      <p:sp>
        <p:nvSpPr>
          <p:cNvPr id="32773" name="Rectangle 15"/>
          <p:cNvSpPr>
            <a:spLocks noChangeArrowheads="1"/>
          </p:cNvSpPr>
          <p:nvPr/>
        </p:nvSpPr>
        <p:spPr bwMode="auto">
          <a:xfrm>
            <a:off x="4495800" y="1600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0xf000</a:t>
            </a:r>
          </a:p>
        </p:txBody>
      </p:sp>
      <p:sp>
        <p:nvSpPr>
          <p:cNvPr id="32774" name="Rectangle 16"/>
          <p:cNvSpPr>
            <a:spLocks noChangeArrowheads="1"/>
          </p:cNvSpPr>
          <p:nvPr/>
        </p:nvSpPr>
        <p:spPr bwMode="auto">
          <a:xfrm>
            <a:off x="4495800" y="2057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0x100</a:t>
            </a:r>
          </a:p>
        </p:txBody>
      </p:sp>
      <p:graphicFrame>
        <p:nvGraphicFramePr>
          <p:cNvPr id="187509" name="Group 117"/>
          <p:cNvGraphicFramePr>
            <a:graphicFrameLocks noGrp="1"/>
          </p:cNvGraphicFramePr>
          <p:nvPr/>
        </p:nvGraphicFramePr>
        <p:xfrm>
          <a:off x="1066800" y="3124200"/>
          <a:ext cx="6934200" cy="2540000"/>
        </p:xfrm>
        <a:graphic>
          <a:graphicData uri="http://schemas.openxmlformats.org/drawingml/2006/table">
            <a:tbl>
              <a:tblPr/>
              <a:tblGrid>
                <a:gridCol w="2671763"/>
                <a:gridCol w="2741612"/>
                <a:gridCol w="1520825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-124" charset="0"/>
                        </a:rPr>
                        <a:t>Expression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-124" charset="0"/>
                        </a:rPr>
                        <a:t>Computation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-124" charset="0"/>
                        </a:rPr>
                        <a:t>Address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urier New" pitchFamily="49" charset="0"/>
                        </a:rPr>
                        <a:t>0x8(%edx)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urier New" pitchFamily="49" charset="0"/>
                        </a:rPr>
                        <a:t>0xf000 + 0x8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urier New" pitchFamily="49" charset="0"/>
                        </a:rPr>
                        <a:t>0xf008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urier New" pitchFamily="49" charset="0"/>
                        </a:rPr>
                        <a:t>(%edx,%ecx)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urier New" pitchFamily="49" charset="0"/>
                        </a:rPr>
                        <a:t>0xf000 + 0x100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urier New" pitchFamily="49" charset="0"/>
                        </a:rPr>
                        <a:t>0xf100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urier New" pitchFamily="49" charset="0"/>
                        </a:rPr>
                        <a:t>(%edx,%ecx,4)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urier New" pitchFamily="49" charset="0"/>
                        </a:rPr>
                        <a:t>0xf000 + 4*0x100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urier New" pitchFamily="49" charset="0"/>
                        </a:rPr>
                        <a:t>0xf400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urier New" pitchFamily="49" charset="0"/>
                        </a:rPr>
                        <a:t>0x80(,%edx,2)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urier New" pitchFamily="49" charset="0"/>
                        </a:rPr>
                        <a:t>2*0xf000 + 0x80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urier New" pitchFamily="49" charset="0"/>
                        </a:rPr>
                        <a:t>0x1e080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85750"/>
            <a:ext cx="78486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Address Computation Instruction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>
                <a:latin typeface="Courier New" pitchFamily="49" charset="0"/>
              </a:rPr>
              <a:t>leaq</a:t>
            </a:r>
            <a:r>
              <a:rPr lang="en-US" dirty="0" smtClean="0"/>
              <a:t> </a:t>
            </a:r>
            <a:r>
              <a:rPr lang="en-US" i="1" dirty="0" err="1" smtClean="0"/>
              <a:t>Src</a:t>
            </a:r>
            <a:r>
              <a:rPr lang="en-US" dirty="0" err="1" smtClean="0"/>
              <a:t>,</a:t>
            </a:r>
            <a:r>
              <a:rPr lang="en-US" i="1" dirty="0" err="1" smtClean="0"/>
              <a:t>Dest</a:t>
            </a:r>
            <a:endParaRPr lang="en-US" dirty="0" smtClean="0"/>
          </a:p>
          <a:p>
            <a:pPr lvl="1" eaLnBrk="1" hangingPunct="1">
              <a:defRPr/>
            </a:pPr>
            <a:r>
              <a:rPr lang="en-US" i="1" dirty="0" err="1" smtClean="0"/>
              <a:t>Src</a:t>
            </a:r>
            <a:r>
              <a:rPr lang="en-US" dirty="0" smtClean="0"/>
              <a:t> is address mode expression</a:t>
            </a:r>
          </a:p>
          <a:p>
            <a:pPr lvl="1" eaLnBrk="1" hangingPunct="1">
              <a:defRPr/>
            </a:pPr>
            <a:r>
              <a:rPr lang="en-US" dirty="0" smtClean="0"/>
              <a:t>Set </a:t>
            </a:r>
            <a:r>
              <a:rPr lang="en-US" i="1" dirty="0" err="1" smtClean="0"/>
              <a:t>Dest</a:t>
            </a:r>
            <a:r>
              <a:rPr lang="en-US" dirty="0" smtClean="0"/>
              <a:t> to address denoted by expression</a:t>
            </a:r>
          </a:p>
          <a:p>
            <a:pPr eaLnBrk="1" hangingPunct="1">
              <a:defRPr/>
            </a:pPr>
            <a:r>
              <a:rPr lang="en-US" dirty="0" smtClean="0"/>
              <a:t>Uses</a:t>
            </a:r>
          </a:p>
          <a:p>
            <a:pPr lvl="1" eaLnBrk="1" hangingPunct="1">
              <a:defRPr/>
            </a:pPr>
            <a:r>
              <a:rPr lang="en-US" dirty="0" smtClean="0"/>
              <a:t>Computing address without doing memory reference</a:t>
            </a:r>
          </a:p>
          <a:p>
            <a:pPr lvl="2" eaLnBrk="1" hangingPunct="1">
              <a:defRPr/>
            </a:pPr>
            <a:r>
              <a:rPr lang="en-US" dirty="0" smtClean="0"/>
              <a:t>E.g., translation of </a:t>
            </a:r>
            <a:r>
              <a:rPr lang="en-US" dirty="0" smtClean="0">
                <a:latin typeface="Courier New" pitchFamily="49" charset="0"/>
              </a:rPr>
              <a:t>p = &amp;x[</a:t>
            </a:r>
            <a:r>
              <a:rPr lang="en-US" dirty="0" err="1" smtClean="0">
                <a:latin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</a:rPr>
              <a:t>];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Computing arithmetic expressions of the form x + k*y</a:t>
            </a:r>
          </a:p>
          <a:p>
            <a:pPr lvl="2" eaLnBrk="1" hangingPunct="1">
              <a:defRPr/>
            </a:pPr>
            <a:r>
              <a:rPr lang="en-US" dirty="0" smtClean="0"/>
              <a:t>k = 1, 2, 4, or 8.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rgbClr val="CC0000"/>
                </a:solidFill>
              </a:rPr>
              <a:t>LEARN THIS INSTRUCTION!!!</a:t>
            </a:r>
          </a:p>
          <a:p>
            <a:pPr lvl="1" eaLnBrk="1" hangingPunct="1">
              <a:defRPr/>
            </a:pPr>
            <a:r>
              <a:rPr lang="en-US" dirty="0" smtClean="0"/>
              <a:t>Used heavily by compiler</a:t>
            </a:r>
          </a:p>
          <a:p>
            <a:pPr lvl="1" eaLnBrk="1" hangingPunct="1">
              <a:defRPr/>
            </a:pPr>
            <a:r>
              <a:rPr lang="en-US" dirty="0" smtClean="0"/>
              <a:t>Appears regularly on exams</a:t>
            </a:r>
            <a:r>
              <a:rPr lang="en-US" dirty="0"/>
              <a:t> </a:t>
            </a:r>
            <a:r>
              <a:rPr lang="en-US" dirty="0" smtClean="0"/>
              <a:t>&amp; quizzes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85750"/>
            <a:ext cx="7848600" cy="573088"/>
          </a:xfrm>
        </p:spPr>
        <p:txBody>
          <a:bodyPr/>
          <a:lstStyle/>
          <a:p>
            <a:pPr eaLnBrk="1" hangingPunct="1"/>
            <a:r>
              <a:rPr lang="en-US" altLang="en-US" dirty="0" err="1" smtClean="0"/>
              <a:t>leaq</a:t>
            </a:r>
            <a:r>
              <a:rPr lang="en-US" altLang="en-US" dirty="0" smtClean="0"/>
              <a:t> vs. </a:t>
            </a:r>
            <a:r>
              <a:rPr lang="en-US" altLang="en-US" dirty="0" err="1" smtClean="0"/>
              <a:t>movq</a:t>
            </a:r>
            <a:endParaRPr lang="en-US" altLang="en-US" dirty="0" smtClean="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Assume </a:t>
            </a:r>
            <a:r>
              <a:rPr lang="en-US" dirty="0" err="1" smtClean="0"/>
              <a:t>dest</a:t>
            </a:r>
            <a:r>
              <a:rPr lang="en-US" dirty="0" smtClean="0"/>
              <a:t> is %</a:t>
            </a:r>
            <a:r>
              <a:rPr lang="en-US" dirty="0" err="1" smtClean="0"/>
              <a:t>rax</a:t>
            </a:r>
            <a:r>
              <a:rPr lang="en-US" dirty="0" smtClean="0"/>
              <a:t>: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dirty="0"/>
              <a:t>	</a:t>
            </a:r>
            <a:r>
              <a:rPr lang="en-US" dirty="0" smtClean="0"/>
              <a:t>%</a:t>
            </a:r>
            <a:r>
              <a:rPr lang="en-US" dirty="0" err="1" smtClean="0"/>
              <a:t>rdi</a:t>
            </a:r>
            <a:r>
              <a:rPr lang="en-US" dirty="0" smtClean="0"/>
              <a:t> = 0xF000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dirty="0"/>
              <a:t>	</a:t>
            </a:r>
            <a:r>
              <a:rPr lang="en-US" dirty="0" smtClean="0"/>
              <a:t>%</a:t>
            </a:r>
            <a:r>
              <a:rPr lang="en-US" dirty="0" err="1" smtClean="0"/>
              <a:t>rsi</a:t>
            </a:r>
            <a:r>
              <a:rPr lang="en-US" dirty="0" smtClean="0"/>
              <a:t> = 0x8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dirty="0"/>
              <a:t>	</a:t>
            </a:r>
            <a:r>
              <a:rPr lang="en-US" dirty="0" smtClean="0"/>
              <a:t>Memory at 0xF000 = 0x12345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dirty="0"/>
              <a:t>	</a:t>
            </a:r>
            <a:r>
              <a:rPr lang="en-US" dirty="0" smtClean="0"/>
              <a:t>Memory at 0xF008 = 0x6789A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dirty="0"/>
              <a:t>	</a:t>
            </a:r>
            <a:r>
              <a:rPr lang="en-US" dirty="0" smtClean="0"/>
              <a:t>Memory at 0xF010 = 0xBCDEF</a:t>
            </a:r>
          </a:p>
          <a:p>
            <a:pPr eaLnBrk="1" hangingPunct="1">
              <a:defRPr/>
            </a:pPr>
            <a:r>
              <a:rPr lang="en-US" dirty="0" err="1" smtClean="0"/>
              <a:t>Src</a:t>
            </a:r>
            <a:r>
              <a:rPr lang="en-US" dirty="0" smtClean="0"/>
              <a:t>			</a:t>
            </a:r>
            <a:r>
              <a:rPr lang="en-US" dirty="0" err="1" smtClean="0"/>
              <a:t>leaq</a:t>
            </a:r>
            <a:r>
              <a:rPr lang="en-US" dirty="0" smtClean="0"/>
              <a:t>		</a:t>
            </a:r>
            <a:r>
              <a:rPr lang="en-US" dirty="0" err="1" smtClean="0"/>
              <a:t>movq</a:t>
            </a:r>
            <a:endParaRPr lang="en-US" dirty="0" smtClean="0"/>
          </a:p>
          <a:p>
            <a:pPr eaLnBrk="1" hangingPunct="1">
              <a:spcBef>
                <a:spcPts val="600"/>
              </a:spcBef>
              <a:defRPr/>
            </a:pPr>
            <a:r>
              <a:rPr lang="en-US" dirty="0" smtClean="0"/>
              <a:t>(%</a:t>
            </a:r>
            <a:r>
              <a:rPr lang="en-US" dirty="0" err="1" smtClean="0"/>
              <a:t>rdi</a:t>
            </a:r>
            <a:r>
              <a:rPr lang="en-US" dirty="0" smtClean="0"/>
              <a:t>)</a:t>
            </a:r>
            <a:r>
              <a:rPr lang="en-US" dirty="0"/>
              <a:t>	</a:t>
            </a:r>
            <a:r>
              <a:rPr lang="en-US" dirty="0" smtClean="0"/>
              <a:t>		0xF000	0x12345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dirty="0" smtClean="0"/>
              <a:t>8(%</a:t>
            </a:r>
            <a:r>
              <a:rPr lang="en-US" dirty="0" err="1" smtClean="0"/>
              <a:t>rdi</a:t>
            </a:r>
            <a:r>
              <a:rPr lang="en-US" dirty="0" smtClean="0"/>
              <a:t>)		0xF008	0x6789A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dirty="0" smtClean="0"/>
              <a:t>(%</a:t>
            </a:r>
            <a:r>
              <a:rPr lang="en-US" dirty="0" err="1" smtClean="0"/>
              <a:t>rdi</a:t>
            </a:r>
            <a:r>
              <a:rPr lang="en-US" dirty="0" smtClean="0"/>
              <a:t>,%</a:t>
            </a:r>
            <a:r>
              <a:rPr lang="en-US" dirty="0" err="1" smtClean="0"/>
              <a:t>rsi</a:t>
            </a:r>
            <a:r>
              <a:rPr lang="en-US" dirty="0" smtClean="0"/>
              <a:t>)		0xF008	0x6789A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dirty="0" smtClean="0"/>
              <a:t>(%rdi,%rsi,2)	0xF010	0xBCDEF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dirty="0" smtClean="0"/>
              <a:t>%</a:t>
            </a:r>
            <a:r>
              <a:rPr lang="en-US" dirty="0" err="1" smtClean="0"/>
              <a:t>rdi</a:t>
            </a:r>
            <a:r>
              <a:rPr lang="en-US" dirty="0" smtClean="0"/>
              <a:t>			</a:t>
            </a:r>
            <a:r>
              <a:rPr lang="en-US" i="1" dirty="0" smtClean="0"/>
              <a:t>Illegal!</a:t>
            </a:r>
            <a:r>
              <a:rPr lang="en-US" dirty="0" smtClean="0"/>
              <a:t>	0xF000</a:t>
            </a:r>
          </a:p>
        </p:txBody>
      </p:sp>
    </p:spTree>
    <p:extLst>
      <p:ext uri="{BB962C8B-B14F-4D97-AF65-F5344CB8AC3E}">
        <p14:creationId xmlns:p14="http://schemas.microsoft.com/office/powerpoint/2010/main" val="121519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Some Arithmetic Operations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259715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smtClean="0"/>
              <a:t>Two-Operand </a:t>
            </a:r>
            <a:r>
              <a:rPr lang="en-US" dirty="0"/>
              <a:t>Instructions:</a:t>
            </a:r>
          </a:p>
          <a:p>
            <a:pPr marL="0" lvl="1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Format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Computation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+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 smtClean="0"/>
              <a:t>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*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salq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&lt;&lt;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Also called </a:t>
            </a:r>
            <a:r>
              <a:rPr lang="en-US" dirty="0" err="1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shlq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sarq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Arithmetic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Logical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xorq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^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andq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&amp;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orq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| </a:t>
            </a:r>
            <a:r>
              <a:rPr lang="en-US" dirty="0" err="1"/>
              <a:t>Src</a:t>
            </a:r>
            <a:endParaRPr lang="en-US" dirty="0"/>
          </a:p>
          <a:p>
            <a:pPr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smtClean="0"/>
              <a:t>Watch out for argument order!</a:t>
            </a:r>
          </a:p>
          <a:p>
            <a:pPr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smtClean="0"/>
              <a:t>No </a:t>
            </a:r>
            <a:r>
              <a:rPr lang="en-US" dirty="0"/>
              <a:t>distinction between signed and unsigned </a:t>
            </a:r>
            <a:r>
              <a:rPr lang="en-US" dirty="0" err="1"/>
              <a:t>int</a:t>
            </a:r>
            <a:r>
              <a:rPr lang="en-US" dirty="0"/>
              <a:t> (why</a:t>
            </a:r>
            <a:r>
              <a:rPr lang="en-US" dirty="0" smtClean="0"/>
              <a:t>?)</a:t>
            </a:r>
          </a:p>
          <a:p>
            <a:pPr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smtClean="0"/>
              <a:t>Note: immediate source limited to 4 bytes (sigh)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753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Some Arithmetic Operations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smtClean="0"/>
              <a:t>One-Operand </a:t>
            </a:r>
            <a:r>
              <a:rPr lang="en-US" dirty="0"/>
              <a:t>Instructions</a:t>
            </a: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incq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 smtClean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=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+ 1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decq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1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negq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 </a:t>
            </a:r>
            <a:r>
              <a:rPr lang="en-US" dirty="0" err="1" smtClean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notq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~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endParaRPr lang="en-US" dirty="0">
              <a:latin typeface="Calibri Italic" charset="0"/>
              <a:sym typeface="Calibri Italic" charset="0"/>
            </a:endParaRPr>
          </a:p>
          <a:p>
            <a:pPr>
              <a:spcBef>
                <a:spcPts val="3500"/>
              </a:spcBef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See book for more instructions</a:t>
            </a:r>
          </a:p>
        </p:txBody>
      </p:sp>
    </p:spTree>
    <p:extLst>
      <p:ext uri="{BB962C8B-B14F-4D97-AF65-F5344CB8AC3E}">
        <p14:creationId xmlns:p14="http://schemas.microsoft.com/office/powerpoint/2010/main" val="1765176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Arithmetic Expression Example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86200" y="3505199"/>
            <a:ext cx="4406900" cy="28289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Interesting Instructions</a:t>
            </a:r>
          </a:p>
          <a:p>
            <a:pPr lvl="1" indent="-342900"/>
            <a:r>
              <a:rPr lang="en-US" b="1" dirty="0" err="1" smtClean="0">
                <a:latin typeface="Courier New"/>
                <a:cs typeface="Courier New"/>
              </a:rPr>
              <a:t>leaq</a:t>
            </a:r>
            <a:r>
              <a:rPr lang="en-US" dirty="0" smtClean="0"/>
              <a:t>: address computation</a:t>
            </a:r>
          </a:p>
          <a:p>
            <a:pPr lvl="1" indent="-342900"/>
            <a:r>
              <a:rPr lang="en-US" b="1" dirty="0" err="1" smtClean="0">
                <a:latin typeface="Courier New"/>
                <a:cs typeface="Courier New"/>
              </a:rPr>
              <a:t>salq</a:t>
            </a:r>
            <a:r>
              <a:rPr lang="en-US" dirty="0" smtClean="0"/>
              <a:t>: shift</a:t>
            </a:r>
          </a:p>
          <a:p>
            <a:pPr lvl="1" indent="-342900"/>
            <a:r>
              <a:rPr lang="en-US" b="1" dirty="0" err="1" smtClean="0">
                <a:latin typeface="Courier New"/>
                <a:cs typeface="Courier New"/>
              </a:rPr>
              <a:t>imulq</a:t>
            </a:r>
            <a:r>
              <a:rPr lang="en-US" dirty="0" smtClean="0"/>
              <a:t>: multiplication</a:t>
            </a:r>
          </a:p>
          <a:p>
            <a:pPr lvl="2" indent="-342900"/>
            <a:r>
              <a:rPr lang="en-US" dirty="0" smtClean="0"/>
              <a:t>But, only used once</a:t>
            </a:r>
            <a:endParaRPr lang="en-US" dirty="0"/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52400" y="1752600"/>
            <a:ext cx="3581400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(long x, long y, long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t1 =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t2 = z+t1;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t3 = x+4;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t4 = y * 48;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t5 = t3 + t4;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4249737" y="1193800"/>
            <a:ext cx="4127500" cy="2463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(%rsi,%rsi,2),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$4,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4(%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430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Understanding Arithmetic Expression Example</a:t>
            </a:r>
            <a:endParaRPr lang="en-US" dirty="0"/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52400" y="1752600"/>
            <a:ext cx="3505200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(long x, long y, long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t1 =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t2 = z+t1;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t3 = x+4;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t4 = y * 48;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t5 = t3 + t4;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3810000" y="1193800"/>
            <a:ext cx="5181600" cy="2463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# t1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# t2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(%rsi,%rsi,2), %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 smtClean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$4, %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  # t4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4(%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t5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#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635565"/>
              </p:ext>
            </p:extLst>
          </p:nvPr>
        </p:nvGraphicFramePr>
        <p:xfrm>
          <a:off x="4648200" y="3733800"/>
          <a:ext cx="3352800" cy="2667000"/>
        </p:xfrm>
        <a:graphic>
          <a:graphicData uri="http://schemas.openxmlformats.org/drawingml/2006/table">
            <a:tbl>
              <a:tblPr firstRow="1" bandRow="1"/>
              <a:tblGrid>
                <a:gridCol w="1676400"/>
                <a:gridCol w="1676400"/>
              </a:tblGrid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z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t1</a:t>
                      </a:r>
                      <a:r>
                        <a:rPr lang="en-US" dirty="0" smtClean="0">
                          <a:latin typeface="Calibri"/>
                          <a:cs typeface="Calibri"/>
                        </a:rPr>
                        <a:t>,</a:t>
                      </a:r>
                      <a:r>
                        <a:rPr lang="en-US" baseline="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t2</a:t>
                      </a:r>
                      <a:r>
                        <a:rPr lang="en-US" baseline="0" dirty="0" smtClean="0">
                          <a:latin typeface="Calibri"/>
                          <a:cs typeface="Calibri"/>
                        </a:rPr>
                        <a:t>, </a:t>
                      </a:r>
                      <a:r>
                        <a:rPr lang="en-US" b="1" i="0" baseline="0" dirty="0" err="1" smtClean="0">
                          <a:latin typeface="Courier New"/>
                          <a:cs typeface="Courier New"/>
                        </a:rPr>
                        <a:t>rval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t4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rcx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t5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6715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285750"/>
            <a:ext cx="7223125" cy="57308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X86 Evolution:</a:t>
            </a:r>
            <a:r>
              <a:rPr lang="en-US" altLang="en-US" dirty="0"/>
              <a:t> </a:t>
            </a:r>
            <a:r>
              <a:rPr lang="en-US" altLang="en-US" dirty="0" smtClean="0"/>
              <a:t>Milestones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55000" cy="5486400"/>
          </a:xfrm>
        </p:spPr>
        <p:txBody>
          <a:bodyPr/>
          <a:lstStyle/>
          <a:p>
            <a:pPr marL="223838" indent="-223838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	Name	Date	Transistors		Frequency</a:t>
            </a:r>
          </a:p>
          <a:p>
            <a:pPr marL="223838" indent="-223838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8086	1978	29K			5-10 MHz</a:t>
            </a:r>
          </a:p>
          <a:p>
            <a:pPr marL="560388" lvl="1" indent="-222250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16-bit processor.  Basis for IBM PC &amp; DOS</a:t>
            </a:r>
          </a:p>
          <a:p>
            <a:pPr marL="560388" lvl="1" indent="-222250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Limited to 1MB address space.  DOS only gives you 640K</a:t>
            </a:r>
          </a:p>
          <a:p>
            <a:pPr marL="223838" indent="-223838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80286	1982	134K			4-12 MHz</a:t>
            </a:r>
          </a:p>
          <a:p>
            <a:pPr marL="560388" lvl="1" indent="-222250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Added elaborate, but not very useful, addressing scheme</a:t>
            </a:r>
          </a:p>
          <a:p>
            <a:pPr marL="560388" lvl="1" indent="-222250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Basis for IBM PC-AT and Windows</a:t>
            </a:r>
          </a:p>
          <a:p>
            <a:pPr marL="223838" indent="-223838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386	1985	275K			16-33 MHz</a:t>
            </a:r>
          </a:p>
          <a:p>
            <a:pPr marL="560388" lvl="1" indent="-222250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Extended to 32 bits.  Added “flat addressing”</a:t>
            </a:r>
          </a:p>
          <a:p>
            <a:pPr marL="560388" lvl="1" indent="-222250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Capable of running Unix</a:t>
            </a:r>
          </a:p>
          <a:p>
            <a:pPr marL="560388" lvl="1" indent="-222250" defTabSz="895350" eaLnBrk="1" hangingPunct="1">
              <a:tabLst>
                <a:tab pos="2120900" algn="l"/>
                <a:tab pos="3606800" algn="l"/>
              </a:tabLst>
              <a:defRPr/>
            </a:pPr>
            <a:r>
              <a:rPr lang="en-US" dirty="0" smtClean="0"/>
              <a:t>By default, Linux/</a:t>
            </a:r>
            <a:r>
              <a:rPr lang="en-US" dirty="0" err="1" smtClean="0"/>
              <a:t>gcc</a:t>
            </a:r>
            <a:r>
              <a:rPr lang="en-US" dirty="0" smtClean="0"/>
              <a:t> compiling for 32-bit x86 machines use no instructions introduced in later models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285750"/>
            <a:ext cx="7223125" cy="57308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X86 Evolution:</a:t>
            </a:r>
            <a:r>
              <a:rPr lang="en-US" altLang="en-US" dirty="0"/>
              <a:t> </a:t>
            </a:r>
            <a:r>
              <a:rPr lang="en-US" altLang="en-US" dirty="0" smtClean="0"/>
              <a:t>Milestones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3838" indent="-223838" defTabSz="895350" eaLnBrk="1" hangingPunct="1">
              <a:tabLst>
                <a:tab pos="2349500" algn="l"/>
              </a:tabLst>
              <a:defRPr/>
            </a:pPr>
            <a:r>
              <a:rPr lang="en-US" dirty="0" smtClean="0"/>
              <a:t>	Name	Date	Transistors		Frequency</a:t>
            </a:r>
          </a:p>
          <a:p>
            <a:pPr marL="223838" indent="-223838" defTabSz="895350" eaLnBrk="1" hangingPunct="1">
              <a:tabLst>
                <a:tab pos="2349500" algn="l"/>
              </a:tabLst>
              <a:defRPr/>
            </a:pPr>
            <a:r>
              <a:rPr lang="en-US" dirty="0" smtClean="0"/>
              <a:t>486	1989	1.9M			16-150 MHz</a:t>
            </a:r>
          </a:p>
          <a:p>
            <a:pPr marL="223838" indent="-223838" defTabSz="895350" eaLnBrk="1" hangingPunct="1">
              <a:tabLst>
                <a:tab pos="2349500" algn="l"/>
              </a:tabLst>
              <a:defRPr/>
            </a:pPr>
            <a:r>
              <a:rPr lang="en-US" dirty="0" smtClean="0"/>
              <a:t>Pentium P5	1993	3.1M			60-66 MHz</a:t>
            </a:r>
          </a:p>
          <a:p>
            <a:pPr marL="223838" indent="-223838" defTabSz="895350" eaLnBrk="1" hangingPunct="1">
              <a:tabLst>
                <a:tab pos="2349500" algn="l"/>
              </a:tabLst>
              <a:defRPr/>
            </a:pPr>
            <a:r>
              <a:rPr lang="en-US" dirty="0" smtClean="0"/>
              <a:t>Pentium 4E	2004	125M			2.8-3.8 GHz</a:t>
            </a:r>
          </a:p>
          <a:p>
            <a:pPr marL="560388" lvl="1" indent="-222250" defTabSz="895350" eaLnBrk="1" hangingPunct="1">
              <a:tabLst>
                <a:tab pos="2349500" algn="l"/>
              </a:tabLst>
              <a:defRPr/>
            </a:pPr>
            <a:r>
              <a:rPr lang="en-US" dirty="0" smtClean="0"/>
              <a:t>First 64-bit Intel x86 processor</a:t>
            </a:r>
          </a:p>
          <a:p>
            <a:pPr marL="223838" indent="-223838" defTabSz="895350" eaLnBrk="1" hangingPunct="1">
              <a:tabLst>
                <a:tab pos="2349500" algn="l"/>
              </a:tabLst>
              <a:defRPr/>
            </a:pPr>
            <a:r>
              <a:rPr lang="en-US" dirty="0" smtClean="0"/>
              <a:t>Core 2	2006	291M			1.0-3.5 GHz</a:t>
            </a:r>
          </a:p>
          <a:p>
            <a:pPr marL="560388" lvl="1" indent="-222250" defTabSz="895350" eaLnBrk="1" hangingPunct="1">
              <a:tabLst>
                <a:tab pos="2349500" algn="l"/>
              </a:tabLst>
              <a:defRPr/>
            </a:pPr>
            <a:r>
              <a:rPr lang="en-US" dirty="0" smtClean="0"/>
              <a:t>First multi-core Intel processor</a:t>
            </a:r>
          </a:p>
          <a:p>
            <a:pPr marL="201613" indent="-222250" defTabSz="895350" eaLnBrk="1" hangingPunct="1">
              <a:tabLst>
                <a:tab pos="2349500" algn="l"/>
              </a:tabLst>
              <a:defRPr/>
            </a:pPr>
            <a:r>
              <a:rPr lang="en-US" dirty="0"/>
              <a:t>Core i7	2008	731M			1.7-3.9 GHz</a:t>
            </a:r>
          </a:p>
          <a:p>
            <a:pPr marL="201613" indent="-222250" defTabSz="895350" eaLnBrk="1" hangingPunct="1">
              <a:tabLst>
                <a:tab pos="2349500" algn="l"/>
              </a:tabLst>
              <a:defRPr/>
            </a:pPr>
            <a:r>
              <a:rPr lang="en-US" dirty="0"/>
              <a:t>Ivy Bridge	</a:t>
            </a:r>
            <a:r>
              <a:rPr lang="en-US" dirty="0" smtClean="0"/>
              <a:t>2012</a:t>
            </a:r>
            <a:r>
              <a:rPr lang="en-US" dirty="0"/>
              <a:t>	0.6-4.3B		3.2-4.0 GHz	</a:t>
            </a:r>
            <a:endParaRPr lang="en-US" dirty="0" smtClean="0"/>
          </a:p>
          <a:p>
            <a:pPr marL="560388" lvl="1" indent="-222250" defTabSz="895350" eaLnBrk="1" hangingPunct="1">
              <a:tabLst>
                <a:tab pos="2349500" algn="l"/>
              </a:tabLst>
              <a:defRPr/>
            </a:pPr>
            <a:r>
              <a:rPr lang="en-US" dirty="0" smtClean="0"/>
              <a:t>Instruction counts are going crazy here…</a:t>
            </a:r>
          </a:p>
          <a:p>
            <a:pPr marL="560388" lvl="1" indent="-222250" defTabSz="895350" eaLnBrk="1" hangingPunct="1">
              <a:tabLst>
                <a:tab pos="2349500" algn="l"/>
              </a:tabLst>
              <a:defRPr/>
            </a:pPr>
            <a:r>
              <a:rPr lang="en-US" dirty="0" smtClean="0"/>
              <a:t>…but max GHz has  been stuck since 2004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289050" y="304800"/>
            <a:ext cx="5851525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X86 Evolution: Clones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3838" indent="-223838" defTabSz="895350" eaLnBrk="1" hangingPunct="1">
              <a:tabLst>
                <a:tab pos="2349500" algn="l"/>
              </a:tabLst>
              <a:defRPr/>
            </a:pPr>
            <a:r>
              <a:rPr lang="en-US" dirty="0" smtClean="0"/>
              <a:t>Advanced Micro Devices (AMD)</a:t>
            </a:r>
          </a:p>
          <a:p>
            <a:pPr marL="560388" lvl="1" indent="-222250" defTabSz="895350" eaLnBrk="1" hangingPunct="1">
              <a:tabLst>
                <a:tab pos="2349500" algn="l"/>
              </a:tabLst>
              <a:defRPr/>
            </a:pPr>
            <a:r>
              <a:rPr lang="en-US" dirty="0" smtClean="0"/>
              <a:t>Historically</a:t>
            </a:r>
          </a:p>
          <a:p>
            <a:pPr marL="839788" lvl="2" indent="-165100" defTabSz="895350" eaLnBrk="1" hangingPunct="1">
              <a:tabLst>
                <a:tab pos="2349500" algn="l"/>
              </a:tabLst>
              <a:defRPr/>
            </a:pPr>
            <a:r>
              <a:rPr lang="en-US" dirty="0" smtClean="0"/>
              <a:t>AMD has followed just behind Intel</a:t>
            </a:r>
          </a:p>
          <a:p>
            <a:pPr marL="839788" lvl="2" indent="-165100" defTabSz="895350" eaLnBrk="1" hangingPunct="1">
              <a:tabLst>
                <a:tab pos="2349500" algn="l"/>
              </a:tabLst>
              <a:defRPr/>
            </a:pPr>
            <a:r>
              <a:rPr lang="en-US" dirty="0" smtClean="0"/>
              <a:t>A little bit slower, a lot cheaper</a:t>
            </a:r>
          </a:p>
          <a:p>
            <a:pPr marL="560388" lvl="1" indent="-222250" defTabSz="895350" eaLnBrk="1" hangingPunct="1">
              <a:tabLst>
                <a:tab pos="2349500" algn="l"/>
              </a:tabLst>
              <a:defRPr/>
            </a:pPr>
            <a:r>
              <a:rPr lang="en-US" dirty="0" smtClean="0"/>
              <a:t>Late 1990s</a:t>
            </a:r>
          </a:p>
          <a:p>
            <a:pPr marL="839788" lvl="2" indent="-165100" defTabSz="895350" eaLnBrk="1" hangingPunct="1">
              <a:tabLst>
                <a:tab pos="2349500" algn="l"/>
              </a:tabLst>
              <a:defRPr/>
            </a:pPr>
            <a:r>
              <a:rPr lang="en-US" dirty="0" smtClean="0"/>
              <a:t>Recruited top circuit designers from Digital Equipment Corp.</a:t>
            </a:r>
          </a:p>
          <a:p>
            <a:pPr marL="839788" lvl="2" indent="-165100" defTabSz="895350" eaLnBrk="1" hangingPunct="1">
              <a:tabLst>
                <a:tab pos="2349500" algn="l"/>
              </a:tabLst>
              <a:defRPr/>
            </a:pPr>
            <a:r>
              <a:rPr lang="en-US" dirty="0" smtClean="0"/>
              <a:t>Exploited fact that Intel distracted by Itanium</a:t>
            </a:r>
          </a:p>
          <a:p>
            <a:pPr marL="839788" lvl="2" indent="-165100" defTabSz="895350" eaLnBrk="1" hangingPunct="1">
              <a:tabLst>
                <a:tab pos="2349500" algn="l"/>
              </a:tabLst>
              <a:defRPr/>
            </a:pPr>
            <a:r>
              <a:rPr lang="en-US" dirty="0" smtClean="0"/>
              <a:t>Became close competitors to Intel</a:t>
            </a:r>
          </a:p>
          <a:p>
            <a:pPr marL="560388" lvl="1" indent="-222250" defTabSz="895350" eaLnBrk="1" hangingPunct="1">
              <a:tabLst>
                <a:tab pos="2349500" algn="l"/>
              </a:tabLst>
              <a:defRPr/>
            </a:pPr>
            <a:r>
              <a:rPr lang="en-US" dirty="0" smtClean="0"/>
              <a:t>Developed own extension to 64 bits (called x86_64)</a:t>
            </a:r>
          </a:p>
          <a:p>
            <a:pPr marL="560388" lvl="1" indent="-222250" defTabSz="895350" eaLnBrk="1" hangingPunct="1">
              <a:tabLst>
                <a:tab pos="2349500" algn="l"/>
              </a:tabLst>
              <a:defRPr/>
            </a:pPr>
            <a:r>
              <a:rPr lang="en-US" dirty="0" smtClean="0"/>
              <a:t>Intel adopted in early 2000’s after Itanium bombed</a:t>
            </a:r>
          </a:p>
          <a:p>
            <a:pPr marL="962025" lvl="2" indent="-222250" defTabSz="895350" eaLnBrk="1" hangingPunct="1">
              <a:tabLst>
                <a:tab pos="2349500" algn="l"/>
              </a:tabLst>
              <a:defRPr/>
            </a:pPr>
            <a:r>
              <a:rPr lang="en-US" dirty="0" smtClean="0"/>
              <a:t>Has recovered lead in semiconductor technology</a:t>
            </a:r>
          </a:p>
          <a:p>
            <a:pPr marL="962025" lvl="2" indent="-222250" defTabSz="895350" eaLnBrk="1" hangingPunct="1">
              <a:tabLst>
                <a:tab pos="2349500" algn="l"/>
              </a:tabLst>
              <a:defRPr/>
            </a:pPr>
            <a:r>
              <a:rPr lang="en-US" dirty="0" smtClean="0"/>
              <a:t>AMD has fallen behind again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591425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Definitions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Architecture:</a:t>
            </a:r>
            <a:r>
              <a:rPr lang="en-US" dirty="0" smtClean="0"/>
              <a:t> (also ISA: instruction set architecture) The parts of a processor design that one needs to understand or write assembly/machine code. </a:t>
            </a:r>
          </a:p>
          <a:p>
            <a:pPr lvl="1"/>
            <a:r>
              <a:rPr lang="en-US" dirty="0" smtClean="0"/>
              <a:t>Examples: 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instruction set specification, registers.</a:t>
            </a:r>
          </a:p>
          <a:p>
            <a:r>
              <a:rPr lang="en-US" dirty="0" err="1" smtClean="0">
                <a:solidFill>
                  <a:srgbClr val="C00000"/>
                </a:solidFill>
              </a:rPr>
              <a:t>Microarchitecture</a:t>
            </a:r>
            <a:r>
              <a:rPr lang="en-US" dirty="0" smtClean="0">
                <a:solidFill>
                  <a:srgbClr val="C00000"/>
                </a:solidFill>
              </a:rPr>
              <a:t>:</a:t>
            </a:r>
            <a:r>
              <a:rPr lang="en-US" dirty="0" smtClean="0"/>
              <a:t> Implementation of the architecture.</a:t>
            </a:r>
          </a:p>
          <a:p>
            <a:pPr lvl="1"/>
            <a:r>
              <a:rPr lang="en-US" dirty="0" smtClean="0"/>
              <a:t>Examples: cache sizes and core frequency.</a:t>
            </a:r>
          </a:p>
          <a:p>
            <a:r>
              <a:rPr lang="en-US" dirty="0" smtClean="0"/>
              <a:t>Code Forms: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Machine Code</a:t>
            </a:r>
            <a:r>
              <a:rPr lang="en-US" dirty="0" smtClean="0"/>
              <a:t>: The byte-level programs that a processor executes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Assembly Code</a:t>
            </a:r>
            <a:r>
              <a:rPr lang="en-US" dirty="0" smtClean="0"/>
              <a:t>: A text representation of machine code</a:t>
            </a:r>
          </a:p>
          <a:p>
            <a:pPr eaLnBrk="1" hangingPunct="1"/>
            <a:r>
              <a:rPr lang="en-US" dirty="0" smtClean="0"/>
              <a:t>Example ISAs: </a:t>
            </a:r>
          </a:p>
          <a:p>
            <a:pPr lvl="1"/>
            <a:r>
              <a:rPr lang="en-US" dirty="0" smtClean="0"/>
              <a:t>Intel: x86, IA32, Itanium, x86-64</a:t>
            </a:r>
          </a:p>
          <a:p>
            <a:pPr lvl="1"/>
            <a:r>
              <a:rPr lang="en-US" dirty="0" smtClean="0"/>
              <a:t>ARM: Used in almost all mobile phones</a:t>
            </a:r>
          </a:p>
        </p:txBody>
      </p:sp>
    </p:spTree>
    <p:extLst>
      <p:ext uri="{BB962C8B-B14F-4D97-AF65-F5344CB8AC3E}">
        <p14:creationId xmlns:p14="http://schemas.microsoft.com/office/powerpoint/2010/main" val="69564783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285750"/>
            <a:ext cx="7526337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Assembly Programmer’s View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3760788"/>
            <a:ext cx="4357687" cy="2684462"/>
          </a:xfrm>
        </p:spPr>
        <p:txBody>
          <a:bodyPr/>
          <a:lstStyle/>
          <a:p>
            <a:pPr marL="0" indent="0" defTabSz="895350" eaLnBrk="1" hangingPunct="1">
              <a:tabLst>
                <a:tab pos="1371600" algn="l"/>
                <a:tab pos="4572000" algn="l"/>
              </a:tabLst>
              <a:defRPr/>
            </a:pPr>
            <a:r>
              <a:rPr lang="en-US" sz="2000" dirty="0" smtClean="0"/>
              <a:t>Programmer-Visible State</a:t>
            </a:r>
          </a:p>
          <a:p>
            <a:pPr marL="560388" lvl="1" indent="-222250" defTabSz="895350" eaLnBrk="1" hangingPunct="1">
              <a:tabLst>
                <a:tab pos="1371600" algn="l"/>
                <a:tab pos="4572000" algn="l"/>
              </a:tabLst>
              <a:defRPr/>
            </a:pPr>
            <a:r>
              <a:rPr lang="en-US" sz="1800" dirty="0"/>
              <a:t>R</a:t>
            </a:r>
            <a:r>
              <a:rPr lang="en-US" sz="1800" dirty="0" smtClean="0"/>
              <a:t>IP (Program Counter)</a:t>
            </a:r>
          </a:p>
          <a:p>
            <a:pPr marL="839788" lvl="2" indent="-165100" defTabSz="895350" eaLnBrk="1" hangingPunct="1">
              <a:tabLst>
                <a:tab pos="1371600" algn="l"/>
                <a:tab pos="4572000" algn="l"/>
              </a:tabLst>
              <a:defRPr/>
            </a:pPr>
            <a:r>
              <a:rPr lang="en-US" sz="1600" dirty="0" smtClean="0"/>
              <a:t>Address of next instruction</a:t>
            </a:r>
          </a:p>
          <a:p>
            <a:pPr marL="560388" lvl="1" indent="-222250" defTabSz="895350" eaLnBrk="1" hangingPunct="1">
              <a:tabLst>
                <a:tab pos="1371600" algn="l"/>
                <a:tab pos="4572000" algn="l"/>
              </a:tabLst>
              <a:defRPr/>
            </a:pPr>
            <a:r>
              <a:rPr lang="en-US" sz="1800" dirty="0" smtClean="0"/>
              <a:t>Register File</a:t>
            </a:r>
          </a:p>
          <a:p>
            <a:pPr marL="839788" lvl="2" indent="-165100" defTabSz="895350" eaLnBrk="1" hangingPunct="1">
              <a:tabLst>
                <a:tab pos="1371600" algn="l"/>
                <a:tab pos="4572000" algn="l"/>
              </a:tabLst>
              <a:defRPr/>
            </a:pPr>
            <a:r>
              <a:rPr lang="en-US" sz="1600" dirty="0" smtClean="0"/>
              <a:t>Heavily used program data</a:t>
            </a:r>
          </a:p>
          <a:p>
            <a:pPr marL="560388" lvl="1" indent="-222250" defTabSz="895350" eaLnBrk="1" hangingPunct="1">
              <a:tabLst>
                <a:tab pos="1371600" algn="l"/>
                <a:tab pos="4572000" algn="l"/>
              </a:tabLst>
              <a:defRPr/>
            </a:pPr>
            <a:r>
              <a:rPr lang="en-US" sz="1800" dirty="0" smtClean="0"/>
              <a:t>Condition Codes</a:t>
            </a:r>
          </a:p>
          <a:p>
            <a:pPr marL="839788" lvl="2" indent="-165100" defTabSz="895350" eaLnBrk="1" hangingPunct="1">
              <a:tabLst>
                <a:tab pos="1371600" algn="l"/>
                <a:tab pos="4572000" algn="l"/>
              </a:tabLst>
              <a:defRPr/>
            </a:pPr>
            <a:r>
              <a:rPr lang="en-US" sz="1600" dirty="0" smtClean="0"/>
              <a:t>Store status information about most recent arithmetic operation</a:t>
            </a:r>
          </a:p>
          <a:p>
            <a:pPr marL="839788" lvl="2" indent="-165100" defTabSz="895350" eaLnBrk="1" hangingPunct="1">
              <a:tabLst>
                <a:tab pos="1371600" algn="l"/>
                <a:tab pos="4572000" algn="l"/>
              </a:tabLst>
              <a:defRPr/>
            </a:pPr>
            <a:r>
              <a:rPr lang="en-US" sz="1600" dirty="0" smtClean="0"/>
              <a:t>Used for conditional branching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600200" y="1600200"/>
            <a:ext cx="381000" cy="14478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dirty="0"/>
              <a:t>R</a:t>
            </a:r>
          </a:p>
          <a:p>
            <a:pPr>
              <a:lnSpc>
                <a:spcPct val="100000"/>
              </a:lnSpc>
            </a:pPr>
            <a:r>
              <a:rPr lang="en-US" altLang="en-US" dirty="0"/>
              <a:t>I</a:t>
            </a:r>
          </a:p>
          <a:p>
            <a:pPr>
              <a:lnSpc>
                <a:spcPct val="100000"/>
              </a:lnSpc>
            </a:pPr>
            <a:r>
              <a:rPr lang="en-US" altLang="en-US" dirty="0"/>
              <a:t>P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2362200" y="1447800"/>
            <a:ext cx="1371600" cy="7620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/>
              <a:t>Registers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1066800" y="990600"/>
            <a:ext cx="3200400" cy="2209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/>
              <a:t>CPU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019800" y="990600"/>
            <a:ext cx="2286000" cy="38100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Ctr="1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/>
              <a:t>Memory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6019800" y="1676400"/>
            <a:ext cx="2286000" cy="91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/>
              <a:t>Object Code</a:t>
            </a:r>
          </a:p>
          <a:p>
            <a:pPr>
              <a:lnSpc>
                <a:spcPct val="100000"/>
              </a:lnSpc>
            </a:pPr>
            <a:r>
              <a:rPr lang="en-US" altLang="en-US" b="0"/>
              <a:t>Program Data</a:t>
            </a:r>
          </a:p>
          <a:p>
            <a:pPr>
              <a:lnSpc>
                <a:spcPct val="100000"/>
              </a:lnSpc>
            </a:pPr>
            <a:r>
              <a:rPr lang="en-US" altLang="en-US" b="0"/>
              <a:t>OS Data</a:t>
            </a:r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4267200" y="17526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4267200" y="22860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4267200" y="28194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4267200" y="1346200"/>
            <a:ext cx="1752600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/>
              <a:t>Addresses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267200" y="1905000"/>
            <a:ext cx="1752600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/>
              <a:t>Data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4343400" y="2438400"/>
            <a:ext cx="1676400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/>
              <a:t>Instructions</a:t>
            </a: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6477000" y="2971800"/>
            <a:ext cx="990600" cy="1371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/>
              <a:t>Stack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2362200" y="2362200"/>
            <a:ext cx="1371600" cy="6858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/>
              <a:t>Condition</a:t>
            </a:r>
          </a:p>
          <a:p>
            <a:pPr>
              <a:lnSpc>
                <a:spcPct val="100000"/>
              </a:lnSpc>
            </a:pPr>
            <a:r>
              <a:rPr lang="en-US" altLang="en-US"/>
              <a:t>Codes</a:t>
            </a:r>
          </a:p>
        </p:txBody>
      </p:sp>
      <p:sp>
        <p:nvSpPr>
          <p:cNvPr id="147473" name="Rectangle 17"/>
          <p:cNvSpPr>
            <a:spLocks noGrp="1" noChangeArrowheads="1"/>
          </p:cNvSpPr>
          <p:nvPr>
            <p:ph type="body" sz="half" idx="2"/>
          </p:nvPr>
        </p:nvSpPr>
        <p:spPr>
          <a:xfrm>
            <a:off x="4343400" y="4876800"/>
            <a:ext cx="4076700" cy="156845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1800" smtClean="0"/>
              <a:t>Memory</a:t>
            </a:r>
          </a:p>
          <a:p>
            <a:pPr lvl="2" eaLnBrk="1" hangingPunct="1">
              <a:defRPr/>
            </a:pPr>
            <a:r>
              <a:rPr lang="en-US" sz="1600" smtClean="0"/>
              <a:t>Byte-addressable array</a:t>
            </a:r>
          </a:p>
          <a:p>
            <a:pPr lvl="2" eaLnBrk="1" hangingPunct="1">
              <a:defRPr/>
            </a:pPr>
            <a:r>
              <a:rPr lang="en-US" sz="1600" smtClean="0"/>
              <a:t>Code, user data, (most) OS data</a:t>
            </a:r>
          </a:p>
          <a:p>
            <a:pPr lvl="2" eaLnBrk="1" hangingPunct="1">
              <a:defRPr/>
            </a:pPr>
            <a:r>
              <a:rPr lang="en-US" sz="1600" smtClean="0"/>
              <a:t>Includes stack used to support procedures</a:t>
            </a:r>
          </a:p>
          <a:p>
            <a:pPr marL="0" indent="0" eaLnBrk="1" hangingPunct="1">
              <a:defRPr/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958850" y="2813050"/>
            <a:ext cx="7270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/>
              <a:t>text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958850" y="4027488"/>
            <a:ext cx="7270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/>
              <a:t>text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85800" y="5094288"/>
            <a:ext cx="100012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/>
              <a:t>binary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685800" y="6161088"/>
            <a:ext cx="100012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/>
              <a:t>binary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3989388" y="3271838"/>
            <a:ext cx="0" cy="584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endParaRPr lang="en-US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4295774" y="3389313"/>
            <a:ext cx="3997326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dirty="0"/>
              <a:t>Compiler (</a:t>
            </a:r>
            <a:r>
              <a:rPr lang="en-US" altLang="en-US" dirty="0" err="1" smtClean="0">
                <a:latin typeface="Courier New" pitchFamily="49" charset="0"/>
              </a:rPr>
              <a:t>gcc</a:t>
            </a:r>
            <a:r>
              <a:rPr lang="en-US" altLang="en-US" dirty="0" smtClean="0">
                <a:latin typeface="Courier New" pitchFamily="49" charset="0"/>
              </a:rPr>
              <a:t> –Wall -</a:t>
            </a:r>
            <a:r>
              <a:rPr lang="en-US" altLang="en-US" dirty="0" err="1" smtClean="0">
                <a:latin typeface="Courier New" pitchFamily="49" charset="0"/>
              </a:rPr>
              <a:t>Og</a:t>
            </a:r>
            <a:r>
              <a:rPr lang="en-US" altLang="en-US" dirty="0" smtClean="0">
                <a:latin typeface="Courier New" pitchFamily="49" charset="0"/>
              </a:rPr>
              <a:t> </a:t>
            </a:r>
            <a:r>
              <a:rPr lang="en-US" altLang="en-US" dirty="0">
                <a:latin typeface="Courier New" pitchFamily="49" charset="0"/>
              </a:rPr>
              <a:t>-S</a:t>
            </a:r>
            <a:r>
              <a:rPr lang="en-US" altLang="en-US" dirty="0"/>
              <a:t>)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4279900" y="4532313"/>
            <a:ext cx="304800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/>
              <a:t>Assembler (</a:t>
            </a:r>
            <a:r>
              <a:rPr lang="en-US" altLang="en-US">
                <a:latin typeface="Courier New" pitchFamily="49" charset="0"/>
              </a:rPr>
              <a:t>gcc</a:t>
            </a:r>
            <a:r>
              <a:rPr lang="en-US" altLang="en-US"/>
              <a:t> or </a:t>
            </a:r>
            <a:r>
              <a:rPr lang="en-US" altLang="en-US">
                <a:latin typeface="Courier New" pitchFamily="49" charset="0"/>
              </a:rPr>
              <a:t>as</a:t>
            </a:r>
            <a:r>
              <a:rPr lang="en-US" altLang="en-US"/>
              <a:t>)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1676400" y="5627688"/>
            <a:ext cx="263842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/>
              <a:t>Linker (</a:t>
            </a:r>
            <a:r>
              <a:rPr lang="en-US" altLang="en-US">
                <a:latin typeface="Courier New" pitchFamily="49" charset="0"/>
              </a:rPr>
              <a:t>gcc</a:t>
            </a:r>
            <a:r>
              <a:rPr lang="en-US" altLang="en-US"/>
              <a:t> or</a:t>
            </a:r>
            <a:r>
              <a:rPr lang="en-US" altLang="en-US">
                <a:latin typeface="Courier" pitchFamily="49" charset="0"/>
              </a:rPr>
              <a:t> </a:t>
            </a:r>
            <a:r>
              <a:rPr lang="en-US" altLang="en-US">
                <a:latin typeface="Courier New" pitchFamily="49" charset="0"/>
              </a:rPr>
              <a:t>ld</a:t>
            </a:r>
            <a:r>
              <a:rPr lang="en-US" altLang="en-US"/>
              <a:t>)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2357438" y="2797175"/>
            <a:ext cx="3263900" cy="392113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/>
              <a:t>C program (</a:t>
            </a:r>
            <a:r>
              <a:rPr lang="en-US" altLang="en-US">
                <a:latin typeface="Courier New" pitchFamily="49" charset="0"/>
              </a:rPr>
              <a:t>p1.c p2.c</a:t>
            </a:r>
            <a:r>
              <a:rPr lang="en-US" altLang="en-US"/>
              <a:t>)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2243138" y="3875088"/>
            <a:ext cx="3492500" cy="392112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/>
              <a:t>Asm program (</a:t>
            </a:r>
            <a:r>
              <a:rPr lang="en-US" altLang="en-US">
                <a:latin typeface="Courier New" pitchFamily="49" charset="0"/>
              </a:rPr>
              <a:t>p1.s p2.s</a:t>
            </a:r>
            <a:r>
              <a:rPr lang="en-US" altLang="en-US"/>
              <a:t>)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2128838" y="5018088"/>
            <a:ext cx="3721100" cy="392112"/>
          </a:xfrm>
          <a:prstGeom prst="rect">
            <a:avLst/>
          </a:prstGeom>
          <a:solidFill>
            <a:srgbClr val="CCFF33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/>
              <a:t>Object program (</a:t>
            </a:r>
            <a:r>
              <a:rPr lang="en-US" altLang="en-US">
                <a:latin typeface="Courier New" pitchFamily="49" charset="0"/>
              </a:rPr>
              <a:t>p1.o p2.o</a:t>
            </a:r>
            <a:r>
              <a:rPr lang="en-US" altLang="en-US"/>
              <a:t>)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2133600" y="6161088"/>
            <a:ext cx="3748088" cy="392112"/>
          </a:xfrm>
          <a:prstGeom prst="rect">
            <a:avLst/>
          </a:prstGeom>
          <a:solidFill>
            <a:srgbClr val="CC99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/>
              <a:t>Executable program (</a:t>
            </a:r>
            <a:r>
              <a:rPr lang="en-US" altLang="en-US">
                <a:latin typeface="Courier New" pitchFamily="49" charset="0"/>
              </a:rPr>
              <a:t>p</a:t>
            </a:r>
            <a:r>
              <a:rPr lang="en-US" altLang="en-US"/>
              <a:t>)</a:t>
            </a:r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>
            <a:off x="3989388" y="4414838"/>
            <a:ext cx="0" cy="584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endParaRPr 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3989388" y="5557838"/>
            <a:ext cx="0" cy="584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endParaRPr lang="en-US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6248400" y="5018088"/>
            <a:ext cx="2044700" cy="666750"/>
          </a:xfrm>
          <a:prstGeom prst="rect">
            <a:avLst/>
          </a:prstGeom>
          <a:solidFill>
            <a:srgbClr val="CCFF33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/>
              <a:t>Static libraries (</a:t>
            </a:r>
            <a:r>
              <a:rPr lang="en-US" altLang="en-US">
                <a:latin typeface="Courier New" pitchFamily="49" charset="0"/>
              </a:rPr>
              <a:t>.a</a:t>
            </a:r>
            <a:r>
              <a:rPr lang="en-US" altLang="en-US"/>
              <a:t>)</a:t>
            </a:r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 flipH="1">
            <a:off x="5257800" y="5246688"/>
            <a:ext cx="9906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endParaRPr lang="en-US"/>
          </a:p>
        </p:txBody>
      </p:sp>
      <p:sp>
        <p:nvSpPr>
          <p:cNvPr id="11282" name="Rectangle 18"/>
          <p:cNvSpPr>
            <a:spLocks noGrp="1" noChangeArrowheads="1"/>
          </p:cNvSpPr>
          <p:nvPr>
            <p:ph type="title"/>
          </p:nvPr>
        </p:nvSpPr>
        <p:spPr>
          <a:xfrm>
            <a:off x="331788" y="285750"/>
            <a:ext cx="6297612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Turning C into Object Code</a:t>
            </a:r>
          </a:p>
        </p:txBody>
      </p:sp>
      <p:sp>
        <p:nvSpPr>
          <p:cNvPr id="11283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624887" cy="1463675"/>
          </a:xfrm>
        </p:spPr>
        <p:txBody>
          <a:bodyPr/>
          <a:lstStyle/>
          <a:p>
            <a:pPr marL="560388" lvl="1" indent="-222250" defTabSz="895350" eaLnBrk="1" hangingPunct="1">
              <a:tabLst>
                <a:tab pos="2286000" algn="l"/>
                <a:tab pos="3543300" algn="l"/>
              </a:tabLst>
            </a:pPr>
            <a:r>
              <a:rPr lang="en-US" altLang="en-US" dirty="0" smtClean="0"/>
              <a:t>Code in files 	</a:t>
            </a:r>
            <a:r>
              <a:rPr lang="en-US" altLang="en-US" dirty="0" smtClean="0">
                <a:latin typeface="Courier New" pitchFamily="49" charset="0"/>
              </a:rPr>
              <a:t>p1.c p2.c</a:t>
            </a:r>
            <a:endParaRPr lang="en-US" altLang="en-US" dirty="0" smtClean="0">
              <a:latin typeface="Courier" pitchFamily="49" charset="0"/>
            </a:endParaRPr>
          </a:p>
          <a:p>
            <a:pPr marL="560388" lvl="1" indent="-222250" defTabSz="895350" eaLnBrk="1" hangingPunct="1">
              <a:tabLst>
                <a:tab pos="2286000" algn="l"/>
                <a:tab pos="3543300" algn="l"/>
              </a:tabLst>
            </a:pPr>
            <a:r>
              <a:rPr lang="en-US" altLang="en-US" dirty="0" smtClean="0"/>
              <a:t>Compile with command: 	        </a:t>
            </a:r>
            <a:r>
              <a:rPr lang="en-US" altLang="en-US" dirty="0" err="1" smtClean="0">
                <a:latin typeface="Courier New" pitchFamily="49" charset="0"/>
              </a:rPr>
              <a:t>gcc</a:t>
            </a:r>
            <a:r>
              <a:rPr lang="en-US" altLang="en-US" dirty="0" smtClean="0">
                <a:latin typeface="Courier New" pitchFamily="49" charset="0"/>
              </a:rPr>
              <a:t> -Wall -</a:t>
            </a:r>
            <a:r>
              <a:rPr lang="en-US" altLang="en-US" dirty="0" err="1" smtClean="0">
                <a:latin typeface="Courier New" pitchFamily="49" charset="0"/>
              </a:rPr>
              <a:t>Og</a:t>
            </a:r>
            <a:r>
              <a:rPr lang="en-US" altLang="en-US" dirty="0" smtClean="0">
                <a:latin typeface="Courier New" pitchFamily="49" charset="0"/>
              </a:rPr>
              <a:t> p1.c p2.c -o p</a:t>
            </a:r>
            <a:endParaRPr lang="en-US" altLang="en-US" dirty="0" smtClean="0">
              <a:latin typeface="Courier" pitchFamily="49" charset="0"/>
            </a:endParaRPr>
          </a:p>
          <a:p>
            <a:pPr marL="839788" lvl="2" indent="-165100" defTabSz="895350" eaLnBrk="1" hangingPunct="1">
              <a:tabLst>
                <a:tab pos="2286000" algn="l"/>
                <a:tab pos="3543300" algn="l"/>
              </a:tabLst>
            </a:pPr>
            <a:r>
              <a:rPr lang="en-US" altLang="en-US" dirty="0" smtClean="0"/>
              <a:t>Use basic optimizations (</a:t>
            </a:r>
            <a:r>
              <a:rPr lang="en-US" altLang="en-US" dirty="0" smtClean="0">
                <a:solidFill>
                  <a:schemeClr val="tx1"/>
                </a:solidFill>
                <a:latin typeface="Courier New" pitchFamily="49" charset="0"/>
              </a:rPr>
              <a:t>-</a:t>
            </a:r>
            <a:r>
              <a:rPr lang="en-US" altLang="en-US" dirty="0" err="1" smtClean="0">
                <a:solidFill>
                  <a:schemeClr val="tx1"/>
                </a:solidFill>
                <a:latin typeface="Courier New" pitchFamily="49" charset="0"/>
              </a:rPr>
              <a:t>Og</a:t>
            </a:r>
            <a:r>
              <a:rPr lang="en-US" altLang="en-US" dirty="0" smtClean="0"/>
              <a:t>) (new to recent versions of </a:t>
            </a:r>
            <a:r>
              <a:rPr lang="en-US" altLang="en-US" dirty="0" err="1" smtClean="0"/>
              <a:t>gcc</a:t>
            </a:r>
            <a:r>
              <a:rPr lang="en-US" altLang="en-US" dirty="0" smtClean="0"/>
              <a:t>)</a:t>
            </a:r>
          </a:p>
          <a:p>
            <a:pPr marL="839788" lvl="2" indent="-165100" defTabSz="895350" eaLnBrk="1" hangingPunct="1">
              <a:tabLst>
                <a:tab pos="2286000" algn="l"/>
                <a:tab pos="3543300" algn="l"/>
              </a:tabLst>
            </a:pPr>
            <a:r>
              <a:rPr lang="en-US" altLang="en-US" dirty="0" smtClean="0"/>
              <a:t>Put resulting binary in file </a:t>
            </a:r>
            <a:r>
              <a:rPr lang="en-US" altLang="en-US" dirty="0" smtClean="0">
                <a:solidFill>
                  <a:schemeClr val="tx1"/>
                </a:solidFill>
                <a:latin typeface="Courier New" pitchFamily="49" charset="0"/>
              </a:rPr>
              <a:t>p</a:t>
            </a:r>
            <a:endParaRPr lang="en-US" alt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-124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C:\Shared Files\Classes\CS 213 F'02\Lectures\class02.ppt</Template>
  <TotalTime>10052</TotalTime>
  <Pages>35</Pages>
  <Words>2456</Words>
  <Application>Microsoft Office PowerPoint</Application>
  <PresentationFormat>Letter Paper (8.5x11 in)</PresentationFormat>
  <Paragraphs>754</Paragraphs>
  <Slides>36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  <vt:variant>
        <vt:lpstr>Custom Shows</vt:lpstr>
      </vt:variant>
      <vt:variant>
        <vt:i4>2</vt:i4>
      </vt:variant>
    </vt:vector>
  </HeadingPairs>
  <TitlesOfParts>
    <vt:vector size="39" baseType="lpstr">
      <vt:lpstr>class02</vt:lpstr>
      <vt:lpstr>Machine-Level Programming I:  </vt:lpstr>
      <vt:lpstr>Intel x86 (IA32/64) Processors</vt:lpstr>
      <vt:lpstr>X86 Evolution: Milestones</vt:lpstr>
      <vt:lpstr>X86 Evolution: Milestones</vt:lpstr>
      <vt:lpstr>X86 Evolution: Milestones</vt:lpstr>
      <vt:lpstr>X86 Evolution: Clones</vt:lpstr>
      <vt:lpstr>Definitions</vt:lpstr>
      <vt:lpstr>Assembly Programmer’s View</vt:lpstr>
      <vt:lpstr>Turning C into Object Code</vt:lpstr>
      <vt:lpstr>Compiling Into Assembly</vt:lpstr>
      <vt:lpstr>Assembly Characteristics</vt:lpstr>
      <vt:lpstr>Object Code</vt:lpstr>
      <vt:lpstr>Machine Instruction Example</vt:lpstr>
      <vt:lpstr>Disassembling Object Code</vt:lpstr>
      <vt:lpstr>Alternate Disassembly</vt:lpstr>
      <vt:lpstr>What Can be Disassembled?</vt:lpstr>
      <vt:lpstr>x86-64 Integer Registers</vt:lpstr>
      <vt:lpstr>x86-64 Integer Registers</vt:lpstr>
      <vt:lpstr>Moving Data</vt:lpstr>
      <vt:lpstr>movq Operand Combinations</vt:lpstr>
      <vt:lpstr>Simple Addressing Modes</vt:lpstr>
      <vt:lpstr>Example of Simple Addressing Modes</vt:lpstr>
      <vt:lpstr>Understanding Swap()</vt:lpstr>
      <vt:lpstr>Understanding Swap()</vt:lpstr>
      <vt:lpstr>Understanding Swap()</vt:lpstr>
      <vt:lpstr>Understanding Swap()</vt:lpstr>
      <vt:lpstr>Understanding Swap()</vt:lpstr>
      <vt:lpstr>Simple Addressing Modes</vt:lpstr>
      <vt:lpstr>Complete Addressing Modes</vt:lpstr>
      <vt:lpstr>Address Computation Examples</vt:lpstr>
      <vt:lpstr>Address Computation Instruction</vt:lpstr>
      <vt:lpstr>leaq vs. movq</vt:lpstr>
      <vt:lpstr>Some Arithmetic Operations</vt:lpstr>
      <vt:lpstr>Some Arithmetic Operations</vt:lpstr>
      <vt:lpstr>Arithmetic Expression Example</vt:lpstr>
      <vt:lpstr>Understanding Arithmetic Expression Example</vt:lpstr>
      <vt:lpstr>For screen</vt:lpstr>
      <vt:lpstr>For printing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Machine Level Programming I</dc:title>
  <dc:subject/>
  <dc:creator>Randal E. Bryant and David R. O'Hallaron</dc:creator>
  <cp:keywords/>
  <dc:description/>
  <cp:lastModifiedBy>Geoff Kuenning</cp:lastModifiedBy>
  <cp:revision>133</cp:revision>
  <cp:lastPrinted>2015-09-08T05:41:18Z</cp:lastPrinted>
  <dcterms:created xsi:type="dcterms:W3CDTF">1998-08-11T09:19:24Z</dcterms:created>
  <dcterms:modified xsi:type="dcterms:W3CDTF">2017-10-12T06:09:33Z</dcterms:modified>
</cp:coreProperties>
</file>