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389" r:id="rId2"/>
    <p:sldId id="345" r:id="rId3"/>
    <p:sldId id="394" r:id="rId4"/>
    <p:sldId id="347" r:id="rId5"/>
    <p:sldId id="348" r:id="rId6"/>
    <p:sldId id="395" r:id="rId7"/>
    <p:sldId id="350" r:id="rId8"/>
    <p:sldId id="391" r:id="rId9"/>
    <p:sldId id="396" r:id="rId10"/>
    <p:sldId id="397" r:id="rId11"/>
    <p:sldId id="398" r:id="rId12"/>
    <p:sldId id="399" r:id="rId13"/>
    <p:sldId id="357" r:id="rId14"/>
    <p:sldId id="359" r:id="rId15"/>
    <p:sldId id="392" r:id="rId16"/>
    <p:sldId id="360" r:id="rId17"/>
    <p:sldId id="400" r:id="rId18"/>
    <p:sldId id="388" r:id="rId19"/>
    <p:sldId id="362" r:id="rId20"/>
    <p:sldId id="393" r:id="rId21"/>
    <p:sldId id="401" r:id="rId22"/>
    <p:sldId id="402" r:id="rId23"/>
    <p:sldId id="403" r:id="rId24"/>
    <p:sldId id="404" r:id="rId25"/>
    <p:sldId id="405" r:id="rId26"/>
    <p:sldId id="406" r:id="rId27"/>
    <p:sldId id="408" r:id="rId28"/>
    <p:sldId id="407" r:id="rId29"/>
    <p:sldId id="409" r:id="rId30"/>
    <p:sldId id="411" r:id="rId31"/>
    <p:sldId id="410" r:id="rId32"/>
    <p:sldId id="412" r:id="rId33"/>
    <p:sldId id="413" r:id="rId34"/>
    <p:sldId id="414" r:id="rId35"/>
    <p:sldId id="415" r:id="rId36"/>
    <p:sldId id="416" r:id="rId37"/>
    <p:sldId id="417" r:id="rId38"/>
    <p:sldId id="418" r:id="rId39"/>
    <p:sldId id="419" r:id="rId40"/>
    <p:sldId id="420" r:id="rId41"/>
    <p:sldId id="421" r:id="rId42"/>
    <p:sldId id="422" r:id="rId43"/>
  </p:sldIdLst>
  <p:sldSz cx="9144000" cy="6858000" type="letter"/>
  <p:notesSz cx="9271000" cy="69850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10"/>
        <p:sld r:id="rId11"/>
        <p:sld r:id="rId12"/>
        <p:sld r:id="rId13"/>
        <p:sld r:id="rId14"/>
        <p:sld r:id="rId15"/>
        <p:sld r:id="rId17"/>
        <p:sld r:id="rId18"/>
        <p:sld r:id="rId19"/>
        <p:sld r:id="rId20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9"/>
        <p:sld r:id="rId10"/>
        <p:sld r:id="rId11"/>
        <p:sld r:id="rId12"/>
        <p:sld r:id="rId13"/>
        <p:sld r:id="rId14"/>
        <p:sld r:id="rId16"/>
        <p:sld r:id="rId17"/>
        <p:sld r:id="rId18"/>
        <p:sld r:id="rId19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  <p:sld r:id="rId39"/>
        <p:sld r:id="rId40"/>
        <p:sld r:id="rId41"/>
        <p:sld r:id="rId42"/>
        <p:sld r:id="rId43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4256088" y="6653213"/>
            <a:ext cx="7620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CED42F2E-A893-4F84-A584-52CD6BDEF6A8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615244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6" tIns="44724" rIns="91046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232275" y="6653213"/>
            <a:ext cx="80645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887BFA82-41E2-4BED-A813-A0B6983053F5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8638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913185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5252223" y="6634535"/>
            <a:ext cx="4016762" cy="349308"/>
          </a:xfrm>
          <a:prstGeom prst="rect">
            <a:avLst/>
          </a:prstGeom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Board:</a:t>
            </a:r>
            <a:r>
              <a:rPr lang="en-US" baseline="0" dirty="0" smtClean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656323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526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152400"/>
            <a:ext cx="2111375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181725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7759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6200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73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9433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73646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1923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1200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735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34109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089855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7984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6200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32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A7924B91-2020-4260-8405-7743AA67C0FB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908925" y="6391275"/>
            <a:ext cx="388938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"/>
            <a:ext cx="8318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Machine-Level Programming IV:</a:t>
            </a:r>
            <a:br>
              <a:rPr lang="en-US" altLang="en-US" smtClean="0"/>
            </a:br>
            <a:r>
              <a:rPr lang="en-US" altLang="en-US" smtClean="0"/>
              <a:t>Structured Data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Topics</a:t>
            </a:r>
          </a:p>
          <a:p>
            <a:pPr lvl="1" eaLnBrk="1" hangingPunct="1">
              <a:defRPr/>
            </a:pPr>
            <a:r>
              <a:rPr lang="en-US" smtClean="0"/>
              <a:t>Arrays</a:t>
            </a:r>
          </a:p>
          <a:p>
            <a:pPr lvl="1" eaLnBrk="1" hangingPunct="1">
              <a:defRPr/>
            </a:pPr>
            <a:r>
              <a:rPr lang="en-US" smtClean="0"/>
              <a:t>Structs</a:t>
            </a:r>
          </a:p>
          <a:p>
            <a:pPr lvl="1" eaLnBrk="1" hangingPunct="1">
              <a:defRPr/>
            </a:pPr>
            <a:r>
              <a:rPr lang="en-US" smtClean="0"/>
              <a:t>Unions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4616450" y="762000"/>
            <a:ext cx="1270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endParaRPr lang="en-US" altLang="en-US" sz="3800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769938" y="85725"/>
            <a:ext cx="777875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3200"/>
              <a:t>CS 105</a:t>
            </a:r>
          </a:p>
          <a:p>
            <a:r>
              <a:rPr lang="en-US" altLang="en-US" sz="3200"/>
              <a:t>“Tour of the Black Holes of Computing”</a:t>
            </a:r>
          </a:p>
          <a:p>
            <a:endParaRPr lang="en-US" alt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  <p:extLst>
      <p:ext uri="{BB962C8B-B14F-4D97-AF65-F5344CB8AC3E}">
        <p14:creationId xmlns:p14="http://schemas.microsoft.com/office/powerpoint/2010/main" val="19300650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Variable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dirty="0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Each element is an array of 5 </a:t>
            </a:r>
            <a:r>
              <a:rPr lang="en-US" b="1" dirty="0" err="1" smtClean="0">
                <a:latin typeface="Courier New" pitchFamily="-96" charset="0"/>
              </a:rPr>
              <a:t>int</a:t>
            </a:r>
            <a:r>
              <a:rPr lang="en-US" dirty="0" err="1" smtClean="0">
                <a:latin typeface="Calibri" pitchFamily="-96" charset="0"/>
              </a:rPr>
              <a:t>’s</a:t>
            </a:r>
            <a:r>
              <a:rPr lang="en-US" dirty="0" smtClean="0">
                <a:latin typeface="Calibri" pitchFamily="-96" charset="0"/>
              </a:rPr>
              <a:t>, allocated contiguously</a:t>
            </a:r>
          </a:p>
          <a:p>
            <a:r>
              <a:rPr lang="en-US" dirty="0" smtClean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5924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algn="l" eaLnBrk="0" hangingPunct="0"/>
            <a:r>
              <a:rPr lang="en-US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</a:t>
            </a:r>
            <a:r>
              <a:rPr lang="en-US" sz="1800" dirty="0" err="1">
                <a:latin typeface="Courier New" pitchFamily="-96" charset="0"/>
              </a:rPr>
              <a:t>PCOUNT</a:t>
            </a:r>
            <a:r>
              <a:rPr lang="en-US" sz="1800" dirty="0" smtClean="0">
                <a:latin typeface="Courier New" pitchFamily="-96" charset="0"/>
              </a:rPr>
              <a:t>][5] </a:t>
            </a:r>
            <a:r>
              <a:rPr lang="en-US" sz="1800" dirty="0">
                <a:latin typeface="Courier New" pitchFamily="-96" charset="0"/>
              </a:rPr>
              <a:t>= 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36952" y="3519488"/>
            <a:ext cx="2255398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pgh</a:t>
            </a:r>
            <a:r>
              <a:rPr lang="en-US" sz="1800" dirty="0" smtClean="0">
                <a:latin typeface="Courier New" pitchFamily="-96" charset="0"/>
              </a:rPr>
              <a:t>[4][5];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16150" y="3352800"/>
            <a:ext cx="6623050" cy="1285875"/>
            <a:chOff x="1676400" y="3438525"/>
            <a:chExt cx="6623050" cy="1285875"/>
          </a:xfrm>
        </p:grpSpPr>
        <p:sp>
          <p:nvSpPr>
            <p:cNvPr id="308232" name="Line 8"/>
            <p:cNvSpPr>
              <a:spLocks noChangeShapeType="1"/>
            </p:cNvSpPr>
            <p:nvPr/>
          </p:nvSpPr>
          <p:spPr bwMode="auto">
            <a:xfrm flipV="1">
              <a:off x="1905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3" name="Text Box 9"/>
            <p:cNvSpPr txBox="1">
              <a:spLocks noChangeArrowheads="1"/>
            </p:cNvSpPr>
            <p:nvPr/>
          </p:nvSpPr>
          <p:spPr bwMode="auto">
            <a:xfrm>
              <a:off x="1676400" y="4357688"/>
              <a:ext cx="458788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76</a:t>
              </a:r>
            </a:p>
          </p:txBody>
        </p:sp>
        <p:sp>
          <p:nvSpPr>
            <p:cNvPr id="308234" name="Line 10"/>
            <p:cNvSpPr>
              <a:spLocks noChangeShapeType="1"/>
            </p:cNvSpPr>
            <p:nvPr/>
          </p:nvSpPr>
          <p:spPr bwMode="auto">
            <a:xfrm flipV="1">
              <a:off x="3429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5" name="Text Box 11"/>
            <p:cNvSpPr txBox="1">
              <a:spLocks noChangeArrowheads="1"/>
            </p:cNvSpPr>
            <p:nvPr/>
          </p:nvSpPr>
          <p:spPr bwMode="auto">
            <a:xfrm>
              <a:off x="3200400" y="4357688"/>
              <a:ext cx="458788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96</a:t>
              </a:r>
            </a:p>
          </p:txBody>
        </p:sp>
        <p:sp>
          <p:nvSpPr>
            <p:cNvPr id="308236" name="Line 12"/>
            <p:cNvSpPr>
              <a:spLocks noChangeShapeType="1"/>
            </p:cNvSpPr>
            <p:nvPr/>
          </p:nvSpPr>
          <p:spPr bwMode="auto">
            <a:xfrm flipV="1">
              <a:off x="4953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7" name="Text Box 13"/>
            <p:cNvSpPr txBox="1">
              <a:spLocks noChangeArrowheads="1"/>
            </p:cNvSpPr>
            <p:nvPr/>
          </p:nvSpPr>
          <p:spPr bwMode="auto">
            <a:xfrm>
              <a:off x="4656138" y="43576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116</a:t>
              </a:r>
            </a:p>
          </p:txBody>
        </p:sp>
        <p:sp>
          <p:nvSpPr>
            <p:cNvPr id="308238" name="Line 14"/>
            <p:cNvSpPr>
              <a:spLocks noChangeShapeType="1"/>
            </p:cNvSpPr>
            <p:nvPr/>
          </p:nvSpPr>
          <p:spPr bwMode="auto">
            <a:xfrm flipV="1">
              <a:off x="6477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39" name="Text Box 15"/>
            <p:cNvSpPr txBox="1">
              <a:spLocks noChangeArrowheads="1"/>
            </p:cNvSpPr>
            <p:nvPr/>
          </p:nvSpPr>
          <p:spPr bwMode="auto">
            <a:xfrm>
              <a:off x="6180138" y="43576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136</a:t>
              </a:r>
            </a:p>
          </p:txBody>
        </p:sp>
        <p:sp>
          <p:nvSpPr>
            <p:cNvPr id="308240" name="Line 16"/>
            <p:cNvSpPr>
              <a:spLocks noChangeShapeType="1"/>
            </p:cNvSpPr>
            <p:nvPr/>
          </p:nvSpPr>
          <p:spPr bwMode="auto">
            <a:xfrm flipV="1">
              <a:off x="8001000" y="4205288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241" name="Text Box 17"/>
            <p:cNvSpPr txBox="1">
              <a:spLocks noChangeArrowheads="1"/>
            </p:cNvSpPr>
            <p:nvPr/>
          </p:nvSpPr>
          <p:spPr bwMode="auto">
            <a:xfrm>
              <a:off x="7704138" y="43576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156</a:t>
              </a: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905000" y="3443288"/>
              <a:ext cx="1524000" cy="762000"/>
              <a:chOff x="816" y="2640"/>
              <a:chExt cx="960" cy="480"/>
            </a:xfrm>
          </p:grpSpPr>
          <p:sp>
            <p:nvSpPr>
              <p:cNvPr id="76838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9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40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41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76842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3429000" y="3443288"/>
              <a:ext cx="1524000" cy="762000"/>
              <a:chOff x="816" y="2640"/>
              <a:chExt cx="960" cy="480"/>
            </a:xfrm>
          </p:grpSpPr>
          <p:sp>
            <p:nvSpPr>
              <p:cNvPr id="76833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4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35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36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37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4953000" y="3443288"/>
              <a:ext cx="1524000" cy="762000"/>
              <a:chOff x="816" y="2640"/>
              <a:chExt cx="960" cy="480"/>
            </a:xfrm>
          </p:grpSpPr>
          <p:sp>
            <p:nvSpPr>
              <p:cNvPr id="308256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08257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08258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08259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08260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6477000" y="3438525"/>
              <a:ext cx="1524000" cy="766763"/>
              <a:chOff x="816" y="2637"/>
              <a:chExt cx="960" cy="483"/>
            </a:xfrm>
          </p:grpSpPr>
          <p:sp>
            <p:nvSpPr>
              <p:cNvPr id="76823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76824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76825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26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76827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308267" name="Rectangle 43"/>
            <p:cNvSpPr>
              <a:spLocks noChangeArrowheads="1"/>
            </p:cNvSpPr>
            <p:nvPr/>
          </p:nvSpPr>
          <p:spPr bwMode="auto">
            <a:xfrm>
              <a:off x="1905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08268" name="Rectangle 44"/>
            <p:cNvSpPr>
              <a:spLocks noChangeArrowheads="1"/>
            </p:cNvSpPr>
            <p:nvPr/>
          </p:nvSpPr>
          <p:spPr bwMode="auto">
            <a:xfrm>
              <a:off x="3429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08269" name="Rectangle 45"/>
            <p:cNvSpPr>
              <a:spLocks noChangeArrowheads="1"/>
            </p:cNvSpPr>
            <p:nvPr/>
          </p:nvSpPr>
          <p:spPr bwMode="auto">
            <a:xfrm>
              <a:off x="4953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08270" name="Rectangle 46"/>
            <p:cNvSpPr>
              <a:spLocks noChangeArrowheads="1"/>
            </p:cNvSpPr>
            <p:nvPr/>
          </p:nvSpPr>
          <p:spPr bwMode="auto">
            <a:xfrm>
              <a:off x="6477000" y="3443288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26174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A+((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  <p:extLst>
      <p:ext uri="{BB962C8B-B14F-4D97-AF65-F5344CB8AC3E}">
        <p14:creationId xmlns:p14="http://schemas.microsoft.com/office/powerpoint/2010/main" val="3451569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9"/>
          <p:cNvSpPr>
            <a:spLocks noChangeArrowheads="1"/>
          </p:cNvSpPr>
          <p:nvPr/>
        </p:nvSpPr>
        <p:spPr bwMode="auto">
          <a:xfrm>
            <a:off x="3657600" y="3810000"/>
            <a:ext cx="2133600" cy="9906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/>
              <a:t>• • • 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234950"/>
            <a:ext cx="729615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Nested Array Element Access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7939087" cy="23939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 Array Elements </a:t>
            </a:r>
            <a:endParaRPr lang="en-US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</a:rPr>
              <a:t>A[</a:t>
            </a:r>
            <a:r>
              <a:rPr lang="en-US" dirty="0" err="1" smtClean="0">
                <a:latin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</a:rPr>
              <a:t>][j]</a:t>
            </a:r>
            <a:r>
              <a:rPr lang="en-US" dirty="0" smtClean="0"/>
              <a:t> is element of type </a:t>
            </a:r>
            <a:r>
              <a:rPr lang="en-US" b="0" i="1" dirty="0" smtClean="0"/>
              <a:t>T,</a:t>
            </a:r>
            <a:r>
              <a:rPr lang="en-US" b="0" dirty="0" smtClean="0"/>
              <a:t>  which requires </a:t>
            </a:r>
            <a:r>
              <a:rPr lang="en-US" b="0" i="1" dirty="0" smtClean="0"/>
              <a:t>K</a:t>
            </a:r>
            <a:r>
              <a:rPr lang="en-US" b="0" dirty="0" smtClean="0"/>
              <a:t> bytes</a:t>
            </a:r>
            <a:endParaRPr lang="en-US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smtClean="0"/>
              <a:t>Address </a:t>
            </a:r>
            <a:r>
              <a:rPr lang="en-US" b="0" i="1" dirty="0" smtClean="0"/>
              <a:t>A + </a:t>
            </a:r>
            <a:r>
              <a:rPr lang="en-US" b="0" i="1" dirty="0" err="1" smtClean="0"/>
              <a:t>i</a:t>
            </a:r>
            <a:r>
              <a:rPr lang="en-US" b="0" i="1" dirty="0" smtClean="0"/>
              <a:t> * </a:t>
            </a:r>
            <a:r>
              <a:rPr lang="en-US" b="0" dirty="0" smtClean="0"/>
              <a:t>(</a:t>
            </a:r>
            <a:r>
              <a:rPr lang="en-US" b="0" i="1" dirty="0" smtClean="0"/>
              <a:t>C * K</a:t>
            </a:r>
            <a:r>
              <a:rPr lang="en-US" b="0" dirty="0" smtClean="0"/>
              <a:t>)</a:t>
            </a:r>
            <a:r>
              <a:rPr lang="en-US" b="0" i="1" dirty="0" smtClean="0"/>
              <a:t> + j * K = A + </a:t>
            </a:r>
            <a:r>
              <a:rPr lang="en-US" b="0" dirty="0" smtClean="0"/>
              <a:t>(</a:t>
            </a:r>
            <a:r>
              <a:rPr lang="en-US" b="0" i="1" dirty="0" err="1" smtClean="0"/>
              <a:t>i</a:t>
            </a:r>
            <a:r>
              <a:rPr lang="en-US" b="0" i="1" dirty="0" smtClean="0"/>
              <a:t>  </a:t>
            </a:r>
            <a:r>
              <a:rPr lang="en-US" b="0" dirty="0" smtClean="0"/>
              <a:t>* </a:t>
            </a:r>
            <a:r>
              <a:rPr lang="en-US" b="0" i="1" dirty="0" smtClean="0"/>
              <a:t>C </a:t>
            </a:r>
            <a:r>
              <a:rPr lang="en-US" b="0" dirty="0" smtClean="0"/>
              <a:t>+  </a:t>
            </a:r>
            <a:r>
              <a:rPr lang="en-US" b="0" i="1" dirty="0" smtClean="0"/>
              <a:t>j</a:t>
            </a:r>
            <a:r>
              <a:rPr lang="en-US" b="0" dirty="0" smtClean="0"/>
              <a:t>) * </a:t>
            </a:r>
            <a:r>
              <a:rPr lang="en-US" b="0" i="1" dirty="0" smtClean="0"/>
              <a:t>K 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5791200" y="3810000"/>
            <a:ext cx="9906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•  •  •</a:t>
            </a: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4419600" y="3810000"/>
            <a:ext cx="609600" cy="990600"/>
          </a:xfrm>
          <a:prstGeom prst="rect">
            <a:avLst/>
          </a:prstGeom>
          <a:solidFill>
            <a:srgbClr val="9999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</a:t>
            </a:r>
          </a:p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[i]</a:t>
            </a:r>
          </a:p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[j]</a:t>
            </a: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3657600" y="3810000"/>
            <a:ext cx="2133600" cy="990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 • • •</a:t>
            </a:r>
          </a:p>
        </p:txBody>
      </p:sp>
      <p:sp>
        <p:nvSpPr>
          <p:cNvPr id="17417" name="Line 8"/>
          <p:cNvSpPr>
            <a:spLocks noChangeShapeType="1"/>
          </p:cNvSpPr>
          <p:nvPr/>
        </p:nvSpPr>
        <p:spPr bwMode="auto">
          <a:xfrm>
            <a:off x="36576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>
            <a:off x="36576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0"/>
          <p:cNvSpPr>
            <a:spLocks noChangeShapeType="1"/>
          </p:cNvSpPr>
          <p:nvPr/>
        </p:nvSpPr>
        <p:spPr bwMode="auto">
          <a:xfrm>
            <a:off x="5791200" y="34290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1"/>
          <p:cNvSpPr>
            <a:spLocks noChangeShapeType="1"/>
          </p:cNvSpPr>
          <p:nvPr/>
        </p:nvSpPr>
        <p:spPr bwMode="auto">
          <a:xfrm>
            <a:off x="3657600" y="3505200"/>
            <a:ext cx="213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12"/>
          <p:cNvSpPr>
            <a:spLocks noChangeArrowheads="1"/>
          </p:cNvSpPr>
          <p:nvPr/>
        </p:nvSpPr>
        <p:spPr bwMode="auto">
          <a:xfrm>
            <a:off x="4343400" y="3276600"/>
            <a:ext cx="8382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A[i]</a:t>
            </a:r>
            <a:endParaRPr lang="en-US" altLang="en-US" b="0"/>
          </a:p>
        </p:txBody>
      </p:sp>
      <p:grpSp>
        <p:nvGrpSpPr>
          <p:cNvPr id="17422" name="Group 13"/>
          <p:cNvGrpSpPr>
            <a:grpSpLocks/>
          </p:cNvGrpSpPr>
          <p:nvPr/>
        </p:nvGrpSpPr>
        <p:grpSpPr bwMode="auto">
          <a:xfrm>
            <a:off x="6705600" y="3276600"/>
            <a:ext cx="2133600" cy="1524000"/>
            <a:chOff x="4176" y="2064"/>
            <a:chExt cx="1344" cy="960"/>
          </a:xfrm>
        </p:grpSpPr>
        <p:grpSp>
          <p:nvGrpSpPr>
            <p:cNvPr id="17442" name="Group 14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17447" name="Rectangle 15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[R-1]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</p:txBody>
          </p:sp>
          <p:sp>
            <p:nvSpPr>
              <p:cNvPr id="17448" name="Rectangle 16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[R-1]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[C-1]</a:t>
                </a:r>
              </a:p>
            </p:txBody>
          </p:sp>
          <p:sp>
            <p:nvSpPr>
              <p:cNvPr id="17449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/>
                  <a:t>• • •</a:t>
                </a:r>
              </a:p>
            </p:txBody>
          </p:sp>
        </p:grpSp>
        <p:sp>
          <p:nvSpPr>
            <p:cNvPr id="17443" name="Line 18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4" name="Line 19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5" name="Line 20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6" name="Rectangle 21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A[R-1]</a:t>
              </a:r>
              <a:endParaRPr lang="en-US" altLang="en-US" b="0"/>
            </a:p>
          </p:txBody>
        </p:sp>
      </p:grpSp>
      <p:sp>
        <p:nvSpPr>
          <p:cNvPr id="17423" name="Rectangle 22"/>
          <p:cNvSpPr>
            <a:spLocks noChangeArrowheads="1"/>
          </p:cNvSpPr>
          <p:nvPr/>
        </p:nvSpPr>
        <p:spPr bwMode="auto">
          <a:xfrm>
            <a:off x="2667000" y="3810000"/>
            <a:ext cx="9906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/>
              <a:t>•  •  •</a:t>
            </a:r>
          </a:p>
        </p:txBody>
      </p:sp>
      <p:sp>
        <p:nvSpPr>
          <p:cNvPr id="17424" name="Text Box 23"/>
          <p:cNvSpPr txBox="1">
            <a:spLocks noChangeArrowheads="1"/>
          </p:cNvSpPr>
          <p:nvPr/>
        </p:nvSpPr>
        <p:spPr bwMode="auto">
          <a:xfrm>
            <a:off x="457200" y="5029200"/>
            <a:ext cx="39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</a:t>
            </a:r>
          </a:p>
        </p:txBody>
      </p:sp>
      <p:sp>
        <p:nvSpPr>
          <p:cNvPr id="17425" name="Line 24"/>
          <p:cNvSpPr>
            <a:spLocks noChangeShapeType="1"/>
          </p:cNvSpPr>
          <p:nvPr/>
        </p:nvSpPr>
        <p:spPr bwMode="auto">
          <a:xfrm flipV="1">
            <a:off x="609600" y="47863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25"/>
          <p:cNvSpPr>
            <a:spLocks noChangeShapeType="1"/>
          </p:cNvSpPr>
          <p:nvPr/>
        </p:nvSpPr>
        <p:spPr bwMode="auto">
          <a:xfrm flipV="1">
            <a:off x="3733800" y="4800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7" name="Group 26"/>
          <p:cNvGrpSpPr>
            <a:grpSpLocks/>
          </p:cNvGrpSpPr>
          <p:nvPr/>
        </p:nvGrpSpPr>
        <p:grpSpPr bwMode="auto">
          <a:xfrm>
            <a:off x="533400" y="3276600"/>
            <a:ext cx="2133600" cy="1524000"/>
            <a:chOff x="336" y="2064"/>
            <a:chExt cx="1344" cy="960"/>
          </a:xfrm>
        </p:grpSpPr>
        <p:grpSp>
          <p:nvGrpSpPr>
            <p:cNvPr id="17434" name="Group 27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17439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</p:txBody>
          </p:sp>
          <p:sp>
            <p:nvSpPr>
              <p:cNvPr id="17440" name="Rectangle 2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A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[0]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[C-1]</a:t>
                </a:r>
              </a:p>
            </p:txBody>
          </p:sp>
          <p:sp>
            <p:nvSpPr>
              <p:cNvPr id="17441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 b="0"/>
                  <a:t>• • •</a:t>
                </a:r>
              </a:p>
            </p:txBody>
          </p:sp>
        </p:grpSp>
        <p:sp>
          <p:nvSpPr>
            <p:cNvPr id="17435" name="Line 31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Line 32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7" name="Rectangle 33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A[0]</a:t>
              </a:r>
              <a:endParaRPr lang="en-US" altLang="en-US" b="0"/>
            </a:p>
          </p:txBody>
        </p:sp>
        <p:sp>
          <p:nvSpPr>
            <p:cNvPr id="17438" name="Line 34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8" name="Text Box 35"/>
          <p:cNvSpPr txBox="1">
            <a:spLocks noChangeArrowheads="1"/>
          </p:cNvSpPr>
          <p:nvPr/>
        </p:nvSpPr>
        <p:spPr bwMode="auto">
          <a:xfrm>
            <a:off x="373063" y="2667000"/>
            <a:ext cx="1830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A[R][C];</a:t>
            </a:r>
          </a:p>
        </p:txBody>
      </p:sp>
      <p:sp>
        <p:nvSpPr>
          <p:cNvPr id="17429" name="Text Box 36"/>
          <p:cNvSpPr txBox="1">
            <a:spLocks noChangeArrowheads="1"/>
          </p:cNvSpPr>
          <p:nvPr/>
        </p:nvSpPr>
        <p:spPr bwMode="auto">
          <a:xfrm>
            <a:off x="2971800" y="51054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A+i*C*4</a:t>
            </a:r>
          </a:p>
        </p:txBody>
      </p:sp>
      <p:sp>
        <p:nvSpPr>
          <p:cNvPr id="17430" name="Text Box 37"/>
          <p:cNvSpPr txBox="1">
            <a:spLocks noChangeArrowheads="1"/>
          </p:cNvSpPr>
          <p:nvPr/>
        </p:nvSpPr>
        <p:spPr bwMode="auto">
          <a:xfrm>
            <a:off x="6553200" y="51054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A+(R-1)*C*4</a:t>
            </a:r>
          </a:p>
        </p:txBody>
      </p:sp>
      <p:sp>
        <p:nvSpPr>
          <p:cNvPr id="17431" name="Line 38"/>
          <p:cNvSpPr>
            <a:spLocks noChangeShapeType="1"/>
          </p:cNvSpPr>
          <p:nvPr/>
        </p:nvSpPr>
        <p:spPr bwMode="auto">
          <a:xfrm flipV="1">
            <a:off x="6781800" y="4800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Line 40"/>
          <p:cNvSpPr>
            <a:spLocks noChangeShapeType="1"/>
          </p:cNvSpPr>
          <p:nvPr/>
        </p:nvSpPr>
        <p:spPr bwMode="auto">
          <a:xfrm flipV="1">
            <a:off x="4572000" y="48006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Text Box 41"/>
          <p:cNvSpPr txBox="1">
            <a:spLocks noChangeArrowheads="1"/>
          </p:cNvSpPr>
          <p:nvPr/>
        </p:nvSpPr>
        <p:spPr bwMode="auto">
          <a:xfrm>
            <a:off x="3810000" y="54864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A+(i*C+j)*4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17588" y="234950"/>
            <a:ext cx="6396037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Strange</a:t>
            </a:r>
            <a:br>
              <a:rPr lang="en-US" altLang="en-US" smtClean="0"/>
            </a:br>
            <a:r>
              <a:rPr lang="en-US" altLang="en-US" smtClean="0"/>
              <a:t>Referencing Examples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743200"/>
            <a:ext cx="8307387" cy="2757488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/>
              <a:t>	Reference	Address	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pgh[3][3]	76+20*3+4*3 = 148	2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pgh[2][5]	76+20*2+4*5 = 136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pgh[2][-1]	76+20*2+4*-1 = 112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pgh[4][-1]	76+20*4+4*-1 = 152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pgh[0][19]	76+20*0+4*19 = 152	1 	</a:t>
            </a:r>
            <a:endParaRPr lang="en-US" smtClean="0"/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pgh[0][-1]	76+20*0+4*-1 = 72	?? 	</a:t>
            </a:r>
            <a:endParaRPr lang="en-US" smtClean="0"/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smtClean="0"/>
              <a:t>Ordering of elements within array guaranteed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95119" y="1567718"/>
            <a:ext cx="2114681" cy="305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pgh</a:t>
            </a:r>
            <a:r>
              <a:rPr lang="en-US" altLang="en-US" dirty="0" smtClean="0">
                <a:latin typeface="Courier New" pitchFamily="49" charset="0"/>
              </a:rPr>
              <a:t>[4][5];</a:t>
            </a:r>
            <a:endParaRPr lang="en-US" altLang="en-US" dirty="0">
              <a:latin typeface="Courier New" pitchFamily="49" charset="0"/>
            </a:endParaRPr>
          </a:p>
        </p:txBody>
      </p:sp>
      <p:grpSp>
        <p:nvGrpSpPr>
          <p:cNvPr id="19461" name="Group 6"/>
          <p:cNvGrpSpPr>
            <a:grpSpLocks/>
          </p:cNvGrpSpPr>
          <p:nvPr/>
        </p:nvGrpSpPr>
        <p:grpSpPr bwMode="auto">
          <a:xfrm>
            <a:off x="2057400" y="1385888"/>
            <a:ext cx="6623050" cy="1281112"/>
            <a:chOff x="720" y="2640"/>
            <a:chExt cx="4172" cy="807"/>
          </a:xfrm>
        </p:grpSpPr>
        <p:sp>
          <p:nvSpPr>
            <p:cNvPr id="19468" name="Line 7"/>
            <p:cNvSpPr>
              <a:spLocks noChangeShapeType="1"/>
            </p:cNvSpPr>
            <p:nvPr/>
          </p:nvSpPr>
          <p:spPr bwMode="auto">
            <a:xfrm flipV="1">
              <a:off x="86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Text Box 8"/>
            <p:cNvSpPr txBox="1">
              <a:spLocks noChangeArrowheads="1"/>
            </p:cNvSpPr>
            <p:nvPr/>
          </p:nvSpPr>
          <p:spPr bwMode="auto">
            <a:xfrm>
              <a:off x="72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76</a:t>
              </a:r>
            </a:p>
          </p:txBody>
        </p:sp>
        <p:sp>
          <p:nvSpPr>
            <p:cNvPr id="19470" name="Line 9"/>
            <p:cNvSpPr>
              <a:spLocks noChangeShapeType="1"/>
            </p:cNvSpPr>
            <p:nvPr/>
          </p:nvSpPr>
          <p:spPr bwMode="auto">
            <a:xfrm flipV="1">
              <a:off x="182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Text Box 10"/>
            <p:cNvSpPr txBox="1">
              <a:spLocks noChangeArrowheads="1"/>
            </p:cNvSpPr>
            <p:nvPr/>
          </p:nvSpPr>
          <p:spPr bwMode="auto">
            <a:xfrm>
              <a:off x="168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96</a:t>
              </a:r>
            </a:p>
          </p:txBody>
        </p:sp>
        <p:sp>
          <p:nvSpPr>
            <p:cNvPr id="19472" name="Line 11"/>
            <p:cNvSpPr>
              <a:spLocks noChangeShapeType="1"/>
            </p:cNvSpPr>
            <p:nvPr/>
          </p:nvSpPr>
          <p:spPr bwMode="auto">
            <a:xfrm flipV="1">
              <a:off x="278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2"/>
            <p:cNvSpPr txBox="1">
              <a:spLocks noChangeArrowheads="1"/>
            </p:cNvSpPr>
            <p:nvPr/>
          </p:nvSpPr>
          <p:spPr bwMode="auto">
            <a:xfrm>
              <a:off x="259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116</a:t>
              </a:r>
            </a:p>
          </p:txBody>
        </p:sp>
        <p:sp>
          <p:nvSpPr>
            <p:cNvPr id="19474" name="Line 13"/>
            <p:cNvSpPr>
              <a:spLocks noChangeShapeType="1"/>
            </p:cNvSpPr>
            <p:nvPr/>
          </p:nvSpPr>
          <p:spPr bwMode="auto">
            <a:xfrm flipV="1">
              <a:off x="374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4"/>
            <p:cNvSpPr txBox="1">
              <a:spLocks noChangeArrowheads="1"/>
            </p:cNvSpPr>
            <p:nvPr/>
          </p:nvSpPr>
          <p:spPr bwMode="auto">
            <a:xfrm>
              <a:off x="355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136</a:t>
              </a:r>
            </a:p>
          </p:txBody>
        </p:sp>
        <p:sp>
          <p:nvSpPr>
            <p:cNvPr id="19476" name="Line 15"/>
            <p:cNvSpPr>
              <a:spLocks noChangeShapeType="1"/>
            </p:cNvSpPr>
            <p:nvPr/>
          </p:nvSpPr>
          <p:spPr bwMode="auto">
            <a:xfrm flipV="1">
              <a:off x="470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7" name="Text Box 16"/>
            <p:cNvSpPr txBox="1">
              <a:spLocks noChangeArrowheads="1"/>
            </p:cNvSpPr>
            <p:nvPr/>
          </p:nvSpPr>
          <p:spPr bwMode="auto">
            <a:xfrm>
              <a:off x="451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156</a:t>
              </a:r>
            </a:p>
          </p:txBody>
        </p:sp>
        <p:grpSp>
          <p:nvGrpSpPr>
            <p:cNvPr id="19478" name="Group 17"/>
            <p:cNvGrpSpPr>
              <a:grpSpLocks/>
            </p:cNvGrpSpPr>
            <p:nvPr/>
          </p:nvGrpSpPr>
          <p:grpSpPr bwMode="auto">
            <a:xfrm>
              <a:off x="816" y="2640"/>
              <a:ext cx="3840" cy="480"/>
              <a:chOff x="816" y="2640"/>
              <a:chExt cx="3840" cy="480"/>
            </a:xfrm>
          </p:grpSpPr>
          <p:grpSp>
            <p:nvGrpSpPr>
              <p:cNvPr id="19479" name="Group 18"/>
              <p:cNvGrpSpPr>
                <a:grpSpLocks/>
              </p:cNvGrpSpPr>
              <p:nvPr/>
            </p:nvGrpSpPr>
            <p:grpSpPr bwMode="auto">
              <a:xfrm>
                <a:off x="816" y="2640"/>
                <a:ext cx="960" cy="480"/>
                <a:chOff x="816" y="2640"/>
                <a:chExt cx="960" cy="480"/>
              </a:xfrm>
            </p:grpSpPr>
            <p:sp>
              <p:nvSpPr>
                <p:cNvPr id="19502" name="Rectangle 19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503" name="Rectangle 20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504" name="Rectangle 21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505" name="Rectangle 22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9506" name="Rectangle 23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</a:t>
                  </a:r>
                </a:p>
              </p:txBody>
            </p:sp>
          </p:grpSp>
          <p:grpSp>
            <p:nvGrpSpPr>
              <p:cNvPr id="19480" name="Group 24"/>
              <p:cNvGrpSpPr>
                <a:grpSpLocks/>
              </p:cNvGrpSpPr>
              <p:nvPr/>
            </p:nvGrpSpPr>
            <p:grpSpPr bwMode="auto">
              <a:xfrm>
                <a:off x="1776" y="2640"/>
                <a:ext cx="960" cy="480"/>
                <a:chOff x="816" y="2640"/>
                <a:chExt cx="960" cy="480"/>
              </a:xfrm>
            </p:grpSpPr>
            <p:sp>
              <p:nvSpPr>
                <p:cNvPr id="19497" name="Rectangle 25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500" name="Rectangle 28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501" name="Rectangle 29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grpSp>
            <p:nvGrpSpPr>
              <p:cNvPr id="19481" name="Group 30"/>
              <p:cNvGrpSpPr>
                <a:grpSpLocks/>
              </p:cNvGrpSpPr>
              <p:nvPr/>
            </p:nvGrpSpPr>
            <p:grpSpPr bwMode="auto">
              <a:xfrm>
                <a:off x="2736" y="2640"/>
                <a:ext cx="960" cy="480"/>
                <a:chOff x="816" y="2640"/>
                <a:chExt cx="960" cy="480"/>
              </a:xfrm>
            </p:grpSpPr>
            <p:sp>
              <p:nvSpPr>
                <p:cNvPr id="19492" name="Rectangle 31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3" name="Rectangle 32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94" name="Rectangle 33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5" name="Rectangle 34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96" name="Rectangle 35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</p:grpSp>
          <p:grpSp>
            <p:nvGrpSpPr>
              <p:cNvPr id="19482" name="Group 36"/>
              <p:cNvGrpSpPr>
                <a:grpSpLocks/>
              </p:cNvGrpSpPr>
              <p:nvPr/>
            </p:nvGrpSpPr>
            <p:grpSpPr bwMode="auto">
              <a:xfrm>
                <a:off x="3696" y="2640"/>
                <a:ext cx="960" cy="480"/>
                <a:chOff x="816" y="2640"/>
                <a:chExt cx="960" cy="480"/>
              </a:xfrm>
            </p:grpSpPr>
            <p:sp>
              <p:nvSpPr>
                <p:cNvPr id="19487" name="Rectangle 37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9488" name="Rectangle 38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9489" name="Rectangle 39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0" name="Rectangle 40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9491" name="Rectangle 41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19483" name="Rectangle 4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4" name="Rectangle 43"/>
              <p:cNvSpPr>
                <a:spLocks noChangeArrowheads="1"/>
              </p:cNvSpPr>
              <p:nvPr/>
            </p:nvSpPr>
            <p:spPr bwMode="auto">
              <a:xfrm>
                <a:off x="177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5" name="Rectangle 44"/>
              <p:cNvSpPr>
                <a:spLocks noChangeArrowheads="1"/>
              </p:cNvSpPr>
              <p:nvPr/>
            </p:nvSpPr>
            <p:spPr bwMode="auto">
              <a:xfrm>
                <a:off x="273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6" name="Rectangle 45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314414" name="Rectangle 46"/>
          <p:cNvSpPr>
            <a:spLocks noChangeArrowheads="1"/>
          </p:cNvSpPr>
          <p:nvPr/>
        </p:nvSpPr>
        <p:spPr bwMode="auto">
          <a:xfrm>
            <a:off x="6858000" y="3136900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5" name="Rectangle 47"/>
          <p:cNvSpPr>
            <a:spLocks noChangeArrowheads="1"/>
          </p:cNvSpPr>
          <p:nvPr/>
        </p:nvSpPr>
        <p:spPr bwMode="auto">
          <a:xfrm>
            <a:off x="6858000" y="3532188"/>
            <a:ext cx="544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6" name="Rectangle 48"/>
          <p:cNvSpPr>
            <a:spLocks noChangeArrowheads="1"/>
          </p:cNvSpPr>
          <p:nvPr/>
        </p:nvSpPr>
        <p:spPr bwMode="auto">
          <a:xfrm>
            <a:off x="6858000" y="3927475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7" name="Rectangle 49"/>
          <p:cNvSpPr>
            <a:spLocks noChangeArrowheads="1"/>
          </p:cNvSpPr>
          <p:nvPr/>
        </p:nvSpPr>
        <p:spPr bwMode="auto">
          <a:xfrm>
            <a:off x="6858000" y="4322763"/>
            <a:ext cx="5445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8" name="Rectangle 50"/>
          <p:cNvSpPr>
            <a:spLocks noChangeArrowheads="1"/>
          </p:cNvSpPr>
          <p:nvPr/>
        </p:nvSpPr>
        <p:spPr bwMode="auto">
          <a:xfrm>
            <a:off x="6858000" y="4718050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4419" name="Rectangle 51"/>
          <p:cNvSpPr>
            <a:spLocks noChangeArrowheads="1"/>
          </p:cNvSpPr>
          <p:nvPr/>
        </p:nvSpPr>
        <p:spPr bwMode="auto">
          <a:xfrm>
            <a:off x="6913563" y="5113338"/>
            <a:ext cx="4302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414" grpId="0" build="p" autoUpdateAnimBg="0"/>
      <p:bldP spid="314415" grpId="0" build="p" autoUpdateAnimBg="0"/>
      <p:bldP spid="314416" grpId="0" build="p" autoUpdateAnimBg="0"/>
      <p:bldP spid="314417" grpId="0" build="p" autoUpdateAnimBg="0"/>
      <p:bldP spid="314418" grpId="0" build="p" autoUpdateAnimBg="0"/>
      <p:bldP spid="31441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7588" y="234950"/>
            <a:ext cx="6396037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Strange</a:t>
            </a:r>
            <a:br>
              <a:rPr lang="en-US" altLang="en-US" smtClean="0"/>
            </a:br>
            <a:r>
              <a:rPr lang="en-US" altLang="en-US" smtClean="0"/>
              <a:t>Referencing Examples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743200"/>
            <a:ext cx="8307387" cy="2757488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smtClean="0"/>
              <a:t>	Reference	Address	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[3][3]	76+20*3+4*3 = 148	2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[2][5]	76+20*2+4*5 = 136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[2][-1]	76+20*2+4*-1 = 112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[4][-1]	76+20*4+4*-1 = 152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[0][19]	76+20*0+4*19 = 152	1 	</a:t>
            </a:r>
            <a:endParaRPr lang="en-US" dirty="0" smtClean="0"/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pgh</a:t>
            </a:r>
            <a:r>
              <a:rPr lang="en-US" dirty="0" smtClean="0">
                <a:latin typeface="Courier New" pitchFamily="49" charset="0"/>
              </a:rPr>
              <a:t>[0][-1]	76+20*0+4*-1 = 72	?? 	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smtClean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978400" algn="l"/>
                <a:tab pos="5943600" algn="l"/>
              </a:tabLst>
              <a:defRPr/>
            </a:pPr>
            <a:r>
              <a:rPr lang="en-US" dirty="0" smtClean="0"/>
              <a:t>Ordering of elements within array guaranteed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2057400" y="1385888"/>
            <a:ext cx="6623050" cy="1281112"/>
            <a:chOff x="720" y="2640"/>
            <a:chExt cx="4172" cy="807"/>
          </a:xfrm>
        </p:grpSpPr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V="1">
              <a:off x="86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72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76</a:t>
              </a:r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 flipV="1">
              <a:off x="182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1680" y="3216"/>
              <a:ext cx="28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96</a:t>
              </a:r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 flipV="1">
              <a:off x="278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259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116</a:t>
              </a:r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 flipV="1">
              <a:off x="374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55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136</a:t>
              </a:r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 flipV="1">
              <a:off x="4704" y="312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4517" y="3216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156</a:t>
              </a:r>
            </a:p>
          </p:txBody>
        </p:sp>
        <p:grpSp>
          <p:nvGrpSpPr>
            <p:cNvPr id="20496" name="Group 16"/>
            <p:cNvGrpSpPr>
              <a:grpSpLocks/>
            </p:cNvGrpSpPr>
            <p:nvPr/>
          </p:nvGrpSpPr>
          <p:grpSpPr bwMode="auto">
            <a:xfrm>
              <a:off x="816" y="2640"/>
              <a:ext cx="3840" cy="480"/>
              <a:chOff x="816" y="2640"/>
              <a:chExt cx="3840" cy="480"/>
            </a:xfrm>
          </p:grpSpPr>
          <p:grpSp>
            <p:nvGrpSpPr>
              <p:cNvPr id="20497" name="Group 17"/>
              <p:cNvGrpSpPr>
                <a:grpSpLocks/>
              </p:cNvGrpSpPr>
              <p:nvPr/>
            </p:nvGrpSpPr>
            <p:grpSpPr bwMode="auto">
              <a:xfrm>
                <a:off x="816" y="2640"/>
                <a:ext cx="960" cy="480"/>
                <a:chOff x="816" y="2640"/>
                <a:chExt cx="960" cy="480"/>
              </a:xfrm>
            </p:grpSpPr>
            <p:sp>
              <p:nvSpPr>
                <p:cNvPr id="20520" name="Rectangle 18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21" name="Rectangle 19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22" name="Rectangle 20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23" name="Rectangle 21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0524" name="Rectangle 22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</a:t>
                  </a:r>
                </a:p>
              </p:txBody>
            </p:sp>
          </p:grpSp>
          <p:grpSp>
            <p:nvGrpSpPr>
              <p:cNvPr id="20498" name="Group 23"/>
              <p:cNvGrpSpPr>
                <a:grpSpLocks/>
              </p:cNvGrpSpPr>
              <p:nvPr/>
            </p:nvGrpSpPr>
            <p:grpSpPr bwMode="auto">
              <a:xfrm>
                <a:off x="1776" y="2640"/>
                <a:ext cx="960" cy="480"/>
                <a:chOff x="816" y="2640"/>
                <a:chExt cx="960" cy="480"/>
              </a:xfrm>
            </p:grpSpPr>
            <p:sp>
              <p:nvSpPr>
                <p:cNvPr id="20515" name="Rectangle 24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6" name="Rectangle 25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9" name="Rectangle 28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grpSp>
            <p:nvGrpSpPr>
              <p:cNvPr id="20499" name="Group 29"/>
              <p:cNvGrpSpPr>
                <a:grpSpLocks/>
              </p:cNvGrpSpPr>
              <p:nvPr/>
            </p:nvGrpSpPr>
            <p:grpSpPr bwMode="auto">
              <a:xfrm>
                <a:off x="2736" y="2640"/>
                <a:ext cx="960" cy="480"/>
                <a:chOff x="816" y="2640"/>
                <a:chExt cx="960" cy="480"/>
              </a:xfrm>
            </p:grpSpPr>
            <p:sp>
              <p:nvSpPr>
                <p:cNvPr id="20510" name="Rectangle 30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1" name="Rectangle 31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12" name="Rectangle 32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13" name="Rectangle 33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14" name="Rectangle 34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</p:grpSp>
          <p:grpSp>
            <p:nvGrpSpPr>
              <p:cNvPr id="20500" name="Group 35"/>
              <p:cNvGrpSpPr>
                <a:grpSpLocks/>
              </p:cNvGrpSpPr>
              <p:nvPr/>
            </p:nvGrpSpPr>
            <p:grpSpPr bwMode="auto">
              <a:xfrm>
                <a:off x="3696" y="2640"/>
                <a:ext cx="960" cy="480"/>
                <a:chOff x="816" y="2640"/>
                <a:chExt cx="960" cy="480"/>
              </a:xfrm>
            </p:grpSpPr>
            <p:sp>
              <p:nvSpPr>
                <p:cNvPr id="20505" name="Rectangle 36"/>
                <p:cNvSpPr>
                  <a:spLocks noChangeArrowheads="1"/>
                </p:cNvSpPr>
                <p:nvPr/>
              </p:nvSpPr>
              <p:spPr bwMode="auto">
                <a:xfrm>
                  <a:off x="816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0506" name="Rectangle 37"/>
                <p:cNvSpPr>
                  <a:spLocks noChangeArrowheads="1"/>
                </p:cNvSpPr>
                <p:nvPr/>
              </p:nvSpPr>
              <p:spPr bwMode="auto">
                <a:xfrm>
                  <a:off x="1008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0507" name="Rectangle 38"/>
                <p:cNvSpPr>
                  <a:spLocks noChangeArrowheads="1"/>
                </p:cNvSpPr>
                <p:nvPr/>
              </p:nvSpPr>
              <p:spPr bwMode="auto">
                <a:xfrm>
                  <a:off x="1200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08" name="Rectangle 39"/>
                <p:cNvSpPr>
                  <a:spLocks noChangeArrowheads="1"/>
                </p:cNvSpPr>
                <p:nvPr/>
              </p:nvSpPr>
              <p:spPr bwMode="auto">
                <a:xfrm>
                  <a:off x="1392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0509" name="Rectangle 40"/>
                <p:cNvSpPr>
                  <a:spLocks noChangeArrowheads="1"/>
                </p:cNvSpPr>
                <p:nvPr/>
              </p:nvSpPr>
              <p:spPr bwMode="auto">
                <a:xfrm>
                  <a:off x="1584" y="2640"/>
                  <a:ext cx="192" cy="480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0501" name="Rectangle 41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2" name="Rectangle 42"/>
              <p:cNvSpPr>
                <a:spLocks noChangeArrowheads="1"/>
              </p:cNvSpPr>
              <p:nvPr/>
            </p:nvSpPr>
            <p:spPr bwMode="auto">
              <a:xfrm>
                <a:off x="177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3" name="Rectangle 43"/>
              <p:cNvSpPr>
                <a:spLocks noChangeArrowheads="1"/>
              </p:cNvSpPr>
              <p:nvPr/>
            </p:nvSpPr>
            <p:spPr bwMode="auto">
              <a:xfrm>
                <a:off x="273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04" name="Rectangle 44"/>
              <p:cNvSpPr>
                <a:spLocks noChangeArrowheads="1"/>
              </p:cNvSpPr>
              <p:nvPr/>
            </p:nvSpPr>
            <p:spPr bwMode="auto">
              <a:xfrm>
                <a:off x="3696" y="2640"/>
                <a:ext cx="960" cy="4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95119" y="1567718"/>
            <a:ext cx="2114681" cy="305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pgh</a:t>
            </a:r>
            <a:r>
              <a:rPr lang="en-US" altLang="en-US" dirty="0" smtClean="0">
                <a:latin typeface="Courier New" pitchFamily="49" charset="0"/>
              </a:rPr>
              <a:t>[4][5];</a:t>
            </a:r>
            <a:endParaRPr lang="en-US" alt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34950"/>
            <a:ext cx="621665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Multi-Level Array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04800" y="1143000"/>
            <a:ext cx="3505200" cy="2819400"/>
          </a:xfrm>
        </p:spPr>
        <p:txBody>
          <a:bodyPr/>
          <a:lstStyle/>
          <a:p>
            <a:pPr lvl="1" eaLnBrk="1" hangingPunct="1"/>
            <a:r>
              <a:rPr lang="en-US" altLang="en-US" dirty="0" smtClean="0"/>
              <a:t>Variable </a:t>
            </a:r>
            <a:r>
              <a:rPr lang="en-US" altLang="en-US" dirty="0" err="1" smtClean="0">
                <a:latin typeface="Courier New" pitchFamily="49" charset="0"/>
              </a:rPr>
              <a:t>univ</a:t>
            </a:r>
            <a:r>
              <a:rPr lang="en-US" altLang="en-US" dirty="0" smtClean="0"/>
              <a:t> denotes array of 3 elements</a:t>
            </a:r>
          </a:p>
          <a:p>
            <a:pPr lvl="1" eaLnBrk="1" hangingPunct="1"/>
            <a:r>
              <a:rPr lang="en-US" altLang="en-US" dirty="0" smtClean="0"/>
              <a:t>Each element is a pointer</a:t>
            </a:r>
          </a:p>
          <a:p>
            <a:pPr lvl="2" eaLnBrk="1" hangingPunct="1"/>
            <a:r>
              <a:rPr lang="en-US" altLang="en-US" dirty="0"/>
              <a:t>8</a:t>
            </a:r>
            <a:r>
              <a:rPr lang="en-US" altLang="en-US" dirty="0" smtClean="0"/>
              <a:t> </a:t>
            </a:r>
            <a:r>
              <a:rPr lang="en-US" altLang="en-US" dirty="0" smtClean="0"/>
              <a:t>bytes</a:t>
            </a:r>
          </a:p>
          <a:p>
            <a:pPr lvl="1" eaLnBrk="1" hangingPunct="1"/>
            <a:r>
              <a:rPr lang="en-US" altLang="en-US" dirty="0" smtClean="0"/>
              <a:t>Each pointer points to array of </a:t>
            </a: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err="1" smtClean="0"/>
              <a:t>’s</a:t>
            </a:r>
            <a:r>
              <a:rPr lang="en-US" altLang="en-US" dirty="0" smtClean="0"/>
              <a:t>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200400" y="1482725"/>
            <a:ext cx="5257800" cy="9255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cmu</a:t>
            </a:r>
            <a:r>
              <a:rPr lang="en-US" altLang="en-US" dirty="0" smtClean="0">
                <a:latin typeface="Courier New" pitchFamily="49" charset="0"/>
              </a:rPr>
              <a:t>[] </a:t>
            </a:r>
            <a:r>
              <a:rPr lang="en-US" altLang="en-US" dirty="0">
                <a:latin typeface="Courier New" pitchFamily="49" charset="0"/>
              </a:rPr>
              <a:t>= { 1, 5, 2, 1, 3 };</a:t>
            </a:r>
          </a:p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mit</a:t>
            </a:r>
            <a:r>
              <a:rPr lang="en-US" altLang="en-US" dirty="0" smtClean="0">
                <a:latin typeface="Courier New" pitchFamily="49" charset="0"/>
              </a:rPr>
              <a:t>[] </a:t>
            </a:r>
            <a:r>
              <a:rPr lang="en-US" altLang="en-US" dirty="0">
                <a:latin typeface="Courier New" pitchFamily="49" charset="0"/>
              </a:rPr>
              <a:t>= { 0, 2, 1, 3, 9 };</a:t>
            </a:r>
          </a:p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hmc</a:t>
            </a:r>
            <a:r>
              <a:rPr lang="en-US" altLang="en-US" dirty="0" smtClean="0">
                <a:latin typeface="Courier New" pitchFamily="49" charset="0"/>
              </a:rPr>
              <a:t>[] </a:t>
            </a:r>
            <a:r>
              <a:rPr lang="en-US" altLang="en-US" dirty="0">
                <a:latin typeface="Courier New" pitchFamily="49" charset="0"/>
              </a:rPr>
              <a:t>= { 9, 1, 7, 1, 1 };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200400" y="2549525"/>
            <a:ext cx="5257800" cy="65087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#define UCOUNT 3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*univ[UCOUNT] = {mit, cmu, hmc};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376238" y="3733800"/>
            <a:ext cx="8312150" cy="2590800"/>
            <a:chOff x="189" y="1824"/>
            <a:chExt cx="5236" cy="1632"/>
          </a:xfrm>
        </p:grpSpPr>
        <p:grpSp>
          <p:nvGrpSpPr>
            <p:cNvPr id="21511" name="Group 7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1575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1576" name="Line 9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7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1578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1579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1580" name="Line 13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1" name="Line 14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2" name="Text Box 15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168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1583" name="Text Box 16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176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1584" name="Text Box 17"/>
              <p:cNvSpPr txBox="1">
                <a:spLocks noChangeArrowheads="1"/>
              </p:cNvSpPr>
              <p:nvPr/>
            </p:nvSpPr>
            <p:spPr bwMode="auto">
              <a:xfrm>
                <a:off x="862" y="2112"/>
                <a:ext cx="46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1585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1586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1587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1512" name="Text Box 21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1513" name="Group 22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1557" name="Group 2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70" name="Rectangle 2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71" name="Rectangle 2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1572" name="Rectangle 2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1573" name="Rectangle 2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74" name="Rectangle 2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1558" name="Line 2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Text Box 3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1560" name="Line 3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Text Box 3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1562" name="Line 3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3" name="Text Box 3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1564" name="Line 3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5" name="Text Box 3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1566" name="Line 3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7" name="Text Box 3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1568" name="Line 3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9" name="Text Box 4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1514" name="Text Box 41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1515" name="Group 42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1539" name="Group 4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52" name="Rectangle 4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1553" name="Rectangle 4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1554" name="Rectangle 4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55" name="Rectangle 4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1556" name="Rectangle 4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1540" name="Line 4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Text Box 5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1542" name="Line 5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Text Box 5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1544" name="Line 5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" name="Text Box 5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1546" name="Line 5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Text Box 5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1548" name="Line 5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Text Box 5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1550" name="Line 5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1" name="Text Box 6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1516" name="Text Box 61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1517" name="Group 62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1521" name="Group 63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1534" name="Rectangle 64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1535" name="Rectangle 65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36" name="Rectangle 66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1537" name="Rectangle 67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1538" name="Rectangle 68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1522" name="Line 69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3" name="Text Box 70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1524" name="Line 71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Text Box 72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1526" name="Line 73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Text Box 7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1528" name="Line 75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Text Box 76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1530" name="Line 77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Text Box 78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1532" name="Line 79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3" name="Text Box 80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1518" name="AutoShape 81"/>
            <p:cNvCxnSpPr>
              <a:cxnSpLocks noChangeShapeType="1"/>
              <a:stCxn id="21586" idx="0"/>
              <a:endCxn id="21570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19" name="AutoShape 82"/>
            <p:cNvCxnSpPr>
              <a:cxnSpLocks noChangeShapeType="1"/>
              <a:stCxn id="21585" idx="6"/>
              <a:endCxn id="21552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0" name="AutoShape 83"/>
            <p:cNvCxnSpPr>
              <a:cxnSpLocks noChangeShapeType="1"/>
              <a:stCxn id="21587" idx="0"/>
              <a:endCxn id="21534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</a:t>
            </a:r>
            <a:r>
              <a:rPr lang="en-US" b="1" dirty="0" smtClean="0">
                <a:latin typeface="Courier New" pitchFamily="-96" charset="0"/>
              </a:rPr>
              <a:t>+8*</a:t>
            </a:r>
            <a:r>
              <a:rPr lang="en-US" b="1" dirty="0">
                <a:latin typeface="Courier New" pitchFamily="-96" charset="0"/>
              </a:rPr>
              <a:t>index]+4*</a:t>
            </a:r>
            <a:r>
              <a:rPr lang="en-US" b="1" dirty="0" smtClean="0">
                <a:latin typeface="Courier New" pitchFamily="-96" charset="0"/>
              </a:rPr>
              <a:t>digit]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0869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 # 4*digit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 + 4*digit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# return *p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439864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index,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20842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Array Element Accesses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20788"/>
            <a:ext cx="4214813" cy="5224462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1800" smtClean="0"/>
              <a:t>Similar C references</a:t>
            </a:r>
          </a:p>
          <a:p>
            <a:pPr marL="0" indent="0" eaLnBrk="1" hangingPunct="1">
              <a:defRPr/>
            </a:pPr>
            <a:r>
              <a:rPr lang="en-US" sz="2000" smtClean="0"/>
              <a:t>Nested Array</a:t>
            </a:r>
          </a:p>
          <a:p>
            <a:pPr marL="0" indent="0" eaLnBrk="1" hangingPunct="1">
              <a:defRPr/>
            </a:pPr>
            <a:endParaRPr lang="en-US" sz="2000" smtClean="0"/>
          </a:p>
          <a:p>
            <a:pPr marL="0" indent="0" eaLnBrk="1" hangingPunct="1">
              <a:defRPr/>
            </a:pPr>
            <a:endParaRPr lang="en-US" sz="2000" smtClean="0"/>
          </a:p>
          <a:p>
            <a:pPr lvl="1" eaLnBrk="1" hangingPunct="1">
              <a:defRPr/>
            </a:pPr>
            <a:endParaRPr lang="en-US" sz="1800" smtClean="0"/>
          </a:p>
          <a:p>
            <a:pPr lvl="1" eaLnBrk="1" hangingPunct="1">
              <a:defRPr/>
            </a:pPr>
            <a:endParaRPr lang="en-US" sz="1800" smtClean="0"/>
          </a:p>
          <a:p>
            <a:pPr lvl="1" eaLnBrk="1" hangingPunct="1">
              <a:defRPr/>
            </a:pPr>
            <a:endParaRPr lang="en-US" sz="1800" smtClean="0"/>
          </a:p>
          <a:p>
            <a:pPr lvl="1" eaLnBrk="1" hangingPunct="1">
              <a:defRPr/>
            </a:pPr>
            <a:r>
              <a:rPr lang="en-US" sz="1800" smtClean="0"/>
              <a:t>Element at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Mem[pgh+20*index+4*dig]</a:t>
            </a:r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343400" y="1220788"/>
            <a:ext cx="4572000" cy="5224462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1800" smtClean="0"/>
              <a:t>Different address computation</a:t>
            </a:r>
          </a:p>
          <a:p>
            <a:pPr marL="0" indent="0" eaLnBrk="1" hangingPunct="1">
              <a:defRPr/>
            </a:pPr>
            <a:r>
              <a:rPr lang="en-US" sz="2000" smtClean="0"/>
              <a:t>Multi-Level Array</a:t>
            </a:r>
          </a:p>
          <a:p>
            <a:pPr marL="0" indent="0" eaLnBrk="1" hangingPunct="1">
              <a:defRPr/>
            </a:pPr>
            <a:endParaRPr lang="en-US" sz="2000" smtClean="0"/>
          </a:p>
          <a:p>
            <a:pPr lvl="1" eaLnBrk="1" hangingPunct="1">
              <a:defRPr/>
            </a:pPr>
            <a:endParaRPr lang="en-US" sz="1800" smtClean="0"/>
          </a:p>
          <a:p>
            <a:pPr lvl="1" eaLnBrk="1" hangingPunct="1">
              <a:defRPr/>
            </a:pPr>
            <a:endParaRPr lang="en-US" sz="1800" smtClean="0"/>
          </a:p>
          <a:p>
            <a:pPr lvl="1" eaLnBrk="1" hangingPunct="1">
              <a:defRPr/>
            </a:pPr>
            <a:endParaRPr lang="en-US" sz="1800" smtClean="0"/>
          </a:p>
          <a:p>
            <a:pPr marL="0" indent="0" eaLnBrk="1" hangingPunct="1">
              <a:defRPr/>
            </a:pPr>
            <a:endParaRPr lang="en-US" sz="2000" smtClean="0"/>
          </a:p>
          <a:p>
            <a:pPr lvl="1" eaLnBrk="1" hangingPunct="1">
              <a:defRPr/>
            </a:pPr>
            <a:r>
              <a:rPr lang="en-US" sz="1800" smtClean="0"/>
              <a:t>Element at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smtClean="0">
                <a:latin typeface="Courier New" pitchFamily="49" charset="0"/>
              </a:rPr>
              <a:t>Mem[Mem[univ+4*index]+4*dig]</a:t>
            </a:r>
            <a:endParaRPr lang="en-US" sz="1800" smtClean="0"/>
          </a:p>
          <a:p>
            <a:pPr lvl="1" eaLnBrk="1" hangingPunct="1">
              <a:defRPr/>
            </a:pPr>
            <a:endParaRPr lang="en-US" sz="1800" smtClean="0"/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381000" y="2182813"/>
            <a:ext cx="3733800" cy="1474787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get_pgh_digit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(int index, int dig)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return pgh[index][dig];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4572000" y="2182813"/>
            <a:ext cx="3886200" cy="1474787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int get_univ_digit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(int index, int dig)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  return univ[index][dig];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}</a:t>
            </a:r>
          </a:p>
        </p:txBody>
      </p:sp>
      <p:pic>
        <p:nvPicPr>
          <p:cNvPr id="23559" name="Picture 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0"/>
            <a:ext cx="334486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pic>
      <p:grpSp>
        <p:nvGrpSpPr>
          <p:cNvPr id="23560" name="Group 600"/>
          <p:cNvGrpSpPr>
            <a:grpSpLocks/>
          </p:cNvGrpSpPr>
          <p:nvPr/>
        </p:nvGrpSpPr>
        <p:grpSpPr bwMode="auto">
          <a:xfrm>
            <a:off x="4419600" y="4953000"/>
            <a:ext cx="4176713" cy="1306513"/>
            <a:chOff x="2784" y="3120"/>
            <a:chExt cx="2631" cy="823"/>
          </a:xfrm>
        </p:grpSpPr>
        <p:sp>
          <p:nvSpPr>
            <p:cNvPr id="23561" name="AutoShape 89"/>
            <p:cNvSpPr>
              <a:spLocks noChangeAspect="1" noChangeArrowheads="1" noTextEdit="1"/>
            </p:cNvSpPr>
            <p:nvPr/>
          </p:nvSpPr>
          <p:spPr bwMode="auto">
            <a:xfrm>
              <a:off x="2784" y="3120"/>
              <a:ext cx="2631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2" name="Group 117"/>
            <p:cNvGrpSpPr>
              <a:grpSpLocks/>
            </p:cNvGrpSpPr>
            <p:nvPr/>
          </p:nvGrpSpPr>
          <p:grpSpPr bwMode="auto">
            <a:xfrm>
              <a:off x="2784" y="3265"/>
              <a:ext cx="627" cy="482"/>
              <a:chOff x="2784" y="3265"/>
              <a:chExt cx="627" cy="482"/>
            </a:xfrm>
          </p:grpSpPr>
          <p:sp>
            <p:nvSpPr>
              <p:cNvPr id="24045" name="Rectangle 91"/>
              <p:cNvSpPr>
                <a:spLocks noChangeArrowheads="1"/>
              </p:cNvSpPr>
              <p:nvPr/>
            </p:nvSpPr>
            <p:spPr bwMode="auto">
              <a:xfrm>
                <a:off x="3121" y="3385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46" name="Rectangle 92"/>
              <p:cNvSpPr>
                <a:spLocks noChangeArrowheads="1"/>
              </p:cNvSpPr>
              <p:nvPr/>
            </p:nvSpPr>
            <p:spPr bwMode="auto">
              <a:xfrm>
                <a:off x="3177" y="3405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  <p:grpSp>
            <p:nvGrpSpPr>
              <p:cNvPr id="24047" name="Group 95"/>
              <p:cNvGrpSpPr>
                <a:grpSpLocks/>
              </p:cNvGrpSpPr>
              <p:nvPr/>
            </p:nvGrpSpPr>
            <p:grpSpPr bwMode="auto">
              <a:xfrm>
                <a:off x="2977" y="3412"/>
                <a:ext cx="144" cy="43"/>
                <a:chOff x="2977" y="3412"/>
                <a:chExt cx="144" cy="43"/>
              </a:xfrm>
            </p:grpSpPr>
            <p:sp>
              <p:nvSpPr>
                <p:cNvPr id="24069" name="Rectangle 93"/>
                <p:cNvSpPr>
                  <a:spLocks noChangeArrowheads="1"/>
                </p:cNvSpPr>
                <p:nvPr/>
              </p:nvSpPr>
              <p:spPr bwMode="auto">
                <a:xfrm>
                  <a:off x="2977" y="3429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70" name="Freeform 94"/>
                <p:cNvSpPr>
                  <a:spLocks/>
                </p:cNvSpPr>
                <p:nvPr/>
              </p:nvSpPr>
              <p:spPr bwMode="auto">
                <a:xfrm>
                  <a:off x="3094" y="3412"/>
                  <a:ext cx="27" cy="43"/>
                </a:xfrm>
                <a:custGeom>
                  <a:avLst/>
                  <a:gdLst>
                    <a:gd name="T0" fmla="*/ 0 w 55"/>
                    <a:gd name="T1" fmla="*/ 2 h 87"/>
                    <a:gd name="T2" fmla="*/ 1 w 55"/>
                    <a:gd name="T3" fmla="*/ 1 h 87"/>
                    <a:gd name="T4" fmla="*/ 0 w 55"/>
                    <a:gd name="T5" fmla="*/ 0 h 87"/>
                    <a:gd name="T6" fmla="*/ 0 w 55"/>
                    <a:gd name="T7" fmla="*/ 2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48" name="Rectangle 96"/>
              <p:cNvSpPr>
                <a:spLocks noChangeArrowheads="1"/>
              </p:cNvSpPr>
              <p:nvPr/>
            </p:nvSpPr>
            <p:spPr bwMode="auto">
              <a:xfrm>
                <a:off x="2789" y="3365"/>
                <a:ext cx="188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49" name="Rectangle 97"/>
              <p:cNvSpPr>
                <a:spLocks noChangeArrowheads="1"/>
              </p:cNvSpPr>
              <p:nvPr/>
            </p:nvSpPr>
            <p:spPr bwMode="auto">
              <a:xfrm>
                <a:off x="2840" y="3383"/>
                <a:ext cx="12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160</a:t>
                </a:r>
                <a:endParaRPr lang="en-US" altLang="en-US"/>
              </a:p>
            </p:txBody>
          </p:sp>
          <p:sp>
            <p:nvSpPr>
              <p:cNvPr id="24050" name="Rectangle 98"/>
              <p:cNvSpPr>
                <a:spLocks noChangeArrowheads="1"/>
              </p:cNvSpPr>
              <p:nvPr/>
            </p:nvSpPr>
            <p:spPr bwMode="auto">
              <a:xfrm>
                <a:off x="3121" y="3505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1" name="Rectangle 99"/>
              <p:cNvSpPr>
                <a:spLocks noChangeArrowheads="1"/>
              </p:cNvSpPr>
              <p:nvPr/>
            </p:nvSpPr>
            <p:spPr bwMode="auto">
              <a:xfrm>
                <a:off x="3177" y="3525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</a:t>
                </a:r>
                <a:endParaRPr lang="en-US" altLang="en-US"/>
              </a:p>
            </p:txBody>
          </p:sp>
          <p:sp>
            <p:nvSpPr>
              <p:cNvPr id="24052" name="Rectangle 100"/>
              <p:cNvSpPr>
                <a:spLocks noChangeArrowheads="1"/>
              </p:cNvSpPr>
              <p:nvPr/>
            </p:nvSpPr>
            <p:spPr bwMode="auto">
              <a:xfrm>
                <a:off x="3121" y="3626"/>
                <a:ext cx="290" cy="12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3" name="Rectangle 101"/>
              <p:cNvSpPr>
                <a:spLocks noChangeArrowheads="1"/>
              </p:cNvSpPr>
              <p:nvPr/>
            </p:nvSpPr>
            <p:spPr bwMode="auto">
              <a:xfrm>
                <a:off x="3177" y="3646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4054" name="Group 104"/>
              <p:cNvGrpSpPr>
                <a:grpSpLocks/>
              </p:cNvGrpSpPr>
              <p:nvPr/>
            </p:nvGrpSpPr>
            <p:grpSpPr bwMode="auto">
              <a:xfrm>
                <a:off x="2977" y="3532"/>
                <a:ext cx="144" cy="44"/>
                <a:chOff x="2977" y="3532"/>
                <a:chExt cx="144" cy="44"/>
              </a:xfrm>
            </p:grpSpPr>
            <p:sp>
              <p:nvSpPr>
                <p:cNvPr id="24067" name="Rectangle 102"/>
                <p:cNvSpPr>
                  <a:spLocks noChangeArrowheads="1"/>
                </p:cNvSpPr>
                <p:nvPr/>
              </p:nvSpPr>
              <p:spPr bwMode="auto">
                <a:xfrm>
                  <a:off x="2977" y="3550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68" name="Freeform 103"/>
                <p:cNvSpPr>
                  <a:spLocks/>
                </p:cNvSpPr>
                <p:nvPr/>
              </p:nvSpPr>
              <p:spPr bwMode="auto">
                <a:xfrm>
                  <a:off x="3094" y="3532"/>
                  <a:ext cx="27" cy="44"/>
                </a:xfrm>
                <a:custGeom>
                  <a:avLst/>
                  <a:gdLst>
                    <a:gd name="T0" fmla="*/ 0 w 55"/>
                    <a:gd name="T1" fmla="*/ 3 h 87"/>
                    <a:gd name="T2" fmla="*/ 1 w 55"/>
                    <a:gd name="T3" fmla="*/ 2 h 87"/>
                    <a:gd name="T4" fmla="*/ 0 w 55"/>
                    <a:gd name="T5" fmla="*/ 0 h 87"/>
                    <a:gd name="T6" fmla="*/ 0 w 55"/>
                    <a:gd name="T7" fmla="*/ 3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4055" name="Group 107"/>
              <p:cNvGrpSpPr>
                <a:grpSpLocks/>
              </p:cNvGrpSpPr>
              <p:nvPr/>
            </p:nvGrpSpPr>
            <p:grpSpPr bwMode="auto">
              <a:xfrm>
                <a:off x="2977" y="3652"/>
                <a:ext cx="144" cy="44"/>
                <a:chOff x="2977" y="3652"/>
                <a:chExt cx="144" cy="44"/>
              </a:xfrm>
            </p:grpSpPr>
            <p:sp>
              <p:nvSpPr>
                <p:cNvPr id="24065" name="Rectangle 105"/>
                <p:cNvSpPr>
                  <a:spLocks noChangeArrowheads="1"/>
                </p:cNvSpPr>
                <p:nvPr/>
              </p:nvSpPr>
              <p:spPr bwMode="auto">
                <a:xfrm>
                  <a:off x="2977" y="3670"/>
                  <a:ext cx="118" cy="8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66" name="Freeform 106"/>
                <p:cNvSpPr>
                  <a:spLocks/>
                </p:cNvSpPr>
                <p:nvPr/>
              </p:nvSpPr>
              <p:spPr bwMode="auto">
                <a:xfrm>
                  <a:off x="3094" y="3652"/>
                  <a:ext cx="27" cy="44"/>
                </a:xfrm>
                <a:custGeom>
                  <a:avLst/>
                  <a:gdLst>
                    <a:gd name="T0" fmla="*/ 0 w 55"/>
                    <a:gd name="T1" fmla="*/ 3 h 87"/>
                    <a:gd name="T2" fmla="*/ 1 w 55"/>
                    <a:gd name="T3" fmla="*/ 2 h 87"/>
                    <a:gd name="T4" fmla="*/ 0 w 55"/>
                    <a:gd name="T5" fmla="*/ 0 h 87"/>
                    <a:gd name="T6" fmla="*/ 0 w 55"/>
                    <a:gd name="T7" fmla="*/ 3 h 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5" h="87">
                      <a:moveTo>
                        <a:pt x="0" y="87"/>
                      </a:moveTo>
                      <a:lnTo>
                        <a:pt x="55" y="43"/>
                      </a:lnTo>
                      <a:lnTo>
                        <a:pt x="0" y="0"/>
                      </a:lnTo>
                      <a:lnTo>
                        <a:pt x="0" y="87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56" name="Rectangle 108"/>
              <p:cNvSpPr>
                <a:spLocks noChangeArrowheads="1"/>
              </p:cNvSpPr>
              <p:nvPr/>
            </p:nvSpPr>
            <p:spPr bwMode="auto">
              <a:xfrm>
                <a:off x="2784" y="3481"/>
                <a:ext cx="188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7" name="Rectangle 109"/>
              <p:cNvSpPr>
                <a:spLocks noChangeArrowheads="1"/>
              </p:cNvSpPr>
              <p:nvPr/>
            </p:nvSpPr>
            <p:spPr bwMode="auto">
              <a:xfrm>
                <a:off x="2834" y="3499"/>
                <a:ext cx="130" cy="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 dirty="0" smtClean="0">
                    <a:solidFill>
                      <a:srgbClr val="000066"/>
                    </a:solidFill>
                    <a:latin typeface="Courier New" pitchFamily="49" charset="0"/>
                  </a:rPr>
                  <a:t>168</a:t>
                </a:r>
                <a:endParaRPr lang="en-US" altLang="en-US" dirty="0"/>
              </a:p>
            </p:txBody>
          </p:sp>
          <p:sp>
            <p:nvSpPr>
              <p:cNvPr id="24058" name="Rectangle 110"/>
              <p:cNvSpPr>
                <a:spLocks noChangeArrowheads="1"/>
              </p:cNvSpPr>
              <p:nvPr/>
            </p:nvSpPr>
            <p:spPr bwMode="auto">
              <a:xfrm>
                <a:off x="2784" y="3626"/>
                <a:ext cx="188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59" name="Rectangle 111"/>
              <p:cNvSpPr>
                <a:spLocks noChangeArrowheads="1"/>
              </p:cNvSpPr>
              <p:nvPr/>
            </p:nvSpPr>
            <p:spPr bwMode="auto">
              <a:xfrm>
                <a:off x="2834" y="3643"/>
                <a:ext cx="130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 dirty="0" smtClean="0">
                    <a:solidFill>
                      <a:srgbClr val="000066"/>
                    </a:solidFill>
                    <a:latin typeface="Courier New" pitchFamily="49" charset="0"/>
                  </a:rPr>
                  <a:t>176</a:t>
                </a:r>
                <a:endParaRPr lang="en-US" altLang="en-US" dirty="0"/>
              </a:p>
            </p:txBody>
          </p:sp>
          <p:sp>
            <p:nvSpPr>
              <p:cNvPr id="24060" name="Rectangle 112"/>
              <p:cNvSpPr>
                <a:spLocks noChangeArrowheads="1"/>
              </p:cNvSpPr>
              <p:nvPr/>
            </p:nvSpPr>
            <p:spPr bwMode="auto">
              <a:xfrm>
                <a:off x="3121" y="3265"/>
                <a:ext cx="232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1" name="Rectangle 113"/>
              <p:cNvSpPr>
                <a:spLocks noChangeArrowheads="1"/>
              </p:cNvSpPr>
              <p:nvPr/>
            </p:nvSpPr>
            <p:spPr bwMode="auto">
              <a:xfrm>
                <a:off x="3173" y="3282"/>
                <a:ext cx="17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univ</a:t>
                </a:r>
                <a:endParaRPr lang="en-US" altLang="en-US"/>
              </a:p>
            </p:txBody>
          </p:sp>
          <p:sp>
            <p:nvSpPr>
              <p:cNvPr id="24062" name="Oval 114"/>
              <p:cNvSpPr>
                <a:spLocks noChangeArrowheads="1"/>
              </p:cNvSpPr>
              <p:nvPr/>
            </p:nvSpPr>
            <p:spPr bwMode="auto">
              <a:xfrm>
                <a:off x="3290" y="3433"/>
                <a:ext cx="49" cy="49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3" name="Oval 115"/>
              <p:cNvSpPr>
                <a:spLocks noChangeArrowheads="1"/>
              </p:cNvSpPr>
              <p:nvPr/>
            </p:nvSpPr>
            <p:spPr bwMode="auto">
              <a:xfrm>
                <a:off x="3290" y="3554"/>
                <a:ext cx="49" cy="48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64" name="Oval 116"/>
              <p:cNvSpPr>
                <a:spLocks noChangeArrowheads="1"/>
              </p:cNvSpPr>
              <p:nvPr/>
            </p:nvSpPr>
            <p:spPr bwMode="auto">
              <a:xfrm>
                <a:off x="3290" y="3674"/>
                <a:ext cx="49" cy="49"/>
              </a:xfrm>
              <a:prstGeom prst="ellipse">
                <a:avLst/>
              </a:prstGeom>
              <a:solidFill>
                <a:srgbClr val="000066"/>
              </a:solidFill>
              <a:ln w="1270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3563" name="Rectangle 118"/>
            <p:cNvSpPr>
              <a:spLocks noChangeArrowheads="1"/>
            </p:cNvSpPr>
            <p:nvPr/>
          </p:nvSpPr>
          <p:spPr bwMode="auto">
            <a:xfrm>
              <a:off x="3652" y="3120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4" name="Rectangle 119"/>
            <p:cNvSpPr>
              <a:spLocks noChangeArrowheads="1"/>
            </p:cNvSpPr>
            <p:nvPr/>
          </p:nvSpPr>
          <p:spPr bwMode="auto">
            <a:xfrm>
              <a:off x="3703" y="3137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cmu</a:t>
              </a:r>
              <a:endParaRPr lang="en-US" altLang="en-US"/>
            </a:p>
          </p:txBody>
        </p:sp>
        <p:grpSp>
          <p:nvGrpSpPr>
            <p:cNvPr id="23565" name="Group 161"/>
            <p:cNvGrpSpPr>
              <a:grpSpLocks/>
            </p:cNvGrpSpPr>
            <p:nvPr/>
          </p:nvGrpSpPr>
          <p:grpSpPr bwMode="auto">
            <a:xfrm>
              <a:off x="3820" y="3212"/>
              <a:ext cx="1591" cy="241"/>
              <a:chOff x="3820" y="3212"/>
              <a:chExt cx="1591" cy="241"/>
            </a:xfrm>
          </p:grpSpPr>
          <p:grpSp>
            <p:nvGrpSpPr>
              <p:cNvPr id="24004" name="Group 130"/>
              <p:cNvGrpSpPr>
                <a:grpSpLocks/>
              </p:cNvGrpSpPr>
              <p:nvPr/>
            </p:nvGrpSpPr>
            <p:grpSpPr bwMode="auto">
              <a:xfrm>
                <a:off x="3869" y="3212"/>
                <a:ext cx="1446" cy="77"/>
                <a:chOff x="3869" y="3212"/>
                <a:chExt cx="1446" cy="77"/>
              </a:xfrm>
            </p:grpSpPr>
            <p:sp>
              <p:nvSpPr>
                <p:cNvPr id="24035" name="Rectangle 120"/>
                <p:cNvSpPr>
                  <a:spLocks noChangeArrowheads="1"/>
                </p:cNvSpPr>
                <p:nvPr/>
              </p:nvSpPr>
              <p:spPr bwMode="auto">
                <a:xfrm>
                  <a:off x="3869" y="3216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6" name="Rectangle 121"/>
                <p:cNvSpPr>
                  <a:spLocks noChangeArrowheads="1"/>
                </p:cNvSpPr>
                <p:nvPr/>
              </p:nvSpPr>
              <p:spPr bwMode="auto">
                <a:xfrm>
                  <a:off x="4013" y="3212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37" name="Rectangle 122"/>
                <p:cNvSpPr>
                  <a:spLocks noChangeArrowheads="1"/>
                </p:cNvSpPr>
                <p:nvPr/>
              </p:nvSpPr>
              <p:spPr bwMode="auto">
                <a:xfrm>
                  <a:off x="4158" y="3216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8" name="Rectangle 123"/>
                <p:cNvSpPr>
                  <a:spLocks noChangeArrowheads="1"/>
                </p:cNvSpPr>
                <p:nvPr/>
              </p:nvSpPr>
              <p:spPr bwMode="auto">
                <a:xfrm>
                  <a:off x="4302" y="3212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5</a:t>
                  </a:r>
                  <a:endParaRPr lang="en-US" altLang="en-US"/>
                </a:p>
              </p:txBody>
            </p:sp>
            <p:sp>
              <p:nvSpPr>
                <p:cNvPr id="24039" name="Rectangle 124"/>
                <p:cNvSpPr>
                  <a:spLocks noChangeArrowheads="1"/>
                </p:cNvSpPr>
                <p:nvPr/>
              </p:nvSpPr>
              <p:spPr bwMode="auto">
                <a:xfrm>
                  <a:off x="4447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0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91" y="3212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4041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36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2" name="Rectangle 127"/>
                <p:cNvSpPr>
                  <a:spLocks noChangeArrowheads="1"/>
                </p:cNvSpPr>
                <p:nvPr/>
              </p:nvSpPr>
              <p:spPr bwMode="auto">
                <a:xfrm>
                  <a:off x="4880" y="3212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43" name="Rectangle 128"/>
                <p:cNvSpPr>
                  <a:spLocks noChangeArrowheads="1"/>
                </p:cNvSpPr>
                <p:nvPr/>
              </p:nvSpPr>
              <p:spPr bwMode="auto">
                <a:xfrm>
                  <a:off x="5025" y="3216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44" name="Rectangle 129"/>
                <p:cNvSpPr>
                  <a:spLocks noChangeArrowheads="1"/>
                </p:cNvSpPr>
                <p:nvPr/>
              </p:nvSpPr>
              <p:spPr bwMode="auto">
                <a:xfrm>
                  <a:off x="5169" y="3212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  <a:endParaRPr lang="en-US" altLang="en-US"/>
                </a:p>
              </p:txBody>
            </p:sp>
          </p:grpSp>
          <p:grpSp>
            <p:nvGrpSpPr>
              <p:cNvPr id="24005" name="Group 133"/>
              <p:cNvGrpSpPr>
                <a:grpSpLocks/>
              </p:cNvGrpSpPr>
              <p:nvPr/>
            </p:nvGrpSpPr>
            <p:grpSpPr bwMode="auto">
              <a:xfrm>
                <a:off x="3871" y="3289"/>
                <a:ext cx="44" cy="72"/>
                <a:chOff x="3871" y="3289"/>
                <a:chExt cx="44" cy="72"/>
              </a:xfrm>
            </p:grpSpPr>
            <p:sp>
              <p:nvSpPr>
                <p:cNvPr id="240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3889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4" name="Freeform 132"/>
                <p:cNvSpPr>
                  <a:spLocks/>
                </p:cNvSpPr>
                <p:nvPr/>
              </p:nvSpPr>
              <p:spPr bwMode="auto">
                <a:xfrm>
                  <a:off x="3871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06" name="Rectangle 134"/>
              <p:cNvSpPr>
                <a:spLocks noChangeArrowheads="1"/>
              </p:cNvSpPr>
              <p:nvPr/>
            </p:nvSpPr>
            <p:spPr bwMode="auto">
              <a:xfrm>
                <a:off x="3820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07" name="Rectangle 135"/>
              <p:cNvSpPr>
                <a:spLocks noChangeArrowheads="1"/>
              </p:cNvSpPr>
              <p:nvPr/>
            </p:nvSpPr>
            <p:spPr bwMode="auto">
              <a:xfrm>
                <a:off x="3871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16</a:t>
                </a:r>
                <a:endParaRPr lang="en-US" altLang="en-US"/>
              </a:p>
            </p:txBody>
          </p:sp>
          <p:grpSp>
            <p:nvGrpSpPr>
              <p:cNvPr id="24008" name="Group 138"/>
              <p:cNvGrpSpPr>
                <a:grpSpLocks/>
              </p:cNvGrpSpPr>
              <p:nvPr/>
            </p:nvGrpSpPr>
            <p:grpSpPr bwMode="auto">
              <a:xfrm>
                <a:off x="4160" y="3289"/>
                <a:ext cx="44" cy="72"/>
                <a:chOff x="4160" y="3289"/>
                <a:chExt cx="44" cy="72"/>
              </a:xfrm>
            </p:grpSpPr>
            <p:sp>
              <p:nvSpPr>
                <p:cNvPr id="24031" name="Rectangle 136"/>
                <p:cNvSpPr>
                  <a:spLocks noChangeArrowheads="1"/>
                </p:cNvSpPr>
                <p:nvPr/>
              </p:nvSpPr>
              <p:spPr bwMode="auto">
                <a:xfrm>
                  <a:off x="4178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2" name="Freeform 137"/>
                <p:cNvSpPr>
                  <a:spLocks/>
                </p:cNvSpPr>
                <p:nvPr/>
              </p:nvSpPr>
              <p:spPr bwMode="auto">
                <a:xfrm>
                  <a:off x="4160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09" name="Rectangle 139"/>
              <p:cNvSpPr>
                <a:spLocks noChangeArrowheads="1"/>
              </p:cNvSpPr>
              <p:nvPr/>
            </p:nvSpPr>
            <p:spPr bwMode="auto">
              <a:xfrm>
                <a:off x="4110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0" name="Rectangle 140"/>
              <p:cNvSpPr>
                <a:spLocks noChangeArrowheads="1"/>
              </p:cNvSpPr>
              <p:nvPr/>
            </p:nvSpPr>
            <p:spPr bwMode="auto">
              <a:xfrm>
                <a:off x="4161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20</a:t>
                </a:r>
                <a:endParaRPr lang="en-US" altLang="en-US"/>
              </a:p>
            </p:txBody>
          </p:sp>
          <p:grpSp>
            <p:nvGrpSpPr>
              <p:cNvPr id="24011" name="Group 143"/>
              <p:cNvGrpSpPr>
                <a:grpSpLocks/>
              </p:cNvGrpSpPr>
              <p:nvPr/>
            </p:nvGrpSpPr>
            <p:grpSpPr bwMode="auto">
              <a:xfrm>
                <a:off x="4449" y="3289"/>
                <a:ext cx="44" cy="72"/>
                <a:chOff x="4449" y="3289"/>
                <a:chExt cx="44" cy="72"/>
              </a:xfrm>
            </p:grpSpPr>
            <p:sp>
              <p:nvSpPr>
                <p:cNvPr id="24029" name="Rectangle 141"/>
                <p:cNvSpPr>
                  <a:spLocks noChangeArrowheads="1"/>
                </p:cNvSpPr>
                <p:nvPr/>
              </p:nvSpPr>
              <p:spPr bwMode="auto">
                <a:xfrm>
                  <a:off x="4467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30" name="Freeform 142"/>
                <p:cNvSpPr>
                  <a:spLocks/>
                </p:cNvSpPr>
                <p:nvPr/>
              </p:nvSpPr>
              <p:spPr bwMode="auto">
                <a:xfrm>
                  <a:off x="4449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2" name="Rectangle 144"/>
              <p:cNvSpPr>
                <a:spLocks noChangeArrowheads="1"/>
              </p:cNvSpPr>
              <p:nvPr/>
            </p:nvSpPr>
            <p:spPr bwMode="auto">
              <a:xfrm>
                <a:off x="4399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3" name="Rectangle 145"/>
              <p:cNvSpPr>
                <a:spLocks noChangeArrowheads="1"/>
              </p:cNvSpPr>
              <p:nvPr/>
            </p:nvSpPr>
            <p:spPr bwMode="auto">
              <a:xfrm>
                <a:off x="4450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24</a:t>
                </a:r>
                <a:endParaRPr lang="en-US" altLang="en-US"/>
              </a:p>
            </p:txBody>
          </p:sp>
          <p:grpSp>
            <p:nvGrpSpPr>
              <p:cNvPr id="24014" name="Group 148"/>
              <p:cNvGrpSpPr>
                <a:grpSpLocks/>
              </p:cNvGrpSpPr>
              <p:nvPr/>
            </p:nvGrpSpPr>
            <p:grpSpPr bwMode="auto">
              <a:xfrm>
                <a:off x="4739" y="3289"/>
                <a:ext cx="43" cy="72"/>
                <a:chOff x="4739" y="3289"/>
                <a:chExt cx="43" cy="72"/>
              </a:xfrm>
            </p:grpSpPr>
            <p:sp>
              <p:nvSpPr>
                <p:cNvPr id="24027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6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8" name="Freeform 147"/>
                <p:cNvSpPr>
                  <a:spLocks/>
                </p:cNvSpPr>
                <p:nvPr/>
              </p:nvSpPr>
              <p:spPr bwMode="auto">
                <a:xfrm>
                  <a:off x="4739" y="3289"/>
                  <a:ext cx="43" cy="28"/>
                </a:xfrm>
                <a:custGeom>
                  <a:avLst/>
                  <a:gdLst>
                    <a:gd name="T0" fmla="*/ 2 w 88"/>
                    <a:gd name="T1" fmla="*/ 2 h 56"/>
                    <a:gd name="T2" fmla="*/ 1 w 88"/>
                    <a:gd name="T3" fmla="*/ 0 h 56"/>
                    <a:gd name="T4" fmla="*/ 0 w 88"/>
                    <a:gd name="T5" fmla="*/ 2 h 56"/>
                    <a:gd name="T6" fmla="*/ 2 w 88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6">
                      <a:moveTo>
                        <a:pt x="88" y="56"/>
                      </a:moveTo>
                      <a:lnTo>
                        <a:pt x="44" y="0"/>
                      </a:lnTo>
                      <a:lnTo>
                        <a:pt x="0" y="56"/>
                      </a:lnTo>
                      <a:lnTo>
                        <a:pt x="88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5" name="Rectangle 149"/>
              <p:cNvSpPr>
                <a:spLocks noChangeArrowheads="1"/>
              </p:cNvSpPr>
              <p:nvPr/>
            </p:nvSpPr>
            <p:spPr bwMode="auto">
              <a:xfrm>
                <a:off x="4688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6" name="Rectangle 150"/>
              <p:cNvSpPr>
                <a:spLocks noChangeArrowheads="1"/>
              </p:cNvSpPr>
              <p:nvPr/>
            </p:nvSpPr>
            <p:spPr bwMode="auto">
              <a:xfrm>
                <a:off x="4739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28</a:t>
                </a:r>
                <a:endParaRPr lang="en-US" altLang="en-US"/>
              </a:p>
            </p:txBody>
          </p:sp>
          <p:grpSp>
            <p:nvGrpSpPr>
              <p:cNvPr id="24017" name="Group 153"/>
              <p:cNvGrpSpPr>
                <a:grpSpLocks/>
              </p:cNvGrpSpPr>
              <p:nvPr/>
            </p:nvGrpSpPr>
            <p:grpSpPr bwMode="auto">
              <a:xfrm>
                <a:off x="5028" y="3289"/>
                <a:ext cx="44" cy="72"/>
                <a:chOff x="5028" y="3289"/>
                <a:chExt cx="44" cy="72"/>
              </a:xfrm>
            </p:grpSpPr>
            <p:sp>
              <p:nvSpPr>
                <p:cNvPr id="24025" name="Rectangle 151"/>
                <p:cNvSpPr>
                  <a:spLocks noChangeArrowheads="1"/>
                </p:cNvSpPr>
                <p:nvPr/>
              </p:nvSpPr>
              <p:spPr bwMode="auto">
                <a:xfrm>
                  <a:off x="5045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6" name="Freeform 152"/>
                <p:cNvSpPr>
                  <a:spLocks/>
                </p:cNvSpPr>
                <p:nvPr/>
              </p:nvSpPr>
              <p:spPr bwMode="auto">
                <a:xfrm>
                  <a:off x="5028" y="3289"/>
                  <a:ext cx="44" cy="28"/>
                </a:xfrm>
                <a:custGeom>
                  <a:avLst/>
                  <a:gdLst>
                    <a:gd name="T0" fmla="*/ 3 w 87"/>
                    <a:gd name="T1" fmla="*/ 2 h 56"/>
                    <a:gd name="T2" fmla="*/ 2 w 87"/>
                    <a:gd name="T3" fmla="*/ 0 h 56"/>
                    <a:gd name="T4" fmla="*/ 0 w 87"/>
                    <a:gd name="T5" fmla="*/ 2 h 56"/>
                    <a:gd name="T6" fmla="*/ 3 w 87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6">
                      <a:moveTo>
                        <a:pt x="87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7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18" name="Rectangle 154"/>
              <p:cNvSpPr>
                <a:spLocks noChangeArrowheads="1"/>
              </p:cNvSpPr>
              <p:nvPr/>
            </p:nvSpPr>
            <p:spPr bwMode="auto">
              <a:xfrm>
                <a:off x="4977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19" name="Rectangle 155"/>
              <p:cNvSpPr>
                <a:spLocks noChangeArrowheads="1"/>
              </p:cNvSpPr>
              <p:nvPr/>
            </p:nvSpPr>
            <p:spPr bwMode="auto">
              <a:xfrm>
                <a:off x="5028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32</a:t>
                </a:r>
                <a:endParaRPr lang="en-US" altLang="en-US"/>
              </a:p>
            </p:txBody>
          </p:sp>
          <p:grpSp>
            <p:nvGrpSpPr>
              <p:cNvPr id="24020" name="Group 158"/>
              <p:cNvGrpSpPr>
                <a:grpSpLocks/>
              </p:cNvGrpSpPr>
              <p:nvPr/>
            </p:nvGrpSpPr>
            <p:grpSpPr bwMode="auto">
              <a:xfrm>
                <a:off x="5317" y="3289"/>
                <a:ext cx="44" cy="72"/>
                <a:chOff x="5317" y="3289"/>
                <a:chExt cx="44" cy="72"/>
              </a:xfrm>
            </p:grpSpPr>
            <p:sp>
              <p:nvSpPr>
                <p:cNvPr id="24023" name="Rectangle 156"/>
                <p:cNvSpPr>
                  <a:spLocks noChangeArrowheads="1"/>
                </p:cNvSpPr>
                <p:nvPr/>
              </p:nvSpPr>
              <p:spPr bwMode="auto">
                <a:xfrm>
                  <a:off x="5335" y="3315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24" name="Freeform 157"/>
                <p:cNvSpPr>
                  <a:spLocks/>
                </p:cNvSpPr>
                <p:nvPr/>
              </p:nvSpPr>
              <p:spPr bwMode="auto">
                <a:xfrm>
                  <a:off x="5317" y="3289"/>
                  <a:ext cx="44" cy="28"/>
                </a:xfrm>
                <a:custGeom>
                  <a:avLst/>
                  <a:gdLst>
                    <a:gd name="T0" fmla="*/ 3 w 88"/>
                    <a:gd name="T1" fmla="*/ 2 h 56"/>
                    <a:gd name="T2" fmla="*/ 2 w 88"/>
                    <a:gd name="T3" fmla="*/ 0 h 56"/>
                    <a:gd name="T4" fmla="*/ 0 w 88"/>
                    <a:gd name="T5" fmla="*/ 2 h 56"/>
                    <a:gd name="T6" fmla="*/ 3 w 88"/>
                    <a:gd name="T7" fmla="*/ 2 h 5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6">
                      <a:moveTo>
                        <a:pt x="88" y="56"/>
                      </a:moveTo>
                      <a:lnTo>
                        <a:pt x="43" y="0"/>
                      </a:lnTo>
                      <a:lnTo>
                        <a:pt x="0" y="56"/>
                      </a:lnTo>
                      <a:lnTo>
                        <a:pt x="88" y="56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021" name="Rectangle 159"/>
              <p:cNvSpPr>
                <a:spLocks noChangeArrowheads="1"/>
              </p:cNvSpPr>
              <p:nvPr/>
            </p:nvSpPr>
            <p:spPr bwMode="auto">
              <a:xfrm>
                <a:off x="5266" y="3337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022" name="Rectangle 160"/>
              <p:cNvSpPr>
                <a:spLocks noChangeArrowheads="1"/>
              </p:cNvSpPr>
              <p:nvPr/>
            </p:nvSpPr>
            <p:spPr bwMode="auto">
              <a:xfrm>
                <a:off x="5318" y="3354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</p:grpSp>
        <p:sp>
          <p:nvSpPr>
            <p:cNvPr id="23566" name="Rectangle 162"/>
            <p:cNvSpPr>
              <a:spLocks noChangeArrowheads="1"/>
            </p:cNvSpPr>
            <p:nvPr/>
          </p:nvSpPr>
          <p:spPr bwMode="auto">
            <a:xfrm>
              <a:off x="3676" y="3385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7" name="Rectangle 163"/>
            <p:cNvSpPr>
              <a:spLocks noChangeArrowheads="1"/>
            </p:cNvSpPr>
            <p:nvPr/>
          </p:nvSpPr>
          <p:spPr bwMode="auto">
            <a:xfrm>
              <a:off x="3727" y="3402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mit</a:t>
              </a:r>
              <a:endParaRPr lang="en-US" altLang="en-US"/>
            </a:p>
          </p:txBody>
        </p:sp>
        <p:grpSp>
          <p:nvGrpSpPr>
            <p:cNvPr id="23568" name="Group 205"/>
            <p:cNvGrpSpPr>
              <a:grpSpLocks/>
            </p:cNvGrpSpPr>
            <p:nvPr/>
          </p:nvGrpSpPr>
          <p:grpSpPr bwMode="auto">
            <a:xfrm>
              <a:off x="3815" y="3457"/>
              <a:ext cx="1591" cy="242"/>
              <a:chOff x="3815" y="3457"/>
              <a:chExt cx="1591" cy="242"/>
            </a:xfrm>
          </p:grpSpPr>
          <p:grpSp>
            <p:nvGrpSpPr>
              <p:cNvPr id="23963" name="Group 174"/>
              <p:cNvGrpSpPr>
                <a:grpSpLocks/>
              </p:cNvGrpSpPr>
              <p:nvPr/>
            </p:nvGrpSpPr>
            <p:grpSpPr bwMode="auto">
              <a:xfrm>
                <a:off x="3864" y="3457"/>
                <a:ext cx="1446" cy="78"/>
                <a:chOff x="3864" y="3457"/>
                <a:chExt cx="1446" cy="78"/>
              </a:xfrm>
            </p:grpSpPr>
            <p:sp>
              <p:nvSpPr>
                <p:cNvPr id="23994" name="Rectangle 164"/>
                <p:cNvSpPr>
                  <a:spLocks noChangeArrowheads="1"/>
                </p:cNvSpPr>
                <p:nvPr/>
              </p:nvSpPr>
              <p:spPr bwMode="auto">
                <a:xfrm>
                  <a:off x="3864" y="3462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4008" y="3457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  <a:endParaRPr lang="en-US" altLang="en-US"/>
                </a:p>
              </p:txBody>
            </p:sp>
            <p:sp>
              <p:nvSpPr>
                <p:cNvPr id="23996" name="Rectangle 166"/>
                <p:cNvSpPr>
                  <a:spLocks noChangeArrowheads="1"/>
                </p:cNvSpPr>
                <p:nvPr/>
              </p:nvSpPr>
              <p:spPr bwMode="auto">
                <a:xfrm>
                  <a:off x="4153" y="3462"/>
                  <a:ext cx="289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7" name="Rectangle 167"/>
                <p:cNvSpPr>
                  <a:spLocks noChangeArrowheads="1"/>
                </p:cNvSpPr>
                <p:nvPr/>
              </p:nvSpPr>
              <p:spPr bwMode="auto">
                <a:xfrm>
                  <a:off x="4297" y="3457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3998" name="Rectangle 168"/>
                <p:cNvSpPr>
                  <a:spLocks noChangeArrowheads="1"/>
                </p:cNvSpPr>
                <p:nvPr/>
              </p:nvSpPr>
              <p:spPr bwMode="auto">
                <a:xfrm>
                  <a:off x="4442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9" name="Rectangle 169"/>
                <p:cNvSpPr>
                  <a:spLocks noChangeArrowheads="1"/>
                </p:cNvSpPr>
                <p:nvPr/>
              </p:nvSpPr>
              <p:spPr bwMode="auto">
                <a:xfrm>
                  <a:off x="4586" y="3457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1</a:t>
                  </a:r>
                  <a:endParaRPr lang="en-US" altLang="en-US"/>
                </a:p>
              </p:txBody>
            </p:sp>
            <p:sp>
              <p:nvSpPr>
                <p:cNvPr id="24000" name="Rectangle 170"/>
                <p:cNvSpPr>
                  <a:spLocks noChangeArrowheads="1"/>
                </p:cNvSpPr>
                <p:nvPr/>
              </p:nvSpPr>
              <p:spPr bwMode="auto">
                <a:xfrm>
                  <a:off x="4731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01" name="Rectangle 171"/>
                <p:cNvSpPr>
                  <a:spLocks noChangeArrowheads="1"/>
                </p:cNvSpPr>
                <p:nvPr/>
              </p:nvSpPr>
              <p:spPr bwMode="auto">
                <a:xfrm>
                  <a:off x="4875" y="3457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3</a:t>
                  </a:r>
                  <a:endParaRPr lang="en-US" altLang="en-US"/>
                </a:p>
              </p:txBody>
            </p:sp>
            <p:sp>
              <p:nvSpPr>
                <p:cNvPr id="24002" name="Rectangle 172"/>
                <p:cNvSpPr>
                  <a:spLocks noChangeArrowheads="1"/>
                </p:cNvSpPr>
                <p:nvPr/>
              </p:nvSpPr>
              <p:spPr bwMode="auto">
                <a:xfrm>
                  <a:off x="5020" y="3462"/>
                  <a:ext cx="290" cy="73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4003" name="Rectangle 173"/>
                <p:cNvSpPr>
                  <a:spLocks noChangeArrowheads="1"/>
                </p:cNvSpPr>
                <p:nvPr/>
              </p:nvSpPr>
              <p:spPr bwMode="auto">
                <a:xfrm>
                  <a:off x="5164" y="3457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9</a:t>
                  </a:r>
                  <a:endParaRPr lang="en-US" altLang="en-US"/>
                </a:p>
              </p:txBody>
            </p:sp>
          </p:grpSp>
          <p:grpSp>
            <p:nvGrpSpPr>
              <p:cNvPr id="23964" name="Group 177"/>
              <p:cNvGrpSpPr>
                <a:grpSpLocks/>
              </p:cNvGrpSpPr>
              <p:nvPr/>
            </p:nvGrpSpPr>
            <p:grpSpPr bwMode="auto">
              <a:xfrm>
                <a:off x="3866" y="3535"/>
                <a:ext cx="44" cy="71"/>
                <a:chOff x="3866" y="3535"/>
                <a:chExt cx="44" cy="71"/>
              </a:xfrm>
            </p:grpSpPr>
            <p:sp>
              <p:nvSpPr>
                <p:cNvPr id="23992" name="Rectangle 175"/>
                <p:cNvSpPr>
                  <a:spLocks noChangeArrowheads="1"/>
                </p:cNvSpPr>
                <p:nvPr/>
              </p:nvSpPr>
              <p:spPr bwMode="auto">
                <a:xfrm>
                  <a:off x="3884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3" name="Freeform 176"/>
                <p:cNvSpPr>
                  <a:spLocks/>
                </p:cNvSpPr>
                <p:nvPr/>
              </p:nvSpPr>
              <p:spPr bwMode="auto">
                <a:xfrm>
                  <a:off x="3866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65" name="Rectangle 178"/>
              <p:cNvSpPr>
                <a:spLocks noChangeArrowheads="1"/>
              </p:cNvSpPr>
              <p:nvPr/>
            </p:nvSpPr>
            <p:spPr bwMode="auto">
              <a:xfrm>
                <a:off x="3815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66" name="Rectangle 179"/>
              <p:cNvSpPr>
                <a:spLocks noChangeArrowheads="1"/>
              </p:cNvSpPr>
              <p:nvPr/>
            </p:nvSpPr>
            <p:spPr bwMode="auto">
              <a:xfrm>
                <a:off x="3866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36</a:t>
                </a:r>
                <a:endParaRPr lang="en-US" altLang="en-US"/>
              </a:p>
            </p:txBody>
          </p:sp>
          <p:grpSp>
            <p:nvGrpSpPr>
              <p:cNvPr id="23967" name="Group 182"/>
              <p:cNvGrpSpPr>
                <a:grpSpLocks/>
              </p:cNvGrpSpPr>
              <p:nvPr/>
            </p:nvGrpSpPr>
            <p:grpSpPr bwMode="auto">
              <a:xfrm>
                <a:off x="4155" y="3535"/>
                <a:ext cx="44" cy="71"/>
                <a:chOff x="4155" y="3535"/>
                <a:chExt cx="44" cy="71"/>
              </a:xfrm>
            </p:grpSpPr>
            <p:sp>
              <p:nvSpPr>
                <p:cNvPr id="23990" name="Rectangle 180"/>
                <p:cNvSpPr>
                  <a:spLocks noChangeArrowheads="1"/>
                </p:cNvSpPr>
                <p:nvPr/>
              </p:nvSpPr>
              <p:spPr bwMode="auto">
                <a:xfrm>
                  <a:off x="4173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91" name="Freeform 181"/>
                <p:cNvSpPr>
                  <a:spLocks/>
                </p:cNvSpPr>
                <p:nvPr/>
              </p:nvSpPr>
              <p:spPr bwMode="auto">
                <a:xfrm>
                  <a:off x="4155" y="3535"/>
                  <a:ext cx="44" cy="27"/>
                </a:xfrm>
                <a:custGeom>
                  <a:avLst/>
                  <a:gdLst>
                    <a:gd name="T0" fmla="*/ 3 w 88"/>
                    <a:gd name="T1" fmla="*/ 1 h 55"/>
                    <a:gd name="T2" fmla="*/ 2 w 88"/>
                    <a:gd name="T3" fmla="*/ 0 h 55"/>
                    <a:gd name="T4" fmla="*/ 0 w 88"/>
                    <a:gd name="T5" fmla="*/ 1 h 55"/>
                    <a:gd name="T6" fmla="*/ 3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68" name="Rectangle 183"/>
              <p:cNvSpPr>
                <a:spLocks noChangeArrowheads="1"/>
              </p:cNvSpPr>
              <p:nvPr/>
            </p:nvSpPr>
            <p:spPr bwMode="auto">
              <a:xfrm>
                <a:off x="4105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69" name="Rectangle 184"/>
              <p:cNvSpPr>
                <a:spLocks noChangeArrowheads="1"/>
              </p:cNvSpPr>
              <p:nvPr/>
            </p:nvSpPr>
            <p:spPr bwMode="auto">
              <a:xfrm>
                <a:off x="4156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40</a:t>
                </a:r>
                <a:endParaRPr lang="en-US" altLang="en-US"/>
              </a:p>
            </p:txBody>
          </p:sp>
          <p:grpSp>
            <p:nvGrpSpPr>
              <p:cNvPr id="23970" name="Group 187"/>
              <p:cNvGrpSpPr>
                <a:grpSpLocks/>
              </p:cNvGrpSpPr>
              <p:nvPr/>
            </p:nvGrpSpPr>
            <p:grpSpPr bwMode="auto">
              <a:xfrm>
                <a:off x="4444" y="3535"/>
                <a:ext cx="44" cy="71"/>
                <a:chOff x="4444" y="3535"/>
                <a:chExt cx="44" cy="71"/>
              </a:xfrm>
            </p:grpSpPr>
            <p:sp>
              <p:nvSpPr>
                <p:cNvPr id="23988" name="Rectangle 185"/>
                <p:cNvSpPr>
                  <a:spLocks noChangeArrowheads="1"/>
                </p:cNvSpPr>
                <p:nvPr/>
              </p:nvSpPr>
              <p:spPr bwMode="auto">
                <a:xfrm>
                  <a:off x="4462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9" name="Freeform 186"/>
                <p:cNvSpPr>
                  <a:spLocks/>
                </p:cNvSpPr>
                <p:nvPr/>
              </p:nvSpPr>
              <p:spPr bwMode="auto">
                <a:xfrm>
                  <a:off x="4444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1" name="Rectangle 188"/>
              <p:cNvSpPr>
                <a:spLocks noChangeArrowheads="1"/>
              </p:cNvSpPr>
              <p:nvPr/>
            </p:nvSpPr>
            <p:spPr bwMode="auto">
              <a:xfrm>
                <a:off x="4394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2" name="Rectangle 189"/>
              <p:cNvSpPr>
                <a:spLocks noChangeArrowheads="1"/>
              </p:cNvSpPr>
              <p:nvPr/>
            </p:nvSpPr>
            <p:spPr bwMode="auto">
              <a:xfrm>
                <a:off x="4445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44</a:t>
                </a:r>
                <a:endParaRPr lang="en-US" altLang="en-US"/>
              </a:p>
            </p:txBody>
          </p:sp>
          <p:grpSp>
            <p:nvGrpSpPr>
              <p:cNvPr id="23973" name="Group 192"/>
              <p:cNvGrpSpPr>
                <a:grpSpLocks/>
              </p:cNvGrpSpPr>
              <p:nvPr/>
            </p:nvGrpSpPr>
            <p:grpSpPr bwMode="auto">
              <a:xfrm>
                <a:off x="4734" y="3535"/>
                <a:ext cx="43" cy="71"/>
                <a:chOff x="4734" y="3535"/>
                <a:chExt cx="43" cy="71"/>
              </a:xfrm>
            </p:grpSpPr>
            <p:sp>
              <p:nvSpPr>
                <p:cNvPr id="23986" name="Rectangle 190"/>
                <p:cNvSpPr>
                  <a:spLocks noChangeArrowheads="1"/>
                </p:cNvSpPr>
                <p:nvPr/>
              </p:nvSpPr>
              <p:spPr bwMode="auto">
                <a:xfrm>
                  <a:off x="4751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7" name="Freeform 191"/>
                <p:cNvSpPr>
                  <a:spLocks/>
                </p:cNvSpPr>
                <p:nvPr/>
              </p:nvSpPr>
              <p:spPr bwMode="auto">
                <a:xfrm>
                  <a:off x="4734" y="3535"/>
                  <a:ext cx="43" cy="27"/>
                </a:xfrm>
                <a:custGeom>
                  <a:avLst/>
                  <a:gdLst>
                    <a:gd name="T0" fmla="*/ 2 w 88"/>
                    <a:gd name="T1" fmla="*/ 1 h 55"/>
                    <a:gd name="T2" fmla="*/ 1 w 88"/>
                    <a:gd name="T3" fmla="*/ 0 h 55"/>
                    <a:gd name="T4" fmla="*/ 0 w 88"/>
                    <a:gd name="T5" fmla="*/ 1 h 55"/>
                    <a:gd name="T6" fmla="*/ 2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4" name="Rectangle 193"/>
              <p:cNvSpPr>
                <a:spLocks noChangeArrowheads="1"/>
              </p:cNvSpPr>
              <p:nvPr/>
            </p:nvSpPr>
            <p:spPr bwMode="auto">
              <a:xfrm>
                <a:off x="4683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5" name="Rectangle 194"/>
              <p:cNvSpPr>
                <a:spLocks noChangeArrowheads="1"/>
              </p:cNvSpPr>
              <p:nvPr/>
            </p:nvSpPr>
            <p:spPr bwMode="auto">
              <a:xfrm>
                <a:off x="4734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48</a:t>
                </a:r>
                <a:endParaRPr lang="en-US" altLang="en-US"/>
              </a:p>
            </p:txBody>
          </p:sp>
          <p:grpSp>
            <p:nvGrpSpPr>
              <p:cNvPr id="23976" name="Group 197"/>
              <p:cNvGrpSpPr>
                <a:grpSpLocks/>
              </p:cNvGrpSpPr>
              <p:nvPr/>
            </p:nvGrpSpPr>
            <p:grpSpPr bwMode="auto">
              <a:xfrm>
                <a:off x="5023" y="3535"/>
                <a:ext cx="44" cy="71"/>
                <a:chOff x="5023" y="3535"/>
                <a:chExt cx="44" cy="71"/>
              </a:xfrm>
            </p:grpSpPr>
            <p:sp>
              <p:nvSpPr>
                <p:cNvPr id="23984" name="Rectangle 195"/>
                <p:cNvSpPr>
                  <a:spLocks noChangeArrowheads="1"/>
                </p:cNvSpPr>
                <p:nvPr/>
              </p:nvSpPr>
              <p:spPr bwMode="auto">
                <a:xfrm>
                  <a:off x="5040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5" name="Freeform 196"/>
                <p:cNvSpPr>
                  <a:spLocks/>
                </p:cNvSpPr>
                <p:nvPr/>
              </p:nvSpPr>
              <p:spPr bwMode="auto">
                <a:xfrm>
                  <a:off x="5023" y="3535"/>
                  <a:ext cx="44" cy="27"/>
                </a:xfrm>
                <a:custGeom>
                  <a:avLst/>
                  <a:gdLst>
                    <a:gd name="T0" fmla="*/ 3 w 87"/>
                    <a:gd name="T1" fmla="*/ 1 h 55"/>
                    <a:gd name="T2" fmla="*/ 2 w 87"/>
                    <a:gd name="T3" fmla="*/ 0 h 55"/>
                    <a:gd name="T4" fmla="*/ 0 w 87"/>
                    <a:gd name="T5" fmla="*/ 1 h 55"/>
                    <a:gd name="T6" fmla="*/ 3 w 87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77" name="Rectangle 198"/>
              <p:cNvSpPr>
                <a:spLocks noChangeArrowheads="1"/>
              </p:cNvSpPr>
              <p:nvPr/>
            </p:nvSpPr>
            <p:spPr bwMode="auto">
              <a:xfrm>
                <a:off x="4972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78" name="Rectangle 199"/>
              <p:cNvSpPr>
                <a:spLocks noChangeArrowheads="1"/>
              </p:cNvSpPr>
              <p:nvPr/>
            </p:nvSpPr>
            <p:spPr bwMode="auto">
              <a:xfrm>
                <a:off x="5023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52</a:t>
                </a:r>
                <a:endParaRPr lang="en-US" altLang="en-US"/>
              </a:p>
            </p:txBody>
          </p:sp>
          <p:grpSp>
            <p:nvGrpSpPr>
              <p:cNvPr id="23979" name="Group 202"/>
              <p:cNvGrpSpPr>
                <a:grpSpLocks/>
              </p:cNvGrpSpPr>
              <p:nvPr/>
            </p:nvGrpSpPr>
            <p:grpSpPr bwMode="auto">
              <a:xfrm>
                <a:off x="5312" y="3535"/>
                <a:ext cx="44" cy="71"/>
                <a:chOff x="5312" y="3535"/>
                <a:chExt cx="44" cy="71"/>
              </a:xfrm>
            </p:grpSpPr>
            <p:sp>
              <p:nvSpPr>
                <p:cNvPr id="23982" name="Rectangle 200"/>
                <p:cNvSpPr>
                  <a:spLocks noChangeArrowheads="1"/>
                </p:cNvSpPr>
                <p:nvPr/>
              </p:nvSpPr>
              <p:spPr bwMode="auto">
                <a:xfrm>
                  <a:off x="5330" y="3561"/>
                  <a:ext cx="8" cy="45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83" name="Freeform 201"/>
                <p:cNvSpPr>
                  <a:spLocks/>
                </p:cNvSpPr>
                <p:nvPr/>
              </p:nvSpPr>
              <p:spPr bwMode="auto">
                <a:xfrm>
                  <a:off x="5312" y="3535"/>
                  <a:ext cx="44" cy="27"/>
                </a:xfrm>
                <a:custGeom>
                  <a:avLst/>
                  <a:gdLst>
                    <a:gd name="T0" fmla="*/ 3 w 88"/>
                    <a:gd name="T1" fmla="*/ 1 h 55"/>
                    <a:gd name="T2" fmla="*/ 2 w 88"/>
                    <a:gd name="T3" fmla="*/ 0 h 55"/>
                    <a:gd name="T4" fmla="*/ 0 w 88"/>
                    <a:gd name="T5" fmla="*/ 1 h 55"/>
                    <a:gd name="T6" fmla="*/ 3 w 88"/>
                    <a:gd name="T7" fmla="*/ 1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80" name="Rectangle 203"/>
              <p:cNvSpPr>
                <a:spLocks noChangeArrowheads="1"/>
              </p:cNvSpPr>
              <p:nvPr/>
            </p:nvSpPr>
            <p:spPr bwMode="auto">
              <a:xfrm>
                <a:off x="5261" y="3582"/>
                <a:ext cx="14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81" name="Rectangle 204"/>
              <p:cNvSpPr>
                <a:spLocks noChangeArrowheads="1"/>
              </p:cNvSpPr>
              <p:nvPr/>
            </p:nvSpPr>
            <p:spPr bwMode="auto">
              <a:xfrm>
                <a:off x="5312" y="3599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</p:grpSp>
        <p:sp>
          <p:nvSpPr>
            <p:cNvPr id="23569" name="Rectangle 206"/>
            <p:cNvSpPr>
              <a:spLocks noChangeArrowheads="1"/>
            </p:cNvSpPr>
            <p:nvPr/>
          </p:nvSpPr>
          <p:spPr bwMode="auto">
            <a:xfrm>
              <a:off x="3652" y="3606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0" name="Rectangle 207"/>
            <p:cNvSpPr>
              <a:spLocks noChangeArrowheads="1"/>
            </p:cNvSpPr>
            <p:nvPr/>
          </p:nvSpPr>
          <p:spPr bwMode="auto">
            <a:xfrm>
              <a:off x="3703" y="3624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ucb</a:t>
              </a:r>
              <a:endParaRPr lang="en-US" altLang="en-US"/>
            </a:p>
          </p:txBody>
        </p:sp>
        <p:grpSp>
          <p:nvGrpSpPr>
            <p:cNvPr id="23571" name="Group 249"/>
            <p:cNvGrpSpPr>
              <a:grpSpLocks/>
            </p:cNvGrpSpPr>
            <p:nvPr/>
          </p:nvGrpSpPr>
          <p:grpSpPr bwMode="auto">
            <a:xfrm>
              <a:off x="3815" y="3698"/>
              <a:ext cx="1591" cy="241"/>
              <a:chOff x="3815" y="3698"/>
              <a:chExt cx="1591" cy="241"/>
            </a:xfrm>
          </p:grpSpPr>
          <p:grpSp>
            <p:nvGrpSpPr>
              <p:cNvPr id="23922" name="Group 218"/>
              <p:cNvGrpSpPr>
                <a:grpSpLocks/>
              </p:cNvGrpSpPr>
              <p:nvPr/>
            </p:nvGrpSpPr>
            <p:grpSpPr bwMode="auto">
              <a:xfrm>
                <a:off x="3864" y="3698"/>
                <a:ext cx="1446" cy="77"/>
                <a:chOff x="3864" y="3698"/>
                <a:chExt cx="1446" cy="77"/>
              </a:xfrm>
            </p:grpSpPr>
            <p:sp>
              <p:nvSpPr>
                <p:cNvPr id="23953" name="Rectangle 208"/>
                <p:cNvSpPr>
                  <a:spLocks noChangeArrowheads="1"/>
                </p:cNvSpPr>
                <p:nvPr/>
              </p:nvSpPr>
              <p:spPr bwMode="auto">
                <a:xfrm>
                  <a:off x="3864" y="3703"/>
                  <a:ext cx="289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4" name="Rectangle 209"/>
                <p:cNvSpPr>
                  <a:spLocks noChangeArrowheads="1"/>
                </p:cNvSpPr>
                <p:nvPr/>
              </p:nvSpPr>
              <p:spPr bwMode="auto">
                <a:xfrm>
                  <a:off x="4008" y="3698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9</a:t>
                  </a:r>
                  <a:endParaRPr lang="en-US" altLang="en-US"/>
                </a:p>
              </p:txBody>
            </p:sp>
            <p:sp>
              <p:nvSpPr>
                <p:cNvPr id="23955" name="Rectangle 210"/>
                <p:cNvSpPr>
                  <a:spLocks noChangeArrowheads="1"/>
                </p:cNvSpPr>
                <p:nvPr/>
              </p:nvSpPr>
              <p:spPr bwMode="auto">
                <a:xfrm>
                  <a:off x="4153" y="3703"/>
                  <a:ext cx="289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6" name="Rectangle 211"/>
                <p:cNvSpPr>
                  <a:spLocks noChangeArrowheads="1"/>
                </p:cNvSpPr>
                <p:nvPr/>
              </p:nvSpPr>
              <p:spPr bwMode="auto">
                <a:xfrm>
                  <a:off x="4297" y="3698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4</a:t>
                  </a:r>
                  <a:endParaRPr lang="en-US" altLang="en-US"/>
                </a:p>
              </p:txBody>
            </p:sp>
            <p:sp>
              <p:nvSpPr>
                <p:cNvPr id="23957" name="Rectangle 212"/>
                <p:cNvSpPr>
                  <a:spLocks noChangeArrowheads="1"/>
                </p:cNvSpPr>
                <p:nvPr/>
              </p:nvSpPr>
              <p:spPr bwMode="auto">
                <a:xfrm>
                  <a:off x="4442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8" name="Rectangle 213"/>
                <p:cNvSpPr>
                  <a:spLocks noChangeArrowheads="1"/>
                </p:cNvSpPr>
                <p:nvPr/>
              </p:nvSpPr>
              <p:spPr bwMode="auto">
                <a:xfrm>
                  <a:off x="4586" y="3698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7</a:t>
                  </a:r>
                  <a:endParaRPr lang="en-US" altLang="en-US"/>
                </a:p>
              </p:txBody>
            </p:sp>
            <p:sp>
              <p:nvSpPr>
                <p:cNvPr id="23959" name="Rectangle 214"/>
                <p:cNvSpPr>
                  <a:spLocks noChangeArrowheads="1"/>
                </p:cNvSpPr>
                <p:nvPr/>
              </p:nvSpPr>
              <p:spPr bwMode="auto">
                <a:xfrm>
                  <a:off x="4731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60" name="Rectangle 215"/>
                <p:cNvSpPr>
                  <a:spLocks noChangeArrowheads="1"/>
                </p:cNvSpPr>
                <p:nvPr/>
              </p:nvSpPr>
              <p:spPr bwMode="auto">
                <a:xfrm>
                  <a:off x="4875" y="3698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2</a:t>
                  </a:r>
                  <a:endParaRPr lang="en-US" altLang="en-US"/>
                </a:p>
              </p:txBody>
            </p:sp>
            <p:sp>
              <p:nvSpPr>
                <p:cNvPr id="23961" name="Rectangle 216"/>
                <p:cNvSpPr>
                  <a:spLocks noChangeArrowheads="1"/>
                </p:cNvSpPr>
                <p:nvPr/>
              </p:nvSpPr>
              <p:spPr bwMode="auto">
                <a:xfrm>
                  <a:off x="5020" y="3703"/>
                  <a:ext cx="290" cy="72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62" name="Rectangle 217"/>
                <p:cNvSpPr>
                  <a:spLocks noChangeArrowheads="1"/>
                </p:cNvSpPr>
                <p:nvPr/>
              </p:nvSpPr>
              <p:spPr bwMode="auto">
                <a:xfrm>
                  <a:off x="5164" y="3698"/>
                  <a:ext cx="43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r>
                    <a:rPr lang="en-US" altLang="en-US" sz="900">
                      <a:solidFill>
                        <a:srgbClr val="000066"/>
                      </a:solidFill>
                      <a:latin typeface="Courier New" pitchFamily="49" charset="0"/>
                    </a:rPr>
                    <a:t>0</a:t>
                  </a:r>
                  <a:endParaRPr lang="en-US" altLang="en-US"/>
                </a:p>
              </p:txBody>
            </p:sp>
          </p:grpSp>
          <p:grpSp>
            <p:nvGrpSpPr>
              <p:cNvPr id="23923" name="Group 221"/>
              <p:cNvGrpSpPr>
                <a:grpSpLocks/>
              </p:cNvGrpSpPr>
              <p:nvPr/>
            </p:nvGrpSpPr>
            <p:grpSpPr bwMode="auto">
              <a:xfrm>
                <a:off x="3866" y="3775"/>
                <a:ext cx="44" cy="72"/>
                <a:chOff x="3866" y="3775"/>
                <a:chExt cx="44" cy="72"/>
              </a:xfrm>
            </p:grpSpPr>
            <p:sp>
              <p:nvSpPr>
                <p:cNvPr id="23951" name="Rectangle 219"/>
                <p:cNvSpPr>
                  <a:spLocks noChangeArrowheads="1"/>
                </p:cNvSpPr>
                <p:nvPr/>
              </p:nvSpPr>
              <p:spPr bwMode="auto">
                <a:xfrm>
                  <a:off x="3884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2" name="Freeform 220"/>
                <p:cNvSpPr>
                  <a:spLocks/>
                </p:cNvSpPr>
                <p:nvPr/>
              </p:nvSpPr>
              <p:spPr bwMode="auto">
                <a:xfrm>
                  <a:off x="3866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24" name="Rectangle 222"/>
              <p:cNvSpPr>
                <a:spLocks noChangeArrowheads="1"/>
              </p:cNvSpPr>
              <p:nvPr/>
            </p:nvSpPr>
            <p:spPr bwMode="auto">
              <a:xfrm>
                <a:off x="381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25" name="Rectangle 223"/>
              <p:cNvSpPr>
                <a:spLocks noChangeArrowheads="1"/>
              </p:cNvSpPr>
              <p:nvPr/>
            </p:nvSpPr>
            <p:spPr bwMode="auto">
              <a:xfrm>
                <a:off x="3866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3926" name="Group 226"/>
              <p:cNvGrpSpPr>
                <a:grpSpLocks/>
              </p:cNvGrpSpPr>
              <p:nvPr/>
            </p:nvGrpSpPr>
            <p:grpSpPr bwMode="auto">
              <a:xfrm>
                <a:off x="4155" y="3775"/>
                <a:ext cx="44" cy="72"/>
                <a:chOff x="4155" y="3775"/>
                <a:chExt cx="44" cy="72"/>
              </a:xfrm>
            </p:grpSpPr>
            <p:sp>
              <p:nvSpPr>
                <p:cNvPr id="23949" name="Rectangle 224"/>
                <p:cNvSpPr>
                  <a:spLocks noChangeArrowheads="1"/>
                </p:cNvSpPr>
                <p:nvPr/>
              </p:nvSpPr>
              <p:spPr bwMode="auto">
                <a:xfrm>
                  <a:off x="4173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50" name="Freeform 225"/>
                <p:cNvSpPr>
                  <a:spLocks/>
                </p:cNvSpPr>
                <p:nvPr/>
              </p:nvSpPr>
              <p:spPr bwMode="auto">
                <a:xfrm>
                  <a:off x="4155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27" name="Rectangle 227"/>
              <p:cNvSpPr>
                <a:spLocks noChangeArrowheads="1"/>
              </p:cNvSpPr>
              <p:nvPr/>
            </p:nvSpPr>
            <p:spPr bwMode="auto">
              <a:xfrm>
                <a:off x="410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28" name="Rectangle 228"/>
              <p:cNvSpPr>
                <a:spLocks noChangeArrowheads="1"/>
              </p:cNvSpPr>
              <p:nvPr/>
            </p:nvSpPr>
            <p:spPr bwMode="auto">
              <a:xfrm>
                <a:off x="4156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60</a:t>
                </a:r>
                <a:endParaRPr lang="en-US" altLang="en-US"/>
              </a:p>
            </p:txBody>
          </p:sp>
          <p:grpSp>
            <p:nvGrpSpPr>
              <p:cNvPr id="23929" name="Group 231"/>
              <p:cNvGrpSpPr>
                <a:grpSpLocks/>
              </p:cNvGrpSpPr>
              <p:nvPr/>
            </p:nvGrpSpPr>
            <p:grpSpPr bwMode="auto">
              <a:xfrm>
                <a:off x="4444" y="3775"/>
                <a:ext cx="44" cy="72"/>
                <a:chOff x="4444" y="3775"/>
                <a:chExt cx="44" cy="72"/>
              </a:xfrm>
            </p:grpSpPr>
            <p:sp>
              <p:nvSpPr>
                <p:cNvPr id="23947" name="Rectangle 229"/>
                <p:cNvSpPr>
                  <a:spLocks noChangeArrowheads="1"/>
                </p:cNvSpPr>
                <p:nvPr/>
              </p:nvSpPr>
              <p:spPr bwMode="auto">
                <a:xfrm>
                  <a:off x="4462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8" name="Freeform 230"/>
                <p:cNvSpPr>
                  <a:spLocks/>
                </p:cNvSpPr>
                <p:nvPr/>
              </p:nvSpPr>
              <p:spPr bwMode="auto">
                <a:xfrm>
                  <a:off x="4444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0" name="Rectangle 232"/>
              <p:cNvSpPr>
                <a:spLocks noChangeArrowheads="1"/>
              </p:cNvSpPr>
              <p:nvPr/>
            </p:nvSpPr>
            <p:spPr bwMode="auto">
              <a:xfrm>
                <a:off x="4394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1" name="Rectangle 233"/>
              <p:cNvSpPr>
                <a:spLocks noChangeArrowheads="1"/>
              </p:cNvSpPr>
              <p:nvPr/>
            </p:nvSpPr>
            <p:spPr bwMode="auto">
              <a:xfrm>
                <a:off x="4445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64</a:t>
                </a:r>
                <a:endParaRPr lang="en-US" altLang="en-US"/>
              </a:p>
            </p:txBody>
          </p:sp>
          <p:grpSp>
            <p:nvGrpSpPr>
              <p:cNvPr id="23932" name="Group 236"/>
              <p:cNvGrpSpPr>
                <a:grpSpLocks/>
              </p:cNvGrpSpPr>
              <p:nvPr/>
            </p:nvGrpSpPr>
            <p:grpSpPr bwMode="auto">
              <a:xfrm>
                <a:off x="4734" y="3775"/>
                <a:ext cx="43" cy="72"/>
                <a:chOff x="4734" y="3775"/>
                <a:chExt cx="43" cy="72"/>
              </a:xfrm>
            </p:grpSpPr>
            <p:sp>
              <p:nvSpPr>
                <p:cNvPr id="23945" name="Rectangle 234"/>
                <p:cNvSpPr>
                  <a:spLocks noChangeArrowheads="1"/>
                </p:cNvSpPr>
                <p:nvPr/>
              </p:nvSpPr>
              <p:spPr bwMode="auto">
                <a:xfrm>
                  <a:off x="4751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6" name="Freeform 235"/>
                <p:cNvSpPr>
                  <a:spLocks/>
                </p:cNvSpPr>
                <p:nvPr/>
              </p:nvSpPr>
              <p:spPr bwMode="auto">
                <a:xfrm>
                  <a:off x="4734" y="3775"/>
                  <a:ext cx="43" cy="28"/>
                </a:xfrm>
                <a:custGeom>
                  <a:avLst/>
                  <a:gdLst>
                    <a:gd name="T0" fmla="*/ 2 w 88"/>
                    <a:gd name="T1" fmla="*/ 2 h 55"/>
                    <a:gd name="T2" fmla="*/ 1 w 88"/>
                    <a:gd name="T3" fmla="*/ 0 h 55"/>
                    <a:gd name="T4" fmla="*/ 0 w 88"/>
                    <a:gd name="T5" fmla="*/ 2 h 55"/>
                    <a:gd name="T6" fmla="*/ 2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3" name="Rectangle 237"/>
              <p:cNvSpPr>
                <a:spLocks noChangeArrowheads="1"/>
              </p:cNvSpPr>
              <p:nvPr/>
            </p:nvSpPr>
            <p:spPr bwMode="auto">
              <a:xfrm>
                <a:off x="4683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4" name="Rectangle 238"/>
              <p:cNvSpPr>
                <a:spLocks noChangeArrowheads="1"/>
              </p:cNvSpPr>
              <p:nvPr/>
            </p:nvSpPr>
            <p:spPr bwMode="auto">
              <a:xfrm>
                <a:off x="4734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68</a:t>
                </a:r>
                <a:endParaRPr lang="en-US" altLang="en-US"/>
              </a:p>
            </p:txBody>
          </p:sp>
          <p:grpSp>
            <p:nvGrpSpPr>
              <p:cNvPr id="23935" name="Group 241"/>
              <p:cNvGrpSpPr>
                <a:grpSpLocks/>
              </p:cNvGrpSpPr>
              <p:nvPr/>
            </p:nvGrpSpPr>
            <p:grpSpPr bwMode="auto">
              <a:xfrm>
                <a:off x="5023" y="3775"/>
                <a:ext cx="44" cy="72"/>
                <a:chOff x="5023" y="3775"/>
                <a:chExt cx="44" cy="72"/>
              </a:xfrm>
            </p:grpSpPr>
            <p:sp>
              <p:nvSpPr>
                <p:cNvPr id="23943" name="Rectangle 239"/>
                <p:cNvSpPr>
                  <a:spLocks noChangeArrowheads="1"/>
                </p:cNvSpPr>
                <p:nvPr/>
              </p:nvSpPr>
              <p:spPr bwMode="auto">
                <a:xfrm>
                  <a:off x="504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4" name="Freeform 240"/>
                <p:cNvSpPr>
                  <a:spLocks/>
                </p:cNvSpPr>
                <p:nvPr/>
              </p:nvSpPr>
              <p:spPr bwMode="auto">
                <a:xfrm>
                  <a:off x="5023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6" name="Rectangle 242"/>
              <p:cNvSpPr>
                <a:spLocks noChangeArrowheads="1"/>
              </p:cNvSpPr>
              <p:nvPr/>
            </p:nvSpPr>
            <p:spPr bwMode="auto">
              <a:xfrm>
                <a:off x="4972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37" name="Rectangle 243"/>
              <p:cNvSpPr>
                <a:spLocks noChangeArrowheads="1"/>
              </p:cNvSpPr>
              <p:nvPr/>
            </p:nvSpPr>
            <p:spPr bwMode="auto">
              <a:xfrm>
                <a:off x="5023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72</a:t>
                </a:r>
                <a:endParaRPr lang="en-US" altLang="en-US"/>
              </a:p>
            </p:txBody>
          </p:sp>
          <p:grpSp>
            <p:nvGrpSpPr>
              <p:cNvPr id="23938" name="Group 246"/>
              <p:cNvGrpSpPr>
                <a:grpSpLocks/>
              </p:cNvGrpSpPr>
              <p:nvPr/>
            </p:nvGrpSpPr>
            <p:grpSpPr bwMode="auto">
              <a:xfrm>
                <a:off x="5312" y="3775"/>
                <a:ext cx="44" cy="72"/>
                <a:chOff x="5312" y="3775"/>
                <a:chExt cx="44" cy="72"/>
              </a:xfrm>
            </p:grpSpPr>
            <p:sp>
              <p:nvSpPr>
                <p:cNvPr id="23941" name="Rectangle 244"/>
                <p:cNvSpPr>
                  <a:spLocks noChangeArrowheads="1"/>
                </p:cNvSpPr>
                <p:nvPr/>
              </p:nvSpPr>
              <p:spPr bwMode="auto">
                <a:xfrm>
                  <a:off x="533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942" name="Freeform 245"/>
                <p:cNvSpPr>
                  <a:spLocks/>
                </p:cNvSpPr>
                <p:nvPr/>
              </p:nvSpPr>
              <p:spPr bwMode="auto">
                <a:xfrm>
                  <a:off x="5312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939" name="Rectangle 247"/>
              <p:cNvSpPr>
                <a:spLocks noChangeArrowheads="1"/>
              </p:cNvSpPr>
              <p:nvPr/>
            </p:nvSpPr>
            <p:spPr bwMode="auto">
              <a:xfrm>
                <a:off x="5261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40" name="Rectangle 248"/>
              <p:cNvSpPr>
                <a:spLocks noChangeArrowheads="1"/>
              </p:cNvSpPr>
              <p:nvPr/>
            </p:nvSpPr>
            <p:spPr bwMode="auto">
              <a:xfrm>
                <a:off x="5312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76</a:t>
                </a:r>
                <a:endParaRPr lang="en-US" altLang="en-US"/>
              </a:p>
            </p:txBody>
          </p:sp>
        </p:grpSp>
        <p:grpSp>
          <p:nvGrpSpPr>
            <p:cNvPr id="23572" name="Group 252"/>
            <p:cNvGrpSpPr>
              <a:grpSpLocks/>
            </p:cNvGrpSpPr>
            <p:nvPr/>
          </p:nvGrpSpPr>
          <p:grpSpPr bwMode="auto">
            <a:xfrm>
              <a:off x="3310" y="3232"/>
              <a:ext cx="555" cy="318"/>
              <a:chOff x="3310" y="3232"/>
              <a:chExt cx="555" cy="318"/>
            </a:xfrm>
          </p:grpSpPr>
          <p:sp>
            <p:nvSpPr>
              <p:cNvPr id="23920" name="Freeform 250"/>
              <p:cNvSpPr>
                <a:spLocks/>
              </p:cNvSpPr>
              <p:nvPr/>
            </p:nvSpPr>
            <p:spPr bwMode="auto">
              <a:xfrm>
                <a:off x="3310" y="3249"/>
                <a:ext cx="511" cy="301"/>
              </a:xfrm>
              <a:custGeom>
                <a:avLst/>
                <a:gdLst>
                  <a:gd name="T0" fmla="*/ 0 w 1023"/>
                  <a:gd name="T1" fmla="*/ 19 h 600"/>
                  <a:gd name="T2" fmla="*/ 0 w 1023"/>
                  <a:gd name="T3" fmla="*/ 18 h 600"/>
                  <a:gd name="T4" fmla="*/ 0 w 1023"/>
                  <a:gd name="T5" fmla="*/ 18 h 600"/>
                  <a:gd name="T6" fmla="*/ 1 w 1023"/>
                  <a:gd name="T7" fmla="*/ 16 h 600"/>
                  <a:gd name="T8" fmla="*/ 2 w 1023"/>
                  <a:gd name="T9" fmla="*/ 14 h 600"/>
                  <a:gd name="T10" fmla="*/ 2 w 1023"/>
                  <a:gd name="T11" fmla="*/ 14 h 600"/>
                  <a:gd name="T12" fmla="*/ 3 w 1023"/>
                  <a:gd name="T13" fmla="*/ 13 h 600"/>
                  <a:gd name="T14" fmla="*/ 4 w 1023"/>
                  <a:gd name="T15" fmla="*/ 11 h 600"/>
                  <a:gd name="T16" fmla="*/ 6 w 1023"/>
                  <a:gd name="T17" fmla="*/ 10 h 600"/>
                  <a:gd name="T18" fmla="*/ 8 w 1023"/>
                  <a:gd name="T19" fmla="*/ 9 h 600"/>
                  <a:gd name="T20" fmla="*/ 7 w 1023"/>
                  <a:gd name="T21" fmla="*/ 9 h 600"/>
                  <a:gd name="T22" fmla="*/ 10 w 1023"/>
                  <a:gd name="T23" fmla="*/ 7 h 600"/>
                  <a:gd name="T24" fmla="*/ 12 w 1023"/>
                  <a:gd name="T25" fmla="*/ 6 h 600"/>
                  <a:gd name="T26" fmla="*/ 14 w 1023"/>
                  <a:gd name="T27" fmla="*/ 5 h 600"/>
                  <a:gd name="T28" fmla="*/ 17 w 1023"/>
                  <a:gd name="T29" fmla="*/ 4 h 600"/>
                  <a:gd name="T30" fmla="*/ 20 w 1023"/>
                  <a:gd name="T31" fmla="*/ 3 h 600"/>
                  <a:gd name="T32" fmla="*/ 23 w 1023"/>
                  <a:gd name="T33" fmla="*/ 2 h 600"/>
                  <a:gd name="T34" fmla="*/ 24 w 1023"/>
                  <a:gd name="T35" fmla="*/ 2 h 600"/>
                  <a:gd name="T36" fmla="*/ 25 w 1023"/>
                  <a:gd name="T37" fmla="*/ 2 h 600"/>
                  <a:gd name="T38" fmla="*/ 28 w 1023"/>
                  <a:gd name="T39" fmla="*/ 1 h 600"/>
                  <a:gd name="T40" fmla="*/ 31 w 1023"/>
                  <a:gd name="T41" fmla="*/ 1 h 600"/>
                  <a:gd name="T42" fmla="*/ 30 w 1023"/>
                  <a:gd name="T43" fmla="*/ 1 h 600"/>
                  <a:gd name="T44" fmla="*/ 27 w 1023"/>
                  <a:gd name="T45" fmla="*/ 1 h 600"/>
                  <a:gd name="T46" fmla="*/ 24 w 1023"/>
                  <a:gd name="T47" fmla="*/ 1 h 600"/>
                  <a:gd name="T48" fmla="*/ 22 w 1023"/>
                  <a:gd name="T49" fmla="*/ 2 h 600"/>
                  <a:gd name="T50" fmla="*/ 20 w 1023"/>
                  <a:gd name="T51" fmla="*/ 3 h 600"/>
                  <a:gd name="T52" fmla="*/ 17 w 1023"/>
                  <a:gd name="T53" fmla="*/ 3 h 600"/>
                  <a:gd name="T54" fmla="*/ 14 w 1023"/>
                  <a:gd name="T55" fmla="*/ 4 h 600"/>
                  <a:gd name="T56" fmla="*/ 12 w 1023"/>
                  <a:gd name="T57" fmla="*/ 6 h 600"/>
                  <a:gd name="T58" fmla="*/ 9 w 1023"/>
                  <a:gd name="T59" fmla="*/ 7 h 600"/>
                  <a:gd name="T60" fmla="*/ 7 w 1023"/>
                  <a:gd name="T61" fmla="*/ 8 h 600"/>
                  <a:gd name="T62" fmla="*/ 6 w 1023"/>
                  <a:gd name="T63" fmla="*/ 9 h 600"/>
                  <a:gd name="T64" fmla="*/ 4 w 1023"/>
                  <a:gd name="T65" fmla="*/ 10 h 600"/>
                  <a:gd name="T66" fmla="*/ 3 w 1023"/>
                  <a:gd name="T67" fmla="*/ 12 h 600"/>
                  <a:gd name="T68" fmla="*/ 2 w 1023"/>
                  <a:gd name="T69" fmla="*/ 13 h 600"/>
                  <a:gd name="T70" fmla="*/ 1 w 1023"/>
                  <a:gd name="T71" fmla="*/ 14 h 600"/>
                  <a:gd name="T72" fmla="*/ 0 w 1023"/>
                  <a:gd name="T73" fmla="*/ 16 h 600"/>
                  <a:gd name="T74" fmla="*/ 0 w 1023"/>
                  <a:gd name="T75" fmla="*/ 18 h 600"/>
                  <a:gd name="T76" fmla="*/ 0 w 1023"/>
                  <a:gd name="T77" fmla="*/ 18 h 600"/>
                  <a:gd name="T78" fmla="*/ 0 w 1023"/>
                  <a:gd name="T79" fmla="*/ 19 h 60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3" h="600">
                    <a:moveTo>
                      <a:pt x="0" y="600"/>
                    </a:moveTo>
                    <a:lnTo>
                      <a:pt x="16" y="600"/>
                    </a:lnTo>
                    <a:lnTo>
                      <a:pt x="17" y="574"/>
                    </a:lnTo>
                    <a:lnTo>
                      <a:pt x="22" y="547"/>
                    </a:lnTo>
                    <a:lnTo>
                      <a:pt x="14" y="547"/>
                    </a:lnTo>
                    <a:lnTo>
                      <a:pt x="21" y="550"/>
                    </a:lnTo>
                    <a:lnTo>
                      <a:pt x="29" y="524"/>
                    </a:lnTo>
                    <a:lnTo>
                      <a:pt x="39" y="498"/>
                    </a:lnTo>
                    <a:lnTo>
                      <a:pt x="51" y="472"/>
                    </a:lnTo>
                    <a:lnTo>
                      <a:pt x="65" y="447"/>
                    </a:lnTo>
                    <a:lnTo>
                      <a:pt x="82" y="420"/>
                    </a:lnTo>
                    <a:lnTo>
                      <a:pt x="75" y="417"/>
                    </a:lnTo>
                    <a:lnTo>
                      <a:pt x="80" y="423"/>
                    </a:lnTo>
                    <a:lnTo>
                      <a:pt x="99" y="398"/>
                    </a:lnTo>
                    <a:lnTo>
                      <a:pt x="121" y="373"/>
                    </a:lnTo>
                    <a:lnTo>
                      <a:pt x="144" y="349"/>
                    </a:lnTo>
                    <a:lnTo>
                      <a:pt x="170" y="325"/>
                    </a:lnTo>
                    <a:lnTo>
                      <a:pt x="197" y="302"/>
                    </a:lnTo>
                    <a:lnTo>
                      <a:pt x="227" y="279"/>
                    </a:lnTo>
                    <a:lnTo>
                      <a:pt x="258" y="257"/>
                    </a:lnTo>
                    <a:lnTo>
                      <a:pt x="252" y="252"/>
                    </a:lnTo>
                    <a:lnTo>
                      <a:pt x="255" y="259"/>
                    </a:lnTo>
                    <a:lnTo>
                      <a:pt x="289" y="238"/>
                    </a:lnTo>
                    <a:lnTo>
                      <a:pt x="323" y="217"/>
                    </a:lnTo>
                    <a:lnTo>
                      <a:pt x="359" y="197"/>
                    </a:lnTo>
                    <a:lnTo>
                      <a:pt x="397" y="178"/>
                    </a:lnTo>
                    <a:lnTo>
                      <a:pt x="435" y="159"/>
                    </a:lnTo>
                    <a:lnTo>
                      <a:pt x="475" y="141"/>
                    </a:lnTo>
                    <a:lnTo>
                      <a:pt x="517" y="124"/>
                    </a:lnTo>
                    <a:lnTo>
                      <a:pt x="559" y="109"/>
                    </a:lnTo>
                    <a:lnTo>
                      <a:pt x="603" y="94"/>
                    </a:lnTo>
                    <a:lnTo>
                      <a:pt x="647" y="80"/>
                    </a:lnTo>
                    <a:lnTo>
                      <a:pt x="692" y="68"/>
                    </a:lnTo>
                    <a:lnTo>
                      <a:pt x="738" y="57"/>
                    </a:lnTo>
                    <a:lnTo>
                      <a:pt x="785" y="47"/>
                    </a:lnTo>
                    <a:lnTo>
                      <a:pt x="782" y="39"/>
                    </a:lnTo>
                    <a:lnTo>
                      <a:pt x="782" y="47"/>
                    </a:lnTo>
                    <a:lnTo>
                      <a:pt x="829" y="38"/>
                    </a:lnTo>
                    <a:lnTo>
                      <a:pt x="876" y="31"/>
                    </a:lnTo>
                    <a:lnTo>
                      <a:pt x="924" y="24"/>
                    </a:lnTo>
                    <a:lnTo>
                      <a:pt x="973" y="19"/>
                    </a:lnTo>
                    <a:lnTo>
                      <a:pt x="1023" y="16"/>
                    </a:lnTo>
                    <a:lnTo>
                      <a:pt x="1022" y="0"/>
                    </a:lnTo>
                    <a:lnTo>
                      <a:pt x="973" y="3"/>
                    </a:lnTo>
                    <a:lnTo>
                      <a:pt x="924" y="8"/>
                    </a:lnTo>
                    <a:lnTo>
                      <a:pt x="876" y="15"/>
                    </a:lnTo>
                    <a:lnTo>
                      <a:pt x="829" y="22"/>
                    </a:lnTo>
                    <a:lnTo>
                      <a:pt x="782" y="31"/>
                    </a:lnTo>
                    <a:lnTo>
                      <a:pt x="779" y="32"/>
                    </a:lnTo>
                    <a:lnTo>
                      <a:pt x="732" y="42"/>
                    </a:lnTo>
                    <a:lnTo>
                      <a:pt x="686" y="53"/>
                    </a:lnTo>
                    <a:lnTo>
                      <a:pt x="641" y="65"/>
                    </a:lnTo>
                    <a:lnTo>
                      <a:pt x="597" y="79"/>
                    </a:lnTo>
                    <a:lnTo>
                      <a:pt x="553" y="94"/>
                    </a:lnTo>
                    <a:lnTo>
                      <a:pt x="511" y="109"/>
                    </a:lnTo>
                    <a:lnTo>
                      <a:pt x="469" y="126"/>
                    </a:lnTo>
                    <a:lnTo>
                      <a:pt x="429" y="143"/>
                    </a:lnTo>
                    <a:lnTo>
                      <a:pt x="391" y="163"/>
                    </a:lnTo>
                    <a:lnTo>
                      <a:pt x="353" y="182"/>
                    </a:lnTo>
                    <a:lnTo>
                      <a:pt x="317" y="202"/>
                    </a:lnTo>
                    <a:lnTo>
                      <a:pt x="283" y="223"/>
                    </a:lnTo>
                    <a:lnTo>
                      <a:pt x="249" y="244"/>
                    </a:lnTo>
                    <a:lnTo>
                      <a:pt x="247" y="246"/>
                    </a:lnTo>
                    <a:lnTo>
                      <a:pt x="216" y="268"/>
                    </a:lnTo>
                    <a:lnTo>
                      <a:pt x="186" y="291"/>
                    </a:lnTo>
                    <a:lnTo>
                      <a:pt x="159" y="314"/>
                    </a:lnTo>
                    <a:lnTo>
                      <a:pt x="133" y="338"/>
                    </a:lnTo>
                    <a:lnTo>
                      <a:pt x="110" y="362"/>
                    </a:lnTo>
                    <a:lnTo>
                      <a:pt x="88" y="387"/>
                    </a:lnTo>
                    <a:lnTo>
                      <a:pt x="69" y="412"/>
                    </a:lnTo>
                    <a:lnTo>
                      <a:pt x="67" y="414"/>
                    </a:lnTo>
                    <a:lnTo>
                      <a:pt x="50" y="441"/>
                    </a:lnTo>
                    <a:lnTo>
                      <a:pt x="36" y="466"/>
                    </a:lnTo>
                    <a:lnTo>
                      <a:pt x="23" y="492"/>
                    </a:lnTo>
                    <a:lnTo>
                      <a:pt x="13" y="518"/>
                    </a:lnTo>
                    <a:lnTo>
                      <a:pt x="6" y="544"/>
                    </a:lnTo>
                    <a:lnTo>
                      <a:pt x="6" y="547"/>
                    </a:lnTo>
                    <a:lnTo>
                      <a:pt x="1" y="574"/>
                    </a:lnTo>
                    <a:lnTo>
                      <a:pt x="0" y="600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21" name="Freeform 251"/>
              <p:cNvSpPr>
                <a:spLocks/>
              </p:cNvSpPr>
              <p:nvPr/>
            </p:nvSpPr>
            <p:spPr bwMode="auto">
              <a:xfrm>
                <a:off x="3820" y="3232"/>
                <a:ext cx="45" cy="44"/>
              </a:xfrm>
              <a:custGeom>
                <a:avLst/>
                <a:gdLst>
                  <a:gd name="T0" fmla="*/ 1 w 88"/>
                  <a:gd name="T1" fmla="*/ 3 h 88"/>
                  <a:gd name="T2" fmla="*/ 3 w 88"/>
                  <a:gd name="T3" fmla="*/ 2 h 88"/>
                  <a:gd name="T4" fmla="*/ 0 w 88"/>
                  <a:gd name="T5" fmla="*/ 0 h 88"/>
                  <a:gd name="T6" fmla="*/ 1 w 88"/>
                  <a:gd name="T7" fmla="*/ 3 h 8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88">
                    <a:moveTo>
                      <a:pt x="2" y="88"/>
                    </a:moveTo>
                    <a:lnTo>
                      <a:pt x="88" y="41"/>
                    </a:lnTo>
                    <a:lnTo>
                      <a:pt x="0" y="0"/>
                    </a:lnTo>
                    <a:lnTo>
                      <a:pt x="2" y="88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3" name="Group 255"/>
            <p:cNvGrpSpPr>
              <a:grpSpLocks/>
            </p:cNvGrpSpPr>
            <p:nvPr/>
          </p:nvGrpSpPr>
          <p:grpSpPr bwMode="auto">
            <a:xfrm>
              <a:off x="3342" y="3453"/>
              <a:ext cx="517" cy="66"/>
              <a:chOff x="3342" y="3453"/>
              <a:chExt cx="517" cy="66"/>
            </a:xfrm>
          </p:grpSpPr>
          <p:sp>
            <p:nvSpPr>
              <p:cNvPr id="23918" name="Freeform 253"/>
              <p:cNvSpPr>
                <a:spLocks/>
              </p:cNvSpPr>
              <p:nvPr/>
            </p:nvSpPr>
            <p:spPr bwMode="auto">
              <a:xfrm>
                <a:off x="3342" y="3453"/>
                <a:ext cx="473" cy="48"/>
              </a:xfrm>
              <a:custGeom>
                <a:avLst/>
                <a:gdLst>
                  <a:gd name="T0" fmla="*/ 0 w 946"/>
                  <a:gd name="T1" fmla="*/ 0 h 97"/>
                  <a:gd name="T2" fmla="*/ 5 w 946"/>
                  <a:gd name="T3" fmla="*/ 0 h 97"/>
                  <a:gd name="T4" fmla="*/ 8 w 946"/>
                  <a:gd name="T5" fmla="*/ 0 h 97"/>
                  <a:gd name="T6" fmla="*/ 10 w 946"/>
                  <a:gd name="T7" fmla="*/ 0 h 97"/>
                  <a:gd name="T8" fmla="*/ 13 w 946"/>
                  <a:gd name="T9" fmla="*/ 1 h 97"/>
                  <a:gd name="T10" fmla="*/ 14 w 946"/>
                  <a:gd name="T11" fmla="*/ 1 h 97"/>
                  <a:gd name="T12" fmla="*/ 15 w 946"/>
                  <a:gd name="T13" fmla="*/ 1 h 97"/>
                  <a:gd name="T14" fmla="*/ 16 w 946"/>
                  <a:gd name="T15" fmla="*/ 1 h 97"/>
                  <a:gd name="T16" fmla="*/ 15 w 946"/>
                  <a:gd name="T17" fmla="*/ 1 h 97"/>
                  <a:gd name="T18" fmla="*/ 16 w 946"/>
                  <a:gd name="T19" fmla="*/ 1 h 97"/>
                  <a:gd name="T20" fmla="*/ 16 w 946"/>
                  <a:gd name="T21" fmla="*/ 1 h 97"/>
                  <a:gd name="T22" fmla="*/ 17 w 946"/>
                  <a:gd name="T23" fmla="*/ 1 h 97"/>
                  <a:gd name="T24" fmla="*/ 16 w 946"/>
                  <a:gd name="T25" fmla="*/ 1 h 97"/>
                  <a:gd name="T26" fmla="*/ 16 w 946"/>
                  <a:gd name="T27" fmla="*/ 1 h 97"/>
                  <a:gd name="T28" fmla="*/ 16 w 946"/>
                  <a:gd name="T29" fmla="*/ 1 h 97"/>
                  <a:gd name="T30" fmla="*/ 16 w 946"/>
                  <a:gd name="T31" fmla="*/ 1 h 97"/>
                  <a:gd name="T32" fmla="*/ 17 w 946"/>
                  <a:gd name="T33" fmla="*/ 1 h 97"/>
                  <a:gd name="T34" fmla="*/ 17 w 946"/>
                  <a:gd name="T35" fmla="*/ 1 h 97"/>
                  <a:gd name="T36" fmla="*/ 17 w 946"/>
                  <a:gd name="T37" fmla="*/ 2 h 97"/>
                  <a:gd name="T38" fmla="*/ 18 w 946"/>
                  <a:gd name="T39" fmla="*/ 2 h 97"/>
                  <a:gd name="T40" fmla="*/ 18 w 946"/>
                  <a:gd name="T41" fmla="*/ 2 h 97"/>
                  <a:gd name="T42" fmla="*/ 20 w 946"/>
                  <a:gd name="T43" fmla="*/ 2 h 97"/>
                  <a:gd name="T44" fmla="*/ 22 w 946"/>
                  <a:gd name="T45" fmla="*/ 2 h 97"/>
                  <a:gd name="T46" fmla="*/ 24 w 946"/>
                  <a:gd name="T47" fmla="*/ 2 h 97"/>
                  <a:gd name="T48" fmla="*/ 26 w 946"/>
                  <a:gd name="T49" fmla="*/ 2 h 97"/>
                  <a:gd name="T50" fmla="*/ 29 w 946"/>
                  <a:gd name="T51" fmla="*/ 3 h 97"/>
                  <a:gd name="T52" fmla="*/ 30 w 946"/>
                  <a:gd name="T53" fmla="*/ 2 h 97"/>
                  <a:gd name="T54" fmla="*/ 27 w 946"/>
                  <a:gd name="T55" fmla="*/ 2 h 97"/>
                  <a:gd name="T56" fmla="*/ 25 w 946"/>
                  <a:gd name="T57" fmla="*/ 2 h 97"/>
                  <a:gd name="T58" fmla="*/ 23 w 946"/>
                  <a:gd name="T59" fmla="*/ 2 h 97"/>
                  <a:gd name="T60" fmla="*/ 21 w 946"/>
                  <a:gd name="T61" fmla="*/ 2 h 97"/>
                  <a:gd name="T62" fmla="*/ 19 w 946"/>
                  <a:gd name="T63" fmla="*/ 1 h 97"/>
                  <a:gd name="T64" fmla="*/ 18 w 946"/>
                  <a:gd name="T65" fmla="*/ 1 h 97"/>
                  <a:gd name="T66" fmla="*/ 18 w 946"/>
                  <a:gd name="T67" fmla="*/ 1 h 97"/>
                  <a:gd name="T68" fmla="*/ 17 w 946"/>
                  <a:gd name="T69" fmla="*/ 1 h 97"/>
                  <a:gd name="T70" fmla="*/ 17 w 946"/>
                  <a:gd name="T71" fmla="*/ 1 h 97"/>
                  <a:gd name="T72" fmla="*/ 17 w 946"/>
                  <a:gd name="T73" fmla="*/ 1 h 97"/>
                  <a:gd name="T74" fmla="*/ 17 w 946"/>
                  <a:gd name="T75" fmla="*/ 1 h 97"/>
                  <a:gd name="T76" fmla="*/ 17 w 946"/>
                  <a:gd name="T77" fmla="*/ 1 h 97"/>
                  <a:gd name="T78" fmla="*/ 17 w 946"/>
                  <a:gd name="T79" fmla="*/ 1 h 97"/>
                  <a:gd name="T80" fmla="*/ 17 w 946"/>
                  <a:gd name="T81" fmla="*/ 1 h 97"/>
                  <a:gd name="T82" fmla="*/ 17 w 946"/>
                  <a:gd name="T83" fmla="*/ 1 h 97"/>
                  <a:gd name="T84" fmla="*/ 17 w 946"/>
                  <a:gd name="T85" fmla="*/ 1 h 97"/>
                  <a:gd name="T86" fmla="*/ 16 w 946"/>
                  <a:gd name="T87" fmla="*/ 1 h 97"/>
                  <a:gd name="T88" fmla="*/ 16 w 946"/>
                  <a:gd name="T89" fmla="*/ 0 h 97"/>
                  <a:gd name="T90" fmla="*/ 15 w 946"/>
                  <a:gd name="T91" fmla="*/ 0 h 97"/>
                  <a:gd name="T92" fmla="*/ 15 w 946"/>
                  <a:gd name="T93" fmla="*/ 0 h 97"/>
                  <a:gd name="T94" fmla="*/ 14 w 946"/>
                  <a:gd name="T95" fmla="*/ 0 h 97"/>
                  <a:gd name="T96" fmla="*/ 12 w 946"/>
                  <a:gd name="T97" fmla="*/ 0 h 97"/>
                  <a:gd name="T98" fmla="*/ 9 w 946"/>
                  <a:gd name="T99" fmla="*/ 0 h 97"/>
                  <a:gd name="T100" fmla="*/ 6 w 946"/>
                  <a:gd name="T101" fmla="*/ 0 h 97"/>
                  <a:gd name="T102" fmla="*/ 3 w 946"/>
                  <a:gd name="T103" fmla="*/ 0 h 9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946" h="97">
                    <a:moveTo>
                      <a:pt x="0" y="0"/>
                    </a:moveTo>
                    <a:lnTo>
                      <a:pt x="0" y="16"/>
                    </a:lnTo>
                    <a:lnTo>
                      <a:pt x="96" y="17"/>
                    </a:lnTo>
                    <a:lnTo>
                      <a:pt x="143" y="18"/>
                    </a:lnTo>
                    <a:lnTo>
                      <a:pt x="189" y="19"/>
                    </a:lnTo>
                    <a:lnTo>
                      <a:pt x="234" y="22"/>
                    </a:lnTo>
                    <a:lnTo>
                      <a:pt x="277" y="24"/>
                    </a:lnTo>
                    <a:lnTo>
                      <a:pt x="317" y="27"/>
                    </a:lnTo>
                    <a:lnTo>
                      <a:pt x="355" y="30"/>
                    </a:lnTo>
                    <a:lnTo>
                      <a:pt x="390" y="32"/>
                    </a:lnTo>
                    <a:lnTo>
                      <a:pt x="421" y="36"/>
                    </a:lnTo>
                    <a:lnTo>
                      <a:pt x="435" y="37"/>
                    </a:lnTo>
                    <a:lnTo>
                      <a:pt x="449" y="39"/>
                    </a:lnTo>
                    <a:lnTo>
                      <a:pt x="462" y="41"/>
                    </a:lnTo>
                    <a:lnTo>
                      <a:pt x="473" y="42"/>
                    </a:lnTo>
                    <a:lnTo>
                      <a:pt x="483" y="44"/>
                    </a:lnTo>
                    <a:lnTo>
                      <a:pt x="483" y="36"/>
                    </a:lnTo>
                    <a:lnTo>
                      <a:pt x="480" y="44"/>
                    </a:lnTo>
                    <a:lnTo>
                      <a:pt x="489" y="45"/>
                    </a:lnTo>
                    <a:lnTo>
                      <a:pt x="496" y="47"/>
                    </a:lnTo>
                    <a:lnTo>
                      <a:pt x="502" y="49"/>
                    </a:lnTo>
                    <a:lnTo>
                      <a:pt x="507" y="51"/>
                    </a:lnTo>
                    <a:lnTo>
                      <a:pt x="511" y="53"/>
                    </a:lnTo>
                    <a:lnTo>
                      <a:pt x="514" y="45"/>
                    </a:lnTo>
                    <a:lnTo>
                      <a:pt x="509" y="51"/>
                    </a:lnTo>
                    <a:lnTo>
                      <a:pt x="511" y="53"/>
                    </a:lnTo>
                    <a:lnTo>
                      <a:pt x="516" y="47"/>
                    </a:lnTo>
                    <a:lnTo>
                      <a:pt x="509" y="50"/>
                    </a:lnTo>
                    <a:lnTo>
                      <a:pt x="508" y="47"/>
                    </a:lnTo>
                    <a:lnTo>
                      <a:pt x="509" y="49"/>
                    </a:lnTo>
                    <a:lnTo>
                      <a:pt x="510" y="51"/>
                    </a:lnTo>
                    <a:lnTo>
                      <a:pt x="510" y="54"/>
                    </a:lnTo>
                    <a:lnTo>
                      <a:pt x="512" y="56"/>
                    </a:lnTo>
                    <a:lnTo>
                      <a:pt x="514" y="58"/>
                    </a:lnTo>
                    <a:lnTo>
                      <a:pt x="516" y="60"/>
                    </a:lnTo>
                    <a:lnTo>
                      <a:pt x="519" y="62"/>
                    </a:lnTo>
                    <a:lnTo>
                      <a:pt x="523" y="63"/>
                    </a:lnTo>
                    <a:lnTo>
                      <a:pt x="528" y="65"/>
                    </a:lnTo>
                    <a:lnTo>
                      <a:pt x="534" y="67"/>
                    </a:lnTo>
                    <a:lnTo>
                      <a:pt x="549" y="70"/>
                    </a:lnTo>
                    <a:lnTo>
                      <a:pt x="552" y="70"/>
                    </a:lnTo>
                    <a:lnTo>
                      <a:pt x="571" y="73"/>
                    </a:lnTo>
                    <a:lnTo>
                      <a:pt x="593" y="77"/>
                    </a:lnTo>
                    <a:lnTo>
                      <a:pt x="618" y="79"/>
                    </a:lnTo>
                    <a:lnTo>
                      <a:pt x="646" y="82"/>
                    </a:lnTo>
                    <a:lnTo>
                      <a:pt x="678" y="85"/>
                    </a:lnTo>
                    <a:lnTo>
                      <a:pt x="711" y="87"/>
                    </a:lnTo>
                    <a:lnTo>
                      <a:pt x="746" y="90"/>
                    </a:lnTo>
                    <a:lnTo>
                      <a:pt x="783" y="92"/>
                    </a:lnTo>
                    <a:lnTo>
                      <a:pt x="822" y="93"/>
                    </a:lnTo>
                    <a:lnTo>
                      <a:pt x="862" y="95"/>
                    </a:lnTo>
                    <a:lnTo>
                      <a:pt x="903" y="96"/>
                    </a:lnTo>
                    <a:lnTo>
                      <a:pt x="946" y="97"/>
                    </a:lnTo>
                    <a:lnTo>
                      <a:pt x="946" y="81"/>
                    </a:lnTo>
                    <a:lnTo>
                      <a:pt x="903" y="80"/>
                    </a:lnTo>
                    <a:lnTo>
                      <a:pt x="862" y="79"/>
                    </a:lnTo>
                    <a:lnTo>
                      <a:pt x="822" y="77"/>
                    </a:lnTo>
                    <a:lnTo>
                      <a:pt x="783" y="76"/>
                    </a:lnTo>
                    <a:lnTo>
                      <a:pt x="746" y="74"/>
                    </a:lnTo>
                    <a:lnTo>
                      <a:pt x="711" y="71"/>
                    </a:lnTo>
                    <a:lnTo>
                      <a:pt x="678" y="69"/>
                    </a:lnTo>
                    <a:lnTo>
                      <a:pt x="646" y="66"/>
                    </a:lnTo>
                    <a:lnTo>
                      <a:pt x="618" y="63"/>
                    </a:lnTo>
                    <a:lnTo>
                      <a:pt x="593" y="61"/>
                    </a:lnTo>
                    <a:lnTo>
                      <a:pt x="571" y="57"/>
                    </a:lnTo>
                    <a:lnTo>
                      <a:pt x="552" y="54"/>
                    </a:lnTo>
                    <a:lnTo>
                      <a:pt x="552" y="62"/>
                    </a:lnTo>
                    <a:lnTo>
                      <a:pt x="555" y="55"/>
                    </a:lnTo>
                    <a:lnTo>
                      <a:pt x="540" y="52"/>
                    </a:lnTo>
                    <a:lnTo>
                      <a:pt x="534" y="50"/>
                    </a:lnTo>
                    <a:lnTo>
                      <a:pt x="529" y="48"/>
                    </a:lnTo>
                    <a:lnTo>
                      <a:pt x="525" y="47"/>
                    </a:lnTo>
                    <a:lnTo>
                      <a:pt x="522" y="45"/>
                    </a:lnTo>
                    <a:lnTo>
                      <a:pt x="519" y="52"/>
                    </a:lnTo>
                    <a:lnTo>
                      <a:pt x="525" y="47"/>
                    </a:lnTo>
                    <a:lnTo>
                      <a:pt x="523" y="45"/>
                    </a:lnTo>
                    <a:lnTo>
                      <a:pt x="525" y="48"/>
                    </a:lnTo>
                    <a:lnTo>
                      <a:pt x="518" y="51"/>
                    </a:lnTo>
                    <a:lnTo>
                      <a:pt x="526" y="51"/>
                    </a:lnTo>
                    <a:lnTo>
                      <a:pt x="525" y="49"/>
                    </a:lnTo>
                    <a:lnTo>
                      <a:pt x="524" y="47"/>
                    </a:lnTo>
                    <a:lnTo>
                      <a:pt x="524" y="44"/>
                    </a:lnTo>
                    <a:lnTo>
                      <a:pt x="522" y="42"/>
                    </a:lnTo>
                    <a:lnTo>
                      <a:pt x="520" y="40"/>
                    </a:lnTo>
                    <a:lnTo>
                      <a:pt x="517" y="38"/>
                    </a:lnTo>
                    <a:lnTo>
                      <a:pt x="513" y="36"/>
                    </a:lnTo>
                    <a:lnTo>
                      <a:pt x="508" y="34"/>
                    </a:lnTo>
                    <a:lnTo>
                      <a:pt x="502" y="32"/>
                    </a:lnTo>
                    <a:lnTo>
                      <a:pt x="495" y="30"/>
                    </a:lnTo>
                    <a:lnTo>
                      <a:pt x="486" y="29"/>
                    </a:lnTo>
                    <a:lnTo>
                      <a:pt x="483" y="28"/>
                    </a:lnTo>
                    <a:lnTo>
                      <a:pt x="473" y="26"/>
                    </a:lnTo>
                    <a:lnTo>
                      <a:pt x="462" y="25"/>
                    </a:lnTo>
                    <a:lnTo>
                      <a:pt x="449" y="23"/>
                    </a:lnTo>
                    <a:lnTo>
                      <a:pt x="435" y="21"/>
                    </a:lnTo>
                    <a:lnTo>
                      <a:pt x="421" y="19"/>
                    </a:lnTo>
                    <a:lnTo>
                      <a:pt x="390" y="15"/>
                    </a:lnTo>
                    <a:lnTo>
                      <a:pt x="355" y="13"/>
                    </a:lnTo>
                    <a:lnTo>
                      <a:pt x="317" y="10"/>
                    </a:lnTo>
                    <a:lnTo>
                      <a:pt x="277" y="7"/>
                    </a:lnTo>
                    <a:lnTo>
                      <a:pt x="234" y="5"/>
                    </a:lnTo>
                    <a:lnTo>
                      <a:pt x="189" y="3"/>
                    </a:lnTo>
                    <a:lnTo>
                      <a:pt x="143" y="2"/>
                    </a:lnTo>
                    <a:lnTo>
                      <a:pt x="96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19" name="Freeform 254"/>
              <p:cNvSpPr>
                <a:spLocks/>
              </p:cNvSpPr>
              <p:nvPr/>
            </p:nvSpPr>
            <p:spPr bwMode="auto">
              <a:xfrm>
                <a:off x="3815" y="3475"/>
                <a:ext cx="44" cy="44"/>
              </a:xfrm>
              <a:custGeom>
                <a:avLst/>
                <a:gdLst>
                  <a:gd name="T0" fmla="*/ 0 w 88"/>
                  <a:gd name="T1" fmla="*/ 3 h 88"/>
                  <a:gd name="T2" fmla="*/ 3 w 88"/>
                  <a:gd name="T3" fmla="*/ 2 h 88"/>
                  <a:gd name="T4" fmla="*/ 1 w 88"/>
                  <a:gd name="T5" fmla="*/ 0 h 88"/>
                  <a:gd name="T6" fmla="*/ 0 w 88"/>
                  <a:gd name="T7" fmla="*/ 3 h 8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88">
                    <a:moveTo>
                      <a:pt x="0" y="88"/>
                    </a:moveTo>
                    <a:lnTo>
                      <a:pt x="88" y="46"/>
                    </a:lnTo>
                    <a:lnTo>
                      <a:pt x="1" y="0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4" name="Group 258"/>
            <p:cNvGrpSpPr>
              <a:grpSpLocks/>
            </p:cNvGrpSpPr>
            <p:nvPr/>
          </p:nvGrpSpPr>
          <p:grpSpPr bwMode="auto">
            <a:xfrm>
              <a:off x="3310" y="3598"/>
              <a:ext cx="549" cy="161"/>
              <a:chOff x="3310" y="3598"/>
              <a:chExt cx="549" cy="161"/>
            </a:xfrm>
          </p:grpSpPr>
          <p:sp>
            <p:nvSpPr>
              <p:cNvPr id="23916" name="Freeform 256"/>
              <p:cNvSpPr>
                <a:spLocks/>
              </p:cNvSpPr>
              <p:nvPr/>
            </p:nvSpPr>
            <p:spPr bwMode="auto">
              <a:xfrm>
                <a:off x="3310" y="3598"/>
                <a:ext cx="506" cy="143"/>
              </a:xfrm>
              <a:custGeom>
                <a:avLst/>
                <a:gdLst>
                  <a:gd name="T0" fmla="*/ 1 w 1012"/>
                  <a:gd name="T1" fmla="*/ 4 h 288"/>
                  <a:gd name="T2" fmla="*/ 1 w 1012"/>
                  <a:gd name="T3" fmla="*/ 3 h 288"/>
                  <a:gd name="T4" fmla="*/ 1 w 1012"/>
                  <a:gd name="T5" fmla="*/ 3 h 288"/>
                  <a:gd name="T6" fmla="*/ 3 w 1012"/>
                  <a:gd name="T7" fmla="*/ 2 h 288"/>
                  <a:gd name="T8" fmla="*/ 3 w 1012"/>
                  <a:gd name="T9" fmla="*/ 2 h 288"/>
                  <a:gd name="T10" fmla="*/ 5 w 1012"/>
                  <a:gd name="T11" fmla="*/ 1 h 288"/>
                  <a:gd name="T12" fmla="*/ 6 w 1012"/>
                  <a:gd name="T13" fmla="*/ 0 h 288"/>
                  <a:gd name="T14" fmla="*/ 8 w 1012"/>
                  <a:gd name="T15" fmla="*/ 0 h 288"/>
                  <a:gd name="T16" fmla="*/ 11 w 1012"/>
                  <a:gd name="T17" fmla="*/ 0 h 288"/>
                  <a:gd name="T18" fmla="*/ 13 w 1012"/>
                  <a:gd name="T19" fmla="*/ 0 h 288"/>
                  <a:gd name="T20" fmla="*/ 14 w 1012"/>
                  <a:gd name="T21" fmla="*/ 1 h 288"/>
                  <a:gd name="T22" fmla="*/ 16 w 1012"/>
                  <a:gd name="T23" fmla="*/ 1 h 288"/>
                  <a:gd name="T24" fmla="*/ 17 w 1012"/>
                  <a:gd name="T25" fmla="*/ 2 h 288"/>
                  <a:gd name="T26" fmla="*/ 18 w 1012"/>
                  <a:gd name="T27" fmla="*/ 3 h 288"/>
                  <a:gd name="T28" fmla="*/ 18 w 1012"/>
                  <a:gd name="T29" fmla="*/ 3 h 288"/>
                  <a:gd name="T30" fmla="*/ 19 w 1012"/>
                  <a:gd name="T31" fmla="*/ 4 h 288"/>
                  <a:gd name="T32" fmla="*/ 18 w 1012"/>
                  <a:gd name="T33" fmla="*/ 4 h 288"/>
                  <a:gd name="T34" fmla="*/ 19 w 1012"/>
                  <a:gd name="T35" fmla="*/ 5 h 288"/>
                  <a:gd name="T36" fmla="*/ 19 w 1012"/>
                  <a:gd name="T37" fmla="*/ 5 h 288"/>
                  <a:gd name="T38" fmla="*/ 20 w 1012"/>
                  <a:gd name="T39" fmla="*/ 6 h 288"/>
                  <a:gd name="T40" fmla="*/ 22 w 1012"/>
                  <a:gd name="T41" fmla="*/ 7 h 288"/>
                  <a:gd name="T42" fmla="*/ 25 w 1012"/>
                  <a:gd name="T43" fmla="*/ 7 h 288"/>
                  <a:gd name="T44" fmla="*/ 27 w 1012"/>
                  <a:gd name="T45" fmla="*/ 8 h 288"/>
                  <a:gd name="T46" fmla="*/ 31 w 1012"/>
                  <a:gd name="T47" fmla="*/ 8 h 288"/>
                  <a:gd name="T48" fmla="*/ 31 w 1012"/>
                  <a:gd name="T49" fmla="*/ 8 h 288"/>
                  <a:gd name="T50" fmla="*/ 27 w 1012"/>
                  <a:gd name="T51" fmla="*/ 7 h 288"/>
                  <a:gd name="T52" fmla="*/ 26 w 1012"/>
                  <a:gd name="T53" fmla="*/ 7 h 288"/>
                  <a:gd name="T54" fmla="*/ 23 w 1012"/>
                  <a:gd name="T55" fmla="*/ 6 h 288"/>
                  <a:gd name="T56" fmla="*/ 20 w 1012"/>
                  <a:gd name="T57" fmla="*/ 6 h 288"/>
                  <a:gd name="T58" fmla="*/ 20 w 1012"/>
                  <a:gd name="T59" fmla="*/ 5 h 288"/>
                  <a:gd name="T60" fmla="*/ 19 w 1012"/>
                  <a:gd name="T61" fmla="*/ 5 h 288"/>
                  <a:gd name="T62" fmla="*/ 19 w 1012"/>
                  <a:gd name="T63" fmla="*/ 4 h 288"/>
                  <a:gd name="T64" fmla="*/ 19 w 1012"/>
                  <a:gd name="T65" fmla="*/ 4 h 288"/>
                  <a:gd name="T66" fmla="*/ 19 w 1012"/>
                  <a:gd name="T67" fmla="*/ 4 h 288"/>
                  <a:gd name="T68" fmla="*/ 18 w 1012"/>
                  <a:gd name="T69" fmla="*/ 3 h 288"/>
                  <a:gd name="T70" fmla="*/ 18 w 1012"/>
                  <a:gd name="T71" fmla="*/ 2 h 288"/>
                  <a:gd name="T72" fmla="*/ 17 w 1012"/>
                  <a:gd name="T73" fmla="*/ 1 h 288"/>
                  <a:gd name="T74" fmla="*/ 15 w 1012"/>
                  <a:gd name="T75" fmla="*/ 0 h 288"/>
                  <a:gd name="T76" fmla="*/ 13 w 1012"/>
                  <a:gd name="T77" fmla="*/ 0 h 288"/>
                  <a:gd name="T78" fmla="*/ 11 w 1012"/>
                  <a:gd name="T79" fmla="*/ 0 h 288"/>
                  <a:gd name="T80" fmla="*/ 8 w 1012"/>
                  <a:gd name="T81" fmla="*/ 0 h 288"/>
                  <a:gd name="T82" fmla="*/ 6 w 1012"/>
                  <a:gd name="T83" fmla="*/ 0 h 288"/>
                  <a:gd name="T84" fmla="*/ 4 w 1012"/>
                  <a:gd name="T85" fmla="*/ 1 h 288"/>
                  <a:gd name="T86" fmla="*/ 2 w 1012"/>
                  <a:gd name="T87" fmla="*/ 2 h 288"/>
                  <a:gd name="T88" fmla="*/ 1 w 1012"/>
                  <a:gd name="T89" fmla="*/ 2 h 288"/>
                  <a:gd name="T90" fmla="*/ 1 w 1012"/>
                  <a:gd name="T91" fmla="*/ 3 h 288"/>
                  <a:gd name="T92" fmla="*/ 1 w 1012"/>
                  <a:gd name="T93" fmla="*/ 4 h 28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1012" h="288">
                    <a:moveTo>
                      <a:pt x="0" y="145"/>
                    </a:moveTo>
                    <a:lnTo>
                      <a:pt x="16" y="145"/>
                    </a:lnTo>
                    <a:lnTo>
                      <a:pt x="18" y="132"/>
                    </a:lnTo>
                    <a:lnTo>
                      <a:pt x="10" y="132"/>
                    </a:lnTo>
                    <a:lnTo>
                      <a:pt x="17" y="135"/>
                    </a:lnTo>
                    <a:lnTo>
                      <a:pt x="22" y="123"/>
                    </a:lnTo>
                    <a:lnTo>
                      <a:pt x="31" y="110"/>
                    </a:lnTo>
                    <a:lnTo>
                      <a:pt x="22" y="107"/>
                    </a:lnTo>
                    <a:lnTo>
                      <a:pt x="29" y="113"/>
                    </a:lnTo>
                    <a:lnTo>
                      <a:pt x="39" y="101"/>
                    </a:lnTo>
                    <a:lnTo>
                      <a:pt x="52" y="89"/>
                    </a:lnTo>
                    <a:lnTo>
                      <a:pt x="67" y="78"/>
                    </a:lnTo>
                    <a:lnTo>
                      <a:pt x="62" y="72"/>
                    </a:lnTo>
                    <a:lnTo>
                      <a:pt x="65" y="80"/>
                    </a:lnTo>
                    <a:lnTo>
                      <a:pt x="82" y="69"/>
                    </a:lnTo>
                    <a:lnTo>
                      <a:pt x="101" y="59"/>
                    </a:lnTo>
                    <a:lnTo>
                      <a:pt x="122" y="50"/>
                    </a:lnTo>
                    <a:lnTo>
                      <a:pt x="144" y="42"/>
                    </a:lnTo>
                    <a:lnTo>
                      <a:pt x="168" y="34"/>
                    </a:lnTo>
                    <a:lnTo>
                      <a:pt x="193" y="28"/>
                    </a:lnTo>
                    <a:lnTo>
                      <a:pt x="190" y="21"/>
                    </a:lnTo>
                    <a:lnTo>
                      <a:pt x="190" y="29"/>
                    </a:lnTo>
                    <a:lnTo>
                      <a:pt x="215" y="24"/>
                    </a:lnTo>
                    <a:lnTo>
                      <a:pt x="241" y="20"/>
                    </a:lnTo>
                    <a:lnTo>
                      <a:pt x="268" y="18"/>
                    </a:lnTo>
                    <a:lnTo>
                      <a:pt x="295" y="17"/>
                    </a:lnTo>
                    <a:lnTo>
                      <a:pt x="322" y="18"/>
                    </a:lnTo>
                    <a:lnTo>
                      <a:pt x="348" y="20"/>
                    </a:lnTo>
                    <a:lnTo>
                      <a:pt x="375" y="24"/>
                    </a:lnTo>
                    <a:lnTo>
                      <a:pt x="400" y="29"/>
                    </a:lnTo>
                    <a:lnTo>
                      <a:pt x="400" y="21"/>
                    </a:lnTo>
                    <a:lnTo>
                      <a:pt x="397" y="28"/>
                    </a:lnTo>
                    <a:lnTo>
                      <a:pt x="422" y="34"/>
                    </a:lnTo>
                    <a:lnTo>
                      <a:pt x="445" y="42"/>
                    </a:lnTo>
                    <a:lnTo>
                      <a:pt x="468" y="50"/>
                    </a:lnTo>
                    <a:lnTo>
                      <a:pt x="489" y="59"/>
                    </a:lnTo>
                    <a:lnTo>
                      <a:pt x="509" y="69"/>
                    </a:lnTo>
                    <a:lnTo>
                      <a:pt x="526" y="80"/>
                    </a:lnTo>
                    <a:lnTo>
                      <a:pt x="529" y="72"/>
                    </a:lnTo>
                    <a:lnTo>
                      <a:pt x="524" y="78"/>
                    </a:lnTo>
                    <a:lnTo>
                      <a:pt x="539" y="89"/>
                    </a:lnTo>
                    <a:lnTo>
                      <a:pt x="552" y="101"/>
                    </a:lnTo>
                    <a:lnTo>
                      <a:pt x="562" y="113"/>
                    </a:lnTo>
                    <a:lnTo>
                      <a:pt x="568" y="108"/>
                    </a:lnTo>
                    <a:lnTo>
                      <a:pt x="560" y="111"/>
                    </a:lnTo>
                    <a:lnTo>
                      <a:pt x="568" y="123"/>
                    </a:lnTo>
                    <a:lnTo>
                      <a:pt x="573" y="136"/>
                    </a:lnTo>
                    <a:lnTo>
                      <a:pt x="580" y="133"/>
                    </a:lnTo>
                    <a:lnTo>
                      <a:pt x="572" y="133"/>
                    </a:lnTo>
                    <a:lnTo>
                      <a:pt x="574" y="146"/>
                    </a:lnTo>
                    <a:lnTo>
                      <a:pt x="575" y="152"/>
                    </a:lnTo>
                    <a:lnTo>
                      <a:pt x="575" y="155"/>
                    </a:lnTo>
                    <a:lnTo>
                      <a:pt x="577" y="160"/>
                    </a:lnTo>
                    <a:lnTo>
                      <a:pt x="580" y="166"/>
                    </a:lnTo>
                    <a:lnTo>
                      <a:pt x="582" y="168"/>
                    </a:lnTo>
                    <a:lnTo>
                      <a:pt x="586" y="174"/>
                    </a:lnTo>
                    <a:lnTo>
                      <a:pt x="591" y="179"/>
                    </a:lnTo>
                    <a:lnTo>
                      <a:pt x="597" y="185"/>
                    </a:lnTo>
                    <a:lnTo>
                      <a:pt x="612" y="196"/>
                    </a:lnTo>
                    <a:lnTo>
                      <a:pt x="614" y="198"/>
                    </a:lnTo>
                    <a:lnTo>
                      <a:pt x="633" y="208"/>
                    </a:lnTo>
                    <a:lnTo>
                      <a:pt x="655" y="219"/>
                    </a:lnTo>
                    <a:lnTo>
                      <a:pt x="680" y="228"/>
                    </a:lnTo>
                    <a:lnTo>
                      <a:pt x="708" y="238"/>
                    </a:lnTo>
                    <a:lnTo>
                      <a:pt x="739" y="246"/>
                    </a:lnTo>
                    <a:lnTo>
                      <a:pt x="773" y="255"/>
                    </a:lnTo>
                    <a:lnTo>
                      <a:pt x="808" y="262"/>
                    </a:lnTo>
                    <a:lnTo>
                      <a:pt x="811" y="263"/>
                    </a:lnTo>
                    <a:lnTo>
                      <a:pt x="848" y="269"/>
                    </a:lnTo>
                    <a:lnTo>
                      <a:pt x="887" y="275"/>
                    </a:lnTo>
                    <a:lnTo>
                      <a:pt x="927" y="281"/>
                    </a:lnTo>
                    <a:lnTo>
                      <a:pt x="968" y="285"/>
                    </a:lnTo>
                    <a:lnTo>
                      <a:pt x="1011" y="288"/>
                    </a:lnTo>
                    <a:lnTo>
                      <a:pt x="1012" y="271"/>
                    </a:lnTo>
                    <a:lnTo>
                      <a:pt x="968" y="268"/>
                    </a:lnTo>
                    <a:lnTo>
                      <a:pt x="927" y="264"/>
                    </a:lnTo>
                    <a:lnTo>
                      <a:pt x="887" y="259"/>
                    </a:lnTo>
                    <a:lnTo>
                      <a:pt x="848" y="253"/>
                    </a:lnTo>
                    <a:lnTo>
                      <a:pt x="811" y="247"/>
                    </a:lnTo>
                    <a:lnTo>
                      <a:pt x="811" y="255"/>
                    </a:lnTo>
                    <a:lnTo>
                      <a:pt x="814" y="247"/>
                    </a:lnTo>
                    <a:lnTo>
                      <a:pt x="779" y="240"/>
                    </a:lnTo>
                    <a:lnTo>
                      <a:pt x="746" y="231"/>
                    </a:lnTo>
                    <a:lnTo>
                      <a:pt x="714" y="223"/>
                    </a:lnTo>
                    <a:lnTo>
                      <a:pt x="686" y="213"/>
                    </a:lnTo>
                    <a:lnTo>
                      <a:pt x="661" y="204"/>
                    </a:lnTo>
                    <a:lnTo>
                      <a:pt x="639" y="193"/>
                    </a:lnTo>
                    <a:lnTo>
                      <a:pt x="620" y="183"/>
                    </a:lnTo>
                    <a:lnTo>
                      <a:pt x="617" y="190"/>
                    </a:lnTo>
                    <a:lnTo>
                      <a:pt x="623" y="185"/>
                    </a:lnTo>
                    <a:lnTo>
                      <a:pt x="608" y="174"/>
                    </a:lnTo>
                    <a:lnTo>
                      <a:pt x="602" y="168"/>
                    </a:lnTo>
                    <a:lnTo>
                      <a:pt x="597" y="163"/>
                    </a:lnTo>
                    <a:lnTo>
                      <a:pt x="593" y="157"/>
                    </a:lnTo>
                    <a:lnTo>
                      <a:pt x="587" y="163"/>
                    </a:lnTo>
                    <a:lnTo>
                      <a:pt x="595" y="160"/>
                    </a:lnTo>
                    <a:lnTo>
                      <a:pt x="592" y="154"/>
                    </a:lnTo>
                    <a:lnTo>
                      <a:pt x="590" y="149"/>
                    </a:lnTo>
                    <a:lnTo>
                      <a:pt x="583" y="152"/>
                    </a:lnTo>
                    <a:lnTo>
                      <a:pt x="591" y="152"/>
                    </a:lnTo>
                    <a:lnTo>
                      <a:pt x="590" y="146"/>
                    </a:lnTo>
                    <a:lnTo>
                      <a:pt x="588" y="133"/>
                    </a:lnTo>
                    <a:lnTo>
                      <a:pt x="588" y="130"/>
                    </a:lnTo>
                    <a:lnTo>
                      <a:pt x="583" y="117"/>
                    </a:lnTo>
                    <a:lnTo>
                      <a:pt x="575" y="105"/>
                    </a:lnTo>
                    <a:lnTo>
                      <a:pt x="573" y="102"/>
                    </a:lnTo>
                    <a:lnTo>
                      <a:pt x="563" y="90"/>
                    </a:lnTo>
                    <a:lnTo>
                      <a:pt x="550" y="78"/>
                    </a:lnTo>
                    <a:lnTo>
                      <a:pt x="535" y="67"/>
                    </a:lnTo>
                    <a:lnTo>
                      <a:pt x="532" y="65"/>
                    </a:lnTo>
                    <a:lnTo>
                      <a:pt x="515" y="54"/>
                    </a:lnTo>
                    <a:lnTo>
                      <a:pt x="495" y="44"/>
                    </a:lnTo>
                    <a:lnTo>
                      <a:pt x="474" y="35"/>
                    </a:lnTo>
                    <a:lnTo>
                      <a:pt x="451" y="27"/>
                    </a:lnTo>
                    <a:lnTo>
                      <a:pt x="428" y="19"/>
                    </a:lnTo>
                    <a:lnTo>
                      <a:pt x="403" y="13"/>
                    </a:lnTo>
                    <a:lnTo>
                      <a:pt x="400" y="13"/>
                    </a:lnTo>
                    <a:lnTo>
                      <a:pt x="375" y="8"/>
                    </a:lnTo>
                    <a:lnTo>
                      <a:pt x="348" y="3"/>
                    </a:lnTo>
                    <a:lnTo>
                      <a:pt x="322" y="1"/>
                    </a:lnTo>
                    <a:lnTo>
                      <a:pt x="295" y="0"/>
                    </a:lnTo>
                    <a:lnTo>
                      <a:pt x="268" y="1"/>
                    </a:lnTo>
                    <a:lnTo>
                      <a:pt x="241" y="3"/>
                    </a:lnTo>
                    <a:lnTo>
                      <a:pt x="215" y="8"/>
                    </a:lnTo>
                    <a:lnTo>
                      <a:pt x="190" y="13"/>
                    </a:lnTo>
                    <a:lnTo>
                      <a:pt x="187" y="13"/>
                    </a:lnTo>
                    <a:lnTo>
                      <a:pt x="162" y="19"/>
                    </a:lnTo>
                    <a:lnTo>
                      <a:pt x="138" y="27"/>
                    </a:lnTo>
                    <a:lnTo>
                      <a:pt x="116" y="35"/>
                    </a:lnTo>
                    <a:lnTo>
                      <a:pt x="95" y="44"/>
                    </a:lnTo>
                    <a:lnTo>
                      <a:pt x="76" y="54"/>
                    </a:lnTo>
                    <a:lnTo>
                      <a:pt x="59" y="65"/>
                    </a:lnTo>
                    <a:lnTo>
                      <a:pt x="56" y="67"/>
                    </a:lnTo>
                    <a:lnTo>
                      <a:pt x="41" y="78"/>
                    </a:lnTo>
                    <a:lnTo>
                      <a:pt x="28" y="90"/>
                    </a:lnTo>
                    <a:lnTo>
                      <a:pt x="17" y="102"/>
                    </a:lnTo>
                    <a:lnTo>
                      <a:pt x="15" y="104"/>
                    </a:lnTo>
                    <a:lnTo>
                      <a:pt x="7" y="117"/>
                    </a:lnTo>
                    <a:lnTo>
                      <a:pt x="2" y="129"/>
                    </a:lnTo>
                    <a:lnTo>
                      <a:pt x="2" y="132"/>
                    </a:lnTo>
                    <a:lnTo>
                      <a:pt x="0" y="14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17" name="Freeform 257"/>
              <p:cNvSpPr>
                <a:spLocks/>
              </p:cNvSpPr>
              <p:nvPr/>
            </p:nvSpPr>
            <p:spPr bwMode="auto">
              <a:xfrm>
                <a:off x="3815" y="3715"/>
                <a:ext cx="44" cy="44"/>
              </a:xfrm>
              <a:custGeom>
                <a:avLst/>
                <a:gdLst>
                  <a:gd name="T0" fmla="*/ 0 w 89"/>
                  <a:gd name="T1" fmla="*/ 2 h 89"/>
                  <a:gd name="T2" fmla="*/ 2 w 89"/>
                  <a:gd name="T3" fmla="*/ 1 h 89"/>
                  <a:gd name="T4" fmla="*/ 0 w 89"/>
                  <a:gd name="T5" fmla="*/ 0 h 89"/>
                  <a:gd name="T6" fmla="*/ 0 w 89"/>
                  <a:gd name="T7" fmla="*/ 2 h 8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9" h="89">
                    <a:moveTo>
                      <a:pt x="0" y="89"/>
                    </a:moveTo>
                    <a:lnTo>
                      <a:pt x="89" y="49"/>
                    </a:lnTo>
                    <a:lnTo>
                      <a:pt x="3" y="0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5" name="Rectangle 259"/>
            <p:cNvSpPr>
              <a:spLocks noChangeArrowheads="1"/>
            </p:cNvSpPr>
            <p:nvPr/>
          </p:nvSpPr>
          <p:spPr bwMode="auto">
            <a:xfrm>
              <a:off x="3121" y="338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6" name="Rectangle 260"/>
            <p:cNvSpPr>
              <a:spLocks noChangeArrowheads="1"/>
            </p:cNvSpPr>
            <p:nvPr/>
          </p:nvSpPr>
          <p:spPr bwMode="auto">
            <a:xfrm>
              <a:off x="3177" y="3405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577" name="Group 263"/>
            <p:cNvGrpSpPr>
              <a:grpSpLocks/>
            </p:cNvGrpSpPr>
            <p:nvPr/>
          </p:nvGrpSpPr>
          <p:grpSpPr bwMode="auto">
            <a:xfrm>
              <a:off x="2977" y="3412"/>
              <a:ext cx="144" cy="43"/>
              <a:chOff x="2977" y="3412"/>
              <a:chExt cx="144" cy="43"/>
            </a:xfrm>
          </p:grpSpPr>
          <p:sp>
            <p:nvSpPr>
              <p:cNvPr id="23914" name="Rectangle 261"/>
              <p:cNvSpPr>
                <a:spLocks noChangeArrowheads="1"/>
              </p:cNvSpPr>
              <p:nvPr/>
            </p:nvSpPr>
            <p:spPr bwMode="auto">
              <a:xfrm>
                <a:off x="2977" y="3429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15" name="Freeform 262"/>
              <p:cNvSpPr>
                <a:spLocks/>
              </p:cNvSpPr>
              <p:nvPr/>
            </p:nvSpPr>
            <p:spPr bwMode="auto">
              <a:xfrm>
                <a:off x="3094" y="3412"/>
                <a:ext cx="27" cy="43"/>
              </a:xfrm>
              <a:custGeom>
                <a:avLst/>
                <a:gdLst>
                  <a:gd name="T0" fmla="*/ 0 w 55"/>
                  <a:gd name="T1" fmla="*/ 2 h 87"/>
                  <a:gd name="T2" fmla="*/ 1 w 55"/>
                  <a:gd name="T3" fmla="*/ 1 h 87"/>
                  <a:gd name="T4" fmla="*/ 0 w 55"/>
                  <a:gd name="T5" fmla="*/ 0 h 87"/>
                  <a:gd name="T6" fmla="*/ 0 w 55"/>
                  <a:gd name="T7" fmla="*/ 2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8" name="Rectangle 264"/>
            <p:cNvSpPr>
              <a:spLocks noChangeArrowheads="1"/>
            </p:cNvSpPr>
            <p:nvPr/>
          </p:nvSpPr>
          <p:spPr bwMode="auto">
            <a:xfrm>
              <a:off x="2789" y="3365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79" name="Rectangle 265"/>
            <p:cNvSpPr>
              <a:spLocks noChangeArrowheads="1"/>
            </p:cNvSpPr>
            <p:nvPr/>
          </p:nvSpPr>
          <p:spPr bwMode="auto">
            <a:xfrm>
              <a:off x="2840" y="3383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160</a:t>
              </a:r>
              <a:endParaRPr lang="en-US" altLang="en-US"/>
            </a:p>
          </p:txBody>
        </p:sp>
        <p:sp>
          <p:nvSpPr>
            <p:cNvPr id="23580" name="Rectangle 266"/>
            <p:cNvSpPr>
              <a:spLocks noChangeArrowheads="1"/>
            </p:cNvSpPr>
            <p:nvPr/>
          </p:nvSpPr>
          <p:spPr bwMode="auto">
            <a:xfrm>
              <a:off x="3121" y="350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1" name="Rectangle 267"/>
            <p:cNvSpPr>
              <a:spLocks noChangeArrowheads="1"/>
            </p:cNvSpPr>
            <p:nvPr/>
          </p:nvSpPr>
          <p:spPr bwMode="auto">
            <a:xfrm>
              <a:off x="3177" y="3525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sp>
          <p:nvSpPr>
            <p:cNvPr id="23582" name="Rectangle 268"/>
            <p:cNvSpPr>
              <a:spLocks noChangeArrowheads="1"/>
            </p:cNvSpPr>
            <p:nvPr/>
          </p:nvSpPr>
          <p:spPr bwMode="auto">
            <a:xfrm>
              <a:off x="3121" y="3626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3" name="Rectangle 269"/>
            <p:cNvSpPr>
              <a:spLocks noChangeArrowheads="1"/>
            </p:cNvSpPr>
            <p:nvPr/>
          </p:nvSpPr>
          <p:spPr bwMode="auto">
            <a:xfrm>
              <a:off x="3177" y="3646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913" name="Freeform 271"/>
            <p:cNvSpPr>
              <a:spLocks/>
            </p:cNvSpPr>
            <p:nvPr/>
          </p:nvSpPr>
          <p:spPr bwMode="auto">
            <a:xfrm>
              <a:off x="3094" y="3532"/>
              <a:ext cx="27" cy="44"/>
            </a:xfrm>
            <a:custGeom>
              <a:avLst/>
              <a:gdLst>
                <a:gd name="T0" fmla="*/ 0 w 55"/>
                <a:gd name="T1" fmla="*/ 3 h 87"/>
                <a:gd name="T2" fmla="*/ 1 w 55"/>
                <a:gd name="T3" fmla="*/ 2 h 87"/>
                <a:gd name="T4" fmla="*/ 0 w 55"/>
                <a:gd name="T5" fmla="*/ 0 h 87"/>
                <a:gd name="T6" fmla="*/ 0 w 55"/>
                <a:gd name="T7" fmla="*/ 3 h 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" h="87">
                  <a:moveTo>
                    <a:pt x="0" y="87"/>
                  </a:moveTo>
                  <a:lnTo>
                    <a:pt x="55" y="43"/>
                  </a:lnTo>
                  <a:lnTo>
                    <a:pt x="0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85" name="Group 275"/>
            <p:cNvGrpSpPr>
              <a:grpSpLocks/>
            </p:cNvGrpSpPr>
            <p:nvPr/>
          </p:nvGrpSpPr>
          <p:grpSpPr bwMode="auto">
            <a:xfrm>
              <a:off x="2977" y="3652"/>
              <a:ext cx="144" cy="44"/>
              <a:chOff x="2977" y="3652"/>
              <a:chExt cx="144" cy="44"/>
            </a:xfrm>
          </p:grpSpPr>
          <p:sp>
            <p:nvSpPr>
              <p:cNvPr id="23910" name="Rectangle 273"/>
              <p:cNvSpPr>
                <a:spLocks noChangeArrowheads="1"/>
              </p:cNvSpPr>
              <p:nvPr/>
            </p:nvSpPr>
            <p:spPr bwMode="auto">
              <a:xfrm>
                <a:off x="2977" y="3670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11" name="Freeform 274"/>
              <p:cNvSpPr>
                <a:spLocks/>
              </p:cNvSpPr>
              <p:nvPr/>
            </p:nvSpPr>
            <p:spPr bwMode="auto">
              <a:xfrm>
                <a:off x="3094" y="3652"/>
                <a:ext cx="27" cy="44"/>
              </a:xfrm>
              <a:custGeom>
                <a:avLst/>
                <a:gdLst>
                  <a:gd name="T0" fmla="*/ 0 w 55"/>
                  <a:gd name="T1" fmla="*/ 3 h 87"/>
                  <a:gd name="T2" fmla="*/ 1 w 55"/>
                  <a:gd name="T3" fmla="*/ 2 h 87"/>
                  <a:gd name="T4" fmla="*/ 0 w 55"/>
                  <a:gd name="T5" fmla="*/ 0 h 87"/>
                  <a:gd name="T6" fmla="*/ 0 w 55"/>
                  <a:gd name="T7" fmla="*/ 3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86" name="Rectangle 276"/>
            <p:cNvSpPr>
              <a:spLocks noChangeArrowheads="1"/>
            </p:cNvSpPr>
            <p:nvPr/>
          </p:nvSpPr>
          <p:spPr bwMode="auto">
            <a:xfrm>
              <a:off x="2784" y="3481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88" name="Rectangle 278"/>
            <p:cNvSpPr>
              <a:spLocks noChangeArrowheads="1"/>
            </p:cNvSpPr>
            <p:nvPr/>
          </p:nvSpPr>
          <p:spPr bwMode="auto">
            <a:xfrm>
              <a:off x="2784" y="3626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0" name="Rectangle 280"/>
            <p:cNvSpPr>
              <a:spLocks noChangeArrowheads="1"/>
            </p:cNvSpPr>
            <p:nvPr/>
          </p:nvSpPr>
          <p:spPr bwMode="auto">
            <a:xfrm>
              <a:off x="3121" y="3265"/>
              <a:ext cx="2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1" name="Rectangle 281"/>
            <p:cNvSpPr>
              <a:spLocks noChangeArrowheads="1"/>
            </p:cNvSpPr>
            <p:nvPr/>
          </p:nvSpPr>
          <p:spPr bwMode="auto">
            <a:xfrm>
              <a:off x="3173" y="3282"/>
              <a:ext cx="1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univ</a:t>
              </a:r>
              <a:endParaRPr lang="en-US" altLang="en-US"/>
            </a:p>
          </p:txBody>
        </p:sp>
        <p:sp>
          <p:nvSpPr>
            <p:cNvPr id="23592" name="Oval 282"/>
            <p:cNvSpPr>
              <a:spLocks noChangeArrowheads="1"/>
            </p:cNvSpPr>
            <p:nvPr/>
          </p:nvSpPr>
          <p:spPr bwMode="auto">
            <a:xfrm>
              <a:off x="3290" y="3433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3" name="Oval 283"/>
            <p:cNvSpPr>
              <a:spLocks noChangeArrowheads="1"/>
            </p:cNvSpPr>
            <p:nvPr/>
          </p:nvSpPr>
          <p:spPr bwMode="auto">
            <a:xfrm>
              <a:off x="3290" y="3554"/>
              <a:ext cx="49" cy="48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4" name="Oval 284"/>
            <p:cNvSpPr>
              <a:spLocks noChangeArrowheads="1"/>
            </p:cNvSpPr>
            <p:nvPr/>
          </p:nvSpPr>
          <p:spPr bwMode="auto">
            <a:xfrm>
              <a:off x="3290" y="3674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5" name="Rectangle 285"/>
            <p:cNvSpPr>
              <a:spLocks noChangeArrowheads="1"/>
            </p:cNvSpPr>
            <p:nvPr/>
          </p:nvSpPr>
          <p:spPr bwMode="auto">
            <a:xfrm>
              <a:off x="3121" y="338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96" name="Rectangle 286"/>
            <p:cNvSpPr>
              <a:spLocks noChangeArrowheads="1"/>
            </p:cNvSpPr>
            <p:nvPr/>
          </p:nvSpPr>
          <p:spPr bwMode="auto">
            <a:xfrm>
              <a:off x="3177" y="3405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597" name="Group 289"/>
            <p:cNvGrpSpPr>
              <a:grpSpLocks/>
            </p:cNvGrpSpPr>
            <p:nvPr/>
          </p:nvGrpSpPr>
          <p:grpSpPr bwMode="auto">
            <a:xfrm>
              <a:off x="2977" y="3412"/>
              <a:ext cx="144" cy="43"/>
              <a:chOff x="2977" y="3412"/>
              <a:chExt cx="144" cy="43"/>
            </a:xfrm>
          </p:grpSpPr>
          <p:sp>
            <p:nvSpPr>
              <p:cNvPr id="23908" name="Rectangle 287"/>
              <p:cNvSpPr>
                <a:spLocks noChangeArrowheads="1"/>
              </p:cNvSpPr>
              <p:nvPr/>
            </p:nvSpPr>
            <p:spPr bwMode="auto">
              <a:xfrm>
                <a:off x="2977" y="3429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9" name="Freeform 288"/>
              <p:cNvSpPr>
                <a:spLocks/>
              </p:cNvSpPr>
              <p:nvPr/>
            </p:nvSpPr>
            <p:spPr bwMode="auto">
              <a:xfrm>
                <a:off x="3094" y="3412"/>
                <a:ext cx="27" cy="43"/>
              </a:xfrm>
              <a:custGeom>
                <a:avLst/>
                <a:gdLst>
                  <a:gd name="T0" fmla="*/ 0 w 55"/>
                  <a:gd name="T1" fmla="*/ 2 h 87"/>
                  <a:gd name="T2" fmla="*/ 1 w 55"/>
                  <a:gd name="T3" fmla="*/ 1 h 87"/>
                  <a:gd name="T4" fmla="*/ 0 w 55"/>
                  <a:gd name="T5" fmla="*/ 0 h 87"/>
                  <a:gd name="T6" fmla="*/ 0 w 55"/>
                  <a:gd name="T7" fmla="*/ 2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98" name="Rectangle 290"/>
            <p:cNvSpPr>
              <a:spLocks noChangeArrowheads="1"/>
            </p:cNvSpPr>
            <p:nvPr/>
          </p:nvSpPr>
          <p:spPr bwMode="auto">
            <a:xfrm>
              <a:off x="2789" y="3365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0" name="Rectangle 292"/>
            <p:cNvSpPr>
              <a:spLocks noChangeArrowheads="1"/>
            </p:cNvSpPr>
            <p:nvPr/>
          </p:nvSpPr>
          <p:spPr bwMode="auto">
            <a:xfrm>
              <a:off x="3121" y="3505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1" name="Rectangle 293"/>
            <p:cNvSpPr>
              <a:spLocks noChangeArrowheads="1"/>
            </p:cNvSpPr>
            <p:nvPr/>
          </p:nvSpPr>
          <p:spPr bwMode="auto">
            <a:xfrm>
              <a:off x="3177" y="3525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sp>
          <p:nvSpPr>
            <p:cNvPr id="23602" name="Rectangle 294"/>
            <p:cNvSpPr>
              <a:spLocks noChangeArrowheads="1"/>
            </p:cNvSpPr>
            <p:nvPr/>
          </p:nvSpPr>
          <p:spPr bwMode="auto">
            <a:xfrm>
              <a:off x="3121" y="3626"/>
              <a:ext cx="290" cy="12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3" name="Rectangle 295"/>
            <p:cNvSpPr>
              <a:spLocks noChangeArrowheads="1"/>
            </p:cNvSpPr>
            <p:nvPr/>
          </p:nvSpPr>
          <p:spPr bwMode="auto">
            <a:xfrm>
              <a:off x="3177" y="3646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907" name="Freeform 297"/>
            <p:cNvSpPr>
              <a:spLocks/>
            </p:cNvSpPr>
            <p:nvPr/>
          </p:nvSpPr>
          <p:spPr bwMode="auto">
            <a:xfrm>
              <a:off x="3094" y="3532"/>
              <a:ext cx="27" cy="44"/>
            </a:xfrm>
            <a:custGeom>
              <a:avLst/>
              <a:gdLst>
                <a:gd name="T0" fmla="*/ 0 w 55"/>
                <a:gd name="T1" fmla="*/ 3 h 87"/>
                <a:gd name="T2" fmla="*/ 1 w 55"/>
                <a:gd name="T3" fmla="*/ 2 h 87"/>
                <a:gd name="T4" fmla="*/ 0 w 55"/>
                <a:gd name="T5" fmla="*/ 0 h 87"/>
                <a:gd name="T6" fmla="*/ 0 w 55"/>
                <a:gd name="T7" fmla="*/ 3 h 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" h="87">
                  <a:moveTo>
                    <a:pt x="0" y="87"/>
                  </a:moveTo>
                  <a:lnTo>
                    <a:pt x="55" y="43"/>
                  </a:lnTo>
                  <a:lnTo>
                    <a:pt x="0" y="0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605" name="Group 301"/>
            <p:cNvGrpSpPr>
              <a:grpSpLocks/>
            </p:cNvGrpSpPr>
            <p:nvPr/>
          </p:nvGrpSpPr>
          <p:grpSpPr bwMode="auto">
            <a:xfrm>
              <a:off x="2977" y="3652"/>
              <a:ext cx="144" cy="44"/>
              <a:chOff x="2977" y="3652"/>
              <a:chExt cx="144" cy="44"/>
            </a:xfrm>
          </p:grpSpPr>
          <p:sp>
            <p:nvSpPr>
              <p:cNvPr id="23904" name="Rectangle 299"/>
              <p:cNvSpPr>
                <a:spLocks noChangeArrowheads="1"/>
              </p:cNvSpPr>
              <p:nvPr/>
            </p:nvSpPr>
            <p:spPr bwMode="auto">
              <a:xfrm>
                <a:off x="2977" y="3670"/>
                <a:ext cx="118" cy="8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5" name="Freeform 300"/>
              <p:cNvSpPr>
                <a:spLocks/>
              </p:cNvSpPr>
              <p:nvPr/>
            </p:nvSpPr>
            <p:spPr bwMode="auto">
              <a:xfrm>
                <a:off x="3094" y="3652"/>
                <a:ext cx="27" cy="44"/>
              </a:xfrm>
              <a:custGeom>
                <a:avLst/>
                <a:gdLst>
                  <a:gd name="T0" fmla="*/ 0 w 55"/>
                  <a:gd name="T1" fmla="*/ 3 h 87"/>
                  <a:gd name="T2" fmla="*/ 1 w 55"/>
                  <a:gd name="T3" fmla="*/ 2 h 87"/>
                  <a:gd name="T4" fmla="*/ 0 w 55"/>
                  <a:gd name="T5" fmla="*/ 0 h 87"/>
                  <a:gd name="T6" fmla="*/ 0 w 55"/>
                  <a:gd name="T7" fmla="*/ 3 h 8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5" h="87">
                    <a:moveTo>
                      <a:pt x="0" y="87"/>
                    </a:moveTo>
                    <a:lnTo>
                      <a:pt x="55" y="43"/>
                    </a:lnTo>
                    <a:lnTo>
                      <a:pt x="0" y="0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06" name="Rectangle 302"/>
            <p:cNvSpPr>
              <a:spLocks noChangeArrowheads="1"/>
            </p:cNvSpPr>
            <p:nvPr/>
          </p:nvSpPr>
          <p:spPr bwMode="auto">
            <a:xfrm>
              <a:off x="2784" y="3481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08" name="Rectangle 304"/>
            <p:cNvSpPr>
              <a:spLocks noChangeArrowheads="1"/>
            </p:cNvSpPr>
            <p:nvPr/>
          </p:nvSpPr>
          <p:spPr bwMode="auto">
            <a:xfrm>
              <a:off x="2784" y="3626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0" name="Rectangle 306"/>
            <p:cNvSpPr>
              <a:spLocks noChangeArrowheads="1"/>
            </p:cNvSpPr>
            <p:nvPr/>
          </p:nvSpPr>
          <p:spPr bwMode="auto">
            <a:xfrm>
              <a:off x="3121" y="3265"/>
              <a:ext cx="2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1" name="Rectangle 307"/>
            <p:cNvSpPr>
              <a:spLocks noChangeArrowheads="1"/>
            </p:cNvSpPr>
            <p:nvPr/>
          </p:nvSpPr>
          <p:spPr bwMode="auto">
            <a:xfrm>
              <a:off x="3173" y="3282"/>
              <a:ext cx="1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univ</a:t>
              </a:r>
              <a:endParaRPr lang="en-US" altLang="en-US"/>
            </a:p>
          </p:txBody>
        </p:sp>
        <p:sp>
          <p:nvSpPr>
            <p:cNvPr id="23612" name="Oval 308"/>
            <p:cNvSpPr>
              <a:spLocks noChangeArrowheads="1"/>
            </p:cNvSpPr>
            <p:nvPr/>
          </p:nvSpPr>
          <p:spPr bwMode="auto">
            <a:xfrm>
              <a:off x="3290" y="3433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3" name="Oval 309"/>
            <p:cNvSpPr>
              <a:spLocks noChangeArrowheads="1"/>
            </p:cNvSpPr>
            <p:nvPr/>
          </p:nvSpPr>
          <p:spPr bwMode="auto">
            <a:xfrm>
              <a:off x="3290" y="3554"/>
              <a:ext cx="49" cy="48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4" name="Oval 310"/>
            <p:cNvSpPr>
              <a:spLocks noChangeArrowheads="1"/>
            </p:cNvSpPr>
            <p:nvPr/>
          </p:nvSpPr>
          <p:spPr bwMode="auto">
            <a:xfrm>
              <a:off x="3290" y="3674"/>
              <a:ext cx="49" cy="49"/>
            </a:xfrm>
            <a:prstGeom prst="ellipse">
              <a:avLst/>
            </a:prstGeom>
            <a:solidFill>
              <a:srgbClr val="000066"/>
            </a:solidFill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5" name="Rectangle 311"/>
            <p:cNvSpPr>
              <a:spLocks noChangeArrowheads="1"/>
            </p:cNvSpPr>
            <p:nvPr/>
          </p:nvSpPr>
          <p:spPr bwMode="auto">
            <a:xfrm>
              <a:off x="3652" y="3120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16" name="Rectangle 312"/>
            <p:cNvSpPr>
              <a:spLocks noChangeArrowheads="1"/>
            </p:cNvSpPr>
            <p:nvPr/>
          </p:nvSpPr>
          <p:spPr bwMode="auto">
            <a:xfrm>
              <a:off x="3703" y="3137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cmu</a:t>
              </a:r>
              <a:endParaRPr lang="en-US" altLang="en-US"/>
            </a:p>
          </p:txBody>
        </p:sp>
        <p:grpSp>
          <p:nvGrpSpPr>
            <p:cNvPr id="23617" name="Group 323"/>
            <p:cNvGrpSpPr>
              <a:grpSpLocks/>
            </p:cNvGrpSpPr>
            <p:nvPr/>
          </p:nvGrpSpPr>
          <p:grpSpPr bwMode="auto">
            <a:xfrm>
              <a:off x="3869" y="3212"/>
              <a:ext cx="1446" cy="77"/>
              <a:chOff x="3869" y="3212"/>
              <a:chExt cx="1446" cy="77"/>
            </a:xfrm>
          </p:grpSpPr>
          <p:sp>
            <p:nvSpPr>
              <p:cNvPr id="23894" name="Rectangle 313"/>
              <p:cNvSpPr>
                <a:spLocks noChangeArrowheads="1"/>
              </p:cNvSpPr>
              <p:nvPr/>
            </p:nvSpPr>
            <p:spPr bwMode="auto">
              <a:xfrm>
                <a:off x="3869" y="3216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5" name="Rectangle 314"/>
              <p:cNvSpPr>
                <a:spLocks noChangeArrowheads="1"/>
              </p:cNvSpPr>
              <p:nvPr/>
            </p:nvSpPr>
            <p:spPr bwMode="auto">
              <a:xfrm>
                <a:off x="4013" y="3212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896" name="Rectangle 315"/>
              <p:cNvSpPr>
                <a:spLocks noChangeArrowheads="1"/>
              </p:cNvSpPr>
              <p:nvPr/>
            </p:nvSpPr>
            <p:spPr bwMode="auto">
              <a:xfrm>
                <a:off x="4158" y="3216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7" name="Rectangle 316"/>
              <p:cNvSpPr>
                <a:spLocks noChangeArrowheads="1"/>
              </p:cNvSpPr>
              <p:nvPr/>
            </p:nvSpPr>
            <p:spPr bwMode="auto">
              <a:xfrm>
                <a:off x="4302" y="3212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</a:t>
                </a:r>
                <a:endParaRPr lang="en-US" altLang="en-US"/>
              </a:p>
            </p:txBody>
          </p:sp>
          <p:sp>
            <p:nvSpPr>
              <p:cNvPr id="23898" name="Rectangle 317"/>
              <p:cNvSpPr>
                <a:spLocks noChangeArrowheads="1"/>
              </p:cNvSpPr>
              <p:nvPr/>
            </p:nvSpPr>
            <p:spPr bwMode="auto">
              <a:xfrm>
                <a:off x="4447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9" name="Rectangle 318"/>
              <p:cNvSpPr>
                <a:spLocks noChangeArrowheads="1"/>
              </p:cNvSpPr>
              <p:nvPr/>
            </p:nvSpPr>
            <p:spPr bwMode="auto">
              <a:xfrm>
                <a:off x="4591" y="3212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900" name="Rectangle 319"/>
              <p:cNvSpPr>
                <a:spLocks noChangeArrowheads="1"/>
              </p:cNvSpPr>
              <p:nvPr/>
            </p:nvSpPr>
            <p:spPr bwMode="auto">
              <a:xfrm>
                <a:off x="4736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1" name="Rectangle 320"/>
              <p:cNvSpPr>
                <a:spLocks noChangeArrowheads="1"/>
              </p:cNvSpPr>
              <p:nvPr/>
            </p:nvSpPr>
            <p:spPr bwMode="auto">
              <a:xfrm>
                <a:off x="4880" y="3212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902" name="Rectangle 321"/>
              <p:cNvSpPr>
                <a:spLocks noChangeArrowheads="1"/>
              </p:cNvSpPr>
              <p:nvPr/>
            </p:nvSpPr>
            <p:spPr bwMode="auto">
              <a:xfrm>
                <a:off x="5025" y="3216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903" name="Rectangle 322"/>
              <p:cNvSpPr>
                <a:spLocks noChangeArrowheads="1"/>
              </p:cNvSpPr>
              <p:nvPr/>
            </p:nvSpPr>
            <p:spPr bwMode="auto">
              <a:xfrm>
                <a:off x="5169" y="3212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</a:t>
                </a:r>
                <a:endParaRPr lang="en-US" altLang="en-US"/>
              </a:p>
            </p:txBody>
          </p:sp>
        </p:grpSp>
        <p:grpSp>
          <p:nvGrpSpPr>
            <p:cNvPr id="23618" name="Group 326"/>
            <p:cNvGrpSpPr>
              <a:grpSpLocks/>
            </p:cNvGrpSpPr>
            <p:nvPr/>
          </p:nvGrpSpPr>
          <p:grpSpPr bwMode="auto">
            <a:xfrm>
              <a:off x="3871" y="3289"/>
              <a:ext cx="44" cy="72"/>
              <a:chOff x="3871" y="3289"/>
              <a:chExt cx="44" cy="72"/>
            </a:xfrm>
          </p:grpSpPr>
          <p:sp>
            <p:nvSpPr>
              <p:cNvPr id="23892" name="Rectangle 324"/>
              <p:cNvSpPr>
                <a:spLocks noChangeArrowheads="1"/>
              </p:cNvSpPr>
              <p:nvPr/>
            </p:nvSpPr>
            <p:spPr bwMode="auto">
              <a:xfrm>
                <a:off x="3889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3" name="Freeform 325"/>
              <p:cNvSpPr>
                <a:spLocks/>
              </p:cNvSpPr>
              <p:nvPr/>
            </p:nvSpPr>
            <p:spPr bwMode="auto">
              <a:xfrm>
                <a:off x="3871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19" name="Rectangle 327"/>
            <p:cNvSpPr>
              <a:spLocks noChangeArrowheads="1"/>
            </p:cNvSpPr>
            <p:nvPr/>
          </p:nvSpPr>
          <p:spPr bwMode="auto">
            <a:xfrm>
              <a:off x="382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0" name="Rectangle 328"/>
            <p:cNvSpPr>
              <a:spLocks noChangeArrowheads="1"/>
            </p:cNvSpPr>
            <p:nvPr/>
          </p:nvSpPr>
          <p:spPr bwMode="auto">
            <a:xfrm>
              <a:off x="3871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grpSp>
          <p:nvGrpSpPr>
            <p:cNvPr id="23621" name="Group 331"/>
            <p:cNvGrpSpPr>
              <a:grpSpLocks/>
            </p:cNvGrpSpPr>
            <p:nvPr/>
          </p:nvGrpSpPr>
          <p:grpSpPr bwMode="auto">
            <a:xfrm>
              <a:off x="4160" y="3289"/>
              <a:ext cx="44" cy="72"/>
              <a:chOff x="4160" y="3289"/>
              <a:chExt cx="44" cy="72"/>
            </a:xfrm>
          </p:grpSpPr>
          <p:sp>
            <p:nvSpPr>
              <p:cNvPr id="23890" name="Rectangle 329"/>
              <p:cNvSpPr>
                <a:spLocks noChangeArrowheads="1"/>
              </p:cNvSpPr>
              <p:nvPr/>
            </p:nvSpPr>
            <p:spPr bwMode="auto">
              <a:xfrm>
                <a:off x="4178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91" name="Freeform 330"/>
              <p:cNvSpPr>
                <a:spLocks/>
              </p:cNvSpPr>
              <p:nvPr/>
            </p:nvSpPr>
            <p:spPr bwMode="auto">
              <a:xfrm>
                <a:off x="4160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2" name="Rectangle 332"/>
            <p:cNvSpPr>
              <a:spLocks noChangeArrowheads="1"/>
            </p:cNvSpPr>
            <p:nvPr/>
          </p:nvSpPr>
          <p:spPr bwMode="auto">
            <a:xfrm>
              <a:off x="411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3" name="Rectangle 333"/>
            <p:cNvSpPr>
              <a:spLocks noChangeArrowheads="1"/>
            </p:cNvSpPr>
            <p:nvPr/>
          </p:nvSpPr>
          <p:spPr bwMode="auto">
            <a:xfrm>
              <a:off x="4161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20</a:t>
              </a:r>
              <a:endParaRPr lang="en-US" altLang="en-US"/>
            </a:p>
          </p:txBody>
        </p:sp>
        <p:grpSp>
          <p:nvGrpSpPr>
            <p:cNvPr id="23624" name="Group 336"/>
            <p:cNvGrpSpPr>
              <a:grpSpLocks/>
            </p:cNvGrpSpPr>
            <p:nvPr/>
          </p:nvGrpSpPr>
          <p:grpSpPr bwMode="auto">
            <a:xfrm>
              <a:off x="4449" y="3289"/>
              <a:ext cx="44" cy="72"/>
              <a:chOff x="4449" y="3289"/>
              <a:chExt cx="44" cy="72"/>
            </a:xfrm>
          </p:grpSpPr>
          <p:sp>
            <p:nvSpPr>
              <p:cNvPr id="23888" name="Rectangle 334"/>
              <p:cNvSpPr>
                <a:spLocks noChangeArrowheads="1"/>
              </p:cNvSpPr>
              <p:nvPr/>
            </p:nvSpPr>
            <p:spPr bwMode="auto">
              <a:xfrm>
                <a:off x="4467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9" name="Freeform 335"/>
              <p:cNvSpPr>
                <a:spLocks/>
              </p:cNvSpPr>
              <p:nvPr/>
            </p:nvSpPr>
            <p:spPr bwMode="auto">
              <a:xfrm>
                <a:off x="4449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5" name="Rectangle 337"/>
            <p:cNvSpPr>
              <a:spLocks noChangeArrowheads="1"/>
            </p:cNvSpPr>
            <p:nvPr/>
          </p:nvSpPr>
          <p:spPr bwMode="auto">
            <a:xfrm>
              <a:off x="4399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6" name="Rectangle 338"/>
            <p:cNvSpPr>
              <a:spLocks noChangeArrowheads="1"/>
            </p:cNvSpPr>
            <p:nvPr/>
          </p:nvSpPr>
          <p:spPr bwMode="auto">
            <a:xfrm>
              <a:off x="4450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24</a:t>
              </a:r>
              <a:endParaRPr lang="en-US" altLang="en-US"/>
            </a:p>
          </p:txBody>
        </p:sp>
        <p:grpSp>
          <p:nvGrpSpPr>
            <p:cNvPr id="23627" name="Group 341"/>
            <p:cNvGrpSpPr>
              <a:grpSpLocks/>
            </p:cNvGrpSpPr>
            <p:nvPr/>
          </p:nvGrpSpPr>
          <p:grpSpPr bwMode="auto">
            <a:xfrm>
              <a:off x="4739" y="3289"/>
              <a:ext cx="43" cy="72"/>
              <a:chOff x="4739" y="3289"/>
              <a:chExt cx="43" cy="72"/>
            </a:xfrm>
          </p:grpSpPr>
          <p:sp>
            <p:nvSpPr>
              <p:cNvPr id="23886" name="Rectangle 339"/>
              <p:cNvSpPr>
                <a:spLocks noChangeArrowheads="1"/>
              </p:cNvSpPr>
              <p:nvPr/>
            </p:nvSpPr>
            <p:spPr bwMode="auto">
              <a:xfrm>
                <a:off x="4756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7" name="Freeform 340"/>
              <p:cNvSpPr>
                <a:spLocks/>
              </p:cNvSpPr>
              <p:nvPr/>
            </p:nvSpPr>
            <p:spPr bwMode="auto">
              <a:xfrm>
                <a:off x="4739" y="3289"/>
                <a:ext cx="43" cy="28"/>
              </a:xfrm>
              <a:custGeom>
                <a:avLst/>
                <a:gdLst>
                  <a:gd name="T0" fmla="*/ 2 w 88"/>
                  <a:gd name="T1" fmla="*/ 2 h 56"/>
                  <a:gd name="T2" fmla="*/ 1 w 88"/>
                  <a:gd name="T3" fmla="*/ 0 h 56"/>
                  <a:gd name="T4" fmla="*/ 0 w 88"/>
                  <a:gd name="T5" fmla="*/ 2 h 56"/>
                  <a:gd name="T6" fmla="*/ 2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4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28" name="Rectangle 342"/>
            <p:cNvSpPr>
              <a:spLocks noChangeArrowheads="1"/>
            </p:cNvSpPr>
            <p:nvPr/>
          </p:nvSpPr>
          <p:spPr bwMode="auto">
            <a:xfrm>
              <a:off x="4688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29" name="Rectangle 343"/>
            <p:cNvSpPr>
              <a:spLocks noChangeArrowheads="1"/>
            </p:cNvSpPr>
            <p:nvPr/>
          </p:nvSpPr>
          <p:spPr bwMode="auto">
            <a:xfrm>
              <a:off x="4739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28</a:t>
              </a:r>
              <a:endParaRPr lang="en-US" altLang="en-US"/>
            </a:p>
          </p:txBody>
        </p:sp>
        <p:grpSp>
          <p:nvGrpSpPr>
            <p:cNvPr id="23630" name="Group 346"/>
            <p:cNvGrpSpPr>
              <a:grpSpLocks/>
            </p:cNvGrpSpPr>
            <p:nvPr/>
          </p:nvGrpSpPr>
          <p:grpSpPr bwMode="auto">
            <a:xfrm>
              <a:off x="5028" y="3289"/>
              <a:ext cx="44" cy="72"/>
              <a:chOff x="5028" y="3289"/>
              <a:chExt cx="44" cy="72"/>
            </a:xfrm>
          </p:grpSpPr>
          <p:sp>
            <p:nvSpPr>
              <p:cNvPr id="23884" name="Rectangle 344"/>
              <p:cNvSpPr>
                <a:spLocks noChangeArrowheads="1"/>
              </p:cNvSpPr>
              <p:nvPr/>
            </p:nvSpPr>
            <p:spPr bwMode="auto">
              <a:xfrm>
                <a:off x="504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5" name="Freeform 345"/>
              <p:cNvSpPr>
                <a:spLocks/>
              </p:cNvSpPr>
              <p:nvPr/>
            </p:nvSpPr>
            <p:spPr bwMode="auto">
              <a:xfrm>
                <a:off x="5028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31" name="Rectangle 347"/>
            <p:cNvSpPr>
              <a:spLocks noChangeArrowheads="1"/>
            </p:cNvSpPr>
            <p:nvPr/>
          </p:nvSpPr>
          <p:spPr bwMode="auto">
            <a:xfrm>
              <a:off x="4977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2" name="Rectangle 348"/>
            <p:cNvSpPr>
              <a:spLocks noChangeArrowheads="1"/>
            </p:cNvSpPr>
            <p:nvPr/>
          </p:nvSpPr>
          <p:spPr bwMode="auto">
            <a:xfrm>
              <a:off x="5028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32</a:t>
              </a:r>
              <a:endParaRPr lang="en-US" altLang="en-US"/>
            </a:p>
          </p:txBody>
        </p:sp>
        <p:grpSp>
          <p:nvGrpSpPr>
            <p:cNvPr id="23633" name="Group 351"/>
            <p:cNvGrpSpPr>
              <a:grpSpLocks/>
            </p:cNvGrpSpPr>
            <p:nvPr/>
          </p:nvGrpSpPr>
          <p:grpSpPr bwMode="auto">
            <a:xfrm>
              <a:off x="5317" y="3289"/>
              <a:ext cx="44" cy="72"/>
              <a:chOff x="5317" y="3289"/>
              <a:chExt cx="44" cy="72"/>
            </a:xfrm>
          </p:grpSpPr>
          <p:sp>
            <p:nvSpPr>
              <p:cNvPr id="23882" name="Rectangle 349"/>
              <p:cNvSpPr>
                <a:spLocks noChangeArrowheads="1"/>
              </p:cNvSpPr>
              <p:nvPr/>
            </p:nvSpPr>
            <p:spPr bwMode="auto">
              <a:xfrm>
                <a:off x="533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3" name="Freeform 350"/>
              <p:cNvSpPr>
                <a:spLocks/>
              </p:cNvSpPr>
              <p:nvPr/>
            </p:nvSpPr>
            <p:spPr bwMode="auto">
              <a:xfrm>
                <a:off x="5317" y="3289"/>
                <a:ext cx="44" cy="28"/>
              </a:xfrm>
              <a:custGeom>
                <a:avLst/>
                <a:gdLst>
                  <a:gd name="T0" fmla="*/ 3 w 88"/>
                  <a:gd name="T1" fmla="*/ 2 h 56"/>
                  <a:gd name="T2" fmla="*/ 2 w 88"/>
                  <a:gd name="T3" fmla="*/ 0 h 56"/>
                  <a:gd name="T4" fmla="*/ 0 w 88"/>
                  <a:gd name="T5" fmla="*/ 2 h 56"/>
                  <a:gd name="T6" fmla="*/ 3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34" name="Rectangle 352"/>
            <p:cNvSpPr>
              <a:spLocks noChangeArrowheads="1"/>
            </p:cNvSpPr>
            <p:nvPr/>
          </p:nvSpPr>
          <p:spPr bwMode="auto">
            <a:xfrm>
              <a:off x="5266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5" name="Rectangle 353"/>
            <p:cNvSpPr>
              <a:spLocks noChangeArrowheads="1"/>
            </p:cNvSpPr>
            <p:nvPr/>
          </p:nvSpPr>
          <p:spPr bwMode="auto">
            <a:xfrm>
              <a:off x="5318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sp>
          <p:nvSpPr>
            <p:cNvPr id="23636" name="Rectangle 354"/>
            <p:cNvSpPr>
              <a:spLocks noChangeArrowheads="1"/>
            </p:cNvSpPr>
            <p:nvPr/>
          </p:nvSpPr>
          <p:spPr bwMode="auto">
            <a:xfrm>
              <a:off x="3869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7" name="Rectangle 355"/>
            <p:cNvSpPr>
              <a:spLocks noChangeArrowheads="1"/>
            </p:cNvSpPr>
            <p:nvPr/>
          </p:nvSpPr>
          <p:spPr bwMode="auto">
            <a:xfrm>
              <a:off x="4013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38" name="Rectangle 356"/>
            <p:cNvSpPr>
              <a:spLocks noChangeArrowheads="1"/>
            </p:cNvSpPr>
            <p:nvPr/>
          </p:nvSpPr>
          <p:spPr bwMode="auto">
            <a:xfrm>
              <a:off x="4158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39" name="Rectangle 357"/>
            <p:cNvSpPr>
              <a:spLocks noChangeArrowheads="1"/>
            </p:cNvSpPr>
            <p:nvPr/>
          </p:nvSpPr>
          <p:spPr bwMode="auto">
            <a:xfrm>
              <a:off x="4302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3640" name="Rectangle 358"/>
            <p:cNvSpPr>
              <a:spLocks noChangeArrowheads="1"/>
            </p:cNvSpPr>
            <p:nvPr/>
          </p:nvSpPr>
          <p:spPr bwMode="auto">
            <a:xfrm>
              <a:off x="4447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1" name="Rectangle 359"/>
            <p:cNvSpPr>
              <a:spLocks noChangeArrowheads="1"/>
            </p:cNvSpPr>
            <p:nvPr/>
          </p:nvSpPr>
          <p:spPr bwMode="auto">
            <a:xfrm>
              <a:off x="4591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42" name="Rectangle 360"/>
            <p:cNvSpPr>
              <a:spLocks noChangeArrowheads="1"/>
            </p:cNvSpPr>
            <p:nvPr/>
          </p:nvSpPr>
          <p:spPr bwMode="auto">
            <a:xfrm>
              <a:off x="4736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3" name="Rectangle 361"/>
            <p:cNvSpPr>
              <a:spLocks noChangeArrowheads="1"/>
            </p:cNvSpPr>
            <p:nvPr/>
          </p:nvSpPr>
          <p:spPr bwMode="auto">
            <a:xfrm>
              <a:off x="4880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44" name="Rectangle 362"/>
            <p:cNvSpPr>
              <a:spLocks noChangeArrowheads="1"/>
            </p:cNvSpPr>
            <p:nvPr/>
          </p:nvSpPr>
          <p:spPr bwMode="auto">
            <a:xfrm>
              <a:off x="5025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5" name="Rectangle 363"/>
            <p:cNvSpPr>
              <a:spLocks noChangeArrowheads="1"/>
            </p:cNvSpPr>
            <p:nvPr/>
          </p:nvSpPr>
          <p:spPr bwMode="auto">
            <a:xfrm>
              <a:off x="5169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646" name="Rectangle 364"/>
            <p:cNvSpPr>
              <a:spLocks noChangeArrowheads="1"/>
            </p:cNvSpPr>
            <p:nvPr/>
          </p:nvSpPr>
          <p:spPr bwMode="auto">
            <a:xfrm>
              <a:off x="3869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7" name="Rectangle 365"/>
            <p:cNvSpPr>
              <a:spLocks noChangeArrowheads="1"/>
            </p:cNvSpPr>
            <p:nvPr/>
          </p:nvSpPr>
          <p:spPr bwMode="auto">
            <a:xfrm>
              <a:off x="4013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48" name="Rectangle 366"/>
            <p:cNvSpPr>
              <a:spLocks noChangeArrowheads="1"/>
            </p:cNvSpPr>
            <p:nvPr/>
          </p:nvSpPr>
          <p:spPr bwMode="auto">
            <a:xfrm>
              <a:off x="4158" y="3216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49" name="Rectangle 367"/>
            <p:cNvSpPr>
              <a:spLocks noChangeArrowheads="1"/>
            </p:cNvSpPr>
            <p:nvPr/>
          </p:nvSpPr>
          <p:spPr bwMode="auto">
            <a:xfrm>
              <a:off x="4302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3650" name="Rectangle 368"/>
            <p:cNvSpPr>
              <a:spLocks noChangeArrowheads="1"/>
            </p:cNvSpPr>
            <p:nvPr/>
          </p:nvSpPr>
          <p:spPr bwMode="auto">
            <a:xfrm>
              <a:off x="4447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1" name="Rectangle 369"/>
            <p:cNvSpPr>
              <a:spLocks noChangeArrowheads="1"/>
            </p:cNvSpPr>
            <p:nvPr/>
          </p:nvSpPr>
          <p:spPr bwMode="auto">
            <a:xfrm>
              <a:off x="4591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52" name="Rectangle 370"/>
            <p:cNvSpPr>
              <a:spLocks noChangeArrowheads="1"/>
            </p:cNvSpPr>
            <p:nvPr/>
          </p:nvSpPr>
          <p:spPr bwMode="auto">
            <a:xfrm>
              <a:off x="4736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3" name="Rectangle 371"/>
            <p:cNvSpPr>
              <a:spLocks noChangeArrowheads="1"/>
            </p:cNvSpPr>
            <p:nvPr/>
          </p:nvSpPr>
          <p:spPr bwMode="auto">
            <a:xfrm>
              <a:off x="4880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654" name="Rectangle 372"/>
            <p:cNvSpPr>
              <a:spLocks noChangeArrowheads="1"/>
            </p:cNvSpPr>
            <p:nvPr/>
          </p:nvSpPr>
          <p:spPr bwMode="auto">
            <a:xfrm>
              <a:off x="5025" y="3216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5" name="Rectangle 373"/>
            <p:cNvSpPr>
              <a:spLocks noChangeArrowheads="1"/>
            </p:cNvSpPr>
            <p:nvPr/>
          </p:nvSpPr>
          <p:spPr bwMode="auto">
            <a:xfrm>
              <a:off x="5169" y="3212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grpSp>
          <p:nvGrpSpPr>
            <p:cNvPr id="23656" name="Group 376"/>
            <p:cNvGrpSpPr>
              <a:grpSpLocks/>
            </p:cNvGrpSpPr>
            <p:nvPr/>
          </p:nvGrpSpPr>
          <p:grpSpPr bwMode="auto">
            <a:xfrm>
              <a:off x="3871" y="3289"/>
              <a:ext cx="44" cy="72"/>
              <a:chOff x="3871" y="3289"/>
              <a:chExt cx="44" cy="72"/>
            </a:xfrm>
          </p:grpSpPr>
          <p:sp>
            <p:nvSpPr>
              <p:cNvPr id="23880" name="Rectangle 374"/>
              <p:cNvSpPr>
                <a:spLocks noChangeArrowheads="1"/>
              </p:cNvSpPr>
              <p:nvPr/>
            </p:nvSpPr>
            <p:spPr bwMode="auto">
              <a:xfrm>
                <a:off x="3889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81" name="Freeform 375"/>
              <p:cNvSpPr>
                <a:spLocks/>
              </p:cNvSpPr>
              <p:nvPr/>
            </p:nvSpPr>
            <p:spPr bwMode="auto">
              <a:xfrm>
                <a:off x="3871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57" name="Rectangle 377"/>
            <p:cNvSpPr>
              <a:spLocks noChangeArrowheads="1"/>
            </p:cNvSpPr>
            <p:nvPr/>
          </p:nvSpPr>
          <p:spPr bwMode="auto">
            <a:xfrm>
              <a:off x="382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58" name="Rectangle 378"/>
            <p:cNvSpPr>
              <a:spLocks noChangeArrowheads="1"/>
            </p:cNvSpPr>
            <p:nvPr/>
          </p:nvSpPr>
          <p:spPr bwMode="auto">
            <a:xfrm>
              <a:off x="3871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16</a:t>
              </a:r>
              <a:endParaRPr lang="en-US" altLang="en-US"/>
            </a:p>
          </p:txBody>
        </p:sp>
        <p:grpSp>
          <p:nvGrpSpPr>
            <p:cNvPr id="23659" name="Group 381"/>
            <p:cNvGrpSpPr>
              <a:grpSpLocks/>
            </p:cNvGrpSpPr>
            <p:nvPr/>
          </p:nvGrpSpPr>
          <p:grpSpPr bwMode="auto">
            <a:xfrm>
              <a:off x="4160" y="3289"/>
              <a:ext cx="44" cy="72"/>
              <a:chOff x="4160" y="3289"/>
              <a:chExt cx="44" cy="72"/>
            </a:xfrm>
          </p:grpSpPr>
          <p:sp>
            <p:nvSpPr>
              <p:cNvPr id="23878" name="Rectangle 379"/>
              <p:cNvSpPr>
                <a:spLocks noChangeArrowheads="1"/>
              </p:cNvSpPr>
              <p:nvPr/>
            </p:nvSpPr>
            <p:spPr bwMode="auto">
              <a:xfrm>
                <a:off x="4178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9" name="Freeform 380"/>
              <p:cNvSpPr>
                <a:spLocks/>
              </p:cNvSpPr>
              <p:nvPr/>
            </p:nvSpPr>
            <p:spPr bwMode="auto">
              <a:xfrm>
                <a:off x="4160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0" name="Rectangle 382"/>
            <p:cNvSpPr>
              <a:spLocks noChangeArrowheads="1"/>
            </p:cNvSpPr>
            <p:nvPr/>
          </p:nvSpPr>
          <p:spPr bwMode="auto">
            <a:xfrm>
              <a:off x="4110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1" name="Rectangle 383"/>
            <p:cNvSpPr>
              <a:spLocks noChangeArrowheads="1"/>
            </p:cNvSpPr>
            <p:nvPr/>
          </p:nvSpPr>
          <p:spPr bwMode="auto">
            <a:xfrm>
              <a:off x="4161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20</a:t>
              </a:r>
              <a:endParaRPr lang="en-US" altLang="en-US"/>
            </a:p>
          </p:txBody>
        </p:sp>
        <p:grpSp>
          <p:nvGrpSpPr>
            <p:cNvPr id="23662" name="Group 386"/>
            <p:cNvGrpSpPr>
              <a:grpSpLocks/>
            </p:cNvGrpSpPr>
            <p:nvPr/>
          </p:nvGrpSpPr>
          <p:grpSpPr bwMode="auto">
            <a:xfrm>
              <a:off x="4449" y="3289"/>
              <a:ext cx="44" cy="72"/>
              <a:chOff x="4449" y="3289"/>
              <a:chExt cx="44" cy="72"/>
            </a:xfrm>
          </p:grpSpPr>
          <p:sp>
            <p:nvSpPr>
              <p:cNvPr id="23876" name="Rectangle 384"/>
              <p:cNvSpPr>
                <a:spLocks noChangeArrowheads="1"/>
              </p:cNvSpPr>
              <p:nvPr/>
            </p:nvSpPr>
            <p:spPr bwMode="auto">
              <a:xfrm>
                <a:off x="4467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7" name="Freeform 385"/>
              <p:cNvSpPr>
                <a:spLocks/>
              </p:cNvSpPr>
              <p:nvPr/>
            </p:nvSpPr>
            <p:spPr bwMode="auto">
              <a:xfrm>
                <a:off x="4449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3" name="Rectangle 387"/>
            <p:cNvSpPr>
              <a:spLocks noChangeArrowheads="1"/>
            </p:cNvSpPr>
            <p:nvPr/>
          </p:nvSpPr>
          <p:spPr bwMode="auto">
            <a:xfrm>
              <a:off x="4399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4" name="Rectangle 388"/>
            <p:cNvSpPr>
              <a:spLocks noChangeArrowheads="1"/>
            </p:cNvSpPr>
            <p:nvPr/>
          </p:nvSpPr>
          <p:spPr bwMode="auto">
            <a:xfrm>
              <a:off x="4450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24</a:t>
              </a:r>
              <a:endParaRPr lang="en-US" altLang="en-US"/>
            </a:p>
          </p:txBody>
        </p:sp>
        <p:grpSp>
          <p:nvGrpSpPr>
            <p:cNvPr id="23665" name="Group 391"/>
            <p:cNvGrpSpPr>
              <a:grpSpLocks/>
            </p:cNvGrpSpPr>
            <p:nvPr/>
          </p:nvGrpSpPr>
          <p:grpSpPr bwMode="auto">
            <a:xfrm>
              <a:off x="4739" y="3289"/>
              <a:ext cx="43" cy="72"/>
              <a:chOff x="4739" y="3289"/>
              <a:chExt cx="43" cy="72"/>
            </a:xfrm>
          </p:grpSpPr>
          <p:sp>
            <p:nvSpPr>
              <p:cNvPr id="23874" name="Rectangle 389"/>
              <p:cNvSpPr>
                <a:spLocks noChangeArrowheads="1"/>
              </p:cNvSpPr>
              <p:nvPr/>
            </p:nvSpPr>
            <p:spPr bwMode="auto">
              <a:xfrm>
                <a:off x="4756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5" name="Freeform 390"/>
              <p:cNvSpPr>
                <a:spLocks/>
              </p:cNvSpPr>
              <p:nvPr/>
            </p:nvSpPr>
            <p:spPr bwMode="auto">
              <a:xfrm>
                <a:off x="4739" y="3289"/>
                <a:ext cx="43" cy="28"/>
              </a:xfrm>
              <a:custGeom>
                <a:avLst/>
                <a:gdLst>
                  <a:gd name="T0" fmla="*/ 2 w 88"/>
                  <a:gd name="T1" fmla="*/ 2 h 56"/>
                  <a:gd name="T2" fmla="*/ 1 w 88"/>
                  <a:gd name="T3" fmla="*/ 0 h 56"/>
                  <a:gd name="T4" fmla="*/ 0 w 88"/>
                  <a:gd name="T5" fmla="*/ 2 h 56"/>
                  <a:gd name="T6" fmla="*/ 2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4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6" name="Rectangle 392"/>
            <p:cNvSpPr>
              <a:spLocks noChangeArrowheads="1"/>
            </p:cNvSpPr>
            <p:nvPr/>
          </p:nvSpPr>
          <p:spPr bwMode="auto">
            <a:xfrm>
              <a:off x="4688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67" name="Rectangle 393"/>
            <p:cNvSpPr>
              <a:spLocks noChangeArrowheads="1"/>
            </p:cNvSpPr>
            <p:nvPr/>
          </p:nvSpPr>
          <p:spPr bwMode="auto">
            <a:xfrm>
              <a:off x="4739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28</a:t>
              </a:r>
              <a:endParaRPr lang="en-US" altLang="en-US"/>
            </a:p>
          </p:txBody>
        </p:sp>
        <p:grpSp>
          <p:nvGrpSpPr>
            <p:cNvPr id="23668" name="Group 396"/>
            <p:cNvGrpSpPr>
              <a:grpSpLocks/>
            </p:cNvGrpSpPr>
            <p:nvPr/>
          </p:nvGrpSpPr>
          <p:grpSpPr bwMode="auto">
            <a:xfrm>
              <a:off x="5028" y="3289"/>
              <a:ext cx="44" cy="72"/>
              <a:chOff x="5028" y="3289"/>
              <a:chExt cx="44" cy="72"/>
            </a:xfrm>
          </p:grpSpPr>
          <p:sp>
            <p:nvSpPr>
              <p:cNvPr id="23872" name="Rectangle 394"/>
              <p:cNvSpPr>
                <a:spLocks noChangeArrowheads="1"/>
              </p:cNvSpPr>
              <p:nvPr/>
            </p:nvSpPr>
            <p:spPr bwMode="auto">
              <a:xfrm>
                <a:off x="504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3" name="Freeform 395"/>
              <p:cNvSpPr>
                <a:spLocks/>
              </p:cNvSpPr>
              <p:nvPr/>
            </p:nvSpPr>
            <p:spPr bwMode="auto">
              <a:xfrm>
                <a:off x="5028" y="3289"/>
                <a:ext cx="44" cy="28"/>
              </a:xfrm>
              <a:custGeom>
                <a:avLst/>
                <a:gdLst>
                  <a:gd name="T0" fmla="*/ 3 w 87"/>
                  <a:gd name="T1" fmla="*/ 2 h 56"/>
                  <a:gd name="T2" fmla="*/ 2 w 87"/>
                  <a:gd name="T3" fmla="*/ 0 h 56"/>
                  <a:gd name="T4" fmla="*/ 0 w 87"/>
                  <a:gd name="T5" fmla="*/ 2 h 56"/>
                  <a:gd name="T6" fmla="*/ 3 w 87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6">
                    <a:moveTo>
                      <a:pt x="87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7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69" name="Rectangle 397"/>
            <p:cNvSpPr>
              <a:spLocks noChangeArrowheads="1"/>
            </p:cNvSpPr>
            <p:nvPr/>
          </p:nvSpPr>
          <p:spPr bwMode="auto">
            <a:xfrm>
              <a:off x="4977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0" name="Rectangle 398"/>
            <p:cNvSpPr>
              <a:spLocks noChangeArrowheads="1"/>
            </p:cNvSpPr>
            <p:nvPr/>
          </p:nvSpPr>
          <p:spPr bwMode="auto">
            <a:xfrm>
              <a:off x="5028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32</a:t>
              </a:r>
              <a:endParaRPr lang="en-US" altLang="en-US"/>
            </a:p>
          </p:txBody>
        </p:sp>
        <p:grpSp>
          <p:nvGrpSpPr>
            <p:cNvPr id="23671" name="Group 401"/>
            <p:cNvGrpSpPr>
              <a:grpSpLocks/>
            </p:cNvGrpSpPr>
            <p:nvPr/>
          </p:nvGrpSpPr>
          <p:grpSpPr bwMode="auto">
            <a:xfrm>
              <a:off x="5317" y="3289"/>
              <a:ext cx="44" cy="72"/>
              <a:chOff x="5317" y="3289"/>
              <a:chExt cx="44" cy="72"/>
            </a:xfrm>
          </p:grpSpPr>
          <p:sp>
            <p:nvSpPr>
              <p:cNvPr id="23870" name="Rectangle 399"/>
              <p:cNvSpPr>
                <a:spLocks noChangeArrowheads="1"/>
              </p:cNvSpPr>
              <p:nvPr/>
            </p:nvSpPr>
            <p:spPr bwMode="auto">
              <a:xfrm>
                <a:off x="5335" y="3315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71" name="Freeform 400"/>
              <p:cNvSpPr>
                <a:spLocks/>
              </p:cNvSpPr>
              <p:nvPr/>
            </p:nvSpPr>
            <p:spPr bwMode="auto">
              <a:xfrm>
                <a:off x="5317" y="3289"/>
                <a:ext cx="44" cy="28"/>
              </a:xfrm>
              <a:custGeom>
                <a:avLst/>
                <a:gdLst>
                  <a:gd name="T0" fmla="*/ 3 w 88"/>
                  <a:gd name="T1" fmla="*/ 2 h 56"/>
                  <a:gd name="T2" fmla="*/ 2 w 88"/>
                  <a:gd name="T3" fmla="*/ 0 h 56"/>
                  <a:gd name="T4" fmla="*/ 0 w 88"/>
                  <a:gd name="T5" fmla="*/ 2 h 56"/>
                  <a:gd name="T6" fmla="*/ 3 w 88"/>
                  <a:gd name="T7" fmla="*/ 2 h 5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6">
                    <a:moveTo>
                      <a:pt x="88" y="56"/>
                    </a:moveTo>
                    <a:lnTo>
                      <a:pt x="43" y="0"/>
                    </a:lnTo>
                    <a:lnTo>
                      <a:pt x="0" y="56"/>
                    </a:lnTo>
                    <a:lnTo>
                      <a:pt x="88" y="56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72" name="Rectangle 402"/>
            <p:cNvSpPr>
              <a:spLocks noChangeArrowheads="1"/>
            </p:cNvSpPr>
            <p:nvPr/>
          </p:nvSpPr>
          <p:spPr bwMode="auto">
            <a:xfrm>
              <a:off x="5266" y="3337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3" name="Rectangle 403"/>
            <p:cNvSpPr>
              <a:spLocks noChangeArrowheads="1"/>
            </p:cNvSpPr>
            <p:nvPr/>
          </p:nvSpPr>
          <p:spPr bwMode="auto">
            <a:xfrm>
              <a:off x="5318" y="3354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sp>
          <p:nvSpPr>
            <p:cNvPr id="23674" name="Rectangle 404"/>
            <p:cNvSpPr>
              <a:spLocks noChangeArrowheads="1"/>
            </p:cNvSpPr>
            <p:nvPr/>
          </p:nvSpPr>
          <p:spPr bwMode="auto">
            <a:xfrm>
              <a:off x="3676" y="3385"/>
              <a:ext cx="18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5" name="Rectangle 405"/>
            <p:cNvSpPr>
              <a:spLocks noChangeArrowheads="1"/>
            </p:cNvSpPr>
            <p:nvPr/>
          </p:nvSpPr>
          <p:spPr bwMode="auto">
            <a:xfrm>
              <a:off x="3727" y="3402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mit</a:t>
              </a:r>
              <a:endParaRPr lang="en-US" altLang="en-US"/>
            </a:p>
          </p:txBody>
        </p:sp>
        <p:grpSp>
          <p:nvGrpSpPr>
            <p:cNvPr id="23676" name="Group 416"/>
            <p:cNvGrpSpPr>
              <a:grpSpLocks/>
            </p:cNvGrpSpPr>
            <p:nvPr/>
          </p:nvGrpSpPr>
          <p:grpSpPr bwMode="auto">
            <a:xfrm>
              <a:off x="3864" y="3457"/>
              <a:ext cx="1446" cy="78"/>
              <a:chOff x="3864" y="3457"/>
              <a:chExt cx="1446" cy="78"/>
            </a:xfrm>
          </p:grpSpPr>
          <p:sp>
            <p:nvSpPr>
              <p:cNvPr id="23860" name="Rectangle 406"/>
              <p:cNvSpPr>
                <a:spLocks noChangeArrowheads="1"/>
              </p:cNvSpPr>
              <p:nvPr/>
            </p:nvSpPr>
            <p:spPr bwMode="auto">
              <a:xfrm>
                <a:off x="3864" y="3462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1" name="Rectangle 407"/>
              <p:cNvSpPr>
                <a:spLocks noChangeArrowheads="1"/>
              </p:cNvSpPr>
              <p:nvPr/>
            </p:nvSpPr>
            <p:spPr bwMode="auto">
              <a:xfrm>
                <a:off x="4008" y="3457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  <p:sp>
            <p:nvSpPr>
              <p:cNvPr id="23862" name="Rectangle 408"/>
              <p:cNvSpPr>
                <a:spLocks noChangeArrowheads="1"/>
              </p:cNvSpPr>
              <p:nvPr/>
            </p:nvSpPr>
            <p:spPr bwMode="auto">
              <a:xfrm>
                <a:off x="4153" y="3462"/>
                <a:ext cx="289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3" name="Rectangle 409"/>
              <p:cNvSpPr>
                <a:spLocks noChangeArrowheads="1"/>
              </p:cNvSpPr>
              <p:nvPr/>
            </p:nvSpPr>
            <p:spPr bwMode="auto">
              <a:xfrm>
                <a:off x="4297" y="3457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864" name="Rectangle 410"/>
              <p:cNvSpPr>
                <a:spLocks noChangeArrowheads="1"/>
              </p:cNvSpPr>
              <p:nvPr/>
            </p:nvSpPr>
            <p:spPr bwMode="auto">
              <a:xfrm>
                <a:off x="4442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5" name="Rectangle 411"/>
              <p:cNvSpPr>
                <a:spLocks noChangeArrowheads="1"/>
              </p:cNvSpPr>
              <p:nvPr/>
            </p:nvSpPr>
            <p:spPr bwMode="auto">
              <a:xfrm>
                <a:off x="4586" y="3457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866" name="Rectangle 412"/>
              <p:cNvSpPr>
                <a:spLocks noChangeArrowheads="1"/>
              </p:cNvSpPr>
              <p:nvPr/>
            </p:nvSpPr>
            <p:spPr bwMode="auto">
              <a:xfrm>
                <a:off x="4731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7" name="Rectangle 413"/>
              <p:cNvSpPr>
                <a:spLocks noChangeArrowheads="1"/>
              </p:cNvSpPr>
              <p:nvPr/>
            </p:nvSpPr>
            <p:spPr bwMode="auto">
              <a:xfrm>
                <a:off x="4875" y="3457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3</a:t>
                </a:r>
                <a:endParaRPr lang="en-US" altLang="en-US"/>
              </a:p>
            </p:txBody>
          </p:sp>
          <p:sp>
            <p:nvSpPr>
              <p:cNvPr id="23868" name="Rectangle 414"/>
              <p:cNvSpPr>
                <a:spLocks noChangeArrowheads="1"/>
              </p:cNvSpPr>
              <p:nvPr/>
            </p:nvSpPr>
            <p:spPr bwMode="auto">
              <a:xfrm>
                <a:off x="5020" y="3462"/>
                <a:ext cx="290" cy="7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69" name="Rectangle 415"/>
              <p:cNvSpPr>
                <a:spLocks noChangeArrowheads="1"/>
              </p:cNvSpPr>
              <p:nvPr/>
            </p:nvSpPr>
            <p:spPr bwMode="auto">
              <a:xfrm>
                <a:off x="5164" y="3457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</p:grpSp>
        <p:grpSp>
          <p:nvGrpSpPr>
            <p:cNvPr id="23677" name="Group 419"/>
            <p:cNvGrpSpPr>
              <a:grpSpLocks/>
            </p:cNvGrpSpPr>
            <p:nvPr/>
          </p:nvGrpSpPr>
          <p:grpSpPr bwMode="auto">
            <a:xfrm>
              <a:off x="3866" y="3535"/>
              <a:ext cx="44" cy="71"/>
              <a:chOff x="3866" y="3535"/>
              <a:chExt cx="44" cy="71"/>
            </a:xfrm>
          </p:grpSpPr>
          <p:sp>
            <p:nvSpPr>
              <p:cNvPr id="23858" name="Rectangle 417"/>
              <p:cNvSpPr>
                <a:spLocks noChangeArrowheads="1"/>
              </p:cNvSpPr>
              <p:nvPr/>
            </p:nvSpPr>
            <p:spPr bwMode="auto">
              <a:xfrm>
                <a:off x="3884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9" name="Freeform 418"/>
              <p:cNvSpPr>
                <a:spLocks/>
              </p:cNvSpPr>
              <p:nvPr/>
            </p:nvSpPr>
            <p:spPr bwMode="auto">
              <a:xfrm>
                <a:off x="3866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78" name="Rectangle 420"/>
            <p:cNvSpPr>
              <a:spLocks noChangeArrowheads="1"/>
            </p:cNvSpPr>
            <p:nvPr/>
          </p:nvSpPr>
          <p:spPr bwMode="auto">
            <a:xfrm>
              <a:off x="381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79" name="Rectangle 421"/>
            <p:cNvSpPr>
              <a:spLocks noChangeArrowheads="1"/>
            </p:cNvSpPr>
            <p:nvPr/>
          </p:nvSpPr>
          <p:spPr bwMode="auto">
            <a:xfrm>
              <a:off x="3866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680" name="Group 424"/>
            <p:cNvGrpSpPr>
              <a:grpSpLocks/>
            </p:cNvGrpSpPr>
            <p:nvPr/>
          </p:nvGrpSpPr>
          <p:grpSpPr bwMode="auto">
            <a:xfrm>
              <a:off x="4155" y="3535"/>
              <a:ext cx="44" cy="71"/>
              <a:chOff x="4155" y="3535"/>
              <a:chExt cx="44" cy="71"/>
            </a:xfrm>
          </p:grpSpPr>
          <p:sp>
            <p:nvSpPr>
              <p:cNvPr id="23856" name="Rectangle 422"/>
              <p:cNvSpPr>
                <a:spLocks noChangeArrowheads="1"/>
              </p:cNvSpPr>
              <p:nvPr/>
            </p:nvSpPr>
            <p:spPr bwMode="auto">
              <a:xfrm>
                <a:off x="4173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7" name="Freeform 423"/>
              <p:cNvSpPr>
                <a:spLocks/>
              </p:cNvSpPr>
              <p:nvPr/>
            </p:nvSpPr>
            <p:spPr bwMode="auto">
              <a:xfrm>
                <a:off x="4155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1" name="Rectangle 425"/>
            <p:cNvSpPr>
              <a:spLocks noChangeArrowheads="1"/>
            </p:cNvSpPr>
            <p:nvPr/>
          </p:nvSpPr>
          <p:spPr bwMode="auto">
            <a:xfrm>
              <a:off x="410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2" name="Rectangle 426"/>
            <p:cNvSpPr>
              <a:spLocks noChangeArrowheads="1"/>
            </p:cNvSpPr>
            <p:nvPr/>
          </p:nvSpPr>
          <p:spPr bwMode="auto">
            <a:xfrm>
              <a:off x="4156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40</a:t>
              </a:r>
              <a:endParaRPr lang="en-US" altLang="en-US"/>
            </a:p>
          </p:txBody>
        </p:sp>
        <p:grpSp>
          <p:nvGrpSpPr>
            <p:cNvPr id="23683" name="Group 429"/>
            <p:cNvGrpSpPr>
              <a:grpSpLocks/>
            </p:cNvGrpSpPr>
            <p:nvPr/>
          </p:nvGrpSpPr>
          <p:grpSpPr bwMode="auto">
            <a:xfrm>
              <a:off x="4444" y="3535"/>
              <a:ext cx="44" cy="71"/>
              <a:chOff x="4444" y="3535"/>
              <a:chExt cx="44" cy="71"/>
            </a:xfrm>
          </p:grpSpPr>
          <p:sp>
            <p:nvSpPr>
              <p:cNvPr id="23854" name="Rectangle 427"/>
              <p:cNvSpPr>
                <a:spLocks noChangeArrowheads="1"/>
              </p:cNvSpPr>
              <p:nvPr/>
            </p:nvSpPr>
            <p:spPr bwMode="auto">
              <a:xfrm>
                <a:off x="4462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5" name="Freeform 428"/>
              <p:cNvSpPr>
                <a:spLocks/>
              </p:cNvSpPr>
              <p:nvPr/>
            </p:nvSpPr>
            <p:spPr bwMode="auto">
              <a:xfrm>
                <a:off x="4444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4" name="Rectangle 430"/>
            <p:cNvSpPr>
              <a:spLocks noChangeArrowheads="1"/>
            </p:cNvSpPr>
            <p:nvPr/>
          </p:nvSpPr>
          <p:spPr bwMode="auto">
            <a:xfrm>
              <a:off x="4394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5" name="Rectangle 431"/>
            <p:cNvSpPr>
              <a:spLocks noChangeArrowheads="1"/>
            </p:cNvSpPr>
            <p:nvPr/>
          </p:nvSpPr>
          <p:spPr bwMode="auto">
            <a:xfrm>
              <a:off x="4445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44</a:t>
              </a:r>
              <a:endParaRPr lang="en-US" altLang="en-US"/>
            </a:p>
          </p:txBody>
        </p:sp>
        <p:grpSp>
          <p:nvGrpSpPr>
            <p:cNvPr id="23686" name="Group 434"/>
            <p:cNvGrpSpPr>
              <a:grpSpLocks/>
            </p:cNvGrpSpPr>
            <p:nvPr/>
          </p:nvGrpSpPr>
          <p:grpSpPr bwMode="auto">
            <a:xfrm>
              <a:off x="4734" y="3535"/>
              <a:ext cx="43" cy="71"/>
              <a:chOff x="4734" y="3535"/>
              <a:chExt cx="43" cy="71"/>
            </a:xfrm>
          </p:grpSpPr>
          <p:sp>
            <p:nvSpPr>
              <p:cNvPr id="23852" name="Rectangle 432"/>
              <p:cNvSpPr>
                <a:spLocks noChangeArrowheads="1"/>
              </p:cNvSpPr>
              <p:nvPr/>
            </p:nvSpPr>
            <p:spPr bwMode="auto">
              <a:xfrm>
                <a:off x="4751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3" name="Freeform 433"/>
              <p:cNvSpPr>
                <a:spLocks/>
              </p:cNvSpPr>
              <p:nvPr/>
            </p:nvSpPr>
            <p:spPr bwMode="auto">
              <a:xfrm>
                <a:off x="4734" y="3535"/>
                <a:ext cx="43" cy="27"/>
              </a:xfrm>
              <a:custGeom>
                <a:avLst/>
                <a:gdLst>
                  <a:gd name="T0" fmla="*/ 2 w 88"/>
                  <a:gd name="T1" fmla="*/ 1 h 55"/>
                  <a:gd name="T2" fmla="*/ 1 w 88"/>
                  <a:gd name="T3" fmla="*/ 0 h 55"/>
                  <a:gd name="T4" fmla="*/ 0 w 88"/>
                  <a:gd name="T5" fmla="*/ 1 h 55"/>
                  <a:gd name="T6" fmla="*/ 2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87" name="Rectangle 435"/>
            <p:cNvSpPr>
              <a:spLocks noChangeArrowheads="1"/>
            </p:cNvSpPr>
            <p:nvPr/>
          </p:nvSpPr>
          <p:spPr bwMode="auto">
            <a:xfrm>
              <a:off x="4683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88" name="Rectangle 436"/>
            <p:cNvSpPr>
              <a:spLocks noChangeArrowheads="1"/>
            </p:cNvSpPr>
            <p:nvPr/>
          </p:nvSpPr>
          <p:spPr bwMode="auto">
            <a:xfrm>
              <a:off x="4734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48</a:t>
              </a:r>
              <a:endParaRPr lang="en-US" altLang="en-US"/>
            </a:p>
          </p:txBody>
        </p:sp>
        <p:grpSp>
          <p:nvGrpSpPr>
            <p:cNvPr id="23689" name="Group 439"/>
            <p:cNvGrpSpPr>
              <a:grpSpLocks/>
            </p:cNvGrpSpPr>
            <p:nvPr/>
          </p:nvGrpSpPr>
          <p:grpSpPr bwMode="auto">
            <a:xfrm>
              <a:off x="5023" y="3535"/>
              <a:ext cx="44" cy="71"/>
              <a:chOff x="5023" y="3535"/>
              <a:chExt cx="44" cy="71"/>
            </a:xfrm>
          </p:grpSpPr>
          <p:sp>
            <p:nvSpPr>
              <p:cNvPr id="23850" name="Rectangle 437"/>
              <p:cNvSpPr>
                <a:spLocks noChangeArrowheads="1"/>
              </p:cNvSpPr>
              <p:nvPr/>
            </p:nvSpPr>
            <p:spPr bwMode="auto">
              <a:xfrm>
                <a:off x="504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51" name="Freeform 438"/>
              <p:cNvSpPr>
                <a:spLocks/>
              </p:cNvSpPr>
              <p:nvPr/>
            </p:nvSpPr>
            <p:spPr bwMode="auto">
              <a:xfrm>
                <a:off x="5023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90" name="Rectangle 440"/>
            <p:cNvSpPr>
              <a:spLocks noChangeArrowheads="1"/>
            </p:cNvSpPr>
            <p:nvPr/>
          </p:nvSpPr>
          <p:spPr bwMode="auto">
            <a:xfrm>
              <a:off x="4972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1" name="Rectangle 441"/>
            <p:cNvSpPr>
              <a:spLocks noChangeArrowheads="1"/>
            </p:cNvSpPr>
            <p:nvPr/>
          </p:nvSpPr>
          <p:spPr bwMode="auto">
            <a:xfrm>
              <a:off x="5023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52</a:t>
              </a:r>
              <a:endParaRPr lang="en-US" altLang="en-US"/>
            </a:p>
          </p:txBody>
        </p:sp>
        <p:grpSp>
          <p:nvGrpSpPr>
            <p:cNvPr id="23692" name="Group 444"/>
            <p:cNvGrpSpPr>
              <a:grpSpLocks/>
            </p:cNvGrpSpPr>
            <p:nvPr/>
          </p:nvGrpSpPr>
          <p:grpSpPr bwMode="auto">
            <a:xfrm>
              <a:off x="5312" y="3535"/>
              <a:ext cx="44" cy="71"/>
              <a:chOff x="5312" y="3535"/>
              <a:chExt cx="44" cy="71"/>
            </a:xfrm>
          </p:grpSpPr>
          <p:sp>
            <p:nvSpPr>
              <p:cNvPr id="23848" name="Rectangle 442"/>
              <p:cNvSpPr>
                <a:spLocks noChangeArrowheads="1"/>
              </p:cNvSpPr>
              <p:nvPr/>
            </p:nvSpPr>
            <p:spPr bwMode="auto">
              <a:xfrm>
                <a:off x="533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9" name="Freeform 443"/>
              <p:cNvSpPr>
                <a:spLocks/>
              </p:cNvSpPr>
              <p:nvPr/>
            </p:nvSpPr>
            <p:spPr bwMode="auto">
              <a:xfrm>
                <a:off x="5312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93" name="Rectangle 445"/>
            <p:cNvSpPr>
              <a:spLocks noChangeArrowheads="1"/>
            </p:cNvSpPr>
            <p:nvPr/>
          </p:nvSpPr>
          <p:spPr bwMode="auto">
            <a:xfrm>
              <a:off x="5261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4" name="Rectangle 446"/>
            <p:cNvSpPr>
              <a:spLocks noChangeArrowheads="1"/>
            </p:cNvSpPr>
            <p:nvPr/>
          </p:nvSpPr>
          <p:spPr bwMode="auto">
            <a:xfrm>
              <a:off x="5312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695" name="Rectangle 447"/>
            <p:cNvSpPr>
              <a:spLocks noChangeArrowheads="1"/>
            </p:cNvSpPr>
            <p:nvPr/>
          </p:nvSpPr>
          <p:spPr bwMode="auto">
            <a:xfrm>
              <a:off x="3864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6" name="Rectangle 448"/>
            <p:cNvSpPr>
              <a:spLocks noChangeArrowheads="1"/>
            </p:cNvSpPr>
            <p:nvPr/>
          </p:nvSpPr>
          <p:spPr bwMode="auto">
            <a:xfrm>
              <a:off x="4008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23697" name="Rectangle 449"/>
            <p:cNvSpPr>
              <a:spLocks noChangeArrowheads="1"/>
            </p:cNvSpPr>
            <p:nvPr/>
          </p:nvSpPr>
          <p:spPr bwMode="auto">
            <a:xfrm>
              <a:off x="4153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698" name="Rectangle 450"/>
            <p:cNvSpPr>
              <a:spLocks noChangeArrowheads="1"/>
            </p:cNvSpPr>
            <p:nvPr/>
          </p:nvSpPr>
          <p:spPr bwMode="auto">
            <a:xfrm>
              <a:off x="4297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699" name="Rectangle 451"/>
            <p:cNvSpPr>
              <a:spLocks noChangeArrowheads="1"/>
            </p:cNvSpPr>
            <p:nvPr/>
          </p:nvSpPr>
          <p:spPr bwMode="auto">
            <a:xfrm>
              <a:off x="4442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0" name="Rectangle 452"/>
            <p:cNvSpPr>
              <a:spLocks noChangeArrowheads="1"/>
            </p:cNvSpPr>
            <p:nvPr/>
          </p:nvSpPr>
          <p:spPr bwMode="auto">
            <a:xfrm>
              <a:off x="4586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701" name="Rectangle 453"/>
            <p:cNvSpPr>
              <a:spLocks noChangeArrowheads="1"/>
            </p:cNvSpPr>
            <p:nvPr/>
          </p:nvSpPr>
          <p:spPr bwMode="auto">
            <a:xfrm>
              <a:off x="4731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2" name="Rectangle 454"/>
            <p:cNvSpPr>
              <a:spLocks noChangeArrowheads="1"/>
            </p:cNvSpPr>
            <p:nvPr/>
          </p:nvSpPr>
          <p:spPr bwMode="auto">
            <a:xfrm>
              <a:off x="4875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703" name="Rectangle 455"/>
            <p:cNvSpPr>
              <a:spLocks noChangeArrowheads="1"/>
            </p:cNvSpPr>
            <p:nvPr/>
          </p:nvSpPr>
          <p:spPr bwMode="auto">
            <a:xfrm>
              <a:off x="5020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4" name="Rectangle 456"/>
            <p:cNvSpPr>
              <a:spLocks noChangeArrowheads="1"/>
            </p:cNvSpPr>
            <p:nvPr/>
          </p:nvSpPr>
          <p:spPr bwMode="auto">
            <a:xfrm>
              <a:off x="5164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  <a:endParaRPr lang="en-US" altLang="en-US"/>
            </a:p>
          </p:txBody>
        </p:sp>
        <p:sp>
          <p:nvSpPr>
            <p:cNvPr id="23705" name="Rectangle 457"/>
            <p:cNvSpPr>
              <a:spLocks noChangeArrowheads="1"/>
            </p:cNvSpPr>
            <p:nvPr/>
          </p:nvSpPr>
          <p:spPr bwMode="auto">
            <a:xfrm>
              <a:off x="3864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6" name="Rectangle 458"/>
            <p:cNvSpPr>
              <a:spLocks noChangeArrowheads="1"/>
            </p:cNvSpPr>
            <p:nvPr/>
          </p:nvSpPr>
          <p:spPr bwMode="auto">
            <a:xfrm>
              <a:off x="4008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23707" name="Rectangle 459"/>
            <p:cNvSpPr>
              <a:spLocks noChangeArrowheads="1"/>
            </p:cNvSpPr>
            <p:nvPr/>
          </p:nvSpPr>
          <p:spPr bwMode="auto">
            <a:xfrm>
              <a:off x="4153" y="3462"/>
              <a:ext cx="289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08" name="Rectangle 460"/>
            <p:cNvSpPr>
              <a:spLocks noChangeArrowheads="1"/>
            </p:cNvSpPr>
            <p:nvPr/>
          </p:nvSpPr>
          <p:spPr bwMode="auto">
            <a:xfrm>
              <a:off x="4297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3709" name="Rectangle 461"/>
            <p:cNvSpPr>
              <a:spLocks noChangeArrowheads="1"/>
            </p:cNvSpPr>
            <p:nvPr/>
          </p:nvSpPr>
          <p:spPr bwMode="auto">
            <a:xfrm>
              <a:off x="4442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0" name="Rectangle 462"/>
            <p:cNvSpPr>
              <a:spLocks noChangeArrowheads="1"/>
            </p:cNvSpPr>
            <p:nvPr/>
          </p:nvSpPr>
          <p:spPr bwMode="auto">
            <a:xfrm>
              <a:off x="4586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3711" name="Rectangle 463"/>
            <p:cNvSpPr>
              <a:spLocks noChangeArrowheads="1"/>
            </p:cNvSpPr>
            <p:nvPr/>
          </p:nvSpPr>
          <p:spPr bwMode="auto">
            <a:xfrm>
              <a:off x="4731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2" name="Rectangle 464"/>
            <p:cNvSpPr>
              <a:spLocks noChangeArrowheads="1"/>
            </p:cNvSpPr>
            <p:nvPr/>
          </p:nvSpPr>
          <p:spPr bwMode="auto">
            <a:xfrm>
              <a:off x="4875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3713" name="Rectangle 465"/>
            <p:cNvSpPr>
              <a:spLocks noChangeArrowheads="1"/>
            </p:cNvSpPr>
            <p:nvPr/>
          </p:nvSpPr>
          <p:spPr bwMode="auto">
            <a:xfrm>
              <a:off x="5020" y="3462"/>
              <a:ext cx="290" cy="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4" name="Rectangle 466"/>
            <p:cNvSpPr>
              <a:spLocks noChangeArrowheads="1"/>
            </p:cNvSpPr>
            <p:nvPr/>
          </p:nvSpPr>
          <p:spPr bwMode="auto">
            <a:xfrm>
              <a:off x="5164" y="3457"/>
              <a:ext cx="43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9</a:t>
              </a:r>
              <a:endParaRPr lang="en-US" altLang="en-US"/>
            </a:p>
          </p:txBody>
        </p:sp>
        <p:grpSp>
          <p:nvGrpSpPr>
            <p:cNvPr id="23715" name="Group 469"/>
            <p:cNvGrpSpPr>
              <a:grpSpLocks/>
            </p:cNvGrpSpPr>
            <p:nvPr/>
          </p:nvGrpSpPr>
          <p:grpSpPr bwMode="auto">
            <a:xfrm>
              <a:off x="3866" y="3535"/>
              <a:ext cx="44" cy="71"/>
              <a:chOff x="3866" y="3535"/>
              <a:chExt cx="44" cy="71"/>
            </a:xfrm>
          </p:grpSpPr>
          <p:sp>
            <p:nvSpPr>
              <p:cNvPr id="23846" name="Rectangle 467"/>
              <p:cNvSpPr>
                <a:spLocks noChangeArrowheads="1"/>
              </p:cNvSpPr>
              <p:nvPr/>
            </p:nvSpPr>
            <p:spPr bwMode="auto">
              <a:xfrm>
                <a:off x="3884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7" name="Freeform 468"/>
              <p:cNvSpPr>
                <a:spLocks/>
              </p:cNvSpPr>
              <p:nvPr/>
            </p:nvSpPr>
            <p:spPr bwMode="auto">
              <a:xfrm>
                <a:off x="3866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16" name="Rectangle 470"/>
            <p:cNvSpPr>
              <a:spLocks noChangeArrowheads="1"/>
            </p:cNvSpPr>
            <p:nvPr/>
          </p:nvSpPr>
          <p:spPr bwMode="auto">
            <a:xfrm>
              <a:off x="381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17" name="Rectangle 471"/>
            <p:cNvSpPr>
              <a:spLocks noChangeArrowheads="1"/>
            </p:cNvSpPr>
            <p:nvPr/>
          </p:nvSpPr>
          <p:spPr bwMode="auto">
            <a:xfrm>
              <a:off x="3866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36</a:t>
              </a:r>
              <a:endParaRPr lang="en-US" altLang="en-US"/>
            </a:p>
          </p:txBody>
        </p:sp>
        <p:grpSp>
          <p:nvGrpSpPr>
            <p:cNvPr id="23718" name="Group 474"/>
            <p:cNvGrpSpPr>
              <a:grpSpLocks/>
            </p:cNvGrpSpPr>
            <p:nvPr/>
          </p:nvGrpSpPr>
          <p:grpSpPr bwMode="auto">
            <a:xfrm>
              <a:off x="4155" y="3535"/>
              <a:ext cx="44" cy="71"/>
              <a:chOff x="4155" y="3535"/>
              <a:chExt cx="44" cy="71"/>
            </a:xfrm>
          </p:grpSpPr>
          <p:sp>
            <p:nvSpPr>
              <p:cNvPr id="23844" name="Rectangle 472"/>
              <p:cNvSpPr>
                <a:spLocks noChangeArrowheads="1"/>
              </p:cNvSpPr>
              <p:nvPr/>
            </p:nvSpPr>
            <p:spPr bwMode="auto">
              <a:xfrm>
                <a:off x="4173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5" name="Freeform 473"/>
              <p:cNvSpPr>
                <a:spLocks/>
              </p:cNvSpPr>
              <p:nvPr/>
            </p:nvSpPr>
            <p:spPr bwMode="auto">
              <a:xfrm>
                <a:off x="4155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19" name="Rectangle 475"/>
            <p:cNvSpPr>
              <a:spLocks noChangeArrowheads="1"/>
            </p:cNvSpPr>
            <p:nvPr/>
          </p:nvSpPr>
          <p:spPr bwMode="auto">
            <a:xfrm>
              <a:off x="4105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0" name="Rectangle 476"/>
            <p:cNvSpPr>
              <a:spLocks noChangeArrowheads="1"/>
            </p:cNvSpPr>
            <p:nvPr/>
          </p:nvSpPr>
          <p:spPr bwMode="auto">
            <a:xfrm>
              <a:off x="4156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40</a:t>
              </a:r>
              <a:endParaRPr lang="en-US" altLang="en-US"/>
            </a:p>
          </p:txBody>
        </p:sp>
        <p:grpSp>
          <p:nvGrpSpPr>
            <p:cNvPr id="23721" name="Group 479"/>
            <p:cNvGrpSpPr>
              <a:grpSpLocks/>
            </p:cNvGrpSpPr>
            <p:nvPr/>
          </p:nvGrpSpPr>
          <p:grpSpPr bwMode="auto">
            <a:xfrm>
              <a:off x="4444" y="3535"/>
              <a:ext cx="44" cy="71"/>
              <a:chOff x="4444" y="3535"/>
              <a:chExt cx="44" cy="71"/>
            </a:xfrm>
          </p:grpSpPr>
          <p:sp>
            <p:nvSpPr>
              <p:cNvPr id="23842" name="Rectangle 477"/>
              <p:cNvSpPr>
                <a:spLocks noChangeArrowheads="1"/>
              </p:cNvSpPr>
              <p:nvPr/>
            </p:nvSpPr>
            <p:spPr bwMode="auto">
              <a:xfrm>
                <a:off x="4462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3" name="Freeform 478"/>
              <p:cNvSpPr>
                <a:spLocks/>
              </p:cNvSpPr>
              <p:nvPr/>
            </p:nvSpPr>
            <p:spPr bwMode="auto">
              <a:xfrm>
                <a:off x="4444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2" name="Rectangle 480"/>
            <p:cNvSpPr>
              <a:spLocks noChangeArrowheads="1"/>
            </p:cNvSpPr>
            <p:nvPr/>
          </p:nvSpPr>
          <p:spPr bwMode="auto">
            <a:xfrm>
              <a:off x="4394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3" name="Rectangle 481"/>
            <p:cNvSpPr>
              <a:spLocks noChangeArrowheads="1"/>
            </p:cNvSpPr>
            <p:nvPr/>
          </p:nvSpPr>
          <p:spPr bwMode="auto">
            <a:xfrm>
              <a:off x="4445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44</a:t>
              </a:r>
              <a:endParaRPr lang="en-US" altLang="en-US"/>
            </a:p>
          </p:txBody>
        </p:sp>
        <p:grpSp>
          <p:nvGrpSpPr>
            <p:cNvPr id="23724" name="Group 484"/>
            <p:cNvGrpSpPr>
              <a:grpSpLocks/>
            </p:cNvGrpSpPr>
            <p:nvPr/>
          </p:nvGrpSpPr>
          <p:grpSpPr bwMode="auto">
            <a:xfrm>
              <a:off x="4734" y="3535"/>
              <a:ext cx="43" cy="71"/>
              <a:chOff x="4734" y="3535"/>
              <a:chExt cx="43" cy="71"/>
            </a:xfrm>
          </p:grpSpPr>
          <p:sp>
            <p:nvSpPr>
              <p:cNvPr id="23840" name="Rectangle 482"/>
              <p:cNvSpPr>
                <a:spLocks noChangeArrowheads="1"/>
              </p:cNvSpPr>
              <p:nvPr/>
            </p:nvSpPr>
            <p:spPr bwMode="auto">
              <a:xfrm>
                <a:off x="4751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41" name="Freeform 483"/>
              <p:cNvSpPr>
                <a:spLocks/>
              </p:cNvSpPr>
              <p:nvPr/>
            </p:nvSpPr>
            <p:spPr bwMode="auto">
              <a:xfrm>
                <a:off x="4734" y="3535"/>
                <a:ext cx="43" cy="27"/>
              </a:xfrm>
              <a:custGeom>
                <a:avLst/>
                <a:gdLst>
                  <a:gd name="T0" fmla="*/ 2 w 88"/>
                  <a:gd name="T1" fmla="*/ 1 h 55"/>
                  <a:gd name="T2" fmla="*/ 1 w 88"/>
                  <a:gd name="T3" fmla="*/ 0 h 55"/>
                  <a:gd name="T4" fmla="*/ 0 w 88"/>
                  <a:gd name="T5" fmla="*/ 1 h 55"/>
                  <a:gd name="T6" fmla="*/ 2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5" name="Rectangle 485"/>
            <p:cNvSpPr>
              <a:spLocks noChangeArrowheads="1"/>
            </p:cNvSpPr>
            <p:nvPr/>
          </p:nvSpPr>
          <p:spPr bwMode="auto">
            <a:xfrm>
              <a:off x="4683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6" name="Rectangle 486"/>
            <p:cNvSpPr>
              <a:spLocks noChangeArrowheads="1"/>
            </p:cNvSpPr>
            <p:nvPr/>
          </p:nvSpPr>
          <p:spPr bwMode="auto">
            <a:xfrm>
              <a:off x="4734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48</a:t>
              </a:r>
              <a:endParaRPr lang="en-US" altLang="en-US"/>
            </a:p>
          </p:txBody>
        </p:sp>
        <p:grpSp>
          <p:nvGrpSpPr>
            <p:cNvPr id="23727" name="Group 489"/>
            <p:cNvGrpSpPr>
              <a:grpSpLocks/>
            </p:cNvGrpSpPr>
            <p:nvPr/>
          </p:nvGrpSpPr>
          <p:grpSpPr bwMode="auto">
            <a:xfrm>
              <a:off x="5023" y="3535"/>
              <a:ext cx="44" cy="71"/>
              <a:chOff x="5023" y="3535"/>
              <a:chExt cx="44" cy="71"/>
            </a:xfrm>
          </p:grpSpPr>
          <p:sp>
            <p:nvSpPr>
              <p:cNvPr id="23838" name="Rectangle 487"/>
              <p:cNvSpPr>
                <a:spLocks noChangeArrowheads="1"/>
              </p:cNvSpPr>
              <p:nvPr/>
            </p:nvSpPr>
            <p:spPr bwMode="auto">
              <a:xfrm>
                <a:off x="504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9" name="Freeform 488"/>
              <p:cNvSpPr>
                <a:spLocks/>
              </p:cNvSpPr>
              <p:nvPr/>
            </p:nvSpPr>
            <p:spPr bwMode="auto">
              <a:xfrm>
                <a:off x="5023" y="3535"/>
                <a:ext cx="44" cy="27"/>
              </a:xfrm>
              <a:custGeom>
                <a:avLst/>
                <a:gdLst>
                  <a:gd name="T0" fmla="*/ 3 w 87"/>
                  <a:gd name="T1" fmla="*/ 1 h 55"/>
                  <a:gd name="T2" fmla="*/ 2 w 87"/>
                  <a:gd name="T3" fmla="*/ 0 h 55"/>
                  <a:gd name="T4" fmla="*/ 0 w 87"/>
                  <a:gd name="T5" fmla="*/ 1 h 55"/>
                  <a:gd name="T6" fmla="*/ 3 w 87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28" name="Rectangle 490"/>
            <p:cNvSpPr>
              <a:spLocks noChangeArrowheads="1"/>
            </p:cNvSpPr>
            <p:nvPr/>
          </p:nvSpPr>
          <p:spPr bwMode="auto">
            <a:xfrm>
              <a:off x="4972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29" name="Rectangle 491"/>
            <p:cNvSpPr>
              <a:spLocks noChangeArrowheads="1"/>
            </p:cNvSpPr>
            <p:nvPr/>
          </p:nvSpPr>
          <p:spPr bwMode="auto">
            <a:xfrm>
              <a:off x="5023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52</a:t>
              </a:r>
              <a:endParaRPr lang="en-US" altLang="en-US"/>
            </a:p>
          </p:txBody>
        </p:sp>
        <p:grpSp>
          <p:nvGrpSpPr>
            <p:cNvPr id="23730" name="Group 494"/>
            <p:cNvGrpSpPr>
              <a:grpSpLocks/>
            </p:cNvGrpSpPr>
            <p:nvPr/>
          </p:nvGrpSpPr>
          <p:grpSpPr bwMode="auto">
            <a:xfrm>
              <a:off x="5312" y="3535"/>
              <a:ext cx="44" cy="71"/>
              <a:chOff x="5312" y="3535"/>
              <a:chExt cx="44" cy="71"/>
            </a:xfrm>
          </p:grpSpPr>
          <p:sp>
            <p:nvSpPr>
              <p:cNvPr id="23836" name="Rectangle 492"/>
              <p:cNvSpPr>
                <a:spLocks noChangeArrowheads="1"/>
              </p:cNvSpPr>
              <p:nvPr/>
            </p:nvSpPr>
            <p:spPr bwMode="auto">
              <a:xfrm>
                <a:off x="5330" y="3561"/>
                <a:ext cx="8" cy="45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7" name="Freeform 493"/>
              <p:cNvSpPr>
                <a:spLocks/>
              </p:cNvSpPr>
              <p:nvPr/>
            </p:nvSpPr>
            <p:spPr bwMode="auto">
              <a:xfrm>
                <a:off x="5312" y="3535"/>
                <a:ext cx="44" cy="27"/>
              </a:xfrm>
              <a:custGeom>
                <a:avLst/>
                <a:gdLst>
                  <a:gd name="T0" fmla="*/ 3 w 88"/>
                  <a:gd name="T1" fmla="*/ 1 h 55"/>
                  <a:gd name="T2" fmla="*/ 2 w 88"/>
                  <a:gd name="T3" fmla="*/ 0 h 55"/>
                  <a:gd name="T4" fmla="*/ 0 w 88"/>
                  <a:gd name="T5" fmla="*/ 1 h 55"/>
                  <a:gd name="T6" fmla="*/ 3 w 88"/>
                  <a:gd name="T7" fmla="*/ 1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31" name="Rectangle 495"/>
            <p:cNvSpPr>
              <a:spLocks noChangeArrowheads="1"/>
            </p:cNvSpPr>
            <p:nvPr/>
          </p:nvSpPr>
          <p:spPr bwMode="auto">
            <a:xfrm>
              <a:off x="5261" y="3582"/>
              <a:ext cx="14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2" name="Rectangle 496"/>
            <p:cNvSpPr>
              <a:spLocks noChangeArrowheads="1"/>
            </p:cNvSpPr>
            <p:nvPr/>
          </p:nvSpPr>
          <p:spPr bwMode="auto">
            <a:xfrm>
              <a:off x="5312" y="3599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sp>
          <p:nvSpPr>
            <p:cNvPr id="23733" name="Rectangle 497"/>
            <p:cNvSpPr>
              <a:spLocks noChangeArrowheads="1"/>
            </p:cNvSpPr>
            <p:nvPr/>
          </p:nvSpPr>
          <p:spPr bwMode="auto">
            <a:xfrm>
              <a:off x="3652" y="3606"/>
              <a:ext cx="18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4" name="Rectangle 498"/>
            <p:cNvSpPr>
              <a:spLocks noChangeArrowheads="1"/>
            </p:cNvSpPr>
            <p:nvPr/>
          </p:nvSpPr>
          <p:spPr bwMode="auto">
            <a:xfrm>
              <a:off x="3703" y="3624"/>
              <a:ext cx="12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hmc</a:t>
              </a:r>
              <a:endParaRPr lang="en-US" altLang="en-US"/>
            </a:p>
          </p:txBody>
        </p:sp>
        <p:grpSp>
          <p:nvGrpSpPr>
            <p:cNvPr id="23735" name="Group 509"/>
            <p:cNvGrpSpPr>
              <a:grpSpLocks/>
            </p:cNvGrpSpPr>
            <p:nvPr/>
          </p:nvGrpSpPr>
          <p:grpSpPr bwMode="auto">
            <a:xfrm>
              <a:off x="3864" y="3698"/>
              <a:ext cx="1446" cy="77"/>
              <a:chOff x="3864" y="3698"/>
              <a:chExt cx="1446" cy="77"/>
            </a:xfrm>
          </p:grpSpPr>
          <p:sp>
            <p:nvSpPr>
              <p:cNvPr id="23826" name="Rectangle 499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7" name="Rectangle 500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828" name="Rectangle 501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9" name="Rectangle 502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</a:t>
                </a:r>
                <a:endParaRPr lang="en-US" altLang="en-US"/>
              </a:p>
            </p:txBody>
          </p:sp>
          <p:sp>
            <p:nvSpPr>
              <p:cNvPr id="23830" name="Rectangle 503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1" name="Rectangle 504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832" name="Rectangle 505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3" name="Rectangle 506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834" name="Rectangle 507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35" name="Rectangle 508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</p:grpSp>
        <p:grpSp>
          <p:nvGrpSpPr>
            <p:cNvPr id="23736" name="Group 512"/>
            <p:cNvGrpSpPr>
              <a:grpSpLocks/>
            </p:cNvGrpSpPr>
            <p:nvPr/>
          </p:nvGrpSpPr>
          <p:grpSpPr bwMode="auto">
            <a:xfrm>
              <a:off x="3866" y="3775"/>
              <a:ext cx="44" cy="72"/>
              <a:chOff x="3866" y="3775"/>
              <a:chExt cx="44" cy="72"/>
            </a:xfrm>
          </p:grpSpPr>
          <p:sp>
            <p:nvSpPr>
              <p:cNvPr id="23824" name="Rectangle 510"/>
              <p:cNvSpPr>
                <a:spLocks noChangeArrowheads="1"/>
              </p:cNvSpPr>
              <p:nvPr/>
            </p:nvSpPr>
            <p:spPr bwMode="auto">
              <a:xfrm>
                <a:off x="3884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5" name="Freeform 511"/>
              <p:cNvSpPr>
                <a:spLocks/>
              </p:cNvSpPr>
              <p:nvPr/>
            </p:nvSpPr>
            <p:spPr bwMode="auto">
              <a:xfrm>
                <a:off x="3866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37" name="Rectangle 513"/>
            <p:cNvSpPr>
              <a:spLocks noChangeArrowheads="1"/>
            </p:cNvSpPr>
            <p:nvPr/>
          </p:nvSpPr>
          <p:spPr bwMode="auto">
            <a:xfrm>
              <a:off x="3815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38" name="Rectangle 514"/>
            <p:cNvSpPr>
              <a:spLocks noChangeArrowheads="1"/>
            </p:cNvSpPr>
            <p:nvPr/>
          </p:nvSpPr>
          <p:spPr bwMode="auto">
            <a:xfrm>
              <a:off x="3866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56</a:t>
              </a:r>
              <a:endParaRPr lang="en-US" altLang="en-US"/>
            </a:p>
          </p:txBody>
        </p:sp>
        <p:grpSp>
          <p:nvGrpSpPr>
            <p:cNvPr id="23739" name="Group 517"/>
            <p:cNvGrpSpPr>
              <a:grpSpLocks/>
            </p:cNvGrpSpPr>
            <p:nvPr/>
          </p:nvGrpSpPr>
          <p:grpSpPr bwMode="auto">
            <a:xfrm>
              <a:off x="4155" y="3775"/>
              <a:ext cx="44" cy="72"/>
              <a:chOff x="4155" y="3775"/>
              <a:chExt cx="44" cy="72"/>
            </a:xfrm>
          </p:grpSpPr>
          <p:sp>
            <p:nvSpPr>
              <p:cNvPr id="23822" name="Rectangle 515"/>
              <p:cNvSpPr>
                <a:spLocks noChangeArrowheads="1"/>
              </p:cNvSpPr>
              <p:nvPr/>
            </p:nvSpPr>
            <p:spPr bwMode="auto">
              <a:xfrm>
                <a:off x="4173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3" name="Freeform 516"/>
              <p:cNvSpPr>
                <a:spLocks/>
              </p:cNvSpPr>
              <p:nvPr/>
            </p:nvSpPr>
            <p:spPr bwMode="auto">
              <a:xfrm>
                <a:off x="4155" y="3775"/>
                <a:ext cx="44" cy="28"/>
              </a:xfrm>
              <a:custGeom>
                <a:avLst/>
                <a:gdLst>
                  <a:gd name="T0" fmla="*/ 3 w 88"/>
                  <a:gd name="T1" fmla="*/ 2 h 55"/>
                  <a:gd name="T2" fmla="*/ 2 w 88"/>
                  <a:gd name="T3" fmla="*/ 0 h 55"/>
                  <a:gd name="T4" fmla="*/ 0 w 88"/>
                  <a:gd name="T5" fmla="*/ 2 h 55"/>
                  <a:gd name="T6" fmla="*/ 3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4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0" name="Rectangle 518"/>
            <p:cNvSpPr>
              <a:spLocks noChangeArrowheads="1"/>
            </p:cNvSpPr>
            <p:nvPr/>
          </p:nvSpPr>
          <p:spPr bwMode="auto">
            <a:xfrm>
              <a:off x="4105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1" name="Rectangle 519"/>
            <p:cNvSpPr>
              <a:spLocks noChangeArrowheads="1"/>
            </p:cNvSpPr>
            <p:nvPr/>
          </p:nvSpPr>
          <p:spPr bwMode="auto">
            <a:xfrm>
              <a:off x="4156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60</a:t>
              </a:r>
              <a:endParaRPr lang="en-US" altLang="en-US"/>
            </a:p>
          </p:txBody>
        </p:sp>
        <p:grpSp>
          <p:nvGrpSpPr>
            <p:cNvPr id="23742" name="Group 522"/>
            <p:cNvGrpSpPr>
              <a:grpSpLocks/>
            </p:cNvGrpSpPr>
            <p:nvPr/>
          </p:nvGrpSpPr>
          <p:grpSpPr bwMode="auto">
            <a:xfrm>
              <a:off x="4444" y="3775"/>
              <a:ext cx="44" cy="72"/>
              <a:chOff x="4444" y="3775"/>
              <a:chExt cx="44" cy="72"/>
            </a:xfrm>
          </p:grpSpPr>
          <p:sp>
            <p:nvSpPr>
              <p:cNvPr id="23820" name="Rectangle 520"/>
              <p:cNvSpPr>
                <a:spLocks noChangeArrowheads="1"/>
              </p:cNvSpPr>
              <p:nvPr/>
            </p:nvSpPr>
            <p:spPr bwMode="auto">
              <a:xfrm>
                <a:off x="4462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21" name="Freeform 521"/>
              <p:cNvSpPr>
                <a:spLocks/>
              </p:cNvSpPr>
              <p:nvPr/>
            </p:nvSpPr>
            <p:spPr bwMode="auto">
              <a:xfrm>
                <a:off x="4444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3" name="Rectangle 523"/>
            <p:cNvSpPr>
              <a:spLocks noChangeArrowheads="1"/>
            </p:cNvSpPr>
            <p:nvPr/>
          </p:nvSpPr>
          <p:spPr bwMode="auto">
            <a:xfrm>
              <a:off x="4394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4" name="Rectangle 524"/>
            <p:cNvSpPr>
              <a:spLocks noChangeArrowheads="1"/>
            </p:cNvSpPr>
            <p:nvPr/>
          </p:nvSpPr>
          <p:spPr bwMode="auto">
            <a:xfrm>
              <a:off x="4445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64</a:t>
              </a:r>
              <a:endParaRPr lang="en-US" altLang="en-US"/>
            </a:p>
          </p:txBody>
        </p:sp>
        <p:grpSp>
          <p:nvGrpSpPr>
            <p:cNvPr id="23745" name="Group 527"/>
            <p:cNvGrpSpPr>
              <a:grpSpLocks/>
            </p:cNvGrpSpPr>
            <p:nvPr/>
          </p:nvGrpSpPr>
          <p:grpSpPr bwMode="auto">
            <a:xfrm>
              <a:off x="4734" y="3775"/>
              <a:ext cx="43" cy="72"/>
              <a:chOff x="4734" y="3775"/>
              <a:chExt cx="43" cy="72"/>
            </a:xfrm>
          </p:grpSpPr>
          <p:sp>
            <p:nvSpPr>
              <p:cNvPr id="23818" name="Rectangle 525"/>
              <p:cNvSpPr>
                <a:spLocks noChangeArrowheads="1"/>
              </p:cNvSpPr>
              <p:nvPr/>
            </p:nvSpPr>
            <p:spPr bwMode="auto">
              <a:xfrm>
                <a:off x="4751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9" name="Freeform 526"/>
              <p:cNvSpPr>
                <a:spLocks/>
              </p:cNvSpPr>
              <p:nvPr/>
            </p:nvSpPr>
            <p:spPr bwMode="auto">
              <a:xfrm>
                <a:off x="4734" y="3775"/>
                <a:ext cx="43" cy="28"/>
              </a:xfrm>
              <a:custGeom>
                <a:avLst/>
                <a:gdLst>
                  <a:gd name="T0" fmla="*/ 2 w 88"/>
                  <a:gd name="T1" fmla="*/ 2 h 55"/>
                  <a:gd name="T2" fmla="*/ 1 w 88"/>
                  <a:gd name="T3" fmla="*/ 0 h 55"/>
                  <a:gd name="T4" fmla="*/ 0 w 88"/>
                  <a:gd name="T5" fmla="*/ 2 h 55"/>
                  <a:gd name="T6" fmla="*/ 2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6" name="Rectangle 528"/>
            <p:cNvSpPr>
              <a:spLocks noChangeArrowheads="1"/>
            </p:cNvSpPr>
            <p:nvPr/>
          </p:nvSpPr>
          <p:spPr bwMode="auto">
            <a:xfrm>
              <a:off x="4683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47" name="Rectangle 529"/>
            <p:cNvSpPr>
              <a:spLocks noChangeArrowheads="1"/>
            </p:cNvSpPr>
            <p:nvPr/>
          </p:nvSpPr>
          <p:spPr bwMode="auto">
            <a:xfrm>
              <a:off x="4734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68</a:t>
              </a:r>
              <a:endParaRPr lang="en-US" altLang="en-US"/>
            </a:p>
          </p:txBody>
        </p:sp>
        <p:grpSp>
          <p:nvGrpSpPr>
            <p:cNvPr id="23748" name="Group 532"/>
            <p:cNvGrpSpPr>
              <a:grpSpLocks/>
            </p:cNvGrpSpPr>
            <p:nvPr/>
          </p:nvGrpSpPr>
          <p:grpSpPr bwMode="auto">
            <a:xfrm>
              <a:off x="5023" y="3775"/>
              <a:ext cx="44" cy="72"/>
              <a:chOff x="5023" y="3775"/>
              <a:chExt cx="44" cy="72"/>
            </a:xfrm>
          </p:grpSpPr>
          <p:sp>
            <p:nvSpPr>
              <p:cNvPr id="23816" name="Rectangle 530"/>
              <p:cNvSpPr>
                <a:spLocks noChangeArrowheads="1"/>
              </p:cNvSpPr>
              <p:nvPr/>
            </p:nvSpPr>
            <p:spPr bwMode="auto">
              <a:xfrm>
                <a:off x="5040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7" name="Freeform 531"/>
              <p:cNvSpPr>
                <a:spLocks/>
              </p:cNvSpPr>
              <p:nvPr/>
            </p:nvSpPr>
            <p:spPr bwMode="auto">
              <a:xfrm>
                <a:off x="5023" y="3775"/>
                <a:ext cx="44" cy="28"/>
              </a:xfrm>
              <a:custGeom>
                <a:avLst/>
                <a:gdLst>
                  <a:gd name="T0" fmla="*/ 3 w 87"/>
                  <a:gd name="T1" fmla="*/ 2 h 55"/>
                  <a:gd name="T2" fmla="*/ 2 w 87"/>
                  <a:gd name="T3" fmla="*/ 0 h 55"/>
                  <a:gd name="T4" fmla="*/ 0 w 87"/>
                  <a:gd name="T5" fmla="*/ 2 h 55"/>
                  <a:gd name="T6" fmla="*/ 3 w 87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7" h="55">
                    <a:moveTo>
                      <a:pt x="87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7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49" name="Rectangle 533"/>
            <p:cNvSpPr>
              <a:spLocks noChangeArrowheads="1"/>
            </p:cNvSpPr>
            <p:nvPr/>
          </p:nvSpPr>
          <p:spPr bwMode="auto">
            <a:xfrm>
              <a:off x="4972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50" name="Rectangle 534"/>
            <p:cNvSpPr>
              <a:spLocks noChangeArrowheads="1"/>
            </p:cNvSpPr>
            <p:nvPr/>
          </p:nvSpPr>
          <p:spPr bwMode="auto">
            <a:xfrm>
              <a:off x="5023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72</a:t>
              </a:r>
              <a:endParaRPr lang="en-US" altLang="en-US"/>
            </a:p>
          </p:txBody>
        </p:sp>
        <p:grpSp>
          <p:nvGrpSpPr>
            <p:cNvPr id="23751" name="Group 537"/>
            <p:cNvGrpSpPr>
              <a:grpSpLocks/>
            </p:cNvGrpSpPr>
            <p:nvPr/>
          </p:nvGrpSpPr>
          <p:grpSpPr bwMode="auto">
            <a:xfrm>
              <a:off x="5312" y="3775"/>
              <a:ext cx="44" cy="72"/>
              <a:chOff x="5312" y="3775"/>
              <a:chExt cx="44" cy="72"/>
            </a:xfrm>
          </p:grpSpPr>
          <p:sp>
            <p:nvSpPr>
              <p:cNvPr id="23814" name="Rectangle 535"/>
              <p:cNvSpPr>
                <a:spLocks noChangeArrowheads="1"/>
              </p:cNvSpPr>
              <p:nvPr/>
            </p:nvSpPr>
            <p:spPr bwMode="auto">
              <a:xfrm>
                <a:off x="5330" y="3801"/>
                <a:ext cx="8" cy="46"/>
              </a:xfrm>
              <a:prstGeom prst="rect">
                <a:avLst/>
              </a:pr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815" name="Freeform 536"/>
              <p:cNvSpPr>
                <a:spLocks/>
              </p:cNvSpPr>
              <p:nvPr/>
            </p:nvSpPr>
            <p:spPr bwMode="auto">
              <a:xfrm>
                <a:off x="5312" y="3775"/>
                <a:ext cx="44" cy="28"/>
              </a:xfrm>
              <a:custGeom>
                <a:avLst/>
                <a:gdLst>
                  <a:gd name="T0" fmla="*/ 3 w 88"/>
                  <a:gd name="T1" fmla="*/ 2 h 55"/>
                  <a:gd name="T2" fmla="*/ 2 w 88"/>
                  <a:gd name="T3" fmla="*/ 0 h 55"/>
                  <a:gd name="T4" fmla="*/ 0 w 88"/>
                  <a:gd name="T5" fmla="*/ 2 h 55"/>
                  <a:gd name="T6" fmla="*/ 3 w 88"/>
                  <a:gd name="T7" fmla="*/ 2 h 5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8" h="55">
                    <a:moveTo>
                      <a:pt x="88" y="55"/>
                    </a:moveTo>
                    <a:lnTo>
                      <a:pt x="43" y="0"/>
                    </a:lnTo>
                    <a:lnTo>
                      <a:pt x="0" y="55"/>
                    </a:lnTo>
                    <a:lnTo>
                      <a:pt x="88" y="55"/>
                    </a:lnTo>
                    <a:close/>
                  </a:path>
                </a:pathLst>
              </a:custGeom>
              <a:solidFill>
                <a:srgbClr val="0000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52" name="Rectangle 538"/>
            <p:cNvSpPr>
              <a:spLocks noChangeArrowheads="1"/>
            </p:cNvSpPr>
            <p:nvPr/>
          </p:nvSpPr>
          <p:spPr bwMode="auto">
            <a:xfrm>
              <a:off x="5261" y="3823"/>
              <a:ext cx="14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753" name="Rectangle 539"/>
            <p:cNvSpPr>
              <a:spLocks noChangeArrowheads="1"/>
            </p:cNvSpPr>
            <p:nvPr/>
          </p:nvSpPr>
          <p:spPr bwMode="auto">
            <a:xfrm>
              <a:off x="5312" y="3840"/>
              <a:ext cx="8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900">
                  <a:solidFill>
                    <a:srgbClr val="000066"/>
                  </a:solidFill>
                  <a:latin typeface="Courier New" pitchFamily="49" charset="0"/>
                </a:rPr>
                <a:t>76</a:t>
              </a:r>
              <a:endParaRPr lang="en-US" altLang="en-US"/>
            </a:p>
          </p:txBody>
        </p:sp>
        <p:grpSp>
          <p:nvGrpSpPr>
            <p:cNvPr id="23754" name="Group 599"/>
            <p:cNvGrpSpPr>
              <a:grpSpLocks/>
            </p:cNvGrpSpPr>
            <p:nvPr/>
          </p:nvGrpSpPr>
          <p:grpSpPr bwMode="auto">
            <a:xfrm>
              <a:off x="3310" y="3232"/>
              <a:ext cx="2096" cy="707"/>
              <a:chOff x="3310" y="3232"/>
              <a:chExt cx="2096" cy="707"/>
            </a:xfrm>
          </p:grpSpPr>
          <p:sp>
            <p:nvSpPr>
              <p:cNvPr id="23755" name="Rectangle 540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56" name="Rectangle 541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757" name="Rectangle 542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58" name="Rectangle 543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4</a:t>
                </a:r>
                <a:endParaRPr lang="en-US" altLang="en-US"/>
              </a:p>
            </p:txBody>
          </p:sp>
          <p:sp>
            <p:nvSpPr>
              <p:cNvPr id="23759" name="Rectangle 544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0" name="Rectangle 545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761" name="Rectangle 546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2" name="Rectangle 547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2</a:t>
                </a:r>
                <a:endParaRPr lang="en-US" altLang="en-US"/>
              </a:p>
            </p:txBody>
          </p:sp>
          <p:sp>
            <p:nvSpPr>
              <p:cNvPr id="23763" name="Rectangle 548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4" name="Rectangle 549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0</a:t>
                </a:r>
                <a:endParaRPr lang="en-US" altLang="en-US"/>
              </a:p>
            </p:txBody>
          </p:sp>
          <p:sp>
            <p:nvSpPr>
              <p:cNvPr id="23765" name="Rectangle 550"/>
              <p:cNvSpPr>
                <a:spLocks noChangeArrowheads="1"/>
              </p:cNvSpPr>
              <p:nvPr/>
            </p:nvSpPr>
            <p:spPr bwMode="auto">
              <a:xfrm>
                <a:off x="3864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6" name="Rectangle 551"/>
              <p:cNvSpPr>
                <a:spLocks noChangeArrowheads="1"/>
              </p:cNvSpPr>
              <p:nvPr/>
            </p:nvSpPr>
            <p:spPr bwMode="auto">
              <a:xfrm>
                <a:off x="4008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9</a:t>
                </a:r>
                <a:endParaRPr lang="en-US" altLang="en-US"/>
              </a:p>
            </p:txBody>
          </p:sp>
          <p:sp>
            <p:nvSpPr>
              <p:cNvPr id="23767" name="Rectangle 552"/>
              <p:cNvSpPr>
                <a:spLocks noChangeArrowheads="1"/>
              </p:cNvSpPr>
              <p:nvPr/>
            </p:nvSpPr>
            <p:spPr bwMode="auto">
              <a:xfrm>
                <a:off x="4153" y="3703"/>
                <a:ext cx="289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68" name="Rectangle 553"/>
              <p:cNvSpPr>
                <a:spLocks noChangeArrowheads="1"/>
              </p:cNvSpPr>
              <p:nvPr/>
            </p:nvSpPr>
            <p:spPr bwMode="auto">
              <a:xfrm>
                <a:off x="4297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769" name="Rectangle 554"/>
              <p:cNvSpPr>
                <a:spLocks noChangeArrowheads="1"/>
              </p:cNvSpPr>
              <p:nvPr/>
            </p:nvSpPr>
            <p:spPr bwMode="auto">
              <a:xfrm>
                <a:off x="4442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0" name="Rectangle 555"/>
              <p:cNvSpPr>
                <a:spLocks noChangeArrowheads="1"/>
              </p:cNvSpPr>
              <p:nvPr/>
            </p:nvSpPr>
            <p:spPr bwMode="auto">
              <a:xfrm>
                <a:off x="4586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</a:t>
                </a:r>
                <a:endParaRPr lang="en-US" altLang="en-US"/>
              </a:p>
            </p:txBody>
          </p:sp>
          <p:sp>
            <p:nvSpPr>
              <p:cNvPr id="23771" name="Rectangle 556"/>
              <p:cNvSpPr>
                <a:spLocks noChangeArrowheads="1"/>
              </p:cNvSpPr>
              <p:nvPr/>
            </p:nvSpPr>
            <p:spPr bwMode="auto">
              <a:xfrm>
                <a:off x="4731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2" name="Rectangle 557"/>
              <p:cNvSpPr>
                <a:spLocks noChangeArrowheads="1"/>
              </p:cNvSpPr>
              <p:nvPr/>
            </p:nvSpPr>
            <p:spPr bwMode="auto">
              <a:xfrm>
                <a:off x="4875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sp>
            <p:nvSpPr>
              <p:cNvPr id="23773" name="Rectangle 558"/>
              <p:cNvSpPr>
                <a:spLocks noChangeArrowheads="1"/>
              </p:cNvSpPr>
              <p:nvPr/>
            </p:nvSpPr>
            <p:spPr bwMode="auto">
              <a:xfrm>
                <a:off x="5020" y="3703"/>
                <a:ext cx="290" cy="7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4" name="Rectangle 559"/>
              <p:cNvSpPr>
                <a:spLocks noChangeArrowheads="1"/>
              </p:cNvSpPr>
              <p:nvPr/>
            </p:nvSpPr>
            <p:spPr bwMode="auto">
              <a:xfrm>
                <a:off x="5164" y="3698"/>
                <a:ext cx="4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1</a:t>
                </a:r>
                <a:endParaRPr lang="en-US" altLang="en-US"/>
              </a:p>
            </p:txBody>
          </p:sp>
          <p:grpSp>
            <p:nvGrpSpPr>
              <p:cNvPr id="23775" name="Group 562"/>
              <p:cNvGrpSpPr>
                <a:grpSpLocks/>
              </p:cNvGrpSpPr>
              <p:nvPr/>
            </p:nvGrpSpPr>
            <p:grpSpPr bwMode="auto">
              <a:xfrm>
                <a:off x="3866" y="3775"/>
                <a:ext cx="44" cy="72"/>
                <a:chOff x="3866" y="3775"/>
                <a:chExt cx="44" cy="72"/>
              </a:xfrm>
            </p:grpSpPr>
            <p:sp>
              <p:nvSpPr>
                <p:cNvPr id="23812" name="Rectangle 560"/>
                <p:cNvSpPr>
                  <a:spLocks noChangeArrowheads="1"/>
                </p:cNvSpPr>
                <p:nvPr/>
              </p:nvSpPr>
              <p:spPr bwMode="auto">
                <a:xfrm>
                  <a:off x="3884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13" name="Freeform 561"/>
                <p:cNvSpPr>
                  <a:spLocks/>
                </p:cNvSpPr>
                <p:nvPr/>
              </p:nvSpPr>
              <p:spPr bwMode="auto">
                <a:xfrm>
                  <a:off x="3866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76" name="Rectangle 563"/>
              <p:cNvSpPr>
                <a:spLocks noChangeArrowheads="1"/>
              </p:cNvSpPr>
              <p:nvPr/>
            </p:nvSpPr>
            <p:spPr bwMode="auto">
              <a:xfrm>
                <a:off x="381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77" name="Rectangle 564"/>
              <p:cNvSpPr>
                <a:spLocks noChangeArrowheads="1"/>
              </p:cNvSpPr>
              <p:nvPr/>
            </p:nvSpPr>
            <p:spPr bwMode="auto">
              <a:xfrm>
                <a:off x="3866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56</a:t>
                </a:r>
                <a:endParaRPr lang="en-US" altLang="en-US"/>
              </a:p>
            </p:txBody>
          </p:sp>
          <p:grpSp>
            <p:nvGrpSpPr>
              <p:cNvPr id="23778" name="Group 567"/>
              <p:cNvGrpSpPr>
                <a:grpSpLocks/>
              </p:cNvGrpSpPr>
              <p:nvPr/>
            </p:nvGrpSpPr>
            <p:grpSpPr bwMode="auto">
              <a:xfrm>
                <a:off x="4155" y="3775"/>
                <a:ext cx="44" cy="72"/>
                <a:chOff x="4155" y="3775"/>
                <a:chExt cx="44" cy="72"/>
              </a:xfrm>
            </p:grpSpPr>
            <p:sp>
              <p:nvSpPr>
                <p:cNvPr id="23810" name="Rectangle 565"/>
                <p:cNvSpPr>
                  <a:spLocks noChangeArrowheads="1"/>
                </p:cNvSpPr>
                <p:nvPr/>
              </p:nvSpPr>
              <p:spPr bwMode="auto">
                <a:xfrm>
                  <a:off x="4173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11" name="Freeform 566"/>
                <p:cNvSpPr>
                  <a:spLocks/>
                </p:cNvSpPr>
                <p:nvPr/>
              </p:nvSpPr>
              <p:spPr bwMode="auto">
                <a:xfrm>
                  <a:off x="4155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4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79" name="Rectangle 568"/>
              <p:cNvSpPr>
                <a:spLocks noChangeArrowheads="1"/>
              </p:cNvSpPr>
              <p:nvPr/>
            </p:nvSpPr>
            <p:spPr bwMode="auto">
              <a:xfrm>
                <a:off x="4105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0" name="Rectangle 569"/>
              <p:cNvSpPr>
                <a:spLocks noChangeArrowheads="1"/>
              </p:cNvSpPr>
              <p:nvPr/>
            </p:nvSpPr>
            <p:spPr bwMode="auto">
              <a:xfrm>
                <a:off x="4156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60</a:t>
                </a:r>
                <a:endParaRPr lang="en-US" altLang="en-US"/>
              </a:p>
            </p:txBody>
          </p:sp>
          <p:grpSp>
            <p:nvGrpSpPr>
              <p:cNvPr id="23781" name="Group 572"/>
              <p:cNvGrpSpPr>
                <a:grpSpLocks/>
              </p:cNvGrpSpPr>
              <p:nvPr/>
            </p:nvGrpSpPr>
            <p:grpSpPr bwMode="auto">
              <a:xfrm>
                <a:off x="4444" y="3775"/>
                <a:ext cx="44" cy="72"/>
                <a:chOff x="4444" y="3775"/>
                <a:chExt cx="44" cy="72"/>
              </a:xfrm>
            </p:grpSpPr>
            <p:sp>
              <p:nvSpPr>
                <p:cNvPr id="23808" name="Rectangle 570"/>
                <p:cNvSpPr>
                  <a:spLocks noChangeArrowheads="1"/>
                </p:cNvSpPr>
                <p:nvPr/>
              </p:nvSpPr>
              <p:spPr bwMode="auto">
                <a:xfrm>
                  <a:off x="4462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9" name="Freeform 571"/>
                <p:cNvSpPr>
                  <a:spLocks/>
                </p:cNvSpPr>
                <p:nvPr/>
              </p:nvSpPr>
              <p:spPr bwMode="auto">
                <a:xfrm>
                  <a:off x="4444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2" name="Rectangle 573"/>
              <p:cNvSpPr>
                <a:spLocks noChangeArrowheads="1"/>
              </p:cNvSpPr>
              <p:nvPr/>
            </p:nvSpPr>
            <p:spPr bwMode="auto">
              <a:xfrm>
                <a:off x="4394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3" name="Rectangle 574"/>
              <p:cNvSpPr>
                <a:spLocks noChangeArrowheads="1"/>
              </p:cNvSpPr>
              <p:nvPr/>
            </p:nvSpPr>
            <p:spPr bwMode="auto">
              <a:xfrm>
                <a:off x="4445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64</a:t>
                </a:r>
                <a:endParaRPr lang="en-US" altLang="en-US"/>
              </a:p>
            </p:txBody>
          </p:sp>
          <p:grpSp>
            <p:nvGrpSpPr>
              <p:cNvPr id="23784" name="Group 577"/>
              <p:cNvGrpSpPr>
                <a:grpSpLocks/>
              </p:cNvGrpSpPr>
              <p:nvPr/>
            </p:nvGrpSpPr>
            <p:grpSpPr bwMode="auto">
              <a:xfrm>
                <a:off x="4734" y="3775"/>
                <a:ext cx="43" cy="72"/>
                <a:chOff x="4734" y="3775"/>
                <a:chExt cx="43" cy="72"/>
              </a:xfrm>
            </p:grpSpPr>
            <p:sp>
              <p:nvSpPr>
                <p:cNvPr id="23806" name="Rectangle 575"/>
                <p:cNvSpPr>
                  <a:spLocks noChangeArrowheads="1"/>
                </p:cNvSpPr>
                <p:nvPr/>
              </p:nvSpPr>
              <p:spPr bwMode="auto">
                <a:xfrm>
                  <a:off x="4751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7" name="Freeform 576"/>
                <p:cNvSpPr>
                  <a:spLocks/>
                </p:cNvSpPr>
                <p:nvPr/>
              </p:nvSpPr>
              <p:spPr bwMode="auto">
                <a:xfrm>
                  <a:off x="4734" y="3775"/>
                  <a:ext cx="43" cy="28"/>
                </a:xfrm>
                <a:custGeom>
                  <a:avLst/>
                  <a:gdLst>
                    <a:gd name="T0" fmla="*/ 2 w 88"/>
                    <a:gd name="T1" fmla="*/ 2 h 55"/>
                    <a:gd name="T2" fmla="*/ 1 w 88"/>
                    <a:gd name="T3" fmla="*/ 0 h 55"/>
                    <a:gd name="T4" fmla="*/ 0 w 88"/>
                    <a:gd name="T5" fmla="*/ 2 h 55"/>
                    <a:gd name="T6" fmla="*/ 2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5" name="Rectangle 578"/>
              <p:cNvSpPr>
                <a:spLocks noChangeArrowheads="1"/>
              </p:cNvSpPr>
              <p:nvPr/>
            </p:nvSpPr>
            <p:spPr bwMode="auto">
              <a:xfrm>
                <a:off x="4683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6" name="Rectangle 579"/>
              <p:cNvSpPr>
                <a:spLocks noChangeArrowheads="1"/>
              </p:cNvSpPr>
              <p:nvPr/>
            </p:nvSpPr>
            <p:spPr bwMode="auto">
              <a:xfrm>
                <a:off x="4734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68</a:t>
                </a:r>
                <a:endParaRPr lang="en-US" altLang="en-US"/>
              </a:p>
            </p:txBody>
          </p:sp>
          <p:grpSp>
            <p:nvGrpSpPr>
              <p:cNvPr id="23787" name="Group 582"/>
              <p:cNvGrpSpPr>
                <a:grpSpLocks/>
              </p:cNvGrpSpPr>
              <p:nvPr/>
            </p:nvGrpSpPr>
            <p:grpSpPr bwMode="auto">
              <a:xfrm>
                <a:off x="5023" y="3775"/>
                <a:ext cx="44" cy="72"/>
                <a:chOff x="5023" y="3775"/>
                <a:chExt cx="44" cy="72"/>
              </a:xfrm>
            </p:grpSpPr>
            <p:sp>
              <p:nvSpPr>
                <p:cNvPr id="23804" name="Rectangle 580"/>
                <p:cNvSpPr>
                  <a:spLocks noChangeArrowheads="1"/>
                </p:cNvSpPr>
                <p:nvPr/>
              </p:nvSpPr>
              <p:spPr bwMode="auto">
                <a:xfrm>
                  <a:off x="504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5" name="Freeform 581"/>
                <p:cNvSpPr>
                  <a:spLocks/>
                </p:cNvSpPr>
                <p:nvPr/>
              </p:nvSpPr>
              <p:spPr bwMode="auto">
                <a:xfrm>
                  <a:off x="5023" y="3775"/>
                  <a:ext cx="44" cy="28"/>
                </a:xfrm>
                <a:custGeom>
                  <a:avLst/>
                  <a:gdLst>
                    <a:gd name="T0" fmla="*/ 3 w 87"/>
                    <a:gd name="T1" fmla="*/ 2 h 55"/>
                    <a:gd name="T2" fmla="*/ 2 w 87"/>
                    <a:gd name="T3" fmla="*/ 0 h 55"/>
                    <a:gd name="T4" fmla="*/ 0 w 87"/>
                    <a:gd name="T5" fmla="*/ 2 h 55"/>
                    <a:gd name="T6" fmla="*/ 3 w 87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7" h="55">
                      <a:moveTo>
                        <a:pt x="87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7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88" name="Rectangle 583"/>
              <p:cNvSpPr>
                <a:spLocks noChangeArrowheads="1"/>
              </p:cNvSpPr>
              <p:nvPr/>
            </p:nvSpPr>
            <p:spPr bwMode="auto">
              <a:xfrm>
                <a:off x="4972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89" name="Rectangle 584"/>
              <p:cNvSpPr>
                <a:spLocks noChangeArrowheads="1"/>
              </p:cNvSpPr>
              <p:nvPr/>
            </p:nvSpPr>
            <p:spPr bwMode="auto">
              <a:xfrm>
                <a:off x="5023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72</a:t>
                </a:r>
                <a:endParaRPr lang="en-US" altLang="en-US"/>
              </a:p>
            </p:txBody>
          </p:sp>
          <p:grpSp>
            <p:nvGrpSpPr>
              <p:cNvPr id="23790" name="Group 587"/>
              <p:cNvGrpSpPr>
                <a:grpSpLocks/>
              </p:cNvGrpSpPr>
              <p:nvPr/>
            </p:nvGrpSpPr>
            <p:grpSpPr bwMode="auto">
              <a:xfrm>
                <a:off x="5312" y="3775"/>
                <a:ext cx="44" cy="72"/>
                <a:chOff x="5312" y="3775"/>
                <a:chExt cx="44" cy="72"/>
              </a:xfrm>
            </p:grpSpPr>
            <p:sp>
              <p:nvSpPr>
                <p:cNvPr id="23802" name="Rectangle 585"/>
                <p:cNvSpPr>
                  <a:spLocks noChangeArrowheads="1"/>
                </p:cNvSpPr>
                <p:nvPr/>
              </p:nvSpPr>
              <p:spPr bwMode="auto">
                <a:xfrm>
                  <a:off x="5330" y="3801"/>
                  <a:ext cx="8" cy="46"/>
                </a:xfrm>
                <a:prstGeom prst="rect">
                  <a:avLst/>
                </a:pr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23803" name="Freeform 586"/>
                <p:cNvSpPr>
                  <a:spLocks/>
                </p:cNvSpPr>
                <p:nvPr/>
              </p:nvSpPr>
              <p:spPr bwMode="auto">
                <a:xfrm>
                  <a:off x="5312" y="3775"/>
                  <a:ext cx="44" cy="28"/>
                </a:xfrm>
                <a:custGeom>
                  <a:avLst/>
                  <a:gdLst>
                    <a:gd name="T0" fmla="*/ 3 w 88"/>
                    <a:gd name="T1" fmla="*/ 2 h 55"/>
                    <a:gd name="T2" fmla="*/ 2 w 88"/>
                    <a:gd name="T3" fmla="*/ 0 h 55"/>
                    <a:gd name="T4" fmla="*/ 0 w 88"/>
                    <a:gd name="T5" fmla="*/ 2 h 55"/>
                    <a:gd name="T6" fmla="*/ 3 w 88"/>
                    <a:gd name="T7" fmla="*/ 2 h 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55">
                      <a:moveTo>
                        <a:pt x="88" y="55"/>
                      </a:moveTo>
                      <a:lnTo>
                        <a:pt x="43" y="0"/>
                      </a:lnTo>
                      <a:lnTo>
                        <a:pt x="0" y="55"/>
                      </a:lnTo>
                      <a:lnTo>
                        <a:pt x="88" y="5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791" name="Rectangle 588"/>
              <p:cNvSpPr>
                <a:spLocks noChangeArrowheads="1"/>
              </p:cNvSpPr>
              <p:nvPr/>
            </p:nvSpPr>
            <p:spPr bwMode="auto">
              <a:xfrm>
                <a:off x="5261" y="3823"/>
                <a:ext cx="145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792" name="Rectangle 589"/>
              <p:cNvSpPr>
                <a:spLocks noChangeArrowheads="1"/>
              </p:cNvSpPr>
              <p:nvPr/>
            </p:nvSpPr>
            <p:spPr bwMode="auto">
              <a:xfrm>
                <a:off x="5312" y="3840"/>
                <a:ext cx="8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66"/>
                    </a:solidFill>
                    <a:latin typeface="Courier New" pitchFamily="49" charset="0"/>
                  </a:rPr>
                  <a:t>76</a:t>
                </a:r>
                <a:endParaRPr lang="en-US" altLang="en-US"/>
              </a:p>
            </p:txBody>
          </p:sp>
          <p:grpSp>
            <p:nvGrpSpPr>
              <p:cNvPr id="23793" name="Group 592"/>
              <p:cNvGrpSpPr>
                <a:grpSpLocks/>
              </p:cNvGrpSpPr>
              <p:nvPr/>
            </p:nvGrpSpPr>
            <p:grpSpPr bwMode="auto">
              <a:xfrm>
                <a:off x="3310" y="3232"/>
                <a:ext cx="555" cy="318"/>
                <a:chOff x="3310" y="3232"/>
                <a:chExt cx="555" cy="318"/>
              </a:xfrm>
            </p:grpSpPr>
            <p:sp>
              <p:nvSpPr>
                <p:cNvPr id="23800" name="Freeform 590"/>
                <p:cNvSpPr>
                  <a:spLocks/>
                </p:cNvSpPr>
                <p:nvPr/>
              </p:nvSpPr>
              <p:spPr bwMode="auto">
                <a:xfrm>
                  <a:off x="3310" y="3249"/>
                  <a:ext cx="511" cy="301"/>
                </a:xfrm>
                <a:custGeom>
                  <a:avLst/>
                  <a:gdLst>
                    <a:gd name="T0" fmla="*/ 0 w 1023"/>
                    <a:gd name="T1" fmla="*/ 19 h 600"/>
                    <a:gd name="T2" fmla="*/ 0 w 1023"/>
                    <a:gd name="T3" fmla="*/ 18 h 600"/>
                    <a:gd name="T4" fmla="*/ 0 w 1023"/>
                    <a:gd name="T5" fmla="*/ 18 h 600"/>
                    <a:gd name="T6" fmla="*/ 1 w 1023"/>
                    <a:gd name="T7" fmla="*/ 16 h 600"/>
                    <a:gd name="T8" fmla="*/ 2 w 1023"/>
                    <a:gd name="T9" fmla="*/ 14 h 600"/>
                    <a:gd name="T10" fmla="*/ 2 w 1023"/>
                    <a:gd name="T11" fmla="*/ 14 h 600"/>
                    <a:gd name="T12" fmla="*/ 3 w 1023"/>
                    <a:gd name="T13" fmla="*/ 13 h 600"/>
                    <a:gd name="T14" fmla="*/ 4 w 1023"/>
                    <a:gd name="T15" fmla="*/ 11 h 600"/>
                    <a:gd name="T16" fmla="*/ 6 w 1023"/>
                    <a:gd name="T17" fmla="*/ 10 h 600"/>
                    <a:gd name="T18" fmla="*/ 8 w 1023"/>
                    <a:gd name="T19" fmla="*/ 9 h 600"/>
                    <a:gd name="T20" fmla="*/ 7 w 1023"/>
                    <a:gd name="T21" fmla="*/ 9 h 600"/>
                    <a:gd name="T22" fmla="*/ 10 w 1023"/>
                    <a:gd name="T23" fmla="*/ 7 h 600"/>
                    <a:gd name="T24" fmla="*/ 12 w 1023"/>
                    <a:gd name="T25" fmla="*/ 6 h 600"/>
                    <a:gd name="T26" fmla="*/ 14 w 1023"/>
                    <a:gd name="T27" fmla="*/ 5 h 600"/>
                    <a:gd name="T28" fmla="*/ 17 w 1023"/>
                    <a:gd name="T29" fmla="*/ 4 h 600"/>
                    <a:gd name="T30" fmla="*/ 20 w 1023"/>
                    <a:gd name="T31" fmla="*/ 3 h 600"/>
                    <a:gd name="T32" fmla="*/ 23 w 1023"/>
                    <a:gd name="T33" fmla="*/ 2 h 600"/>
                    <a:gd name="T34" fmla="*/ 24 w 1023"/>
                    <a:gd name="T35" fmla="*/ 2 h 600"/>
                    <a:gd name="T36" fmla="*/ 25 w 1023"/>
                    <a:gd name="T37" fmla="*/ 2 h 600"/>
                    <a:gd name="T38" fmla="*/ 28 w 1023"/>
                    <a:gd name="T39" fmla="*/ 1 h 600"/>
                    <a:gd name="T40" fmla="*/ 31 w 1023"/>
                    <a:gd name="T41" fmla="*/ 1 h 600"/>
                    <a:gd name="T42" fmla="*/ 30 w 1023"/>
                    <a:gd name="T43" fmla="*/ 1 h 600"/>
                    <a:gd name="T44" fmla="*/ 27 w 1023"/>
                    <a:gd name="T45" fmla="*/ 1 h 600"/>
                    <a:gd name="T46" fmla="*/ 24 w 1023"/>
                    <a:gd name="T47" fmla="*/ 1 h 600"/>
                    <a:gd name="T48" fmla="*/ 22 w 1023"/>
                    <a:gd name="T49" fmla="*/ 2 h 600"/>
                    <a:gd name="T50" fmla="*/ 20 w 1023"/>
                    <a:gd name="T51" fmla="*/ 3 h 600"/>
                    <a:gd name="T52" fmla="*/ 17 w 1023"/>
                    <a:gd name="T53" fmla="*/ 3 h 600"/>
                    <a:gd name="T54" fmla="*/ 14 w 1023"/>
                    <a:gd name="T55" fmla="*/ 4 h 600"/>
                    <a:gd name="T56" fmla="*/ 12 w 1023"/>
                    <a:gd name="T57" fmla="*/ 6 h 600"/>
                    <a:gd name="T58" fmla="*/ 9 w 1023"/>
                    <a:gd name="T59" fmla="*/ 7 h 600"/>
                    <a:gd name="T60" fmla="*/ 7 w 1023"/>
                    <a:gd name="T61" fmla="*/ 8 h 600"/>
                    <a:gd name="T62" fmla="*/ 6 w 1023"/>
                    <a:gd name="T63" fmla="*/ 9 h 600"/>
                    <a:gd name="T64" fmla="*/ 4 w 1023"/>
                    <a:gd name="T65" fmla="*/ 10 h 600"/>
                    <a:gd name="T66" fmla="*/ 3 w 1023"/>
                    <a:gd name="T67" fmla="*/ 12 h 600"/>
                    <a:gd name="T68" fmla="*/ 2 w 1023"/>
                    <a:gd name="T69" fmla="*/ 13 h 600"/>
                    <a:gd name="T70" fmla="*/ 1 w 1023"/>
                    <a:gd name="T71" fmla="*/ 14 h 600"/>
                    <a:gd name="T72" fmla="*/ 0 w 1023"/>
                    <a:gd name="T73" fmla="*/ 16 h 600"/>
                    <a:gd name="T74" fmla="*/ 0 w 1023"/>
                    <a:gd name="T75" fmla="*/ 18 h 600"/>
                    <a:gd name="T76" fmla="*/ 0 w 1023"/>
                    <a:gd name="T77" fmla="*/ 18 h 600"/>
                    <a:gd name="T78" fmla="*/ 0 w 1023"/>
                    <a:gd name="T79" fmla="*/ 19 h 600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023" h="600">
                      <a:moveTo>
                        <a:pt x="0" y="600"/>
                      </a:moveTo>
                      <a:lnTo>
                        <a:pt x="16" y="600"/>
                      </a:lnTo>
                      <a:lnTo>
                        <a:pt x="17" y="574"/>
                      </a:lnTo>
                      <a:lnTo>
                        <a:pt x="22" y="547"/>
                      </a:lnTo>
                      <a:lnTo>
                        <a:pt x="14" y="547"/>
                      </a:lnTo>
                      <a:lnTo>
                        <a:pt x="21" y="550"/>
                      </a:lnTo>
                      <a:lnTo>
                        <a:pt x="29" y="524"/>
                      </a:lnTo>
                      <a:lnTo>
                        <a:pt x="39" y="498"/>
                      </a:lnTo>
                      <a:lnTo>
                        <a:pt x="51" y="472"/>
                      </a:lnTo>
                      <a:lnTo>
                        <a:pt x="65" y="447"/>
                      </a:lnTo>
                      <a:lnTo>
                        <a:pt x="82" y="420"/>
                      </a:lnTo>
                      <a:lnTo>
                        <a:pt x="75" y="417"/>
                      </a:lnTo>
                      <a:lnTo>
                        <a:pt x="80" y="423"/>
                      </a:lnTo>
                      <a:lnTo>
                        <a:pt x="99" y="398"/>
                      </a:lnTo>
                      <a:lnTo>
                        <a:pt x="121" y="373"/>
                      </a:lnTo>
                      <a:lnTo>
                        <a:pt x="144" y="349"/>
                      </a:lnTo>
                      <a:lnTo>
                        <a:pt x="170" y="325"/>
                      </a:lnTo>
                      <a:lnTo>
                        <a:pt x="197" y="302"/>
                      </a:lnTo>
                      <a:lnTo>
                        <a:pt x="227" y="279"/>
                      </a:lnTo>
                      <a:lnTo>
                        <a:pt x="258" y="257"/>
                      </a:lnTo>
                      <a:lnTo>
                        <a:pt x="252" y="252"/>
                      </a:lnTo>
                      <a:lnTo>
                        <a:pt x="255" y="259"/>
                      </a:lnTo>
                      <a:lnTo>
                        <a:pt x="289" y="238"/>
                      </a:lnTo>
                      <a:lnTo>
                        <a:pt x="323" y="217"/>
                      </a:lnTo>
                      <a:lnTo>
                        <a:pt x="359" y="197"/>
                      </a:lnTo>
                      <a:lnTo>
                        <a:pt x="397" y="178"/>
                      </a:lnTo>
                      <a:lnTo>
                        <a:pt x="435" y="159"/>
                      </a:lnTo>
                      <a:lnTo>
                        <a:pt x="475" y="141"/>
                      </a:lnTo>
                      <a:lnTo>
                        <a:pt x="517" y="124"/>
                      </a:lnTo>
                      <a:lnTo>
                        <a:pt x="559" y="109"/>
                      </a:lnTo>
                      <a:lnTo>
                        <a:pt x="603" y="94"/>
                      </a:lnTo>
                      <a:lnTo>
                        <a:pt x="647" y="80"/>
                      </a:lnTo>
                      <a:lnTo>
                        <a:pt x="692" y="68"/>
                      </a:lnTo>
                      <a:lnTo>
                        <a:pt x="738" y="57"/>
                      </a:lnTo>
                      <a:lnTo>
                        <a:pt x="785" y="47"/>
                      </a:lnTo>
                      <a:lnTo>
                        <a:pt x="782" y="39"/>
                      </a:lnTo>
                      <a:lnTo>
                        <a:pt x="782" y="47"/>
                      </a:lnTo>
                      <a:lnTo>
                        <a:pt x="829" y="38"/>
                      </a:lnTo>
                      <a:lnTo>
                        <a:pt x="876" y="31"/>
                      </a:lnTo>
                      <a:lnTo>
                        <a:pt x="924" y="24"/>
                      </a:lnTo>
                      <a:lnTo>
                        <a:pt x="973" y="19"/>
                      </a:lnTo>
                      <a:lnTo>
                        <a:pt x="1023" y="16"/>
                      </a:lnTo>
                      <a:lnTo>
                        <a:pt x="1022" y="0"/>
                      </a:lnTo>
                      <a:lnTo>
                        <a:pt x="973" y="3"/>
                      </a:lnTo>
                      <a:lnTo>
                        <a:pt x="924" y="8"/>
                      </a:lnTo>
                      <a:lnTo>
                        <a:pt x="876" y="15"/>
                      </a:lnTo>
                      <a:lnTo>
                        <a:pt x="829" y="22"/>
                      </a:lnTo>
                      <a:lnTo>
                        <a:pt x="782" y="31"/>
                      </a:lnTo>
                      <a:lnTo>
                        <a:pt x="779" y="32"/>
                      </a:lnTo>
                      <a:lnTo>
                        <a:pt x="732" y="42"/>
                      </a:lnTo>
                      <a:lnTo>
                        <a:pt x="686" y="53"/>
                      </a:lnTo>
                      <a:lnTo>
                        <a:pt x="641" y="65"/>
                      </a:lnTo>
                      <a:lnTo>
                        <a:pt x="597" y="79"/>
                      </a:lnTo>
                      <a:lnTo>
                        <a:pt x="553" y="94"/>
                      </a:lnTo>
                      <a:lnTo>
                        <a:pt x="511" y="109"/>
                      </a:lnTo>
                      <a:lnTo>
                        <a:pt x="469" y="126"/>
                      </a:lnTo>
                      <a:lnTo>
                        <a:pt x="429" y="143"/>
                      </a:lnTo>
                      <a:lnTo>
                        <a:pt x="391" y="163"/>
                      </a:lnTo>
                      <a:lnTo>
                        <a:pt x="353" y="182"/>
                      </a:lnTo>
                      <a:lnTo>
                        <a:pt x="317" y="202"/>
                      </a:lnTo>
                      <a:lnTo>
                        <a:pt x="283" y="223"/>
                      </a:lnTo>
                      <a:lnTo>
                        <a:pt x="249" y="244"/>
                      </a:lnTo>
                      <a:lnTo>
                        <a:pt x="247" y="246"/>
                      </a:lnTo>
                      <a:lnTo>
                        <a:pt x="216" y="268"/>
                      </a:lnTo>
                      <a:lnTo>
                        <a:pt x="186" y="291"/>
                      </a:lnTo>
                      <a:lnTo>
                        <a:pt x="159" y="314"/>
                      </a:lnTo>
                      <a:lnTo>
                        <a:pt x="133" y="338"/>
                      </a:lnTo>
                      <a:lnTo>
                        <a:pt x="110" y="362"/>
                      </a:lnTo>
                      <a:lnTo>
                        <a:pt x="88" y="387"/>
                      </a:lnTo>
                      <a:lnTo>
                        <a:pt x="69" y="412"/>
                      </a:lnTo>
                      <a:lnTo>
                        <a:pt x="67" y="414"/>
                      </a:lnTo>
                      <a:lnTo>
                        <a:pt x="50" y="441"/>
                      </a:lnTo>
                      <a:lnTo>
                        <a:pt x="36" y="466"/>
                      </a:lnTo>
                      <a:lnTo>
                        <a:pt x="23" y="492"/>
                      </a:lnTo>
                      <a:lnTo>
                        <a:pt x="13" y="518"/>
                      </a:lnTo>
                      <a:lnTo>
                        <a:pt x="6" y="544"/>
                      </a:lnTo>
                      <a:lnTo>
                        <a:pt x="6" y="547"/>
                      </a:lnTo>
                      <a:lnTo>
                        <a:pt x="1" y="574"/>
                      </a:lnTo>
                      <a:lnTo>
                        <a:pt x="0" y="600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801" name="Freeform 591"/>
                <p:cNvSpPr>
                  <a:spLocks/>
                </p:cNvSpPr>
                <p:nvPr/>
              </p:nvSpPr>
              <p:spPr bwMode="auto">
                <a:xfrm>
                  <a:off x="3820" y="3232"/>
                  <a:ext cx="45" cy="44"/>
                </a:xfrm>
                <a:custGeom>
                  <a:avLst/>
                  <a:gdLst>
                    <a:gd name="T0" fmla="*/ 1 w 88"/>
                    <a:gd name="T1" fmla="*/ 3 h 88"/>
                    <a:gd name="T2" fmla="*/ 3 w 88"/>
                    <a:gd name="T3" fmla="*/ 2 h 88"/>
                    <a:gd name="T4" fmla="*/ 0 w 88"/>
                    <a:gd name="T5" fmla="*/ 0 h 88"/>
                    <a:gd name="T6" fmla="*/ 1 w 88"/>
                    <a:gd name="T7" fmla="*/ 3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88">
                      <a:moveTo>
                        <a:pt x="2" y="88"/>
                      </a:moveTo>
                      <a:lnTo>
                        <a:pt x="88" y="41"/>
                      </a:lnTo>
                      <a:lnTo>
                        <a:pt x="0" y="0"/>
                      </a:lnTo>
                      <a:lnTo>
                        <a:pt x="2" y="88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794" name="Group 595"/>
              <p:cNvGrpSpPr>
                <a:grpSpLocks/>
              </p:cNvGrpSpPr>
              <p:nvPr/>
            </p:nvGrpSpPr>
            <p:grpSpPr bwMode="auto">
              <a:xfrm>
                <a:off x="3342" y="3453"/>
                <a:ext cx="517" cy="66"/>
                <a:chOff x="3342" y="3453"/>
                <a:chExt cx="517" cy="66"/>
              </a:xfrm>
            </p:grpSpPr>
            <p:sp>
              <p:nvSpPr>
                <p:cNvPr id="23798" name="Freeform 593"/>
                <p:cNvSpPr>
                  <a:spLocks/>
                </p:cNvSpPr>
                <p:nvPr/>
              </p:nvSpPr>
              <p:spPr bwMode="auto">
                <a:xfrm>
                  <a:off x="3342" y="3453"/>
                  <a:ext cx="473" cy="48"/>
                </a:xfrm>
                <a:custGeom>
                  <a:avLst/>
                  <a:gdLst>
                    <a:gd name="T0" fmla="*/ 0 w 946"/>
                    <a:gd name="T1" fmla="*/ 0 h 97"/>
                    <a:gd name="T2" fmla="*/ 5 w 946"/>
                    <a:gd name="T3" fmla="*/ 0 h 97"/>
                    <a:gd name="T4" fmla="*/ 8 w 946"/>
                    <a:gd name="T5" fmla="*/ 0 h 97"/>
                    <a:gd name="T6" fmla="*/ 10 w 946"/>
                    <a:gd name="T7" fmla="*/ 0 h 97"/>
                    <a:gd name="T8" fmla="*/ 13 w 946"/>
                    <a:gd name="T9" fmla="*/ 1 h 97"/>
                    <a:gd name="T10" fmla="*/ 14 w 946"/>
                    <a:gd name="T11" fmla="*/ 1 h 97"/>
                    <a:gd name="T12" fmla="*/ 15 w 946"/>
                    <a:gd name="T13" fmla="*/ 1 h 97"/>
                    <a:gd name="T14" fmla="*/ 16 w 946"/>
                    <a:gd name="T15" fmla="*/ 1 h 97"/>
                    <a:gd name="T16" fmla="*/ 15 w 946"/>
                    <a:gd name="T17" fmla="*/ 1 h 97"/>
                    <a:gd name="T18" fmla="*/ 16 w 946"/>
                    <a:gd name="T19" fmla="*/ 1 h 97"/>
                    <a:gd name="T20" fmla="*/ 16 w 946"/>
                    <a:gd name="T21" fmla="*/ 1 h 97"/>
                    <a:gd name="T22" fmla="*/ 17 w 946"/>
                    <a:gd name="T23" fmla="*/ 1 h 97"/>
                    <a:gd name="T24" fmla="*/ 16 w 946"/>
                    <a:gd name="T25" fmla="*/ 1 h 97"/>
                    <a:gd name="T26" fmla="*/ 16 w 946"/>
                    <a:gd name="T27" fmla="*/ 1 h 97"/>
                    <a:gd name="T28" fmla="*/ 16 w 946"/>
                    <a:gd name="T29" fmla="*/ 1 h 97"/>
                    <a:gd name="T30" fmla="*/ 16 w 946"/>
                    <a:gd name="T31" fmla="*/ 1 h 97"/>
                    <a:gd name="T32" fmla="*/ 17 w 946"/>
                    <a:gd name="T33" fmla="*/ 1 h 97"/>
                    <a:gd name="T34" fmla="*/ 17 w 946"/>
                    <a:gd name="T35" fmla="*/ 1 h 97"/>
                    <a:gd name="T36" fmla="*/ 17 w 946"/>
                    <a:gd name="T37" fmla="*/ 2 h 97"/>
                    <a:gd name="T38" fmla="*/ 18 w 946"/>
                    <a:gd name="T39" fmla="*/ 2 h 97"/>
                    <a:gd name="T40" fmla="*/ 18 w 946"/>
                    <a:gd name="T41" fmla="*/ 2 h 97"/>
                    <a:gd name="T42" fmla="*/ 20 w 946"/>
                    <a:gd name="T43" fmla="*/ 2 h 97"/>
                    <a:gd name="T44" fmla="*/ 22 w 946"/>
                    <a:gd name="T45" fmla="*/ 2 h 97"/>
                    <a:gd name="T46" fmla="*/ 24 w 946"/>
                    <a:gd name="T47" fmla="*/ 2 h 97"/>
                    <a:gd name="T48" fmla="*/ 26 w 946"/>
                    <a:gd name="T49" fmla="*/ 2 h 97"/>
                    <a:gd name="T50" fmla="*/ 29 w 946"/>
                    <a:gd name="T51" fmla="*/ 3 h 97"/>
                    <a:gd name="T52" fmla="*/ 30 w 946"/>
                    <a:gd name="T53" fmla="*/ 2 h 97"/>
                    <a:gd name="T54" fmla="*/ 27 w 946"/>
                    <a:gd name="T55" fmla="*/ 2 h 97"/>
                    <a:gd name="T56" fmla="*/ 25 w 946"/>
                    <a:gd name="T57" fmla="*/ 2 h 97"/>
                    <a:gd name="T58" fmla="*/ 23 w 946"/>
                    <a:gd name="T59" fmla="*/ 2 h 97"/>
                    <a:gd name="T60" fmla="*/ 21 w 946"/>
                    <a:gd name="T61" fmla="*/ 2 h 97"/>
                    <a:gd name="T62" fmla="*/ 19 w 946"/>
                    <a:gd name="T63" fmla="*/ 1 h 97"/>
                    <a:gd name="T64" fmla="*/ 18 w 946"/>
                    <a:gd name="T65" fmla="*/ 1 h 97"/>
                    <a:gd name="T66" fmla="*/ 18 w 946"/>
                    <a:gd name="T67" fmla="*/ 1 h 97"/>
                    <a:gd name="T68" fmla="*/ 17 w 946"/>
                    <a:gd name="T69" fmla="*/ 1 h 97"/>
                    <a:gd name="T70" fmla="*/ 17 w 946"/>
                    <a:gd name="T71" fmla="*/ 1 h 97"/>
                    <a:gd name="T72" fmla="*/ 17 w 946"/>
                    <a:gd name="T73" fmla="*/ 1 h 97"/>
                    <a:gd name="T74" fmla="*/ 17 w 946"/>
                    <a:gd name="T75" fmla="*/ 1 h 97"/>
                    <a:gd name="T76" fmla="*/ 17 w 946"/>
                    <a:gd name="T77" fmla="*/ 1 h 97"/>
                    <a:gd name="T78" fmla="*/ 17 w 946"/>
                    <a:gd name="T79" fmla="*/ 1 h 97"/>
                    <a:gd name="T80" fmla="*/ 17 w 946"/>
                    <a:gd name="T81" fmla="*/ 1 h 97"/>
                    <a:gd name="T82" fmla="*/ 17 w 946"/>
                    <a:gd name="T83" fmla="*/ 1 h 97"/>
                    <a:gd name="T84" fmla="*/ 17 w 946"/>
                    <a:gd name="T85" fmla="*/ 1 h 97"/>
                    <a:gd name="T86" fmla="*/ 16 w 946"/>
                    <a:gd name="T87" fmla="*/ 1 h 97"/>
                    <a:gd name="T88" fmla="*/ 16 w 946"/>
                    <a:gd name="T89" fmla="*/ 0 h 97"/>
                    <a:gd name="T90" fmla="*/ 15 w 946"/>
                    <a:gd name="T91" fmla="*/ 0 h 97"/>
                    <a:gd name="T92" fmla="*/ 15 w 946"/>
                    <a:gd name="T93" fmla="*/ 0 h 97"/>
                    <a:gd name="T94" fmla="*/ 14 w 946"/>
                    <a:gd name="T95" fmla="*/ 0 h 97"/>
                    <a:gd name="T96" fmla="*/ 12 w 946"/>
                    <a:gd name="T97" fmla="*/ 0 h 97"/>
                    <a:gd name="T98" fmla="*/ 9 w 946"/>
                    <a:gd name="T99" fmla="*/ 0 h 97"/>
                    <a:gd name="T100" fmla="*/ 6 w 946"/>
                    <a:gd name="T101" fmla="*/ 0 h 97"/>
                    <a:gd name="T102" fmla="*/ 3 w 946"/>
                    <a:gd name="T103" fmla="*/ 0 h 97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946" h="9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96" y="17"/>
                      </a:lnTo>
                      <a:lnTo>
                        <a:pt x="143" y="18"/>
                      </a:lnTo>
                      <a:lnTo>
                        <a:pt x="189" y="19"/>
                      </a:lnTo>
                      <a:lnTo>
                        <a:pt x="234" y="22"/>
                      </a:lnTo>
                      <a:lnTo>
                        <a:pt x="277" y="24"/>
                      </a:lnTo>
                      <a:lnTo>
                        <a:pt x="317" y="27"/>
                      </a:lnTo>
                      <a:lnTo>
                        <a:pt x="355" y="30"/>
                      </a:lnTo>
                      <a:lnTo>
                        <a:pt x="390" y="32"/>
                      </a:lnTo>
                      <a:lnTo>
                        <a:pt x="421" y="36"/>
                      </a:lnTo>
                      <a:lnTo>
                        <a:pt x="435" y="37"/>
                      </a:lnTo>
                      <a:lnTo>
                        <a:pt x="449" y="39"/>
                      </a:lnTo>
                      <a:lnTo>
                        <a:pt x="462" y="41"/>
                      </a:lnTo>
                      <a:lnTo>
                        <a:pt x="473" y="42"/>
                      </a:lnTo>
                      <a:lnTo>
                        <a:pt x="483" y="44"/>
                      </a:lnTo>
                      <a:lnTo>
                        <a:pt x="483" y="36"/>
                      </a:lnTo>
                      <a:lnTo>
                        <a:pt x="480" y="44"/>
                      </a:lnTo>
                      <a:lnTo>
                        <a:pt x="489" y="45"/>
                      </a:lnTo>
                      <a:lnTo>
                        <a:pt x="496" y="47"/>
                      </a:lnTo>
                      <a:lnTo>
                        <a:pt x="502" y="49"/>
                      </a:lnTo>
                      <a:lnTo>
                        <a:pt x="507" y="51"/>
                      </a:lnTo>
                      <a:lnTo>
                        <a:pt x="511" y="53"/>
                      </a:lnTo>
                      <a:lnTo>
                        <a:pt x="514" y="45"/>
                      </a:lnTo>
                      <a:lnTo>
                        <a:pt x="509" y="51"/>
                      </a:lnTo>
                      <a:lnTo>
                        <a:pt x="511" y="53"/>
                      </a:lnTo>
                      <a:lnTo>
                        <a:pt x="516" y="47"/>
                      </a:lnTo>
                      <a:lnTo>
                        <a:pt x="509" y="50"/>
                      </a:lnTo>
                      <a:lnTo>
                        <a:pt x="508" y="47"/>
                      </a:lnTo>
                      <a:lnTo>
                        <a:pt x="509" y="49"/>
                      </a:lnTo>
                      <a:lnTo>
                        <a:pt x="510" y="51"/>
                      </a:lnTo>
                      <a:lnTo>
                        <a:pt x="510" y="54"/>
                      </a:lnTo>
                      <a:lnTo>
                        <a:pt x="512" y="56"/>
                      </a:lnTo>
                      <a:lnTo>
                        <a:pt x="514" y="58"/>
                      </a:lnTo>
                      <a:lnTo>
                        <a:pt x="516" y="60"/>
                      </a:lnTo>
                      <a:lnTo>
                        <a:pt x="519" y="62"/>
                      </a:lnTo>
                      <a:lnTo>
                        <a:pt x="523" y="63"/>
                      </a:lnTo>
                      <a:lnTo>
                        <a:pt x="528" y="65"/>
                      </a:lnTo>
                      <a:lnTo>
                        <a:pt x="534" y="67"/>
                      </a:lnTo>
                      <a:lnTo>
                        <a:pt x="549" y="70"/>
                      </a:lnTo>
                      <a:lnTo>
                        <a:pt x="552" y="70"/>
                      </a:lnTo>
                      <a:lnTo>
                        <a:pt x="571" y="73"/>
                      </a:lnTo>
                      <a:lnTo>
                        <a:pt x="593" y="77"/>
                      </a:lnTo>
                      <a:lnTo>
                        <a:pt x="618" y="79"/>
                      </a:lnTo>
                      <a:lnTo>
                        <a:pt x="646" y="82"/>
                      </a:lnTo>
                      <a:lnTo>
                        <a:pt x="678" y="85"/>
                      </a:lnTo>
                      <a:lnTo>
                        <a:pt x="711" y="87"/>
                      </a:lnTo>
                      <a:lnTo>
                        <a:pt x="746" y="90"/>
                      </a:lnTo>
                      <a:lnTo>
                        <a:pt x="783" y="92"/>
                      </a:lnTo>
                      <a:lnTo>
                        <a:pt x="822" y="93"/>
                      </a:lnTo>
                      <a:lnTo>
                        <a:pt x="862" y="95"/>
                      </a:lnTo>
                      <a:lnTo>
                        <a:pt x="903" y="96"/>
                      </a:lnTo>
                      <a:lnTo>
                        <a:pt x="946" y="97"/>
                      </a:lnTo>
                      <a:lnTo>
                        <a:pt x="946" y="81"/>
                      </a:lnTo>
                      <a:lnTo>
                        <a:pt x="903" y="80"/>
                      </a:lnTo>
                      <a:lnTo>
                        <a:pt x="862" y="79"/>
                      </a:lnTo>
                      <a:lnTo>
                        <a:pt x="822" y="77"/>
                      </a:lnTo>
                      <a:lnTo>
                        <a:pt x="783" y="76"/>
                      </a:lnTo>
                      <a:lnTo>
                        <a:pt x="746" y="74"/>
                      </a:lnTo>
                      <a:lnTo>
                        <a:pt x="711" y="71"/>
                      </a:lnTo>
                      <a:lnTo>
                        <a:pt x="678" y="69"/>
                      </a:lnTo>
                      <a:lnTo>
                        <a:pt x="646" y="66"/>
                      </a:lnTo>
                      <a:lnTo>
                        <a:pt x="618" y="63"/>
                      </a:lnTo>
                      <a:lnTo>
                        <a:pt x="593" y="61"/>
                      </a:lnTo>
                      <a:lnTo>
                        <a:pt x="571" y="57"/>
                      </a:lnTo>
                      <a:lnTo>
                        <a:pt x="552" y="54"/>
                      </a:lnTo>
                      <a:lnTo>
                        <a:pt x="552" y="62"/>
                      </a:lnTo>
                      <a:lnTo>
                        <a:pt x="555" y="55"/>
                      </a:lnTo>
                      <a:lnTo>
                        <a:pt x="540" y="52"/>
                      </a:lnTo>
                      <a:lnTo>
                        <a:pt x="534" y="50"/>
                      </a:lnTo>
                      <a:lnTo>
                        <a:pt x="529" y="48"/>
                      </a:lnTo>
                      <a:lnTo>
                        <a:pt x="525" y="47"/>
                      </a:lnTo>
                      <a:lnTo>
                        <a:pt x="522" y="45"/>
                      </a:lnTo>
                      <a:lnTo>
                        <a:pt x="519" y="52"/>
                      </a:lnTo>
                      <a:lnTo>
                        <a:pt x="525" y="47"/>
                      </a:lnTo>
                      <a:lnTo>
                        <a:pt x="523" y="45"/>
                      </a:lnTo>
                      <a:lnTo>
                        <a:pt x="525" y="48"/>
                      </a:lnTo>
                      <a:lnTo>
                        <a:pt x="518" y="51"/>
                      </a:lnTo>
                      <a:lnTo>
                        <a:pt x="526" y="51"/>
                      </a:lnTo>
                      <a:lnTo>
                        <a:pt x="525" y="49"/>
                      </a:lnTo>
                      <a:lnTo>
                        <a:pt x="524" y="47"/>
                      </a:lnTo>
                      <a:lnTo>
                        <a:pt x="524" y="44"/>
                      </a:lnTo>
                      <a:lnTo>
                        <a:pt x="522" y="42"/>
                      </a:lnTo>
                      <a:lnTo>
                        <a:pt x="520" y="40"/>
                      </a:lnTo>
                      <a:lnTo>
                        <a:pt x="517" y="38"/>
                      </a:lnTo>
                      <a:lnTo>
                        <a:pt x="513" y="36"/>
                      </a:lnTo>
                      <a:lnTo>
                        <a:pt x="508" y="34"/>
                      </a:lnTo>
                      <a:lnTo>
                        <a:pt x="502" y="32"/>
                      </a:lnTo>
                      <a:lnTo>
                        <a:pt x="495" y="30"/>
                      </a:lnTo>
                      <a:lnTo>
                        <a:pt x="486" y="29"/>
                      </a:lnTo>
                      <a:lnTo>
                        <a:pt x="483" y="28"/>
                      </a:lnTo>
                      <a:lnTo>
                        <a:pt x="473" y="26"/>
                      </a:lnTo>
                      <a:lnTo>
                        <a:pt x="462" y="25"/>
                      </a:lnTo>
                      <a:lnTo>
                        <a:pt x="449" y="23"/>
                      </a:lnTo>
                      <a:lnTo>
                        <a:pt x="435" y="21"/>
                      </a:lnTo>
                      <a:lnTo>
                        <a:pt x="421" y="19"/>
                      </a:lnTo>
                      <a:lnTo>
                        <a:pt x="390" y="15"/>
                      </a:lnTo>
                      <a:lnTo>
                        <a:pt x="355" y="13"/>
                      </a:lnTo>
                      <a:lnTo>
                        <a:pt x="317" y="10"/>
                      </a:lnTo>
                      <a:lnTo>
                        <a:pt x="277" y="7"/>
                      </a:lnTo>
                      <a:lnTo>
                        <a:pt x="234" y="5"/>
                      </a:lnTo>
                      <a:lnTo>
                        <a:pt x="189" y="3"/>
                      </a:lnTo>
                      <a:lnTo>
                        <a:pt x="143" y="2"/>
                      </a:lnTo>
                      <a:lnTo>
                        <a:pt x="96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99" name="Freeform 594"/>
                <p:cNvSpPr>
                  <a:spLocks/>
                </p:cNvSpPr>
                <p:nvPr/>
              </p:nvSpPr>
              <p:spPr bwMode="auto">
                <a:xfrm>
                  <a:off x="3815" y="3475"/>
                  <a:ext cx="44" cy="44"/>
                </a:xfrm>
                <a:custGeom>
                  <a:avLst/>
                  <a:gdLst>
                    <a:gd name="T0" fmla="*/ 0 w 88"/>
                    <a:gd name="T1" fmla="*/ 3 h 88"/>
                    <a:gd name="T2" fmla="*/ 3 w 88"/>
                    <a:gd name="T3" fmla="*/ 2 h 88"/>
                    <a:gd name="T4" fmla="*/ 1 w 88"/>
                    <a:gd name="T5" fmla="*/ 0 h 88"/>
                    <a:gd name="T6" fmla="*/ 0 w 88"/>
                    <a:gd name="T7" fmla="*/ 3 h 8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8" h="88">
                      <a:moveTo>
                        <a:pt x="0" y="88"/>
                      </a:moveTo>
                      <a:lnTo>
                        <a:pt x="88" y="46"/>
                      </a:lnTo>
                      <a:lnTo>
                        <a:pt x="1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795" name="Group 598"/>
              <p:cNvGrpSpPr>
                <a:grpSpLocks/>
              </p:cNvGrpSpPr>
              <p:nvPr/>
            </p:nvGrpSpPr>
            <p:grpSpPr bwMode="auto">
              <a:xfrm>
                <a:off x="3310" y="3598"/>
                <a:ext cx="549" cy="161"/>
                <a:chOff x="3310" y="3598"/>
                <a:chExt cx="549" cy="161"/>
              </a:xfrm>
            </p:grpSpPr>
            <p:sp>
              <p:nvSpPr>
                <p:cNvPr id="23796" name="Freeform 596"/>
                <p:cNvSpPr>
                  <a:spLocks/>
                </p:cNvSpPr>
                <p:nvPr/>
              </p:nvSpPr>
              <p:spPr bwMode="auto">
                <a:xfrm>
                  <a:off x="3310" y="3598"/>
                  <a:ext cx="506" cy="143"/>
                </a:xfrm>
                <a:custGeom>
                  <a:avLst/>
                  <a:gdLst>
                    <a:gd name="T0" fmla="*/ 1 w 1012"/>
                    <a:gd name="T1" fmla="*/ 4 h 288"/>
                    <a:gd name="T2" fmla="*/ 1 w 1012"/>
                    <a:gd name="T3" fmla="*/ 3 h 288"/>
                    <a:gd name="T4" fmla="*/ 1 w 1012"/>
                    <a:gd name="T5" fmla="*/ 3 h 288"/>
                    <a:gd name="T6" fmla="*/ 3 w 1012"/>
                    <a:gd name="T7" fmla="*/ 2 h 288"/>
                    <a:gd name="T8" fmla="*/ 3 w 1012"/>
                    <a:gd name="T9" fmla="*/ 2 h 288"/>
                    <a:gd name="T10" fmla="*/ 5 w 1012"/>
                    <a:gd name="T11" fmla="*/ 1 h 288"/>
                    <a:gd name="T12" fmla="*/ 6 w 1012"/>
                    <a:gd name="T13" fmla="*/ 0 h 288"/>
                    <a:gd name="T14" fmla="*/ 8 w 1012"/>
                    <a:gd name="T15" fmla="*/ 0 h 288"/>
                    <a:gd name="T16" fmla="*/ 11 w 1012"/>
                    <a:gd name="T17" fmla="*/ 0 h 288"/>
                    <a:gd name="T18" fmla="*/ 13 w 1012"/>
                    <a:gd name="T19" fmla="*/ 0 h 288"/>
                    <a:gd name="T20" fmla="*/ 14 w 1012"/>
                    <a:gd name="T21" fmla="*/ 1 h 288"/>
                    <a:gd name="T22" fmla="*/ 16 w 1012"/>
                    <a:gd name="T23" fmla="*/ 1 h 288"/>
                    <a:gd name="T24" fmla="*/ 17 w 1012"/>
                    <a:gd name="T25" fmla="*/ 2 h 288"/>
                    <a:gd name="T26" fmla="*/ 18 w 1012"/>
                    <a:gd name="T27" fmla="*/ 3 h 288"/>
                    <a:gd name="T28" fmla="*/ 18 w 1012"/>
                    <a:gd name="T29" fmla="*/ 3 h 288"/>
                    <a:gd name="T30" fmla="*/ 19 w 1012"/>
                    <a:gd name="T31" fmla="*/ 4 h 288"/>
                    <a:gd name="T32" fmla="*/ 18 w 1012"/>
                    <a:gd name="T33" fmla="*/ 4 h 288"/>
                    <a:gd name="T34" fmla="*/ 19 w 1012"/>
                    <a:gd name="T35" fmla="*/ 5 h 288"/>
                    <a:gd name="T36" fmla="*/ 19 w 1012"/>
                    <a:gd name="T37" fmla="*/ 5 h 288"/>
                    <a:gd name="T38" fmla="*/ 20 w 1012"/>
                    <a:gd name="T39" fmla="*/ 6 h 288"/>
                    <a:gd name="T40" fmla="*/ 22 w 1012"/>
                    <a:gd name="T41" fmla="*/ 7 h 288"/>
                    <a:gd name="T42" fmla="*/ 25 w 1012"/>
                    <a:gd name="T43" fmla="*/ 7 h 288"/>
                    <a:gd name="T44" fmla="*/ 27 w 1012"/>
                    <a:gd name="T45" fmla="*/ 8 h 288"/>
                    <a:gd name="T46" fmla="*/ 31 w 1012"/>
                    <a:gd name="T47" fmla="*/ 8 h 288"/>
                    <a:gd name="T48" fmla="*/ 31 w 1012"/>
                    <a:gd name="T49" fmla="*/ 8 h 288"/>
                    <a:gd name="T50" fmla="*/ 27 w 1012"/>
                    <a:gd name="T51" fmla="*/ 7 h 288"/>
                    <a:gd name="T52" fmla="*/ 26 w 1012"/>
                    <a:gd name="T53" fmla="*/ 7 h 288"/>
                    <a:gd name="T54" fmla="*/ 23 w 1012"/>
                    <a:gd name="T55" fmla="*/ 6 h 288"/>
                    <a:gd name="T56" fmla="*/ 20 w 1012"/>
                    <a:gd name="T57" fmla="*/ 6 h 288"/>
                    <a:gd name="T58" fmla="*/ 20 w 1012"/>
                    <a:gd name="T59" fmla="*/ 5 h 288"/>
                    <a:gd name="T60" fmla="*/ 19 w 1012"/>
                    <a:gd name="T61" fmla="*/ 5 h 288"/>
                    <a:gd name="T62" fmla="*/ 19 w 1012"/>
                    <a:gd name="T63" fmla="*/ 4 h 288"/>
                    <a:gd name="T64" fmla="*/ 19 w 1012"/>
                    <a:gd name="T65" fmla="*/ 4 h 288"/>
                    <a:gd name="T66" fmla="*/ 19 w 1012"/>
                    <a:gd name="T67" fmla="*/ 4 h 288"/>
                    <a:gd name="T68" fmla="*/ 18 w 1012"/>
                    <a:gd name="T69" fmla="*/ 3 h 288"/>
                    <a:gd name="T70" fmla="*/ 18 w 1012"/>
                    <a:gd name="T71" fmla="*/ 2 h 288"/>
                    <a:gd name="T72" fmla="*/ 17 w 1012"/>
                    <a:gd name="T73" fmla="*/ 1 h 288"/>
                    <a:gd name="T74" fmla="*/ 15 w 1012"/>
                    <a:gd name="T75" fmla="*/ 0 h 288"/>
                    <a:gd name="T76" fmla="*/ 13 w 1012"/>
                    <a:gd name="T77" fmla="*/ 0 h 288"/>
                    <a:gd name="T78" fmla="*/ 11 w 1012"/>
                    <a:gd name="T79" fmla="*/ 0 h 288"/>
                    <a:gd name="T80" fmla="*/ 8 w 1012"/>
                    <a:gd name="T81" fmla="*/ 0 h 288"/>
                    <a:gd name="T82" fmla="*/ 6 w 1012"/>
                    <a:gd name="T83" fmla="*/ 0 h 288"/>
                    <a:gd name="T84" fmla="*/ 4 w 1012"/>
                    <a:gd name="T85" fmla="*/ 1 h 288"/>
                    <a:gd name="T86" fmla="*/ 2 w 1012"/>
                    <a:gd name="T87" fmla="*/ 2 h 288"/>
                    <a:gd name="T88" fmla="*/ 1 w 1012"/>
                    <a:gd name="T89" fmla="*/ 2 h 288"/>
                    <a:gd name="T90" fmla="*/ 1 w 1012"/>
                    <a:gd name="T91" fmla="*/ 3 h 288"/>
                    <a:gd name="T92" fmla="*/ 1 w 1012"/>
                    <a:gd name="T93" fmla="*/ 4 h 288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1012" h="288">
                      <a:moveTo>
                        <a:pt x="0" y="145"/>
                      </a:moveTo>
                      <a:lnTo>
                        <a:pt x="16" y="145"/>
                      </a:lnTo>
                      <a:lnTo>
                        <a:pt x="18" y="132"/>
                      </a:lnTo>
                      <a:lnTo>
                        <a:pt x="10" y="132"/>
                      </a:lnTo>
                      <a:lnTo>
                        <a:pt x="17" y="135"/>
                      </a:lnTo>
                      <a:lnTo>
                        <a:pt x="22" y="123"/>
                      </a:lnTo>
                      <a:lnTo>
                        <a:pt x="31" y="110"/>
                      </a:lnTo>
                      <a:lnTo>
                        <a:pt x="22" y="107"/>
                      </a:lnTo>
                      <a:lnTo>
                        <a:pt x="29" y="113"/>
                      </a:lnTo>
                      <a:lnTo>
                        <a:pt x="39" y="101"/>
                      </a:lnTo>
                      <a:lnTo>
                        <a:pt x="52" y="89"/>
                      </a:lnTo>
                      <a:lnTo>
                        <a:pt x="67" y="78"/>
                      </a:lnTo>
                      <a:lnTo>
                        <a:pt x="62" y="72"/>
                      </a:lnTo>
                      <a:lnTo>
                        <a:pt x="65" y="80"/>
                      </a:lnTo>
                      <a:lnTo>
                        <a:pt x="82" y="69"/>
                      </a:lnTo>
                      <a:lnTo>
                        <a:pt x="101" y="59"/>
                      </a:lnTo>
                      <a:lnTo>
                        <a:pt x="122" y="50"/>
                      </a:lnTo>
                      <a:lnTo>
                        <a:pt x="144" y="42"/>
                      </a:lnTo>
                      <a:lnTo>
                        <a:pt x="168" y="34"/>
                      </a:lnTo>
                      <a:lnTo>
                        <a:pt x="193" y="28"/>
                      </a:lnTo>
                      <a:lnTo>
                        <a:pt x="190" y="21"/>
                      </a:lnTo>
                      <a:lnTo>
                        <a:pt x="190" y="29"/>
                      </a:lnTo>
                      <a:lnTo>
                        <a:pt x="215" y="24"/>
                      </a:lnTo>
                      <a:lnTo>
                        <a:pt x="241" y="20"/>
                      </a:lnTo>
                      <a:lnTo>
                        <a:pt x="268" y="18"/>
                      </a:lnTo>
                      <a:lnTo>
                        <a:pt x="295" y="17"/>
                      </a:lnTo>
                      <a:lnTo>
                        <a:pt x="322" y="18"/>
                      </a:lnTo>
                      <a:lnTo>
                        <a:pt x="348" y="20"/>
                      </a:lnTo>
                      <a:lnTo>
                        <a:pt x="375" y="24"/>
                      </a:lnTo>
                      <a:lnTo>
                        <a:pt x="400" y="29"/>
                      </a:lnTo>
                      <a:lnTo>
                        <a:pt x="400" y="21"/>
                      </a:lnTo>
                      <a:lnTo>
                        <a:pt x="397" y="28"/>
                      </a:lnTo>
                      <a:lnTo>
                        <a:pt x="422" y="34"/>
                      </a:lnTo>
                      <a:lnTo>
                        <a:pt x="445" y="42"/>
                      </a:lnTo>
                      <a:lnTo>
                        <a:pt x="468" y="50"/>
                      </a:lnTo>
                      <a:lnTo>
                        <a:pt x="489" y="59"/>
                      </a:lnTo>
                      <a:lnTo>
                        <a:pt x="509" y="69"/>
                      </a:lnTo>
                      <a:lnTo>
                        <a:pt x="526" y="80"/>
                      </a:lnTo>
                      <a:lnTo>
                        <a:pt x="529" y="72"/>
                      </a:lnTo>
                      <a:lnTo>
                        <a:pt x="524" y="78"/>
                      </a:lnTo>
                      <a:lnTo>
                        <a:pt x="539" y="89"/>
                      </a:lnTo>
                      <a:lnTo>
                        <a:pt x="552" y="101"/>
                      </a:lnTo>
                      <a:lnTo>
                        <a:pt x="562" y="113"/>
                      </a:lnTo>
                      <a:lnTo>
                        <a:pt x="568" y="108"/>
                      </a:lnTo>
                      <a:lnTo>
                        <a:pt x="560" y="111"/>
                      </a:lnTo>
                      <a:lnTo>
                        <a:pt x="568" y="123"/>
                      </a:lnTo>
                      <a:lnTo>
                        <a:pt x="573" y="136"/>
                      </a:lnTo>
                      <a:lnTo>
                        <a:pt x="580" y="133"/>
                      </a:lnTo>
                      <a:lnTo>
                        <a:pt x="572" y="133"/>
                      </a:lnTo>
                      <a:lnTo>
                        <a:pt x="574" y="146"/>
                      </a:lnTo>
                      <a:lnTo>
                        <a:pt x="575" y="152"/>
                      </a:lnTo>
                      <a:lnTo>
                        <a:pt x="575" y="155"/>
                      </a:lnTo>
                      <a:lnTo>
                        <a:pt x="577" y="160"/>
                      </a:lnTo>
                      <a:lnTo>
                        <a:pt x="580" y="166"/>
                      </a:lnTo>
                      <a:lnTo>
                        <a:pt x="582" y="168"/>
                      </a:lnTo>
                      <a:lnTo>
                        <a:pt x="586" y="174"/>
                      </a:lnTo>
                      <a:lnTo>
                        <a:pt x="591" y="179"/>
                      </a:lnTo>
                      <a:lnTo>
                        <a:pt x="597" y="185"/>
                      </a:lnTo>
                      <a:lnTo>
                        <a:pt x="612" y="196"/>
                      </a:lnTo>
                      <a:lnTo>
                        <a:pt x="614" y="198"/>
                      </a:lnTo>
                      <a:lnTo>
                        <a:pt x="633" y="208"/>
                      </a:lnTo>
                      <a:lnTo>
                        <a:pt x="655" y="219"/>
                      </a:lnTo>
                      <a:lnTo>
                        <a:pt x="680" y="228"/>
                      </a:lnTo>
                      <a:lnTo>
                        <a:pt x="708" y="238"/>
                      </a:lnTo>
                      <a:lnTo>
                        <a:pt x="739" y="246"/>
                      </a:lnTo>
                      <a:lnTo>
                        <a:pt x="773" y="255"/>
                      </a:lnTo>
                      <a:lnTo>
                        <a:pt x="808" y="262"/>
                      </a:lnTo>
                      <a:lnTo>
                        <a:pt x="811" y="263"/>
                      </a:lnTo>
                      <a:lnTo>
                        <a:pt x="848" y="269"/>
                      </a:lnTo>
                      <a:lnTo>
                        <a:pt x="887" y="275"/>
                      </a:lnTo>
                      <a:lnTo>
                        <a:pt x="927" y="281"/>
                      </a:lnTo>
                      <a:lnTo>
                        <a:pt x="968" y="285"/>
                      </a:lnTo>
                      <a:lnTo>
                        <a:pt x="1011" y="288"/>
                      </a:lnTo>
                      <a:lnTo>
                        <a:pt x="1012" y="271"/>
                      </a:lnTo>
                      <a:lnTo>
                        <a:pt x="968" y="268"/>
                      </a:lnTo>
                      <a:lnTo>
                        <a:pt x="927" y="264"/>
                      </a:lnTo>
                      <a:lnTo>
                        <a:pt x="887" y="259"/>
                      </a:lnTo>
                      <a:lnTo>
                        <a:pt x="848" y="253"/>
                      </a:lnTo>
                      <a:lnTo>
                        <a:pt x="811" y="247"/>
                      </a:lnTo>
                      <a:lnTo>
                        <a:pt x="811" y="255"/>
                      </a:lnTo>
                      <a:lnTo>
                        <a:pt x="814" y="247"/>
                      </a:lnTo>
                      <a:lnTo>
                        <a:pt x="779" y="240"/>
                      </a:lnTo>
                      <a:lnTo>
                        <a:pt x="746" y="231"/>
                      </a:lnTo>
                      <a:lnTo>
                        <a:pt x="714" y="223"/>
                      </a:lnTo>
                      <a:lnTo>
                        <a:pt x="686" y="213"/>
                      </a:lnTo>
                      <a:lnTo>
                        <a:pt x="661" y="204"/>
                      </a:lnTo>
                      <a:lnTo>
                        <a:pt x="639" y="193"/>
                      </a:lnTo>
                      <a:lnTo>
                        <a:pt x="620" y="183"/>
                      </a:lnTo>
                      <a:lnTo>
                        <a:pt x="617" y="190"/>
                      </a:lnTo>
                      <a:lnTo>
                        <a:pt x="623" y="185"/>
                      </a:lnTo>
                      <a:lnTo>
                        <a:pt x="608" y="174"/>
                      </a:lnTo>
                      <a:lnTo>
                        <a:pt x="602" y="168"/>
                      </a:lnTo>
                      <a:lnTo>
                        <a:pt x="597" y="163"/>
                      </a:lnTo>
                      <a:lnTo>
                        <a:pt x="593" y="157"/>
                      </a:lnTo>
                      <a:lnTo>
                        <a:pt x="587" y="163"/>
                      </a:lnTo>
                      <a:lnTo>
                        <a:pt x="595" y="160"/>
                      </a:lnTo>
                      <a:lnTo>
                        <a:pt x="592" y="154"/>
                      </a:lnTo>
                      <a:lnTo>
                        <a:pt x="590" y="149"/>
                      </a:lnTo>
                      <a:lnTo>
                        <a:pt x="583" y="152"/>
                      </a:lnTo>
                      <a:lnTo>
                        <a:pt x="591" y="152"/>
                      </a:lnTo>
                      <a:lnTo>
                        <a:pt x="590" y="146"/>
                      </a:lnTo>
                      <a:lnTo>
                        <a:pt x="588" y="133"/>
                      </a:lnTo>
                      <a:lnTo>
                        <a:pt x="588" y="130"/>
                      </a:lnTo>
                      <a:lnTo>
                        <a:pt x="583" y="117"/>
                      </a:lnTo>
                      <a:lnTo>
                        <a:pt x="575" y="105"/>
                      </a:lnTo>
                      <a:lnTo>
                        <a:pt x="573" y="102"/>
                      </a:lnTo>
                      <a:lnTo>
                        <a:pt x="563" y="90"/>
                      </a:lnTo>
                      <a:lnTo>
                        <a:pt x="550" y="78"/>
                      </a:lnTo>
                      <a:lnTo>
                        <a:pt x="535" y="67"/>
                      </a:lnTo>
                      <a:lnTo>
                        <a:pt x="532" y="65"/>
                      </a:lnTo>
                      <a:lnTo>
                        <a:pt x="515" y="54"/>
                      </a:lnTo>
                      <a:lnTo>
                        <a:pt x="495" y="44"/>
                      </a:lnTo>
                      <a:lnTo>
                        <a:pt x="474" y="35"/>
                      </a:lnTo>
                      <a:lnTo>
                        <a:pt x="451" y="27"/>
                      </a:lnTo>
                      <a:lnTo>
                        <a:pt x="428" y="19"/>
                      </a:lnTo>
                      <a:lnTo>
                        <a:pt x="403" y="13"/>
                      </a:lnTo>
                      <a:lnTo>
                        <a:pt x="400" y="13"/>
                      </a:lnTo>
                      <a:lnTo>
                        <a:pt x="375" y="8"/>
                      </a:lnTo>
                      <a:lnTo>
                        <a:pt x="348" y="3"/>
                      </a:lnTo>
                      <a:lnTo>
                        <a:pt x="322" y="1"/>
                      </a:lnTo>
                      <a:lnTo>
                        <a:pt x="295" y="0"/>
                      </a:lnTo>
                      <a:lnTo>
                        <a:pt x="268" y="1"/>
                      </a:lnTo>
                      <a:lnTo>
                        <a:pt x="241" y="3"/>
                      </a:lnTo>
                      <a:lnTo>
                        <a:pt x="215" y="8"/>
                      </a:lnTo>
                      <a:lnTo>
                        <a:pt x="190" y="13"/>
                      </a:lnTo>
                      <a:lnTo>
                        <a:pt x="187" y="13"/>
                      </a:lnTo>
                      <a:lnTo>
                        <a:pt x="162" y="19"/>
                      </a:lnTo>
                      <a:lnTo>
                        <a:pt x="138" y="27"/>
                      </a:lnTo>
                      <a:lnTo>
                        <a:pt x="116" y="35"/>
                      </a:lnTo>
                      <a:lnTo>
                        <a:pt x="95" y="44"/>
                      </a:lnTo>
                      <a:lnTo>
                        <a:pt x="76" y="54"/>
                      </a:lnTo>
                      <a:lnTo>
                        <a:pt x="59" y="65"/>
                      </a:lnTo>
                      <a:lnTo>
                        <a:pt x="56" y="67"/>
                      </a:lnTo>
                      <a:lnTo>
                        <a:pt x="41" y="78"/>
                      </a:lnTo>
                      <a:lnTo>
                        <a:pt x="28" y="90"/>
                      </a:lnTo>
                      <a:lnTo>
                        <a:pt x="17" y="102"/>
                      </a:lnTo>
                      <a:lnTo>
                        <a:pt x="15" y="104"/>
                      </a:lnTo>
                      <a:lnTo>
                        <a:pt x="7" y="117"/>
                      </a:lnTo>
                      <a:lnTo>
                        <a:pt x="2" y="129"/>
                      </a:lnTo>
                      <a:lnTo>
                        <a:pt x="2" y="132"/>
                      </a:lnTo>
                      <a:lnTo>
                        <a:pt x="0" y="145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97" name="Freeform 597"/>
                <p:cNvSpPr>
                  <a:spLocks/>
                </p:cNvSpPr>
                <p:nvPr/>
              </p:nvSpPr>
              <p:spPr bwMode="auto">
                <a:xfrm>
                  <a:off x="3815" y="3715"/>
                  <a:ext cx="44" cy="44"/>
                </a:xfrm>
                <a:custGeom>
                  <a:avLst/>
                  <a:gdLst>
                    <a:gd name="T0" fmla="*/ 0 w 89"/>
                    <a:gd name="T1" fmla="*/ 2 h 89"/>
                    <a:gd name="T2" fmla="*/ 2 w 89"/>
                    <a:gd name="T3" fmla="*/ 1 h 89"/>
                    <a:gd name="T4" fmla="*/ 0 w 89"/>
                    <a:gd name="T5" fmla="*/ 0 h 89"/>
                    <a:gd name="T6" fmla="*/ 0 w 89"/>
                    <a:gd name="T7" fmla="*/ 2 h 8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89" h="89">
                      <a:moveTo>
                        <a:pt x="0" y="89"/>
                      </a:moveTo>
                      <a:lnTo>
                        <a:pt x="89" y="49"/>
                      </a:lnTo>
                      <a:lnTo>
                        <a:pt x="3" y="0"/>
                      </a:lnTo>
                      <a:lnTo>
                        <a:pt x="0" y="89"/>
                      </a:lnTo>
                      <a:close/>
                    </a:path>
                  </a:pathLst>
                </a:custGeom>
                <a:solidFill>
                  <a:srgbClr val="000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234950"/>
            <a:ext cx="692785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Strange</a:t>
            </a:r>
            <a:br>
              <a:rPr lang="en-US" altLang="en-US" smtClean="0"/>
            </a:br>
            <a:r>
              <a:rPr lang="en-US" altLang="en-US" smtClean="0"/>
              <a:t>Referencing Examples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614738"/>
            <a:ext cx="8307387" cy="2178050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mtClean="0"/>
              <a:t>	Reference	Address	</a:t>
            </a:r>
            <a:r>
              <a:rPr lang="en-US" sz="2000" smtClean="0"/>
              <a:t>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univ[2][3]	56+4*3  = 68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univ[1][5]	16+4*5  = 36	0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univ[2][-1]	56+4*-1 = 52	9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univ[3][-1]	??	??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univ[1][12]	16+4*12 = 64	7 	</a:t>
            </a:r>
            <a:endParaRPr lang="en-US" sz="1800" smtClean="0"/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/>
              <a:t>Ordering of elements in different arrays not guaranteed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223838" y="1066800"/>
            <a:ext cx="8312150" cy="2590800"/>
            <a:chOff x="189" y="1824"/>
            <a:chExt cx="5236" cy="1632"/>
          </a:xfrm>
        </p:grpSpPr>
        <p:grpSp>
          <p:nvGrpSpPr>
            <p:cNvPr id="24586" name="Group 5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4650" name="Rectangle 6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4651" name="Line 7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2" name="Text Box 8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4653" name="Rectangle 9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4654" name="Rectangle 10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4655" name="Line 11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6" name="Line 12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7" name="Text Box 13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168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4658" name="Text Box 14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176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4659" name="Text Box 15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4660" name="Oval 16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661" name="Oval 17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662" name="Oval 18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4587" name="Text Box 19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4588" name="Group 20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4632" name="Group 2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45" name="Rectangle 2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46" name="Rectangle 2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4647" name="Rectangle 2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4648" name="Rectangle 2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49" name="Rectangle 2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4633" name="Line 2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Text Box 2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4635" name="Line 2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Text Box 3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4637" name="Line 3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8" name="Text Box 3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4639" name="Line 3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0" name="Text Box 3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4641" name="Line 3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2" name="Text Box 3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4643" name="Line 3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4" name="Text Box 3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4589" name="Text Box 39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4590" name="Group 40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4614" name="Group 4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27" name="Rectangle 4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4628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4629" name="Rectangle 4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30" name="Rectangle 4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4631" name="Rectangle 4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4615" name="Line 4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6" name="Text Box 4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4617" name="Line 4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8" name="Text Box 5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4619" name="Line 5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0" name="Text Box 5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4621" name="Line 5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2" name="Text Box 5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4623" name="Line 5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4" name="Text Box 5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4625" name="Line 5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6" name="Text Box 5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4591" name="Text Box 59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4592" name="Group 60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4596" name="Group 6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4609" name="Rectangle 6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4610" name="Rectangle 6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11" name="Rectangle 6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4612" name="Rectangle 6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4613" name="Rectangle 6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4597" name="Line 6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8" name="Text Box 6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4599" name="Line 6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0" name="Text Box 7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4601" name="Line 7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2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4603" name="Line 7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4" name="Text Box 7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4605" name="Line 7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6" name="Text Box 7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4607" name="Line 7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8" name="Text Box 7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4593" name="AutoShape 79"/>
            <p:cNvCxnSpPr>
              <a:cxnSpLocks noChangeShapeType="1"/>
              <a:stCxn id="24661" idx="0"/>
              <a:endCxn id="24645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594" name="AutoShape 80"/>
            <p:cNvCxnSpPr>
              <a:cxnSpLocks noChangeShapeType="1"/>
              <a:stCxn id="24660" idx="6"/>
              <a:endCxn id="24627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595" name="AutoShape 81"/>
            <p:cNvCxnSpPr>
              <a:cxnSpLocks noChangeShapeType="1"/>
              <a:stCxn id="24662" idx="0"/>
              <a:endCxn id="24609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17522" name="Rectangle 82"/>
          <p:cNvSpPr>
            <a:spLocks noChangeArrowheads="1"/>
          </p:cNvSpPr>
          <p:nvPr/>
        </p:nvSpPr>
        <p:spPr bwMode="auto">
          <a:xfrm>
            <a:off x="7045325" y="4038600"/>
            <a:ext cx="498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17523" name="Rectangle 83"/>
          <p:cNvSpPr>
            <a:spLocks noChangeArrowheads="1"/>
          </p:cNvSpPr>
          <p:nvPr/>
        </p:nvSpPr>
        <p:spPr bwMode="auto">
          <a:xfrm>
            <a:off x="7096125" y="4384675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5" name="Rectangle 85"/>
          <p:cNvSpPr>
            <a:spLocks noChangeArrowheads="1"/>
          </p:cNvSpPr>
          <p:nvPr/>
        </p:nvSpPr>
        <p:spPr bwMode="auto">
          <a:xfrm>
            <a:off x="7086600" y="4724400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6" name="Rectangle 86"/>
          <p:cNvSpPr>
            <a:spLocks noChangeArrowheads="1"/>
          </p:cNvSpPr>
          <p:nvPr/>
        </p:nvSpPr>
        <p:spPr bwMode="auto">
          <a:xfrm>
            <a:off x="7077075" y="5070475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17527" name="Rectangle 87"/>
          <p:cNvSpPr>
            <a:spLocks noChangeArrowheads="1"/>
          </p:cNvSpPr>
          <p:nvPr/>
        </p:nvSpPr>
        <p:spPr bwMode="auto">
          <a:xfrm>
            <a:off x="7067550" y="5410200"/>
            <a:ext cx="3968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2" grpId="0" build="p" autoUpdateAnimBg="0"/>
      <p:bldP spid="317523" grpId="0" build="p" autoUpdateAnimBg="0"/>
      <p:bldP spid="317525" grpId="0" build="p" autoUpdateAnimBg="0"/>
      <p:bldP spid="317526" grpId="0" build="p" autoUpdateAnimBg="0"/>
      <p:bldP spid="31752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07387" cy="486092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Integral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Stored &amp; operated on in general registers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Signed vs. unsigned depends on instructions used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Intel	GAS	Bytes	C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byte	</a:t>
            </a:r>
            <a:r>
              <a:rPr lang="en-US" dirty="0" smtClean="0">
                <a:latin typeface="Courier New" pitchFamily="49" charset="0"/>
              </a:rPr>
              <a:t>b</a:t>
            </a:r>
            <a:r>
              <a:rPr lang="en-US" dirty="0" smtClean="0"/>
              <a:t>	1	[</a:t>
            </a:r>
            <a:r>
              <a:rPr lang="en-US" dirty="0" smtClean="0">
                <a:latin typeface="Courier New" pitchFamily="49" charset="0"/>
              </a:rPr>
              <a:t>unsigned</a:t>
            </a:r>
            <a:r>
              <a:rPr lang="en-US" dirty="0" smtClean="0"/>
              <a:t>]</a:t>
            </a:r>
            <a:r>
              <a:rPr lang="en-US" dirty="0" smtClean="0">
                <a:latin typeface="Courier New" pitchFamily="49" charset="0"/>
              </a:rPr>
              <a:t> char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word	</a:t>
            </a:r>
            <a:r>
              <a:rPr lang="en-US" dirty="0" smtClean="0">
                <a:latin typeface="Courier New" pitchFamily="49" charset="0"/>
              </a:rPr>
              <a:t>w</a:t>
            </a:r>
            <a:r>
              <a:rPr lang="en-US" dirty="0" smtClean="0"/>
              <a:t>	2	[</a:t>
            </a:r>
            <a:r>
              <a:rPr lang="en-US" dirty="0" smtClean="0">
                <a:latin typeface="Courier New" pitchFamily="49" charset="0"/>
              </a:rPr>
              <a:t>unsigned</a:t>
            </a:r>
            <a:r>
              <a:rPr lang="en-US" dirty="0" smtClean="0"/>
              <a:t>]</a:t>
            </a:r>
            <a:r>
              <a:rPr lang="en-US" dirty="0" smtClean="0">
                <a:latin typeface="Courier New" pitchFamily="49" charset="0"/>
              </a:rPr>
              <a:t> short</a:t>
            </a:r>
            <a:endParaRPr lang="en-US" dirty="0" smtClean="0"/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double word	</a:t>
            </a:r>
            <a:r>
              <a:rPr lang="en-US" dirty="0" smtClean="0">
                <a:latin typeface="Courier New" pitchFamily="49" charset="0"/>
              </a:rPr>
              <a:t>l</a:t>
            </a:r>
            <a:r>
              <a:rPr lang="en-US" dirty="0" smtClean="0"/>
              <a:t>	4	[</a:t>
            </a:r>
            <a:r>
              <a:rPr lang="en-US" dirty="0" smtClean="0">
                <a:latin typeface="Courier New" pitchFamily="49" charset="0"/>
              </a:rPr>
              <a:t>unsigned</a:t>
            </a:r>
            <a:r>
              <a:rPr lang="en-US" dirty="0" smtClean="0"/>
              <a:t>]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int</a:t>
            </a:r>
            <a:endParaRPr lang="en-US" dirty="0" smtClean="0">
              <a:latin typeface="Courier New" pitchFamily="49" charset="0"/>
            </a:endParaRP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quad word</a:t>
            </a:r>
            <a:r>
              <a:rPr lang="en-US" dirty="0" smtClean="0">
                <a:latin typeface="Courier New" pitchFamily="49" charset="0"/>
              </a:rPr>
              <a:t>	q	</a:t>
            </a:r>
            <a:r>
              <a:rPr lang="en-US" dirty="0" smtClean="0"/>
              <a:t>8</a:t>
            </a: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smtClean="0"/>
              <a:t>[</a:t>
            </a:r>
            <a:r>
              <a:rPr lang="en-US" dirty="0" smtClean="0">
                <a:latin typeface="Courier New" pitchFamily="49" charset="0"/>
              </a:rPr>
              <a:t>unsigned</a:t>
            </a:r>
            <a:r>
              <a:rPr lang="en-US" dirty="0" smtClean="0"/>
              <a:t>]</a:t>
            </a:r>
            <a:r>
              <a:rPr lang="en-US" dirty="0" smtClean="0">
                <a:latin typeface="Courier New" pitchFamily="49" charset="0"/>
              </a:rPr>
              <a:t> long</a:t>
            </a:r>
            <a:endParaRPr lang="en-US" dirty="0" smtClean="0"/>
          </a:p>
          <a:p>
            <a:pPr marL="223838" indent="-223838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Floating Point</a:t>
            </a:r>
          </a:p>
          <a:p>
            <a:pPr marL="560388" lvl="1" indent="-222250" defTabSz="895350" eaLnBrk="1" hangingPunct="1"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Stored &amp; operated on in </a:t>
            </a:r>
            <a:r>
              <a:rPr lang="en-US" i="1" dirty="0" smtClean="0"/>
              <a:t>floating-point</a:t>
            </a:r>
            <a:r>
              <a:rPr lang="en-US" dirty="0" smtClean="0"/>
              <a:t> registers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Intel	GAS	Bytes	C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Single	</a:t>
            </a:r>
            <a:r>
              <a:rPr lang="en-US" dirty="0" smtClean="0">
                <a:latin typeface="Courier New" pitchFamily="49" charset="0"/>
              </a:rPr>
              <a:t>s</a:t>
            </a:r>
            <a:r>
              <a:rPr lang="en-US" dirty="0" smtClean="0"/>
              <a:t>	4	</a:t>
            </a:r>
            <a:r>
              <a:rPr lang="en-US" dirty="0" smtClean="0">
                <a:latin typeface="Courier New" pitchFamily="49" charset="0"/>
              </a:rPr>
              <a:t>float</a:t>
            </a:r>
          </a:p>
          <a:p>
            <a:pPr marL="839788" lvl="2" indent="-165100" defTabSz="895350" eaLnBrk="1" hangingPunct="1">
              <a:buFont typeface="Wingdings" pitchFamily="2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  <a:defRPr/>
            </a:pPr>
            <a:r>
              <a:rPr lang="en-US" dirty="0" smtClean="0"/>
              <a:t>Double	</a:t>
            </a:r>
            <a:r>
              <a:rPr lang="en-US" dirty="0" smtClean="0">
                <a:latin typeface="Courier New" pitchFamily="49" charset="0"/>
              </a:rPr>
              <a:t>l</a:t>
            </a:r>
            <a:r>
              <a:rPr lang="en-US" dirty="0" smtClean="0"/>
              <a:t>	8	</a:t>
            </a:r>
            <a:r>
              <a:rPr lang="en-US" dirty="0" smtClean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234950"/>
            <a:ext cx="692785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Strange</a:t>
            </a:r>
            <a:br>
              <a:rPr lang="en-US" altLang="en-US" smtClean="0"/>
            </a:br>
            <a:r>
              <a:rPr lang="en-US" altLang="en-US" smtClean="0"/>
              <a:t>Referencing Examples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614738"/>
            <a:ext cx="8307387" cy="2178050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mtClean="0"/>
              <a:t>	Reference	Address	</a:t>
            </a:r>
            <a:r>
              <a:rPr lang="en-US" sz="2000" smtClean="0"/>
              <a:t>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univ[2][3]	56+4*3  = 68	1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univ[1][5]	16+4*5  = 36	0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univ[2][-1]	56+4*-1 = 52	9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univ[3][-1]	??	??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>
                <a:latin typeface="Courier New" pitchFamily="49" charset="0"/>
              </a:rPr>
              <a:t>univ[1][12]	16+4*12 = 64	7 	</a:t>
            </a:r>
            <a:endParaRPr lang="en-US" sz="1800" smtClean="0"/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/>
              <a:t>Code does not do any bounds checking</a:t>
            </a:r>
          </a:p>
          <a:p>
            <a:pPr marL="560388" lvl="1" indent="-222250" defTabSz="895350" eaLnBrk="1" hangingPunct="1">
              <a:tabLst>
                <a:tab pos="1943100" algn="l"/>
                <a:tab pos="4229100" algn="l"/>
                <a:tab pos="6229350" algn="l"/>
              </a:tabLst>
              <a:defRPr/>
            </a:pPr>
            <a:r>
              <a:rPr lang="en-US" sz="1800" smtClean="0"/>
              <a:t>Ordering of elements in different arrays not guaranteed</a:t>
            </a:r>
          </a:p>
        </p:txBody>
      </p:sp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223838" y="1066800"/>
            <a:ext cx="8312150" cy="2590800"/>
            <a:chOff x="189" y="1824"/>
            <a:chExt cx="5236" cy="1632"/>
          </a:xfrm>
        </p:grpSpPr>
        <p:grpSp>
          <p:nvGrpSpPr>
            <p:cNvPr id="25605" name="Group 5"/>
            <p:cNvGrpSpPr>
              <a:grpSpLocks/>
            </p:cNvGrpSpPr>
            <p:nvPr/>
          </p:nvGrpSpPr>
          <p:grpSpPr bwMode="auto">
            <a:xfrm>
              <a:off x="189" y="2112"/>
              <a:ext cx="1251" cy="960"/>
              <a:chOff x="189" y="2112"/>
              <a:chExt cx="1251" cy="960"/>
            </a:xfrm>
          </p:grpSpPr>
          <p:sp>
            <p:nvSpPr>
              <p:cNvPr id="25669" name="Rectangle 6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5670" name="Line 7"/>
              <p:cNvSpPr>
                <a:spLocks noChangeShapeType="1"/>
              </p:cNvSpPr>
              <p:nvPr/>
            </p:nvSpPr>
            <p:spPr bwMode="auto">
              <a:xfrm flipV="1">
                <a:off x="576" y="244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1" name="Text Box 8"/>
              <p:cNvSpPr txBox="1">
                <a:spLocks noChangeArrowheads="1"/>
              </p:cNvSpPr>
              <p:nvPr/>
            </p:nvSpPr>
            <p:spPr bwMode="auto">
              <a:xfrm>
                <a:off x="201" y="2313"/>
                <a:ext cx="37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160</a:t>
                </a:r>
              </a:p>
            </p:txBody>
          </p:sp>
          <p:sp>
            <p:nvSpPr>
              <p:cNvPr id="25672" name="Rectangle 9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5673" name="Rectangle 10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5674" name="Line 11"/>
              <p:cNvSpPr>
                <a:spLocks noChangeShapeType="1"/>
              </p:cNvSpPr>
              <p:nvPr/>
            </p:nvSpPr>
            <p:spPr bwMode="auto">
              <a:xfrm flipV="1">
                <a:off x="576" y="268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5" name="Line 12"/>
              <p:cNvSpPr>
                <a:spLocks noChangeShapeType="1"/>
              </p:cNvSpPr>
              <p:nvPr/>
            </p:nvSpPr>
            <p:spPr bwMode="auto">
              <a:xfrm flipV="1">
                <a:off x="576" y="2928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76" name="Text Box 13"/>
              <p:cNvSpPr txBox="1">
                <a:spLocks noChangeArrowheads="1"/>
              </p:cNvSpPr>
              <p:nvPr/>
            </p:nvSpPr>
            <p:spPr bwMode="auto">
              <a:xfrm>
                <a:off x="189" y="2544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168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5677" name="Text Box 14"/>
              <p:cNvSpPr txBox="1">
                <a:spLocks noChangeArrowheads="1"/>
              </p:cNvSpPr>
              <p:nvPr/>
            </p:nvSpPr>
            <p:spPr bwMode="auto">
              <a:xfrm>
                <a:off x="189" y="2832"/>
                <a:ext cx="37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smtClean="0">
                    <a:latin typeface="Courier New" pitchFamily="49" charset="0"/>
                  </a:rPr>
                  <a:t>176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sp>
            <p:nvSpPr>
              <p:cNvPr id="25678" name="Text Box 15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univ</a:t>
                </a:r>
              </a:p>
            </p:txBody>
          </p:sp>
          <p:sp>
            <p:nvSpPr>
              <p:cNvPr id="25679" name="Oval 16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5680" name="Oval 17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5681" name="Oval 18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5606" name="Text Box 19"/>
            <p:cNvSpPr txBox="1">
              <a:spLocks noChangeArrowheads="1"/>
            </p:cNvSpPr>
            <p:nvPr/>
          </p:nvSpPr>
          <p:spPr bwMode="auto">
            <a:xfrm>
              <a:off x="1919" y="1824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cmu</a:t>
              </a:r>
            </a:p>
          </p:txBody>
        </p:sp>
        <p:grpSp>
          <p:nvGrpSpPr>
            <p:cNvPr id="25607" name="Group 20"/>
            <p:cNvGrpSpPr>
              <a:grpSpLocks/>
            </p:cNvGrpSpPr>
            <p:nvPr/>
          </p:nvGrpSpPr>
          <p:grpSpPr bwMode="auto">
            <a:xfrm>
              <a:off x="2256" y="2016"/>
              <a:ext cx="3169" cy="471"/>
              <a:chOff x="1680" y="1728"/>
              <a:chExt cx="3169" cy="471"/>
            </a:xfrm>
          </p:grpSpPr>
          <p:grpSp>
            <p:nvGrpSpPr>
              <p:cNvPr id="25651" name="Group 2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64" name="Rectangle 2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65" name="Rectangle 2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5666" name="Rectangle 2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5667" name="Rectangle 2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68" name="Rectangle 2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</p:grpSp>
          <p:sp>
            <p:nvSpPr>
              <p:cNvPr id="25652" name="Line 2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3" name="Text Box 2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16</a:t>
                </a:r>
              </a:p>
            </p:txBody>
          </p:sp>
          <p:sp>
            <p:nvSpPr>
              <p:cNvPr id="25654" name="Line 2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5" name="Text Box 3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20</a:t>
                </a:r>
              </a:p>
            </p:txBody>
          </p:sp>
          <p:sp>
            <p:nvSpPr>
              <p:cNvPr id="25656" name="Line 3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7" name="Text Box 3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24</a:t>
                </a:r>
              </a:p>
            </p:txBody>
          </p:sp>
          <p:sp>
            <p:nvSpPr>
              <p:cNvPr id="25658" name="Line 3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9" name="Text Box 3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28</a:t>
                </a:r>
              </a:p>
            </p:txBody>
          </p:sp>
          <p:sp>
            <p:nvSpPr>
              <p:cNvPr id="25660" name="Line 3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1" name="Text Box 3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32</a:t>
                </a:r>
              </a:p>
            </p:txBody>
          </p:sp>
          <p:sp>
            <p:nvSpPr>
              <p:cNvPr id="25662" name="Line 3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63" name="Text Box 3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</p:grpSp>
        <p:sp>
          <p:nvSpPr>
            <p:cNvPr id="25608" name="Text Box 39"/>
            <p:cNvSpPr txBox="1">
              <a:spLocks noChangeArrowheads="1"/>
            </p:cNvSpPr>
            <p:nvPr/>
          </p:nvSpPr>
          <p:spPr bwMode="auto">
            <a:xfrm>
              <a:off x="1967" y="2352"/>
              <a:ext cx="37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mit</a:t>
              </a:r>
            </a:p>
          </p:txBody>
        </p:sp>
        <p:grpSp>
          <p:nvGrpSpPr>
            <p:cNvPr id="25609" name="Group 40"/>
            <p:cNvGrpSpPr>
              <a:grpSpLocks/>
            </p:cNvGrpSpPr>
            <p:nvPr/>
          </p:nvGrpSpPr>
          <p:grpSpPr bwMode="auto">
            <a:xfrm>
              <a:off x="2246" y="2505"/>
              <a:ext cx="3169" cy="471"/>
              <a:chOff x="1680" y="1728"/>
              <a:chExt cx="3169" cy="471"/>
            </a:xfrm>
          </p:grpSpPr>
          <p:grpSp>
            <p:nvGrpSpPr>
              <p:cNvPr id="25633" name="Group 4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46" name="Rectangle 4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5647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25648" name="Rectangle 4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49" name="Rectangle 4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5650" name="Rectangle 4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</p:grpSp>
          <p:sp>
            <p:nvSpPr>
              <p:cNvPr id="25634" name="Line 4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Text Box 4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36</a:t>
                </a:r>
              </a:p>
            </p:txBody>
          </p:sp>
          <p:sp>
            <p:nvSpPr>
              <p:cNvPr id="25636" name="Line 4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7" name="Text Box 5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40</a:t>
                </a:r>
              </a:p>
            </p:txBody>
          </p:sp>
          <p:sp>
            <p:nvSpPr>
              <p:cNvPr id="25638" name="Line 5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9" name="Text Box 5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44</a:t>
                </a:r>
              </a:p>
            </p:txBody>
          </p:sp>
          <p:sp>
            <p:nvSpPr>
              <p:cNvPr id="25640" name="Line 5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1" name="Text Box 5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48</a:t>
                </a:r>
              </a:p>
            </p:txBody>
          </p:sp>
          <p:sp>
            <p:nvSpPr>
              <p:cNvPr id="25642" name="Line 5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3" name="Text Box 5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52</a:t>
                </a:r>
              </a:p>
            </p:txBody>
          </p:sp>
          <p:sp>
            <p:nvSpPr>
              <p:cNvPr id="25644" name="Line 5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5" name="Text Box 5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</p:grpSp>
        <p:sp>
          <p:nvSpPr>
            <p:cNvPr id="25610" name="Text Box 59"/>
            <p:cNvSpPr txBox="1">
              <a:spLocks noChangeArrowheads="1"/>
            </p:cNvSpPr>
            <p:nvPr/>
          </p:nvSpPr>
          <p:spPr bwMode="auto">
            <a:xfrm>
              <a:off x="1920" y="2793"/>
              <a:ext cx="37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hmc</a:t>
              </a:r>
            </a:p>
          </p:txBody>
        </p:sp>
        <p:grpSp>
          <p:nvGrpSpPr>
            <p:cNvPr id="25611" name="Group 60"/>
            <p:cNvGrpSpPr>
              <a:grpSpLocks/>
            </p:cNvGrpSpPr>
            <p:nvPr/>
          </p:nvGrpSpPr>
          <p:grpSpPr bwMode="auto">
            <a:xfrm>
              <a:off x="2246" y="2985"/>
              <a:ext cx="3169" cy="471"/>
              <a:chOff x="1680" y="1728"/>
              <a:chExt cx="3169" cy="471"/>
            </a:xfrm>
          </p:grpSpPr>
          <p:grpSp>
            <p:nvGrpSpPr>
              <p:cNvPr id="25615" name="Group 61"/>
              <p:cNvGrpSpPr>
                <a:grpSpLocks/>
              </p:cNvGrpSpPr>
              <p:nvPr/>
            </p:nvGrpSpPr>
            <p:grpSpPr bwMode="auto">
              <a:xfrm>
                <a:off x="1776" y="1728"/>
                <a:ext cx="2880" cy="144"/>
                <a:chOff x="1776" y="1728"/>
                <a:chExt cx="2880" cy="144"/>
              </a:xfrm>
            </p:grpSpPr>
            <p:sp>
              <p:nvSpPr>
                <p:cNvPr id="25628" name="Rectangle 62"/>
                <p:cNvSpPr>
                  <a:spLocks noChangeArrowheads="1"/>
                </p:cNvSpPr>
                <p:nvPr/>
              </p:nvSpPr>
              <p:spPr bwMode="auto">
                <a:xfrm>
                  <a:off x="1776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9</a:t>
                  </a:r>
                </a:p>
              </p:txBody>
            </p:sp>
            <p:sp>
              <p:nvSpPr>
                <p:cNvPr id="25629" name="Rectangle 63"/>
                <p:cNvSpPr>
                  <a:spLocks noChangeArrowheads="1"/>
                </p:cNvSpPr>
                <p:nvPr/>
              </p:nvSpPr>
              <p:spPr bwMode="auto">
                <a:xfrm>
                  <a:off x="2352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30" name="Rectangle 64"/>
                <p:cNvSpPr>
                  <a:spLocks noChangeArrowheads="1"/>
                </p:cNvSpPr>
                <p:nvPr/>
              </p:nvSpPr>
              <p:spPr bwMode="auto">
                <a:xfrm>
                  <a:off x="2928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25631" name="Rectangle 65"/>
                <p:cNvSpPr>
                  <a:spLocks noChangeArrowheads="1"/>
                </p:cNvSpPr>
                <p:nvPr/>
              </p:nvSpPr>
              <p:spPr bwMode="auto">
                <a:xfrm>
                  <a:off x="3504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25632" name="Rectangle 66"/>
                <p:cNvSpPr>
                  <a:spLocks noChangeArrowheads="1"/>
                </p:cNvSpPr>
                <p:nvPr/>
              </p:nvSpPr>
              <p:spPr bwMode="auto">
                <a:xfrm>
                  <a:off x="4080" y="1728"/>
                  <a:ext cx="576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</a:t>
                  </a:r>
                </a:p>
              </p:txBody>
            </p:sp>
          </p:grpSp>
          <p:sp>
            <p:nvSpPr>
              <p:cNvPr id="25616" name="Line 67"/>
              <p:cNvSpPr>
                <a:spLocks noChangeShapeType="1"/>
              </p:cNvSpPr>
              <p:nvPr/>
            </p:nvSpPr>
            <p:spPr bwMode="auto">
              <a:xfrm flipV="1">
                <a:off x="182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7" name="Text Box 68"/>
              <p:cNvSpPr txBox="1">
                <a:spLocks noChangeArrowheads="1"/>
              </p:cNvSpPr>
              <p:nvPr/>
            </p:nvSpPr>
            <p:spPr bwMode="auto">
              <a:xfrm>
                <a:off x="168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56</a:t>
                </a:r>
              </a:p>
            </p:txBody>
          </p:sp>
          <p:sp>
            <p:nvSpPr>
              <p:cNvPr id="25618" name="Line 69"/>
              <p:cNvSpPr>
                <a:spLocks noChangeShapeType="1"/>
              </p:cNvSpPr>
              <p:nvPr/>
            </p:nvSpPr>
            <p:spPr bwMode="auto">
              <a:xfrm flipV="1">
                <a:off x="2400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9" name="Text Box 70"/>
              <p:cNvSpPr txBox="1">
                <a:spLocks noChangeArrowheads="1"/>
              </p:cNvSpPr>
              <p:nvPr/>
            </p:nvSpPr>
            <p:spPr bwMode="auto">
              <a:xfrm>
                <a:off x="2256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60</a:t>
                </a:r>
              </a:p>
            </p:txBody>
          </p:sp>
          <p:sp>
            <p:nvSpPr>
              <p:cNvPr id="25620" name="Line 71"/>
              <p:cNvSpPr>
                <a:spLocks noChangeShapeType="1"/>
              </p:cNvSpPr>
              <p:nvPr/>
            </p:nvSpPr>
            <p:spPr bwMode="auto">
              <a:xfrm flipV="1">
                <a:off x="2976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1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64</a:t>
                </a:r>
              </a:p>
            </p:txBody>
          </p:sp>
          <p:sp>
            <p:nvSpPr>
              <p:cNvPr id="25622" name="Line 73"/>
              <p:cNvSpPr>
                <a:spLocks noChangeShapeType="1"/>
              </p:cNvSpPr>
              <p:nvPr/>
            </p:nvSpPr>
            <p:spPr bwMode="auto">
              <a:xfrm flipV="1">
                <a:off x="3552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3" name="Text Box 74"/>
              <p:cNvSpPr txBox="1">
                <a:spLocks noChangeArrowheads="1"/>
              </p:cNvSpPr>
              <p:nvPr/>
            </p:nvSpPr>
            <p:spPr bwMode="auto">
              <a:xfrm>
                <a:off x="3408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68</a:t>
                </a:r>
              </a:p>
            </p:txBody>
          </p:sp>
          <p:sp>
            <p:nvSpPr>
              <p:cNvPr id="25624" name="Line 75"/>
              <p:cNvSpPr>
                <a:spLocks noChangeShapeType="1"/>
              </p:cNvSpPr>
              <p:nvPr/>
            </p:nvSpPr>
            <p:spPr bwMode="auto">
              <a:xfrm flipV="1">
                <a:off x="4128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5" name="Text Box 76"/>
              <p:cNvSpPr txBox="1">
                <a:spLocks noChangeArrowheads="1"/>
              </p:cNvSpPr>
              <p:nvPr/>
            </p:nvSpPr>
            <p:spPr bwMode="auto">
              <a:xfrm>
                <a:off x="3984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72</a:t>
                </a:r>
              </a:p>
            </p:txBody>
          </p:sp>
          <p:sp>
            <p:nvSpPr>
              <p:cNvPr id="25626" name="Line 77"/>
              <p:cNvSpPr>
                <a:spLocks noChangeShapeType="1"/>
              </p:cNvSpPr>
              <p:nvPr/>
            </p:nvSpPr>
            <p:spPr bwMode="auto">
              <a:xfrm flipV="1">
                <a:off x="4704" y="1872"/>
                <a:ext cx="0" cy="1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7" name="Text Box 78"/>
              <p:cNvSpPr txBox="1">
                <a:spLocks noChangeArrowheads="1"/>
              </p:cNvSpPr>
              <p:nvPr/>
            </p:nvSpPr>
            <p:spPr bwMode="auto">
              <a:xfrm>
                <a:off x="4560" y="1968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76</a:t>
                </a:r>
              </a:p>
            </p:txBody>
          </p:sp>
        </p:grpSp>
        <p:cxnSp>
          <p:nvCxnSpPr>
            <p:cNvPr id="25612" name="AutoShape 79"/>
            <p:cNvCxnSpPr>
              <a:cxnSpLocks noChangeShapeType="1"/>
              <a:stCxn id="25680" idx="0"/>
              <a:endCxn id="25664" idx="1"/>
            </p:cNvCxnSpPr>
            <p:nvPr/>
          </p:nvCxnSpPr>
          <p:spPr bwMode="auto">
            <a:xfrm rot="-5400000">
              <a:off x="1500" y="1836"/>
              <a:ext cx="592" cy="1096"/>
            </a:xfrm>
            <a:prstGeom prst="curvedConnector2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613" name="AutoShape 80"/>
            <p:cNvCxnSpPr>
              <a:cxnSpLocks noChangeShapeType="1"/>
              <a:stCxn id="25679" idx="6"/>
              <a:endCxn id="25646" idx="1"/>
            </p:cNvCxnSpPr>
            <p:nvPr/>
          </p:nvCxnSpPr>
          <p:spPr bwMode="auto">
            <a:xfrm>
              <a:off x="1304" y="2496"/>
              <a:ext cx="1030" cy="81"/>
            </a:xfrm>
            <a:prstGeom prst="curvedConnector3">
              <a:avLst>
                <a:gd name="adj1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614" name="AutoShape 81"/>
            <p:cNvCxnSpPr>
              <a:cxnSpLocks noChangeShapeType="1"/>
              <a:stCxn id="25681" idx="0"/>
              <a:endCxn id="25628" idx="1"/>
            </p:cNvCxnSpPr>
            <p:nvPr/>
          </p:nvCxnSpPr>
          <p:spPr bwMode="auto">
            <a:xfrm rot="5400000" flipV="1">
              <a:off x="1722" y="2446"/>
              <a:ext cx="137" cy="1086"/>
            </a:xfrm>
            <a:prstGeom prst="curvedConnector4">
              <a:avLst>
                <a:gd name="adj1" fmla="val -99269"/>
                <a:gd name="adj2" fmla="val 52579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0910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algn="l"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184178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       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algn="l" eaLnBrk="0" hangingPunct="0"/>
            <a:r>
              <a:rPr lang="pt-BR" sz="1800" dirty="0" err="1" smtClean="0">
                <a:latin typeface="Courier New" pitchFamily="-96" charset="0"/>
              </a:rPr>
              <a:t>int</a:t>
            </a:r>
            <a:r>
              <a:rPr lang="pt-BR" sz="1800" dirty="0" smtClean="0">
                <a:latin typeface="Courier New" pitchFamily="-96" charset="0"/>
              </a:rPr>
              <a:t> </a:t>
            </a:r>
            <a:r>
              <a:rPr lang="pt-BR" sz="1800" dirty="0" err="1" smtClean="0">
                <a:latin typeface="Courier New" pitchFamily="-96" charset="0"/>
              </a:rPr>
              <a:t>var_ele</a:t>
            </a:r>
            <a:r>
              <a:rPr lang="pt-BR" sz="1800" dirty="0" smtClean="0">
                <a:latin typeface="Courier New" pitchFamily="-96" charset="0"/>
              </a:rPr>
              <a:t>(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</a:t>
            </a:r>
          </a:p>
          <a:p>
            <a:pPr algn="l" eaLnBrk="0" hangingPunct="0"/>
            <a:r>
              <a:rPr lang="pt-BR" sz="1800" dirty="0">
                <a:latin typeface="Courier New" pitchFamily="-96" charset="0"/>
              </a:rPr>
              <a:t> </a:t>
            </a:r>
            <a:r>
              <a:rPr lang="pt-BR" sz="1800" dirty="0" smtClean="0">
                <a:latin typeface="Courier New" pitchFamily="-96" charset="0"/>
              </a:rPr>
              <a:t>          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i,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5475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09388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algn="l"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343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# a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  #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# a + 64*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(%rdi,%rdx,4),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M[a + 64*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+ 4*j]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2109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2746325"/>
            <a:ext cx="7603208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int </a:t>
            </a:r>
            <a:r>
              <a:rPr lang="pt-BR" sz="1800" dirty="0" err="1" smtClean="0">
                <a:latin typeface="Courier New" pitchFamily="-96" charset="0"/>
              </a:rPr>
              <a:t>var_ele</a:t>
            </a:r>
            <a:r>
              <a:rPr lang="pt-BR" sz="1800" dirty="0" smtClean="0">
                <a:latin typeface="Courier New" pitchFamily="-96" charset="0"/>
              </a:rPr>
              <a:t>(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i, </a:t>
            </a:r>
            <a:r>
              <a:rPr lang="pt-BR" sz="1800" dirty="0" err="1" smtClean="0">
                <a:latin typeface="Courier New" pitchFamily="-96" charset="0"/>
              </a:rPr>
              <a:t>size_t</a:t>
            </a:r>
            <a:r>
              <a:rPr lang="pt-BR" sz="1800" dirty="0" smtClean="0">
                <a:latin typeface="Courier New" pitchFamily="-96" charset="0"/>
              </a:rPr>
              <a:t> j) {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algn="l"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4365104"/>
            <a:ext cx="7239000" cy="13431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      # 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(%rsi,%rdi,4),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(%rax,%rcx,4),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+ 4*j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43376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Representation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 smtClean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 smtClean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 smtClean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 smtClean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smtClean="0">
                  <a:latin typeface="Courier New" pitchFamily="-96" charset="0"/>
                </a:rPr>
                <a:t>next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16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24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32</a:t>
              </a:r>
              <a:endParaRPr lang="en-US" sz="2000" dirty="0">
                <a:latin typeface="Courier New" pitchFamily="-96" charset="0"/>
              </a:endParaRP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[4]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9537894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2" y="4929198"/>
            <a:ext cx="5089525" cy="84459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(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ret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as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r + 4*</a:t>
            </a:r>
            <a:r>
              <a:rPr lang="en-US" b="1" dirty="0" err="1" smtClean="0">
                <a:latin typeface="Courier New"/>
                <a:cs typeface="Courier New"/>
              </a:rPr>
              <a:t>idx</a:t>
            </a:r>
            <a:endParaRPr lang="en-US" b="1" dirty="0" smtClean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r+4*</a:t>
            </a:r>
            <a:r>
              <a:rPr lang="en-US" dirty="0" err="1" smtClean="0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smtClean="0">
                  <a:latin typeface="Courier New" pitchFamily="-96" charset="0"/>
                </a:rPr>
                <a:t>next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16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24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 smtClean="0">
                  <a:latin typeface="Courier New" pitchFamily="-96" charset="0"/>
                </a:rPr>
                <a:t>32</a:t>
              </a:r>
              <a:endParaRPr lang="en-US" sz="2000" dirty="0">
                <a:latin typeface="Courier New" pitchFamily="-96" charset="0"/>
              </a:endParaRP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[4]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7813595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59248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</a:t>
            </a:r>
            <a:r>
              <a:rPr lang="cs-CZ" sz="1800" dirty="0" smtClean="0">
                <a:latin typeface="Courier New" pitchFamily="49" charset="0"/>
              </a:rPr>
              <a:t>L11:                         # </a:t>
            </a:r>
            <a:r>
              <a:rPr lang="cs-CZ" sz="1800" dirty="0" err="1" smtClean="0">
                <a:latin typeface="Courier New" pitchFamily="49" charset="0"/>
              </a:rPr>
              <a:t>loop</a:t>
            </a:r>
            <a:r>
              <a:rPr lang="cs-CZ" sz="1800" dirty="0" smtClean="0">
                <a:latin typeface="Courier New" pitchFamily="49" charset="0"/>
              </a:rPr>
              <a:t>:</a:t>
            </a:r>
            <a:endParaRPr lang="cs-CZ" sz="1800" dirty="0">
              <a:latin typeface="Courier New" pitchFamily="49" charset="0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16(%rdi),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#   i = M[r+16]	  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(%rdi,%rax,4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) #   M[r+4*i] = val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24(%rdi), %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rdi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= M[r+24]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%rdi, %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rdi          #   Test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L11 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3403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while (r != NULL) {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  r = r-&gt;</a:t>
            </a:r>
            <a:r>
              <a:rPr lang="nn-NO" sz="1800" dirty="0" err="1" smtClean="0">
                <a:latin typeface="Courier New" pitchFamily="-96" charset="0"/>
              </a:rPr>
              <a:t>next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algn="l"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507104"/>
              </p:ext>
            </p:extLst>
          </p:nvPr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4800600" y="332656"/>
            <a:ext cx="3296295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rec *next;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smtClean="0">
                      <a:latin typeface="Courier New" pitchFamily="-96" charset="0"/>
                    </a:rPr>
                    <a:t>next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16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24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 smtClean="0">
                      <a:latin typeface="Courier New" pitchFamily="-96" charset="0"/>
                    </a:rPr>
                    <a:t>32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02507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Alignment Principles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</a:t>
            </a:r>
            <a:r>
              <a:rPr lang="en-US" dirty="0" smtClean="0"/>
              <a:t>x86-64</a:t>
            </a:r>
            <a:endParaRPr lang="en-US" dirty="0"/>
          </a:p>
          <a:p>
            <a:r>
              <a:rPr lang="en-US" dirty="0" smtClean="0"/>
              <a:t>Motivation </a:t>
            </a:r>
            <a:r>
              <a:rPr lang="en-US" dirty="0"/>
              <a:t>for Aligning Data</a:t>
            </a:r>
          </a:p>
          <a:p>
            <a:pPr marL="552450" lvl="1"/>
            <a:r>
              <a:rPr lang="en-US" dirty="0"/>
              <a:t>Memory accessed by (aligned) chunks of 4 or 8 bytes (</a:t>
            </a:r>
            <a:r>
              <a:rPr lang="en-US" dirty="0" smtClean="0"/>
              <a:t>system-dependent</a:t>
            </a:r>
            <a:r>
              <a:rPr lang="en-US" dirty="0"/>
              <a:t>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</a:t>
            </a:r>
            <a:r>
              <a:rPr lang="en-US" dirty="0" smtClean="0"/>
              <a:t>trickier </a:t>
            </a:r>
            <a:r>
              <a:rPr lang="en-US" dirty="0"/>
              <a:t>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18180355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Structures &amp; Alignment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 smtClean="0"/>
              <a:t>Unaligned Data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Aligned </a:t>
            </a:r>
            <a:r>
              <a:rPr lang="en-US" dirty="0"/>
              <a:t>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20615810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/>
              <a:t>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</a:t>
            </a:r>
            <a:r>
              <a:rPr lang="en-US" dirty="0" smtClean="0"/>
              <a:t>address</a:t>
            </a:r>
            <a:endParaRPr lang="en-US" dirty="0"/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 smtClean="0">
                <a:latin typeface="Courier New"/>
                <a:cs typeface="Courier New"/>
              </a:rPr>
              <a:t>long,</a:t>
            </a:r>
            <a:r>
              <a:rPr lang="en-US" dirty="0" smtClean="0"/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char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*</a:t>
            </a:r>
            <a:r>
              <a:rPr lang="en-US" dirty="0"/>
              <a:t>, …</a:t>
            </a:r>
          </a:p>
          <a:p>
            <a:pPr marL="552450" lvl="1"/>
            <a:r>
              <a:rPr lang="en-US" dirty="0" smtClean="0"/>
              <a:t>lowest </a:t>
            </a:r>
            <a:r>
              <a:rPr lang="en-US" dirty="0"/>
              <a:t>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 smtClean="0"/>
              <a:t>16 bytes: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 smtClean="0">
                <a:latin typeface="Calibri"/>
                <a:cs typeface="Calibri"/>
                <a:sym typeface="Courier New Bold" charset="0"/>
              </a:rPr>
              <a:t> (GCC on Linux)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 smtClean="0"/>
              <a:t>lowest </a:t>
            </a:r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bits of address must be </a:t>
            </a:r>
            <a:r>
              <a:rPr lang="en-US" dirty="0" smtClean="0"/>
              <a:t>0000</a:t>
            </a:r>
            <a:r>
              <a:rPr lang="en-US" baseline="-6000" dirty="0" smtClean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842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bytes in memory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53576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152399" y="152400"/>
            <a:ext cx="7600952" cy="838200"/>
          </a:xfrm>
          <a:ln/>
        </p:spPr>
        <p:txBody>
          <a:bodyPr/>
          <a:lstStyle/>
          <a:p>
            <a:pPr marL="119063" indent="-119063"/>
            <a:r>
              <a:rPr lang="en-US" dirty="0"/>
              <a:t>Satisfying Alignment </a:t>
            </a:r>
            <a:r>
              <a:rPr lang="en-US" dirty="0" smtClean="0"/>
              <a:t>within Structures</a:t>
            </a:r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82000" cy="3187700"/>
          </a:xfrm>
          <a:ln/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Within structure: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Must satisfy each element’s </a:t>
            </a:r>
            <a:r>
              <a:rPr lang="en-US" dirty="0" smtClean="0"/>
              <a:t>alignment</a:t>
            </a:r>
            <a:br>
              <a:rPr lang="en-US" dirty="0" smtClean="0"/>
            </a:br>
            <a:r>
              <a:rPr lang="en-US" dirty="0" smtClean="0"/>
              <a:t>requirement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Overall structure placement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>
              <a:spcBef>
                <a:spcPts val="600"/>
              </a:spcBef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>
              <a:spcBef>
                <a:spcPts val="600"/>
              </a:spcBef>
            </a:pPr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smtClean="0"/>
              <a:t>Example:</a:t>
            </a:r>
            <a:endParaRPr lang="en-US" dirty="0"/>
          </a:p>
          <a:p>
            <a:pPr marL="552450" lvl="1">
              <a:spcBef>
                <a:spcPts val="600"/>
              </a:spcBef>
            </a:pPr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438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2341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32672531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</a:t>
            </a:r>
            <a:r>
              <a:rPr lang="en-US" dirty="0" smtClean="0"/>
              <a:t>Structures</a:t>
            </a:r>
            <a:endParaRPr lang="en-US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3668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</a:t>
            </a:r>
            <a:r>
              <a:rPr lang="en-US" dirty="0" smtClean="0"/>
              <a:t>12*</a:t>
            </a:r>
            <a:r>
              <a:rPr lang="en-US" dirty="0" err="1" smtClean="0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464300" y="1371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2)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a+8(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,4)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,%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591393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639763"/>
                <a:gridCol w="639762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064489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/>
                <a:gridCol w="247650"/>
                <a:gridCol w="247650"/>
                <a:gridCol w="247650"/>
                <a:gridCol w="741362"/>
                <a:gridCol w="741363"/>
                <a:gridCol w="247650"/>
                <a:gridCol w="493712"/>
                <a:gridCol w="493713"/>
                <a:gridCol w="247650"/>
                <a:gridCol w="741362"/>
                <a:gridCol w="741363"/>
                <a:gridCol w="247650"/>
                <a:gridCol w="247650"/>
                <a:gridCol w="247650"/>
                <a:gridCol w="24765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9734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</a:t>
            </a:r>
            <a:r>
              <a:rPr lang="en-US" dirty="0" smtClean="0"/>
              <a:t>(K=4)</a:t>
            </a:r>
            <a:endParaRPr lang="en-US" dirty="0"/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S4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S5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bytes</a:t>
            </a:r>
          </a:p>
        </p:txBody>
      </p:sp>
    </p:spTree>
    <p:extLst>
      <p:ext uri="{BB962C8B-B14F-4D97-AF65-F5344CB8AC3E}">
        <p14:creationId xmlns:p14="http://schemas.microsoft.com/office/powerpoint/2010/main" val="31661741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639762"/>
                <a:gridCol w="320675"/>
                <a:gridCol w="320675"/>
                <a:gridCol w="320675"/>
                <a:gridCol w="320675"/>
                <a:gridCol w="639763"/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461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239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Short/long/quad words stored in memory as 2/4/8 consecutive bytes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Which byte </a:t>
            </a:r>
            <a:r>
              <a:rPr lang="en-US" dirty="0"/>
              <a:t>is most (least) significant?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Can cause problems when exchanging binary data between machines</a:t>
            </a:r>
          </a:p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Most significant byte has lowest address</a:t>
            </a:r>
          </a:p>
          <a:p>
            <a:pPr lvl="1">
              <a:spcBef>
                <a:spcPts val="300"/>
              </a:spcBef>
            </a:pPr>
            <a:r>
              <a:rPr lang="en-US" dirty="0" err="1" smtClean="0"/>
              <a:t>Sparc</a:t>
            </a:r>
            <a:endParaRPr lang="en-US" dirty="0"/>
          </a:p>
          <a:p>
            <a:pPr marL="215900" indent="-215900">
              <a:spcBef>
                <a:spcPts val="300"/>
              </a:spcBef>
            </a:pPr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Least significant byte has lowest address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Intel </a:t>
            </a:r>
            <a:r>
              <a:rPr lang="en-US" dirty="0" smtClean="0"/>
              <a:t>x86, ARM Android and IOS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Bi </a:t>
            </a:r>
            <a:r>
              <a:rPr lang="en-US" dirty="0" err="1" smtClean="0"/>
              <a:t>Endian</a:t>
            </a:r>
            <a:endParaRPr lang="en-US" dirty="0" smtClean="0"/>
          </a:p>
          <a:p>
            <a:pPr lvl="1">
              <a:spcBef>
                <a:spcPts val="300"/>
              </a:spcBef>
            </a:pPr>
            <a:r>
              <a:rPr lang="en-US" dirty="0" smtClean="0"/>
              <a:t>Can be configured either way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ARM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68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676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5726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676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8160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</p:spTree>
    <p:extLst>
      <p:ext uri="{BB962C8B-B14F-4D97-AF65-F5344CB8AC3E}">
        <p14:creationId xmlns:p14="http://schemas.microsoft.com/office/powerpoint/2010/main" val="3413391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  <p:extLst>
      <p:ext uri="{BB962C8B-B14F-4D97-AF65-F5344CB8AC3E}">
        <p14:creationId xmlns:p14="http://schemas.microsoft.com/office/powerpoint/2010/main" val="3824833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234950"/>
            <a:ext cx="4862513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Array Access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64500" cy="1463675"/>
          </a:xfrm>
        </p:spPr>
        <p:txBody>
          <a:bodyPr/>
          <a:lstStyle/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 smtClean="0"/>
              <a:t>Basic Principle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b="0" i="1" dirty="0" smtClean="0"/>
              <a:t>T</a:t>
            </a:r>
            <a:r>
              <a:rPr lang="en-US" dirty="0" smtClean="0"/>
              <a:t>  </a:t>
            </a:r>
            <a:r>
              <a:rPr lang="en-US" dirty="0" smtClean="0">
                <a:latin typeface="Courier New" pitchFamily="49" charset="0"/>
              </a:rPr>
              <a:t>A[</a:t>
            </a:r>
            <a:r>
              <a:rPr lang="en-US" b="0" i="1" dirty="0" smtClean="0"/>
              <a:t>L</a:t>
            </a:r>
            <a:r>
              <a:rPr lang="en-US" dirty="0" smtClean="0">
                <a:latin typeface="Courier New" pitchFamily="49" charset="0"/>
              </a:rPr>
              <a:t>];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 smtClean="0"/>
              <a:t>Array of data type </a:t>
            </a:r>
            <a:r>
              <a:rPr lang="en-US" b="0" i="1" dirty="0" smtClean="0"/>
              <a:t>T</a:t>
            </a:r>
            <a:r>
              <a:rPr lang="en-US" dirty="0" smtClean="0"/>
              <a:t> and length </a:t>
            </a:r>
            <a:r>
              <a:rPr lang="en-US" b="0" i="1" dirty="0" smtClean="0"/>
              <a:t>L</a:t>
            </a:r>
            <a:endParaRPr lang="en-US" dirty="0" smtClean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 smtClean="0"/>
              <a:t>Identifier 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 can be used as a pointer to array element 0</a:t>
            </a:r>
          </a:p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endParaRPr lang="en-US" dirty="0" smtClean="0"/>
          </a:p>
          <a:p>
            <a:pPr marL="560388" lvl="1" indent="-222250" defTabSz="895350" eaLnBrk="1" hangingPunct="1">
              <a:tabLst>
                <a:tab pos="1943100" algn="l"/>
                <a:tab pos="3660775" algn="l"/>
              </a:tabLst>
              <a:defRPr/>
            </a:pPr>
            <a:endParaRPr lang="en-US" dirty="0" smtClean="0"/>
          </a:p>
          <a:p>
            <a:pPr marL="223838" indent="-223838" defTabSz="895350" eaLnBrk="1" hangingPunct="1">
              <a:tabLst>
                <a:tab pos="1943100" algn="l"/>
                <a:tab pos="3660775" algn="l"/>
              </a:tabLst>
              <a:defRPr/>
            </a:pPr>
            <a:r>
              <a:rPr lang="en-US" dirty="0" smtClean="0"/>
              <a:t>Reference	Type	Value</a:t>
            </a:r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[4]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	3</a:t>
            </a:r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[5]	</a:t>
            </a:r>
            <a:r>
              <a:rPr lang="en-US" b="0" i="1" dirty="0" smtClean="0"/>
              <a:t>x                   </a:t>
            </a:r>
            <a:r>
              <a:rPr lang="en-US" b="0" dirty="0" smtClean="0"/>
              <a:t>(acts like 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b="0" dirty="0" smtClean="0"/>
              <a:t>)</a:t>
            </a:r>
            <a:endParaRPr lang="en-US" dirty="0" smtClean="0"/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val+1</a:t>
            </a:r>
            <a:r>
              <a:rPr lang="en-US" dirty="0" smtClean="0"/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*	</a:t>
            </a:r>
            <a:r>
              <a:rPr lang="en-US" b="0" i="1" dirty="0" smtClean="0"/>
              <a:t>x</a:t>
            </a:r>
            <a:r>
              <a:rPr lang="en-US" dirty="0" smtClean="0"/>
              <a:t> + 4</a:t>
            </a:r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&amp;</a:t>
            </a:r>
            <a:r>
              <a:rPr lang="en-US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[2]</a:t>
            </a:r>
            <a:r>
              <a:rPr lang="en-US" dirty="0" smtClean="0"/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*	</a:t>
            </a:r>
            <a:r>
              <a:rPr lang="en-US" b="0" i="1" dirty="0" smtClean="0"/>
              <a:t>x</a:t>
            </a:r>
            <a:r>
              <a:rPr lang="en-US" dirty="0" smtClean="0"/>
              <a:t> + 8</a:t>
            </a:r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[5]</a:t>
            </a:r>
            <a:r>
              <a:rPr lang="en-US" dirty="0" smtClean="0"/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smtClean="0"/>
              <a:t>??</a:t>
            </a:r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smtClean="0">
                <a:latin typeface="Courier New" pitchFamily="49" charset="0"/>
              </a:rPr>
              <a:t>*(val+1)</a:t>
            </a:r>
            <a:r>
              <a:rPr lang="en-US" dirty="0" smtClean="0"/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	5</a:t>
            </a:r>
            <a:endParaRPr lang="en-US" dirty="0" smtClean="0"/>
          </a:p>
          <a:p>
            <a:pPr marL="560388" lvl="1" indent="-222250" defTabSz="895350" eaLnBrk="1" hangingPunct="1">
              <a:spcBef>
                <a:spcPts val="300"/>
              </a:spcBef>
              <a:buFont typeface="Wingdings" pitchFamily="2" charset="2"/>
              <a:buNone/>
              <a:tabLst>
                <a:tab pos="1943100" algn="l"/>
                <a:tab pos="3660775" algn="l"/>
              </a:tabLst>
              <a:defRPr/>
            </a:pPr>
            <a:r>
              <a:rPr lang="en-US" dirty="0" err="1" smtClean="0">
                <a:latin typeface="Courier New" pitchFamily="49" charset="0"/>
              </a:rPr>
              <a:t>val</a:t>
            </a:r>
            <a:r>
              <a:rPr lang="en-US" dirty="0" smtClean="0">
                <a:latin typeface="Courier New" pitchFamily="49" charset="0"/>
              </a:rPr>
              <a:t> + </a:t>
            </a:r>
            <a:r>
              <a:rPr lang="en-US" b="0" i="1" dirty="0" err="1" smtClean="0"/>
              <a:t>i</a:t>
            </a:r>
            <a:r>
              <a:rPr lang="en-US" dirty="0" smtClean="0"/>
              <a:t>	</a:t>
            </a:r>
            <a:r>
              <a:rPr lang="en-US" dirty="0" err="1" smtClean="0">
                <a:latin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</a:rPr>
              <a:t> *	</a:t>
            </a:r>
            <a:r>
              <a:rPr lang="en-US" b="0" i="1" dirty="0" smtClean="0"/>
              <a:t>x </a:t>
            </a:r>
            <a:r>
              <a:rPr lang="en-US" dirty="0" smtClean="0"/>
              <a:t>+ 4</a:t>
            </a:r>
            <a:r>
              <a:rPr lang="en-US" b="0" i="1" dirty="0" smtClean="0"/>
              <a:t> </a:t>
            </a:r>
            <a:r>
              <a:rPr lang="en-US" b="0" i="1" dirty="0" err="1" smtClean="0"/>
              <a:t>i</a:t>
            </a:r>
            <a:endParaRPr lang="en-US" b="0" i="1" dirty="0" smtClean="0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982663" y="2667000"/>
            <a:ext cx="7246937" cy="838200"/>
            <a:chOff x="619" y="1680"/>
            <a:chExt cx="4565" cy="528"/>
          </a:xfrm>
        </p:grpSpPr>
        <p:grpSp>
          <p:nvGrpSpPr>
            <p:cNvPr id="6149" name="Group 5"/>
            <p:cNvGrpSpPr>
              <a:grpSpLocks/>
            </p:cNvGrpSpPr>
            <p:nvPr/>
          </p:nvGrpSpPr>
          <p:grpSpPr bwMode="auto">
            <a:xfrm>
              <a:off x="1776" y="1728"/>
              <a:ext cx="2880" cy="144"/>
              <a:chOff x="1776" y="1728"/>
              <a:chExt cx="2880" cy="144"/>
            </a:xfrm>
          </p:grpSpPr>
          <p:sp>
            <p:nvSpPr>
              <p:cNvPr id="6163" name="Rectangle 6"/>
              <p:cNvSpPr>
                <a:spLocks noChangeArrowheads="1"/>
              </p:cNvSpPr>
              <p:nvPr/>
            </p:nvSpPr>
            <p:spPr bwMode="auto">
              <a:xfrm>
                <a:off x="1776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6164" name="Rectangle 7"/>
              <p:cNvSpPr>
                <a:spLocks noChangeArrowheads="1"/>
              </p:cNvSpPr>
              <p:nvPr/>
            </p:nvSpPr>
            <p:spPr bwMode="auto">
              <a:xfrm>
                <a:off x="2352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6165" name="Rectangle 8"/>
              <p:cNvSpPr>
                <a:spLocks noChangeArrowheads="1"/>
              </p:cNvSpPr>
              <p:nvPr/>
            </p:nvSpPr>
            <p:spPr bwMode="auto">
              <a:xfrm>
                <a:off x="2928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6166" name="Rectangle 9"/>
              <p:cNvSpPr>
                <a:spLocks noChangeArrowheads="1"/>
              </p:cNvSpPr>
              <p:nvPr/>
            </p:nvSpPr>
            <p:spPr bwMode="auto">
              <a:xfrm>
                <a:off x="3504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6167" name="Rectangle 10"/>
              <p:cNvSpPr>
                <a:spLocks noChangeArrowheads="1"/>
              </p:cNvSpPr>
              <p:nvPr/>
            </p:nvSpPr>
            <p:spPr bwMode="auto">
              <a:xfrm>
                <a:off x="4080" y="1728"/>
                <a:ext cx="576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lnSpc>
                    <a:spcPct val="100000"/>
                  </a:lnSpc>
                </a:pPr>
                <a:r>
                  <a:rPr lang="en-US" altLang="en-US">
                    <a:latin typeface="Courier New" pitchFamily="49" charset="0"/>
                  </a:rPr>
                  <a:t>3</a:t>
                </a:r>
              </a:p>
            </p:txBody>
          </p:sp>
        </p:grpSp>
        <p:sp>
          <p:nvSpPr>
            <p:cNvPr id="6150" name="Text Box 11"/>
            <p:cNvSpPr txBox="1">
              <a:spLocks noChangeArrowheads="1"/>
            </p:cNvSpPr>
            <p:nvPr/>
          </p:nvSpPr>
          <p:spPr bwMode="auto">
            <a:xfrm>
              <a:off x="619" y="1680"/>
              <a:ext cx="106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r">
                <a:lnSpc>
                  <a:spcPct val="100000"/>
                </a:lnSpc>
              </a:pPr>
              <a:r>
                <a:rPr lang="en-US" altLang="en-US">
                  <a:latin typeface="Courier New" pitchFamily="49" charset="0"/>
                </a:rPr>
                <a:t>int val[5];</a:t>
              </a:r>
            </a:p>
          </p:txBody>
        </p:sp>
        <p:sp>
          <p:nvSpPr>
            <p:cNvPr id="6151" name="Text Box 12"/>
            <p:cNvSpPr txBox="1">
              <a:spLocks noChangeArrowheads="1"/>
            </p:cNvSpPr>
            <p:nvPr/>
          </p:nvSpPr>
          <p:spPr bwMode="auto">
            <a:xfrm>
              <a:off x="1680" y="1968"/>
              <a:ext cx="25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</a:t>
              </a:r>
            </a:p>
          </p:txBody>
        </p:sp>
        <p:sp>
          <p:nvSpPr>
            <p:cNvPr id="6152" name="Text Box 13"/>
            <p:cNvSpPr txBox="1">
              <a:spLocks noChangeArrowheads="1"/>
            </p:cNvSpPr>
            <p:nvPr/>
          </p:nvSpPr>
          <p:spPr bwMode="auto">
            <a:xfrm>
              <a:off x="2256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+ 4</a:t>
              </a:r>
              <a:endParaRPr lang="en-US" altLang="en-US" b="0" i="1"/>
            </a:p>
          </p:txBody>
        </p:sp>
        <p:sp>
          <p:nvSpPr>
            <p:cNvPr id="6153" name="Line 14"/>
            <p:cNvSpPr>
              <a:spLocks noChangeShapeType="1"/>
            </p:cNvSpPr>
            <p:nvPr/>
          </p:nvSpPr>
          <p:spPr bwMode="auto">
            <a:xfrm flipV="1">
              <a:off x="1824" y="1863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Line 15"/>
            <p:cNvSpPr>
              <a:spLocks noChangeShapeType="1"/>
            </p:cNvSpPr>
            <p:nvPr/>
          </p:nvSpPr>
          <p:spPr bwMode="auto">
            <a:xfrm flipV="1">
              <a:off x="2400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Text Box 16"/>
            <p:cNvSpPr txBox="1">
              <a:spLocks noChangeArrowheads="1"/>
            </p:cNvSpPr>
            <p:nvPr/>
          </p:nvSpPr>
          <p:spPr bwMode="auto">
            <a:xfrm>
              <a:off x="2832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+ 8</a:t>
              </a:r>
              <a:endParaRPr lang="en-US" altLang="en-US" b="0" i="1"/>
            </a:p>
          </p:txBody>
        </p:sp>
        <p:sp>
          <p:nvSpPr>
            <p:cNvPr id="6156" name="Line 17"/>
            <p:cNvSpPr>
              <a:spLocks noChangeShapeType="1"/>
            </p:cNvSpPr>
            <p:nvPr/>
          </p:nvSpPr>
          <p:spPr bwMode="auto">
            <a:xfrm flipV="1">
              <a:off x="2976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Text Box 18"/>
            <p:cNvSpPr txBox="1">
              <a:spLocks noChangeArrowheads="1"/>
            </p:cNvSpPr>
            <p:nvPr/>
          </p:nvSpPr>
          <p:spPr bwMode="auto">
            <a:xfrm>
              <a:off x="3408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+ 12</a:t>
              </a:r>
              <a:endParaRPr lang="en-US" altLang="en-US" b="0" i="1"/>
            </a:p>
          </p:txBody>
        </p:sp>
        <p:sp>
          <p:nvSpPr>
            <p:cNvPr id="6158" name="Line 19"/>
            <p:cNvSpPr>
              <a:spLocks noChangeShapeType="1"/>
            </p:cNvSpPr>
            <p:nvPr/>
          </p:nvSpPr>
          <p:spPr bwMode="auto">
            <a:xfrm flipV="1">
              <a:off x="3552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Text Box 20"/>
            <p:cNvSpPr txBox="1">
              <a:spLocks noChangeArrowheads="1"/>
            </p:cNvSpPr>
            <p:nvPr/>
          </p:nvSpPr>
          <p:spPr bwMode="auto">
            <a:xfrm>
              <a:off x="3984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+ 16</a:t>
              </a:r>
              <a:endParaRPr lang="en-US" altLang="en-US" b="0" i="1"/>
            </a:p>
          </p:txBody>
        </p:sp>
        <p:sp>
          <p:nvSpPr>
            <p:cNvPr id="6160" name="Line 21"/>
            <p:cNvSpPr>
              <a:spLocks noChangeShapeType="1"/>
            </p:cNvSpPr>
            <p:nvPr/>
          </p:nvSpPr>
          <p:spPr bwMode="auto">
            <a:xfrm flipV="1">
              <a:off x="4128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Text Box 22"/>
            <p:cNvSpPr txBox="1">
              <a:spLocks noChangeArrowheads="1"/>
            </p:cNvSpPr>
            <p:nvPr/>
          </p:nvSpPr>
          <p:spPr bwMode="auto">
            <a:xfrm>
              <a:off x="4560" y="1977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 i="1"/>
                <a:t>x </a:t>
              </a:r>
              <a:r>
                <a:rPr lang="en-US" altLang="en-US" b="0"/>
                <a:t>+ 20</a:t>
              </a:r>
              <a:endParaRPr lang="en-US" altLang="en-US" b="0" i="1"/>
            </a:p>
          </p:txBody>
        </p:sp>
        <p:sp>
          <p:nvSpPr>
            <p:cNvPr id="6162" name="Line 23"/>
            <p:cNvSpPr>
              <a:spLocks noChangeShapeType="1"/>
            </p:cNvSpPr>
            <p:nvPr/>
          </p:nvSpPr>
          <p:spPr bwMode="auto">
            <a:xfrm flipV="1">
              <a:off x="4704" y="1872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  <p:extLst>
      <p:ext uri="{BB962C8B-B14F-4D97-AF65-F5344CB8AC3E}">
        <p14:creationId xmlns:p14="http://schemas.microsoft.com/office/powerpoint/2010/main" val="1274305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  <p:extLst>
      <p:ext uri="{BB962C8B-B14F-4D97-AF65-F5344CB8AC3E}">
        <p14:creationId xmlns:p14="http://schemas.microsoft.com/office/powerpoint/2010/main" val="3995037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Summary of Compound Types</a:t>
            </a:r>
            <a:br>
              <a:rPr lang="en-US" dirty="0" smtClean="0"/>
            </a:br>
            <a:r>
              <a:rPr lang="en-US" dirty="0" smtClean="0"/>
              <a:t>in C</a:t>
            </a:r>
            <a:endParaRPr 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</a:t>
            </a:r>
            <a:r>
              <a:rPr lang="en-US" dirty="0" smtClean="0"/>
              <a:t>requirement</a:t>
            </a:r>
          </a:p>
          <a:p>
            <a:pPr marL="552450" lvl="1"/>
            <a:r>
              <a:rPr lang="en-US" dirty="0" smtClean="0"/>
              <a:t>Pointer </a:t>
            </a:r>
            <a:r>
              <a:rPr lang="en-US" dirty="0"/>
              <a:t>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  <p:extLst>
      <p:ext uri="{BB962C8B-B14F-4D97-AF65-F5344CB8AC3E}">
        <p14:creationId xmlns:p14="http://schemas.microsoft.com/office/powerpoint/2010/main" val="3225768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34950"/>
            <a:ext cx="4784725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994275"/>
            <a:ext cx="8382000" cy="13779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Note: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Example </a:t>
            </a:r>
            <a:r>
              <a:rPr lang="en-US" dirty="0" smtClean="0"/>
              <a:t>arrays were allocated in successive 20-byte blocks</a:t>
            </a:r>
          </a:p>
          <a:p>
            <a:pPr lvl="2" eaLnBrk="1" hangingPunct="1">
              <a:defRPr/>
            </a:pPr>
            <a:r>
              <a:rPr lang="en-US" dirty="0" smtClean="0"/>
              <a:t>Not guaranteed to happen in </a:t>
            </a:r>
            <a:r>
              <a:rPr lang="en-US" dirty="0" smtClean="0"/>
              <a:t>general</a:t>
            </a:r>
          </a:p>
          <a:p>
            <a:pPr lvl="1" eaLnBrk="1" hangingPunct="1">
              <a:defRPr/>
            </a:pPr>
            <a:r>
              <a:rPr lang="en-US" dirty="0" smtClean="0"/>
              <a:t>Here, [5] could be omitted because initializer implies size</a:t>
            </a:r>
            <a:endParaRPr lang="en-US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057400" y="1136635"/>
            <a:ext cx="4924425" cy="92076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cmu</a:t>
            </a:r>
            <a:r>
              <a:rPr lang="en-US" altLang="en-US" dirty="0" smtClean="0">
                <a:latin typeface="Courier New" pitchFamily="49" charset="0"/>
              </a:rPr>
              <a:t>[5] </a:t>
            </a:r>
            <a:r>
              <a:rPr lang="en-US" altLang="en-US" dirty="0">
                <a:latin typeface="Courier New" pitchFamily="49" charset="0"/>
              </a:rPr>
              <a:t>= { 1, 5, 2, 1, 3 };</a:t>
            </a:r>
          </a:p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mit</a:t>
            </a:r>
            <a:r>
              <a:rPr lang="en-US" altLang="en-US" dirty="0" smtClean="0">
                <a:latin typeface="Courier New" pitchFamily="49" charset="0"/>
              </a:rPr>
              <a:t>[5] </a:t>
            </a:r>
            <a:r>
              <a:rPr lang="en-US" altLang="en-US" dirty="0">
                <a:latin typeface="Courier New" pitchFamily="49" charset="0"/>
              </a:rPr>
              <a:t>= { 0, 2, 1, 3, 9 };</a:t>
            </a:r>
          </a:p>
          <a:p>
            <a:pPr algn="l">
              <a:lnSpc>
                <a:spcPct val="100000"/>
              </a:lnSpc>
            </a:pPr>
            <a:r>
              <a:rPr lang="en-US" altLang="en-US" dirty="0" err="1" smtClean="0">
                <a:latin typeface="Courier New" pitchFamily="49" charset="0"/>
              </a:rPr>
              <a:t>int</a:t>
            </a:r>
            <a:r>
              <a:rPr lang="en-US" altLang="en-US" dirty="0" smtClean="0">
                <a:latin typeface="Courier New" pitchFamily="49" charset="0"/>
              </a:rPr>
              <a:t> </a:t>
            </a:r>
            <a:r>
              <a:rPr lang="en-US" altLang="en-US" dirty="0" err="1" smtClean="0">
                <a:latin typeface="Courier New" pitchFamily="49" charset="0"/>
              </a:rPr>
              <a:t>hmc</a:t>
            </a:r>
            <a:r>
              <a:rPr lang="en-US" altLang="en-US" dirty="0" smtClean="0">
                <a:latin typeface="Courier New" pitchFamily="49" charset="0"/>
              </a:rPr>
              <a:t>[5] </a:t>
            </a:r>
            <a:r>
              <a:rPr lang="en-US" altLang="en-US" dirty="0">
                <a:latin typeface="Courier New" pitchFamily="49" charset="0"/>
              </a:rPr>
              <a:t>= { 9, 1, 7, 1, 1 };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1492252" y="2667000"/>
            <a:ext cx="6738939" cy="2362200"/>
            <a:chOff x="604" y="1680"/>
            <a:chExt cx="4245" cy="1488"/>
          </a:xfrm>
        </p:grpSpPr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7217" name="Text Box 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cmu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7218" name="Group 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219" name="Group 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232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3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7234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723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36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7220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72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3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7224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7226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7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7228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7230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31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7175" name="Group 27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7197" name="Text Box 2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>
                    <a:latin typeface="Courier New" pitchFamily="49" charset="0"/>
                  </a:rPr>
                  <a:t>i</a:t>
                </a:r>
                <a:r>
                  <a:rPr lang="en-US" altLang="en-US" dirty="0" err="1" smtClean="0">
                    <a:latin typeface="Courier New" pitchFamily="49" charset="0"/>
                  </a:rPr>
                  <a:t>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mit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7198" name="Group 2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199" name="Group 3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212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7213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721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215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7216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7200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1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720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3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7204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5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720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7208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0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7210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7176" name="Group 48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7177" name="Text Box 49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hmc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7178" name="Group 50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7179" name="Group 51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719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7193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194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7195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7196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7180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1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7182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7184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5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7186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7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7188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89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7190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91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25908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As argument, size of z doesn’t need to be specified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Register </a:t>
            </a:r>
            <a:r>
              <a:rPr lang="en-US" sz="2000" dirty="0" smtClean="0">
                <a:latin typeface="Courier New" pitchFamily="-96" charset="0"/>
              </a:rPr>
              <a:t>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Register </a:t>
            </a:r>
            <a:r>
              <a:rPr lang="en-US" sz="2000" dirty="0" smtClean="0">
                <a:latin typeface="Courier New" pitchFamily="-96" charset="0"/>
              </a:rPr>
              <a:t>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alibri" pitchFamily="-96" charset="0"/>
              </a:rPr>
              <a:t> contains </a:t>
            </a:r>
            <a:br>
              <a:rPr lang="en-US" sz="2000" dirty="0" smtClean="0">
                <a:latin typeface="Calibri" pitchFamily="-96" charset="0"/>
              </a:rPr>
            </a:br>
            <a:r>
              <a:rPr lang="en-US" sz="2000" dirty="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Desired digit at </a:t>
            </a:r>
            <a:br>
              <a:rPr lang="en-US" sz="2000" dirty="0" smtClean="0">
                <a:latin typeface="Calibri" pitchFamily="-96" charset="0"/>
              </a:rPr>
            </a:br>
            <a:r>
              <a:rPr lang="en-US" sz="2000" dirty="0" smtClean="0">
                <a:latin typeface="Courier New" pitchFamily="-96" charset="0"/>
              </a:rPr>
              <a:t>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 + 4*%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endParaRPr lang="en-US" sz="2000" dirty="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 smtClean="0">
                <a:latin typeface="Calibri" pitchFamily="-96" charset="0"/>
              </a:rPr>
              <a:t>Use memory reference </a:t>
            </a:r>
            <a:r>
              <a:rPr lang="en-US" sz="2000" dirty="0" smtClean="0">
                <a:latin typeface="Courier New" pitchFamily="-96" charset="0"/>
              </a:rPr>
              <a:t>(%rdi,%rsi,4)</a:t>
            </a:r>
            <a:endParaRPr lang="en-US" sz="2000" dirty="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3431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z[],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digit)</a:t>
            </a:r>
            <a:endParaRPr lang="en-US" sz="1800" dirty="0">
              <a:latin typeface="Courier New" pitchFamily="-96" charset="0"/>
            </a:endParaRP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  return z[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8445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z</a:t>
            </a:r>
          </a:p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</a:t>
            </a:r>
            <a:r>
              <a:rPr lang="en-US" sz="1800" dirty="0" smtClean="0">
                <a:latin typeface="Courier New" pitchFamily="-96" charset="0"/>
              </a:rPr>
              <a:t>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= </a:t>
            </a:r>
            <a:r>
              <a:rPr lang="en-US" sz="1800" dirty="0" smtClean="0">
                <a:latin typeface="Courier New" pitchFamily="-96" charset="0"/>
              </a:rPr>
              <a:t>digit</a:t>
            </a:r>
            <a:endParaRPr lang="cs-CZ" sz="1800" dirty="0">
              <a:latin typeface="Courier New" pitchFamily="-96" charset="0"/>
            </a:endParaRPr>
          </a:p>
          <a:p>
            <a:pPr algn="l" eaLnBrk="0" hangingPunct="0">
              <a:tabLst>
                <a:tab pos="342900" algn="l"/>
                <a:tab pos="2628900" algn="l"/>
              </a:tabLst>
            </a:pPr>
            <a:r>
              <a:rPr lang="cs-CZ" sz="1800" dirty="0" err="1" smtClean="0">
                <a:latin typeface="Courier New" pitchFamily="-96" charset="0"/>
              </a:rPr>
              <a:t>movl</a:t>
            </a:r>
            <a:r>
              <a:rPr lang="cs-CZ" sz="1800" dirty="0" smtClean="0">
                <a:latin typeface="Courier New" pitchFamily="-96" charset="0"/>
              </a:rPr>
              <a:t> (</a:t>
            </a:r>
            <a:r>
              <a:rPr lang="cs-CZ" sz="1800" dirty="0">
                <a:latin typeface="Courier New" pitchFamily="-96" charset="0"/>
              </a:rPr>
              <a:t>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>
                <a:latin typeface="Courier New" pitchFamily="-96" charset="0"/>
              </a:rPr>
              <a:t># z[</a:t>
            </a:r>
            <a:r>
              <a:rPr lang="en-US" sz="1800" dirty="0" smtClean="0">
                <a:latin typeface="Courier New" pitchFamily="-96" charset="0"/>
              </a:rPr>
              <a:t>digit]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385564" y="4392613"/>
            <a:ext cx="829073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alibri" pitchFamily="-96" charset="0"/>
              </a:rPr>
              <a:t>x86-64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4855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cmu</a:t>
            </a:r>
            <a:r>
              <a:rPr lang="en-US" sz="1800" dirty="0" smtClean="0">
                <a:latin typeface="Courier New" pitchFamily="-96" charset="0"/>
              </a:rPr>
              <a:t>[5];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25490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234950"/>
            <a:ext cx="546100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Referencing Examples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429000"/>
            <a:ext cx="8307387" cy="3016250"/>
          </a:xfrm>
        </p:spPr>
        <p:txBody>
          <a:bodyPr/>
          <a:lstStyle/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Code Does Not Do Any Bounds Checking!</a:t>
            </a:r>
          </a:p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	Reference	Address	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mit[3]	36 + 4* 3 = 48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mit[5]	36 + 4* 5 = 56	9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mit[-1]	36 + 4*-1 = 32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cmu[15]	16 + 4*15 = 76	?? 	</a:t>
            </a:r>
          </a:p>
          <a:p>
            <a:pPr marL="560388" lvl="1" indent="-22225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Out-of-range behavior implementation-dependent</a:t>
            </a:r>
          </a:p>
          <a:p>
            <a:pPr marL="839788" lvl="2" indent="-16510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No guaranteed relative allocation of different arrays 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1339851" y="990600"/>
            <a:ext cx="6738938" cy="2362200"/>
            <a:chOff x="604" y="1680"/>
            <a:chExt cx="4245" cy="1488"/>
          </a:xfrm>
        </p:grpSpPr>
        <p:grpSp>
          <p:nvGrpSpPr>
            <p:cNvPr id="9225" name="Group 5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9268" name="Text Box 6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cmu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9269" name="Group 7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70" name="Group 8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8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8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9285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928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8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927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927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4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927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927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927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928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9226" name="Group 26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9248" name="Text Box 2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mit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9249" name="Group 2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50" name="Group 2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6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926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926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6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926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925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9253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925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925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5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9259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926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9227" name="Group 47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9228" name="Text Box 4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hmc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9229" name="Group 4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9230" name="Group 5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9243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9244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45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9246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924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9231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9233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9235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6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923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38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923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4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924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4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  <p:sp>
        <p:nvSpPr>
          <p:cNvPr id="305220" name="Rectangle 68"/>
          <p:cNvSpPr>
            <a:spLocks noChangeArrowheads="1"/>
          </p:cNvSpPr>
          <p:nvPr/>
        </p:nvSpPr>
        <p:spPr bwMode="auto">
          <a:xfrm>
            <a:off x="6477000" y="4343400"/>
            <a:ext cx="544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Yes</a:t>
            </a:r>
          </a:p>
        </p:txBody>
      </p:sp>
      <p:sp>
        <p:nvSpPr>
          <p:cNvPr id="305221" name="Rectangle 69"/>
          <p:cNvSpPr>
            <a:spLocks noChangeArrowheads="1"/>
          </p:cNvSpPr>
          <p:nvPr/>
        </p:nvSpPr>
        <p:spPr bwMode="auto">
          <a:xfrm>
            <a:off x="6553200" y="4724400"/>
            <a:ext cx="430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05222" name="Rectangle 70"/>
          <p:cNvSpPr>
            <a:spLocks noChangeArrowheads="1"/>
          </p:cNvSpPr>
          <p:nvPr/>
        </p:nvSpPr>
        <p:spPr bwMode="auto">
          <a:xfrm>
            <a:off x="6553200" y="5119688"/>
            <a:ext cx="430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  <p:sp>
        <p:nvSpPr>
          <p:cNvPr id="305223" name="Rectangle 71"/>
          <p:cNvSpPr>
            <a:spLocks noChangeArrowheads="1"/>
          </p:cNvSpPr>
          <p:nvPr/>
        </p:nvSpPr>
        <p:spPr bwMode="auto">
          <a:xfrm>
            <a:off x="6553200" y="5486400"/>
            <a:ext cx="430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20" grpId="0" build="p" autoUpdateAnimBg="0"/>
      <p:bldP spid="305221" grpId="0" build="p" autoUpdateAnimBg="0"/>
      <p:bldP spid="305222" grpId="0" build="p" autoUpdateAnimBg="0"/>
      <p:bldP spid="3052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234950"/>
            <a:ext cx="5461000" cy="614363"/>
          </a:xfrm>
        </p:spPr>
        <p:txBody>
          <a:bodyPr/>
          <a:lstStyle/>
          <a:p>
            <a:pPr eaLnBrk="1" hangingPunct="1"/>
            <a:r>
              <a:rPr lang="en-US" altLang="en-US" smtClean="0"/>
              <a:t>Referencing Examples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429000"/>
            <a:ext cx="8307387" cy="3016250"/>
          </a:xfrm>
        </p:spPr>
        <p:txBody>
          <a:bodyPr/>
          <a:lstStyle/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Code Does Not Do Any Bounds Checking!</a:t>
            </a:r>
          </a:p>
          <a:p>
            <a:pPr marL="223838" indent="-223838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	Reference	Address	Value	Guaranteed?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mit[3]	36 + 4* 3 = 48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mit[5]	36 + 4* 5 = 56	9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mit[-1]	36 + 4*-1 = 32	3	</a:t>
            </a:r>
          </a:p>
          <a:p>
            <a:pPr marL="560388" lvl="1" indent="-222250" defTabSz="895350" eaLnBrk="1" hangingPunct="1"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>
                <a:latin typeface="Courier New" pitchFamily="49" charset="0"/>
              </a:rPr>
              <a:t>cmu[15]	16 + 4*15 = 76	?? 	</a:t>
            </a:r>
          </a:p>
          <a:p>
            <a:pPr marL="560388" lvl="1" indent="-22225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Out-of-range behavior implementation-dependent</a:t>
            </a:r>
          </a:p>
          <a:p>
            <a:pPr marL="839788" lvl="2" indent="-165100" defTabSz="895350" eaLnBrk="1" hangingPunct="1"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lang="en-US" smtClean="0"/>
              <a:t>No guaranteed relative allocation of different arrays 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1339852" y="990600"/>
            <a:ext cx="6738939" cy="2362200"/>
            <a:chOff x="604" y="1680"/>
            <a:chExt cx="4245" cy="1488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614" y="1680"/>
              <a:ext cx="4235" cy="519"/>
              <a:chOff x="614" y="1680"/>
              <a:chExt cx="4235" cy="519"/>
            </a:xfrm>
          </p:grpSpPr>
          <p:sp>
            <p:nvSpPr>
              <p:cNvPr id="10288" name="Text Box 6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cmu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10289" name="Group 7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90" name="Group 8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30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30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5</a:t>
                    </a:r>
                  </a:p>
                </p:txBody>
              </p:sp>
              <p:sp>
                <p:nvSpPr>
                  <p:cNvPr id="10305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1030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30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</p:grpSp>
            <p:sp>
              <p:nvSpPr>
                <p:cNvPr id="1029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16</a:t>
                  </a:r>
                </a:p>
              </p:txBody>
            </p:sp>
            <p:sp>
              <p:nvSpPr>
                <p:cNvPr id="10293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4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20</a:t>
                  </a:r>
                </a:p>
              </p:txBody>
            </p:sp>
            <p:sp>
              <p:nvSpPr>
                <p:cNvPr id="1029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24</a:t>
                  </a:r>
                </a:p>
              </p:txBody>
            </p:sp>
            <p:sp>
              <p:nvSpPr>
                <p:cNvPr id="1029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9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28</a:t>
                  </a:r>
                </a:p>
              </p:txBody>
            </p:sp>
            <p:sp>
              <p:nvSpPr>
                <p:cNvPr id="10299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32</a:t>
                  </a:r>
                </a:p>
              </p:txBody>
            </p:sp>
            <p:sp>
              <p:nvSpPr>
                <p:cNvPr id="10301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2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</p:grpSp>
        </p:grpSp>
        <p:grpSp>
          <p:nvGrpSpPr>
            <p:cNvPr id="10246" name="Group 26"/>
            <p:cNvGrpSpPr>
              <a:grpSpLocks/>
            </p:cNvGrpSpPr>
            <p:nvPr/>
          </p:nvGrpSpPr>
          <p:grpSpPr bwMode="auto">
            <a:xfrm>
              <a:off x="604" y="2169"/>
              <a:ext cx="4235" cy="519"/>
              <a:chOff x="614" y="1680"/>
              <a:chExt cx="4235" cy="519"/>
            </a:xfrm>
          </p:grpSpPr>
          <p:sp>
            <p:nvSpPr>
              <p:cNvPr id="10268" name="Text Box 27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mit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10269" name="Group 28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70" name="Group 29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283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10284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2</a:t>
                    </a:r>
                  </a:p>
                </p:txBody>
              </p:sp>
              <p:sp>
                <p:nvSpPr>
                  <p:cNvPr id="10285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86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3</a:t>
                    </a:r>
                  </a:p>
                </p:txBody>
              </p:sp>
              <p:sp>
                <p:nvSpPr>
                  <p:cNvPr id="10287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</p:grpSp>
            <p:sp>
              <p:nvSpPr>
                <p:cNvPr id="10271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36</a:t>
                  </a:r>
                </a:p>
              </p:txBody>
            </p:sp>
            <p:sp>
              <p:nvSpPr>
                <p:cNvPr id="10273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40</a:t>
                  </a:r>
                </a:p>
              </p:txBody>
            </p:sp>
            <p:sp>
              <p:nvSpPr>
                <p:cNvPr id="1027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44</a:t>
                  </a:r>
                </a:p>
              </p:txBody>
            </p:sp>
            <p:sp>
              <p:nvSpPr>
                <p:cNvPr id="1027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48</a:t>
                  </a:r>
                </a:p>
              </p:txBody>
            </p:sp>
            <p:sp>
              <p:nvSpPr>
                <p:cNvPr id="10279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8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52</a:t>
                  </a:r>
                </a:p>
              </p:txBody>
            </p:sp>
            <p:sp>
              <p:nvSpPr>
                <p:cNvPr id="1028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8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</p:grpSp>
        </p:grpSp>
        <p:grpSp>
          <p:nvGrpSpPr>
            <p:cNvPr id="10247" name="Group 47"/>
            <p:cNvGrpSpPr>
              <a:grpSpLocks/>
            </p:cNvGrpSpPr>
            <p:nvPr/>
          </p:nvGrpSpPr>
          <p:grpSpPr bwMode="auto">
            <a:xfrm>
              <a:off x="604" y="2649"/>
              <a:ext cx="4235" cy="519"/>
              <a:chOff x="614" y="1680"/>
              <a:chExt cx="4235" cy="519"/>
            </a:xfrm>
          </p:grpSpPr>
          <p:sp>
            <p:nvSpPr>
              <p:cNvPr id="10248" name="Text Box 48"/>
              <p:cNvSpPr txBox="1">
                <a:spLocks noChangeArrowheads="1"/>
              </p:cNvSpPr>
              <p:nvPr/>
            </p:nvSpPr>
            <p:spPr bwMode="auto">
              <a:xfrm>
                <a:off x="614" y="1680"/>
                <a:ext cx="107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lnSpc>
                    <a:spcPct val="100000"/>
                  </a:lnSpc>
                </a:pPr>
                <a:r>
                  <a:rPr lang="en-US" altLang="en-US" dirty="0" err="1" smtClean="0">
                    <a:latin typeface="Courier New" pitchFamily="49" charset="0"/>
                  </a:rPr>
                  <a:t>int</a:t>
                </a:r>
                <a:r>
                  <a:rPr lang="en-US" altLang="en-US" dirty="0" smtClean="0">
                    <a:latin typeface="Courier New" pitchFamily="49" charset="0"/>
                  </a:rPr>
                  <a:t> </a:t>
                </a:r>
                <a:r>
                  <a:rPr lang="en-US" altLang="en-US" dirty="0" err="1" smtClean="0">
                    <a:latin typeface="Courier New" pitchFamily="49" charset="0"/>
                  </a:rPr>
                  <a:t>hmc</a:t>
                </a:r>
                <a:r>
                  <a:rPr lang="en-US" altLang="en-US" dirty="0" smtClean="0">
                    <a:latin typeface="Courier New" pitchFamily="49" charset="0"/>
                  </a:rPr>
                  <a:t>[5];</a:t>
                </a:r>
                <a:endParaRPr lang="en-US" altLang="en-US" dirty="0">
                  <a:latin typeface="Courier New" pitchFamily="49" charset="0"/>
                </a:endParaRPr>
              </a:p>
            </p:txBody>
          </p:sp>
          <p:grpSp>
            <p:nvGrpSpPr>
              <p:cNvPr id="10249" name="Group 49"/>
              <p:cNvGrpSpPr>
                <a:grpSpLocks/>
              </p:cNvGrpSpPr>
              <p:nvPr/>
            </p:nvGrpSpPr>
            <p:grpSpPr bwMode="auto">
              <a:xfrm>
                <a:off x="1680" y="1728"/>
                <a:ext cx="3169" cy="471"/>
                <a:chOff x="1680" y="1728"/>
                <a:chExt cx="3169" cy="471"/>
              </a:xfrm>
            </p:grpSpPr>
            <p:grpSp>
              <p:nvGrpSpPr>
                <p:cNvPr id="10250" name="Group 50"/>
                <p:cNvGrpSpPr>
                  <a:grpSpLocks/>
                </p:cNvGrpSpPr>
                <p:nvPr/>
              </p:nvGrpSpPr>
              <p:grpSpPr bwMode="auto">
                <a:xfrm>
                  <a:off x="1776" y="1728"/>
                  <a:ext cx="2880" cy="144"/>
                  <a:chOff x="1776" y="1728"/>
                  <a:chExt cx="2880" cy="144"/>
                </a:xfrm>
              </p:grpSpPr>
              <p:sp>
                <p:nvSpPr>
                  <p:cNvPr id="10263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9</a:t>
                    </a:r>
                  </a:p>
                </p:txBody>
              </p:sp>
              <p:sp>
                <p:nvSpPr>
                  <p:cNvPr id="10264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2352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65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7</a:t>
                    </a:r>
                  </a:p>
                </p:txBody>
              </p:sp>
              <p:sp>
                <p:nvSpPr>
                  <p:cNvPr id="10266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  <p:sp>
                <p:nvSpPr>
                  <p:cNvPr id="10267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728"/>
                    <a:ext cx="576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5pPr>
                    <a:lvl6pPr marL="25146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6pPr>
                    <a:lvl7pPr marL="29718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7pPr>
                    <a:lvl8pPr marL="34290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8pPr>
                    <a:lvl9pPr marL="3886200" indent="-228600" algn="ctr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 pitchFamily="-12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</a:pPr>
                    <a:r>
                      <a:rPr lang="en-US" altLang="en-US">
                        <a:latin typeface="Courier New" pitchFamily="49" charset="0"/>
                      </a:rPr>
                      <a:t>1</a:t>
                    </a:r>
                  </a:p>
                </p:txBody>
              </p:sp>
            </p:grpSp>
            <p:sp>
              <p:nvSpPr>
                <p:cNvPr id="10251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182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68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56</a:t>
                  </a:r>
                </a:p>
              </p:txBody>
            </p:sp>
            <p:sp>
              <p:nvSpPr>
                <p:cNvPr id="10253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400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256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60</a:t>
                  </a:r>
                </a:p>
              </p:txBody>
            </p:sp>
            <p:sp>
              <p:nvSpPr>
                <p:cNvPr id="10255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976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6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832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64</a:t>
                  </a:r>
                </a:p>
              </p:txBody>
            </p:sp>
            <p:sp>
              <p:nvSpPr>
                <p:cNvPr id="1025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552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58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408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68</a:t>
                  </a:r>
                </a:p>
              </p:txBody>
            </p:sp>
            <p:sp>
              <p:nvSpPr>
                <p:cNvPr id="1025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128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6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72</a:t>
                  </a:r>
                </a:p>
              </p:txBody>
            </p:sp>
            <p:sp>
              <p:nvSpPr>
                <p:cNvPr id="10261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4704" y="1872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560" y="1968"/>
                  <a:ext cx="28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5pPr>
                  <a:lvl6pPr marL="25146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6pPr>
                  <a:lvl7pPr marL="29718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7pPr>
                  <a:lvl8pPr marL="34290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8pPr>
                  <a:lvl9pPr marL="3886200" indent="-228600" algn="ctr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 pitchFamily="-12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</a:pPr>
                  <a:r>
                    <a:rPr lang="en-US" altLang="en-US">
                      <a:latin typeface="Courier New" pitchFamily="49" charset="0"/>
                    </a:rPr>
                    <a:t>76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58968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$0,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 = 0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L3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$1, (%rdi,%rax,</a:t>
            </a:r>
            <a:r>
              <a:rPr lang="cs-CZ" sz="1800" dirty="0" smtClean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4) #   z[i]++</a:t>
            </a:r>
            <a:endParaRPr lang="cs-CZ" sz="1800" dirty="0">
              <a:solidFill>
                <a:srgbClr val="FF0000"/>
              </a:solidFill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$1,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i++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:                        #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$4, %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     #   i:4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L4               # 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algn="l"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 smtClean="0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</a:t>
            </a:r>
            <a:r>
              <a:rPr lang="cs-CZ" sz="1800" dirty="0" smtClean="0">
                <a:latin typeface="Courier New" pitchFamily="49" charset="0"/>
                <a:ea typeface="+mn-ea"/>
                <a:cs typeface="+mn-cs"/>
              </a:rPr>
              <a:t>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3362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z[5]) </a:t>
            </a:r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size_t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algn="l"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894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17370</TotalTime>
  <Pages>35</Pages>
  <Words>3437</Words>
  <Application>Microsoft Office PowerPoint</Application>
  <PresentationFormat>Letter Paper (8.5x11 in)</PresentationFormat>
  <Paragraphs>1358</Paragraphs>
  <Slides>42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  <vt:variant>
        <vt:lpstr>Custom Shows</vt:lpstr>
      </vt:variant>
      <vt:variant>
        <vt:i4>2</vt:i4>
      </vt:variant>
    </vt:vector>
  </HeadingPairs>
  <TitlesOfParts>
    <vt:vector size="45" baseType="lpstr">
      <vt:lpstr>class02</vt:lpstr>
      <vt:lpstr>Machine-Level Programming IV: Structured Data </vt:lpstr>
      <vt:lpstr>Basic Data Types</vt:lpstr>
      <vt:lpstr>Array Allocation</vt:lpstr>
      <vt:lpstr>Array Access</vt:lpstr>
      <vt:lpstr>Array Example</vt:lpstr>
      <vt:lpstr>Array Accessing Example</vt:lpstr>
      <vt:lpstr>Referencing Examples</vt:lpstr>
      <vt:lpstr>Referencing Examples</vt:lpstr>
      <vt:lpstr>Array Loop Example</vt:lpstr>
      <vt:lpstr>Multidimensional (Nested) Arrays</vt:lpstr>
      <vt:lpstr>Nested Array Example</vt:lpstr>
      <vt:lpstr>Nested Array Row Access</vt:lpstr>
      <vt:lpstr>Nested Array Element Access</vt:lpstr>
      <vt:lpstr>Strange Referencing Examples</vt:lpstr>
      <vt:lpstr>Strange Referencing Examples</vt:lpstr>
      <vt:lpstr>Multi-Level Array Example</vt:lpstr>
      <vt:lpstr>Element Access in Multi-Level Array</vt:lpstr>
      <vt:lpstr>Array Element Accesses</vt:lpstr>
      <vt:lpstr>Strange Referencing Examples</vt:lpstr>
      <vt:lpstr>Strange Referencing Examples</vt:lpstr>
      <vt:lpstr>N X N Matrix Code</vt:lpstr>
      <vt:lpstr>16 X 16 Matrix Access</vt:lpstr>
      <vt:lpstr>n X n Matrix Access</vt:lpstr>
      <vt:lpstr>Structure Representation</vt:lpstr>
      <vt:lpstr>Generating Pointer to Structure Member</vt:lpstr>
      <vt:lpstr>Following Linked List</vt:lpstr>
      <vt:lpstr>Alignment Principles</vt:lpstr>
      <vt:lpstr>Structures &amp; Alignment</vt:lpstr>
      <vt:lpstr>Specific Cases of Alignment (x86-64)</vt:lpstr>
      <vt:lpstr>Satisfying Alignment within Structures</vt:lpstr>
      <vt:lpstr>Meeting Overall Alignment Requirement</vt:lpstr>
      <vt:lpstr>Arrays of Structures</vt:lpstr>
      <vt:lpstr>Accessing Array Elements</vt:lpstr>
      <vt:lpstr>Saving Space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Sun</vt:lpstr>
      <vt:lpstr>Byte Ordering on x86-64</vt:lpstr>
      <vt:lpstr>Summary of Compound Types in C</vt:lpstr>
      <vt:lpstr>For screen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Level Programming IV</dc:title>
  <dc:subject/>
  <dc:creator>Randal E. Bryant and David R. O'Hallaron</dc:creator>
  <cp:keywords/>
  <dc:description/>
  <cp:lastModifiedBy>Geoff Kuenning</cp:lastModifiedBy>
  <cp:revision>143</cp:revision>
  <cp:lastPrinted>2017-09-24T22:51:35Z</cp:lastPrinted>
  <dcterms:created xsi:type="dcterms:W3CDTF">1998-08-11T09:19:24Z</dcterms:created>
  <dcterms:modified xsi:type="dcterms:W3CDTF">2017-10-12T05:50:28Z</dcterms:modified>
</cp:coreProperties>
</file>