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9"/>
  </p:notesMasterIdLst>
  <p:handoutMasterIdLst>
    <p:handoutMasterId r:id="rId40"/>
  </p:handoutMasterIdLst>
  <p:sldIdLst>
    <p:sldId id="343" r:id="rId2"/>
    <p:sldId id="356" r:id="rId3"/>
    <p:sldId id="357" r:id="rId4"/>
    <p:sldId id="384" r:id="rId5"/>
    <p:sldId id="386" r:id="rId6"/>
    <p:sldId id="387" r:id="rId7"/>
    <p:sldId id="388" r:id="rId8"/>
    <p:sldId id="389" r:id="rId9"/>
    <p:sldId id="390" r:id="rId10"/>
    <p:sldId id="360" r:id="rId11"/>
    <p:sldId id="361" r:id="rId12"/>
    <p:sldId id="392" r:id="rId13"/>
    <p:sldId id="393" r:id="rId14"/>
    <p:sldId id="394" r:id="rId15"/>
    <p:sldId id="395" r:id="rId16"/>
    <p:sldId id="396" r:id="rId17"/>
    <p:sldId id="397" r:id="rId18"/>
    <p:sldId id="398" r:id="rId19"/>
    <p:sldId id="406" r:id="rId20"/>
    <p:sldId id="399" r:id="rId21"/>
    <p:sldId id="400" r:id="rId22"/>
    <p:sldId id="401" r:id="rId23"/>
    <p:sldId id="402" r:id="rId24"/>
    <p:sldId id="403" r:id="rId25"/>
    <p:sldId id="404" r:id="rId26"/>
    <p:sldId id="405" r:id="rId27"/>
    <p:sldId id="407" r:id="rId28"/>
    <p:sldId id="370" r:id="rId29"/>
    <p:sldId id="371" r:id="rId30"/>
    <p:sldId id="408" r:id="rId31"/>
    <p:sldId id="409" r:id="rId32"/>
    <p:sldId id="373" r:id="rId33"/>
    <p:sldId id="374" r:id="rId34"/>
    <p:sldId id="376" r:id="rId35"/>
    <p:sldId id="410" r:id="rId36"/>
    <p:sldId id="377" r:id="rId37"/>
    <p:sldId id="379" r:id="rId38"/>
  </p:sldIdLst>
  <p:sldSz cx="9144000" cy="6858000" type="letter"/>
  <p:notesSz cx="9271000" cy="6985000"/>
  <p:custShowLst>
    <p:custShow name="For screen" id="0">
      <p:sldLst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6"/>
        <p:sld r:id="rId17"/>
        <p:sld r:id="rId18"/>
        <p:sld r:id="rId19"/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1"/>
        <p:sld r:id="rId32"/>
        <p:sld r:id="rId33"/>
        <p:sld r:id="rId34"/>
        <p:sld r:id="rId35"/>
        <p:sld r:id="rId36"/>
        <p:sld r:id="rId37"/>
        <p:sld r:id="rId38"/>
      </p:sldLst>
    </p:custShow>
    <p:custShow name="For printing" id="1">
      <p:sldLst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6"/>
        <p:sld r:id="rId17"/>
        <p:sld r:id="rId18"/>
        <p:sld r:id="rId20"/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1"/>
        <p:sld r:id="rId32"/>
        <p:sld r:id="rId33"/>
        <p:sld r:id="rId34"/>
        <p:sld r:id="rId35"/>
        <p:sld r:id="rId36"/>
        <p:sld r:id="rId37"/>
        <p:sld r:id="rId38"/>
      </p:sldLst>
    </p:custShow>
  </p:custShowLst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custShow id="0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99"/>
    <a:srgbClr val="CCFFCC"/>
    <a:srgbClr val="66FFFF"/>
    <a:srgbClr val="FF5050"/>
    <a:srgbClr val="FF99FF"/>
    <a:srgbClr val="FF99CC"/>
    <a:srgbClr val="99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307" autoAdjust="0"/>
  </p:normalViewPr>
  <p:slideViewPr>
    <p:cSldViewPr>
      <p:cViewPr varScale="1">
        <p:scale>
          <a:sx n="92" d="100"/>
          <a:sy n="92" d="100"/>
        </p:scale>
        <p:origin x="-456" y="-102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1584" y="-104"/>
      </p:cViewPr>
      <p:guideLst>
        <p:guide orient="horz" pos="2200"/>
        <p:guide pos="292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9.xml"/><Relationship Id="rId1" Type="http://schemas.openxmlformats.org/officeDocument/2006/relationships/slide" Target="slides/slide2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56088" y="6653213"/>
            <a:ext cx="7620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1" tIns="44724" rIns="87851" bIns="44724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itchFamily="-65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itchFamily="-65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itchFamily="-65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itchFamily="-65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itchFamily="-65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5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5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5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5" charset="0"/>
              </a:defRPr>
            </a:lvl9pPr>
          </a:lstStyle>
          <a:p>
            <a:pPr algn="ctr">
              <a:defRPr/>
            </a:pPr>
            <a:r>
              <a:rPr lang="en-US" altLang="en-US" sz="1200" b="0">
                <a:latin typeface="Helvetica" pitchFamily="34" charset="0"/>
              </a:rPr>
              <a:t>Page </a:t>
            </a:r>
            <a:fld id="{69E8734A-B0CE-4806-8EF1-3723D4436E29}" type="slidenum">
              <a:rPr lang="en-US" altLang="en-US" sz="1200" b="0">
                <a:latin typeface="Helvetica" pitchFamily="34" charset="0"/>
              </a:rPr>
              <a:pPr algn="ctr">
                <a:defRPr/>
              </a:pPr>
              <a:t>‹#›</a:t>
            </a:fld>
            <a:endParaRPr lang="en-US" altLang="en-US" sz="1200" b="0"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461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5075" y="3319463"/>
            <a:ext cx="6800850" cy="314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46" tIns="44724" rIns="91046" bIns="447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Body Text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232275" y="6653213"/>
            <a:ext cx="80645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1" tIns="44724" rIns="87851" bIns="44724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itchFamily="-65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itchFamily="-65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itchFamily="-65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itchFamily="-65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itchFamily="-65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5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5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5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5" charset="0"/>
              </a:defRPr>
            </a:lvl9pPr>
          </a:lstStyle>
          <a:p>
            <a:pPr algn="ctr">
              <a:defRPr/>
            </a:pPr>
            <a:r>
              <a:rPr lang="en-US" altLang="en-US" sz="1200" b="0" smtClean="0">
                <a:latin typeface="Century Gothic" pitchFamily="34" charset="0"/>
              </a:rPr>
              <a:t>Page </a:t>
            </a:r>
            <a:fld id="{473ABF7F-305F-4F55-A5CA-E0928A9F7759}" type="slidenum">
              <a:rPr lang="en-US" altLang="en-US" sz="1200" b="0" smtClean="0">
                <a:latin typeface="Century Gothic" pitchFamily="34" charset="0"/>
              </a:rPr>
              <a:pPr algn="ctr">
                <a:defRPr/>
              </a:pPr>
              <a:t>‹#›</a:t>
            </a:fld>
            <a:endParaRPr lang="en-US" altLang="en-US" sz="1200" b="0" smtClean="0">
              <a:latin typeface="Century Gothic" pitchFamily="34" charset="0"/>
            </a:endParaRPr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8638"/>
            <a:ext cx="3479800" cy="2609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31079698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1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83738059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65510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1450" y="247650"/>
            <a:ext cx="2076450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0785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08305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78664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8376323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95575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0861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36963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8537088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731594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134516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7138987" cy="7429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17488" y="6400800"/>
            <a:ext cx="606425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– </a:t>
            </a:r>
            <a:fld id="{594FEDE4-124F-432F-B791-47A75CF2DF9A}" type="slidenum">
              <a:rPr lang="en-US" altLang="en-US" sz="1400" b="0" smtClean="0">
                <a:solidFill>
                  <a:schemeClr val="hlink"/>
                </a:solidFill>
              </a:rPr>
              <a:pPr>
                <a:defRPr/>
              </a:pPr>
              <a:t>‹#›</a:t>
            </a:fld>
            <a:r>
              <a:rPr lang="en-US" altLang="en-US" sz="1400" b="0" smtClean="0">
                <a:solidFill>
                  <a:schemeClr val="hlink"/>
                </a:solidFill>
              </a:rPr>
              <a:t> –</a:t>
            </a:r>
            <a:endParaRPr lang="en-US" altLang="en-US" sz="1400" b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762875" y="6391275"/>
            <a:ext cx="6858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CS 105</a:t>
            </a:r>
          </a:p>
        </p:txBody>
      </p:sp>
      <p:pic>
        <p:nvPicPr>
          <p:cNvPr id="1030" name="Picture 7" descr="new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76200"/>
            <a:ext cx="7715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36738"/>
            <a:ext cx="9144000" cy="156527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mtClean="0"/>
              <a:t>Processes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3505200"/>
            <a:ext cx="6175375" cy="2462213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smtClean="0"/>
              <a:t>Topics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mtClean="0"/>
              <a:t>Process context switches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mtClean="0"/>
              <a:t>Creating and destroying processes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566863" y="762000"/>
            <a:ext cx="6246812" cy="88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defRPr sz="2400" b="1">
                <a:solidFill>
                  <a:schemeClr val="tx2"/>
                </a:solidFill>
                <a:latin typeface="Helvetica" pitchFamily="-124" charset="0"/>
              </a:defRPr>
            </a:lvl1pPr>
            <a:lvl2pPr marL="744538" indent="-246063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Helvetica" pitchFamily="-124" charset="0"/>
              </a:defRPr>
            </a:lvl2pPr>
            <a:lvl3pPr marL="1146175" indent="-238125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itchFamily="2" charset="2"/>
              <a:buChar char="l"/>
              <a:defRPr b="1">
                <a:solidFill>
                  <a:schemeClr val="folHlink"/>
                </a:solidFill>
                <a:latin typeface="Helvetica" pitchFamily="-124" charset="0"/>
              </a:defRPr>
            </a:lvl3pPr>
            <a:lvl4pPr marL="1600200" indent="-228600" algn="l">
              <a:spcBef>
                <a:spcPct val="20000"/>
              </a:spcBef>
              <a:buChar char="»"/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4511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9083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3655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8227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2799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8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3800">
                <a:solidFill>
                  <a:schemeClr val="tx1"/>
                </a:solidFill>
              </a:rPr>
              <a:t>CS 105</a:t>
            </a:r>
            <a:br>
              <a:rPr lang="en-US" altLang="en-US" sz="3800">
                <a:solidFill>
                  <a:schemeClr val="tx1"/>
                </a:solidFill>
              </a:rPr>
            </a:br>
            <a:r>
              <a:rPr lang="en-US" altLang="en-US" sz="2500" i="1">
                <a:solidFill>
                  <a:schemeClr val="tx1"/>
                </a:solidFill>
              </a:rPr>
              <a:t>“Tour of the Black Holes of Computing!”</a:t>
            </a:r>
            <a:endParaRPr lang="en-US" altLang="en-US" sz="38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58420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Context Switching</a:t>
            </a:r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294687" cy="25527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Processes are managed by a shared chunk of OS code called the </a:t>
            </a:r>
            <a:r>
              <a:rPr lang="en-US" altLang="en-US" i="1" smtClean="0"/>
              <a:t>kernel</a:t>
            </a:r>
          </a:p>
          <a:p>
            <a:pPr lvl="1" eaLnBrk="1" hangingPunct="1">
              <a:defRPr/>
            </a:pPr>
            <a:r>
              <a:rPr lang="en-US" altLang="en-US" smtClean="0"/>
              <a:t>Important: the kernel is not a separate process, but rather runs as part of (or on behalf of) some user process</a:t>
            </a:r>
          </a:p>
          <a:p>
            <a:pPr eaLnBrk="1" hangingPunct="1">
              <a:defRPr/>
            </a:pPr>
            <a:r>
              <a:rPr lang="en-US" altLang="en-US" smtClean="0"/>
              <a:t>Control flow passes from one process to another via a </a:t>
            </a:r>
            <a:r>
              <a:rPr lang="en-US" altLang="en-US" i="1" smtClean="0"/>
              <a:t>context switch</a:t>
            </a:r>
            <a:endParaRPr lang="en-US" altLang="en-US" smtClean="0"/>
          </a:p>
          <a:p>
            <a:pPr lvl="1" eaLnBrk="1" hangingPunct="1">
              <a:defRPr/>
            </a:pPr>
            <a:endParaRPr lang="en-US" altLang="en-US" smtClean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216150" y="3429000"/>
            <a:ext cx="1301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/>
              <a:t>Process A</a:t>
            </a:r>
          </a:p>
          <a:p>
            <a:pPr>
              <a:lnSpc>
                <a:spcPct val="100000"/>
              </a:lnSpc>
            </a:pPr>
            <a:r>
              <a:rPr lang="en-US" altLang="en-US"/>
              <a:t>code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886200" y="3429000"/>
            <a:ext cx="1301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/>
              <a:t>Process B</a:t>
            </a:r>
          </a:p>
          <a:p>
            <a:pPr>
              <a:lnSpc>
                <a:spcPct val="100000"/>
              </a:lnSpc>
            </a:pPr>
            <a:r>
              <a:rPr lang="en-US" altLang="en-US"/>
              <a:t>code</a:t>
            </a: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 flipH="1">
            <a:off x="2895600" y="4027488"/>
            <a:ext cx="6350" cy="4683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2895600" y="4495800"/>
            <a:ext cx="14478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4343400" y="48768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>
            <a:off x="2895600" y="5334000"/>
            <a:ext cx="14478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2895600" y="57150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3721100" y="3429000"/>
            <a:ext cx="12700" cy="3124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5422900" y="4114800"/>
            <a:ext cx="11445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/>
              <a:t>user code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5422900" y="4529138"/>
            <a:ext cx="1312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/>
              <a:t>kernel code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5422900" y="4941888"/>
            <a:ext cx="11445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/>
              <a:t>user code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5405438" y="5378450"/>
            <a:ext cx="1312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/>
              <a:t>kernel code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5422900" y="5835650"/>
            <a:ext cx="11445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/>
              <a:t>user code</a:t>
            </a:r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>
            <a:off x="2146300" y="4452938"/>
            <a:ext cx="44958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2146300" y="4879975"/>
            <a:ext cx="44958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>
            <a:off x="2146300" y="5307013"/>
            <a:ext cx="44958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Line 20"/>
          <p:cNvSpPr>
            <a:spLocks noChangeShapeType="1"/>
          </p:cNvSpPr>
          <p:nvPr/>
        </p:nvSpPr>
        <p:spPr bwMode="auto">
          <a:xfrm>
            <a:off x="2146300" y="5734050"/>
            <a:ext cx="44958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Line 21"/>
          <p:cNvSpPr>
            <a:spLocks noChangeShapeType="1"/>
          </p:cNvSpPr>
          <p:nvPr/>
        </p:nvSpPr>
        <p:spPr bwMode="auto">
          <a:xfrm>
            <a:off x="2146300" y="6161088"/>
            <a:ext cx="44958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4" name="Line 22"/>
          <p:cNvSpPr>
            <a:spLocks noChangeShapeType="1"/>
          </p:cNvSpPr>
          <p:nvPr/>
        </p:nvSpPr>
        <p:spPr bwMode="auto">
          <a:xfrm>
            <a:off x="2146300" y="4027488"/>
            <a:ext cx="44958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5" name="Line 23"/>
          <p:cNvSpPr>
            <a:spLocks noChangeShapeType="1"/>
          </p:cNvSpPr>
          <p:nvPr/>
        </p:nvSpPr>
        <p:spPr bwMode="auto">
          <a:xfrm>
            <a:off x="1219200" y="4038600"/>
            <a:ext cx="0" cy="154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1219200" y="4648200"/>
            <a:ext cx="717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/>
              <a:t>Time</a:t>
            </a: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-701675" y="3117850"/>
            <a:ext cx="184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endParaRPr lang="en-US" altLang="en-US" sz="1600"/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-914400" y="2743200"/>
            <a:ext cx="914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50000"/>
              </a:spcBef>
            </a:pPr>
            <a:endParaRPr lang="en-US" altLang="en-US" sz="1600"/>
          </a:p>
        </p:txBody>
      </p:sp>
      <p:sp>
        <p:nvSpPr>
          <p:cNvPr id="8219" name="AutoShape 27"/>
          <p:cNvSpPr>
            <a:spLocks/>
          </p:cNvSpPr>
          <p:nvPr/>
        </p:nvSpPr>
        <p:spPr bwMode="auto">
          <a:xfrm>
            <a:off x="6858000" y="4451350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sz="1600"/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6937375" y="4419600"/>
            <a:ext cx="1595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 i="1"/>
              <a:t>context switch</a:t>
            </a:r>
            <a:endParaRPr lang="en-US" altLang="en-US" sz="1600"/>
          </a:p>
        </p:txBody>
      </p:sp>
      <p:sp>
        <p:nvSpPr>
          <p:cNvPr id="8221" name="AutoShape 29"/>
          <p:cNvSpPr>
            <a:spLocks/>
          </p:cNvSpPr>
          <p:nvPr/>
        </p:nvSpPr>
        <p:spPr bwMode="auto">
          <a:xfrm>
            <a:off x="6858000" y="5334000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sz="1600"/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6937375" y="5302250"/>
            <a:ext cx="1595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 i="1"/>
              <a:t>context switch</a:t>
            </a:r>
            <a:endParaRPr lang="en-US" altLang="en-U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64135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Private Address Spaces</a:t>
            </a:r>
          </a:p>
        </p:txBody>
      </p:sp>
      <p:sp>
        <p:nvSpPr>
          <p:cNvPr id="488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307387" cy="95567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Each process has its own private address space</a:t>
            </a:r>
          </a:p>
        </p:txBody>
      </p:sp>
      <p:sp>
        <p:nvSpPr>
          <p:cNvPr id="9220" name="Rectangle 4"/>
          <p:cNvSpPr>
            <a:spLocks noChangeAspect="1" noChangeArrowheads="1"/>
          </p:cNvSpPr>
          <p:nvPr/>
        </p:nvSpPr>
        <p:spPr bwMode="auto">
          <a:xfrm>
            <a:off x="2498725" y="1935163"/>
            <a:ext cx="6948488" cy="463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9221" name="Rectangle 6"/>
          <p:cNvSpPr>
            <a:spLocks noChangeAspect="1" noChangeArrowheads="1"/>
          </p:cNvSpPr>
          <p:nvPr/>
        </p:nvSpPr>
        <p:spPr bwMode="auto">
          <a:xfrm>
            <a:off x="2995613" y="2879725"/>
            <a:ext cx="2230437" cy="5365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400" b="0"/>
              <a:t>memory mapped region for</a:t>
            </a:r>
          </a:p>
          <a:p>
            <a:pPr>
              <a:lnSpc>
                <a:spcPct val="100000"/>
              </a:lnSpc>
            </a:pPr>
            <a:r>
              <a:rPr lang="en-US" altLang="en-US" sz="1400" b="0"/>
              <a:t>shared libraries</a:t>
            </a:r>
          </a:p>
        </p:txBody>
      </p:sp>
      <p:sp>
        <p:nvSpPr>
          <p:cNvPr id="9222" name="Rectangle 7"/>
          <p:cNvSpPr>
            <a:spLocks noChangeAspect="1" noChangeArrowheads="1"/>
          </p:cNvSpPr>
          <p:nvPr/>
        </p:nvSpPr>
        <p:spPr bwMode="auto">
          <a:xfrm>
            <a:off x="2995613" y="3413125"/>
            <a:ext cx="2230437" cy="57785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sz="1400" b="0"/>
          </a:p>
        </p:txBody>
      </p:sp>
      <p:sp>
        <p:nvSpPr>
          <p:cNvPr id="9223" name="Rectangle 8"/>
          <p:cNvSpPr>
            <a:spLocks noChangeAspect="1" noChangeArrowheads="1"/>
          </p:cNvSpPr>
          <p:nvPr/>
        </p:nvSpPr>
        <p:spPr bwMode="auto">
          <a:xfrm>
            <a:off x="2995613" y="3994150"/>
            <a:ext cx="2230437" cy="5349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400" b="0"/>
              <a:t>run-time heap</a:t>
            </a:r>
          </a:p>
          <a:p>
            <a:pPr>
              <a:lnSpc>
                <a:spcPct val="100000"/>
              </a:lnSpc>
            </a:pPr>
            <a:r>
              <a:rPr lang="en-US" altLang="en-US" sz="1400" b="0"/>
              <a:t>(managed by malloc)</a:t>
            </a:r>
          </a:p>
        </p:txBody>
      </p:sp>
      <p:sp>
        <p:nvSpPr>
          <p:cNvPr id="9224" name="Rectangle 9"/>
          <p:cNvSpPr>
            <a:spLocks noChangeAspect="1" noChangeArrowheads="1"/>
          </p:cNvSpPr>
          <p:nvPr/>
        </p:nvSpPr>
        <p:spPr bwMode="auto">
          <a:xfrm>
            <a:off x="2995613" y="2152650"/>
            <a:ext cx="2230437" cy="725488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sz="1400" b="0"/>
          </a:p>
        </p:txBody>
      </p:sp>
      <p:sp>
        <p:nvSpPr>
          <p:cNvPr id="9225" name="Line 10"/>
          <p:cNvSpPr>
            <a:spLocks noChangeAspect="1" noChangeShapeType="1"/>
          </p:cNvSpPr>
          <p:nvPr/>
        </p:nvSpPr>
        <p:spPr bwMode="auto">
          <a:xfrm flipH="1" flipV="1">
            <a:off x="4144963" y="3676650"/>
            <a:ext cx="1587" cy="3048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1"/>
          <p:cNvSpPr>
            <a:spLocks noChangeAspect="1" noChangeArrowheads="1"/>
          </p:cNvSpPr>
          <p:nvPr/>
        </p:nvSpPr>
        <p:spPr bwMode="auto">
          <a:xfrm>
            <a:off x="2995613" y="1884363"/>
            <a:ext cx="2230437" cy="4508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400" b="0"/>
              <a:t>user stack</a:t>
            </a:r>
          </a:p>
          <a:p>
            <a:pPr>
              <a:lnSpc>
                <a:spcPct val="100000"/>
              </a:lnSpc>
            </a:pPr>
            <a:r>
              <a:rPr lang="en-US" altLang="en-US" sz="1400" b="0"/>
              <a:t>(created at runtime)</a:t>
            </a:r>
          </a:p>
        </p:txBody>
      </p:sp>
      <p:sp>
        <p:nvSpPr>
          <p:cNvPr id="9227" name="Line 12"/>
          <p:cNvSpPr>
            <a:spLocks noChangeAspect="1" noChangeShapeType="1"/>
          </p:cNvSpPr>
          <p:nvPr/>
        </p:nvSpPr>
        <p:spPr bwMode="auto">
          <a:xfrm flipH="1" flipV="1">
            <a:off x="4144963" y="2701925"/>
            <a:ext cx="1587" cy="182563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3"/>
          <p:cNvSpPr>
            <a:spLocks noChangeAspect="1" noChangeShapeType="1"/>
          </p:cNvSpPr>
          <p:nvPr/>
        </p:nvSpPr>
        <p:spPr bwMode="auto">
          <a:xfrm flipH="1">
            <a:off x="4144963" y="2335213"/>
            <a:ext cx="1587" cy="182562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Rectangle 14"/>
          <p:cNvSpPr>
            <a:spLocks noChangeAspect="1" noChangeArrowheads="1"/>
          </p:cNvSpPr>
          <p:nvPr/>
        </p:nvSpPr>
        <p:spPr bwMode="auto">
          <a:xfrm>
            <a:off x="2986088" y="5565775"/>
            <a:ext cx="2232025" cy="3175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400" b="0"/>
              <a:t>unused</a:t>
            </a:r>
          </a:p>
        </p:txBody>
      </p:sp>
      <p:sp>
        <p:nvSpPr>
          <p:cNvPr id="9230" name="Text Box 15"/>
          <p:cNvSpPr txBox="1">
            <a:spLocks noChangeAspect="1" noChangeArrowheads="1"/>
          </p:cNvSpPr>
          <p:nvPr/>
        </p:nvSpPr>
        <p:spPr bwMode="auto">
          <a:xfrm>
            <a:off x="2371725" y="56896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 b="0"/>
              <a:t>0</a:t>
            </a:r>
          </a:p>
        </p:txBody>
      </p:sp>
      <p:sp>
        <p:nvSpPr>
          <p:cNvPr id="9231" name="Text Box 16"/>
          <p:cNvSpPr txBox="1">
            <a:spLocks noChangeAspect="1" noChangeArrowheads="1"/>
          </p:cNvSpPr>
          <p:nvPr/>
        </p:nvSpPr>
        <p:spPr bwMode="auto">
          <a:xfrm>
            <a:off x="5470525" y="2212975"/>
            <a:ext cx="177644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 b="0" dirty="0" smtClean="0"/>
              <a:t>%</a:t>
            </a:r>
            <a:r>
              <a:rPr lang="en-US" altLang="en-US" sz="1400" b="0" dirty="0" err="1"/>
              <a:t>r</a:t>
            </a:r>
            <a:r>
              <a:rPr lang="en-US" altLang="en-US" sz="1400" b="0" dirty="0" err="1" smtClean="0"/>
              <a:t>sp</a:t>
            </a:r>
            <a:r>
              <a:rPr lang="en-US" altLang="en-US" sz="1400" b="0" dirty="0" smtClean="0"/>
              <a:t> </a:t>
            </a:r>
            <a:r>
              <a:rPr lang="en-US" altLang="en-US" sz="1400" b="0" dirty="0"/>
              <a:t>(stack pointer)</a:t>
            </a:r>
          </a:p>
        </p:txBody>
      </p:sp>
      <p:sp>
        <p:nvSpPr>
          <p:cNvPr id="9232" name="Line 17"/>
          <p:cNvSpPr>
            <a:spLocks noChangeAspect="1" noChangeShapeType="1"/>
          </p:cNvSpPr>
          <p:nvPr/>
        </p:nvSpPr>
        <p:spPr bwMode="auto">
          <a:xfrm flipH="1">
            <a:off x="5226050" y="2333625"/>
            <a:ext cx="3048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Text Box 20"/>
          <p:cNvSpPr txBox="1">
            <a:spLocks noChangeAspect="1" noChangeArrowheads="1"/>
          </p:cNvSpPr>
          <p:nvPr/>
        </p:nvSpPr>
        <p:spPr bwMode="auto">
          <a:xfrm>
            <a:off x="5592763" y="3860800"/>
            <a:ext cx="431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 b="0"/>
              <a:t>brk</a:t>
            </a:r>
          </a:p>
        </p:txBody>
      </p:sp>
      <p:sp>
        <p:nvSpPr>
          <p:cNvPr id="9234" name="Line 21"/>
          <p:cNvSpPr>
            <a:spLocks noChangeAspect="1" noChangeShapeType="1"/>
          </p:cNvSpPr>
          <p:nvPr/>
        </p:nvSpPr>
        <p:spPr bwMode="auto">
          <a:xfrm flipH="1">
            <a:off x="5287963" y="3981450"/>
            <a:ext cx="304800" cy="1588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Text Box 22"/>
          <p:cNvSpPr txBox="1">
            <a:spLocks noChangeAspect="1" noChangeArrowheads="1"/>
          </p:cNvSpPr>
          <p:nvPr/>
        </p:nvSpPr>
        <p:spPr bwMode="auto">
          <a:xfrm>
            <a:off x="1219200" y="1752600"/>
            <a:ext cx="16882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 b="0" dirty="0" smtClean="0">
                <a:latin typeface="Courier New" pitchFamily="49" charset="0"/>
              </a:rPr>
              <a:t>0x7fffffffffff</a:t>
            </a:r>
            <a:endParaRPr lang="en-US" altLang="en-US" sz="1400" b="0" dirty="0">
              <a:latin typeface="Courier New" pitchFamily="49" charset="0"/>
            </a:endParaRPr>
          </a:p>
        </p:txBody>
      </p:sp>
      <p:sp>
        <p:nvSpPr>
          <p:cNvPr id="9236" name="Text Box 23"/>
          <p:cNvSpPr txBox="1">
            <a:spLocks noChangeAspect="1" noChangeArrowheads="1"/>
          </p:cNvSpPr>
          <p:nvPr/>
        </p:nvSpPr>
        <p:spPr bwMode="auto">
          <a:xfrm>
            <a:off x="1863607" y="5370513"/>
            <a:ext cx="104387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 b="0" dirty="0" smtClean="0">
                <a:latin typeface="Courier New" pitchFamily="49" charset="0"/>
              </a:rPr>
              <a:t>0x400000</a:t>
            </a:r>
            <a:endParaRPr lang="en-US" altLang="en-US" sz="1400" b="0" dirty="0">
              <a:latin typeface="Courier New" pitchFamily="49" charset="0"/>
            </a:endParaRPr>
          </a:p>
        </p:txBody>
      </p:sp>
      <p:sp>
        <p:nvSpPr>
          <p:cNvPr id="9237" name="Text Box 24"/>
          <p:cNvSpPr txBox="1">
            <a:spLocks noChangeAspect="1" noChangeArrowheads="1"/>
          </p:cNvSpPr>
          <p:nvPr/>
        </p:nvSpPr>
        <p:spPr bwMode="auto">
          <a:xfrm>
            <a:off x="1219200" y="3238500"/>
            <a:ext cx="16882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 b="0" dirty="0" smtClean="0">
                <a:latin typeface="Courier New" pitchFamily="49" charset="0"/>
              </a:rPr>
              <a:t>0x2aaaaad00000</a:t>
            </a:r>
            <a:endParaRPr lang="en-US" altLang="en-US" sz="1400" b="0" dirty="0">
              <a:latin typeface="Courier New" pitchFamily="49" charset="0"/>
            </a:endParaRPr>
          </a:p>
        </p:txBody>
      </p:sp>
      <p:sp>
        <p:nvSpPr>
          <p:cNvPr id="9238" name="Rectangle 25"/>
          <p:cNvSpPr>
            <a:spLocks noChangeAspect="1" noChangeArrowheads="1"/>
          </p:cNvSpPr>
          <p:nvPr/>
        </p:nvSpPr>
        <p:spPr bwMode="auto">
          <a:xfrm>
            <a:off x="2986088" y="4529138"/>
            <a:ext cx="2232025" cy="5365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400" b="0"/>
              <a:t>read/write segment</a:t>
            </a:r>
          </a:p>
          <a:p>
            <a:pPr>
              <a:lnSpc>
                <a:spcPct val="100000"/>
              </a:lnSpc>
            </a:pPr>
            <a:r>
              <a:rPr lang="en-US" altLang="en-US" sz="1400" b="0"/>
              <a:t>(.data, .bss)</a:t>
            </a:r>
          </a:p>
        </p:txBody>
      </p:sp>
      <p:sp>
        <p:nvSpPr>
          <p:cNvPr id="9239" name="Rectangle 26"/>
          <p:cNvSpPr>
            <a:spLocks noChangeAspect="1" noChangeArrowheads="1"/>
          </p:cNvSpPr>
          <p:nvPr/>
        </p:nvSpPr>
        <p:spPr bwMode="auto">
          <a:xfrm>
            <a:off x="2986088" y="5030788"/>
            <a:ext cx="2232025" cy="5349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400" b="0"/>
              <a:t>read-only segment</a:t>
            </a:r>
          </a:p>
          <a:p>
            <a:pPr>
              <a:lnSpc>
                <a:spcPct val="100000"/>
              </a:lnSpc>
            </a:pPr>
            <a:r>
              <a:rPr lang="en-US" altLang="en-US" sz="1400" b="0"/>
              <a:t>(.init, .text, .rodata)</a:t>
            </a:r>
          </a:p>
        </p:txBody>
      </p:sp>
      <p:sp>
        <p:nvSpPr>
          <p:cNvPr id="9240" name="AutoShape 27"/>
          <p:cNvSpPr>
            <a:spLocks noChangeAspect="1"/>
          </p:cNvSpPr>
          <p:nvPr/>
        </p:nvSpPr>
        <p:spPr bwMode="auto">
          <a:xfrm>
            <a:off x="5302250" y="4529138"/>
            <a:ext cx="61913" cy="1036637"/>
          </a:xfrm>
          <a:prstGeom prst="rightBrace">
            <a:avLst>
              <a:gd name="adj1" fmla="val 139529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9241" name="Text Box 28"/>
          <p:cNvSpPr txBox="1">
            <a:spLocks noChangeAspect="1" noChangeArrowheads="1"/>
          </p:cNvSpPr>
          <p:nvPr/>
        </p:nvSpPr>
        <p:spPr bwMode="auto">
          <a:xfrm>
            <a:off x="5424488" y="4859338"/>
            <a:ext cx="146843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 b="0"/>
              <a:t>loaded from the </a:t>
            </a:r>
          </a:p>
          <a:p>
            <a:pPr algn="l">
              <a:lnSpc>
                <a:spcPct val="100000"/>
              </a:lnSpc>
            </a:pPr>
            <a:r>
              <a:rPr lang="en-US" altLang="en-US" sz="1400" b="0"/>
              <a:t>executable file</a:t>
            </a:r>
          </a:p>
        </p:txBody>
      </p:sp>
      <p:sp>
        <p:nvSpPr>
          <p:cNvPr id="9242" name="Line 30"/>
          <p:cNvSpPr>
            <a:spLocks noChangeAspect="1" noChangeShapeType="1"/>
          </p:cNvSpPr>
          <p:nvPr/>
        </p:nvSpPr>
        <p:spPr bwMode="auto">
          <a:xfrm>
            <a:off x="2995613" y="1884363"/>
            <a:ext cx="2230437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0088" y="387578"/>
            <a:ext cx="7620912" cy="573088"/>
          </a:xfrm>
        </p:spPr>
        <p:txBody>
          <a:bodyPr/>
          <a:lstStyle/>
          <a:p>
            <a:r>
              <a:rPr lang="en-US" dirty="0" smtClean="0"/>
              <a:t>System-Call Error Handling</a:t>
            </a:r>
            <a:endParaRPr lang="en-US" dirty="0"/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04899"/>
            <a:ext cx="8294687" cy="2647771"/>
          </a:xfrm>
        </p:spPr>
        <p:txBody>
          <a:bodyPr/>
          <a:lstStyle/>
          <a:p>
            <a:r>
              <a:rPr lang="en-US" dirty="0" smtClean="0"/>
              <a:t>On error, Unix system-level functions typically return -1 and set global variable </a:t>
            </a:r>
            <a:r>
              <a:rPr lang="en-US" dirty="0" err="1" smtClean="0">
                <a:latin typeface="Courier New"/>
                <a:cs typeface="Courier New"/>
              </a:rPr>
              <a:t>errno</a:t>
            </a:r>
            <a:r>
              <a:rPr lang="en-US" dirty="0" smtClean="0"/>
              <a:t> to indicate cause. </a:t>
            </a:r>
          </a:p>
          <a:p>
            <a:r>
              <a:rPr lang="en-US" dirty="0" smtClean="0"/>
              <a:t>Hard and fast rule: </a:t>
            </a:r>
          </a:p>
          <a:p>
            <a:pPr lvl="1"/>
            <a:r>
              <a:rPr lang="en-US" dirty="0" smtClean="0"/>
              <a:t>You must check the return status of </a:t>
            </a:r>
            <a:r>
              <a:rPr lang="en-US" i="1" dirty="0" smtClean="0"/>
              <a:t>every</a:t>
            </a:r>
            <a:r>
              <a:rPr lang="en-US" dirty="0" smtClean="0"/>
              <a:t> system-level function!!!</a:t>
            </a:r>
          </a:p>
          <a:p>
            <a:pPr lvl="1"/>
            <a:r>
              <a:rPr lang="en-US" dirty="0" smtClean="0"/>
              <a:t>Only exception is the handful of functions that return </a:t>
            </a:r>
            <a:r>
              <a:rPr lang="en-US" dirty="0" smtClean="0">
                <a:latin typeface="Courier New"/>
                <a:cs typeface="Courier New"/>
              </a:rPr>
              <a:t>void</a:t>
            </a:r>
          </a:p>
          <a:p>
            <a:r>
              <a:rPr lang="en-US" dirty="0" smtClean="0"/>
              <a:t>Example: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1384563" y="4238507"/>
            <a:ext cx="6006837" cy="133882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nb-NO" sz="18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nb-NO" sz="1800" dirty="0" smtClean="0">
                <a:solidFill>
                  <a:srgbClr val="000000"/>
                </a:solidFill>
                <a:latin typeface="Menlo-Regular"/>
              </a:rPr>
              <a:t>  </a:t>
            </a:r>
            <a:r>
              <a:rPr lang="nb-NO" dirty="0" smtClean="0">
                <a:solidFill>
                  <a:srgbClr val="000000"/>
                </a:solidFill>
                <a:latin typeface="Menlo-Regular"/>
              </a:rPr>
              <a:t>pid = fork();</a:t>
            </a:r>
          </a:p>
          <a:p>
            <a:pPr algn="l"/>
            <a:r>
              <a:rPr lang="nb-NO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nb-NO" sz="1800" dirty="0" smtClean="0">
                <a:solidFill>
                  <a:srgbClr val="000000"/>
                </a:solidFill>
                <a:latin typeface="Menlo-Regular"/>
              </a:rPr>
              <a:t>   if (pid </a:t>
            </a:r>
            <a:r>
              <a:rPr lang="nb-NO" dirty="0" smtClean="0">
                <a:solidFill>
                  <a:srgbClr val="000000"/>
                </a:solidFill>
                <a:latin typeface="Menlo-Regular"/>
              </a:rPr>
              <a:t>== -1</a:t>
            </a:r>
            <a:r>
              <a:rPr lang="nb-NO" sz="1800" dirty="0" smtClean="0">
                <a:solidFill>
                  <a:srgbClr val="000000"/>
                </a:solidFill>
                <a:latin typeface="Menlo-Regular"/>
              </a:rPr>
              <a:t>) 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pPr algn="l"/>
            <a:r>
              <a:rPr lang="nb-NO" sz="18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nb-NO" sz="1800" dirty="0" err="1">
                <a:solidFill>
                  <a:srgbClr val="000000"/>
                </a:solidFill>
                <a:latin typeface="Menlo-Regular"/>
              </a:rPr>
              <a:t>fprintf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nb-NO" sz="1800" dirty="0" err="1">
                <a:solidFill>
                  <a:srgbClr val="000000"/>
                </a:solidFill>
                <a:latin typeface="Menlo-Regular"/>
              </a:rPr>
              <a:t>stderr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nb-NO" sz="1800" dirty="0">
                <a:solidFill>
                  <a:srgbClr val="9D206F"/>
                </a:solidFill>
                <a:latin typeface="Menlo-Regular"/>
              </a:rPr>
              <a:t>"fork </a:t>
            </a:r>
            <a:r>
              <a:rPr lang="nb-NO" sz="1800" dirty="0" err="1">
                <a:solidFill>
                  <a:srgbClr val="9D206F"/>
                </a:solidFill>
                <a:latin typeface="Menlo-Regular"/>
              </a:rPr>
              <a:t>error</a:t>
            </a:r>
            <a:r>
              <a:rPr lang="nb-NO" sz="1800" dirty="0">
                <a:solidFill>
                  <a:srgbClr val="9D206F"/>
                </a:solidFill>
                <a:latin typeface="Menlo-Regular"/>
              </a:rPr>
              <a:t>: %s\n"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nb-NO" sz="1800" dirty="0" err="1">
                <a:solidFill>
                  <a:srgbClr val="000000"/>
                </a:solidFill>
                <a:latin typeface="Menlo-Regular"/>
              </a:rPr>
              <a:t>strerror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nb-NO" sz="1800" dirty="0" err="1">
                <a:solidFill>
                  <a:srgbClr val="000000"/>
                </a:solidFill>
                <a:latin typeface="Menlo-Regular"/>
              </a:rPr>
              <a:t>errno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));</a:t>
            </a:r>
          </a:p>
          <a:p>
            <a:pPr algn="l"/>
            <a:r>
              <a:rPr lang="nb-NO" sz="18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nb-NO" sz="1800" dirty="0" smtClean="0">
                <a:solidFill>
                  <a:srgbClr val="000000"/>
                </a:solidFill>
                <a:latin typeface="Menlo-Regular"/>
              </a:rPr>
              <a:t>exit(1);</a:t>
            </a:r>
            <a:endParaRPr lang="nb-NO" sz="18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nb-NO" sz="1800" dirty="0">
                <a:solidFill>
                  <a:srgbClr val="000000"/>
                </a:solidFill>
                <a:latin typeface="Menlo-Regular"/>
              </a:rPr>
              <a:t>    }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07226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Error-Reporting Functions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95325"/>
          </a:xfrm>
        </p:spPr>
        <p:txBody>
          <a:bodyPr/>
          <a:lstStyle/>
          <a:p>
            <a:r>
              <a:rPr lang="en-US" dirty="0" smtClean="0"/>
              <a:t>Can simplify somewhat using an </a:t>
            </a:r>
            <a:r>
              <a:rPr lang="en-US" i="1" dirty="0" smtClean="0"/>
              <a:t>error-reporting function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3209" y="2312808"/>
            <a:ext cx="5647765" cy="134479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 err="1">
                <a:solidFill>
                  <a:srgbClr val="4A00FF"/>
                </a:solidFill>
                <a:latin typeface="Menlo-Regular"/>
              </a:rPr>
              <a:t>unix_error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800" dirty="0">
                <a:solidFill>
                  <a:srgbClr val="2D961E"/>
                </a:solidFill>
                <a:latin typeface="Menlo-Regular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800" dirty="0" err="1">
                <a:solidFill>
                  <a:srgbClr val="C1651C"/>
                </a:solidFill>
                <a:latin typeface="Menlo-Regular"/>
              </a:rPr>
              <a:t>msg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) </a:t>
            </a:r>
            <a:r>
              <a:rPr lang="en-US" sz="1800" dirty="0">
                <a:solidFill>
                  <a:srgbClr val="CB2418"/>
                </a:solidFill>
                <a:latin typeface="Menlo-Regular"/>
              </a:rPr>
              <a:t>/* Unix-style error */</a:t>
            </a:r>
            <a:endParaRPr lang="en-US" sz="18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en-US" sz="18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fprintf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stderr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800" dirty="0">
                <a:solidFill>
                  <a:srgbClr val="9D206F"/>
                </a:solidFill>
                <a:latin typeface="Menlo-Regular"/>
              </a:rPr>
              <a:t>"%s: %s\n"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msg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strerror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errno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));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800" dirty="0" smtClean="0">
                <a:solidFill>
                  <a:srgbClr val="000000"/>
                </a:solidFill>
                <a:latin typeface="Menlo-Regular"/>
              </a:rPr>
              <a:t>exit(1);</a:t>
            </a:r>
            <a:endParaRPr lang="en-US" sz="18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en-US" sz="1800" dirty="0">
                <a:solidFill>
                  <a:srgbClr val="000000"/>
                </a:solidFill>
                <a:latin typeface="Menlo-Regular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74116" y="4230469"/>
            <a:ext cx="3070071" cy="59689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nb-NO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nb-NO" sz="18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 ((pid = fork()) </a:t>
            </a:r>
            <a:r>
              <a:rPr lang="nb-NO" dirty="0" smtClean="0">
                <a:solidFill>
                  <a:srgbClr val="000000"/>
                </a:solidFill>
                <a:latin typeface="Menlo-Regular"/>
              </a:rPr>
              <a:t>== -1</a:t>
            </a:r>
            <a:r>
              <a:rPr lang="nb-NO" sz="1800" dirty="0" smtClean="0">
                <a:solidFill>
                  <a:srgbClr val="000000"/>
                </a:solidFill>
                <a:latin typeface="Menlo-Regular"/>
              </a:rPr>
              <a:t>)</a:t>
            </a:r>
            <a:endParaRPr lang="nb-NO" sz="18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nb-NO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nb-NO" sz="1800" dirty="0" err="1" smtClean="0">
                <a:solidFill>
                  <a:srgbClr val="000000"/>
                </a:solidFill>
                <a:latin typeface="Menlo-Regular"/>
              </a:rPr>
              <a:t>unix_error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nb-NO" sz="1800" dirty="0">
                <a:solidFill>
                  <a:srgbClr val="9D206F"/>
                </a:solidFill>
                <a:latin typeface="Menlo-Regular"/>
              </a:rPr>
              <a:t>"fork </a:t>
            </a:r>
            <a:r>
              <a:rPr lang="nb-NO" sz="1800" dirty="0" err="1">
                <a:solidFill>
                  <a:srgbClr val="9D206F"/>
                </a:solidFill>
                <a:latin typeface="Menlo-Regular"/>
              </a:rPr>
              <a:t>error</a:t>
            </a:r>
            <a:r>
              <a:rPr lang="nb-NO" sz="1800" dirty="0">
                <a:solidFill>
                  <a:srgbClr val="9D206F"/>
                </a:solidFill>
                <a:latin typeface="Menlo-Regular"/>
              </a:rPr>
              <a:t>"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);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09575" y="5172075"/>
            <a:ext cx="78962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>
            <a:lvl1pPr marL="385763" indent="-385763" algn="l" rtl="0" eaLnBrk="0" fontAlgn="base" hangingPunct="0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defRPr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4538" indent="-2460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2pPr>
            <a:lvl3pPr marL="1146175" indent="-238125" algn="l" rtl="0" eaLnBrk="0" fontAlgn="base" hangingPunct="0">
              <a:lnSpc>
                <a:spcPct val="107000"/>
              </a:lnSpc>
              <a:spcBef>
                <a:spcPct val="10000"/>
              </a:spcBef>
              <a:spcAft>
                <a:spcPct val="0"/>
              </a:spcAft>
              <a:buClr>
                <a:srgbClr val="005400"/>
              </a:buClr>
              <a:buSzPct val="90000"/>
              <a:buFont typeface="Wingdings" pitchFamily="2" charset="2"/>
              <a:buChar char="l"/>
              <a:defRPr b="1">
                <a:solidFill>
                  <a:schemeClr val="folHlink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+mn-lt"/>
              </a:defRPr>
            </a:lvl4pPr>
            <a:lvl5pPr marL="2451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9083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3655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8227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2799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kern="0" dirty="0" smtClean="0"/>
              <a:t> Note: assignment inside conditional is bad style but common idiom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21405391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Error-Handling Wrappers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847725"/>
          </a:xfrm>
        </p:spPr>
        <p:txBody>
          <a:bodyPr/>
          <a:lstStyle/>
          <a:p>
            <a:r>
              <a:rPr lang="en-US" dirty="0" smtClean="0"/>
              <a:t>We simplify the code we present to you even further by using Stevens-style error-handling wrappers: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3209" y="2408872"/>
            <a:ext cx="3390672" cy="2092689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 err="1">
                <a:solidFill>
                  <a:srgbClr val="2D961E"/>
                </a:solidFill>
                <a:latin typeface="Menlo-Regular"/>
              </a:rPr>
              <a:t>pid_t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Menlo-Regular"/>
              </a:rPr>
              <a:t>Fork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8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pPr algn="l"/>
            <a:r>
              <a:rPr lang="fi-FI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800" dirty="0" err="1">
                <a:solidFill>
                  <a:srgbClr val="2D961E"/>
                </a:solidFill>
                <a:latin typeface="Menlo-Regular"/>
              </a:rPr>
              <a:t>pid_t</a:t>
            </a:r>
            <a:r>
              <a:rPr lang="fi-FI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800" dirty="0" err="1">
                <a:solidFill>
                  <a:srgbClr val="C1651C"/>
                </a:solidFill>
                <a:latin typeface="Menlo-Regular"/>
              </a:rPr>
              <a:t>pid</a:t>
            </a:r>
            <a:r>
              <a:rPr lang="fi-FI" sz="18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pPr algn="l"/>
            <a:endParaRPr lang="fi-FI" sz="18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nb-NO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nb-NO" sz="18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 ((pid = fork()) </a:t>
            </a:r>
            <a:r>
              <a:rPr lang="nb-NO" sz="1800" dirty="0" smtClean="0">
                <a:solidFill>
                  <a:srgbClr val="000000"/>
                </a:solidFill>
                <a:latin typeface="Menlo-Regular"/>
              </a:rPr>
              <a:t> == -1)</a:t>
            </a:r>
            <a:endParaRPr lang="nb-NO" sz="18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nb-NO" sz="18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nb-NO" sz="1800" dirty="0" err="1">
                <a:solidFill>
                  <a:srgbClr val="000000"/>
                </a:solidFill>
                <a:latin typeface="Menlo-Regular"/>
              </a:rPr>
              <a:t>unix_error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nb-NO" sz="1800" dirty="0">
                <a:solidFill>
                  <a:srgbClr val="9D206F"/>
                </a:solidFill>
                <a:latin typeface="Menlo-Regular"/>
              </a:rPr>
              <a:t>"Fork </a:t>
            </a:r>
            <a:r>
              <a:rPr lang="nb-NO" sz="1800" dirty="0" err="1">
                <a:solidFill>
                  <a:srgbClr val="9D206F"/>
                </a:solidFill>
                <a:latin typeface="Menlo-Regular"/>
              </a:rPr>
              <a:t>error</a:t>
            </a:r>
            <a:r>
              <a:rPr lang="nb-NO" sz="1800" dirty="0">
                <a:solidFill>
                  <a:srgbClr val="9D206F"/>
                </a:solidFill>
                <a:latin typeface="Menlo-Regular"/>
              </a:rPr>
              <a:t>"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pPr algn="l"/>
            <a:r>
              <a:rPr lang="nb-NO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nb-NO" sz="1800" dirty="0" err="1">
                <a:solidFill>
                  <a:srgbClr val="C200FF"/>
                </a:solidFill>
                <a:latin typeface="Menlo-Regular"/>
              </a:rPr>
              <a:t>return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nb-NO" sz="18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pPr algn="l"/>
            <a:r>
              <a:rPr lang="nb-NO" sz="1800" dirty="0">
                <a:solidFill>
                  <a:srgbClr val="000000"/>
                </a:solidFill>
                <a:latin typeface="Menlo-Regular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74116" y="5221069"/>
            <a:ext cx="1653017" cy="34759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nb-NO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8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fi-FI" sz="18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fi-FI" sz="1800" dirty="0" err="1">
                <a:solidFill>
                  <a:srgbClr val="000000"/>
                </a:solidFill>
                <a:latin typeface="Menlo-Regular"/>
              </a:rPr>
              <a:t>Fork</a:t>
            </a:r>
            <a:r>
              <a:rPr lang="fi-FI" sz="1800" dirty="0">
                <a:solidFill>
                  <a:srgbClr val="000000"/>
                </a:solidFill>
                <a:latin typeface="Menlo-Regular"/>
              </a:rPr>
              <a:t>();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28199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Obtaining Process 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524125"/>
          </a:xfrm>
        </p:spPr>
        <p:txBody>
          <a:bodyPr/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Every process has a numeric </a:t>
            </a:r>
            <a:r>
              <a:rPr lang="en-US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process ID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PID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Every process has a parent</a:t>
            </a:r>
          </a:p>
          <a:p>
            <a:r>
              <a:rPr lang="en-US" dirty="0" err="1" smtClean="0">
                <a:latin typeface="Courier New"/>
                <a:cs typeface="Courier New"/>
              </a:rPr>
              <a:t>pid_t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getpid</a:t>
            </a:r>
            <a:r>
              <a:rPr lang="en-US" dirty="0" smtClean="0">
                <a:latin typeface="Courier New"/>
                <a:cs typeface="Courier New"/>
              </a:rPr>
              <a:t>(void)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R</a:t>
            </a:r>
            <a:r>
              <a:rPr lang="en-US" dirty="0" smtClean="0">
                <a:latin typeface="Calibri"/>
                <a:cs typeface="Calibri"/>
              </a:rPr>
              <a:t>eturns PID of current process (self)</a:t>
            </a:r>
          </a:p>
          <a:p>
            <a:pPr lvl="1"/>
            <a:endParaRPr lang="en-US" dirty="0">
              <a:latin typeface="Calibri"/>
              <a:cs typeface="Calibri"/>
            </a:endParaRPr>
          </a:p>
          <a:p>
            <a:r>
              <a:rPr lang="en-US" dirty="0" err="1" smtClean="0">
                <a:latin typeface="Courier New"/>
                <a:cs typeface="Courier New"/>
              </a:rPr>
              <a:t>pid_t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getppid</a:t>
            </a:r>
            <a:r>
              <a:rPr lang="en-US" dirty="0" smtClean="0">
                <a:latin typeface="Courier New"/>
                <a:cs typeface="Courier New"/>
              </a:rPr>
              <a:t>(void)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Returns PID of parent process</a:t>
            </a:r>
          </a:p>
          <a:p>
            <a:pPr lvl="1"/>
            <a:endParaRPr lang="en-US" dirty="0" smtClean="0">
              <a:latin typeface="Calibri"/>
              <a:cs typeface="Calibri"/>
            </a:endParaRPr>
          </a:p>
          <a:p>
            <a:pPr lvl="1"/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182948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and Terminating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50387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alibri"/>
                <a:cs typeface="Calibri"/>
              </a:rPr>
              <a:t>From a programmer’s perspective, we can think of a process as being in one of three states</a:t>
            </a: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  <a:p>
            <a:r>
              <a:rPr lang="en-US" dirty="0" smtClean="0">
                <a:latin typeface="Calibri"/>
                <a:cs typeface="Calibri"/>
              </a:rPr>
              <a:t>Running	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Process is either executing or waiting to be executed, and will eventually be </a:t>
            </a:r>
            <a:r>
              <a:rPr lang="en-US" i="1" dirty="0" smtClean="0">
                <a:latin typeface="Calibri"/>
                <a:cs typeface="Calibri"/>
              </a:rPr>
              <a:t>scheduled</a:t>
            </a:r>
            <a:r>
              <a:rPr lang="en-US" dirty="0" smtClean="0">
                <a:latin typeface="Calibri"/>
                <a:cs typeface="Calibri"/>
              </a:rPr>
              <a:t> (i.e., chosen to execute) by the kernel</a:t>
            </a:r>
            <a:endParaRPr lang="en-US" dirty="0">
              <a:latin typeface="Calibri"/>
              <a:cs typeface="Calibri"/>
            </a:endParaRPr>
          </a:p>
          <a:p>
            <a:r>
              <a:rPr lang="en-US" dirty="0" smtClean="0">
                <a:latin typeface="Calibri"/>
                <a:cs typeface="Calibri"/>
              </a:rPr>
              <a:t>Stopped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Process execution is </a:t>
            </a:r>
            <a:r>
              <a:rPr lang="en-US" i="1" dirty="0" smtClean="0">
                <a:latin typeface="Calibri"/>
                <a:cs typeface="Calibri"/>
              </a:rPr>
              <a:t>suspended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smtClean="0">
                <a:latin typeface="Calibri"/>
                <a:cs typeface="Calibri"/>
              </a:rPr>
              <a:t>and will not be scheduled until further notice (future lecture when we study signals)	</a:t>
            </a:r>
            <a:endParaRPr lang="en-US" dirty="0">
              <a:latin typeface="Calibri"/>
              <a:cs typeface="Calibri"/>
            </a:endParaRPr>
          </a:p>
          <a:p>
            <a:r>
              <a:rPr lang="en-US" dirty="0" smtClean="0">
                <a:latin typeface="Calibri"/>
                <a:cs typeface="Calibri"/>
              </a:rPr>
              <a:t>Terminated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Process is stopped permanently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endParaRPr lang="en-US" dirty="0" smtClean="0">
              <a:latin typeface="Calibri"/>
              <a:cs typeface="Calibri"/>
            </a:endParaRPr>
          </a:p>
          <a:p>
            <a:pPr lvl="1"/>
            <a:endParaRPr lang="en-US" dirty="0" smtClean="0">
              <a:latin typeface="Calibri"/>
              <a:cs typeface="Calibri"/>
            </a:endParaRPr>
          </a:p>
          <a:p>
            <a:pPr lvl="1"/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393492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Terminating Processes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5089525"/>
          </a:xfrm>
        </p:spPr>
        <p:txBody>
          <a:bodyPr/>
          <a:lstStyle/>
          <a:p>
            <a:r>
              <a:rPr lang="en-US" dirty="0" smtClean="0"/>
              <a:t>Process becomes terminated for one of three reasons:</a:t>
            </a:r>
          </a:p>
          <a:p>
            <a:pPr lvl="1"/>
            <a:r>
              <a:rPr lang="en-US" dirty="0" smtClean="0"/>
              <a:t>Receiving a signal whose default action is to terminate (future lecture)</a:t>
            </a:r>
          </a:p>
          <a:p>
            <a:pPr lvl="1"/>
            <a:r>
              <a:rPr lang="en-US" dirty="0" smtClean="0"/>
              <a:t>Returning from the </a:t>
            </a:r>
            <a:r>
              <a:rPr lang="en-US" dirty="0" smtClean="0">
                <a:latin typeface="Courier New"/>
                <a:cs typeface="Courier New"/>
              </a:rPr>
              <a:t>main</a:t>
            </a:r>
            <a:r>
              <a:rPr lang="en-US" dirty="0" smtClean="0"/>
              <a:t> routine</a:t>
            </a:r>
          </a:p>
          <a:p>
            <a:pPr lvl="1"/>
            <a:r>
              <a:rPr lang="en-US" dirty="0" smtClean="0"/>
              <a:t>Calling the </a:t>
            </a:r>
            <a:r>
              <a:rPr lang="en-US" dirty="0" smtClean="0">
                <a:latin typeface="Courier New"/>
                <a:cs typeface="Courier New"/>
              </a:rPr>
              <a:t>exit</a:t>
            </a:r>
            <a:r>
              <a:rPr lang="en-US" dirty="0" smtClean="0"/>
              <a:t> function</a:t>
            </a:r>
            <a:endParaRPr lang="en-US" dirty="0"/>
          </a:p>
          <a:p>
            <a:r>
              <a:rPr lang="en-US" dirty="0" smtClean="0">
                <a:latin typeface="Courier New"/>
                <a:cs typeface="Courier New"/>
              </a:rPr>
              <a:t>void exit(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status)</a:t>
            </a:r>
          </a:p>
          <a:p>
            <a:pPr lvl="1"/>
            <a:r>
              <a:rPr lang="en-US" dirty="0" smtClean="0"/>
              <a:t>Terminates with an </a:t>
            </a:r>
            <a:r>
              <a:rPr lang="en-US" i="1" dirty="0" smtClean="0"/>
              <a:t>exit status </a:t>
            </a:r>
            <a:r>
              <a:rPr lang="en-US" dirty="0" smtClean="0"/>
              <a:t>of </a:t>
            </a:r>
            <a:r>
              <a:rPr lang="en-US" dirty="0" smtClean="0">
                <a:latin typeface="Courier New"/>
                <a:cs typeface="Courier New"/>
              </a:rPr>
              <a:t>status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Convention: normal return status is 0, nonzero on error</a:t>
            </a:r>
            <a:br>
              <a:rPr lang="en-US" dirty="0" smtClean="0">
                <a:latin typeface="Calibri"/>
                <a:cs typeface="Calibri"/>
              </a:rPr>
            </a:br>
            <a:r>
              <a:rPr lang="en-US" dirty="0" smtClean="0">
                <a:latin typeface="Calibri"/>
                <a:cs typeface="Calibri"/>
              </a:rPr>
              <a:t>(Anna Karenina)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Another way to explicitly set the exit status is to return an integer value from the main routine</a:t>
            </a:r>
            <a:endParaRPr lang="en-US" dirty="0">
              <a:latin typeface="Calibri"/>
              <a:cs typeface="Calibri"/>
            </a:endParaRPr>
          </a:p>
          <a:p>
            <a:r>
              <a:rPr lang="en-US" dirty="0" smtClean="0">
                <a:latin typeface="Courier New"/>
                <a:cs typeface="Courier New"/>
              </a:rPr>
              <a:t>exit</a:t>
            </a:r>
            <a:r>
              <a:rPr lang="en-US" dirty="0" smtClean="0">
                <a:latin typeface="Calibri"/>
                <a:cs typeface="Calibri"/>
              </a:rPr>
              <a:t> is called </a:t>
            </a:r>
            <a:r>
              <a:rPr lang="en-US" dirty="0" smtClean="0">
                <a:solidFill>
                  <a:srgbClr val="FF0000"/>
                </a:solidFill>
                <a:latin typeface="Calibri"/>
                <a:cs typeface="Calibri"/>
              </a:rPr>
              <a:t>once</a:t>
            </a:r>
            <a:r>
              <a:rPr lang="en-US" dirty="0" smtClean="0">
                <a:latin typeface="Calibri"/>
                <a:cs typeface="Calibri"/>
              </a:rPr>
              <a:t> but </a:t>
            </a:r>
            <a:r>
              <a:rPr lang="en-US" dirty="0" smtClean="0">
                <a:solidFill>
                  <a:srgbClr val="FF0000"/>
                </a:solidFill>
                <a:latin typeface="Calibri"/>
                <a:cs typeface="Calibri"/>
              </a:rPr>
              <a:t>never </a:t>
            </a:r>
            <a:r>
              <a:rPr lang="en-US" dirty="0" smtClean="0">
                <a:latin typeface="Calibri"/>
                <a:cs typeface="Calibri"/>
              </a:rPr>
              <a:t>returns.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4694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2426" y="493712"/>
            <a:ext cx="7159078" cy="573088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Creating Processes: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fork()</a:t>
            </a:r>
            <a:endParaRPr lang="en-US" dirty="0"/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7844" y="1282244"/>
            <a:ext cx="8015287" cy="5270956"/>
          </a:xfrm>
        </p:spPr>
        <p:txBody>
          <a:bodyPr/>
          <a:lstStyle/>
          <a:p>
            <a:r>
              <a:rPr lang="en-US" i="1" dirty="0" smtClean="0">
                <a:latin typeface="Calibri"/>
                <a:cs typeface="Calibri"/>
              </a:rPr>
              <a:t>Parent process </a:t>
            </a:r>
            <a:r>
              <a:rPr lang="en-US" dirty="0" smtClean="0">
                <a:latin typeface="Calibri"/>
                <a:cs typeface="Calibri"/>
              </a:rPr>
              <a:t>creates a new running </a:t>
            </a:r>
            <a:r>
              <a:rPr lang="en-US" i="1" dirty="0" smtClean="0">
                <a:latin typeface="Calibri"/>
                <a:cs typeface="Calibri"/>
              </a:rPr>
              <a:t>child process </a:t>
            </a:r>
            <a:r>
              <a:rPr lang="en-US" dirty="0" smtClean="0">
                <a:latin typeface="Calibri"/>
                <a:cs typeface="Calibri"/>
              </a:rPr>
              <a:t>by calling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</a:p>
          <a:p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fork(void</a:t>
            </a:r>
            <a:r>
              <a:rPr lang="en-US" dirty="0" smtClean="0">
                <a:latin typeface="Courier New" pitchFamily="49" charset="0"/>
              </a:rPr>
              <a:t>)</a:t>
            </a:r>
            <a:endParaRPr lang="en-US" dirty="0" smtClean="0"/>
          </a:p>
          <a:p>
            <a:pPr lvl="1"/>
            <a:r>
              <a:rPr lang="en-US" dirty="0" smtClean="0"/>
              <a:t>Returns </a:t>
            </a:r>
            <a:r>
              <a:rPr lang="en-US" dirty="0"/>
              <a:t>0 to the child process, child’s PID to parent </a:t>
            </a:r>
            <a:r>
              <a:rPr lang="en-US" dirty="0" smtClean="0"/>
              <a:t>process</a:t>
            </a:r>
            <a:endParaRPr lang="en-US" dirty="0" smtClean="0">
              <a:latin typeface="Calibri"/>
              <a:cs typeface="Calibri"/>
            </a:endParaRPr>
          </a:p>
          <a:p>
            <a:pPr lvl="1"/>
            <a:r>
              <a:rPr lang="en-US" dirty="0" smtClean="0">
                <a:latin typeface="Calibri"/>
                <a:cs typeface="Calibri"/>
              </a:rPr>
              <a:t>Child is </a:t>
            </a:r>
            <a:r>
              <a:rPr lang="en-US" i="1" dirty="0" smtClean="0">
                <a:latin typeface="Calibri"/>
                <a:cs typeface="Calibri"/>
              </a:rPr>
              <a:t>almost</a:t>
            </a:r>
            <a:r>
              <a:rPr lang="en-US" dirty="0" smtClean="0">
                <a:latin typeface="Calibri"/>
                <a:cs typeface="Calibri"/>
              </a:rPr>
              <a:t> identical to parent:</a:t>
            </a:r>
          </a:p>
          <a:p>
            <a:pPr lvl="2"/>
            <a:r>
              <a:rPr lang="en-US" dirty="0" smtClean="0">
                <a:latin typeface="Calibri"/>
                <a:cs typeface="Calibri"/>
              </a:rPr>
              <a:t>Child get an identical (but separate) copy of the parent’s virtual address space.</a:t>
            </a:r>
          </a:p>
          <a:p>
            <a:pPr lvl="2"/>
            <a:r>
              <a:rPr lang="en-US" dirty="0" smtClean="0">
                <a:latin typeface="Calibri"/>
                <a:cs typeface="Calibri"/>
              </a:rPr>
              <a:t>Child gets identical copies of the parent’s open file descriptors, signals, and other system information</a:t>
            </a:r>
          </a:p>
          <a:p>
            <a:pPr lvl="2"/>
            <a:r>
              <a:rPr lang="en-US" dirty="0" smtClean="0">
                <a:latin typeface="Calibri"/>
                <a:cs typeface="Calibri"/>
              </a:rPr>
              <a:t>Child has a different PID than the parent</a:t>
            </a:r>
            <a:endParaRPr lang="en-US" dirty="0">
              <a:latin typeface="Calibri"/>
              <a:cs typeface="Calibri"/>
            </a:endParaRPr>
          </a:p>
          <a:p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/>
              <a:t> </a:t>
            </a:r>
            <a:r>
              <a:rPr lang="en-US" dirty="0"/>
              <a:t>is interesting (and often confusing) because </a:t>
            </a:r>
            <a:br>
              <a:rPr lang="en-US" dirty="0"/>
            </a:br>
            <a:r>
              <a:rPr lang="en-US" dirty="0"/>
              <a:t>it is called </a:t>
            </a:r>
            <a:r>
              <a:rPr lang="en-US" i="1" dirty="0">
                <a:solidFill>
                  <a:srgbClr val="C00000"/>
                </a:solidFill>
              </a:rPr>
              <a:t>once</a:t>
            </a:r>
            <a:r>
              <a:rPr lang="en-US" i="1" dirty="0"/>
              <a:t> </a:t>
            </a:r>
            <a:r>
              <a:rPr lang="en-US" dirty="0"/>
              <a:t>but returns </a:t>
            </a:r>
            <a:r>
              <a:rPr lang="en-US" i="1" dirty="0" smtClean="0">
                <a:solidFill>
                  <a:srgbClr val="C00000"/>
                </a:solidFill>
              </a:rPr>
              <a:t>twice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4" name="Oval 6"/>
          <p:cNvSpPr>
            <a:spLocks noChangeArrowheads="1"/>
          </p:cNvSpPr>
          <p:nvPr/>
        </p:nvSpPr>
        <p:spPr bwMode="auto">
          <a:xfrm>
            <a:off x="4800600" y="5638800"/>
            <a:ext cx="914400" cy="457200"/>
          </a:xfrm>
          <a:prstGeom prst="ellipse">
            <a:avLst/>
          </a:prstGeom>
          <a:noFill/>
          <a:ln w="19050">
            <a:solidFill>
              <a:srgbClr val="FF5050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square" lIns="45720" rIns="45720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5945221" y="5943600"/>
            <a:ext cx="1752600" cy="762000"/>
          </a:xfrm>
          <a:prstGeom prst="wedgeRectCallout">
            <a:avLst>
              <a:gd name="adj1" fmla="val -70088"/>
              <a:gd name="adj2" fmla="val -38630"/>
            </a:avLst>
          </a:prstGeom>
          <a:solidFill>
            <a:srgbClr val="CCFF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Huh?  Run that by me again!</a:t>
            </a:r>
          </a:p>
        </p:txBody>
      </p:sp>
    </p:spTree>
    <p:extLst>
      <p:ext uri="{BB962C8B-B14F-4D97-AF65-F5344CB8AC3E}">
        <p14:creationId xmlns:p14="http://schemas.microsoft.com/office/powerpoint/2010/main" val="9260274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2426" y="493712"/>
            <a:ext cx="7159078" cy="573088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Creating Processes: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fork()</a:t>
            </a:r>
            <a:endParaRPr lang="en-US" dirty="0"/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7844" y="1282244"/>
            <a:ext cx="8015287" cy="5270956"/>
          </a:xfrm>
        </p:spPr>
        <p:txBody>
          <a:bodyPr/>
          <a:lstStyle/>
          <a:p>
            <a:r>
              <a:rPr lang="en-US" i="1" dirty="0" smtClean="0">
                <a:latin typeface="Calibri"/>
                <a:cs typeface="Calibri"/>
              </a:rPr>
              <a:t>Parent process </a:t>
            </a:r>
            <a:r>
              <a:rPr lang="en-US" dirty="0" smtClean="0">
                <a:latin typeface="Calibri"/>
                <a:cs typeface="Calibri"/>
              </a:rPr>
              <a:t>creates a new running </a:t>
            </a:r>
            <a:r>
              <a:rPr lang="en-US" i="1" dirty="0" smtClean="0">
                <a:latin typeface="Calibri"/>
                <a:cs typeface="Calibri"/>
              </a:rPr>
              <a:t>child process </a:t>
            </a:r>
            <a:r>
              <a:rPr lang="en-US" dirty="0" smtClean="0">
                <a:latin typeface="Calibri"/>
                <a:cs typeface="Calibri"/>
              </a:rPr>
              <a:t>by calling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</a:p>
          <a:p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fork(void</a:t>
            </a:r>
            <a:r>
              <a:rPr lang="en-US" dirty="0" smtClean="0">
                <a:latin typeface="Courier New" pitchFamily="49" charset="0"/>
              </a:rPr>
              <a:t>)</a:t>
            </a:r>
            <a:endParaRPr lang="en-US" dirty="0" smtClean="0"/>
          </a:p>
          <a:p>
            <a:pPr lvl="1"/>
            <a:r>
              <a:rPr lang="en-US" dirty="0" smtClean="0"/>
              <a:t>Returns </a:t>
            </a:r>
            <a:r>
              <a:rPr lang="en-US" dirty="0"/>
              <a:t>0 to the child process, child’s PID to parent </a:t>
            </a:r>
            <a:r>
              <a:rPr lang="en-US" dirty="0" smtClean="0"/>
              <a:t>process</a:t>
            </a:r>
            <a:endParaRPr lang="en-US" dirty="0" smtClean="0">
              <a:latin typeface="Calibri"/>
              <a:cs typeface="Calibri"/>
            </a:endParaRPr>
          </a:p>
          <a:p>
            <a:pPr lvl="1"/>
            <a:r>
              <a:rPr lang="en-US" dirty="0" smtClean="0">
                <a:latin typeface="Calibri"/>
                <a:cs typeface="Calibri"/>
              </a:rPr>
              <a:t>Child is </a:t>
            </a:r>
            <a:r>
              <a:rPr lang="en-US" i="1" dirty="0" smtClean="0">
                <a:latin typeface="Calibri"/>
                <a:cs typeface="Calibri"/>
              </a:rPr>
              <a:t>almost</a:t>
            </a:r>
            <a:r>
              <a:rPr lang="en-US" dirty="0" smtClean="0">
                <a:latin typeface="Calibri"/>
                <a:cs typeface="Calibri"/>
              </a:rPr>
              <a:t> identical to parent:</a:t>
            </a:r>
          </a:p>
          <a:p>
            <a:pPr lvl="2"/>
            <a:r>
              <a:rPr lang="en-US" dirty="0" smtClean="0">
                <a:latin typeface="Calibri"/>
                <a:cs typeface="Calibri"/>
              </a:rPr>
              <a:t>Child get an identical (but separate) copy of the parent’s virtual address space.</a:t>
            </a:r>
          </a:p>
          <a:p>
            <a:pPr lvl="2"/>
            <a:r>
              <a:rPr lang="en-US" dirty="0" smtClean="0">
                <a:latin typeface="Calibri"/>
                <a:cs typeface="Calibri"/>
              </a:rPr>
              <a:t>Child gets identical copies of the parent’s open file descriptors, signals, and other system information</a:t>
            </a:r>
          </a:p>
          <a:p>
            <a:pPr lvl="2"/>
            <a:r>
              <a:rPr lang="en-US" dirty="0" smtClean="0">
                <a:latin typeface="Calibri"/>
                <a:cs typeface="Calibri"/>
              </a:rPr>
              <a:t>Child has a different PID than the parent</a:t>
            </a:r>
            <a:endParaRPr lang="en-US" dirty="0">
              <a:latin typeface="Calibri"/>
              <a:cs typeface="Calibri"/>
            </a:endParaRPr>
          </a:p>
          <a:p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/>
              <a:t> </a:t>
            </a:r>
            <a:r>
              <a:rPr lang="en-US" dirty="0"/>
              <a:t>is interesting (and often confusing) because </a:t>
            </a:r>
            <a:br>
              <a:rPr lang="en-US" dirty="0"/>
            </a:br>
            <a:r>
              <a:rPr lang="en-US" dirty="0"/>
              <a:t>it is called </a:t>
            </a:r>
            <a:r>
              <a:rPr lang="en-US" i="1" dirty="0">
                <a:solidFill>
                  <a:srgbClr val="C00000"/>
                </a:solidFill>
              </a:rPr>
              <a:t>once</a:t>
            </a:r>
            <a:r>
              <a:rPr lang="en-US" i="1" dirty="0"/>
              <a:t> </a:t>
            </a:r>
            <a:r>
              <a:rPr lang="en-US" dirty="0"/>
              <a:t>but returns </a:t>
            </a:r>
            <a:r>
              <a:rPr lang="en-US" i="1" dirty="0" smtClean="0">
                <a:solidFill>
                  <a:srgbClr val="C00000"/>
                </a:solidFill>
              </a:rPr>
              <a:t>twice</a:t>
            </a:r>
            <a:endParaRPr lang="en-US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92904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52451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Processes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14400"/>
            <a:ext cx="7326007" cy="55308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 smtClean="0"/>
              <a:t>Def: A </a:t>
            </a:r>
            <a:r>
              <a:rPr lang="en-US" altLang="en-US" i="1" dirty="0" smtClean="0"/>
              <a:t>process</a:t>
            </a:r>
            <a:r>
              <a:rPr lang="en-US" altLang="en-US" dirty="0" smtClean="0"/>
              <a:t> is an instance of a running program</a:t>
            </a:r>
          </a:p>
          <a:p>
            <a:pPr lvl="1" eaLnBrk="1" hangingPunct="1">
              <a:defRPr/>
            </a:pPr>
            <a:r>
              <a:rPr lang="en-US" altLang="en-US" dirty="0" smtClean="0"/>
              <a:t>One of the most profound ideas in computer science</a:t>
            </a:r>
          </a:p>
          <a:p>
            <a:pPr lvl="1" eaLnBrk="1" hangingPunct="1">
              <a:defRPr/>
            </a:pPr>
            <a:r>
              <a:rPr lang="en-US" altLang="en-US" dirty="0" smtClean="0"/>
              <a:t>Not the same as “program” or “processor”</a:t>
            </a:r>
          </a:p>
          <a:p>
            <a:pPr eaLnBrk="1" hangingPunct="1">
              <a:defRPr/>
            </a:pPr>
            <a:r>
              <a:rPr lang="en-US" altLang="en-US" dirty="0" smtClean="0"/>
              <a:t>Process provides each program with two key abstractions:</a:t>
            </a:r>
          </a:p>
          <a:p>
            <a:pPr lvl="1" eaLnBrk="1" hangingPunct="1">
              <a:defRPr/>
            </a:pPr>
            <a:r>
              <a:rPr lang="en-US" altLang="en-US" dirty="0" smtClean="0"/>
              <a:t>Logical control flow</a:t>
            </a:r>
          </a:p>
          <a:p>
            <a:pPr lvl="2" eaLnBrk="1" hangingPunct="1">
              <a:defRPr/>
            </a:pPr>
            <a:r>
              <a:rPr lang="en-US" altLang="en-US" dirty="0" smtClean="0"/>
              <a:t>Each program seems to have exclusive use of the CPU</a:t>
            </a:r>
          </a:p>
          <a:p>
            <a:pPr lvl="1" eaLnBrk="1" hangingPunct="1">
              <a:defRPr/>
            </a:pPr>
            <a:r>
              <a:rPr lang="en-US" altLang="en-US" dirty="0" smtClean="0"/>
              <a:t>Private address space</a:t>
            </a:r>
          </a:p>
          <a:p>
            <a:pPr lvl="2" eaLnBrk="1" hangingPunct="1">
              <a:defRPr/>
            </a:pPr>
            <a:r>
              <a:rPr lang="en-US" altLang="en-US" dirty="0" smtClean="0"/>
              <a:t>Each program seems to have exclusive use of main memory</a:t>
            </a:r>
          </a:p>
          <a:p>
            <a:pPr eaLnBrk="1" hangingPunct="1">
              <a:defRPr/>
            </a:pPr>
            <a:r>
              <a:rPr lang="en-US" altLang="en-US" dirty="0" smtClean="0"/>
              <a:t>How are these illusions maintained?</a:t>
            </a:r>
          </a:p>
          <a:p>
            <a:pPr lvl="1" eaLnBrk="1" hangingPunct="1">
              <a:defRPr/>
            </a:pPr>
            <a:r>
              <a:rPr lang="en-US" altLang="en-US" dirty="0" smtClean="0"/>
              <a:t>Process executions interleaved (multitasking)</a:t>
            </a:r>
          </a:p>
          <a:p>
            <a:pPr lvl="1" eaLnBrk="1" hangingPunct="1">
              <a:defRPr/>
            </a:pPr>
            <a:r>
              <a:rPr lang="en-US" altLang="en-US" dirty="0" smtClean="0"/>
              <a:t>Address spaces managed by virtual memory system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7676154" y="5257800"/>
            <a:ext cx="1371600" cy="990600"/>
            <a:chOff x="7676154" y="5257800"/>
            <a:chExt cx="1371600" cy="990600"/>
          </a:xfrm>
        </p:grpSpPr>
        <p:sp>
          <p:nvSpPr>
            <p:cNvPr id="15" name="Rectangle 14"/>
            <p:cNvSpPr/>
            <p:nvPr/>
          </p:nvSpPr>
          <p:spPr bwMode="auto">
            <a:xfrm>
              <a:off x="7676154" y="5257800"/>
              <a:ext cx="1371600" cy="990600"/>
            </a:xfrm>
            <a:prstGeom prst="rect">
              <a:avLst/>
            </a:prstGeom>
            <a:solidFill>
              <a:srgbClr val="F6F5BD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dirty="0" smtClean="0"/>
                <a:t>CPU</a:t>
              </a:r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7828554" y="5715000"/>
              <a:ext cx="1066800" cy="304800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500" dirty="0" smtClean="0"/>
                <a:t>Registers</a:t>
              </a:r>
              <a:endParaRPr lang="en-US" sz="15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679634" y="3291499"/>
            <a:ext cx="1371600" cy="1905000"/>
            <a:chOff x="7212150" y="3291499"/>
            <a:chExt cx="1371600" cy="1905000"/>
          </a:xfrm>
        </p:grpSpPr>
        <p:sp>
          <p:nvSpPr>
            <p:cNvPr id="18" name="Rectangle 17"/>
            <p:cNvSpPr/>
            <p:nvPr/>
          </p:nvSpPr>
          <p:spPr bwMode="auto">
            <a:xfrm>
              <a:off x="7212150" y="3291499"/>
              <a:ext cx="1371600" cy="1905000"/>
            </a:xfrm>
            <a:prstGeom prst="rect">
              <a:avLst/>
            </a:prstGeom>
            <a:solidFill>
              <a:srgbClr val="F1C7C7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dirty="0" smtClean="0"/>
                <a:t>Memory</a:t>
              </a:r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7348740" y="3861884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 smtClean="0"/>
                <a:t>Stac</a:t>
              </a:r>
              <a:r>
                <a:rPr lang="en-US" sz="1800" dirty="0"/>
                <a:t>k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7348740" y="4166685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 smtClean="0"/>
                <a:t>Heap</a:t>
              </a:r>
              <a:endParaRPr lang="en-US" sz="1800" dirty="0"/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7348740" y="4739470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 smtClean="0"/>
                <a:t>Code</a:t>
              </a:r>
              <a:endParaRPr lang="en-US" sz="1800" dirty="0"/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7348740" y="4455389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 smtClean="0"/>
                <a:t>Data</a:t>
              </a:r>
              <a:endParaRPr lang="en-US" sz="1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5699125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</a:t>
            </a:r>
            <a:r>
              <a:rPr lang="en-US" dirty="0" smtClean="0">
                <a:latin typeface="Courier New"/>
                <a:cs typeface="Courier New"/>
              </a:rPr>
              <a:t>ork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490499" name="Text Box 3"/>
          <p:cNvSpPr txBox="1">
            <a:spLocks noChangeArrowheads="1"/>
          </p:cNvSpPr>
          <p:nvPr/>
        </p:nvSpPr>
        <p:spPr bwMode="auto">
          <a:xfrm>
            <a:off x="226540" y="1524000"/>
            <a:ext cx="4650260" cy="3637919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()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pPr algn="l"/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Menlo-Regular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Menlo-Regular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pPr algn="l"/>
            <a:r>
              <a:rPr lang="fr-FR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Menlo-Regular"/>
              </a:rPr>
              <a:t>x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= 1;</a:t>
            </a:r>
          </a:p>
          <a:p>
            <a:pPr algn="l"/>
            <a:endParaRPr lang="fr-FR" sz="16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Fork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(); 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== 0) { </a:t>
            </a:r>
            <a:endParaRPr lang="en-US" sz="1600" dirty="0" smtClean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     </a:t>
            </a:r>
            <a:r>
              <a:rPr lang="en-US" sz="1600" dirty="0" smtClean="0">
                <a:solidFill>
                  <a:srgbClr val="CB2418"/>
                </a:solidFill>
                <a:latin typeface="Menlo-Regular"/>
              </a:rPr>
              <a:t>/*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Child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"child : x=%d\n"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++x); 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	exit(0);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pPr algn="l"/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fr-FR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Menlo-Regular"/>
              </a:rPr>
              <a:t>/* Parent */</a:t>
            </a:r>
            <a:endParaRPr lang="fr-FR" sz="16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"parent: x=%d\n"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--x); 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    exit(0);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036944" y="5638800"/>
            <a:ext cx="1782456" cy="791320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l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&gt; ./fork</a:t>
            </a:r>
          </a:p>
          <a:p>
            <a:pPr algn="l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/>
                <a:ea typeface="msgothic" charset="0"/>
                <a:cs typeface="Courier New"/>
              </a:rPr>
              <a:t>parent: x=0</a:t>
            </a:r>
          </a:p>
          <a:p>
            <a:pPr algn="l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child : x=2</a:t>
            </a:r>
            <a:endParaRPr lang="en-GB" sz="1600" b="1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810000" y="4572000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257800" y="1358444"/>
            <a:ext cx="3810000" cy="5194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>
                <a:latin typeface="Calibri"/>
                <a:cs typeface="Calibri"/>
              </a:rPr>
              <a:t>C</a:t>
            </a:r>
            <a:r>
              <a:rPr lang="en-US" dirty="0" smtClean="0">
                <a:latin typeface="Calibri"/>
                <a:cs typeface="Calibri"/>
              </a:rPr>
              <a:t>all once, return twice</a:t>
            </a:r>
          </a:p>
          <a:p>
            <a:r>
              <a:rPr lang="en-US" dirty="0" smtClean="0">
                <a:latin typeface="Calibri"/>
                <a:cs typeface="Calibri"/>
              </a:rPr>
              <a:t>Concurrent execution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Can’t predict execution order of parent and child</a:t>
            </a:r>
          </a:p>
          <a:p>
            <a:r>
              <a:rPr lang="en-US" dirty="0" smtClean="0">
                <a:latin typeface="Calibri"/>
                <a:cs typeface="Calibri"/>
              </a:rPr>
              <a:t>Duplicate but separate address space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>
                <a:latin typeface="Calibri"/>
                <a:cs typeface="Calibri"/>
              </a:rPr>
              <a:t> has a value of 1 when fork returns in parent and child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Subsequent changes to </a:t>
            </a:r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>
                <a:latin typeface="Calibri"/>
                <a:cs typeface="Calibri"/>
              </a:rPr>
              <a:t> are independent</a:t>
            </a:r>
          </a:p>
          <a:p>
            <a:r>
              <a:rPr lang="en-US" dirty="0" smtClean="0">
                <a:latin typeface="Calibri"/>
                <a:cs typeface="Calibri"/>
              </a:rPr>
              <a:t>Shared open files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stdin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stdout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stderr</a:t>
            </a:r>
            <a:r>
              <a:rPr lang="en-US" dirty="0" smtClean="0">
                <a:latin typeface="Calibri"/>
                <a:cs typeface="Calibri"/>
              </a:rPr>
              <a:t> are the same in both parent and child</a:t>
            </a:r>
          </a:p>
        </p:txBody>
      </p:sp>
    </p:spTree>
    <p:extLst>
      <p:ext uri="{BB962C8B-B14F-4D97-AF65-F5344CB8AC3E}">
        <p14:creationId xmlns:p14="http://schemas.microsoft.com/office/powerpoint/2010/main" val="10059270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/>
              <a:t> with Process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9" y="1362075"/>
            <a:ext cx="8558382" cy="4657725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i="1" dirty="0"/>
              <a:t>p</a:t>
            </a:r>
            <a:r>
              <a:rPr lang="en-US" i="1" dirty="0" smtClean="0"/>
              <a:t>rocess graph </a:t>
            </a:r>
            <a:r>
              <a:rPr lang="en-US" dirty="0" smtClean="0"/>
              <a:t>is a useful tool for capturing the partial ordering of statements in a concurrent program:</a:t>
            </a:r>
          </a:p>
          <a:p>
            <a:pPr lvl="1"/>
            <a:r>
              <a:rPr lang="en-US" dirty="0" smtClean="0"/>
              <a:t>Each vertex is the execution of a statement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ym typeface="Symbol"/>
              </a:rPr>
              <a:t></a:t>
            </a:r>
            <a:r>
              <a:rPr lang="en-US" dirty="0" smtClean="0"/>
              <a:t> b means </a:t>
            </a:r>
            <a:r>
              <a:rPr lang="en-US" dirty="0">
                <a:latin typeface="Courier New"/>
                <a:cs typeface="Courier New"/>
              </a:rPr>
              <a:t>a</a:t>
            </a:r>
            <a:r>
              <a:rPr lang="en-US" dirty="0" smtClean="0"/>
              <a:t> happens before b</a:t>
            </a:r>
          </a:p>
          <a:p>
            <a:pPr lvl="1"/>
            <a:r>
              <a:rPr lang="en-US" dirty="0" smtClean="0"/>
              <a:t>Edges can be labeled with current value of variables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printf</a:t>
            </a:r>
            <a:r>
              <a:rPr lang="en-US" dirty="0" smtClean="0"/>
              <a:t> vertices can be labeled with output</a:t>
            </a:r>
          </a:p>
          <a:p>
            <a:pPr lvl="1"/>
            <a:r>
              <a:rPr lang="en-US" dirty="0" smtClean="0"/>
              <a:t>Each graph begins with a vertex with no incoming edges 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/>
              <a:t>Any </a:t>
            </a:r>
            <a:r>
              <a:rPr lang="en-US" i="1" dirty="0" smtClean="0"/>
              <a:t>topological sort </a:t>
            </a:r>
            <a:r>
              <a:rPr lang="en-US" dirty="0" smtClean="0"/>
              <a:t>of the graph corresponds to a feasible total ordering. </a:t>
            </a:r>
          </a:p>
          <a:p>
            <a:pPr lvl="1"/>
            <a:r>
              <a:rPr lang="en-US" dirty="0" smtClean="0"/>
              <a:t>Total ordering of vertices where all edges point from left to right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86662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Graph Example</a:t>
            </a:r>
            <a:endParaRPr lang="en-US" dirty="0"/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302987" y="1472148"/>
            <a:ext cx="4421413" cy="341632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()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pPr algn="l"/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Menlo-Regular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Menlo-Regular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pPr algn="l"/>
            <a:r>
              <a:rPr lang="fr-FR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Menlo-Regular"/>
              </a:rPr>
              <a:t>x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= 1;</a:t>
            </a:r>
          </a:p>
          <a:p>
            <a:pPr algn="l"/>
            <a:endParaRPr lang="fr-FR" sz="16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Fork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(); 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== 0) { 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Child </a:t>
            </a:r>
            <a:r>
              <a:rPr lang="en-US" sz="1600" dirty="0" smtClean="0">
                <a:solidFill>
                  <a:srgbClr val="CB2418"/>
                </a:solidFill>
                <a:latin typeface="Menlo-Regular"/>
              </a:rPr>
              <a:t>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"child : x=%d\n"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++x); 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      exit(0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pPr algn="l"/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fr-FR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Menlo-Regular"/>
              </a:rPr>
              <a:t>/* Parent */</a:t>
            </a:r>
            <a:endParaRPr lang="fr-FR" sz="16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"parent: x=%d\n"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--x); 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    exit(0);</a:t>
            </a: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}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4" name="Text Box 407"/>
          <p:cNvSpPr txBox="1">
            <a:spLocks noChangeArrowheads="1"/>
          </p:cNvSpPr>
          <p:nvPr/>
        </p:nvSpPr>
        <p:spPr bwMode="auto">
          <a:xfrm>
            <a:off x="6068150" y="2514600"/>
            <a:ext cx="1834033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  <a:latin typeface="Courier New" charset="0"/>
              </a:rPr>
              <a:t>child: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</a:rPr>
              <a:t>x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</a:rPr>
              <a:t>=2</a:t>
            </a:r>
            <a:endParaRPr lang="en-US" sz="1600" dirty="0">
              <a:solidFill>
                <a:srgbClr val="FF0000"/>
              </a:solidFill>
              <a:latin typeface="Courier New" charset="0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5192739" y="3428152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6" name="TextBox 5"/>
          <p:cNvSpPr txBox="1"/>
          <p:nvPr/>
        </p:nvSpPr>
        <p:spPr>
          <a:xfrm>
            <a:off x="4931297" y="3468791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latin typeface="Courier New"/>
                <a:cs typeface="Courier New"/>
              </a:rPr>
              <a:t>main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6106851" y="3428152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7037185" y="3428152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" name="TextBox 8"/>
          <p:cNvSpPr txBox="1"/>
          <p:nvPr/>
        </p:nvSpPr>
        <p:spPr>
          <a:xfrm>
            <a:off x="5722393" y="3468791"/>
            <a:ext cx="864096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ourier New"/>
                <a:cs typeface="Courier New"/>
              </a:rPr>
              <a:t>fork</a:t>
            </a:r>
            <a:endParaRPr lang="en-US" sz="1600" b="1" dirty="0">
              <a:latin typeface="Courier New"/>
              <a:cs typeface="Courier New"/>
            </a:endParaRPr>
          </a:p>
        </p:txBody>
      </p:sp>
      <p:cxnSp>
        <p:nvCxnSpPr>
          <p:cNvPr id="10" name="Elbow Connector 35"/>
          <p:cNvCxnSpPr>
            <a:stCxn id="9" idx="0"/>
          </p:cNvCxnSpPr>
          <p:nvPr/>
        </p:nvCxnSpPr>
        <p:spPr>
          <a:xfrm rot="5400000" flipH="1" flipV="1">
            <a:off x="6266292" y="2716548"/>
            <a:ext cx="640393" cy="864094"/>
          </a:xfrm>
          <a:prstGeom prst="bentConnector2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>
            <a:spLocks noChangeAspect="1"/>
          </p:cNvSpPr>
          <p:nvPr/>
        </p:nvSpPr>
        <p:spPr>
          <a:xfrm>
            <a:off x="7021652" y="2783390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6198291" y="3472178"/>
            <a:ext cx="838894" cy="33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5284179" y="3472178"/>
            <a:ext cx="838894" cy="33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607830" y="3468791"/>
            <a:ext cx="947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latin typeface="Courier New"/>
                <a:cs typeface="Courier New"/>
              </a:rPr>
              <a:t>printf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07731" y="2811249"/>
            <a:ext cx="947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latin typeface="Courier New"/>
                <a:cs typeface="Courier New"/>
              </a:rPr>
              <a:t>printf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16" name="Text Box 407"/>
          <p:cNvSpPr txBox="1">
            <a:spLocks noChangeArrowheads="1"/>
          </p:cNvSpPr>
          <p:nvPr/>
        </p:nvSpPr>
        <p:spPr bwMode="auto">
          <a:xfrm>
            <a:off x="5298814" y="3156378"/>
            <a:ext cx="79533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 err="1" smtClean="0">
                <a:latin typeface="Courier New" charset="0"/>
              </a:rPr>
              <a:t>x</a:t>
            </a:r>
            <a:r>
              <a:rPr lang="en-US" sz="1600" dirty="0" smtClean="0">
                <a:latin typeface="Courier New" charset="0"/>
              </a:rPr>
              <a:t>==1</a:t>
            </a:r>
            <a:endParaRPr lang="en-US" sz="1600" dirty="0">
              <a:latin typeface="Courier New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7103855" y="2828395"/>
            <a:ext cx="874528" cy="915"/>
          </a:xfrm>
          <a:prstGeom prst="straightConnector1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>
            <a:spLocks noChangeAspect="1"/>
          </p:cNvSpPr>
          <p:nvPr/>
        </p:nvSpPr>
        <p:spPr>
          <a:xfrm>
            <a:off x="7975351" y="2783390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9" name="TextBox 18"/>
          <p:cNvSpPr txBox="1"/>
          <p:nvPr/>
        </p:nvSpPr>
        <p:spPr>
          <a:xfrm>
            <a:off x="7542234" y="2811249"/>
            <a:ext cx="947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ourier New"/>
                <a:cs typeface="Courier New"/>
              </a:rPr>
              <a:t>exit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20" name="Text Box 407"/>
          <p:cNvSpPr txBox="1">
            <a:spLocks noChangeArrowheads="1"/>
          </p:cNvSpPr>
          <p:nvPr/>
        </p:nvSpPr>
        <p:spPr bwMode="auto">
          <a:xfrm>
            <a:off x="6144350" y="3137103"/>
            <a:ext cx="1834033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  <a:latin typeface="Courier New" charset="0"/>
              </a:rPr>
              <a:t>parent: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</a:rPr>
              <a:t>x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</a:rPr>
              <a:t>=0</a:t>
            </a:r>
            <a:endParaRPr lang="en-US" sz="1600" dirty="0">
              <a:solidFill>
                <a:srgbClr val="FF0000"/>
              </a:solidFill>
              <a:latin typeface="Courier New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7103855" y="3464113"/>
            <a:ext cx="874528" cy="4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>
            <a:spLocks noChangeAspect="1"/>
          </p:cNvSpPr>
          <p:nvPr/>
        </p:nvSpPr>
        <p:spPr>
          <a:xfrm>
            <a:off x="7975351" y="3418593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3" name="TextBox 22"/>
          <p:cNvSpPr txBox="1"/>
          <p:nvPr/>
        </p:nvSpPr>
        <p:spPr>
          <a:xfrm>
            <a:off x="7542234" y="3446452"/>
            <a:ext cx="947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ourier New"/>
                <a:cs typeface="Courier New"/>
              </a:rPr>
              <a:t>exit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153400" y="3290992"/>
            <a:ext cx="838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Arial"/>
                <a:cs typeface="Arial"/>
              </a:rPr>
              <a:t>Parent</a:t>
            </a:r>
            <a:endParaRPr lang="en-US" sz="1600" i="1" dirty="0">
              <a:latin typeface="Arial"/>
              <a:cs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221878" y="2641972"/>
            <a:ext cx="7012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Arial"/>
                <a:cs typeface="Arial"/>
              </a:rPr>
              <a:t>Child</a:t>
            </a:r>
            <a:endParaRPr lang="en-US" sz="1600" i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1786885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Interpreting Process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62075"/>
            <a:ext cx="4700023" cy="3895725"/>
          </a:xfrm>
        </p:spPr>
        <p:txBody>
          <a:bodyPr/>
          <a:lstStyle/>
          <a:p>
            <a:r>
              <a:rPr lang="en-US" dirty="0" smtClean="0"/>
              <a:t>Original graph: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Relabeled graph: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767182" y="2212455"/>
            <a:ext cx="4085241" cy="1292745"/>
            <a:chOff x="767182" y="1831455"/>
            <a:chExt cx="4085241" cy="1292745"/>
          </a:xfrm>
        </p:grpSpPr>
        <p:sp>
          <p:nvSpPr>
            <p:cNvPr id="5" name="Text Box 407"/>
            <p:cNvSpPr txBox="1">
              <a:spLocks noChangeArrowheads="1"/>
            </p:cNvSpPr>
            <p:nvPr/>
          </p:nvSpPr>
          <p:spPr bwMode="auto">
            <a:xfrm>
              <a:off x="1904035" y="1831455"/>
              <a:ext cx="1834033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child: </a:t>
              </a:r>
              <a:r>
                <a:rPr lang="en-US" sz="1600" dirty="0" err="1" smtClean="0">
                  <a:solidFill>
                    <a:srgbClr val="FF0000"/>
                  </a:solidFill>
                  <a:latin typeface="Courier New" charset="0"/>
                </a:rPr>
                <a:t>x</a:t>
              </a:r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=2</a:t>
              </a:r>
              <a:endParaRPr lang="en-US" sz="1600" dirty="0">
                <a:solidFill>
                  <a:srgbClr val="FF0000"/>
                </a:solidFill>
                <a:latin typeface="Courier New" charset="0"/>
              </a:endParaRPr>
            </a:p>
          </p:txBody>
        </p:sp>
        <p:sp>
          <p:nvSpPr>
            <p:cNvPr id="6" name="Oval 5"/>
            <p:cNvSpPr>
              <a:spLocks noChangeAspect="1"/>
            </p:cNvSpPr>
            <p:nvPr/>
          </p:nvSpPr>
          <p:spPr>
            <a:xfrm>
              <a:off x="1028624" y="274500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67182" y="2785646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main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1942736" y="274500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2873070" y="274500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539512" y="2785646"/>
              <a:ext cx="901628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fork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11" name="Elbow Connector 35"/>
            <p:cNvCxnSpPr>
              <a:stCxn id="10" idx="0"/>
            </p:cNvCxnSpPr>
            <p:nvPr/>
          </p:nvCxnSpPr>
          <p:spPr>
            <a:xfrm rot="5400000" flipH="1" flipV="1">
              <a:off x="2102177" y="2033403"/>
              <a:ext cx="640393" cy="864094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>
              <a:spLocks noChangeAspect="1"/>
            </p:cNvSpPr>
            <p:nvPr/>
          </p:nvSpPr>
          <p:spPr>
            <a:xfrm>
              <a:off x="2857537" y="210024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V="1">
              <a:off x="2034176" y="2789033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1120064" y="2789033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2443715" y="27856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443616" y="2128104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17" name="Text Box 407"/>
            <p:cNvSpPr txBox="1">
              <a:spLocks noChangeArrowheads="1"/>
            </p:cNvSpPr>
            <p:nvPr/>
          </p:nvSpPr>
          <p:spPr bwMode="auto">
            <a:xfrm>
              <a:off x="1134699" y="2473233"/>
              <a:ext cx="795337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 err="1" smtClean="0">
                  <a:latin typeface="Courier New" charset="0"/>
                </a:rPr>
                <a:t>x</a:t>
              </a:r>
              <a:r>
                <a:rPr lang="en-US" sz="1600" dirty="0" smtClean="0">
                  <a:latin typeface="Courier New" charset="0"/>
                </a:rPr>
                <a:t>==1</a:t>
              </a:r>
              <a:endParaRPr lang="en-US" sz="1600" dirty="0">
                <a:latin typeface="Courier New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2939740" y="2145765"/>
              <a:ext cx="1407322" cy="40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>
              <a:spLocks noChangeAspect="1"/>
            </p:cNvSpPr>
            <p:nvPr/>
          </p:nvSpPr>
          <p:spPr>
            <a:xfrm>
              <a:off x="4338318" y="210024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905201" y="2128104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exit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21" name="Text Box 407"/>
            <p:cNvSpPr txBox="1">
              <a:spLocks noChangeArrowheads="1"/>
            </p:cNvSpPr>
            <p:nvPr/>
          </p:nvSpPr>
          <p:spPr bwMode="auto">
            <a:xfrm>
              <a:off x="1980235" y="2453958"/>
              <a:ext cx="1834033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parent: </a:t>
              </a:r>
              <a:r>
                <a:rPr lang="en-US" sz="1600" dirty="0" err="1" smtClean="0">
                  <a:solidFill>
                    <a:srgbClr val="FF0000"/>
                  </a:solidFill>
                  <a:latin typeface="Courier New" charset="0"/>
                </a:rPr>
                <a:t>x</a:t>
              </a:r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=0</a:t>
              </a:r>
              <a:endParaRPr lang="en-US" sz="1600" dirty="0">
                <a:solidFill>
                  <a:srgbClr val="FF0000"/>
                </a:solidFill>
                <a:latin typeface="Courier New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2939740" y="2780968"/>
              <a:ext cx="1407322" cy="40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>
              <a:spLocks noChangeAspect="1"/>
            </p:cNvSpPr>
            <p:nvPr/>
          </p:nvSpPr>
          <p:spPr>
            <a:xfrm>
              <a:off x="4338318" y="2735448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905201" y="2763307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exit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900055" y="4721652"/>
            <a:ext cx="3900545" cy="993348"/>
            <a:chOff x="410379" y="3386287"/>
            <a:chExt cx="3900545" cy="993348"/>
          </a:xfrm>
        </p:grpSpPr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487125" y="4036678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10379" y="4041081"/>
              <a:ext cx="30779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a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31" name="Oval 30"/>
            <p:cNvSpPr>
              <a:spLocks noChangeAspect="1"/>
            </p:cNvSpPr>
            <p:nvPr/>
          </p:nvSpPr>
          <p:spPr>
            <a:xfrm>
              <a:off x="1401237" y="4036678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2" name="Oval 31"/>
            <p:cNvSpPr>
              <a:spLocks noChangeAspect="1"/>
            </p:cNvSpPr>
            <p:nvPr/>
          </p:nvSpPr>
          <p:spPr>
            <a:xfrm>
              <a:off x="2331571" y="4036678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115015" y="4041081"/>
              <a:ext cx="66762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b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34" name="Elbow Connector 35"/>
            <p:cNvCxnSpPr>
              <a:stCxn id="33" idx="0"/>
            </p:cNvCxnSpPr>
            <p:nvPr/>
          </p:nvCxnSpPr>
          <p:spPr>
            <a:xfrm rot="5400000" flipH="1" flipV="1">
              <a:off x="1578795" y="3306955"/>
              <a:ext cx="604159" cy="864094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/>
            <p:cNvSpPr>
              <a:spLocks noChangeAspect="1"/>
            </p:cNvSpPr>
            <p:nvPr/>
          </p:nvSpPr>
          <p:spPr>
            <a:xfrm>
              <a:off x="2316038" y="3391916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 flipV="1">
              <a:off x="1492677" y="4080704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flipV="1">
              <a:off x="578565" y="4080704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flipV="1">
              <a:off x="2398241" y="3437436"/>
              <a:ext cx="1407322" cy="40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/>
            <p:cNvSpPr>
              <a:spLocks noChangeAspect="1"/>
            </p:cNvSpPr>
            <p:nvPr/>
          </p:nvSpPr>
          <p:spPr>
            <a:xfrm>
              <a:off x="3796819" y="3391916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363702" y="3386287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 flipV="1">
              <a:off x="2398241" y="4072639"/>
              <a:ext cx="1407322" cy="40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Oval 45"/>
            <p:cNvSpPr>
              <a:spLocks noChangeAspect="1"/>
            </p:cNvSpPr>
            <p:nvPr/>
          </p:nvSpPr>
          <p:spPr>
            <a:xfrm>
              <a:off x="3796819" y="402711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363702" y="4041081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d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057400" y="4041081"/>
              <a:ext cx="66762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Courier New"/>
                  <a:cs typeface="Courier New"/>
                </a:rPr>
                <a:t>c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905000" y="3386287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Courier New"/>
                  <a:cs typeface="Courier New"/>
                </a:rPr>
                <a:t>e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5709045" y="3434318"/>
            <a:ext cx="3230523" cy="1442482"/>
            <a:chOff x="5709045" y="3581400"/>
            <a:chExt cx="3230523" cy="1442482"/>
          </a:xfrm>
        </p:grpSpPr>
        <p:sp>
          <p:nvSpPr>
            <p:cNvPr id="27" name="TextBox 26"/>
            <p:cNvSpPr txBox="1"/>
            <p:nvPr/>
          </p:nvSpPr>
          <p:spPr>
            <a:xfrm>
              <a:off x="5709045" y="4654550"/>
              <a:ext cx="2986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a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265035" y="4654550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b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830943" y="4654550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396851" y="4654550"/>
              <a:ext cx="2812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c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935483" y="4654550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f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454465" y="4654550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d</a:t>
              </a:r>
            </a:p>
          </p:txBody>
        </p:sp>
        <p:cxnSp>
          <p:nvCxnSpPr>
            <p:cNvPr id="38" name="Curved Connector 37"/>
            <p:cNvCxnSpPr>
              <a:stCxn id="27" idx="0"/>
              <a:endCxn id="48" idx="0"/>
            </p:cNvCxnSpPr>
            <p:nvPr/>
          </p:nvCxnSpPr>
          <p:spPr bwMode="auto">
            <a:xfrm rot="5400000" flipH="1" flipV="1">
              <a:off x="6138828" y="4374076"/>
              <a:ext cx="12700" cy="560949"/>
            </a:xfrm>
            <a:prstGeom prst="curvedConnector3">
              <a:avLst>
                <a:gd name="adj1" fmla="val 32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40" name="Curved Connector 39"/>
            <p:cNvCxnSpPr>
              <a:stCxn id="48" idx="0"/>
              <a:endCxn id="49" idx="0"/>
            </p:cNvCxnSpPr>
            <p:nvPr/>
          </p:nvCxnSpPr>
          <p:spPr bwMode="auto">
            <a:xfrm rot="5400000" flipH="1" flipV="1">
              <a:off x="6702257" y="4371596"/>
              <a:ext cx="12700" cy="565908"/>
            </a:xfrm>
            <a:prstGeom prst="curvedConnector3">
              <a:avLst>
                <a:gd name="adj1" fmla="val 41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56" name="Curved Connector 55"/>
            <p:cNvCxnSpPr>
              <a:stCxn id="49" idx="0"/>
              <a:endCxn id="52" idx="0"/>
            </p:cNvCxnSpPr>
            <p:nvPr/>
          </p:nvCxnSpPr>
          <p:spPr bwMode="auto">
            <a:xfrm rot="5400000" flipH="1" flipV="1">
              <a:off x="7525749" y="4114012"/>
              <a:ext cx="12700" cy="1081077"/>
            </a:xfrm>
            <a:prstGeom prst="curvedConnector3">
              <a:avLst>
                <a:gd name="adj1" fmla="val 36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58" name="Curved Connector 57"/>
            <p:cNvCxnSpPr>
              <a:stCxn id="48" idx="0"/>
              <a:endCxn id="51" idx="0"/>
            </p:cNvCxnSpPr>
            <p:nvPr/>
          </p:nvCxnSpPr>
          <p:spPr bwMode="auto">
            <a:xfrm rot="5400000" flipH="1" flipV="1">
              <a:off x="6978392" y="4095461"/>
              <a:ext cx="12700" cy="1118178"/>
            </a:xfrm>
            <a:prstGeom prst="curvedConnector3">
              <a:avLst>
                <a:gd name="adj1" fmla="val 37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60" name="Curved Connector 59"/>
            <p:cNvCxnSpPr>
              <a:stCxn id="51" idx="0"/>
              <a:endCxn id="55" idx="0"/>
            </p:cNvCxnSpPr>
            <p:nvPr/>
          </p:nvCxnSpPr>
          <p:spPr bwMode="auto">
            <a:xfrm rot="5400000" flipH="1" flipV="1">
              <a:off x="8073107" y="4118924"/>
              <a:ext cx="12700" cy="1071252"/>
            </a:xfrm>
            <a:prstGeom prst="curvedConnector3">
              <a:avLst>
                <a:gd name="adj1" fmla="val 39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98" name="TextBox 97"/>
            <p:cNvSpPr txBox="1"/>
            <p:nvPr/>
          </p:nvSpPr>
          <p:spPr>
            <a:xfrm>
              <a:off x="5791200" y="3581400"/>
              <a:ext cx="31483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Feasible total ordering:</a:t>
              </a: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5709045" y="5181600"/>
            <a:ext cx="3402003" cy="1371600"/>
            <a:chOff x="5709045" y="5105400"/>
            <a:chExt cx="3402003" cy="1371600"/>
          </a:xfrm>
        </p:grpSpPr>
        <p:sp>
          <p:nvSpPr>
            <p:cNvPr id="74" name="TextBox 73"/>
            <p:cNvSpPr txBox="1"/>
            <p:nvPr/>
          </p:nvSpPr>
          <p:spPr>
            <a:xfrm>
              <a:off x="5709045" y="6107668"/>
              <a:ext cx="2986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a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265035" y="6107668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b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991310" y="6107668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e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485186" y="6107668"/>
              <a:ext cx="2812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c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6928245" y="6107668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f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8454465" y="6107668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d</a:t>
              </a:r>
            </a:p>
          </p:txBody>
        </p:sp>
        <p:cxnSp>
          <p:nvCxnSpPr>
            <p:cNvPr id="80" name="Curved Connector 79"/>
            <p:cNvCxnSpPr>
              <a:stCxn id="74" idx="0"/>
              <a:endCxn id="75" idx="0"/>
            </p:cNvCxnSpPr>
            <p:nvPr/>
          </p:nvCxnSpPr>
          <p:spPr bwMode="auto">
            <a:xfrm rot="5400000" flipH="1" flipV="1">
              <a:off x="6138828" y="5827194"/>
              <a:ext cx="12700" cy="560949"/>
            </a:xfrm>
            <a:prstGeom prst="curvedConnector3">
              <a:avLst>
                <a:gd name="adj1" fmla="val 33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1" name="Curved Connector 80"/>
            <p:cNvCxnSpPr>
              <a:stCxn id="75" idx="0"/>
              <a:endCxn id="76" idx="0"/>
            </p:cNvCxnSpPr>
            <p:nvPr/>
          </p:nvCxnSpPr>
          <p:spPr bwMode="auto">
            <a:xfrm rot="5400000" flipH="1" flipV="1">
              <a:off x="7282440" y="5244531"/>
              <a:ext cx="12700" cy="1726275"/>
            </a:xfrm>
            <a:prstGeom prst="curvedConnector3">
              <a:avLst>
                <a:gd name="adj1" fmla="val 35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2" name="Curved Connector 81"/>
            <p:cNvCxnSpPr>
              <a:stCxn id="76" idx="0"/>
              <a:endCxn id="78" idx="0"/>
            </p:cNvCxnSpPr>
            <p:nvPr/>
          </p:nvCxnSpPr>
          <p:spPr bwMode="auto">
            <a:xfrm rot="16200000" flipV="1">
              <a:off x="7602314" y="5564404"/>
              <a:ext cx="12700" cy="1086528"/>
            </a:xfrm>
            <a:prstGeom prst="curvedConnector3">
              <a:avLst>
                <a:gd name="adj1" fmla="val 4200000"/>
              </a:avLst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3" name="Curved Connector 82"/>
            <p:cNvCxnSpPr>
              <a:stCxn id="75" idx="0"/>
              <a:endCxn id="77" idx="0"/>
            </p:cNvCxnSpPr>
            <p:nvPr/>
          </p:nvCxnSpPr>
          <p:spPr bwMode="auto">
            <a:xfrm rot="5400000" flipH="1" flipV="1">
              <a:off x="7022559" y="5504412"/>
              <a:ext cx="12700" cy="1206513"/>
            </a:xfrm>
            <a:prstGeom prst="curvedConnector3">
              <a:avLst>
                <a:gd name="adj1" fmla="val 36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4" name="Curved Connector 83"/>
            <p:cNvCxnSpPr>
              <a:stCxn id="77" idx="0"/>
              <a:endCxn id="79" idx="0"/>
            </p:cNvCxnSpPr>
            <p:nvPr/>
          </p:nvCxnSpPr>
          <p:spPr bwMode="auto">
            <a:xfrm rot="5400000" flipH="1" flipV="1">
              <a:off x="8117274" y="5616210"/>
              <a:ext cx="12700" cy="982917"/>
            </a:xfrm>
            <a:prstGeom prst="curvedConnector3">
              <a:avLst>
                <a:gd name="adj1" fmla="val 39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99" name="TextBox 98"/>
            <p:cNvSpPr txBox="1"/>
            <p:nvPr/>
          </p:nvSpPr>
          <p:spPr>
            <a:xfrm>
              <a:off x="5759349" y="5105400"/>
              <a:ext cx="33516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Infeasible total ordering: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16795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534400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</a:t>
            </a:r>
            <a:r>
              <a:rPr lang="en-US" dirty="0" smtClean="0">
                <a:latin typeface="Courier New"/>
                <a:cs typeface="Courier New"/>
              </a:rPr>
              <a:t>ork</a:t>
            </a:r>
            <a:r>
              <a:rPr lang="en-US" dirty="0" smtClean="0"/>
              <a:t> Example: Two consecutive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491523" name="Text Box 3"/>
          <p:cNvSpPr txBox="1">
            <a:spLocks noChangeArrowheads="1"/>
          </p:cNvSpPr>
          <p:nvPr/>
        </p:nvSpPr>
        <p:spPr bwMode="auto">
          <a:xfrm>
            <a:off x="228600" y="1676400"/>
            <a:ext cx="3276600" cy="208672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8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Menlo-Regular"/>
              </a:rPr>
              <a:t>fork2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()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pPr algn="l"/>
            <a:r>
              <a:rPr lang="ro-RO" sz="1800" dirty="0">
                <a:solidFill>
                  <a:srgbClr val="000000"/>
                </a:solidFill>
                <a:latin typeface="Menlo-Regular"/>
              </a:rPr>
              <a:t>    printf(</a:t>
            </a:r>
            <a:r>
              <a:rPr lang="ro-RO" sz="1800" dirty="0">
                <a:solidFill>
                  <a:srgbClr val="9D206F"/>
                </a:solidFill>
                <a:latin typeface="Menlo-Regular"/>
              </a:rPr>
              <a:t>"L0\n"</a:t>
            </a:r>
            <a:r>
              <a:rPr lang="ro-RO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pPr algn="l"/>
            <a:r>
              <a:rPr lang="da-DK" sz="1800" dirty="0">
                <a:solidFill>
                  <a:srgbClr val="000000"/>
                </a:solidFill>
                <a:latin typeface="Menlo-Regular"/>
              </a:rPr>
              <a:t>    fork();</a:t>
            </a:r>
          </a:p>
          <a:p>
            <a:pPr algn="l"/>
            <a:r>
              <a:rPr lang="ro-RO" sz="1800" dirty="0">
                <a:solidFill>
                  <a:srgbClr val="000000"/>
                </a:solidFill>
                <a:latin typeface="Menlo-Regular"/>
              </a:rPr>
              <a:t>    printf(</a:t>
            </a:r>
            <a:r>
              <a:rPr lang="ro-RO" sz="1800" dirty="0">
                <a:solidFill>
                  <a:srgbClr val="9D206F"/>
                </a:solidFill>
                <a:latin typeface="Menlo-Regular"/>
              </a:rPr>
              <a:t>"L1\n"</a:t>
            </a:r>
            <a:r>
              <a:rPr lang="ro-RO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pPr algn="l"/>
            <a:r>
              <a:rPr lang="da-DK" sz="1800" dirty="0">
                <a:solidFill>
                  <a:srgbClr val="000000"/>
                </a:solidFill>
                <a:latin typeface="Menlo-Regular"/>
              </a:rPr>
              <a:t>    fork();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Menlo-Regular"/>
              </a:rPr>
              <a:t>"Bye\n"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pPr algn="l"/>
            <a:r>
              <a:rPr lang="en-US" sz="1800" dirty="0" smtClean="0">
                <a:solidFill>
                  <a:srgbClr val="000000"/>
                </a:solidFill>
                <a:latin typeface="Menlo-Regular"/>
              </a:rPr>
              <a:t>}</a:t>
            </a:r>
            <a:endParaRPr lang="en-US" sz="1800" dirty="0">
              <a:solidFill>
                <a:srgbClr val="000000"/>
              </a:solidFill>
              <a:latin typeface="Menlo-Regular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588921" y="1295400"/>
            <a:ext cx="4640679" cy="2667000"/>
            <a:chOff x="3588921" y="1295400"/>
            <a:chExt cx="4640679" cy="2667000"/>
          </a:xfrm>
        </p:grpSpPr>
        <p:sp>
          <p:nvSpPr>
            <p:cNvPr id="64" name="Oval 63"/>
            <p:cNvSpPr>
              <a:spLocks noChangeAspect="1"/>
            </p:cNvSpPr>
            <p:nvPr/>
          </p:nvSpPr>
          <p:spPr>
            <a:xfrm>
              <a:off x="3975997" y="35864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588921" y="3623846"/>
              <a:ext cx="92845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66" name="Oval 65"/>
            <p:cNvSpPr>
              <a:spLocks noChangeAspect="1"/>
            </p:cNvSpPr>
            <p:nvPr/>
          </p:nvSpPr>
          <p:spPr>
            <a:xfrm>
              <a:off x="5829909" y="35737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>
              <a:spLocks noChangeAspect="1"/>
            </p:cNvSpPr>
            <p:nvPr/>
          </p:nvSpPr>
          <p:spPr>
            <a:xfrm>
              <a:off x="6760243" y="35771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5380533" y="3611146"/>
              <a:ext cx="95025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70" name="Elbow Connector 35"/>
            <p:cNvCxnSpPr/>
            <p:nvPr/>
          </p:nvCxnSpPr>
          <p:spPr>
            <a:xfrm rot="5400000" flipH="1" flipV="1">
              <a:off x="6930020" y="2847984"/>
              <a:ext cx="640392" cy="885933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/>
            <p:cNvSpPr>
              <a:spLocks noChangeAspect="1"/>
            </p:cNvSpPr>
            <p:nvPr/>
          </p:nvSpPr>
          <p:spPr>
            <a:xfrm>
              <a:off x="7708999" y="291232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2" name="Straight Arrow Connector 71"/>
            <p:cNvCxnSpPr/>
            <p:nvPr/>
          </p:nvCxnSpPr>
          <p:spPr>
            <a:xfrm flipV="1">
              <a:off x="5921349" y="36161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flipV="1">
              <a:off x="4067437" y="3625433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/>
            <p:cNvSpPr txBox="1"/>
            <p:nvPr/>
          </p:nvSpPr>
          <p:spPr>
            <a:xfrm>
              <a:off x="6330888" y="36111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fork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7282378" y="2895600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76" name="Straight Arrow Connector 75"/>
            <p:cNvCxnSpPr/>
            <p:nvPr/>
          </p:nvCxnSpPr>
          <p:spPr>
            <a:xfrm flipV="1">
              <a:off x="6845963" y="3609345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Oval 78"/>
            <p:cNvSpPr>
              <a:spLocks noChangeAspect="1"/>
            </p:cNvSpPr>
            <p:nvPr/>
          </p:nvSpPr>
          <p:spPr>
            <a:xfrm>
              <a:off x="7684857" y="355727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252710" y="36111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82" name="Oval 81"/>
            <p:cNvSpPr>
              <a:spLocks noChangeAspect="1"/>
            </p:cNvSpPr>
            <p:nvPr/>
          </p:nvSpPr>
          <p:spPr>
            <a:xfrm>
              <a:off x="4902809" y="35864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517381" y="3623846"/>
              <a:ext cx="866036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fork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84" name="Straight Arrow Connector 83"/>
            <p:cNvCxnSpPr/>
            <p:nvPr/>
          </p:nvCxnSpPr>
          <p:spPr>
            <a:xfrm flipV="1">
              <a:off x="4994249" y="3618657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Elbow Connector 35"/>
            <p:cNvCxnSpPr>
              <a:endCxn id="86" idx="2"/>
            </p:cNvCxnSpPr>
            <p:nvPr/>
          </p:nvCxnSpPr>
          <p:spPr>
            <a:xfrm rot="5400000" flipH="1" flipV="1">
              <a:off x="4758963" y="2515545"/>
              <a:ext cx="1262381" cy="879511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Oval 85"/>
            <p:cNvSpPr>
              <a:spLocks noChangeAspect="1"/>
            </p:cNvSpPr>
            <p:nvPr/>
          </p:nvSpPr>
          <p:spPr>
            <a:xfrm>
              <a:off x="5829909" y="22783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>
              <a:spLocks noChangeAspect="1"/>
            </p:cNvSpPr>
            <p:nvPr/>
          </p:nvSpPr>
          <p:spPr>
            <a:xfrm>
              <a:off x="6760243" y="22817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5342998" y="2286000"/>
              <a:ext cx="101703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90" name="Elbow Connector 35"/>
            <p:cNvCxnSpPr/>
            <p:nvPr/>
          </p:nvCxnSpPr>
          <p:spPr>
            <a:xfrm rot="5400000" flipH="1" flipV="1">
              <a:off x="6940937" y="1533754"/>
              <a:ext cx="640396" cy="864095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Oval 90"/>
            <p:cNvSpPr>
              <a:spLocks noChangeAspect="1"/>
            </p:cNvSpPr>
            <p:nvPr/>
          </p:nvSpPr>
          <p:spPr>
            <a:xfrm>
              <a:off x="7708999" y="158718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Arrow Connector 91"/>
            <p:cNvCxnSpPr/>
            <p:nvPr/>
          </p:nvCxnSpPr>
          <p:spPr>
            <a:xfrm flipV="1">
              <a:off x="5921349" y="23207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Box 92"/>
            <p:cNvSpPr txBox="1"/>
            <p:nvPr/>
          </p:nvSpPr>
          <p:spPr>
            <a:xfrm>
              <a:off x="6330888" y="23157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fork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282378" y="1636712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95" name="Straight Arrow Connector 94"/>
            <p:cNvCxnSpPr/>
            <p:nvPr/>
          </p:nvCxnSpPr>
          <p:spPr>
            <a:xfrm flipV="1">
              <a:off x="6845963" y="2313945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/>
            <p:cNvSpPr>
              <a:spLocks noChangeAspect="1"/>
            </p:cNvSpPr>
            <p:nvPr/>
          </p:nvSpPr>
          <p:spPr>
            <a:xfrm>
              <a:off x="7684857" y="226187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7252710" y="23157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102" name="Text Box 407"/>
            <p:cNvSpPr txBox="1">
              <a:spLocks noChangeArrowheads="1"/>
            </p:cNvSpPr>
            <p:nvPr/>
          </p:nvSpPr>
          <p:spPr bwMode="auto">
            <a:xfrm>
              <a:off x="7378244" y="1295400"/>
              <a:ext cx="795337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Bye</a:t>
              </a:r>
              <a:endParaRPr lang="en-US" sz="1600" dirty="0">
                <a:solidFill>
                  <a:srgbClr val="FF0000"/>
                </a:solidFill>
                <a:latin typeface="Courier New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3843794" y="3319046"/>
              <a:ext cx="4309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L0</a:t>
              </a:r>
              <a:endParaRPr lang="en-US" sz="16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7499268" y="2590800"/>
              <a:ext cx="5540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6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5672594" y="3286511"/>
              <a:ext cx="4309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L1</a:t>
              </a:r>
              <a:endParaRPr lang="en-US" sz="16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5672594" y="1981200"/>
              <a:ext cx="4309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L1</a:t>
              </a:r>
              <a:endParaRPr lang="en-US" sz="16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7475121" y="3242846"/>
              <a:ext cx="5540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6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18" name="Text Box 407"/>
            <p:cNvSpPr txBox="1">
              <a:spLocks noChangeArrowheads="1"/>
            </p:cNvSpPr>
            <p:nvPr/>
          </p:nvSpPr>
          <p:spPr bwMode="auto">
            <a:xfrm>
              <a:off x="7322721" y="1947446"/>
              <a:ext cx="795337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Bye</a:t>
              </a:r>
              <a:endParaRPr lang="en-US" sz="1600" dirty="0">
                <a:solidFill>
                  <a:srgbClr val="FF0000"/>
                </a:solidFill>
                <a:latin typeface="Courier New" charset="0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3747618" y="4267200"/>
            <a:ext cx="173793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6554050" y="4267200"/>
            <a:ext cx="189043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</p:txBody>
      </p:sp>
    </p:spTree>
    <p:extLst>
      <p:ext uri="{BB962C8B-B14F-4D97-AF65-F5344CB8AC3E}">
        <p14:creationId xmlns:p14="http://schemas.microsoft.com/office/powerpoint/2010/main" val="10554692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2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029551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</a:t>
            </a:r>
            <a:r>
              <a:rPr lang="en-US" dirty="0" smtClean="0">
                <a:latin typeface="Courier New"/>
                <a:cs typeface="Courier New"/>
              </a:rPr>
              <a:t>ork</a:t>
            </a:r>
            <a:r>
              <a:rPr lang="en-US" dirty="0" smtClean="0"/>
              <a:t> Example: Nested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/>
              <a:t>s in parent</a:t>
            </a:r>
            <a:endParaRPr lang="en-US" dirty="0"/>
          </a:p>
        </p:txBody>
      </p: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152400" y="1447800"/>
            <a:ext cx="3810000" cy="283462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8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Menlo-Regular"/>
              </a:rPr>
              <a:t>fork4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()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pPr algn="l"/>
            <a:r>
              <a:rPr lang="ro-RO" sz="1800" dirty="0">
                <a:solidFill>
                  <a:srgbClr val="000000"/>
                </a:solidFill>
                <a:latin typeface="Menlo-Regular"/>
              </a:rPr>
              <a:t>    printf(</a:t>
            </a:r>
            <a:r>
              <a:rPr lang="ro-RO" sz="1800" dirty="0">
                <a:solidFill>
                  <a:srgbClr val="9D206F"/>
                </a:solidFill>
                <a:latin typeface="Menlo-Regular"/>
              </a:rPr>
              <a:t>"L0\n"</a:t>
            </a:r>
            <a:r>
              <a:rPr lang="ro-RO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8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(fork() != 0) {</a:t>
            </a:r>
          </a:p>
          <a:p>
            <a:pPr algn="l"/>
            <a:r>
              <a:rPr lang="ro-RO" sz="1800" dirty="0">
                <a:solidFill>
                  <a:srgbClr val="000000"/>
                </a:solidFill>
                <a:latin typeface="Menlo-Regular"/>
              </a:rPr>
              <a:t>        printf(</a:t>
            </a:r>
            <a:r>
              <a:rPr lang="ro-RO" sz="1800" dirty="0">
                <a:solidFill>
                  <a:srgbClr val="9D206F"/>
                </a:solidFill>
                <a:latin typeface="Menlo-Regular"/>
              </a:rPr>
              <a:t>"L1\n"</a:t>
            </a:r>
            <a:r>
              <a:rPr lang="ro-RO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8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(fork() != 0) {</a:t>
            </a:r>
          </a:p>
          <a:p>
            <a:pPr algn="l"/>
            <a:r>
              <a:rPr lang="ro-RO" sz="1800" dirty="0">
                <a:solidFill>
                  <a:srgbClr val="000000"/>
                </a:solidFill>
                <a:latin typeface="Menlo-Regular"/>
              </a:rPr>
              <a:t>            printf(</a:t>
            </a:r>
            <a:r>
              <a:rPr lang="ro-RO" sz="1800" dirty="0">
                <a:solidFill>
                  <a:srgbClr val="9D206F"/>
                </a:solidFill>
                <a:latin typeface="Menlo-Regular"/>
              </a:rPr>
              <a:t>"L2\n"</a:t>
            </a:r>
            <a:r>
              <a:rPr lang="ro-RO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pPr algn="l"/>
            <a:r>
              <a:rPr lang="ro-RO" sz="1800" dirty="0">
                <a:solidFill>
                  <a:srgbClr val="000000"/>
                </a:solidFill>
                <a:latin typeface="Menlo-Regular"/>
              </a:rPr>
              <a:t>	}</a:t>
            </a:r>
          </a:p>
          <a:p>
            <a:pPr algn="l"/>
            <a:r>
              <a:rPr lang="ro-RO" sz="18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Menlo-Regular"/>
              </a:rPr>
              <a:t>"Bye\n"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pPr algn="l"/>
            <a:r>
              <a:rPr lang="en-US" sz="1800" dirty="0" smtClean="0">
                <a:solidFill>
                  <a:srgbClr val="000000"/>
                </a:solidFill>
                <a:latin typeface="Menlo-Regular"/>
              </a:rPr>
              <a:t>}</a:t>
            </a:r>
            <a:endParaRPr lang="en-US" sz="1800" dirty="0">
              <a:solidFill>
                <a:srgbClr val="000000"/>
              </a:solidFill>
              <a:latin typeface="Menlo-Regular"/>
            </a:endParaRPr>
          </a:p>
        </p:txBody>
      </p:sp>
      <p:grpSp>
        <p:nvGrpSpPr>
          <p:cNvPr id="2" name="Group 1"/>
          <p:cNvGrpSpPr>
            <a:grpSpLocks noChangeAspect="1"/>
          </p:cNvGrpSpPr>
          <p:nvPr/>
        </p:nvGrpSpPr>
        <p:grpSpPr>
          <a:xfrm>
            <a:off x="4090164" y="2068202"/>
            <a:ext cx="4863336" cy="1213951"/>
            <a:chOff x="2767585" y="4328459"/>
            <a:chExt cx="5721572" cy="1428183"/>
          </a:xfrm>
        </p:grpSpPr>
        <p:sp>
          <p:nvSpPr>
            <p:cNvPr id="28" name="Oval 27"/>
            <p:cNvSpPr>
              <a:spLocks noChangeAspect="1"/>
            </p:cNvSpPr>
            <p:nvPr/>
          </p:nvSpPr>
          <p:spPr>
            <a:xfrm>
              <a:off x="3206476" y="53390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767585" y="5376446"/>
              <a:ext cx="1032089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30" name="Oval 29"/>
            <p:cNvSpPr>
              <a:spLocks noChangeAspect="1"/>
            </p:cNvSpPr>
            <p:nvPr/>
          </p:nvSpPr>
          <p:spPr>
            <a:xfrm>
              <a:off x="5060388" y="53263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1" name="Oval 30"/>
            <p:cNvSpPr>
              <a:spLocks noChangeAspect="1"/>
            </p:cNvSpPr>
            <p:nvPr/>
          </p:nvSpPr>
          <p:spPr>
            <a:xfrm>
              <a:off x="5990722" y="53297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611011" y="5363746"/>
              <a:ext cx="1084145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33" name="Elbow Connector 35"/>
            <p:cNvCxnSpPr/>
            <p:nvPr/>
          </p:nvCxnSpPr>
          <p:spPr>
            <a:xfrm rot="5400000" flipH="1" flipV="1">
              <a:off x="6160499" y="4600584"/>
              <a:ext cx="640392" cy="885933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/>
            <p:cNvSpPr>
              <a:spLocks noChangeAspect="1"/>
            </p:cNvSpPr>
            <p:nvPr/>
          </p:nvSpPr>
          <p:spPr>
            <a:xfrm>
              <a:off x="6939478" y="466492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flipV="1">
              <a:off x="5151828" y="53687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flipV="1">
              <a:off x="3297916" y="5378033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5561367" y="5363746"/>
              <a:ext cx="947222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fork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512857" y="4648200"/>
              <a:ext cx="1128428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6076442" y="5361945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Oval 39"/>
            <p:cNvSpPr>
              <a:spLocks noChangeAspect="1"/>
            </p:cNvSpPr>
            <p:nvPr/>
          </p:nvSpPr>
          <p:spPr>
            <a:xfrm>
              <a:off x="6915336" y="530987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435216" y="5363746"/>
              <a:ext cx="1192488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42" name="Oval 41"/>
            <p:cNvSpPr>
              <a:spLocks noChangeAspect="1"/>
            </p:cNvSpPr>
            <p:nvPr/>
          </p:nvSpPr>
          <p:spPr>
            <a:xfrm>
              <a:off x="4133288" y="53390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847065" y="5376446"/>
              <a:ext cx="763947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fork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 flipV="1">
              <a:off x="4224728" y="5371257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lbow Connector 35"/>
            <p:cNvCxnSpPr>
              <a:stCxn id="43" idx="0"/>
            </p:cNvCxnSpPr>
            <p:nvPr/>
          </p:nvCxnSpPr>
          <p:spPr>
            <a:xfrm rot="5400000" flipH="1" flipV="1">
              <a:off x="4307401" y="4620228"/>
              <a:ext cx="677858" cy="834582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Oval 45"/>
            <p:cNvSpPr>
              <a:spLocks noChangeAspect="1"/>
            </p:cNvSpPr>
            <p:nvPr/>
          </p:nvSpPr>
          <p:spPr>
            <a:xfrm>
              <a:off x="5060388" y="46278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468832" y="4622800"/>
              <a:ext cx="1226325" cy="3530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045305" y="4994354"/>
              <a:ext cx="488866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L0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6694440" y="4328459"/>
              <a:ext cx="624672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4874105" y="4994354"/>
              <a:ext cx="488866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L1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806202" y="4328459"/>
              <a:ext cx="624672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738196" y="4994354"/>
              <a:ext cx="488866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L2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86" name="Straight Arrow Connector 85"/>
            <p:cNvCxnSpPr/>
            <p:nvPr/>
          </p:nvCxnSpPr>
          <p:spPr>
            <a:xfrm flipV="1">
              <a:off x="7009706" y="5346700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Oval 86"/>
            <p:cNvSpPr>
              <a:spLocks noChangeAspect="1"/>
            </p:cNvSpPr>
            <p:nvPr/>
          </p:nvSpPr>
          <p:spPr>
            <a:xfrm>
              <a:off x="7848600" y="5289981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7430411" y="5350088"/>
              <a:ext cx="1058746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7627705" y="4994354"/>
              <a:ext cx="624672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</p:grpSp>
      <p:sp>
        <p:nvSpPr>
          <p:cNvPr id="90" name="TextBox 89"/>
          <p:cNvSpPr txBox="1"/>
          <p:nvPr/>
        </p:nvSpPr>
        <p:spPr>
          <a:xfrm>
            <a:off x="4357218" y="4089400"/>
            <a:ext cx="173793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L2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884250" y="4089400"/>
            <a:ext cx="189043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L2</a:t>
            </a:r>
          </a:p>
        </p:txBody>
      </p:sp>
    </p:spTree>
    <p:extLst>
      <p:ext uri="{BB962C8B-B14F-4D97-AF65-F5344CB8AC3E}">
        <p14:creationId xmlns:p14="http://schemas.microsoft.com/office/powerpoint/2010/main" val="2613037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0999" y="457200"/>
            <a:ext cx="8434737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</a:t>
            </a:r>
            <a:r>
              <a:rPr lang="en-US" dirty="0" smtClean="0">
                <a:latin typeface="Courier New"/>
                <a:cs typeface="Courier New"/>
              </a:rPr>
              <a:t>ork</a:t>
            </a:r>
            <a:r>
              <a:rPr lang="en-US" dirty="0" smtClean="0"/>
              <a:t> Example: Nested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/>
              <a:t>s in children</a:t>
            </a:r>
            <a:endParaRPr lang="en-US" dirty="0"/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73492" y="1536690"/>
            <a:ext cx="3936933" cy="283462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8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Menlo-Regular"/>
              </a:rPr>
              <a:t>fork5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()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pPr algn="l"/>
            <a:r>
              <a:rPr lang="ro-RO" sz="1800" dirty="0">
                <a:solidFill>
                  <a:srgbClr val="000000"/>
                </a:solidFill>
                <a:latin typeface="Menlo-Regular"/>
              </a:rPr>
              <a:t>    printf(</a:t>
            </a:r>
            <a:r>
              <a:rPr lang="ro-RO" sz="1800" dirty="0">
                <a:solidFill>
                  <a:srgbClr val="9D206F"/>
                </a:solidFill>
                <a:latin typeface="Menlo-Regular"/>
              </a:rPr>
              <a:t>"L0\n"</a:t>
            </a:r>
            <a:r>
              <a:rPr lang="ro-RO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8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(fork() == 0) {</a:t>
            </a:r>
          </a:p>
          <a:p>
            <a:pPr algn="l"/>
            <a:r>
              <a:rPr lang="ro-RO" sz="1800" dirty="0">
                <a:solidFill>
                  <a:srgbClr val="000000"/>
                </a:solidFill>
                <a:latin typeface="Menlo-Regular"/>
              </a:rPr>
              <a:t>        printf(</a:t>
            </a:r>
            <a:r>
              <a:rPr lang="ro-RO" sz="1800" dirty="0">
                <a:solidFill>
                  <a:srgbClr val="9D206F"/>
                </a:solidFill>
                <a:latin typeface="Menlo-Regular"/>
              </a:rPr>
              <a:t>"L1\n"</a:t>
            </a:r>
            <a:r>
              <a:rPr lang="ro-RO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8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(fork() == 0) {</a:t>
            </a:r>
          </a:p>
          <a:p>
            <a:pPr algn="l"/>
            <a:r>
              <a:rPr lang="ro-RO" sz="1800" dirty="0">
                <a:solidFill>
                  <a:srgbClr val="000000"/>
                </a:solidFill>
                <a:latin typeface="Menlo-Regular"/>
              </a:rPr>
              <a:t>            printf(</a:t>
            </a:r>
            <a:r>
              <a:rPr lang="ro-RO" sz="1800" dirty="0">
                <a:solidFill>
                  <a:srgbClr val="9D206F"/>
                </a:solidFill>
                <a:latin typeface="Menlo-Regular"/>
              </a:rPr>
              <a:t>"L2\n"</a:t>
            </a:r>
            <a:r>
              <a:rPr lang="ro-RO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pPr algn="l"/>
            <a:r>
              <a:rPr lang="ro-RO" sz="1800" dirty="0">
                <a:solidFill>
                  <a:srgbClr val="000000"/>
                </a:solidFill>
                <a:latin typeface="Menlo-Regular"/>
              </a:rPr>
              <a:t>        }</a:t>
            </a:r>
          </a:p>
          <a:p>
            <a:pPr algn="l"/>
            <a:r>
              <a:rPr lang="ro-RO" sz="18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Menlo-Regular"/>
              </a:rPr>
              <a:t>"Bye\n"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pPr algn="l"/>
            <a:r>
              <a:rPr lang="en-US" sz="1800" dirty="0" smtClean="0">
                <a:solidFill>
                  <a:srgbClr val="000000"/>
                </a:solidFill>
                <a:latin typeface="Menlo-Regular"/>
              </a:rPr>
              <a:t>}</a:t>
            </a:r>
            <a:endParaRPr lang="en-US" sz="1800" dirty="0">
              <a:solidFill>
                <a:srgbClr val="000000"/>
              </a:solidFill>
              <a:latin typeface="Menlo-Regular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153664" y="1799014"/>
            <a:ext cx="4863336" cy="1782386"/>
            <a:chOff x="4153664" y="1487067"/>
            <a:chExt cx="4863336" cy="1782386"/>
          </a:xfrm>
        </p:grpSpPr>
        <p:sp>
          <p:nvSpPr>
            <p:cNvPr id="49" name="Oval 48"/>
            <p:cNvSpPr>
              <a:spLocks noChangeAspect="1"/>
            </p:cNvSpPr>
            <p:nvPr/>
          </p:nvSpPr>
          <p:spPr>
            <a:xfrm>
              <a:off x="4526721" y="2914534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153664" y="2946288"/>
              <a:ext cx="877276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51" name="Oval 50"/>
            <p:cNvSpPr>
              <a:spLocks noChangeAspect="1"/>
            </p:cNvSpPr>
            <p:nvPr/>
          </p:nvSpPr>
          <p:spPr>
            <a:xfrm>
              <a:off x="6102546" y="2903739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52" name="Oval 51"/>
            <p:cNvSpPr>
              <a:spLocks noChangeAspect="1"/>
            </p:cNvSpPr>
            <p:nvPr/>
          </p:nvSpPr>
          <p:spPr>
            <a:xfrm>
              <a:off x="6893330" y="2335164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720576" y="2935493"/>
              <a:ext cx="92152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54" name="Elbow Connector 35"/>
            <p:cNvCxnSpPr/>
            <p:nvPr/>
          </p:nvCxnSpPr>
          <p:spPr>
            <a:xfrm rot="5400000" flipH="1" flipV="1">
              <a:off x="7037642" y="1715351"/>
              <a:ext cx="544331" cy="753043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Oval 54"/>
            <p:cNvSpPr>
              <a:spLocks noChangeAspect="1"/>
            </p:cNvSpPr>
            <p:nvPr/>
          </p:nvSpPr>
          <p:spPr>
            <a:xfrm>
              <a:off x="7699773" y="1770045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 flipV="1">
              <a:off x="6180270" y="2368266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flipV="1">
              <a:off x="4604445" y="2947637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6528379" y="2305691"/>
              <a:ext cx="80513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fork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7337145" y="1755826"/>
              <a:ext cx="95916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60" name="Straight Arrow Connector 59"/>
            <p:cNvCxnSpPr/>
            <p:nvPr/>
          </p:nvCxnSpPr>
          <p:spPr>
            <a:xfrm flipV="1">
              <a:off x="6966192" y="2362507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Oval 60"/>
            <p:cNvSpPr>
              <a:spLocks noChangeAspect="1"/>
            </p:cNvSpPr>
            <p:nvPr/>
          </p:nvSpPr>
          <p:spPr>
            <a:xfrm>
              <a:off x="7679252" y="2318247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271150" y="2305691"/>
              <a:ext cx="1013615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63" name="Oval 62"/>
            <p:cNvSpPr>
              <a:spLocks noChangeAspect="1"/>
            </p:cNvSpPr>
            <p:nvPr/>
          </p:nvSpPr>
          <p:spPr>
            <a:xfrm>
              <a:off x="5314512" y="2914534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071222" y="2946288"/>
              <a:ext cx="649355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fork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65" name="Straight Arrow Connector 64"/>
            <p:cNvCxnSpPr/>
            <p:nvPr/>
          </p:nvCxnSpPr>
          <p:spPr>
            <a:xfrm flipV="1">
              <a:off x="5392235" y="2941877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Elbow Connector 35"/>
            <p:cNvCxnSpPr>
              <a:stCxn id="64" idx="0"/>
            </p:cNvCxnSpPr>
            <p:nvPr/>
          </p:nvCxnSpPr>
          <p:spPr>
            <a:xfrm rot="5400000" flipH="1" flipV="1">
              <a:off x="5462509" y="2303503"/>
              <a:ext cx="576177" cy="709395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Oval 66"/>
            <p:cNvSpPr>
              <a:spLocks noChangeAspect="1"/>
            </p:cNvSpPr>
            <p:nvPr/>
          </p:nvSpPr>
          <p:spPr>
            <a:xfrm>
              <a:off x="6102546" y="2310017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688672" y="2305691"/>
              <a:ext cx="8644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389726" y="2621511"/>
              <a:ext cx="415536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L0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7549209" y="1487067"/>
              <a:ext cx="415536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L2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886489" y="2621511"/>
              <a:ext cx="530971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944206" y="2055502"/>
              <a:ext cx="415536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L1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7470966" y="2050056"/>
              <a:ext cx="530971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74" name="Straight Arrow Connector 73"/>
            <p:cNvCxnSpPr/>
            <p:nvPr/>
          </p:nvCxnSpPr>
          <p:spPr>
            <a:xfrm flipV="1">
              <a:off x="7759467" y="1816191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Oval 74"/>
            <p:cNvSpPr>
              <a:spLocks noChangeAspect="1"/>
            </p:cNvSpPr>
            <p:nvPr/>
          </p:nvSpPr>
          <p:spPr>
            <a:xfrm>
              <a:off x="8472527" y="1767980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117066" y="1755826"/>
              <a:ext cx="89993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8284766" y="1487067"/>
              <a:ext cx="530971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4420718" y="4089400"/>
            <a:ext cx="173793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L2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6947750" y="4089400"/>
            <a:ext cx="189043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L2</a:t>
            </a:r>
          </a:p>
        </p:txBody>
      </p:sp>
    </p:spTree>
    <p:extLst>
      <p:ext uri="{BB962C8B-B14F-4D97-AF65-F5344CB8AC3E}">
        <p14:creationId xmlns:p14="http://schemas.microsoft.com/office/powerpoint/2010/main" val="29563092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7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6997700" cy="573088"/>
          </a:xfrm>
        </p:spPr>
        <p:txBody>
          <a:bodyPr/>
          <a:lstStyle/>
          <a:p>
            <a:r>
              <a:rPr lang="en-US" dirty="0" smtClean="0"/>
              <a:t>Reaping Child Processes</a:t>
            </a:r>
            <a:endParaRPr lang="en-US" dirty="0"/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9679" y="1098550"/>
            <a:ext cx="8307387" cy="5454650"/>
          </a:xfrm>
        </p:spPr>
        <p:txBody>
          <a:bodyPr/>
          <a:lstStyle/>
          <a:p>
            <a:r>
              <a:rPr lang="en-US" dirty="0"/>
              <a:t>Idea</a:t>
            </a:r>
          </a:p>
          <a:p>
            <a:pPr lvl="1"/>
            <a:r>
              <a:rPr lang="en-US" dirty="0"/>
              <a:t>When process terminates, </a:t>
            </a:r>
            <a:r>
              <a:rPr lang="en-US" dirty="0" smtClean="0"/>
              <a:t>it still </a:t>
            </a:r>
            <a:r>
              <a:rPr lang="en-US" dirty="0"/>
              <a:t>consumes </a:t>
            </a:r>
            <a:r>
              <a:rPr lang="en-US" dirty="0" smtClean="0"/>
              <a:t>resources</a:t>
            </a:r>
            <a:endParaRPr lang="en-US" dirty="0"/>
          </a:p>
          <a:p>
            <a:pPr lvl="2"/>
            <a:r>
              <a:rPr lang="en-US" dirty="0" smtClean="0"/>
              <a:t>Examples: Exit status, various OS tables</a:t>
            </a:r>
            <a:endParaRPr lang="en-US" dirty="0"/>
          </a:p>
          <a:p>
            <a:pPr lvl="1"/>
            <a:r>
              <a:rPr lang="en-US" dirty="0"/>
              <a:t>Called a “zombie”</a:t>
            </a:r>
          </a:p>
          <a:p>
            <a:pPr lvl="2"/>
            <a:r>
              <a:rPr lang="en-US" dirty="0"/>
              <a:t>Living corpse, half alive and half dead</a:t>
            </a:r>
          </a:p>
          <a:p>
            <a:pPr>
              <a:spcBef>
                <a:spcPts val="600"/>
              </a:spcBef>
            </a:pPr>
            <a:r>
              <a:rPr lang="en-US" dirty="0"/>
              <a:t>Reaping</a:t>
            </a:r>
          </a:p>
          <a:p>
            <a:pPr lvl="1"/>
            <a:r>
              <a:rPr lang="en-US" dirty="0"/>
              <a:t>Performed by parent on terminated </a:t>
            </a:r>
            <a:r>
              <a:rPr lang="en-US" dirty="0" smtClean="0"/>
              <a:t>child (using </a:t>
            </a:r>
            <a:r>
              <a:rPr lang="en-US" dirty="0" smtClean="0">
                <a:latin typeface="Courier New"/>
                <a:cs typeface="Courier New"/>
              </a:rPr>
              <a:t>wait</a:t>
            </a:r>
            <a:r>
              <a:rPr lang="en-US" dirty="0" smtClean="0"/>
              <a:t> or </a:t>
            </a:r>
            <a:r>
              <a:rPr lang="en-US" dirty="0" err="1" smtClean="0">
                <a:latin typeface="Courier New"/>
                <a:cs typeface="Courier New"/>
              </a:rPr>
              <a:t>waitpid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Parent is given exit status information</a:t>
            </a:r>
          </a:p>
          <a:p>
            <a:pPr lvl="1"/>
            <a:r>
              <a:rPr lang="en-US" dirty="0"/>
              <a:t>Kernel </a:t>
            </a:r>
            <a:r>
              <a:rPr lang="en-US" dirty="0" smtClean="0"/>
              <a:t>then deletes zombie child process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/>
              <a:t>What if </a:t>
            </a:r>
            <a:r>
              <a:rPr lang="en-US" dirty="0" smtClean="0"/>
              <a:t>parent doesn’t reap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f </a:t>
            </a:r>
            <a:r>
              <a:rPr lang="en-US" dirty="0"/>
              <a:t>any parent terminates without reaping a child, </a:t>
            </a:r>
            <a:r>
              <a:rPr lang="en-US" dirty="0" smtClean="0"/>
              <a:t>then the orphaned child </a:t>
            </a:r>
            <a:r>
              <a:rPr lang="en-US" dirty="0"/>
              <a:t>will be reaped by </a:t>
            </a:r>
            <a:r>
              <a:rPr lang="en-US" b="1" dirty="0">
                <a:latin typeface="Courier New" pitchFamily="49" charset="0"/>
              </a:rPr>
              <a:t>init</a:t>
            </a:r>
            <a:r>
              <a:rPr lang="en-US" dirty="0"/>
              <a:t> </a:t>
            </a:r>
            <a:r>
              <a:rPr lang="en-US" dirty="0" smtClean="0"/>
              <a:t>process (</a:t>
            </a:r>
            <a:r>
              <a:rPr lang="en-US" dirty="0" err="1" smtClean="0"/>
              <a:t>pid</a:t>
            </a:r>
            <a:r>
              <a:rPr lang="en-US" dirty="0" smtClean="0"/>
              <a:t> == 1)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o</a:t>
            </a:r>
            <a:r>
              <a:rPr lang="en-US" dirty="0"/>
              <a:t>, only need explicit reaping in long-running processes</a:t>
            </a:r>
          </a:p>
          <a:p>
            <a:pPr lvl="2"/>
            <a:r>
              <a:rPr lang="en-US" dirty="0"/>
              <a:t>e.g., shells and servers</a:t>
            </a:r>
          </a:p>
        </p:txBody>
      </p:sp>
    </p:spTree>
    <p:extLst>
      <p:ext uri="{BB962C8B-B14F-4D97-AF65-F5344CB8AC3E}">
        <p14:creationId xmlns:p14="http://schemas.microsoft.com/office/powerpoint/2010/main" val="40260795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152400" y="2438400"/>
            <a:ext cx="4940300" cy="400367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linux&gt; </a:t>
            </a:r>
            <a:r>
              <a:rPr lang="en-US" altLang="en-US" sz="1600" i="1">
                <a:latin typeface="Courier New" pitchFamily="49" charset="0"/>
              </a:rPr>
              <a:t>./forks 7 &amp;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[1] 6639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Running Parent, PID = 6639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Terminating Child, PID = 6640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linux&gt; </a:t>
            </a:r>
            <a:r>
              <a:rPr lang="en-US" altLang="en-US" sz="1600" i="1">
                <a:latin typeface="Courier New" pitchFamily="49" charset="0"/>
              </a:rPr>
              <a:t>ps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6585 ttyp9    00:00:00 tcsh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6639 ttyp9    00:00:03 forks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6640 ttyp9    00:00:00 forks &lt;defunct&gt;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6641 ttyp9    00:00:00 ps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linux&gt;</a:t>
            </a:r>
            <a:r>
              <a:rPr lang="en-US" altLang="en-US" sz="1600" i="1">
                <a:latin typeface="Courier New" pitchFamily="49" charset="0"/>
              </a:rPr>
              <a:t> kill 6639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[1]    Terminated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linux&gt; </a:t>
            </a:r>
            <a:r>
              <a:rPr lang="en-US" altLang="en-US" sz="1600" i="1">
                <a:latin typeface="Courier New" pitchFamily="49" charset="0"/>
              </a:rPr>
              <a:t>ps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6585 ttyp9    00:00:00 tcsh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6642 ttyp9    00:00:00 ps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4572000" cy="1095375"/>
          </a:xfrm>
        </p:spPr>
        <p:txBody>
          <a:bodyPr/>
          <a:lstStyle/>
          <a:p>
            <a:pPr eaLnBrk="1" hangingPunct="1"/>
            <a:r>
              <a:rPr lang="en-US" altLang="en-US" smtClean="0"/>
              <a:t>Zombie Example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953000" y="4648200"/>
            <a:ext cx="3644900" cy="2635250"/>
          </a:xfrm>
        </p:spPr>
        <p:txBody>
          <a:bodyPr/>
          <a:lstStyle/>
          <a:p>
            <a:pPr lvl="1" eaLnBrk="1" hangingPunct="1"/>
            <a:r>
              <a:rPr lang="en-US" altLang="en-US" smtClean="0">
                <a:latin typeface="Courier New" pitchFamily="49" charset="0"/>
              </a:rPr>
              <a:t>ps</a:t>
            </a:r>
            <a:r>
              <a:rPr lang="en-US" altLang="en-US" smtClean="0"/>
              <a:t> shows child process as “defunct”</a:t>
            </a:r>
          </a:p>
          <a:p>
            <a:pPr lvl="1" eaLnBrk="1" hangingPunct="1"/>
            <a:r>
              <a:rPr lang="en-US" altLang="en-US" smtClean="0"/>
              <a:t>Killing parent allows child to be reaped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3886200" y="990600"/>
            <a:ext cx="5257800" cy="3286125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void fork7()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if (fork() == 0) {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/* Child */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printf("Terminating Child, PID = %d\n",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       getpid());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exit(0);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} else {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printf("Running Parent, PID = %d\n",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       getpid());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while (1)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    ; /* Infinite loop */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}</a:t>
            </a:r>
          </a:p>
        </p:txBody>
      </p:sp>
      <p:cxnSp>
        <p:nvCxnSpPr>
          <p:cNvPr id="3" name="Straight Arrow Connector 2"/>
          <p:cNvCxnSpPr/>
          <p:nvPr/>
        </p:nvCxnSpPr>
        <p:spPr bwMode="auto">
          <a:xfrm flipH="1" flipV="1">
            <a:off x="4724400" y="4648200"/>
            <a:ext cx="685800" cy="228600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  <p:cxnSp>
        <p:nvCxnSpPr>
          <p:cNvPr id="5" name="Straight Arrow Connector 4"/>
          <p:cNvCxnSpPr/>
          <p:nvPr/>
        </p:nvCxnSpPr>
        <p:spPr bwMode="auto">
          <a:xfrm flipH="1">
            <a:off x="3810000" y="5562600"/>
            <a:ext cx="1600200" cy="152400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2667000"/>
            <a:ext cx="3841750" cy="327025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linux&gt; </a:t>
            </a:r>
            <a:r>
              <a:rPr lang="en-US" altLang="en-US" sz="1600" i="1">
                <a:latin typeface="Courier New" pitchFamily="49" charset="0"/>
              </a:rPr>
              <a:t>./forks 8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Terminating Parent, PID = 6675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Running Child, PID = 6676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linux&gt; </a:t>
            </a:r>
            <a:r>
              <a:rPr lang="en-US" altLang="en-US" sz="1600" i="1">
                <a:latin typeface="Courier New" pitchFamily="49" charset="0"/>
              </a:rPr>
              <a:t>ps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6585 ttyp9    00:00:00 tcsh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6676 ttyp9    00:00:06 forks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6677 ttyp9    00:00:00 ps</a:t>
            </a:r>
          </a:p>
          <a:p>
            <a:pPr algn="l">
              <a:lnSpc>
                <a:spcPct val="100000"/>
              </a:lnSpc>
            </a:pPr>
            <a:r>
              <a:rPr lang="en-US" altLang="en-US" sz="1600" i="1">
                <a:latin typeface="Courier New" pitchFamily="49" charset="0"/>
              </a:rPr>
              <a:t>linux&gt;</a:t>
            </a:r>
            <a:r>
              <a:rPr lang="en-US" altLang="en-US" sz="1600">
                <a:latin typeface="Courier New" pitchFamily="49" charset="0"/>
              </a:rPr>
              <a:t> kill 6676</a:t>
            </a:r>
          </a:p>
          <a:p>
            <a:pPr algn="l">
              <a:lnSpc>
                <a:spcPct val="100000"/>
              </a:lnSpc>
            </a:pPr>
            <a:r>
              <a:rPr lang="en-US" altLang="en-US" sz="1600" i="1">
                <a:latin typeface="Courier New" pitchFamily="49" charset="0"/>
              </a:rPr>
              <a:t>linux&gt;</a:t>
            </a:r>
            <a:r>
              <a:rPr lang="en-US" altLang="en-US" sz="1600">
                <a:latin typeface="Courier New" pitchFamily="49" charset="0"/>
              </a:rPr>
              <a:t> ps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6585 ttyp9    00:00:00 tcsh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6678 ttyp9    00:00:00 ps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3657600" cy="1617663"/>
          </a:xfrm>
        </p:spPr>
        <p:txBody>
          <a:bodyPr/>
          <a:lstStyle/>
          <a:p>
            <a:pPr eaLnBrk="1" hangingPunct="1"/>
            <a:r>
              <a:rPr lang="en-US" altLang="en-US" smtClean="0"/>
              <a:t>Nonterminating</a:t>
            </a:r>
            <a:br>
              <a:rPr lang="en-US" altLang="en-US" smtClean="0"/>
            </a:br>
            <a:r>
              <a:rPr lang="en-US" altLang="en-US" smtClean="0"/>
              <a:t>Child</a:t>
            </a:r>
            <a:br>
              <a:rPr lang="en-US" altLang="en-US" smtClean="0"/>
            </a:br>
            <a:r>
              <a:rPr lang="en-US" altLang="en-US" smtClean="0"/>
              <a:t>Example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267200" y="3733800"/>
            <a:ext cx="4330700" cy="2711450"/>
          </a:xfrm>
        </p:spPr>
        <p:txBody>
          <a:bodyPr/>
          <a:lstStyle/>
          <a:p>
            <a:pPr lvl="1" eaLnBrk="1" hangingPunct="1">
              <a:buFont typeface="Wingdings" pitchFamily="2" charset="2"/>
              <a:buNone/>
            </a:pPr>
            <a:endParaRPr lang="en-US" altLang="en-US" smtClean="0"/>
          </a:p>
          <a:p>
            <a:pPr lvl="1" eaLnBrk="1" hangingPunct="1"/>
            <a:r>
              <a:rPr lang="en-US" altLang="en-US" smtClean="0"/>
              <a:t>Child process still active even though parent has terminated</a:t>
            </a:r>
          </a:p>
          <a:p>
            <a:pPr lvl="1" eaLnBrk="1" hangingPunct="1"/>
            <a:r>
              <a:rPr lang="en-US" altLang="en-US" smtClean="0"/>
              <a:t>Must kill explicitly, or else will keep running indefinitely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787775" y="381000"/>
            <a:ext cx="5368925" cy="3073400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void fork8()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if (fork() == 0) {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/* Child */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printf("Running Child, PID = %d\n",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       getpid());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while (1)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    ; /* Infinite loop */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} else {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printf("Terminating Parent, PID = %d\n",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       getpid());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	exit(0);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}</a:t>
            </a:r>
          </a:p>
        </p:txBody>
      </p:sp>
      <p:cxnSp>
        <p:nvCxnSpPr>
          <p:cNvPr id="3" name="Straight Arrow Connector 2"/>
          <p:cNvCxnSpPr/>
          <p:nvPr/>
        </p:nvCxnSpPr>
        <p:spPr bwMode="auto">
          <a:xfrm flipH="1">
            <a:off x="3581400" y="4302125"/>
            <a:ext cx="1143000" cy="0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  <p:cxnSp>
        <p:nvCxnSpPr>
          <p:cNvPr id="5" name="Straight Arrow Connector 4"/>
          <p:cNvCxnSpPr/>
          <p:nvPr/>
        </p:nvCxnSpPr>
        <p:spPr bwMode="auto">
          <a:xfrm flipH="1" flipV="1">
            <a:off x="2209800" y="4800600"/>
            <a:ext cx="2590800" cy="533400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69913"/>
            <a:ext cx="6019800" cy="573087"/>
          </a:xfrm>
        </p:spPr>
        <p:txBody>
          <a:bodyPr/>
          <a:lstStyle/>
          <a:p>
            <a:pPr eaLnBrk="1" hangingPunct="1"/>
            <a:r>
              <a:rPr lang="en-US" altLang="en-US" smtClean="0"/>
              <a:t>Logical Control Flows</a:t>
            </a: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2133600" y="2743200"/>
            <a:ext cx="0" cy="1828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508125" y="3276600"/>
            <a:ext cx="658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/>
              <a:t>Time</a:t>
            </a: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3352800" y="2971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786063" y="2590800"/>
            <a:ext cx="1177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/>
              <a:t>Process A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4310063" y="2590800"/>
            <a:ext cx="1177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/>
              <a:t>Process B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5834063" y="2590800"/>
            <a:ext cx="1177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/>
              <a:t>Process C</a:t>
            </a: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4876800" y="3276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6400800" y="3581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>
            <a:off x="3352800" y="3886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6400800" y="4191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>
            <a:off x="2895600" y="3276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>
            <a:off x="2895600" y="3581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>
            <a:off x="2895600" y="3886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>
            <a:off x="2895600" y="4191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>
            <a:off x="2895600" y="44958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838200" y="1524000"/>
            <a:ext cx="6772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400"/>
              <a:t>Each process has its own logical control flow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05800" cy="573088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wait</a:t>
            </a:r>
            <a:r>
              <a:rPr lang="en-US" dirty="0"/>
              <a:t>: Synchronizing with Children</a:t>
            </a:r>
          </a:p>
        </p:txBody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255000" cy="5105400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Parent reaps a child by calling the </a:t>
            </a:r>
            <a:r>
              <a:rPr lang="en-US" dirty="0" smtClean="0">
                <a:latin typeface="Courier New"/>
                <a:cs typeface="Courier New"/>
              </a:rPr>
              <a:t>wait </a:t>
            </a:r>
            <a:r>
              <a:rPr lang="en-US" dirty="0" smtClean="0">
                <a:latin typeface="Calibri"/>
                <a:cs typeface="Calibri"/>
              </a:rPr>
              <a:t>function</a:t>
            </a:r>
            <a:endParaRPr lang="en-US" dirty="0" smtClean="0">
              <a:latin typeface="Courier New" pitchFamily="49" charset="0"/>
            </a:endParaRPr>
          </a:p>
          <a:p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wait(int</a:t>
            </a:r>
            <a:r>
              <a:rPr lang="en-US" dirty="0">
                <a:latin typeface="Courier New" pitchFamily="49" charset="0"/>
              </a:rPr>
              <a:t> *</a:t>
            </a:r>
            <a:r>
              <a:rPr lang="en-US" dirty="0" err="1">
                <a:latin typeface="Courier New" pitchFamily="49" charset="0"/>
              </a:rPr>
              <a:t>child_status</a:t>
            </a:r>
            <a:r>
              <a:rPr lang="en-US" dirty="0" smtClean="0">
                <a:latin typeface="Courier New" pitchFamily="49" charset="0"/>
              </a:rPr>
              <a:t>)</a:t>
            </a:r>
            <a:endParaRPr lang="en-US" dirty="0" smtClean="0"/>
          </a:p>
          <a:p>
            <a:pPr lvl="1"/>
            <a:r>
              <a:rPr lang="en-US" dirty="0"/>
              <a:t>S</a:t>
            </a:r>
            <a:r>
              <a:rPr lang="en-US" dirty="0" smtClean="0"/>
              <a:t>uspends </a:t>
            </a:r>
            <a:r>
              <a:rPr lang="en-US" dirty="0"/>
              <a:t>current process until one of its children terminates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eturn </a:t>
            </a:r>
            <a:r>
              <a:rPr lang="en-US" dirty="0"/>
              <a:t>value is </a:t>
            </a:r>
            <a:r>
              <a:rPr lang="en-US" b="1" dirty="0" err="1" smtClean="0">
                <a:latin typeface="Courier New" pitchFamily="49" charset="0"/>
              </a:rPr>
              <a:t>pid</a:t>
            </a:r>
            <a:r>
              <a:rPr lang="en-US" dirty="0" smtClean="0"/>
              <a:t> </a:t>
            </a:r>
            <a:r>
              <a:rPr lang="en-US" dirty="0"/>
              <a:t>of </a:t>
            </a:r>
            <a:r>
              <a:rPr lang="en-US" dirty="0" smtClean="0"/>
              <a:t>child </a:t>
            </a:r>
            <a:r>
              <a:rPr lang="en-US" dirty="0"/>
              <a:t>process that terminated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f </a:t>
            </a:r>
            <a:r>
              <a:rPr lang="en-US" b="1" dirty="0" err="1">
                <a:latin typeface="Courier New" pitchFamily="49" charset="0"/>
              </a:rPr>
              <a:t>child_status</a:t>
            </a:r>
            <a:r>
              <a:rPr lang="en-US" b="1" dirty="0"/>
              <a:t> </a:t>
            </a:r>
            <a:r>
              <a:rPr lang="en-US" b="1" dirty="0">
                <a:latin typeface="Courier New" pitchFamily="49" charset="0"/>
              </a:rPr>
              <a:t>!= NULL</a:t>
            </a:r>
            <a:r>
              <a:rPr lang="en-US" dirty="0"/>
              <a:t>, then </a:t>
            </a:r>
            <a:r>
              <a:rPr lang="en-US" dirty="0" smtClean="0"/>
              <a:t>integer it </a:t>
            </a:r>
            <a:r>
              <a:rPr lang="en-US" dirty="0"/>
              <a:t>points to will be set to </a:t>
            </a:r>
            <a:r>
              <a:rPr lang="en-US" dirty="0" smtClean="0"/>
              <a:t>value that tells why child terminated and gives its exit status:</a:t>
            </a:r>
          </a:p>
          <a:p>
            <a:pPr lvl="2"/>
            <a:r>
              <a:rPr lang="en-US" dirty="0" smtClean="0"/>
              <a:t>Checked using macros defined in </a:t>
            </a:r>
            <a:r>
              <a:rPr lang="en-US" dirty="0" err="1" smtClean="0">
                <a:latin typeface="Courier New"/>
                <a:cs typeface="Courier New"/>
              </a:rPr>
              <a:t>wait.h</a:t>
            </a:r>
            <a:endParaRPr lang="en-US" dirty="0" smtClean="0">
              <a:latin typeface="Courier New"/>
              <a:cs typeface="Courier New"/>
            </a:endParaRPr>
          </a:p>
          <a:p>
            <a:pPr lvl="3"/>
            <a:r>
              <a:rPr lang="en-US" dirty="0" smtClean="0">
                <a:latin typeface="Courier New"/>
                <a:cs typeface="Courier New"/>
              </a:rPr>
              <a:t>WIFEXITED, </a:t>
            </a:r>
            <a:r>
              <a:rPr lang="en-US" smtClean="0">
                <a:latin typeface="Courier New"/>
                <a:cs typeface="Courier New"/>
              </a:rPr>
              <a:t>WEXITSTATUS</a:t>
            </a:r>
            <a:r>
              <a:rPr lang="en-US" dirty="0" smtClean="0">
                <a:latin typeface="Courier New"/>
                <a:cs typeface="Courier New"/>
              </a:rPr>
              <a:t>, WIFSIGNALED, WTERMSIG, WIFSTOPPED, WSTOPSIG, WIFCONTINUED</a:t>
            </a:r>
          </a:p>
          <a:p>
            <a:pPr lvl="3"/>
            <a:r>
              <a:rPr lang="en-US" dirty="0" smtClean="0">
                <a:latin typeface="Calibri"/>
                <a:cs typeface="Calibri"/>
              </a:rPr>
              <a:t>See textbook for details</a:t>
            </a: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785005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pitchFamily="49" charset="0"/>
              </a:rPr>
              <a:t>wait</a:t>
            </a:r>
            <a:r>
              <a:rPr lang="en-US"/>
              <a:t>: Synchronizing with Children</a:t>
            </a:r>
          </a:p>
        </p:txBody>
      </p:sp>
      <p:sp>
        <p:nvSpPr>
          <p:cNvPr id="506884" name="Text Box 4"/>
          <p:cNvSpPr txBox="1">
            <a:spLocks noChangeArrowheads="1"/>
          </p:cNvSpPr>
          <p:nvPr/>
        </p:nvSpPr>
        <p:spPr bwMode="auto">
          <a:xfrm>
            <a:off x="152400" y="1507391"/>
            <a:ext cx="5181600" cy="297312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fork9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) {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child_status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pPr algn="l"/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(fork() == 0) {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"HC: hello from child\n"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	exit(0);</a:t>
            </a:r>
          </a:p>
          <a:p>
            <a:pPr algn="l"/>
            <a:r>
              <a:rPr lang="da-DK" sz="1600" dirty="0">
                <a:solidFill>
                  <a:srgbClr val="000000"/>
                </a:solidFill>
                <a:latin typeface="Menlo-Regular"/>
              </a:rPr>
              <a:t>    } </a:t>
            </a:r>
            <a:r>
              <a:rPr lang="da-DK" sz="1600" dirty="0" err="1">
                <a:solidFill>
                  <a:srgbClr val="C200FF"/>
                </a:solidFill>
                <a:latin typeface="Menlo-Regular"/>
              </a:rPr>
              <a:t>else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{</a:t>
            </a:r>
          </a:p>
          <a:p>
            <a:pPr algn="l"/>
            <a:r>
              <a:rPr lang="da-DK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da-DK" sz="1600" dirty="0">
                <a:solidFill>
                  <a:srgbClr val="9D206F"/>
                </a:solidFill>
                <a:latin typeface="Menlo-Regular"/>
              </a:rPr>
              <a:t>"HP: </a:t>
            </a:r>
            <a:r>
              <a:rPr lang="da-DK" sz="1600" dirty="0" err="1">
                <a:solidFill>
                  <a:srgbClr val="9D206F"/>
                </a:solidFill>
                <a:latin typeface="Menlo-Regular"/>
              </a:rPr>
              <a:t>hello</a:t>
            </a:r>
            <a:r>
              <a:rPr lang="da-DK" sz="1600" dirty="0">
                <a:solidFill>
                  <a:srgbClr val="9D206F"/>
                </a:solidFill>
                <a:latin typeface="Menlo-Regular"/>
              </a:rPr>
              <a:t> from </a:t>
            </a:r>
            <a:r>
              <a:rPr lang="da-DK" sz="1600" dirty="0" err="1">
                <a:solidFill>
                  <a:srgbClr val="9D206F"/>
                </a:solidFill>
                <a:latin typeface="Menlo-Regular"/>
              </a:rPr>
              <a:t>parent</a:t>
            </a:r>
            <a:r>
              <a:rPr lang="da-DK" sz="1600" dirty="0">
                <a:solidFill>
                  <a:srgbClr val="9D206F"/>
                </a:solidFill>
                <a:latin typeface="Menlo-Regular"/>
              </a:rPr>
              <a:t>\n"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pPr algn="l"/>
            <a:r>
              <a:rPr lang="da-DK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wait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(&amp;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child_status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pPr algn="l"/>
            <a:r>
              <a:rPr lang="da-DK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da-DK" sz="1600" dirty="0">
                <a:solidFill>
                  <a:srgbClr val="9D206F"/>
                </a:solidFill>
                <a:latin typeface="Menlo-Regular"/>
              </a:rPr>
              <a:t>"CT: </a:t>
            </a:r>
            <a:r>
              <a:rPr lang="da-DK" sz="1600" dirty="0" err="1">
                <a:solidFill>
                  <a:srgbClr val="9D206F"/>
                </a:solidFill>
                <a:latin typeface="Menlo-Regular"/>
              </a:rPr>
              <a:t>child</a:t>
            </a:r>
            <a:r>
              <a:rPr lang="da-DK" sz="1600" dirty="0">
                <a:solidFill>
                  <a:srgbClr val="9D206F"/>
                </a:solidFill>
                <a:latin typeface="Menlo-Regular"/>
              </a:rPr>
              <a:t> has </a:t>
            </a:r>
            <a:r>
              <a:rPr lang="da-DK" sz="1600" dirty="0" err="1">
                <a:solidFill>
                  <a:srgbClr val="9D206F"/>
                </a:solidFill>
                <a:latin typeface="Menlo-Regular"/>
              </a:rPr>
              <a:t>terminated</a:t>
            </a:r>
            <a:r>
              <a:rPr lang="da-DK" sz="1600" dirty="0">
                <a:solidFill>
                  <a:srgbClr val="9D206F"/>
                </a:solidFill>
                <a:latin typeface="Menlo-Regular"/>
              </a:rPr>
              <a:t>\n"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pPr algn="l"/>
            <a:r>
              <a:rPr lang="da-DK" sz="16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"Bye\n"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}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5936076" y="1959174"/>
            <a:ext cx="3131724" cy="1850826"/>
            <a:chOff x="4592180" y="4635500"/>
            <a:chExt cx="3367445" cy="1990135"/>
          </a:xfrm>
        </p:grpSpPr>
        <p:sp>
          <p:nvSpPr>
            <p:cNvPr id="28" name="Oval 27"/>
            <p:cNvSpPr>
              <a:spLocks noChangeAspect="1"/>
            </p:cNvSpPr>
            <p:nvPr/>
          </p:nvSpPr>
          <p:spPr>
            <a:xfrm>
              <a:off x="5709180" y="62280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6639514" y="62314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259804" y="6265446"/>
              <a:ext cx="950256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 flipV="1">
              <a:off x="5800620" y="62704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6210159" y="6265446"/>
              <a:ext cx="947223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wait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flipV="1">
              <a:off x="6725234" y="6263645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Oval 37"/>
            <p:cNvSpPr>
              <a:spLocks noChangeAspect="1"/>
            </p:cNvSpPr>
            <p:nvPr/>
          </p:nvSpPr>
          <p:spPr>
            <a:xfrm>
              <a:off x="7564128" y="621157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012402" y="6265446"/>
              <a:ext cx="947223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40" name="Oval 39"/>
            <p:cNvSpPr>
              <a:spLocks noChangeAspect="1"/>
            </p:cNvSpPr>
            <p:nvPr/>
          </p:nvSpPr>
          <p:spPr>
            <a:xfrm>
              <a:off x="4782080" y="62407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592180" y="6278146"/>
              <a:ext cx="799809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fork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 flipV="1">
              <a:off x="4873520" y="6272957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Elbow Connector 35"/>
            <p:cNvCxnSpPr>
              <a:endCxn id="44" idx="2"/>
            </p:cNvCxnSpPr>
            <p:nvPr/>
          </p:nvCxnSpPr>
          <p:spPr>
            <a:xfrm rot="5400000" flipH="1" flipV="1">
              <a:off x="4638234" y="5169845"/>
              <a:ext cx="1262381" cy="879511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Oval 43"/>
            <p:cNvSpPr>
              <a:spLocks noChangeAspect="1"/>
            </p:cNvSpPr>
            <p:nvPr/>
          </p:nvSpPr>
          <p:spPr>
            <a:xfrm>
              <a:off x="5709180" y="49326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5" name="Oval 44"/>
            <p:cNvSpPr>
              <a:spLocks noChangeAspect="1"/>
            </p:cNvSpPr>
            <p:nvPr/>
          </p:nvSpPr>
          <p:spPr>
            <a:xfrm>
              <a:off x="6639514" y="49360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222269" y="4940300"/>
              <a:ext cx="1017034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49" name="Straight Arrow Connector 48"/>
            <p:cNvCxnSpPr/>
            <p:nvPr/>
          </p:nvCxnSpPr>
          <p:spPr>
            <a:xfrm flipV="1">
              <a:off x="5800620" y="49750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endCxn id="29" idx="7"/>
            </p:cNvCxnSpPr>
            <p:nvPr/>
          </p:nvCxnSpPr>
          <p:spPr>
            <a:xfrm flipH="1">
              <a:off x="6717563" y="4971633"/>
              <a:ext cx="7671" cy="1273235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6242981" y="4639856"/>
              <a:ext cx="947223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exit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543922" y="5940811"/>
              <a:ext cx="446813" cy="3474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HP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543922" y="4635500"/>
              <a:ext cx="446813" cy="3474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HC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308765" y="5626100"/>
              <a:ext cx="570937" cy="5956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CT</a:t>
              </a:r>
            </a:p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4817296" y="4999672"/>
            <a:ext cx="173793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HC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HP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CT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024964" y="4999672"/>
            <a:ext cx="189043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HP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CT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HC</a:t>
            </a:r>
          </a:p>
        </p:txBody>
      </p:sp>
    </p:spTree>
    <p:extLst>
      <p:ext uri="{BB962C8B-B14F-4D97-AF65-F5344CB8AC3E}">
        <p14:creationId xmlns:p14="http://schemas.microsoft.com/office/powerpoint/2010/main" val="25826086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6934200" cy="573088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Another </a:t>
            </a: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Wait</a:t>
            </a:r>
            <a:r>
              <a:rPr lang="en-US" altLang="en-US" dirty="0" smtClean="0"/>
              <a:t> Example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307388" cy="914400"/>
          </a:xfrm>
        </p:spPr>
        <p:txBody>
          <a:bodyPr/>
          <a:lstStyle/>
          <a:p>
            <a:pPr lvl="1" eaLnBrk="1" hangingPunct="1"/>
            <a:r>
              <a:rPr lang="en-US" altLang="en-US" dirty="0" smtClean="0"/>
              <a:t>If multiple children completed, will take in arbitrary order</a:t>
            </a:r>
          </a:p>
          <a:p>
            <a:pPr lvl="1" eaLnBrk="1" hangingPunct="1"/>
            <a:r>
              <a:rPr lang="en-US" altLang="en-US" dirty="0" smtClean="0"/>
              <a:t>Can use </a:t>
            </a:r>
            <a:r>
              <a:rPr lang="en-US" altLang="en-US" dirty="0" err="1" smtClean="0"/>
              <a:t>WIFEXITED</a:t>
            </a:r>
            <a:r>
              <a:rPr lang="en-US" altLang="en-US" dirty="0" smtClean="0"/>
              <a:t> and </a:t>
            </a:r>
            <a:r>
              <a:rPr lang="en-US" altLang="en-US" dirty="0" err="1" smtClean="0"/>
              <a:t>WEXITSTATUS</a:t>
            </a:r>
            <a:r>
              <a:rPr lang="en-US" altLang="en-US" dirty="0" smtClean="0"/>
              <a:t> to probe status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228600" y="1578888"/>
            <a:ext cx="8607425" cy="5062924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700" dirty="0">
                <a:latin typeface="Courier New" pitchFamily="49" charset="0"/>
              </a:rPr>
              <a:t>void fork10()</a:t>
            </a:r>
          </a:p>
          <a:p>
            <a:pPr algn="l">
              <a:lnSpc>
                <a:spcPct val="100000"/>
              </a:lnSpc>
            </a:pPr>
            <a:r>
              <a:rPr lang="en-US" altLang="en-US" sz="17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altLang="en-US" sz="1700" dirty="0">
                <a:latin typeface="Courier New" pitchFamily="49" charset="0"/>
              </a:rPr>
              <a:t>    </a:t>
            </a:r>
            <a:r>
              <a:rPr lang="en-US" altLang="en-US" sz="1700" dirty="0" err="1">
                <a:latin typeface="Courier New" pitchFamily="49" charset="0"/>
              </a:rPr>
              <a:t>pid_t</a:t>
            </a:r>
            <a:r>
              <a:rPr lang="en-US" altLang="en-US" sz="1700" dirty="0">
                <a:latin typeface="Courier New" pitchFamily="49" charset="0"/>
              </a:rPr>
              <a:t> </a:t>
            </a:r>
            <a:r>
              <a:rPr lang="en-US" altLang="en-US" sz="1700" dirty="0" err="1">
                <a:latin typeface="Courier New" pitchFamily="49" charset="0"/>
              </a:rPr>
              <a:t>pid</a:t>
            </a:r>
            <a:r>
              <a:rPr lang="en-US" altLang="en-US" sz="1700" dirty="0">
                <a:latin typeface="Courier New" pitchFamily="49" charset="0"/>
              </a:rPr>
              <a:t>[N];</a:t>
            </a:r>
          </a:p>
          <a:p>
            <a:pPr algn="l">
              <a:lnSpc>
                <a:spcPct val="100000"/>
              </a:lnSpc>
            </a:pPr>
            <a:r>
              <a:rPr lang="en-US" altLang="en-US" sz="1700" dirty="0">
                <a:latin typeface="Courier New" pitchFamily="49" charset="0"/>
              </a:rPr>
              <a:t>    </a:t>
            </a:r>
            <a:r>
              <a:rPr lang="en-US" altLang="en-US" sz="1700" dirty="0" err="1">
                <a:latin typeface="Courier New" pitchFamily="49" charset="0"/>
              </a:rPr>
              <a:t>int</a:t>
            </a:r>
            <a:r>
              <a:rPr lang="en-US" altLang="en-US" sz="1700" dirty="0">
                <a:latin typeface="Courier New" pitchFamily="49" charset="0"/>
              </a:rPr>
              <a:t> </a:t>
            </a:r>
            <a:r>
              <a:rPr lang="en-US" altLang="en-US" sz="1700" dirty="0" err="1">
                <a:latin typeface="Courier New" pitchFamily="49" charset="0"/>
              </a:rPr>
              <a:t>i</a:t>
            </a:r>
            <a:r>
              <a:rPr lang="en-US" altLang="en-US" sz="17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altLang="en-US" sz="1700" dirty="0">
                <a:latin typeface="Courier New" pitchFamily="49" charset="0"/>
              </a:rPr>
              <a:t>    </a:t>
            </a:r>
            <a:r>
              <a:rPr lang="en-US" altLang="en-US" sz="1700" dirty="0" err="1">
                <a:latin typeface="Courier New" pitchFamily="49" charset="0"/>
              </a:rPr>
              <a:t>int</a:t>
            </a:r>
            <a:r>
              <a:rPr lang="en-US" altLang="en-US" sz="1700" dirty="0">
                <a:latin typeface="Courier New" pitchFamily="49" charset="0"/>
              </a:rPr>
              <a:t> </a:t>
            </a:r>
            <a:r>
              <a:rPr lang="en-US" altLang="en-US" sz="1700" dirty="0" err="1">
                <a:latin typeface="Courier New" pitchFamily="49" charset="0"/>
              </a:rPr>
              <a:t>child_status</a:t>
            </a:r>
            <a:r>
              <a:rPr lang="en-US" altLang="en-US" sz="17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altLang="en-US" sz="1700" dirty="0">
                <a:latin typeface="Courier New" pitchFamily="49" charset="0"/>
              </a:rPr>
              <a:t>    for (</a:t>
            </a:r>
            <a:r>
              <a:rPr lang="en-US" altLang="en-US" sz="1700" dirty="0" err="1">
                <a:latin typeface="Courier New" pitchFamily="49" charset="0"/>
              </a:rPr>
              <a:t>i</a:t>
            </a:r>
            <a:r>
              <a:rPr lang="en-US" altLang="en-US" sz="1700" dirty="0">
                <a:latin typeface="Courier New" pitchFamily="49" charset="0"/>
              </a:rPr>
              <a:t> = 0; </a:t>
            </a:r>
            <a:r>
              <a:rPr lang="en-US" altLang="en-US" sz="1700" dirty="0" err="1">
                <a:latin typeface="Courier New" pitchFamily="49" charset="0"/>
              </a:rPr>
              <a:t>i</a:t>
            </a:r>
            <a:r>
              <a:rPr lang="en-US" altLang="en-US" sz="1700" dirty="0">
                <a:latin typeface="Courier New" pitchFamily="49" charset="0"/>
              </a:rPr>
              <a:t> &lt; N; </a:t>
            </a:r>
            <a:r>
              <a:rPr lang="en-US" altLang="en-US" sz="1700" dirty="0" err="1">
                <a:latin typeface="Courier New" pitchFamily="49" charset="0"/>
              </a:rPr>
              <a:t>i</a:t>
            </a:r>
            <a:r>
              <a:rPr lang="en-US" altLang="en-US" sz="1700" dirty="0" smtClean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altLang="en-US" sz="1700" dirty="0">
                <a:latin typeface="Courier New" pitchFamily="49" charset="0"/>
              </a:rPr>
              <a:t>	</a:t>
            </a:r>
            <a:r>
              <a:rPr lang="en-US" altLang="en-US" sz="1700" dirty="0" err="1" smtClean="0">
                <a:latin typeface="Courier New" pitchFamily="49" charset="0"/>
              </a:rPr>
              <a:t>pid</a:t>
            </a:r>
            <a:r>
              <a:rPr lang="en-US" altLang="en-US" sz="1700" dirty="0" smtClean="0">
                <a:latin typeface="Courier New" pitchFamily="49" charset="0"/>
              </a:rPr>
              <a:t>[</a:t>
            </a:r>
            <a:r>
              <a:rPr lang="en-US" altLang="en-US" sz="1700" dirty="0" err="1" smtClean="0">
                <a:latin typeface="Courier New" pitchFamily="49" charset="0"/>
              </a:rPr>
              <a:t>i</a:t>
            </a:r>
            <a:r>
              <a:rPr lang="en-US" altLang="en-US" sz="1700" dirty="0" smtClean="0">
                <a:latin typeface="Courier New" pitchFamily="49" charset="0"/>
              </a:rPr>
              <a:t>] = fork();</a:t>
            </a:r>
            <a:endParaRPr lang="en-US" altLang="en-US" sz="17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 sz="1700" dirty="0">
                <a:latin typeface="Courier New" pitchFamily="49" charset="0"/>
              </a:rPr>
              <a:t>	if </a:t>
            </a:r>
            <a:r>
              <a:rPr lang="en-US" altLang="en-US" sz="1700" dirty="0" smtClean="0">
                <a:latin typeface="Courier New" pitchFamily="49" charset="0"/>
              </a:rPr>
              <a:t>(</a:t>
            </a:r>
            <a:r>
              <a:rPr lang="en-US" altLang="en-US" sz="1700" dirty="0" err="1" smtClean="0">
                <a:latin typeface="Courier New" pitchFamily="49" charset="0"/>
              </a:rPr>
              <a:t>pid</a:t>
            </a:r>
            <a:r>
              <a:rPr lang="en-US" altLang="en-US" sz="1700" dirty="0" smtClean="0">
                <a:latin typeface="Courier New" pitchFamily="49" charset="0"/>
              </a:rPr>
              <a:t>[</a:t>
            </a:r>
            <a:r>
              <a:rPr lang="en-US" altLang="en-US" sz="1700" dirty="0" err="1" smtClean="0">
                <a:latin typeface="Courier New" pitchFamily="49" charset="0"/>
              </a:rPr>
              <a:t>i</a:t>
            </a:r>
            <a:r>
              <a:rPr lang="en-US" altLang="en-US" sz="1700" dirty="0" smtClean="0">
                <a:latin typeface="Courier New" pitchFamily="49" charset="0"/>
              </a:rPr>
              <a:t>] </a:t>
            </a:r>
            <a:r>
              <a:rPr lang="en-US" altLang="en-US" sz="1700" dirty="0">
                <a:latin typeface="Courier New" pitchFamily="49" charset="0"/>
              </a:rPr>
              <a:t>== 0)</a:t>
            </a:r>
          </a:p>
          <a:p>
            <a:pPr algn="l">
              <a:lnSpc>
                <a:spcPct val="100000"/>
              </a:lnSpc>
            </a:pPr>
            <a:r>
              <a:rPr lang="en-US" altLang="en-US" sz="1700" dirty="0">
                <a:latin typeface="Courier New" pitchFamily="49" charset="0"/>
              </a:rPr>
              <a:t>	    exit(100+i); /* Child */</a:t>
            </a:r>
          </a:p>
          <a:p>
            <a:pPr algn="l">
              <a:lnSpc>
                <a:spcPct val="100000"/>
              </a:lnSpc>
            </a:pPr>
            <a:r>
              <a:rPr lang="en-US" altLang="en-US" sz="1700" dirty="0">
                <a:latin typeface="Courier New" pitchFamily="49" charset="0"/>
              </a:rPr>
              <a:t>    </a:t>
            </a:r>
            <a:r>
              <a:rPr lang="en-US" altLang="en-US" sz="1700" dirty="0" smtClean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r>
              <a:rPr lang="en-US" altLang="en-US" sz="1700" dirty="0" smtClean="0">
                <a:latin typeface="Courier New" pitchFamily="49" charset="0"/>
              </a:rPr>
              <a:t>for </a:t>
            </a:r>
            <a:r>
              <a:rPr lang="en-US" altLang="en-US" sz="1700" dirty="0">
                <a:latin typeface="Courier New" pitchFamily="49" charset="0"/>
              </a:rPr>
              <a:t>(</a:t>
            </a:r>
            <a:r>
              <a:rPr lang="en-US" altLang="en-US" sz="1700" dirty="0" err="1">
                <a:latin typeface="Courier New" pitchFamily="49" charset="0"/>
              </a:rPr>
              <a:t>i</a:t>
            </a:r>
            <a:r>
              <a:rPr lang="en-US" altLang="en-US" sz="1700" dirty="0">
                <a:latin typeface="Courier New" pitchFamily="49" charset="0"/>
              </a:rPr>
              <a:t> = 0; </a:t>
            </a:r>
            <a:r>
              <a:rPr lang="en-US" altLang="en-US" sz="1700" dirty="0" err="1">
                <a:latin typeface="Courier New" pitchFamily="49" charset="0"/>
              </a:rPr>
              <a:t>i</a:t>
            </a:r>
            <a:r>
              <a:rPr lang="en-US" altLang="en-US" sz="1700" dirty="0">
                <a:latin typeface="Courier New" pitchFamily="49" charset="0"/>
              </a:rPr>
              <a:t> &lt; N; </a:t>
            </a:r>
            <a:r>
              <a:rPr lang="en-US" altLang="en-US" sz="1700" dirty="0" err="1">
                <a:latin typeface="Courier New" pitchFamily="49" charset="0"/>
              </a:rPr>
              <a:t>i</a:t>
            </a:r>
            <a:r>
              <a:rPr lang="en-US" altLang="en-US" sz="17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altLang="en-US" sz="1700" dirty="0">
                <a:latin typeface="Courier New" pitchFamily="49" charset="0"/>
              </a:rPr>
              <a:t>	</a:t>
            </a:r>
            <a:r>
              <a:rPr lang="en-US" altLang="en-US" sz="1700" dirty="0" err="1">
                <a:latin typeface="Courier New" pitchFamily="49" charset="0"/>
              </a:rPr>
              <a:t>pid_t</a:t>
            </a:r>
            <a:r>
              <a:rPr lang="en-US" altLang="en-US" sz="1700" dirty="0">
                <a:latin typeface="Courier New" pitchFamily="49" charset="0"/>
              </a:rPr>
              <a:t> </a:t>
            </a:r>
            <a:r>
              <a:rPr lang="en-US" altLang="en-US" sz="1700" dirty="0" err="1">
                <a:latin typeface="Courier New" pitchFamily="49" charset="0"/>
              </a:rPr>
              <a:t>wpid</a:t>
            </a:r>
            <a:r>
              <a:rPr lang="en-US" altLang="en-US" sz="1700" dirty="0">
                <a:latin typeface="Courier New" pitchFamily="49" charset="0"/>
              </a:rPr>
              <a:t> = wait(&amp;</a:t>
            </a:r>
            <a:r>
              <a:rPr lang="en-US" altLang="en-US" sz="1700" dirty="0" err="1">
                <a:latin typeface="Courier New" pitchFamily="49" charset="0"/>
              </a:rPr>
              <a:t>child_status</a:t>
            </a:r>
            <a:r>
              <a:rPr lang="en-US" altLang="en-US" sz="1700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altLang="en-US" sz="1700" dirty="0">
                <a:latin typeface="Courier New" pitchFamily="49" charset="0"/>
              </a:rPr>
              <a:t>	if (</a:t>
            </a:r>
            <a:r>
              <a:rPr lang="en-US" altLang="en-US" sz="1700" dirty="0" err="1">
                <a:latin typeface="Courier New" pitchFamily="49" charset="0"/>
              </a:rPr>
              <a:t>WIFEXITED</a:t>
            </a:r>
            <a:r>
              <a:rPr lang="en-US" altLang="en-US" sz="1700" dirty="0">
                <a:latin typeface="Courier New" pitchFamily="49" charset="0"/>
              </a:rPr>
              <a:t>(</a:t>
            </a:r>
            <a:r>
              <a:rPr lang="en-US" altLang="en-US" sz="1700" dirty="0" err="1">
                <a:latin typeface="Courier New" pitchFamily="49" charset="0"/>
              </a:rPr>
              <a:t>child_status</a:t>
            </a:r>
            <a:r>
              <a:rPr lang="en-US" altLang="en-US" sz="1700" dirty="0">
                <a:latin typeface="Courier New" pitchFamily="49" charset="0"/>
              </a:rPr>
              <a:t>))</a:t>
            </a:r>
          </a:p>
          <a:p>
            <a:pPr algn="l">
              <a:lnSpc>
                <a:spcPct val="100000"/>
              </a:lnSpc>
            </a:pPr>
            <a:r>
              <a:rPr lang="en-US" altLang="en-US" sz="1700" dirty="0">
                <a:latin typeface="Courier New" pitchFamily="49" charset="0"/>
              </a:rPr>
              <a:t>	    </a:t>
            </a:r>
            <a:r>
              <a:rPr lang="en-US" altLang="en-US" sz="1700" dirty="0" err="1">
                <a:latin typeface="Courier New" pitchFamily="49" charset="0"/>
              </a:rPr>
              <a:t>printf</a:t>
            </a:r>
            <a:r>
              <a:rPr lang="en-US" altLang="en-US" sz="1700" dirty="0">
                <a:latin typeface="Courier New" pitchFamily="49" charset="0"/>
              </a:rPr>
              <a:t>("Child %d terminated with exit status %d\n",</a:t>
            </a:r>
          </a:p>
          <a:p>
            <a:pPr algn="l">
              <a:lnSpc>
                <a:spcPct val="100000"/>
              </a:lnSpc>
            </a:pPr>
            <a:r>
              <a:rPr lang="en-US" altLang="en-US" sz="1700" dirty="0">
                <a:latin typeface="Courier New" pitchFamily="49" charset="0"/>
              </a:rPr>
              <a:t>		   </a:t>
            </a:r>
            <a:r>
              <a:rPr lang="en-US" altLang="en-US" sz="1700" dirty="0" err="1">
                <a:latin typeface="Courier New" pitchFamily="49" charset="0"/>
              </a:rPr>
              <a:t>wpid</a:t>
            </a:r>
            <a:r>
              <a:rPr lang="en-US" altLang="en-US" sz="1700" dirty="0">
                <a:latin typeface="Courier New" pitchFamily="49" charset="0"/>
              </a:rPr>
              <a:t>, </a:t>
            </a:r>
            <a:r>
              <a:rPr lang="en-US" altLang="en-US" sz="1700" dirty="0" err="1">
                <a:latin typeface="Courier New" pitchFamily="49" charset="0"/>
              </a:rPr>
              <a:t>WEXITSTATUS</a:t>
            </a:r>
            <a:r>
              <a:rPr lang="en-US" altLang="en-US" sz="1700" dirty="0">
                <a:latin typeface="Courier New" pitchFamily="49" charset="0"/>
              </a:rPr>
              <a:t>(</a:t>
            </a:r>
            <a:r>
              <a:rPr lang="en-US" altLang="en-US" sz="1700" dirty="0" err="1">
                <a:latin typeface="Courier New" pitchFamily="49" charset="0"/>
              </a:rPr>
              <a:t>child_status</a:t>
            </a:r>
            <a:r>
              <a:rPr lang="en-US" altLang="en-US" sz="1700" dirty="0">
                <a:latin typeface="Courier New" pitchFamily="49" charset="0"/>
              </a:rPr>
              <a:t>));</a:t>
            </a:r>
          </a:p>
          <a:p>
            <a:pPr algn="l">
              <a:lnSpc>
                <a:spcPct val="100000"/>
              </a:lnSpc>
            </a:pPr>
            <a:r>
              <a:rPr lang="en-US" altLang="en-US" sz="1700" dirty="0">
                <a:latin typeface="Courier New" pitchFamily="49" charset="0"/>
              </a:rPr>
              <a:t>	else</a:t>
            </a:r>
          </a:p>
          <a:p>
            <a:pPr algn="l">
              <a:lnSpc>
                <a:spcPct val="100000"/>
              </a:lnSpc>
            </a:pPr>
            <a:r>
              <a:rPr lang="en-US" altLang="en-US" sz="1700" dirty="0">
                <a:latin typeface="Courier New" pitchFamily="49" charset="0"/>
              </a:rPr>
              <a:t>	    </a:t>
            </a:r>
            <a:r>
              <a:rPr lang="en-US" altLang="en-US" sz="1700" dirty="0" err="1">
                <a:latin typeface="Courier New" pitchFamily="49" charset="0"/>
              </a:rPr>
              <a:t>printf</a:t>
            </a:r>
            <a:r>
              <a:rPr lang="en-US" altLang="en-US" sz="1700" dirty="0">
                <a:latin typeface="Courier New" pitchFamily="49" charset="0"/>
              </a:rPr>
              <a:t>("Child %d terminated abnormally\n", </a:t>
            </a:r>
            <a:r>
              <a:rPr lang="en-US" altLang="en-US" sz="1700" dirty="0" err="1">
                <a:latin typeface="Courier New" pitchFamily="49" charset="0"/>
              </a:rPr>
              <a:t>wpid</a:t>
            </a:r>
            <a:r>
              <a:rPr lang="en-US" altLang="en-US" sz="1700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altLang="en-US" sz="17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altLang="en-US" sz="1700" dirty="0">
                <a:latin typeface="Courier New" pitchFamily="49" charset="0"/>
              </a:rPr>
              <a:t>}</a:t>
            </a:r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2819400" y="4466616"/>
            <a:ext cx="685800" cy="304800"/>
          </a:xfrm>
          <a:prstGeom prst="ellipse">
            <a:avLst/>
          </a:prstGeom>
          <a:noFill/>
          <a:ln w="19050">
            <a:solidFill>
              <a:srgbClr val="FF5050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5232400" cy="573088"/>
          </a:xfrm>
        </p:spPr>
        <p:txBody>
          <a:bodyPr/>
          <a:lstStyle/>
          <a:p>
            <a:pPr eaLnBrk="1" hangingPunct="1"/>
            <a:r>
              <a:rPr lang="en-US" altLang="en-US" dirty="0" err="1" smtClean="0"/>
              <a:t>Waitpid</a:t>
            </a:r>
            <a:endParaRPr lang="en-US" altLang="en-US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990600"/>
          </a:xfrm>
        </p:spPr>
        <p:txBody>
          <a:bodyPr/>
          <a:lstStyle/>
          <a:p>
            <a:pPr lvl="1" eaLnBrk="1" hangingPunct="1"/>
            <a:r>
              <a:rPr lang="en-US" altLang="en-US" dirty="0" err="1" smtClean="0">
                <a:latin typeface="Courier New" pitchFamily="49" charset="0"/>
              </a:rPr>
              <a:t>waitpid</a:t>
            </a:r>
            <a:r>
              <a:rPr lang="en-US" altLang="en-US" dirty="0" smtClean="0">
                <a:latin typeface="Courier New" pitchFamily="49" charset="0"/>
              </a:rPr>
              <a:t>(</a:t>
            </a:r>
            <a:r>
              <a:rPr lang="en-US" altLang="en-US" dirty="0" err="1" smtClean="0">
                <a:latin typeface="Courier New" pitchFamily="49" charset="0"/>
              </a:rPr>
              <a:t>pid</a:t>
            </a:r>
            <a:r>
              <a:rPr lang="en-US" altLang="en-US" dirty="0" smtClean="0">
                <a:latin typeface="Courier New" pitchFamily="49" charset="0"/>
              </a:rPr>
              <a:t>, &amp;status, options)</a:t>
            </a:r>
          </a:p>
          <a:p>
            <a:pPr lvl="2" eaLnBrk="1" hangingPunct="1"/>
            <a:r>
              <a:rPr lang="en-US" altLang="en-US" dirty="0" smtClean="0"/>
              <a:t>Can wait for specific process</a:t>
            </a:r>
          </a:p>
          <a:p>
            <a:pPr lvl="2" eaLnBrk="1" hangingPunct="1"/>
            <a:r>
              <a:rPr lang="en-US" altLang="en-US" dirty="0" smtClean="0"/>
              <a:t>Various options available (see man page)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87213" y="1914525"/>
            <a:ext cx="8690199" cy="4801314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void fork11()</a:t>
            </a:r>
          </a:p>
          <a:p>
            <a:pPr algn="just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{</a:t>
            </a:r>
          </a:p>
          <a:p>
            <a:pPr algn="just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pid_t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pid</a:t>
            </a:r>
            <a:r>
              <a:rPr lang="en-US" altLang="en-US" dirty="0">
                <a:latin typeface="Courier New" pitchFamily="49" charset="0"/>
              </a:rPr>
              <a:t>[N];</a:t>
            </a:r>
          </a:p>
          <a:p>
            <a:pPr algn="just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 smtClean="0">
                <a:latin typeface="Courier New" pitchFamily="49" charset="0"/>
              </a:rPr>
              <a:t>i</a:t>
            </a:r>
            <a:r>
              <a:rPr lang="en-US" altLang="en-US" dirty="0" smtClean="0">
                <a:latin typeface="Courier New" pitchFamily="49" charset="0"/>
              </a:rPr>
              <a:t>, </a:t>
            </a:r>
            <a:r>
              <a:rPr lang="en-US" altLang="en-US" dirty="0" err="1" smtClean="0">
                <a:latin typeface="Courier New" pitchFamily="49" charset="0"/>
              </a:rPr>
              <a:t>child_status</a:t>
            </a:r>
            <a:r>
              <a:rPr lang="en-US" altLang="en-US" dirty="0" smtClean="0">
                <a:latin typeface="Courier New" pitchFamily="49" charset="0"/>
              </a:rPr>
              <a:t>;</a:t>
            </a:r>
            <a:endParaRPr lang="en-US" altLang="en-US" dirty="0">
              <a:latin typeface="Courier New" pitchFamily="49" charset="0"/>
            </a:endParaRPr>
          </a:p>
          <a:p>
            <a:pPr algn="just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  for (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= 0;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&lt; N;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 smtClean="0">
                <a:latin typeface="Courier New" pitchFamily="49" charset="0"/>
              </a:rPr>
              <a:t>++) {</a:t>
            </a:r>
          </a:p>
          <a:p>
            <a:pPr algn="just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smtClean="0">
                <a:latin typeface="Courier New" pitchFamily="49" charset="0"/>
              </a:rPr>
              <a:t>      </a:t>
            </a:r>
            <a:r>
              <a:rPr lang="en-US" altLang="en-US" dirty="0" err="1" smtClean="0">
                <a:latin typeface="Courier New" pitchFamily="49" charset="0"/>
              </a:rPr>
              <a:t>pid</a:t>
            </a:r>
            <a:r>
              <a:rPr lang="en-US" altLang="en-US" dirty="0" smtClean="0">
                <a:latin typeface="Courier New" pitchFamily="49" charset="0"/>
              </a:rPr>
              <a:t>[</a:t>
            </a:r>
            <a:r>
              <a:rPr lang="en-US" altLang="en-US" dirty="0" err="1" smtClean="0">
                <a:latin typeface="Courier New" pitchFamily="49" charset="0"/>
              </a:rPr>
              <a:t>i</a:t>
            </a:r>
            <a:r>
              <a:rPr lang="en-US" altLang="en-US" dirty="0" smtClean="0">
                <a:latin typeface="Courier New" pitchFamily="49" charset="0"/>
              </a:rPr>
              <a:t>] = fork();</a:t>
            </a:r>
            <a:endParaRPr lang="en-US" altLang="en-US" dirty="0">
              <a:latin typeface="Courier New" pitchFamily="49" charset="0"/>
            </a:endParaRPr>
          </a:p>
          <a:p>
            <a:pPr algn="just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	if </a:t>
            </a:r>
            <a:r>
              <a:rPr lang="en-US" altLang="en-US" dirty="0" smtClean="0">
                <a:latin typeface="Courier New" pitchFamily="49" charset="0"/>
              </a:rPr>
              <a:t>(</a:t>
            </a:r>
            <a:r>
              <a:rPr lang="en-US" altLang="en-US" dirty="0" err="1" smtClean="0">
                <a:latin typeface="Courier New" pitchFamily="49" charset="0"/>
              </a:rPr>
              <a:t>pid</a:t>
            </a:r>
            <a:r>
              <a:rPr lang="en-US" altLang="en-US" dirty="0" smtClean="0">
                <a:latin typeface="Courier New" pitchFamily="49" charset="0"/>
              </a:rPr>
              <a:t>[</a:t>
            </a:r>
            <a:r>
              <a:rPr lang="en-US" altLang="en-US" dirty="0" err="1" smtClean="0">
                <a:latin typeface="Courier New" pitchFamily="49" charset="0"/>
              </a:rPr>
              <a:t>i</a:t>
            </a:r>
            <a:r>
              <a:rPr lang="en-US" altLang="en-US" dirty="0" smtClean="0">
                <a:latin typeface="Courier New" pitchFamily="49" charset="0"/>
              </a:rPr>
              <a:t>] </a:t>
            </a:r>
            <a:r>
              <a:rPr lang="en-US" altLang="en-US" dirty="0">
                <a:latin typeface="Courier New" pitchFamily="49" charset="0"/>
              </a:rPr>
              <a:t>== 0)</a:t>
            </a:r>
          </a:p>
          <a:p>
            <a:pPr algn="just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	    exit(100+i); /* Child </a:t>
            </a:r>
            <a:r>
              <a:rPr lang="en-US" altLang="en-US" dirty="0" smtClean="0">
                <a:latin typeface="Courier New" pitchFamily="49" charset="0"/>
              </a:rPr>
              <a:t>*/</a:t>
            </a:r>
          </a:p>
          <a:p>
            <a:pPr algn="just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smtClean="0">
                <a:latin typeface="Courier New" pitchFamily="49" charset="0"/>
              </a:rPr>
              <a:t>   }</a:t>
            </a:r>
            <a:endParaRPr lang="en-US" altLang="en-US" dirty="0">
              <a:latin typeface="Courier New" pitchFamily="49" charset="0"/>
            </a:endParaRPr>
          </a:p>
          <a:p>
            <a:pPr algn="just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  for (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= 0;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&lt; N;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++) {</a:t>
            </a:r>
          </a:p>
          <a:p>
            <a:pPr algn="just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	</a:t>
            </a:r>
            <a:r>
              <a:rPr lang="en-US" altLang="en-US" dirty="0" err="1">
                <a:latin typeface="Courier New" pitchFamily="49" charset="0"/>
              </a:rPr>
              <a:t>pid_t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wpid</a:t>
            </a:r>
            <a:r>
              <a:rPr lang="en-US" altLang="en-US" dirty="0">
                <a:latin typeface="Courier New" pitchFamily="49" charset="0"/>
              </a:rPr>
              <a:t> = </a:t>
            </a:r>
            <a:r>
              <a:rPr lang="en-US" altLang="en-US" dirty="0" err="1">
                <a:latin typeface="Courier New" pitchFamily="49" charset="0"/>
              </a:rPr>
              <a:t>waitpid</a:t>
            </a:r>
            <a:r>
              <a:rPr lang="en-US" altLang="en-US" dirty="0">
                <a:latin typeface="Courier New" pitchFamily="49" charset="0"/>
              </a:rPr>
              <a:t>(</a:t>
            </a:r>
            <a:r>
              <a:rPr lang="en-US" altLang="en-US" dirty="0" err="1">
                <a:latin typeface="Courier New" pitchFamily="49" charset="0"/>
              </a:rPr>
              <a:t>pid</a:t>
            </a:r>
            <a:r>
              <a:rPr lang="en-US" altLang="en-US" dirty="0">
                <a:latin typeface="Courier New" pitchFamily="49" charset="0"/>
              </a:rPr>
              <a:t>[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], &amp;</a:t>
            </a:r>
            <a:r>
              <a:rPr lang="en-US" altLang="en-US" dirty="0" err="1">
                <a:latin typeface="Courier New" pitchFamily="49" charset="0"/>
              </a:rPr>
              <a:t>child_status</a:t>
            </a:r>
            <a:r>
              <a:rPr lang="en-US" altLang="en-US" dirty="0">
                <a:latin typeface="Courier New" pitchFamily="49" charset="0"/>
              </a:rPr>
              <a:t>, 0);</a:t>
            </a:r>
          </a:p>
          <a:p>
            <a:pPr algn="just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	if (</a:t>
            </a:r>
            <a:r>
              <a:rPr lang="en-US" altLang="en-US" dirty="0" err="1">
                <a:latin typeface="Courier New" pitchFamily="49" charset="0"/>
              </a:rPr>
              <a:t>WIFEXITED</a:t>
            </a:r>
            <a:r>
              <a:rPr lang="en-US" altLang="en-US" dirty="0">
                <a:latin typeface="Courier New" pitchFamily="49" charset="0"/>
              </a:rPr>
              <a:t>(</a:t>
            </a:r>
            <a:r>
              <a:rPr lang="en-US" altLang="en-US" dirty="0" err="1">
                <a:latin typeface="Courier New" pitchFamily="49" charset="0"/>
              </a:rPr>
              <a:t>child_status</a:t>
            </a:r>
            <a:r>
              <a:rPr lang="en-US" altLang="en-US" dirty="0">
                <a:latin typeface="Courier New" pitchFamily="49" charset="0"/>
              </a:rPr>
              <a:t>))</a:t>
            </a:r>
          </a:p>
          <a:p>
            <a:pPr algn="just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	    </a:t>
            </a:r>
            <a:r>
              <a:rPr lang="en-US" altLang="en-US" dirty="0" err="1">
                <a:latin typeface="Courier New" pitchFamily="49" charset="0"/>
              </a:rPr>
              <a:t>printf</a:t>
            </a:r>
            <a:r>
              <a:rPr lang="en-US" altLang="en-US" dirty="0">
                <a:latin typeface="Courier New" pitchFamily="49" charset="0"/>
              </a:rPr>
              <a:t>("Child %d terminated with exit status %d\n",</a:t>
            </a:r>
          </a:p>
          <a:p>
            <a:pPr algn="just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		   </a:t>
            </a:r>
            <a:r>
              <a:rPr lang="en-US" altLang="en-US" dirty="0" err="1">
                <a:latin typeface="Courier New" pitchFamily="49" charset="0"/>
              </a:rPr>
              <a:t>wpid</a:t>
            </a:r>
            <a:r>
              <a:rPr lang="en-US" altLang="en-US" dirty="0">
                <a:latin typeface="Courier New" pitchFamily="49" charset="0"/>
              </a:rPr>
              <a:t>, </a:t>
            </a:r>
            <a:r>
              <a:rPr lang="en-US" altLang="en-US" dirty="0" err="1">
                <a:latin typeface="Courier New" pitchFamily="49" charset="0"/>
              </a:rPr>
              <a:t>WEXITSTATUS</a:t>
            </a:r>
            <a:r>
              <a:rPr lang="en-US" altLang="en-US" dirty="0">
                <a:latin typeface="Courier New" pitchFamily="49" charset="0"/>
              </a:rPr>
              <a:t>(</a:t>
            </a:r>
            <a:r>
              <a:rPr lang="en-US" altLang="en-US" dirty="0" err="1">
                <a:latin typeface="Courier New" pitchFamily="49" charset="0"/>
              </a:rPr>
              <a:t>child_status</a:t>
            </a:r>
            <a:r>
              <a:rPr lang="en-US" altLang="en-US" dirty="0">
                <a:latin typeface="Courier New" pitchFamily="49" charset="0"/>
              </a:rPr>
              <a:t>));</a:t>
            </a:r>
          </a:p>
          <a:p>
            <a:pPr algn="just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	else</a:t>
            </a:r>
          </a:p>
          <a:p>
            <a:pPr algn="just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	    </a:t>
            </a:r>
            <a:r>
              <a:rPr lang="en-US" altLang="en-US" dirty="0" err="1">
                <a:latin typeface="Courier New" pitchFamily="49" charset="0"/>
              </a:rPr>
              <a:t>printf</a:t>
            </a:r>
            <a:r>
              <a:rPr lang="en-US" altLang="en-US" dirty="0">
                <a:latin typeface="Courier New" pitchFamily="49" charset="0"/>
              </a:rPr>
              <a:t>("Child %d terminated abnormally\n", </a:t>
            </a:r>
            <a:r>
              <a:rPr lang="en-US" altLang="en-US" dirty="0" err="1">
                <a:latin typeface="Courier New" pitchFamily="49" charset="0"/>
              </a:rPr>
              <a:t>wpid</a:t>
            </a:r>
            <a:r>
              <a:rPr lang="en-US" altLang="en-US" dirty="0">
                <a:latin typeface="Courier New" pitchFamily="49" charset="0"/>
              </a:rPr>
              <a:t>);</a:t>
            </a:r>
          </a:p>
          <a:p>
            <a:pPr algn="just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  }</a:t>
            </a:r>
          </a:p>
        </p:txBody>
      </p:sp>
      <p:sp>
        <p:nvSpPr>
          <p:cNvPr id="24581" name="Oval 5"/>
          <p:cNvSpPr>
            <a:spLocks noChangeArrowheads="1"/>
          </p:cNvSpPr>
          <p:nvPr/>
        </p:nvSpPr>
        <p:spPr bwMode="auto">
          <a:xfrm>
            <a:off x="2904313" y="4695216"/>
            <a:ext cx="1104900" cy="304800"/>
          </a:xfrm>
          <a:prstGeom prst="ellipse">
            <a:avLst/>
          </a:prstGeom>
          <a:noFill/>
          <a:ln w="19050">
            <a:solidFill>
              <a:srgbClr val="FF5050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115175" cy="573088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ourier New" pitchFamily="49" charset="0"/>
              </a:rPr>
              <a:t>exec</a:t>
            </a:r>
            <a:r>
              <a:rPr lang="en-US" altLang="en-US" smtClean="0"/>
              <a:t>: Running New Programs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914400"/>
            <a:ext cx="8318500" cy="2636838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000" dirty="0" err="1" smtClean="0">
                <a:latin typeface="Courier New" pitchFamily="49" charset="0"/>
              </a:rPr>
              <a:t>int</a:t>
            </a:r>
            <a:r>
              <a:rPr lang="en-US" altLang="en-US" sz="2000" dirty="0" smtClean="0">
                <a:latin typeface="Courier New" pitchFamily="49" charset="0"/>
              </a:rPr>
              <a:t> </a:t>
            </a:r>
            <a:r>
              <a:rPr lang="en-US" altLang="en-US" sz="2000" dirty="0" err="1" smtClean="0">
                <a:latin typeface="Courier New" pitchFamily="49" charset="0"/>
              </a:rPr>
              <a:t>execlp</a:t>
            </a:r>
            <a:r>
              <a:rPr lang="en-US" altLang="en-US" sz="2000" dirty="0" smtClean="0">
                <a:latin typeface="Courier New" pitchFamily="49" charset="0"/>
              </a:rPr>
              <a:t>(char *what, char *arg0, char *arg1, …, 0)</a:t>
            </a:r>
            <a:endParaRPr lang="en-US" altLang="en-US" dirty="0" smtClean="0"/>
          </a:p>
          <a:p>
            <a:pPr lvl="1" eaLnBrk="1" hangingPunct="1">
              <a:defRPr/>
            </a:pPr>
            <a:r>
              <a:rPr lang="en-US" altLang="en-US" dirty="0" smtClean="0"/>
              <a:t>Loads and runs executable at </a:t>
            </a:r>
            <a:r>
              <a:rPr lang="en-US" altLang="en-US" dirty="0" smtClean="0">
                <a:latin typeface="Courier New" pitchFamily="49" charset="0"/>
              </a:rPr>
              <a:t>what</a:t>
            </a:r>
            <a:r>
              <a:rPr lang="en-US" altLang="en-US" dirty="0" smtClean="0"/>
              <a:t> with </a:t>
            </a:r>
            <a:r>
              <a:rPr lang="en-US" altLang="en-US" dirty="0" err="1" smtClean="0"/>
              <a:t>args</a:t>
            </a:r>
            <a:r>
              <a:rPr lang="en-US" altLang="en-US" dirty="0" smtClean="0"/>
              <a:t> </a:t>
            </a:r>
            <a:r>
              <a:rPr lang="en-US" altLang="en-US" dirty="0" smtClean="0">
                <a:latin typeface="Courier New" pitchFamily="49" charset="0"/>
              </a:rPr>
              <a:t>arg0</a:t>
            </a:r>
            <a:r>
              <a:rPr lang="en-US" altLang="en-US" dirty="0" smtClean="0"/>
              <a:t>, </a:t>
            </a:r>
            <a:r>
              <a:rPr lang="en-US" altLang="en-US" dirty="0" smtClean="0">
                <a:latin typeface="Courier New" pitchFamily="49" charset="0"/>
              </a:rPr>
              <a:t>arg1</a:t>
            </a:r>
            <a:r>
              <a:rPr lang="en-US" altLang="en-US" dirty="0" smtClean="0"/>
              <a:t>, …</a:t>
            </a:r>
          </a:p>
          <a:p>
            <a:pPr lvl="2" eaLnBrk="1" hangingPunct="1">
              <a:defRPr/>
            </a:pPr>
            <a:r>
              <a:rPr lang="en-US" altLang="en-US" dirty="0" smtClean="0">
                <a:latin typeface="Courier New" pitchFamily="49" charset="0"/>
              </a:rPr>
              <a:t>what</a:t>
            </a:r>
            <a:r>
              <a:rPr lang="en-US" altLang="en-US" dirty="0" smtClean="0"/>
              <a:t> is name or complete path of an executable</a:t>
            </a:r>
          </a:p>
          <a:p>
            <a:pPr lvl="2" eaLnBrk="1" hangingPunct="1">
              <a:defRPr/>
            </a:pPr>
            <a:r>
              <a:rPr lang="en-US" altLang="en-US" dirty="0" smtClean="0">
                <a:latin typeface="Courier New" pitchFamily="49" charset="0"/>
              </a:rPr>
              <a:t>arg0</a:t>
            </a:r>
            <a:r>
              <a:rPr lang="en-US" altLang="en-US" dirty="0" smtClean="0"/>
              <a:t> becomes name of process</a:t>
            </a:r>
          </a:p>
          <a:p>
            <a:pPr lvl="3" eaLnBrk="1" hangingPunct="1">
              <a:defRPr/>
            </a:pPr>
            <a:r>
              <a:rPr lang="en-US" altLang="en-US" dirty="0" smtClean="0"/>
              <a:t>Typically </a:t>
            </a:r>
            <a:r>
              <a:rPr lang="en-US" altLang="en-US" dirty="0" smtClean="0">
                <a:latin typeface="Courier New" pitchFamily="49" charset="0"/>
              </a:rPr>
              <a:t>arg0</a:t>
            </a:r>
            <a:r>
              <a:rPr lang="en-US" altLang="en-US" dirty="0" smtClean="0"/>
              <a:t> is either identical to </a:t>
            </a:r>
            <a:r>
              <a:rPr lang="en-US" altLang="en-US" dirty="0" smtClean="0">
                <a:latin typeface="Courier New" pitchFamily="49" charset="0"/>
              </a:rPr>
              <a:t>what</a:t>
            </a:r>
            <a:r>
              <a:rPr lang="en-US" altLang="en-US" dirty="0" smtClean="0"/>
              <a:t>, or else contains only the executable filename from </a:t>
            </a:r>
            <a:r>
              <a:rPr lang="en-US" altLang="en-US" dirty="0" smtClean="0">
                <a:latin typeface="Courier New" pitchFamily="49" charset="0"/>
              </a:rPr>
              <a:t>what</a:t>
            </a:r>
          </a:p>
          <a:p>
            <a:pPr lvl="2" eaLnBrk="1" hangingPunct="1">
              <a:defRPr/>
            </a:pPr>
            <a:r>
              <a:rPr lang="en-US" altLang="en-US" dirty="0" smtClean="0"/>
              <a:t>“Real” arguments to the executable start with </a:t>
            </a:r>
            <a:r>
              <a:rPr lang="en-US" altLang="en-US" dirty="0" smtClean="0">
                <a:latin typeface="Courier New" pitchFamily="49" charset="0"/>
              </a:rPr>
              <a:t>arg1</a:t>
            </a:r>
            <a:r>
              <a:rPr lang="en-US" altLang="en-US" dirty="0" smtClean="0"/>
              <a:t>, etc.</a:t>
            </a:r>
          </a:p>
          <a:p>
            <a:pPr lvl="2" eaLnBrk="1" hangingPunct="1">
              <a:defRPr/>
            </a:pPr>
            <a:r>
              <a:rPr lang="en-US" altLang="en-US" dirty="0" smtClean="0"/>
              <a:t>List of </a:t>
            </a:r>
            <a:r>
              <a:rPr lang="en-US" altLang="en-US" dirty="0" err="1" smtClean="0"/>
              <a:t>args</a:t>
            </a:r>
            <a:r>
              <a:rPr lang="en-US" altLang="en-US" dirty="0" smtClean="0"/>
              <a:t> is terminated by a </a:t>
            </a:r>
            <a:r>
              <a:rPr lang="en-US" altLang="en-US" dirty="0" smtClean="0">
                <a:latin typeface="Courier New" pitchFamily="49" charset="0"/>
              </a:rPr>
              <a:t>(char *)0</a:t>
            </a:r>
            <a:r>
              <a:rPr lang="en-US" altLang="en-US" dirty="0" smtClean="0"/>
              <a:t> argument</a:t>
            </a:r>
          </a:p>
          <a:p>
            <a:pPr lvl="1" eaLnBrk="1" hangingPunct="1">
              <a:defRPr/>
            </a:pPr>
            <a:r>
              <a:rPr lang="en-US" altLang="en-US" dirty="0" smtClean="0"/>
              <a:t>Replaces code, data, and stack</a:t>
            </a:r>
          </a:p>
          <a:p>
            <a:pPr lvl="2" eaLnBrk="1" hangingPunct="1">
              <a:defRPr/>
            </a:pPr>
            <a:r>
              <a:rPr lang="en-US" altLang="en-US" dirty="0" smtClean="0"/>
              <a:t>Retains </a:t>
            </a:r>
            <a:r>
              <a:rPr lang="en-US" altLang="en-US" dirty="0" err="1" smtClean="0"/>
              <a:t>PID</a:t>
            </a:r>
            <a:r>
              <a:rPr lang="en-US" altLang="en-US" dirty="0" smtClean="0"/>
              <a:t>, open files, other system context like signal handlers</a:t>
            </a:r>
          </a:p>
          <a:p>
            <a:pPr lvl="1" eaLnBrk="1" hangingPunct="1">
              <a:defRPr/>
            </a:pPr>
            <a:r>
              <a:rPr lang="en-US" altLang="en-US" dirty="0" smtClean="0"/>
              <a:t>Called </a:t>
            </a:r>
            <a:r>
              <a:rPr lang="en-US" altLang="en-US" dirty="0" smtClean="0">
                <a:solidFill>
                  <a:srgbClr val="FF0000"/>
                </a:solidFill>
              </a:rPr>
              <a:t>once</a:t>
            </a:r>
            <a:r>
              <a:rPr lang="en-US" altLang="en-US" dirty="0" smtClean="0"/>
              <a:t> and </a:t>
            </a:r>
            <a:r>
              <a:rPr lang="en-US" altLang="en-US" dirty="0" smtClean="0">
                <a:solidFill>
                  <a:srgbClr val="FF0000"/>
                </a:solidFill>
              </a:rPr>
              <a:t>never</a:t>
            </a:r>
            <a:r>
              <a:rPr lang="en-US" altLang="en-US" dirty="0" smtClean="0"/>
              <a:t> returns (except if there is an error)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115175" cy="573088"/>
          </a:xfrm>
        </p:spPr>
        <p:txBody>
          <a:bodyPr/>
          <a:lstStyle/>
          <a:p>
            <a:pPr eaLnBrk="1" hangingPunct="1"/>
            <a:r>
              <a:rPr lang="en-US" altLang="en-US" dirty="0" err="1" smtClean="0">
                <a:latin typeface="Courier New" pitchFamily="49" charset="0"/>
              </a:rPr>
              <a:t>execlp</a:t>
            </a:r>
            <a:r>
              <a:rPr lang="en-US" altLang="en-US" dirty="0" smtClean="0"/>
              <a:t> Example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914400"/>
            <a:ext cx="8318500" cy="6858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altLang="en-US" dirty="0" smtClean="0"/>
              <a:t>Runs “</a:t>
            </a:r>
            <a:r>
              <a:rPr lang="en-US" altLang="en-US" dirty="0" smtClean="0">
                <a:latin typeface="Courier New" pitchFamily="49" charset="0"/>
              </a:rPr>
              <a:t>ls –</a:t>
            </a:r>
            <a:r>
              <a:rPr lang="en-US" altLang="en-US" dirty="0" err="1" smtClean="0">
                <a:latin typeface="Courier New" pitchFamily="49" charset="0"/>
              </a:rPr>
              <a:t>lt</a:t>
            </a:r>
            <a:r>
              <a:rPr lang="en-US" altLang="en-US" dirty="0" smtClean="0">
                <a:latin typeface="Courier New" pitchFamily="49" charset="0"/>
              </a:rPr>
              <a:t> /</a:t>
            </a:r>
            <a:r>
              <a:rPr lang="en-US" altLang="en-US" dirty="0" err="1" smtClean="0">
                <a:latin typeface="Courier New" pitchFamily="49" charset="0"/>
              </a:rPr>
              <a:t>etc</a:t>
            </a:r>
            <a:r>
              <a:rPr lang="en-US" altLang="en-US" dirty="0" smtClean="0"/>
              <a:t>” in child process</a:t>
            </a:r>
          </a:p>
          <a:p>
            <a:pPr lvl="1" eaLnBrk="1" hangingPunct="1">
              <a:defRPr/>
            </a:pPr>
            <a:r>
              <a:rPr lang="en-US" altLang="en-US" dirty="0" smtClean="0"/>
              <a:t>Output is to </a:t>
            </a:r>
            <a:r>
              <a:rPr lang="en-US" alt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altLang="en-US" dirty="0" smtClean="0"/>
              <a:t> (why?)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685800" y="2070080"/>
            <a:ext cx="7620000" cy="4247317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main() </a:t>
            </a:r>
            <a:r>
              <a:rPr lang="en-US" altLang="en-US" dirty="0" smtClean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smtClean="0">
                <a:latin typeface="Courier New" pitchFamily="49" charset="0"/>
              </a:rPr>
              <a:t>  </a:t>
            </a:r>
            <a:r>
              <a:rPr lang="en-US" altLang="en-US" dirty="0" err="1" smtClean="0">
                <a:latin typeface="Courier New" pitchFamily="49" charset="0"/>
              </a:rPr>
              <a:t>pid_t</a:t>
            </a:r>
            <a:r>
              <a:rPr lang="en-US" altLang="en-US" dirty="0" smtClean="0">
                <a:latin typeface="Courier New" pitchFamily="49" charset="0"/>
              </a:rPr>
              <a:t> </a:t>
            </a:r>
            <a:r>
              <a:rPr lang="en-US" altLang="en-US" dirty="0" err="1" smtClean="0">
                <a:latin typeface="Courier New" pitchFamily="49" charset="0"/>
              </a:rPr>
              <a:t>pid</a:t>
            </a:r>
            <a:r>
              <a:rPr lang="en-US" altLang="en-US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smtClean="0">
                <a:latin typeface="Courier New" pitchFamily="49" charset="0"/>
              </a:rPr>
              <a:t>  </a:t>
            </a:r>
            <a:r>
              <a:rPr lang="en-US" altLang="en-US" dirty="0" err="1" smtClean="0">
                <a:latin typeface="Courier New" pitchFamily="49" charset="0"/>
              </a:rPr>
              <a:t>int</a:t>
            </a:r>
            <a:r>
              <a:rPr lang="en-US" altLang="en-US" dirty="0" smtClean="0">
                <a:latin typeface="Courier New" pitchFamily="49" charset="0"/>
              </a:rPr>
              <a:t> status;</a:t>
            </a:r>
          </a:p>
          <a:p>
            <a:pPr algn="l">
              <a:lnSpc>
                <a:spcPct val="100000"/>
              </a:lnSpc>
            </a:pPr>
            <a:r>
              <a:rPr lang="en-US" altLang="en-US" dirty="0" smtClean="0">
                <a:latin typeface="Courier New" pitchFamily="49" charset="0"/>
              </a:rPr>
              <a:t>   </a:t>
            </a:r>
            <a:r>
              <a:rPr lang="en-US" altLang="en-US" dirty="0" err="1" smtClean="0">
                <a:latin typeface="Courier New" pitchFamily="49" charset="0"/>
              </a:rPr>
              <a:t>pid</a:t>
            </a:r>
            <a:r>
              <a:rPr lang="en-US" altLang="en-US" dirty="0" smtClean="0">
                <a:latin typeface="Courier New" pitchFamily="49" charset="0"/>
              </a:rPr>
              <a:t> = fork();</a:t>
            </a:r>
            <a:endParaRPr lang="en-US" alt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 if (fork() == 0) {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    </a:t>
            </a:r>
            <a:r>
              <a:rPr lang="en-US" altLang="en-US" dirty="0" smtClean="0">
                <a:latin typeface="Courier New" pitchFamily="49" charset="0"/>
              </a:rPr>
              <a:t>status = </a:t>
            </a:r>
            <a:r>
              <a:rPr lang="en-US" altLang="en-US" dirty="0" err="1" smtClean="0">
                <a:latin typeface="Courier New" pitchFamily="49" charset="0"/>
              </a:rPr>
              <a:t>execlp</a:t>
            </a:r>
            <a:r>
              <a:rPr lang="en-US" altLang="en-US" dirty="0" smtClean="0">
                <a:latin typeface="Courier New" pitchFamily="49" charset="0"/>
              </a:rPr>
              <a:t>("ls",</a:t>
            </a:r>
          </a:p>
          <a:p>
            <a:pPr algn="l">
              <a:lnSpc>
                <a:spcPct val="100000"/>
              </a:lnSpc>
            </a:pPr>
            <a:r>
              <a:rPr lang="en-US" altLang="en-US" dirty="0" smtClean="0">
                <a:latin typeface="Courier New" pitchFamily="49" charset="0"/>
              </a:rPr>
              <a:t>        "ls", "-</a:t>
            </a:r>
            <a:r>
              <a:rPr lang="en-US" altLang="en-US" dirty="0" err="1" smtClean="0">
                <a:latin typeface="Courier New" pitchFamily="49" charset="0"/>
              </a:rPr>
              <a:t>lt</a:t>
            </a:r>
            <a:r>
              <a:rPr lang="en-US" altLang="en-US" dirty="0" smtClean="0">
                <a:latin typeface="Courier New" pitchFamily="49" charset="0"/>
              </a:rPr>
              <a:t>", "/</a:t>
            </a:r>
            <a:r>
              <a:rPr lang="en-US" altLang="en-US" dirty="0" err="1" smtClean="0">
                <a:latin typeface="Courier New" pitchFamily="49" charset="0"/>
              </a:rPr>
              <a:t>etc</a:t>
            </a:r>
            <a:r>
              <a:rPr lang="en-US" altLang="en-US" dirty="0" smtClean="0">
                <a:latin typeface="Courier New" pitchFamily="49" charset="0"/>
              </a:rPr>
              <a:t>", </a:t>
            </a:r>
            <a:r>
              <a:rPr lang="en-US" altLang="en-US" dirty="0">
                <a:latin typeface="Courier New" pitchFamily="49" charset="0"/>
              </a:rPr>
              <a:t>NULL</a:t>
            </a:r>
            <a:r>
              <a:rPr lang="en-US" altLang="en-US" dirty="0" smtClean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smtClean="0">
                <a:latin typeface="Courier New" pitchFamily="49" charset="0"/>
              </a:rPr>
              <a:t>     if (status == -1) {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smtClean="0">
                <a:latin typeface="Courier New" pitchFamily="49" charset="0"/>
              </a:rPr>
              <a:t>        </a:t>
            </a:r>
            <a:r>
              <a:rPr lang="en-US" altLang="en-US" dirty="0" err="1" smtClean="0">
                <a:latin typeface="Courier New" pitchFamily="49" charset="0"/>
              </a:rPr>
              <a:t>fprintf</a:t>
            </a:r>
            <a:r>
              <a:rPr lang="en-US" altLang="en-US" dirty="0" smtClean="0">
                <a:latin typeface="Courier New" pitchFamily="49" charset="0"/>
              </a:rPr>
              <a:t>(</a:t>
            </a:r>
            <a:r>
              <a:rPr lang="en-US" altLang="en-US" dirty="0" err="1" smtClean="0">
                <a:latin typeface="Courier New" pitchFamily="49" charset="0"/>
              </a:rPr>
              <a:t>stderr</a:t>
            </a:r>
            <a:r>
              <a:rPr lang="en-US" altLang="en-US" dirty="0" smtClean="0">
                <a:latin typeface="Courier New" pitchFamily="49" charset="0"/>
              </a:rPr>
              <a:t>, "ls: command not found\n");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smtClean="0">
                <a:latin typeface="Courier New" pitchFamily="49" charset="0"/>
              </a:rPr>
              <a:t>        exit(1);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smtClean="0">
                <a:latin typeface="Courier New" pitchFamily="49" charset="0"/>
              </a:rPr>
              <a:t>     }</a:t>
            </a:r>
            <a:endParaRPr lang="en-US" alt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 }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 wait(NULL</a:t>
            </a:r>
            <a:r>
              <a:rPr lang="en-US" altLang="en-US" dirty="0" smtClean="0">
                <a:latin typeface="Courier New" pitchFamily="49" charset="0"/>
              </a:rPr>
              <a:t>);</a:t>
            </a:r>
            <a:endParaRPr lang="en-US" alt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 exit(0);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2017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53848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Summarizing</a:t>
            </a:r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839200" cy="5454650"/>
          </a:xfrm>
        </p:spPr>
        <p:txBody>
          <a:bodyPr/>
          <a:lstStyle/>
          <a:p>
            <a:pPr eaLnBrk="1" hangingPunct="1">
              <a:defRPr/>
            </a:pPr>
            <a:endParaRPr lang="en-US" altLang="en-US" smtClean="0"/>
          </a:p>
          <a:p>
            <a:pPr eaLnBrk="1" hangingPunct="1">
              <a:defRPr/>
            </a:pPr>
            <a:r>
              <a:rPr lang="en-US" altLang="en-US" smtClean="0"/>
              <a:t>Processes</a:t>
            </a:r>
          </a:p>
          <a:p>
            <a:pPr lvl="1" eaLnBrk="1" hangingPunct="1">
              <a:defRPr/>
            </a:pPr>
            <a:r>
              <a:rPr lang="en-US" altLang="en-US" smtClean="0"/>
              <a:t>At any given time, system has multiple active processes</a:t>
            </a:r>
          </a:p>
          <a:p>
            <a:pPr lvl="1" eaLnBrk="1" hangingPunct="1">
              <a:defRPr/>
            </a:pPr>
            <a:r>
              <a:rPr lang="en-US" altLang="en-US" smtClean="0"/>
              <a:t>But only one (per CPU core) can execute at a time</a:t>
            </a:r>
          </a:p>
          <a:p>
            <a:pPr lvl="1" eaLnBrk="1" hangingPunct="1">
              <a:defRPr/>
            </a:pPr>
            <a:r>
              <a:rPr lang="en-US" altLang="en-US" smtClean="0"/>
              <a:t>Each process appears to have total control of processor + private memory space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53848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Summarizing (cont.)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839200" cy="54546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Spawning Processes</a:t>
            </a:r>
          </a:p>
          <a:p>
            <a:pPr lvl="1" eaLnBrk="1" hangingPunct="1">
              <a:defRPr/>
            </a:pPr>
            <a:r>
              <a:rPr lang="en-US" altLang="en-US" smtClean="0"/>
              <a:t>Call to </a:t>
            </a:r>
            <a:r>
              <a:rPr lang="en-US" altLang="en-US" smtClean="0">
                <a:latin typeface="Courier New" pitchFamily="49" charset="0"/>
              </a:rPr>
              <a:t>fork</a:t>
            </a:r>
          </a:p>
          <a:p>
            <a:pPr lvl="2" eaLnBrk="1" hangingPunct="1">
              <a:defRPr/>
            </a:pPr>
            <a:r>
              <a:rPr lang="en-US" altLang="en-US" smtClean="0"/>
              <a:t>One call, two returns</a:t>
            </a:r>
          </a:p>
          <a:p>
            <a:pPr eaLnBrk="1" hangingPunct="1">
              <a:defRPr/>
            </a:pPr>
            <a:r>
              <a:rPr lang="en-US" altLang="en-US" smtClean="0"/>
              <a:t>Terminating Processes</a:t>
            </a:r>
          </a:p>
          <a:p>
            <a:pPr lvl="1" eaLnBrk="1" hangingPunct="1">
              <a:defRPr/>
            </a:pPr>
            <a:r>
              <a:rPr lang="en-US" altLang="en-US" smtClean="0"/>
              <a:t>Call </a:t>
            </a:r>
            <a:r>
              <a:rPr lang="en-US" altLang="en-US" smtClean="0">
                <a:latin typeface="Courier New" pitchFamily="49" charset="0"/>
              </a:rPr>
              <a:t>exit</a:t>
            </a:r>
          </a:p>
          <a:p>
            <a:pPr lvl="2" eaLnBrk="1" hangingPunct="1">
              <a:defRPr/>
            </a:pPr>
            <a:r>
              <a:rPr lang="en-US" altLang="en-US" smtClean="0"/>
              <a:t>One call, no return</a:t>
            </a:r>
            <a:endParaRPr lang="en-US" altLang="en-US" smtClean="0">
              <a:latin typeface="Courier New" pitchFamily="49" charset="0"/>
            </a:endParaRPr>
          </a:p>
          <a:p>
            <a:pPr eaLnBrk="1" hangingPunct="1">
              <a:defRPr/>
            </a:pPr>
            <a:r>
              <a:rPr lang="en-US" altLang="en-US" smtClean="0"/>
              <a:t>Reaping Processes</a:t>
            </a:r>
          </a:p>
          <a:p>
            <a:pPr lvl="1" eaLnBrk="1" hangingPunct="1">
              <a:defRPr/>
            </a:pPr>
            <a:r>
              <a:rPr lang="en-US" altLang="en-US" smtClean="0"/>
              <a:t>Call </a:t>
            </a:r>
            <a:r>
              <a:rPr lang="en-US" altLang="en-US" smtClean="0">
                <a:latin typeface="Courier New" pitchFamily="49" charset="0"/>
              </a:rPr>
              <a:t>wait</a:t>
            </a:r>
            <a:r>
              <a:rPr lang="en-US" altLang="en-US" smtClean="0"/>
              <a:t> or </a:t>
            </a:r>
            <a:r>
              <a:rPr lang="en-US" altLang="en-US" smtClean="0">
                <a:latin typeface="Courier New" pitchFamily="49" charset="0"/>
              </a:rPr>
              <a:t>waitpid</a:t>
            </a:r>
          </a:p>
          <a:p>
            <a:pPr eaLnBrk="1" hangingPunct="1">
              <a:defRPr/>
            </a:pPr>
            <a:r>
              <a:rPr lang="en-US" altLang="en-US" smtClean="0"/>
              <a:t>Replacing Program Executed by Process</a:t>
            </a:r>
          </a:p>
          <a:p>
            <a:pPr lvl="1" eaLnBrk="1" hangingPunct="1">
              <a:defRPr/>
            </a:pPr>
            <a:r>
              <a:rPr lang="en-US" altLang="en-US" smtClean="0"/>
              <a:t>Call </a:t>
            </a:r>
            <a:r>
              <a:rPr lang="en-US" altLang="en-US" smtClean="0">
                <a:latin typeface="Courier New" pitchFamily="49" charset="0"/>
              </a:rPr>
              <a:t>execl </a:t>
            </a:r>
            <a:r>
              <a:rPr lang="en-US" altLang="en-US" smtClean="0"/>
              <a:t>(or variant)</a:t>
            </a:r>
          </a:p>
          <a:p>
            <a:pPr lvl="2" eaLnBrk="1" hangingPunct="1">
              <a:defRPr/>
            </a:pPr>
            <a:r>
              <a:rPr lang="en-US" altLang="en-US" smtClean="0"/>
              <a:t>One call, (normally) no return</a:t>
            </a:r>
            <a:endParaRPr lang="en-US" altLang="en-US" smtClean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Multiprocessing: The Illusion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396875" y="4501452"/>
            <a:ext cx="7896225" cy="1975548"/>
          </a:xfrm>
        </p:spPr>
        <p:txBody>
          <a:bodyPr/>
          <a:lstStyle/>
          <a:p>
            <a:r>
              <a:rPr lang="en-US" dirty="0" smtClean="0"/>
              <a:t>Computer runs many processes simultaneously</a:t>
            </a:r>
          </a:p>
          <a:p>
            <a:pPr lvl="1"/>
            <a:r>
              <a:rPr lang="en-US" dirty="0" smtClean="0"/>
              <a:t>Applications for one or more users</a:t>
            </a:r>
          </a:p>
          <a:p>
            <a:pPr lvl="2"/>
            <a:r>
              <a:rPr lang="en-US" dirty="0" smtClean="0"/>
              <a:t>Web browsers, email clients, editors, …</a:t>
            </a:r>
          </a:p>
          <a:p>
            <a:pPr lvl="1"/>
            <a:r>
              <a:rPr lang="en-US" dirty="0" smtClean="0"/>
              <a:t>Background tasks</a:t>
            </a:r>
          </a:p>
          <a:p>
            <a:pPr lvl="2"/>
            <a:r>
              <a:rPr lang="en-US" dirty="0" smtClean="0"/>
              <a:t>Monitoring network &amp; I/O devices</a:t>
            </a:r>
          </a:p>
          <a:p>
            <a:pPr lvl="2"/>
            <a:endParaRPr lang="en-US" dirty="0"/>
          </a:p>
        </p:txBody>
      </p:sp>
      <p:sp>
        <p:nvSpPr>
          <p:cNvPr id="23" name="Rectangle 22"/>
          <p:cNvSpPr/>
          <p:nvPr/>
        </p:nvSpPr>
        <p:spPr bwMode="auto">
          <a:xfrm>
            <a:off x="747916" y="3352628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 bwMode="auto">
          <a:xfrm>
            <a:off x="900316" y="3809828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500" dirty="0" smtClean="0"/>
              <a:t>Registers</a:t>
            </a:r>
            <a:endParaRPr lang="en-US" sz="1500" dirty="0"/>
          </a:p>
        </p:txBody>
      </p:sp>
      <p:sp>
        <p:nvSpPr>
          <p:cNvPr id="25" name="Rectangle 24"/>
          <p:cNvSpPr/>
          <p:nvPr/>
        </p:nvSpPr>
        <p:spPr bwMode="auto">
          <a:xfrm>
            <a:off x="751396" y="1379305"/>
            <a:ext cx="1371600" cy="19050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 bwMode="auto">
          <a:xfrm>
            <a:off x="887986" y="19496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887986" y="2254491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28" name="Rectangle 27"/>
          <p:cNvSpPr/>
          <p:nvPr/>
        </p:nvSpPr>
        <p:spPr bwMode="auto">
          <a:xfrm>
            <a:off x="887986" y="2827276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36" name="Rectangle 35"/>
          <p:cNvSpPr/>
          <p:nvPr/>
        </p:nvSpPr>
        <p:spPr bwMode="auto">
          <a:xfrm>
            <a:off x="887986" y="254319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2527834" y="33528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 bwMode="auto">
          <a:xfrm>
            <a:off x="2680234" y="38100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500" dirty="0" smtClean="0"/>
              <a:t>Registers</a:t>
            </a:r>
            <a:endParaRPr lang="en-US" sz="1500" dirty="0"/>
          </a:p>
        </p:txBody>
      </p:sp>
      <p:sp>
        <p:nvSpPr>
          <p:cNvPr id="39" name="Rectangle 38"/>
          <p:cNvSpPr/>
          <p:nvPr/>
        </p:nvSpPr>
        <p:spPr bwMode="auto">
          <a:xfrm>
            <a:off x="2531314" y="1379477"/>
            <a:ext cx="1371600" cy="19050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 bwMode="auto">
          <a:xfrm>
            <a:off x="2667904" y="194986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2667904" y="225466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42" name="Rectangle 41"/>
          <p:cNvSpPr/>
          <p:nvPr/>
        </p:nvSpPr>
        <p:spPr bwMode="auto">
          <a:xfrm>
            <a:off x="2667904" y="282744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43" name="Rectangle 42"/>
          <p:cNvSpPr/>
          <p:nvPr/>
        </p:nvSpPr>
        <p:spPr bwMode="auto">
          <a:xfrm>
            <a:off x="2667904" y="254336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4267200" y="2254663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libri" pitchFamily="34" charset="0"/>
              </a:rPr>
              <a:t>…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5104737" y="33528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 bwMode="auto">
          <a:xfrm>
            <a:off x="5257137" y="38100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500" dirty="0" smtClean="0"/>
              <a:t>Registers</a:t>
            </a:r>
            <a:endParaRPr lang="en-US" sz="1500" dirty="0"/>
          </a:p>
        </p:txBody>
      </p:sp>
      <p:sp>
        <p:nvSpPr>
          <p:cNvPr id="46" name="Rectangle 45"/>
          <p:cNvSpPr/>
          <p:nvPr/>
        </p:nvSpPr>
        <p:spPr bwMode="auto">
          <a:xfrm>
            <a:off x="5108217" y="1379477"/>
            <a:ext cx="1371600" cy="19050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5244807" y="194986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5244807" y="225466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49" name="Rectangle 48"/>
          <p:cNvSpPr/>
          <p:nvPr/>
        </p:nvSpPr>
        <p:spPr bwMode="auto">
          <a:xfrm>
            <a:off x="5244807" y="282744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50" name="Rectangle 49"/>
          <p:cNvSpPr/>
          <p:nvPr/>
        </p:nvSpPr>
        <p:spPr bwMode="auto">
          <a:xfrm>
            <a:off x="5244807" y="254336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832163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228600"/>
            <a:ext cx="8482182" cy="762000"/>
          </a:xfrm>
        </p:spPr>
        <p:txBody>
          <a:bodyPr/>
          <a:lstStyle/>
          <a:p>
            <a:r>
              <a:rPr lang="en-US" dirty="0" smtClean="0"/>
              <a:t>Multiprocessing: The (Traditional) Reality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533400" y="5257800"/>
            <a:ext cx="8534400" cy="129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Single processor executes multiple processes </a:t>
            </a:r>
            <a:r>
              <a:rPr lang="en-US" dirty="0"/>
              <a:t>c</a:t>
            </a:r>
            <a:r>
              <a:rPr lang="en-US" dirty="0" smtClean="0"/>
              <a:t>oncurrently</a:t>
            </a:r>
            <a:endParaRPr lang="en-US" dirty="0"/>
          </a:p>
          <a:p>
            <a:pPr lvl="1"/>
            <a:r>
              <a:rPr lang="en-US" dirty="0"/>
              <a:t>Process executions interleaved (multitasking) </a:t>
            </a:r>
            <a:endParaRPr lang="en-US" dirty="0" smtClean="0"/>
          </a:p>
          <a:p>
            <a:pPr lvl="1"/>
            <a:r>
              <a:rPr lang="en-US" dirty="0" smtClean="0"/>
              <a:t>Address </a:t>
            </a:r>
            <a:r>
              <a:rPr lang="en-US" dirty="0"/>
              <a:t>spaces managed by virtual memory </a:t>
            </a:r>
            <a:r>
              <a:rPr lang="en-US" dirty="0" smtClean="0"/>
              <a:t>system (later in course)</a:t>
            </a:r>
            <a:endParaRPr lang="en-US" dirty="0"/>
          </a:p>
          <a:p>
            <a:pPr lvl="1"/>
            <a:r>
              <a:rPr lang="en-US" dirty="0" err="1" smtClean="0"/>
              <a:t>Nonexecuting</a:t>
            </a:r>
            <a:r>
              <a:rPr lang="en-US" dirty="0" smtClean="0"/>
              <a:t> processes’ reg. values saved in memory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914400" y="40386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1052716" y="44958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500" dirty="0" smtClean="0"/>
              <a:t>Registers</a:t>
            </a:r>
            <a:endParaRPr lang="en-US" sz="1500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751396" y="1219200"/>
            <a:ext cx="6030404" cy="250689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" name="Rectangle 2"/>
          <p:cNvSpPr/>
          <p:nvPr/>
        </p:nvSpPr>
        <p:spPr bwMode="auto">
          <a:xfrm>
            <a:off x="838200" y="1668696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/>
              <a:t>Saved registers</a:t>
            </a:r>
            <a:endParaRPr lang="en-US" sz="1600" dirty="0"/>
          </a:p>
        </p:txBody>
      </p:sp>
      <p:sp>
        <p:nvSpPr>
          <p:cNvPr id="30" name="Rectangle 29"/>
          <p:cNvSpPr/>
          <p:nvPr/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32" name="Rectangle 31"/>
          <p:cNvSpPr/>
          <p:nvPr/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33" name="Rectangle 32"/>
          <p:cNvSpPr/>
          <p:nvPr/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5" name="Rectangle 34"/>
          <p:cNvSpPr/>
          <p:nvPr/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/>
              <a:t>Saved registers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40" name="Rectangle 39"/>
          <p:cNvSpPr/>
          <p:nvPr/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49" name="Rectangle 48"/>
          <p:cNvSpPr/>
          <p:nvPr/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/>
              <a:t>Saved registers</a:t>
            </a:r>
            <a:endParaRPr lang="en-US" sz="1600" dirty="0"/>
          </a:p>
        </p:txBody>
      </p:sp>
      <p:sp>
        <p:nvSpPr>
          <p:cNvPr id="50" name="TextBox 49"/>
          <p:cNvSpPr txBox="1"/>
          <p:nvPr/>
        </p:nvSpPr>
        <p:spPr>
          <a:xfrm>
            <a:off x="4343400" y="2165366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libri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05227325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228600"/>
            <a:ext cx="8482182" cy="762000"/>
          </a:xfrm>
        </p:spPr>
        <p:txBody>
          <a:bodyPr/>
          <a:lstStyle/>
          <a:p>
            <a:r>
              <a:rPr lang="en-US" dirty="0" smtClean="0"/>
              <a:t>Multiprocessing: The (Traditional) Reality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533400" y="5257800"/>
            <a:ext cx="8534400" cy="533400"/>
          </a:xfrm>
        </p:spPr>
        <p:txBody>
          <a:bodyPr>
            <a:normAutofit/>
          </a:bodyPr>
          <a:lstStyle/>
          <a:p>
            <a:r>
              <a:rPr lang="en-US" dirty="0" smtClean="0"/>
              <a:t>Save current registers in memory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914400" y="40386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1052716" y="44958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500" dirty="0" smtClean="0"/>
              <a:t>Registers</a:t>
            </a:r>
            <a:endParaRPr lang="en-US" sz="1500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751396" y="1219200"/>
            <a:ext cx="6030404" cy="250689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" name="Rectangle 2"/>
          <p:cNvSpPr/>
          <p:nvPr/>
        </p:nvSpPr>
        <p:spPr bwMode="auto">
          <a:xfrm>
            <a:off x="838200" y="1668696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/>
              <a:t>Saved registers</a:t>
            </a:r>
            <a:endParaRPr lang="en-US" sz="1600" dirty="0"/>
          </a:p>
        </p:txBody>
      </p:sp>
      <p:sp>
        <p:nvSpPr>
          <p:cNvPr id="30" name="Rectangle 29"/>
          <p:cNvSpPr/>
          <p:nvPr/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32" name="Rectangle 31"/>
          <p:cNvSpPr/>
          <p:nvPr/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33" name="Rectangle 32"/>
          <p:cNvSpPr/>
          <p:nvPr/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5" name="Rectangle 34"/>
          <p:cNvSpPr/>
          <p:nvPr/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/>
              <a:t>Saved registers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40" name="Rectangle 39"/>
          <p:cNvSpPr/>
          <p:nvPr/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49" name="Rectangle 48"/>
          <p:cNvSpPr/>
          <p:nvPr/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/>
              <a:t>Saved registers</a:t>
            </a:r>
            <a:endParaRPr lang="en-US" sz="1600" dirty="0"/>
          </a:p>
        </p:txBody>
      </p:sp>
      <p:sp>
        <p:nvSpPr>
          <p:cNvPr id="50" name="TextBox 49"/>
          <p:cNvSpPr txBox="1"/>
          <p:nvPr/>
        </p:nvSpPr>
        <p:spPr>
          <a:xfrm>
            <a:off x="4343400" y="2165366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libri" pitchFamily="34" charset="0"/>
              </a:rPr>
              <a:t>…</a:t>
            </a:r>
          </a:p>
        </p:txBody>
      </p:sp>
      <p:sp>
        <p:nvSpPr>
          <p:cNvPr id="5" name="Up Arrow 4"/>
          <p:cNvSpPr/>
          <p:nvPr/>
        </p:nvSpPr>
        <p:spPr bwMode="auto">
          <a:xfrm>
            <a:off x="1447800" y="3573699"/>
            <a:ext cx="228600" cy="464901"/>
          </a:xfrm>
          <a:prstGeom prst="upArrow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78527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228600"/>
            <a:ext cx="8482182" cy="762000"/>
          </a:xfrm>
        </p:spPr>
        <p:txBody>
          <a:bodyPr/>
          <a:lstStyle/>
          <a:p>
            <a:r>
              <a:rPr lang="en-US" dirty="0" smtClean="0"/>
              <a:t>Multiprocessing: The (Traditional) Reality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533400" y="5257800"/>
            <a:ext cx="8534400" cy="533400"/>
          </a:xfrm>
        </p:spPr>
        <p:txBody>
          <a:bodyPr>
            <a:normAutofit/>
          </a:bodyPr>
          <a:lstStyle/>
          <a:p>
            <a:r>
              <a:rPr lang="en-US" dirty="0" smtClean="0"/>
              <a:t>Schedule next process for execution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2590800" y="40386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2729116" y="44958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500" dirty="0" smtClean="0"/>
              <a:t>Registers</a:t>
            </a:r>
            <a:endParaRPr lang="en-US" sz="1500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751396" y="1219200"/>
            <a:ext cx="6030404" cy="250689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" name="Rectangle 2"/>
          <p:cNvSpPr/>
          <p:nvPr/>
        </p:nvSpPr>
        <p:spPr bwMode="auto">
          <a:xfrm>
            <a:off x="2514600" y="1668696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/>
              <a:t>Saved registers</a:t>
            </a:r>
            <a:endParaRPr lang="en-US" sz="1600" dirty="0"/>
          </a:p>
        </p:txBody>
      </p:sp>
      <p:sp>
        <p:nvSpPr>
          <p:cNvPr id="30" name="Rectangle 29"/>
          <p:cNvSpPr/>
          <p:nvPr/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32" name="Rectangle 31"/>
          <p:cNvSpPr/>
          <p:nvPr/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33" name="Rectangle 32"/>
          <p:cNvSpPr/>
          <p:nvPr/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5" name="Rectangle 34"/>
          <p:cNvSpPr/>
          <p:nvPr/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/>
              <a:t>Saved registers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40" name="Rectangle 39"/>
          <p:cNvSpPr/>
          <p:nvPr/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49" name="Rectangle 48"/>
          <p:cNvSpPr/>
          <p:nvPr/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/>
              <a:t>Saved registers</a:t>
            </a:r>
            <a:endParaRPr lang="en-US" sz="1600" dirty="0"/>
          </a:p>
        </p:txBody>
      </p:sp>
      <p:sp>
        <p:nvSpPr>
          <p:cNvPr id="50" name="TextBox 49"/>
          <p:cNvSpPr txBox="1"/>
          <p:nvPr/>
        </p:nvSpPr>
        <p:spPr>
          <a:xfrm>
            <a:off x="4343400" y="2165366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libri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1722874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228600"/>
            <a:ext cx="8482182" cy="762000"/>
          </a:xfrm>
        </p:spPr>
        <p:txBody>
          <a:bodyPr/>
          <a:lstStyle/>
          <a:p>
            <a:r>
              <a:rPr lang="en-US" dirty="0" smtClean="0"/>
              <a:t>Multiprocessing: The (Traditional) Reality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533400" y="5257800"/>
            <a:ext cx="8534400" cy="533400"/>
          </a:xfrm>
        </p:spPr>
        <p:txBody>
          <a:bodyPr>
            <a:normAutofit/>
          </a:bodyPr>
          <a:lstStyle/>
          <a:p>
            <a:r>
              <a:rPr lang="en-US" dirty="0" smtClean="0"/>
              <a:t>Load saved registers and switch address space (context switch)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2590800" y="40386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2729116" y="44958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500" dirty="0" smtClean="0"/>
              <a:t>Registers</a:t>
            </a:r>
            <a:endParaRPr lang="en-US" sz="1500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751396" y="1219200"/>
            <a:ext cx="6030404" cy="250689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" name="Rectangle 2"/>
          <p:cNvSpPr/>
          <p:nvPr/>
        </p:nvSpPr>
        <p:spPr bwMode="auto">
          <a:xfrm>
            <a:off x="2514600" y="1668696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/>
              <a:t>Saved registers</a:t>
            </a:r>
            <a:endParaRPr lang="en-US" sz="1600" dirty="0"/>
          </a:p>
        </p:txBody>
      </p:sp>
      <p:sp>
        <p:nvSpPr>
          <p:cNvPr id="30" name="Rectangle 29"/>
          <p:cNvSpPr/>
          <p:nvPr/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32" name="Rectangle 31"/>
          <p:cNvSpPr/>
          <p:nvPr/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33" name="Rectangle 32"/>
          <p:cNvSpPr/>
          <p:nvPr/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5" name="Rectangle 34"/>
          <p:cNvSpPr/>
          <p:nvPr/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/>
              <a:t>Saved registers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40" name="Rectangle 39"/>
          <p:cNvSpPr/>
          <p:nvPr/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49" name="Rectangle 48"/>
          <p:cNvSpPr/>
          <p:nvPr/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/>
              <a:t>Saved registers</a:t>
            </a:r>
            <a:endParaRPr lang="en-US" sz="1600" dirty="0"/>
          </a:p>
        </p:txBody>
      </p:sp>
      <p:sp>
        <p:nvSpPr>
          <p:cNvPr id="50" name="TextBox 49"/>
          <p:cNvSpPr txBox="1"/>
          <p:nvPr/>
        </p:nvSpPr>
        <p:spPr>
          <a:xfrm>
            <a:off x="4343400" y="2165366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libri" pitchFamily="34" charset="0"/>
              </a:rPr>
              <a:t>…</a:t>
            </a:r>
          </a:p>
        </p:txBody>
      </p:sp>
      <p:sp>
        <p:nvSpPr>
          <p:cNvPr id="5" name="Up Arrow 4"/>
          <p:cNvSpPr/>
          <p:nvPr/>
        </p:nvSpPr>
        <p:spPr bwMode="auto">
          <a:xfrm flipV="1">
            <a:off x="3200400" y="3573699"/>
            <a:ext cx="228600" cy="464901"/>
          </a:xfrm>
          <a:prstGeom prst="upArrow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67825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228600"/>
            <a:ext cx="8482182" cy="762000"/>
          </a:xfrm>
        </p:spPr>
        <p:txBody>
          <a:bodyPr/>
          <a:lstStyle/>
          <a:p>
            <a:r>
              <a:rPr lang="en-US" dirty="0" smtClean="0"/>
              <a:t>Multiprocessing: The (Modern) Reality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4191001" y="3957638"/>
            <a:ext cx="4724400" cy="2671762"/>
          </a:xfrm>
        </p:spPr>
        <p:txBody>
          <a:bodyPr/>
          <a:lstStyle/>
          <a:p>
            <a:r>
              <a:rPr lang="en-US" dirty="0" smtClean="0"/>
              <a:t>Multicore processors</a:t>
            </a:r>
          </a:p>
          <a:p>
            <a:pPr lvl="1"/>
            <a:r>
              <a:rPr lang="en-US" dirty="0" smtClean="0"/>
              <a:t>Multiple CPUs on single chip</a:t>
            </a:r>
          </a:p>
          <a:p>
            <a:pPr lvl="1"/>
            <a:r>
              <a:rPr lang="en-US" dirty="0" smtClean="0"/>
              <a:t>Share main memory (and some of the caches)</a:t>
            </a:r>
          </a:p>
          <a:p>
            <a:pPr lvl="1"/>
            <a:r>
              <a:rPr lang="en-US" dirty="0" smtClean="0"/>
              <a:t>Each can execute a separate process</a:t>
            </a:r>
          </a:p>
          <a:p>
            <a:pPr lvl="2"/>
            <a:r>
              <a:rPr lang="en-US" dirty="0" smtClean="0"/>
              <a:t>Scheduling of processors onto cores done by kernel</a:t>
            </a:r>
          </a:p>
          <a:p>
            <a:endParaRPr lang="en-US" dirty="0"/>
          </a:p>
        </p:txBody>
      </p:sp>
      <p:sp>
        <p:nvSpPr>
          <p:cNvPr id="17" name="Rectangle 16"/>
          <p:cNvSpPr/>
          <p:nvPr/>
        </p:nvSpPr>
        <p:spPr bwMode="auto">
          <a:xfrm>
            <a:off x="2590800" y="40386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2729116" y="44958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500" dirty="0" smtClean="0"/>
              <a:t>Registers</a:t>
            </a:r>
            <a:endParaRPr lang="en-US" sz="1500" dirty="0"/>
          </a:p>
        </p:txBody>
      </p:sp>
      <p:sp>
        <p:nvSpPr>
          <p:cNvPr id="23" name="Rectangle 22"/>
          <p:cNvSpPr/>
          <p:nvPr/>
        </p:nvSpPr>
        <p:spPr bwMode="auto">
          <a:xfrm>
            <a:off x="751396" y="1219200"/>
            <a:ext cx="6030404" cy="250689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30" name="Rectangle 29"/>
          <p:cNvSpPr/>
          <p:nvPr/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31" name="Rectangle 30"/>
          <p:cNvSpPr/>
          <p:nvPr/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2" name="Rectangle 31"/>
          <p:cNvSpPr/>
          <p:nvPr/>
        </p:nvSpPr>
        <p:spPr bwMode="auto">
          <a:xfrm>
            <a:off x="2514600" y="1668696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/>
              <a:t>Saved registers</a:t>
            </a:r>
            <a:endParaRPr lang="en-US" sz="1600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39" name="Rectangle 38"/>
          <p:cNvSpPr/>
          <p:nvPr/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40" name="Rectangle 39"/>
          <p:cNvSpPr/>
          <p:nvPr/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41" name="Rectangle 40"/>
          <p:cNvSpPr/>
          <p:nvPr/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/>
              <a:t>Saved registers</a:t>
            </a:r>
            <a:endParaRPr lang="en-US" sz="1600" dirty="0"/>
          </a:p>
        </p:txBody>
      </p:sp>
      <p:sp>
        <p:nvSpPr>
          <p:cNvPr id="42" name="Rectangle 41"/>
          <p:cNvSpPr/>
          <p:nvPr/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44" name="Rectangle 43"/>
          <p:cNvSpPr/>
          <p:nvPr/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45" name="Rectangle 44"/>
          <p:cNvSpPr/>
          <p:nvPr/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46" name="Rectangle 45"/>
          <p:cNvSpPr/>
          <p:nvPr/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/>
              <a:t>Saved registers</a:t>
            </a:r>
            <a:endParaRPr lang="en-US" sz="1600" dirty="0"/>
          </a:p>
        </p:txBody>
      </p:sp>
      <p:sp>
        <p:nvSpPr>
          <p:cNvPr id="47" name="TextBox 46"/>
          <p:cNvSpPr txBox="1"/>
          <p:nvPr/>
        </p:nvSpPr>
        <p:spPr>
          <a:xfrm>
            <a:off x="4343400" y="2165366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libri" pitchFamily="34" charset="0"/>
              </a:rPr>
              <a:t>…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914400" y="4046304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 bwMode="auto">
          <a:xfrm>
            <a:off x="1052716" y="4503504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500" dirty="0" smtClean="0"/>
              <a:t>Registers</a:t>
            </a:r>
            <a:endParaRPr lang="en-US" sz="1500" dirty="0"/>
          </a:p>
        </p:txBody>
      </p:sp>
      <p:sp>
        <p:nvSpPr>
          <p:cNvPr id="51" name="Rectangle 50"/>
          <p:cNvSpPr/>
          <p:nvPr/>
        </p:nvSpPr>
        <p:spPr bwMode="auto">
          <a:xfrm>
            <a:off x="838200" y="1676400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08794182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C:\Shared Files\Classes\CS 213 F'02\Lectures\class02.ppt</Template>
  <TotalTime>27531</TotalTime>
  <Pages>35</Pages>
  <Words>2474</Words>
  <Application>Microsoft Office PowerPoint</Application>
  <PresentationFormat>Letter Paper (8.5x11 in)</PresentationFormat>
  <Paragraphs>722</Paragraphs>
  <Slides>37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  <vt:variant>
        <vt:lpstr>Custom Shows</vt:lpstr>
      </vt:variant>
      <vt:variant>
        <vt:i4>2</vt:i4>
      </vt:variant>
    </vt:vector>
  </HeadingPairs>
  <TitlesOfParts>
    <vt:vector size="40" baseType="lpstr">
      <vt:lpstr>class02</vt:lpstr>
      <vt:lpstr>Processes</vt:lpstr>
      <vt:lpstr>Processes</vt:lpstr>
      <vt:lpstr>Logical Control Flows</vt:lpstr>
      <vt:lpstr>Multiprocessing: The Illusion</vt:lpstr>
      <vt:lpstr>Multiprocessing: The (Traditional) Reality</vt:lpstr>
      <vt:lpstr>Multiprocessing: The (Traditional) Reality</vt:lpstr>
      <vt:lpstr>Multiprocessing: The (Traditional) Reality</vt:lpstr>
      <vt:lpstr>Multiprocessing: The (Traditional) Reality</vt:lpstr>
      <vt:lpstr>Multiprocessing: The (Modern) Reality</vt:lpstr>
      <vt:lpstr>Context Switching</vt:lpstr>
      <vt:lpstr>Private Address Spaces</vt:lpstr>
      <vt:lpstr>System-Call Error Handling</vt:lpstr>
      <vt:lpstr>Error-Reporting Functions </vt:lpstr>
      <vt:lpstr>Error-Handling Wrappers </vt:lpstr>
      <vt:lpstr>Obtaining Process IDs</vt:lpstr>
      <vt:lpstr>Creating and Terminating Processes</vt:lpstr>
      <vt:lpstr>Terminating Processes </vt:lpstr>
      <vt:lpstr>Creating Processes: fork()</vt:lpstr>
      <vt:lpstr>Creating Processes: fork()</vt:lpstr>
      <vt:lpstr>fork Example</vt:lpstr>
      <vt:lpstr>Modeling fork with Process Graphs</vt:lpstr>
      <vt:lpstr>Process Graph Example</vt:lpstr>
      <vt:lpstr>Interpreting Process Graphs</vt:lpstr>
      <vt:lpstr>fork Example: Two consecutive forks</vt:lpstr>
      <vt:lpstr>fork Example: Nested forks in parent</vt:lpstr>
      <vt:lpstr>fork Example: Nested forks in children</vt:lpstr>
      <vt:lpstr>Reaping Child Processes</vt:lpstr>
      <vt:lpstr>Zombie Example</vt:lpstr>
      <vt:lpstr>Nonterminating Child Example</vt:lpstr>
      <vt:lpstr>wait: Synchronizing with Children</vt:lpstr>
      <vt:lpstr>wait: Synchronizing with Children</vt:lpstr>
      <vt:lpstr>Another Wait Example</vt:lpstr>
      <vt:lpstr>Waitpid</vt:lpstr>
      <vt:lpstr>exec: Running New Programs</vt:lpstr>
      <vt:lpstr>execlp Example</vt:lpstr>
      <vt:lpstr>Summarizing</vt:lpstr>
      <vt:lpstr>Summarizing (cont.)</vt:lpstr>
      <vt:lpstr>For screen</vt:lpstr>
      <vt:lpstr>For printing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Exceptional Control Flow I</dc:title>
  <dc:subject/>
  <dc:creator>Randal E. Bryant and David R. O'Hallaron</dc:creator>
  <cp:keywords/>
  <dc:description/>
  <cp:lastModifiedBy>Geoff Kuenning</cp:lastModifiedBy>
  <cp:revision>172</cp:revision>
  <cp:lastPrinted>2017-10-03T22:36:35Z</cp:lastPrinted>
  <dcterms:created xsi:type="dcterms:W3CDTF">1998-08-11T09:19:24Z</dcterms:created>
  <dcterms:modified xsi:type="dcterms:W3CDTF">2017-10-12T05:36:52Z</dcterms:modified>
</cp:coreProperties>
</file>