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0"/>
  </p:notesMasterIdLst>
  <p:handoutMasterIdLst>
    <p:handoutMasterId r:id="rId51"/>
  </p:handoutMasterIdLst>
  <p:sldIdLst>
    <p:sldId id="343" r:id="rId2"/>
    <p:sldId id="379" r:id="rId3"/>
    <p:sldId id="380" r:id="rId4"/>
    <p:sldId id="381" r:id="rId5"/>
    <p:sldId id="382" r:id="rId6"/>
    <p:sldId id="386" r:id="rId7"/>
    <p:sldId id="387" r:id="rId8"/>
    <p:sldId id="388" r:id="rId9"/>
    <p:sldId id="389" r:id="rId10"/>
    <p:sldId id="390" r:id="rId11"/>
    <p:sldId id="394" r:id="rId12"/>
    <p:sldId id="395" r:id="rId13"/>
    <p:sldId id="345" r:id="rId14"/>
    <p:sldId id="346" r:id="rId15"/>
    <p:sldId id="397" r:id="rId16"/>
    <p:sldId id="347" r:id="rId17"/>
    <p:sldId id="348" r:id="rId18"/>
    <p:sldId id="398" r:id="rId19"/>
    <p:sldId id="349" r:id="rId20"/>
    <p:sldId id="399" r:id="rId21"/>
    <p:sldId id="396" r:id="rId22"/>
    <p:sldId id="400" r:id="rId23"/>
    <p:sldId id="401" r:id="rId24"/>
    <p:sldId id="402" r:id="rId25"/>
    <p:sldId id="354" r:id="rId26"/>
    <p:sldId id="355" r:id="rId27"/>
    <p:sldId id="356" r:id="rId28"/>
    <p:sldId id="357" r:id="rId29"/>
    <p:sldId id="375" r:id="rId30"/>
    <p:sldId id="403" r:id="rId31"/>
    <p:sldId id="404" r:id="rId32"/>
    <p:sldId id="405" r:id="rId33"/>
    <p:sldId id="378" r:id="rId34"/>
    <p:sldId id="359" r:id="rId35"/>
    <p:sldId id="376" r:id="rId36"/>
    <p:sldId id="360" r:id="rId37"/>
    <p:sldId id="361" r:id="rId38"/>
    <p:sldId id="362" r:id="rId39"/>
    <p:sldId id="363" r:id="rId40"/>
    <p:sldId id="364" r:id="rId41"/>
    <p:sldId id="368" r:id="rId42"/>
    <p:sldId id="369" r:id="rId43"/>
    <p:sldId id="370" r:id="rId44"/>
    <p:sldId id="371" r:id="rId45"/>
    <p:sldId id="372" r:id="rId46"/>
    <p:sldId id="373" r:id="rId47"/>
    <p:sldId id="374" r:id="rId48"/>
    <p:sldId id="377" r:id="rId49"/>
  </p:sldIdLst>
  <p:sldSz cx="9144000" cy="6858000" type="letter"/>
  <p:notesSz cx="9271000" cy="6985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Helvetica" pitchFamily="-12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Helvetica" pitchFamily="-12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Helvetica" pitchFamily="-12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Helvetica" pitchFamily="-12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600" b="1" kern="1200">
        <a:solidFill>
          <a:schemeClr val="tx1"/>
        </a:solidFill>
        <a:latin typeface="Helvetica" pitchFamily="-124" charset="0"/>
        <a:ea typeface="+mn-ea"/>
        <a:cs typeface="+mn-cs"/>
      </a:defRPr>
    </a:lvl5pPr>
    <a:lvl6pPr marL="2286000" algn="l" defTabSz="914400" rtl="0" eaLnBrk="1" latinLnBrk="0" hangingPunct="1">
      <a:defRPr sz="1600" b="1" kern="1200">
        <a:solidFill>
          <a:schemeClr val="tx1"/>
        </a:solidFill>
        <a:latin typeface="Helvetica" pitchFamily="-124" charset="0"/>
        <a:ea typeface="+mn-ea"/>
        <a:cs typeface="+mn-cs"/>
      </a:defRPr>
    </a:lvl6pPr>
    <a:lvl7pPr marL="2743200" algn="l" defTabSz="914400" rtl="0" eaLnBrk="1" latinLnBrk="0" hangingPunct="1">
      <a:defRPr sz="1600" b="1" kern="1200">
        <a:solidFill>
          <a:schemeClr val="tx1"/>
        </a:solidFill>
        <a:latin typeface="Helvetica" pitchFamily="-124" charset="0"/>
        <a:ea typeface="+mn-ea"/>
        <a:cs typeface="+mn-cs"/>
      </a:defRPr>
    </a:lvl7pPr>
    <a:lvl8pPr marL="3200400" algn="l" defTabSz="914400" rtl="0" eaLnBrk="1" latinLnBrk="0" hangingPunct="1">
      <a:defRPr sz="1600" b="1" kern="1200">
        <a:solidFill>
          <a:schemeClr val="tx1"/>
        </a:solidFill>
        <a:latin typeface="Helvetica" pitchFamily="-124" charset="0"/>
        <a:ea typeface="+mn-ea"/>
        <a:cs typeface="+mn-cs"/>
      </a:defRPr>
    </a:lvl8pPr>
    <a:lvl9pPr marL="3657600" algn="l" defTabSz="914400" rtl="0" eaLnBrk="1" latinLnBrk="0" hangingPunct="1">
      <a:defRPr sz="1600" b="1" kern="1200">
        <a:solidFill>
          <a:schemeClr val="tx1"/>
        </a:solidFill>
        <a:latin typeface="Helvetica" pitchFamily="-12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CC"/>
    <a:srgbClr val="66FFFF"/>
    <a:srgbClr val="FF5050"/>
    <a:srgbClr val="FF99FF"/>
    <a:srgbClr val="FF0000"/>
    <a:srgbClr val="00FFFF"/>
    <a:srgbClr val="9966FF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37" autoAdjust="0"/>
  </p:normalViewPr>
  <p:slideViewPr>
    <p:cSldViewPr snapToGrid="0">
      <p:cViewPr varScale="1">
        <p:scale>
          <a:sx n="93" d="100"/>
          <a:sy n="93" d="100"/>
        </p:scale>
        <p:origin x="-426" y="-90"/>
      </p:cViewPr>
      <p:guideLst>
        <p:guide orient="horz" pos="553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32"/>
    </p:cViewPr>
  </p:sorterViewPr>
  <p:notesViewPr>
    <p:cSldViewPr snapToGrid="0">
      <p:cViewPr varScale="1">
        <p:scale>
          <a:sx n="77" d="100"/>
          <a:sy n="77" d="100"/>
        </p:scale>
        <p:origin x="-1584" y="-104"/>
      </p:cViewPr>
      <p:guideLst>
        <p:guide orient="horz" pos="2200"/>
        <p:guide pos="292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4254500" y="6651625"/>
            <a:ext cx="76517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3" tIns="44726" rIns="87853" bIns="44726">
            <a:spAutoFit/>
          </a:bodyPr>
          <a:lstStyle>
            <a:lvl1pPr defTabSz="868363"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68363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68363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68363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68363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altLang="en-US" sz="1200" b="0" smtClean="0"/>
              <a:t>Page </a:t>
            </a:r>
            <a:fld id="{039D1243-7994-4AF5-9B0C-B5337BB23BB7}" type="slidenum">
              <a:rPr lang="en-US" altLang="en-US" sz="1200" b="0" smtClean="0"/>
              <a:pPr>
                <a:lnSpc>
                  <a:spcPct val="90000"/>
                </a:lnSpc>
                <a:defRPr/>
              </a:pPr>
              <a:t>‹#›</a:t>
            </a:fld>
            <a:endParaRPr lang="en-US" altLang="en-US" sz="1200" b="0" smtClean="0"/>
          </a:p>
        </p:txBody>
      </p:sp>
    </p:spTree>
    <p:extLst>
      <p:ext uri="{BB962C8B-B14F-4D97-AF65-F5344CB8AC3E}">
        <p14:creationId xmlns:p14="http://schemas.microsoft.com/office/powerpoint/2010/main" val="14431283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5075" y="3319463"/>
            <a:ext cx="6800850" cy="3143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048" tIns="44726" rIns="91048" bIns="447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4230688" y="6651625"/>
            <a:ext cx="80962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853" tIns="44726" rIns="87853" bIns="44726">
            <a:spAutoFit/>
          </a:bodyPr>
          <a:lstStyle>
            <a:lvl1pPr defTabSz="868363"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 defTabSz="868363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defTabSz="868363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 defTabSz="868363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defTabSz="868363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defTabSz="868363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altLang="en-US" sz="1200" b="0" smtClean="0">
                <a:latin typeface="Century Gothic" pitchFamily="34" charset="0"/>
              </a:rPr>
              <a:t>Page </a:t>
            </a:r>
            <a:fld id="{A5F5D154-69B8-4A8D-BF9F-C7518DAF13D1}" type="slidenum">
              <a:rPr lang="en-US" altLang="en-US" sz="1200" b="0" smtClean="0">
                <a:latin typeface="Century Gothic" pitchFamily="34" charset="0"/>
              </a:rPr>
              <a:pPr>
                <a:lnSpc>
                  <a:spcPct val="90000"/>
                </a:lnSpc>
                <a:defRPr/>
              </a:pPr>
              <a:t>‹#›</a:t>
            </a:fld>
            <a:endParaRPr lang="en-US" altLang="en-US" sz="1200" b="0" smtClean="0">
              <a:latin typeface="Century Gothic" pitchFamily="34" charset="0"/>
            </a:endParaRPr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7050"/>
            <a:ext cx="3479800" cy="2609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  <p:extLst>
      <p:ext uri="{BB962C8B-B14F-4D97-AF65-F5344CB8AC3E}">
        <p14:creationId xmlns:p14="http://schemas.microsoft.com/office/powerpoint/2010/main" val="42016551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Class09_threads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649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9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6134" y="3317620"/>
            <a:ext cx="6798734" cy="3142739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6134" y="3317620"/>
            <a:ext cx="6798734" cy="3142739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6134" y="3317620"/>
            <a:ext cx="6798734" cy="3142739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5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6134" y="3317620"/>
            <a:ext cx="6798734" cy="3142739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6134" y="3317620"/>
            <a:ext cx="6798734" cy="3142739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6134" y="3317620"/>
            <a:ext cx="6798734" cy="3142739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12146842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65952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0500" y="247650"/>
            <a:ext cx="2076450" cy="6130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9563" y="247650"/>
            <a:ext cx="6078537" cy="61309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15952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91062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589725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9563" y="1154113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8663" y="1154113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70646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03565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14160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51891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8999488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2841832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9563" y="1154113"/>
            <a:ext cx="8307387" cy="5224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7145337" cy="747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969696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217488" y="6400800"/>
            <a:ext cx="606425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sz="1400" b="0" smtClean="0">
                <a:solidFill>
                  <a:schemeClr val="hlink"/>
                </a:solidFill>
              </a:rPr>
              <a:t>– </a:t>
            </a:r>
            <a:fld id="{A9BDFFC1-EBD7-4686-AB99-7F998D5EE0DA}" type="slidenum">
              <a:rPr lang="en-US" sz="1400" b="0" smtClean="0">
                <a:solidFill>
                  <a:schemeClr val="hlink"/>
                </a:solidFill>
              </a:rPr>
              <a:pPr>
                <a:lnSpc>
                  <a:spcPct val="90000"/>
                </a:lnSpc>
                <a:defRPr/>
              </a:pPr>
              <a:t>‹#›</a:t>
            </a:fld>
            <a:r>
              <a:rPr lang="en-US" sz="1400" b="0" smtClean="0">
                <a:solidFill>
                  <a:schemeClr val="hlink"/>
                </a:solidFill>
              </a:rPr>
              <a:t> –</a:t>
            </a:r>
            <a:endParaRPr lang="en-US" sz="1400" b="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7761288" y="6391275"/>
            <a:ext cx="685800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/>
                  </a:outerShdw>
                </a:effectLst>
              </a14:hiddenEffects>
            </a:ext>
          </a:extLst>
        </p:spPr>
        <p:txBody>
          <a:bodyPr wrap="none" lIns="45715" tIns="45715" rIns="45715" bIns="45715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altLang="en-US" sz="1400" b="0" smtClean="0">
                <a:solidFill>
                  <a:schemeClr val="hlink"/>
                </a:solidFill>
              </a:rPr>
              <a:t>CS 105</a:t>
            </a:r>
          </a:p>
        </p:txBody>
      </p:sp>
      <p:pic>
        <p:nvPicPr>
          <p:cNvPr id="1030" name="Picture 7" descr="new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1025" y="100013"/>
            <a:ext cx="73818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b="1">
          <a:solidFill>
            <a:schemeClr val="tx1"/>
          </a:solidFill>
          <a:latin typeface="+mn-lt"/>
        </a:defRPr>
      </a:lvl4pPr>
      <a:lvl5pPr marL="1998663" indent="-168275" algn="l" rtl="0" eaLnBrk="0" fontAlgn="base" hangingPunct="0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5pPr>
      <a:lvl6pPr marL="24558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6pPr>
      <a:lvl7pPr marL="29130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7pPr>
      <a:lvl8pPr marL="33702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8pPr>
      <a:lvl9pPr marL="3827463" indent="-168275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36738"/>
            <a:ext cx="9144000" cy="1565275"/>
          </a:xfrm>
          <a:noFill/>
          <a:extLs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mtClean="0"/>
              <a:t>Programming with Threads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95450" y="3667125"/>
            <a:ext cx="6175375" cy="2514600"/>
          </a:xfrm>
          <a:noFill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pPr eaLnBrk="1" hangingPunct="1">
              <a:lnSpc>
                <a:spcPct val="80000"/>
              </a:lnSpc>
            </a:pPr>
            <a:r>
              <a:rPr lang="en-US" altLang="en-US" smtClean="0"/>
              <a:t>Topics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Threads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Shared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The need for synchronization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Synchronizing with semaphores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Thread safety and reentrancy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Races and deadlocks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1566863" y="762000"/>
            <a:ext cx="6246812" cy="88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>
              <a:lnSpc>
                <a:spcPct val="87000"/>
              </a:lnSpc>
            </a:pPr>
            <a:r>
              <a:rPr lang="en-US" altLang="en-US" sz="3800"/>
              <a:t>CS 105</a:t>
            </a:r>
            <a:br>
              <a:rPr lang="en-US" altLang="en-US" sz="3800"/>
            </a:br>
            <a:r>
              <a:rPr lang="en-US" altLang="en-US" sz="2500" i="1"/>
              <a:t>“Tour of the Black Holes of Computing!”</a:t>
            </a:r>
            <a:endParaRPr lang="en-US" altLang="en-US" sz="38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Execution of Threaded “hello, world”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162175" y="1358900"/>
            <a:ext cx="1504950" cy="3921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 dirty="0"/>
              <a:t>main thread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6172200" y="2590800"/>
            <a:ext cx="1454150" cy="3921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/>
              <a:t>peer thread</a:t>
            </a:r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 flipH="1">
            <a:off x="2894013" y="2081213"/>
            <a:ext cx="0" cy="11191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6724650" y="3260725"/>
            <a:ext cx="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6800850" y="3551238"/>
            <a:ext cx="18303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>
                <a:latin typeface="Courier New" pitchFamily="49" charset="0"/>
              </a:rPr>
              <a:t>return NULL;</a:t>
            </a:r>
            <a:endParaRPr lang="en-US" altLang="en-US" sz="1800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2895600" y="2438400"/>
            <a:ext cx="3829050" cy="822325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0" y="3505200"/>
            <a:ext cx="28638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/>
            <a:r>
              <a:rPr lang="en-US" altLang="en-US" sz="1800" dirty="0">
                <a:solidFill>
                  <a:srgbClr val="FF0000"/>
                </a:solidFill>
              </a:rPr>
              <a:t>main thread waits for </a:t>
            </a:r>
          </a:p>
          <a:p>
            <a:pPr algn="r"/>
            <a:r>
              <a:rPr lang="en-US" altLang="en-US" sz="1800" dirty="0">
                <a:solidFill>
                  <a:srgbClr val="FF0000"/>
                </a:solidFill>
              </a:rPr>
              <a:t>peer  thread to terminate</a:t>
            </a:r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2914650" y="3870325"/>
            <a:ext cx="3810000" cy="762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838200" y="5029200"/>
            <a:ext cx="20129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/>
            <a:r>
              <a:rPr lang="en-US" altLang="en-US" sz="1800" dirty="0">
                <a:latin typeface="Courier New" pitchFamily="49" charset="0"/>
              </a:rPr>
              <a:t>exit()</a:t>
            </a:r>
            <a:r>
              <a:rPr lang="en-US" altLang="en-US" sz="1800" dirty="0"/>
              <a:t> </a:t>
            </a:r>
          </a:p>
          <a:p>
            <a:pPr algn="r"/>
            <a:r>
              <a:rPr lang="en-US" altLang="en-US" sz="1800" dirty="0">
                <a:solidFill>
                  <a:srgbClr val="FF0000"/>
                </a:solidFill>
              </a:rPr>
              <a:t>terminates </a:t>
            </a:r>
          </a:p>
          <a:p>
            <a:pPr algn="r"/>
            <a:r>
              <a:rPr lang="en-US" altLang="en-US" sz="1800" dirty="0">
                <a:solidFill>
                  <a:srgbClr val="FF0000"/>
                </a:solidFill>
              </a:rPr>
              <a:t>main thread and </a:t>
            </a:r>
          </a:p>
          <a:p>
            <a:pPr algn="r"/>
            <a:r>
              <a:rPr lang="en-US" altLang="en-US" sz="1800" dirty="0">
                <a:solidFill>
                  <a:srgbClr val="FF0000"/>
                </a:solidFill>
              </a:rPr>
              <a:t>any peer thread</a:t>
            </a:r>
            <a:r>
              <a:rPr lang="en-US" altLang="en-US" sz="1800" dirty="0"/>
              <a:t>s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512763" y="2209800"/>
            <a:ext cx="23066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/>
            <a:r>
              <a:rPr lang="en-US" altLang="en-US" sz="1800" b="0"/>
              <a:t>call Pthread_create()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792163" y="2971800"/>
            <a:ext cx="20272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/>
            <a:r>
              <a:rPr lang="en-US" altLang="en-US" sz="1800" b="0"/>
              <a:t>call Pthread_join()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304800" y="4419600"/>
            <a:ext cx="2514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/>
            <a:r>
              <a:rPr lang="en-US" altLang="en-US" sz="1800" b="0"/>
              <a:t>Pthread_join() returns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6781800" y="3200400"/>
            <a:ext cx="12811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>
                <a:latin typeface="Courier New" pitchFamily="49" charset="0"/>
              </a:rPr>
              <a:t>printf()</a:t>
            </a:r>
            <a:endParaRPr lang="en-US" altLang="en-US" sz="1800"/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6800850" y="3810000"/>
            <a:ext cx="1428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 b="0"/>
              <a:t>(peer thread</a:t>
            </a:r>
          </a:p>
          <a:p>
            <a:pPr algn="l"/>
            <a:r>
              <a:rPr lang="en-US" altLang="en-US" sz="1800" b="0"/>
              <a:t>terminates)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144463" y="2514600"/>
            <a:ext cx="26749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r"/>
            <a:r>
              <a:rPr lang="en-US" altLang="en-US" sz="1800" b="0"/>
              <a:t>Pthread_create() returns</a:t>
            </a:r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2894013" y="4559300"/>
            <a:ext cx="0" cy="10302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Line 19"/>
          <p:cNvSpPr>
            <a:spLocks noChangeShapeType="1"/>
          </p:cNvSpPr>
          <p:nvPr/>
        </p:nvSpPr>
        <p:spPr bwMode="auto">
          <a:xfrm>
            <a:off x="2886075" y="3282950"/>
            <a:ext cx="7938" cy="1154113"/>
          </a:xfrm>
          <a:prstGeom prst="line">
            <a:avLst/>
          </a:prstGeom>
          <a:noFill/>
          <a:ln w="25400">
            <a:solidFill>
              <a:srgbClr val="6699FF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Pros and Cons</a:t>
            </a:r>
            <a:br>
              <a:rPr lang="en-US" altLang="en-US" smtClean="0"/>
            </a:br>
            <a:r>
              <a:rPr lang="en-US" altLang="en-US" smtClean="0"/>
              <a:t>of Thread-Based Designs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497013"/>
            <a:ext cx="8307387" cy="5224462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+ Threads take advantage of multicore/multi-CPU H/W</a:t>
            </a:r>
          </a:p>
          <a:p>
            <a:pPr eaLnBrk="1" hangingPunct="1"/>
            <a:r>
              <a:rPr lang="en-US" altLang="en-US" dirty="0" smtClean="0"/>
              <a:t>+ Easy to share data structures between threads</a:t>
            </a:r>
          </a:p>
          <a:p>
            <a:pPr lvl="1" eaLnBrk="1" hangingPunct="1"/>
            <a:r>
              <a:rPr lang="en-US" altLang="en-US" dirty="0" smtClean="0"/>
              <a:t>E.g., logging information, file cache</a:t>
            </a:r>
          </a:p>
          <a:p>
            <a:pPr eaLnBrk="1" hangingPunct="1"/>
            <a:r>
              <a:rPr lang="en-US" altLang="en-US" dirty="0" smtClean="0"/>
              <a:t>+ Threads are more efficient than processes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– Unintentional sharing can introduce subtle and hard-to-reproduce errors!</a:t>
            </a:r>
          </a:p>
          <a:p>
            <a:pPr lvl="1" eaLnBrk="1" hangingPunct="1"/>
            <a:r>
              <a:rPr lang="en-US" altLang="en-US" dirty="0" smtClean="0"/>
              <a:t>Ease of data sharing is greatest strength of threads, but also greatest weakness</a:t>
            </a:r>
          </a:p>
          <a:p>
            <a:pPr lvl="1" eaLnBrk="1" hangingPunct="1"/>
            <a:r>
              <a:rPr lang="en-US" altLang="en-US" dirty="0" smtClean="0"/>
              <a:t>Hard to know what’s shared, what’s private</a:t>
            </a:r>
          </a:p>
          <a:p>
            <a:pPr lvl="1" eaLnBrk="1" hangingPunct="1"/>
            <a:r>
              <a:rPr lang="en-US" altLang="en-US" dirty="0" smtClean="0"/>
              <a:t>Hard to detect errors by testing (low-probability failures)</a:t>
            </a:r>
          </a:p>
          <a:p>
            <a:pPr lvl="1" eaLnBrk="1" hangingPunct="1">
              <a:buFont typeface="Wingdings" pitchFamily="2" charset="2"/>
              <a:buNone/>
            </a:pPr>
            <a:endParaRPr lang="en-US" altLang="en-US" dirty="0" smtClean="0"/>
          </a:p>
          <a:p>
            <a:pPr lvl="1"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Shared Variables in Threaded C Programs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9563" y="1325563"/>
            <a:ext cx="8307387" cy="42291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Question: Which variables in a threaded C program are shared variables?</a:t>
            </a:r>
          </a:p>
          <a:p>
            <a:pPr lvl="1" eaLnBrk="1" hangingPunct="1"/>
            <a:r>
              <a:rPr lang="en-US" altLang="en-US" dirty="0" smtClean="0"/>
              <a:t>Answer not as simple as “global variables are shared” and “stack variables are private”</a:t>
            </a:r>
          </a:p>
          <a:p>
            <a:pPr eaLnBrk="1" hangingPunct="1"/>
            <a:r>
              <a:rPr lang="en-US" altLang="en-US" i="1" dirty="0" smtClean="0"/>
              <a:t>Definition:</a:t>
            </a:r>
            <a:r>
              <a:rPr lang="en-US" altLang="en-US" dirty="0" smtClean="0"/>
              <a:t> A variable x is </a:t>
            </a:r>
            <a:r>
              <a:rPr lang="en-US" altLang="en-US" i="1" dirty="0" smtClean="0"/>
              <a:t>shared</a:t>
            </a:r>
            <a:r>
              <a:rPr lang="en-US" altLang="en-US" dirty="0" smtClean="0"/>
              <a:t> if and only if multiple threads reference some instance of x.</a:t>
            </a:r>
            <a:endParaRPr lang="en-US" altLang="en-US" i="1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r>
              <a:rPr lang="en-US" altLang="en-US" dirty="0" smtClean="0"/>
              <a:t>Requires answers to the following questions:</a:t>
            </a:r>
          </a:p>
          <a:p>
            <a:pPr lvl="1" eaLnBrk="1" hangingPunct="1"/>
            <a:r>
              <a:rPr lang="en-US" altLang="en-US" dirty="0" smtClean="0"/>
              <a:t>What is the memory model for threads?</a:t>
            </a:r>
          </a:p>
          <a:p>
            <a:pPr lvl="1" eaLnBrk="1" hangingPunct="1"/>
            <a:r>
              <a:rPr lang="en-US" altLang="en-US" dirty="0" smtClean="0"/>
              <a:t>How are variables mapped to memory instances?</a:t>
            </a:r>
          </a:p>
          <a:p>
            <a:pPr lvl="1" eaLnBrk="1" hangingPunct="1"/>
            <a:r>
              <a:rPr lang="en-US" altLang="en-US" dirty="0" smtClean="0"/>
              <a:t>How many threads reference each of these instances?</a:t>
            </a:r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Threads Memory Model</a:t>
            </a:r>
          </a:p>
        </p:txBody>
      </p:sp>
      <p:sp>
        <p:nvSpPr>
          <p:cNvPr id="1536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000" dirty="0" smtClean="0"/>
              <a:t>Conceptual model:</a:t>
            </a:r>
          </a:p>
          <a:p>
            <a:pPr lvl="1" eaLnBrk="1" hangingPunct="1"/>
            <a:r>
              <a:rPr lang="en-US" altLang="en-US" sz="1800" dirty="0" smtClean="0"/>
              <a:t>Each thread runs in larger context of a process</a:t>
            </a:r>
          </a:p>
          <a:p>
            <a:pPr lvl="1" eaLnBrk="1" hangingPunct="1"/>
            <a:r>
              <a:rPr lang="en-US" altLang="en-US" sz="1800" dirty="0" smtClean="0"/>
              <a:t>Each thread has its own separate thread context</a:t>
            </a:r>
          </a:p>
          <a:p>
            <a:pPr lvl="2" eaLnBrk="1" hangingPunct="1"/>
            <a:r>
              <a:rPr lang="en-US" altLang="en-US" sz="1600" dirty="0" smtClean="0"/>
              <a:t>Thread ID, stack, stack pointer, program counter, condition codes, and general-purpose registers</a:t>
            </a:r>
          </a:p>
          <a:p>
            <a:pPr lvl="1" eaLnBrk="1" hangingPunct="1"/>
            <a:r>
              <a:rPr lang="en-US" altLang="en-US" sz="1800" dirty="0" smtClean="0"/>
              <a:t>All threads share remaining process context</a:t>
            </a:r>
          </a:p>
          <a:p>
            <a:pPr lvl="2" eaLnBrk="1" hangingPunct="1"/>
            <a:r>
              <a:rPr lang="en-US" altLang="en-US" sz="1600" dirty="0" smtClean="0"/>
              <a:t>Code, </a:t>
            </a:r>
            <a:r>
              <a:rPr lang="en-US" altLang="en-US" sz="1600" dirty="0" smtClean="0">
                <a:solidFill>
                  <a:srgbClr val="FF0000"/>
                </a:solidFill>
              </a:rPr>
              <a:t>data, heap</a:t>
            </a:r>
            <a:r>
              <a:rPr lang="en-US" altLang="en-US" sz="1600" dirty="0" smtClean="0"/>
              <a:t>, and shared library segments of process virtual address space</a:t>
            </a:r>
          </a:p>
          <a:p>
            <a:pPr lvl="2" eaLnBrk="1" hangingPunct="1"/>
            <a:r>
              <a:rPr lang="en-US" altLang="en-US" sz="1600" dirty="0" smtClean="0"/>
              <a:t>Open files and installed handlers</a:t>
            </a:r>
          </a:p>
          <a:p>
            <a:pPr eaLnBrk="1" hangingPunct="1"/>
            <a:r>
              <a:rPr lang="en-US" altLang="en-US" sz="2000" dirty="0" smtClean="0"/>
              <a:t>Operationally, this model is not strictly enforced:</a:t>
            </a:r>
          </a:p>
          <a:p>
            <a:pPr lvl="1" eaLnBrk="1" hangingPunct="1"/>
            <a:r>
              <a:rPr lang="en-US" altLang="en-US" sz="1800" dirty="0" smtClean="0"/>
              <a:t>Register values are truly separate and protected</a:t>
            </a:r>
          </a:p>
          <a:p>
            <a:pPr lvl="1" eaLnBrk="1" hangingPunct="1"/>
            <a:r>
              <a:rPr lang="en-US" altLang="en-US" sz="1800" dirty="0" smtClean="0"/>
              <a:t>But any thread can read and write the stack of any other thread </a:t>
            </a:r>
          </a:p>
          <a:p>
            <a:pPr eaLnBrk="1" hangingPunct="1"/>
            <a:endParaRPr lang="en-US" altLang="en-US" sz="2000" dirty="0" smtClean="0"/>
          </a:p>
          <a:p>
            <a:pPr eaLnBrk="1" hangingPunct="1"/>
            <a:r>
              <a:rPr lang="en-US" altLang="en-US" sz="2000" i="1" dirty="0" smtClean="0">
                <a:solidFill>
                  <a:srgbClr val="FF0000"/>
                </a:solidFill>
              </a:rPr>
              <a:t>Mismatch between conceptual and operational model is a source of confusion and errors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7494587" cy="75565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Example Program</a:t>
            </a:r>
            <a:br>
              <a:rPr lang="en-US" altLang="en-US" dirty="0" smtClean="0"/>
            </a:br>
            <a:r>
              <a:rPr lang="en-US" altLang="en-US" dirty="0" smtClean="0"/>
              <a:t>to Illustrate Sharing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250825" y="1502648"/>
            <a:ext cx="3764172" cy="4678204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dirty="0">
                <a:latin typeface="Courier New" pitchFamily="49" charset="0"/>
              </a:rPr>
              <a:t>char **</a:t>
            </a:r>
            <a:r>
              <a:rPr lang="en-US" altLang="en-US" dirty="0" err="1">
                <a:latin typeface="Courier New" pitchFamily="49" charset="0"/>
              </a:rPr>
              <a:t>ptr</a:t>
            </a:r>
            <a:r>
              <a:rPr lang="en-US" altLang="en-US" dirty="0">
                <a:latin typeface="Courier New" pitchFamily="49" charset="0"/>
              </a:rPr>
              <a:t>;  /* global */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main()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{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pthread_t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tid</a:t>
            </a:r>
            <a:r>
              <a:rPr lang="en-US" altLang="en-US" dirty="0">
                <a:latin typeface="Courier New" pitchFamily="49" charset="0"/>
              </a:rPr>
              <a:t>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char *</a:t>
            </a:r>
            <a:r>
              <a:rPr lang="en-US" altLang="en-US" dirty="0" err="1">
                <a:latin typeface="Courier New" pitchFamily="49" charset="0"/>
              </a:rPr>
              <a:t>msgs</a:t>
            </a:r>
            <a:r>
              <a:rPr lang="en-US" altLang="en-US" dirty="0">
                <a:latin typeface="Courier New" pitchFamily="49" charset="0"/>
              </a:rPr>
              <a:t>[N] = {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"Hello from foo",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"Hello from bar"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};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ptr</a:t>
            </a:r>
            <a:r>
              <a:rPr lang="en-US" altLang="en-US" dirty="0">
                <a:latin typeface="Courier New" pitchFamily="49" charset="0"/>
              </a:rPr>
              <a:t> = </a:t>
            </a:r>
            <a:r>
              <a:rPr lang="en-US" altLang="en-US" dirty="0" err="1">
                <a:latin typeface="Courier New" pitchFamily="49" charset="0"/>
              </a:rPr>
              <a:t>msgs</a:t>
            </a:r>
            <a:r>
              <a:rPr lang="en-US" altLang="en-US" dirty="0">
                <a:latin typeface="Courier New" pitchFamily="49" charset="0"/>
              </a:rPr>
              <a:t>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for (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= 0;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&lt; 2;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++)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</a:t>
            </a:r>
            <a:r>
              <a:rPr lang="en-US" altLang="en-US" dirty="0" err="1">
                <a:latin typeface="Courier New" pitchFamily="49" charset="0"/>
              </a:rPr>
              <a:t>Pthread_create</a:t>
            </a:r>
            <a:r>
              <a:rPr lang="en-US" altLang="en-US" dirty="0">
                <a:latin typeface="Courier New" pitchFamily="49" charset="0"/>
              </a:rPr>
              <a:t>(&amp;</a:t>
            </a:r>
            <a:r>
              <a:rPr lang="en-US" altLang="en-US" dirty="0" err="1">
                <a:latin typeface="Courier New" pitchFamily="49" charset="0"/>
              </a:rPr>
              <a:t>tid</a:t>
            </a:r>
            <a:r>
              <a:rPr lang="en-US" altLang="en-US" dirty="0">
                <a:latin typeface="Courier New" pitchFamily="49" charset="0"/>
              </a:rPr>
              <a:t>, 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    NULL, 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    thread, 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    (void *)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 smtClean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smtClean="0">
                <a:latin typeface="Courier New" pitchFamily="49" charset="0"/>
              </a:rPr>
              <a:t>   // </a:t>
            </a:r>
            <a:r>
              <a:rPr lang="en-US" altLang="en-US" dirty="0" err="1" smtClean="0">
                <a:latin typeface="Courier New" pitchFamily="49" charset="0"/>
              </a:rPr>
              <a:t>Pthread_join</a:t>
            </a:r>
            <a:r>
              <a:rPr lang="en-US" altLang="en-US" dirty="0" smtClean="0">
                <a:latin typeface="Courier New" pitchFamily="49" charset="0"/>
              </a:rPr>
              <a:t> omitted</a:t>
            </a:r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Pthread_exit</a:t>
            </a:r>
            <a:r>
              <a:rPr lang="en-US" altLang="en-US" dirty="0">
                <a:latin typeface="Courier New" pitchFamily="49" charset="0"/>
              </a:rPr>
              <a:t>(NULL);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}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4359275" y="1634543"/>
            <a:ext cx="4504759" cy="2462213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dirty="0">
                <a:latin typeface="Courier New" pitchFamily="49" charset="0"/>
              </a:rPr>
              <a:t>/* thread routine */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void *thread(void *</a:t>
            </a:r>
            <a:r>
              <a:rPr lang="en-US" altLang="en-US" dirty="0" err="1">
                <a:latin typeface="Courier New" pitchFamily="49" charset="0"/>
              </a:rPr>
              <a:t>vargp</a:t>
            </a:r>
            <a:r>
              <a:rPr lang="en-US" altLang="en-US" dirty="0">
                <a:latin typeface="Courier New" pitchFamily="49" charset="0"/>
              </a:rPr>
              <a:t>)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{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myid</a:t>
            </a:r>
            <a:r>
              <a:rPr lang="en-US" altLang="en-US" dirty="0">
                <a:latin typeface="Courier New" pitchFamily="49" charset="0"/>
              </a:rPr>
              <a:t> = (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)</a:t>
            </a:r>
            <a:r>
              <a:rPr lang="en-US" altLang="en-US" dirty="0" err="1">
                <a:latin typeface="Courier New" pitchFamily="49" charset="0"/>
              </a:rPr>
              <a:t>vargp</a:t>
            </a:r>
            <a:r>
              <a:rPr lang="en-US" altLang="en-US" dirty="0">
                <a:latin typeface="Courier New" pitchFamily="49" charset="0"/>
              </a:rPr>
              <a:t>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static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svar</a:t>
            </a:r>
            <a:r>
              <a:rPr lang="en-US" altLang="en-US" dirty="0">
                <a:latin typeface="Courier New" pitchFamily="49" charset="0"/>
              </a:rPr>
              <a:t> = 0;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printf</a:t>
            </a:r>
            <a:r>
              <a:rPr lang="en-US" altLang="en-US" dirty="0">
                <a:latin typeface="Courier New" pitchFamily="49" charset="0"/>
              </a:rPr>
              <a:t>("[%d]: %s (</a:t>
            </a:r>
            <a:r>
              <a:rPr lang="en-US" altLang="en-US" dirty="0" err="1">
                <a:latin typeface="Courier New" pitchFamily="49" charset="0"/>
              </a:rPr>
              <a:t>svar</a:t>
            </a:r>
            <a:r>
              <a:rPr lang="en-US" altLang="en-US" dirty="0">
                <a:latin typeface="Courier New" pitchFamily="49" charset="0"/>
              </a:rPr>
              <a:t>=%d)\n", 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 </a:t>
            </a:r>
            <a:r>
              <a:rPr lang="en-US" altLang="en-US" dirty="0" err="1">
                <a:latin typeface="Courier New" pitchFamily="49" charset="0"/>
              </a:rPr>
              <a:t>myid</a:t>
            </a:r>
            <a:r>
              <a:rPr lang="en-US" altLang="en-US" dirty="0">
                <a:latin typeface="Courier New" pitchFamily="49" charset="0"/>
              </a:rPr>
              <a:t>, </a:t>
            </a:r>
            <a:r>
              <a:rPr lang="en-US" altLang="en-US" dirty="0" err="1">
                <a:latin typeface="Courier New" pitchFamily="49" charset="0"/>
              </a:rPr>
              <a:t>ptr</a:t>
            </a:r>
            <a:r>
              <a:rPr lang="en-US" altLang="en-US" dirty="0">
                <a:latin typeface="Courier New" pitchFamily="49" charset="0"/>
              </a:rPr>
              <a:t>[</a:t>
            </a:r>
            <a:r>
              <a:rPr lang="en-US" altLang="en-US" dirty="0" err="1">
                <a:latin typeface="Courier New" pitchFamily="49" charset="0"/>
              </a:rPr>
              <a:t>myid</a:t>
            </a:r>
            <a:r>
              <a:rPr lang="en-US" altLang="en-US" dirty="0">
                <a:latin typeface="Courier New" pitchFamily="49" charset="0"/>
              </a:rPr>
              <a:t>], ++</a:t>
            </a:r>
            <a:r>
              <a:rPr lang="en-US" altLang="en-US" dirty="0" err="1">
                <a:latin typeface="Courier New" pitchFamily="49" charset="0"/>
              </a:rPr>
              <a:t>svar</a:t>
            </a:r>
            <a:r>
              <a:rPr lang="en-US" altLang="en-US" dirty="0" smtClean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smtClean="0">
                <a:latin typeface="Courier New" pitchFamily="49" charset="0"/>
              </a:rPr>
              <a:t>   return 0;</a:t>
            </a:r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}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4079519" y="4309289"/>
            <a:ext cx="489973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 i="1" dirty="0"/>
              <a:t>Peer threads </a:t>
            </a:r>
            <a:r>
              <a:rPr lang="en-US" altLang="en-US" sz="1800" i="1" dirty="0" smtClean="0"/>
              <a:t>reference main </a:t>
            </a:r>
            <a:r>
              <a:rPr lang="en-US" altLang="en-US" sz="1800" i="1" dirty="0"/>
              <a:t>thread’s stack</a:t>
            </a:r>
          </a:p>
          <a:p>
            <a:r>
              <a:rPr lang="en-US" altLang="en-US" sz="1800" i="1" dirty="0"/>
              <a:t>indirectly through global </a:t>
            </a:r>
            <a:r>
              <a:rPr lang="en-US" altLang="en-US" sz="1800" i="1" dirty="0" err="1"/>
              <a:t>ptr</a:t>
            </a:r>
            <a:r>
              <a:rPr lang="en-US" altLang="en-US" sz="1800" i="1" dirty="0"/>
              <a:t> variable</a:t>
            </a:r>
            <a:endParaRPr lang="en-US" altLang="en-US" sz="1800" dirty="0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V="1">
            <a:off x="5930900" y="3606800"/>
            <a:ext cx="520700" cy="673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 smtClean="0"/>
              <a:t>Mapping Variable Instances to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442325" cy="4972050"/>
          </a:xfrm>
        </p:spPr>
        <p:txBody>
          <a:bodyPr/>
          <a:lstStyle/>
          <a:p>
            <a:r>
              <a:rPr lang="en-US" dirty="0" smtClean="0"/>
              <a:t>Global variables</a:t>
            </a:r>
          </a:p>
          <a:p>
            <a:pPr lvl="1"/>
            <a:r>
              <a:rPr lang="en-US" i="1" dirty="0" smtClean="0"/>
              <a:t>Def:</a:t>
            </a:r>
            <a:r>
              <a:rPr lang="en-US" dirty="0" smtClean="0"/>
              <a:t>  Variable declared outside of a function</a:t>
            </a:r>
          </a:p>
          <a:p>
            <a:pPr lvl="1"/>
            <a:r>
              <a:rPr lang="en-US" b="1" dirty="0" smtClean="0">
                <a:solidFill>
                  <a:srgbClr val="990000"/>
                </a:solidFill>
              </a:rPr>
              <a:t>Virtual memory contains exactly one instance of any global variable</a:t>
            </a:r>
            <a:endParaRPr lang="en-US" dirty="0" smtClean="0"/>
          </a:p>
          <a:p>
            <a:r>
              <a:rPr lang="en-US" dirty="0" smtClean="0"/>
              <a:t>Local variables</a:t>
            </a:r>
          </a:p>
          <a:p>
            <a:pPr lvl="1"/>
            <a:r>
              <a:rPr lang="en-US" i="1" dirty="0" smtClean="0"/>
              <a:t>Def:</a:t>
            </a:r>
            <a:r>
              <a:rPr lang="en-US" dirty="0" smtClean="0"/>
              <a:t> Variable declared inside function without  </a:t>
            </a:r>
            <a:r>
              <a:rPr lang="en-US" dirty="0" smtClean="0">
                <a:latin typeface="Courier New"/>
                <a:cs typeface="Courier New"/>
              </a:rPr>
              <a:t>static</a:t>
            </a:r>
            <a:r>
              <a:rPr lang="en-US" dirty="0" smtClean="0"/>
              <a:t> attribute</a:t>
            </a:r>
          </a:p>
          <a:p>
            <a:pPr lvl="1"/>
            <a:r>
              <a:rPr lang="en-US" b="1" dirty="0" smtClean="0">
                <a:solidFill>
                  <a:srgbClr val="990000"/>
                </a:solidFill>
              </a:rPr>
              <a:t>Each thread stack </a:t>
            </a:r>
            <a:r>
              <a:rPr lang="en-US" b="1" dirty="0" smtClean="0">
                <a:solidFill>
                  <a:srgbClr val="990000"/>
                </a:solidFill>
              </a:rPr>
              <a:t>frame contains </a:t>
            </a:r>
            <a:r>
              <a:rPr lang="en-US" b="1" dirty="0" smtClean="0">
                <a:solidFill>
                  <a:srgbClr val="990000"/>
                </a:solidFill>
              </a:rPr>
              <a:t>one instance of each local variable</a:t>
            </a:r>
            <a:endParaRPr lang="en-US" dirty="0" smtClean="0"/>
          </a:p>
          <a:p>
            <a:r>
              <a:rPr lang="en-US" dirty="0" smtClean="0"/>
              <a:t>Local static variables</a:t>
            </a:r>
          </a:p>
          <a:p>
            <a:pPr lvl="1"/>
            <a:r>
              <a:rPr lang="en-US" i="1" dirty="0" smtClean="0"/>
              <a:t>Def: </a:t>
            </a:r>
            <a:r>
              <a:rPr lang="en-US" dirty="0" smtClean="0"/>
              <a:t> Variable declared inside  function with the </a:t>
            </a:r>
            <a:r>
              <a:rPr lang="en-US" dirty="0" smtClean="0">
                <a:latin typeface="Courier New"/>
                <a:cs typeface="Courier New"/>
              </a:rPr>
              <a:t>static</a:t>
            </a:r>
            <a:r>
              <a:rPr lang="en-US" dirty="0" smtClean="0"/>
              <a:t> attribute</a:t>
            </a:r>
          </a:p>
          <a:p>
            <a:pPr lvl="1"/>
            <a:r>
              <a:rPr lang="en-US" b="1" dirty="0" smtClean="0">
                <a:solidFill>
                  <a:srgbClr val="990000"/>
                </a:solidFill>
              </a:rPr>
              <a:t>Virtual memory contains exactly one instance of any local static variable. 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1076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3"/>
          <p:cNvSpPr>
            <a:spLocks noGrp="1" noChangeArrowheads="1"/>
          </p:cNvSpPr>
          <p:nvPr>
            <p:ph type="title"/>
          </p:nvPr>
        </p:nvSpPr>
        <p:spPr>
          <a:xfrm>
            <a:off x="339725" y="266700"/>
            <a:ext cx="8972550" cy="781050"/>
          </a:xfrm>
        </p:spPr>
        <p:txBody>
          <a:bodyPr/>
          <a:lstStyle/>
          <a:p>
            <a:pPr eaLnBrk="1" hangingPunct="1"/>
            <a:r>
              <a:rPr lang="en-US" altLang="en-US" smtClean="0"/>
              <a:t>Mapping Vars to Mem. Instances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50825" y="1971675"/>
            <a:ext cx="3746500" cy="44259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>
                <a:latin typeface="Courier New" pitchFamily="49" charset="0"/>
              </a:rPr>
              <a:t>char **ptr;  /* global */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int main()</a:t>
            </a:r>
          </a:p>
          <a:p>
            <a:pPr algn="l"/>
            <a:r>
              <a:rPr lang="en-US" altLang="en-US">
                <a:latin typeface="Courier New" pitchFamily="49" charset="0"/>
              </a:rPr>
              <a:t>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int i;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pthread_t tid;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char *msgs[2] =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"Hello from foo",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"Hello from bar"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};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ptr = msgs;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for (i = 0; i &lt; 2; i++)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Pthread_create(&amp;tid,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    NULL,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    thread,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    (void *)i);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Pthread_exit(NULL);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4486275" y="3371850"/>
            <a:ext cx="4476750" cy="222567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>
                <a:latin typeface="Courier New" pitchFamily="49" charset="0"/>
              </a:rPr>
              <a:t>/* thread routine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void *thread(void *vargp)</a:t>
            </a:r>
          </a:p>
          <a:p>
            <a:pPr algn="l"/>
            <a:r>
              <a:rPr lang="en-US" altLang="en-US">
                <a:latin typeface="Courier New" pitchFamily="49" charset="0"/>
              </a:rPr>
              <a:t>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int myid = (int)vargp;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static int svar = 0;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printf("[%d]: %s (svar=%d)\n",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 myid, ptr[myid], ++svar);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84138" y="987425"/>
            <a:ext cx="39465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 i="1"/>
              <a:t>Global var</a:t>
            </a:r>
            <a:r>
              <a:rPr lang="en-US" altLang="en-US" sz="1800"/>
              <a:t>: 1 instance (</a:t>
            </a:r>
            <a:r>
              <a:rPr lang="en-US" altLang="en-US" sz="1800">
                <a:latin typeface="Courier New" pitchFamily="49" charset="0"/>
              </a:rPr>
              <a:t>ptr </a:t>
            </a:r>
            <a:r>
              <a:rPr lang="en-US" altLang="en-US" sz="1800"/>
              <a:t>[data])</a:t>
            </a:r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 flipH="1">
            <a:off x="1397000" y="1244600"/>
            <a:ext cx="381000" cy="787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4341813" y="5984875"/>
            <a:ext cx="45497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 i="1"/>
              <a:t>Local static var</a:t>
            </a:r>
            <a:r>
              <a:rPr lang="en-US" altLang="en-US" sz="1800"/>
              <a:t>: 1 instance: </a:t>
            </a:r>
            <a:r>
              <a:rPr lang="en-US" altLang="en-US" sz="1800">
                <a:latin typeface="Courier New" pitchFamily="49" charset="0"/>
              </a:rPr>
              <a:t>svar </a:t>
            </a:r>
            <a:r>
              <a:rPr lang="en-US" altLang="en-US" sz="1800"/>
              <a:t>[data]</a:t>
            </a:r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 flipV="1">
            <a:off x="6286500" y="4584700"/>
            <a:ext cx="304800" cy="134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2657475" y="1450975"/>
            <a:ext cx="53562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 i="1"/>
              <a:t>Local automatic vars</a:t>
            </a:r>
            <a:r>
              <a:rPr lang="en-US" altLang="en-US" sz="1800"/>
              <a:t>: 1 instance: </a:t>
            </a:r>
            <a:r>
              <a:rPr lang="en-US" altLang="en-US" sz="1800">
                <a:latin typeface="Courier New" pitchFamily="49" charset="0"/>
              </a:rPr>
              <a:t>i.m, msgs.m</a:t>
            </a:r>
            <a:endParaRPr lang="en-US" altLang="en-US" sz="1800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2641600" y="1752600"/>
            <a:ext cx="1701800" cy="165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4175125" y="2041525"/>
            <a:ext cx="4010025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 i="1"/>
              <a:t>Local automatic var:</a:t>
            </a:r>
            <a:r>
              <a:rPr lang="en-US" altLang="en-US" sz="1800"/>
              <a:t>  2 instances:</a:t>
            </a:r>
          </a:p>
          <a:p>
            <a:pPr algn="l"/>
            <a:r>
              <a:rPr lang="en-US" altLang="en-US" sz="1800"/>
              <a:t>      </a:t>
            </a:r>
            <a:r>
              <a:rPr lang="en-US" altLang="en-US" sz="1800">
                <a:latin typeface="Courier New" pitchFamily="49" charset="0"/>
              </a:rPr>
              <a:t>myid.p0</a:t>
            </a:r>
            <a:r>
              <a:rPr lang="en-US" altLang="en-US" sz="1800"/>
              <a:t>[peer thread 0’s stack],</a:t>
            </a:r>
          </a:p>
          <a:p>
            <a:pPr algn="l"/>
            <a:r>
              <a:rPr lang="en-US" altLang="en-US" sz="1800"/>
              <a:t>      </a:t>
            </a:r>
            <a:r>
              <a:rPr lang="en-US" altLang="en-US" sz="1800">
                <a:latin typeface="Courier New" pitchFamily="49" charset="0"/>
              </a:rPr>
              <a:t>myid.p1</a:t>
            </a:r>
            <a:r>
              <a:rPr lang="en-US" altLang="en-US" sz="1800"/>
              <a:t>[peer thread 1’s stack]</a:t>
            </a:r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5905500" y="2882900"/>
            <a:ext cx="533400" cy="1320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Shared Variable Analysis</a:t>
            </a:r>
          </a:p>
        </p:txBody>
      </p:sp>
      <p:sp>
        <p:nvSpPr>
          <p:cNvPr id="1843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Which variables are shared?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785813" y="1730375"/>
            <a:ext cx="7272337" cy="2497138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/>
              <a:t>Variable 	Referenced by	Referenced by 	Referenced by</a:t>
            </a:r>
          </a:p>
          <a:p>
            <a:pPr algn="l"/>
            <a:r>
              <a:rPr lang="en-US" altLang="en-US" sz="1800"/>
              <a:t>instance	main thread?	peer thread 0?	peer thread 1?</a:t>
            </a:r>
          </a:p>
          <a:p>
            <a:pPr algn="l"/>
            <a:endParaRPr lang="en-US" altLang="en-US" sz="1800"/>
          </a:p>
          <a:p>
            <a:pPr algn="l"/>
            <a:r>
              <a:rPr lang="en-US" altLang="en-US" sz="1800">
                <a:latin typeface="Courier New" pitchFamily="49" charset="0"/>
              </a:rPr>
              <a:t>ptr		yes		yes		yes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svar		no		yes		yes	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i.m		yes		no		no	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msgs.m		yes		yes		yes	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myid.p0	no		yes		no	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myid.p1	no		no		yes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444500" y="4610100"/>
            <a:ext cx="8255000" cy="65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385763" indent="-385763" algn="l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defRPr sz="2400" b="1">
                <a:solidFill>
                  <a:schemeClr val="tx2"/>
                </a:solidFill>
                <a:latin typeface="Helvetica" pitchFamily="-124" charset="0"/>
              </a:defRPr>
            </a:lvl1pPr>
            <a:lvl2pPr marL="744538" indent="-246063" algn="l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2" charset="2"/>
              <a:buChar char="n"/>
              <a:defRPr sz="20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 algn="l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itchFamily="2" charset="2"/>
              <a:buChar char="l"/>
              <a:defRPr b="1">
                <a:solidFill>
                  <a:schemeClr val="folHlink"/>
                </a:solidFill>
                <a:latin typeface="Helvetica" pitchFamily="-124" charset="0"/>
              </a:defRPr>
            </a:lvl3pPr>
            <a:lvl4pPr marL="1600200" indent="-228600" algn="l">
              <a:spcBef>
                <a:spcPct val="20000"/>
              </a:spcBef>
              <a:buChar char="»"/>
              <a:defRPr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 algn="l">
              <a:spcBef>
                <a:spcPct val="20000"/>
              </a:spcBef>
              <a:buChar char="o"/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o"/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o"/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o"/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o"/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eaLnBrk="1" hangingPunct="1"/>
            <a:r>
              <a:rPr lang="en-US" altLang="en-US"/>
              <a:t>Answer: A variable x is shared iff multiple threads reference at least one  instance of x. Thus:</a:t>
            </a:r>
          </a:p>
          <a:p>
            <a:pPr lvl="1" eaLnBrk="1" hangingPunct="1"/>
            <a:r>
              <a:rPr lang="en-US" altLang="en-US">
                <a:latin typeface="Courier New" pitchFamily="49" charset="0"/>
              </a:rPr>
              <a:t>ptr</a:t>
            </a:r>
            <a:r>
              <a:rPr lang="en-US" altLang="en-US"/>
              <a:t>, </a:t>
            </a:r>
            <a:r>
              <a:rPr lang="en-US" altLang="en-US">
                <a:latin typeface="Courier New" pitchFamily="49" charset="0"/>
              </a:rPr>
              <a:t>svar</a:t>
            </a:r>
            <a:r>
              <a:rPr lang="en-US" altLang="en-US"/>
              <a:t>, and </a:t>
            </a:r>
            <a:r>
              <a:rPr lang="en-US" altLang="en-US">
                <a:latin typeface="Courier New" pitchFamily="49" charset="0"/>
              </a:rPr>
              <a:t>msgs</a:t>
            </a:r>
            <a:r>
              <a:rPr lang="en-US" altLang="en-US"/>
              <a:t> are shared.</a:t>
            </a:r>
          </a:p>
          <a:p>
            <a:pPr lvl="1" eaLnBrk="1" hangingPunct="1"/>
            <a:r>
              <a:rPr lang="en-US" altLang="en-US">
                <a:latin typeface="Courier New" pitchFamily="49" charset="0"/>
              </a:rPr>
              <a:t>i</a:t>
            </a:r>
            <a:r>
              <a:rPr lang="en-US" altLang="en-US"/>
              <a:t> and </a:t>
            </a:r>
            <a:r>
              <a:rPr lang="en-US" altLang="en-US">
                <a:latin typeface="Courier New" pitchFamily="49" charset="0"/>
              </a:rPr>
              <a:t>myid</a:t>
            </a:r>
            <a:r>
              <a:rPr lang="en-US" altLang="en-US"/>
              <a:t> are </a:t>
            </a:r>
            <a:r>
              <a:rPr lang="en-US" altLang="en-US">
                <a:solidFill>
                  <a:srgbClr val="FF0000"/>
                </a:solidFill>
              </a:rPr>
              <a:t>NOT</a:t>
            </a:r>
            <a:r>
              <a:rPr lang="en-US" altLang="en-US"/>
              <a:t> shared.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Synchronizing Threads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Shared variables are handy...</a:t>
            </a:r>
          </a:p>
          <a:p>
            <a:endParaRPr lang="en-US" dirty="0"/>
          </a:p>
          <a:p>
            <a:r>
              <a:rPr lang="en-US" dirty="0" smtClean="0"/>
              <a:t>…but introduce the possibility of nasty </a:t>
            </a:r>
            <a:r>
              <a:rPr lang="en-US" i="1" dirty="0" smtClean="0"/>
              <a:t>synchronization</a:t>
            </a:r>
            <a:r>
              <a:rPr lang="en-US" dirty="0" smtClean="0"/>
              <a:t> errors.</a:t>
            </a:r>
          </a:p>
        </p:txBody>
      </p:sp>
    </p:spTree>
    <p:extLst>
      <p:ext uri="{BB962C8B-B14F-4D97-AF65-F5344CB8AC3E}">
        <p14:creationId xmlns:p14="http://schemas.microsoft.com/office/powerpoint/2010/main" val="272427187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84175" y="200025"/>
            <a:ext cx="8775700" cy="1095375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Courier New" pitchFamily="49" charset="0"/>
              </a:rPr>
              <a:t>badcnt.c</a:t>
            </a:r>
            <a:r>
              <a:rPr lang="en-US" altLang="en-US" smtClean="0"/>
              <a:t>: An Improperly Synchronized Threaded Program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428625" y="1280364"/>
            <a:ext cx="4381328" cy="5170646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dirty="0">
                <a:latin typeface="Courier New" pitchFamily="49" charset="0"/>
              </a:rPr>
              <a:t>unsigned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 = 0; /* shared */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main</a:t>
            </a:r>
            <a:r>
              <a:rPr lang="en-US" altLang="en-US" dirty="0" smtClean="0">
                <a:latin typeface="Courier New" pitchFamily="49" charset="0"/>
              </a:rPr>
              <a:t>()</a:t>
            </a:r>
          </a:p>
          <a:p>
            <a:pPr algn="l"/>
            <a:r>
              <a:rPr lang="en-US" altLang="en-US" dirty="0" smtClean="0">
                <a:latin typeface="Courier New" pitchFamily="49" charset="0"/>
              </a:rPr>
              <a:t>{</a:t>
            </a:r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pthread_t</a:t>
            </a:r>
            <a:r>
              <a:rPr lang="en-US" altLang="en-US" dirty="0">
                <a:latin typeface="Courier New" pitchFamily="49" charset="0"/>
              </a:rPr>
              <a:t> tid1, tid2;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Pthread_create</a:t>
            </a:r>
            <a:r>
              <a:rPr lang="en-US" altLang="en-US" dirty="0">
                <a:latin typeface="Courier New" pitchFamily="49" charset="0"/>
              </a:rPr>
              <a:t>(&amp;tid1, NULL, 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           count, NULL);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Pthread_create</a:t>
            </a:r>
            <a:r>
              <a:rPr lang="en-US" altLang="en-US" dirty="0">
                <a:latin typeface="Courier New" pitchFamily="49" charset="0"/>
              </a:rPr>
              <a:t>(&amp;tid2, NULL, 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           count, NULL);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Pthread_join</a:t>
            </a:r>
            <a:r>
              <a:rPr lang="en-US" altLang="en-US" dirty="0">
                <a:latin typeface="Courier New" pitchFamily="49" charset="0"/>
              </a:rPr>
              <a:t>(tid1, NULL);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Pthread_join</a:t>
            </a:r>
            <a:r>
              <a:rPr lang="en-US" altLang="en-US" dirty="0">
                <a:latin typeface="Courier New" pitchFamily="49" charset="0"/>
              </a:rPr>
              <a:t>(tid2, NULL);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    if (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smtClean="0">
                <a:latin typeface="Courier New" pitchFamily="49" charset="0"/>
              </a:rPr>
              <a:t>== </a:t>
            </a:r>
            <a:r>
              <a:rPr lang="en-US" altLang="en-US" dirty="0">
                <a:latin typeface="Courier New" pitchFamily="49" charset="0"/>
              </a:rPr>
              <a:t>(unsigned)NITERS*2)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</a:t>
            </a:r>
            <a:r>
              <a:rPr lang="en-US" altLang="en-US" dirty="0" err="1">
                <a:latin typeface="Courier New" pitchFamily="49" charset="0"/>
              </a:rPr>
              <a:t>printf</a:t>
            </a:r>
            <a:r>
              <a:rPr lang="en-US" altLang="en-US" dirty="0">
                <a:latin typeface="Courier New" pitchFamily="49" charset="0"/>
              </a:rPr>
              <a:t>("OK 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=%d\n", 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        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smtClean="0">
                <a:latin typeface="Courier New" pitchFamily="49" charset="0"/>
              </a:rPr>
              <a:t>   else</a:t>
            </a:r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        </a:t>
            </a:r>
            <a:r>
              <a:rPr lang="en-US" altLang="en-US" dirty="0" err="1">
                <a:latin typeface="Courier New" pitchFamily="49" charset="0"/>
              </a:rPr>
              <a:t>printf</a:t>
            </a:r>
            <a:r>
              <a:rPr lang="en-US" altLang="en-US" dirty="0">
                <a:latin typeface="Courier New" pitchFamily="49" charset="0"/>
              </a:rPr>
              <a:t>("BOOM! 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=%d\n", 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        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 smtClean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smtClean="0">
                <a:latin typeface="Courier New" pitchFamily="49" charset="0"/>
              </a:rPr>
              <a:t>   return 0;</a:t>
            </a:r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 smtClean="0">
                <a:latin typeface="Courier New" pitchFamily="49" charset="0"/>
              </a:rPr>
              <a:t>}</a:t>
            </a:r>
            <a:endParaRPr lang="en-US" altLang="en-US" dirty="0">
              <a:latin typeface="Courier New" pitchFamily="49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4965700" y="1363663"/>
            <a:ext cx="3624263" cy="17367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>
                <a:latin typeface="Courier New" pitchFamily="49" charset="0"/>
              </a:rPr>
              <a:t>/* thread routine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void *count(void *arg)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int i;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for (i=0; i&lt;NITERS; i++)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cnt++;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return NULL;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</p:txBody>
      </p:sp>
      <p:sp>
        <p:nvSpPr>
          <p:cNvPr id="832517" name="Text Box 5"/>
          <p:cNvSpPr txBox="1">
            <a:spLocks noChangeArrowheads="1"/>
          </p:cNvSpPr>
          <p:nvPr/>
        </p:nvSpPr>
        <p:spPr bwMode="auto">
          <a:xfrm>
            <a:off x="5562600" y="3222625"/>
            <a:ext cx="2525713" cy="2073275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>
                <a:latin typeface="Courier New" pitchFamily="49" charset="0"/>
              </a:rPr>
              <a:t>linux&gt; ./badcnt</a:t>
            </a:r>
          </a:p>
          <a:p>
            <a:pPr algn="l"/>
            <a:r>
              <a:rPr lang="en-US" altLang="en-US">
                <a:latin typeface="Courier New" pitchFamily="49" charset="0"/>
              </a:rPr>
              <a:t>BOOM! cnt=198841183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linux&gt; ./badcnt</a:t>
            </a:r>
          </a:p>
          <a:p>
            <a:pPr algn="l"/>
            <a:r>
              <a:rPr lang="en-US" altLang="en-US">
                <a:latin typeface="Courier New" pitchFamily="49" charset="0"/>
              </a:rPr>
              <a:t>BOOM! cnt=198261801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linux&gt; ./badcnt</a:t>
            </a:r>
          </a:p>
          <a:p>
            <a:pPr algn="l"/>
            <a:r>
              <a:rPr lang="en-US" altLang="en-US">
                <a:latin typeface="Courier New" pitchFamily="49" charset="0"/>
              </a:rPr>
              <a:t>BOOM! cnt=198269672</a:t>
            </a:r>
          </a:p>
        </p:txBody>
      </p:sp>
      <p:sp>
        <p:nvSpPr>
          <p:cNvPr id="832518" name="Text Box 6"/>
          <p:cNvSpPr txBox="1">
            <a:spLocks noChangeArrowheads="1"/>
          </p:cNvSpPr>
          <p:nvPr/>
        </p:nvSpPr>
        <p:spPr bwMode="auto">
          <a:xfrm>
            <a:off x="5316538" y="5286375"/>
            <a:ext cx="29940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2400">
                <a:latin typeface="Courier New" pitchFamily="49" charset="0"/>
              </a:rPr>
              <a:t>cnt</a:t>
            </a:r>
            <a:r>
              <a:rPr lang="en-US" altLang="en-US" sz="2400"/>
              <a:t> should be</a:t>
            </a:r>
          </a:p>
          <a:p>
            <a:r>
              <a:rPr lang="en-US" altLang="en-US" sz="2400"/>
              <a:t>200,000,000. </a:t>
            </a:r>
          </a:p>
          <a:p>
            <a:r>
              <a:rPr lang="en-US" altLang="en-US" sz="2400"/>
              <a:t>What went wrong?!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2517" grpId="0" animBg="1"/>
      <p:bldP spid="8325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Traditional View of a Process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Process = process context + code, data, and stack</a:t>
            </a:r>
          </a:p>
        </p:txBody>
      </p:sp>
      <p:sp>
        <p:nvSpPr>
          <p:cNvPr id="4100" name="Rectangle 4"/>
          <p:cNvSpPr>
            <a:spLocks noChangeAspect="1" noChangeArrowheads="1"/>
          </p:cNvSpPr>
          <p:nvPr/>
        </p:nvSpPr>
        <p:spPr bwMode="auto">
          <a:xfrm>
            <a:off x="5095875" y="3287713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shared libraries</a:t>
            </a:r>
          </a:p>
        </p:txBody>
      </p:sp>
      <p:sp>
        <p:nvSpPr>
          <p:cNvPr id="4101" name="Rectangle 5"/>
          <p:cNvSpPr>
            <a:spLocks noChangeAspect="1" noChangeArrowheads="1"/>
          </p:cNvSpPr>
          <p:nvPr/>
        </p:nvSpPr>
        <p:spPr bwMode="auto">
          <a:xfrm>
            <a:off x="5095875" y="3606800"/>
            <a:ext cx="2230438" cy="254000"/>
          </a:xfrm>
          <a:prstGeom prst="rect">
            <a:avLst/>
          </a:prstGeom>
          <a:solidFill>
            <a:srgbClr val="80808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ChangeAspect="1" noChangeArrowheads="1"/>
          </p:cNvSpPr>
          <p:nvPr/>
        </p:nvSpPr>
        <p:spPr bwMode="auto">
          <a:xfrm>
            <a:off x="5095875" y="3860800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run-time heap</a:t>
            </a:r>
          </a:p>
        </p:txBody>
      </p:sp>
      <p:sp>
        <p:nvSpPr>
          <p:cNvPr id="4103" name="Text Box 7"/>
          <p:cNvSpPr txBox="1">
            <a:spLocks noChangeAspect="1" noChangeArrowheads="1"/>
          </p:cNvSpPr>
          <p:nvPr/>
        </p:nvSpPr>
        <p:spPr bwMode="auto">
          <a:xfrm>
            <a:off x="4867275" y="4927600"/>
            <a:ext cx="273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200"/>
              <a:t>0</a:t>
            </a:r>
            <a:endParaRPr lang="en-US" altLang="en-US" sz="1400"/>
          </a:p>
        </p:txBody>
      </p:sp>
      <p:sp>
        <p:nvSpPr>
          <p:cNvPr id="4104" name="Rectangle 8"/>
          <p:cNvSpPr>
            <a:spLocks noChangeAspect="1" noChangeArrowheads="1"/>
          </p:cNvSpPr>
          <p:nvPr/>
        </p:nvSpPr>
        <p:spPr bwMode="auto">
          <a:xfrm>
            <a:off x="5095875" y="4149725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read/write data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1209675" y="2790825"/>
            <a:ext cx="2549525" cy="2408238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/>
              <a:t>Program context:</a:t>
            </a:r>
          </a:p>
          <a:p>
            <a:pPr algn="l"/>
            <a:r>
              <a:rPr lang="en-US" altLang="en-US"/>
              <a:t>    Data registers</a:t>
            </a:r>
          </a:p>
          <a:p>
            <a:pPr algn="l"/>
            <a:r>
              <a:rPr lang="en-US" altLang="en-US"/>
              <a:t>    Condition codes</a:t>
            </a:r>
          </a:p>
          <a:p>
            <a:pPr algn="l"/>
            <a:r>
              <a:rPr lang="en-US" altLang="en-US"/>
              <a:t>    Stack pointer (SP)</a:t>
            </a:r>
          </a:p>
          <a:p>
            <a:pPr algn="l"/>
            <a:r>
              <a:rPr lang="en-US" altLang="en-US"/>
              <a:t>    Program counter (PC)</a:t>
            </a:r>
          </a:p>
          <a:p>
            <a:pPr algn="l"/>
            <a:r>
              <a:rPr lang="en-US" altLang="en-US" sz="1800"/>
              <a:t>Kernel context:</a:t>
            </a:r>
          </a:p>
          <a:p>
            <a:pPr algn="l"/>
            <a:r>
              <a:rPr lang="en-US" altLang="en-US" sz="1800"/>
              <a:t>    </a:t>
            </a:r>
            <a:r>
              <a:rPr lang="en-US" altLang="en-US"/>
              <a:t>VM structures</a:t>
            </a:r>
          </a:p>
          <a:p>
            <a:pPr algn="l"/>
            <a:r>
              <a:rPr lang="en-US" altLang="en-US"/>
              <a:t>    File descriptor table</a:t>
            </a:r>
          </a:p>
          <a:p>
            <a:pPr algn="l"/>
            <a:r>
              <a:rPr lang="en-US" altLang="en-US"/>
              <a:t>    brk pointer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4921250" y="2209800"/>
            <a:ext cx="2533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/>
              <a:t>Code, data, and stack</a:t>
            </a:r>
          </a:p>
        </p:txBody>
      </p:sp>
      <p:sp>
        <p:nvSpPr>
          <p:cNvPr id="4107" name="Rectangle 11"/>
          <p:cNvSpPr>
            <a:spLocks noChangeAspect="1" noChangeArrowheads="1"/>
          </p:cNvSpPr>
          <p:nvPr/>
        </p:nvSpPr>
        <p:spPr bwMode="auto">
          <a:xfrm>
            <a:off x="5095875" y="4470400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read-only code/data</a:t>
            </a:r>
          </a:p>
        </p:txBody>
      </p:sp>
      <p:sp>
        <p:nvSpPr>
          <p:cNvPr id="4108" name="Rectangle 12"/>
          <p:cNvSpPr>
            <a:spLocks noChangeAspect="1" noChangeArrowheads="1"/>
          </p:cNvSpPr>
          <p:nvPr/>
        </p:nvSpPr>
        <p:spPr bwMode="auto">
          <a:xfrm>
            <a:off x="5095875" y="4775200"/>
            <a:ext cx="2232025" cy="320675"/>
          </a:xfrm>
          <a:prstGeom prst="rect">
            <a:avLst/>
          </a:prstGeom>
          <a:solidFill>
            <a:srgbClr val="80808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4109" name="Rectangle 13"/>
          <p:cNvSpPr>
            <a:spLocks noChangeAspect="1" noChangeArrowheads="1"/>
          </p:cNvSpPr>
          <p:nvPr/>
        </p:nvSpPr>
        <p:spPr bwMode="auto">
          <a:xfrm>
            <a:off x="5095875" y="2973388"/>
            <a:ext cx="2230438" cy="319087"/>
          </a:xfrm>
          <a:prstGeom prst="rect">
            <a:avLst/>
          </a:prstGeom>
          <a:solidFill>
            <a:srgbClr val="80808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4110" name="Rectangle 14"/>
          <p:cNvSpPr>
            <a:spLocks noChangeAspect="1" noChangeArrowheads="1"/>
          </p:cNvSpPr>
          <p:nvPr/>
        </p:nvSpPr>
        <p:spPr bwMode="auto">
          <a:xfrm>
            <a:off x="5095875" y="2659063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stack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4295775" y="2803525"/>
            <a:ext cx="4556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SP</a:t>
            </a:r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>
            <a:off x="4737100" y="29845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4276725" y="4441825"/>
            <a:ext cx="46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PC</a:t>
            </a:r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>
            <a:off x="4724400" y="46228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4259263" y="3692525"/>
            <a:ext cx="500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brk</a:t>
            </a:r>
          </a:p>
        </p:txBody>
      </p:sp>
      <p:sp>
        <p:nvSpPr>
          <p:cNvPr id="4116" name="Line 20"/>
          <p:cNvSpPr>
            <a:spLocks noChangeShapeType="1"/>
          </p:cNvSpPr>
          <p:nvPr/>
        </p:nvSpPr>
        <p:spPr bwMode="auto">
          <a:xfrm>
            <a:off x="4737100" y="38608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1497013" y="2209800"/>
            <a:ext cx="1949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/>
              <a:t>Process context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Code for Counter Loop</a:t>
            </a:r>
          </a:p>
        </p:txBody>
      </p:sp>
      <p:sp>
        <p:nvSpPr>
          <p:cNvPr id="937989" name="Rectangle 5"/>
          <p:cNvSpPr>
            <a:spLocks noChangeArrowheads="1"/>
          </p:cNvSpPr>
          <p:nvPr/>
        </p:nvSpPr>
        <p:spPr bwMode="auto">
          <a:xfrm>
            <a:off x="2073836" y="1715869"/>
            <a:ext cx="4063282" cy="64633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lvl="0" algn="l"/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for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(i = 0; i &lt;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niters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; i++)</a:t>
            </a:r>
          </a:p>
          <a:p>
            <a:pPr lvl="0" algn="l"/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cnt</a:t>
            </a:r>
            <a:r>
              <a:rPr lang="nl-NL" sz="1800" dirty="0">
                <a:solidFill>
                  <a:srgbClr val="000000"/>
                </a:solidFill>
                <a:latin typeface="Courier New"/>
                <a:ea typeface="ＭＳ Ｐゴシック" charset="0"/>
                <a:cs typeface="Courier New"/>
              </a:rPr>
              <a:t>++; </a:t>
            </a:r>
            <a:endParaRPr lang="en-US" sz="1800" dirty="0">
              <a:solidFill>
                <a:srgbClr val="000000"/>
              </a:solidFill>
              <a:latin typeface="Courier New"/>
              <a:ea typeface="ＭＳ Ｐゴシック" charset="0"/>
              <a:cs typeface="Courier New"/>
            </a:endParaRPr>
          </a:p>
        </p:txBody>
      </p:sp>
      <p:sp>
        <p:nvSpPr>
          <p:cNvPr id="937990" name="Text Box 6"/>
          <p:cNvSpPr txBox="1">
            <a:spLocks noChangeArrowheads="1"/>
          </p:cNvSpPr>
          <p:nvPr/>
        </p:nvSpPr>
        <p:spPr bwMode="auto">
          <a:xfrm>
            <a:off x="1828800" y="1249234"/>
            <a:ext cx="485446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en-US" dirty="0">
                <a:latin typeface="Calibri" pitchFamily="34" charset="0"/>
              </a:rPr>
              <a:t>C code for counter </a:t>
            </a:r>
            <a:r>
              <a:rPr lang="en-US" dirty="0" smtClean="0">
                <a:latin typeface="Calibri" pitchFamily="34" charset="0"/>
              </a:rPr>
              <a:t>loop in thread </a:t>
            </a:r>
            <a:r>
              <a:rPr lang="en-US" dirty="0" err="1" smtClean="0">
                <a:latin typeface="Calibri" pitchFamily="34" charset="0"/>
              </a:rPr>
              <a:t>i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27" name="Text Box 379"/>
          <p:cNvSpPr txBox="1">
            <a:spLocks noChangeArrowheads="1"/>
          </p:cNvSpPr>
          <p:nvPr/>
        </p:nvSpPr>
        <p:spPr bwMode="auto">
          <a:xfrm>
            <a:off x="2209800" y="3121224"/>
            <a:ext cx="3614294" cy="3431976"/>
          </a:xfrm>
          <a:prstGeom prst="rect">
            <a:avLst/>
          </a:prstGeom>
          <a:solidFill>
            <a:srgbClr val="D9D9D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tIns="45720" anchor="t" anchorCtr="0">
            <a:noAutofit/>
          </a:bodyPr>
          <a:lstStyle/>
          <a:p>
            <a:pPr algn="l"/>
            <a:r>
              <a:rPr lang="en-US" sz="1800" dirty="0" smtClean="0">
                <a:latin typeface="Courier New"/>
                <a:cs typeface="Courier New"/>
              </a:rPr>
              <a:t>    </a:t>
            </a:r>
            <a:r>
              <a:rPr lang="en-US" sz="1800" dirty="0" err="1" smtClean="0">
                <a:latin typeface="Courier New"/>
                <a:cs typeface="Courier New"/>
              </a:rPr>
              <a:t>movq</a:t>
            </a:r>
            <a:r>
              <a:rPr lang="en-US" sz="1800" dirty="0" smtClean="0">
                <a:latin typeface="Courier New"/>
                <a:cs typeface="Courier New"/>
              </a:rPr>
              <a:t>  (</a:t>
            </a:r>
            <a:r>
              <a:rPr lang="en-US" sz="1800" dirty="0">
                <a:latin typeface="Courier New"/>
                <a:cs typeface="Courier New"/>
              </a:rPr>
              <a:t>%</a:t>
            </a:r>
            <a:r>
              <a:rPr lang="en-US" sz="1800" dirty="0" err="1">
                <a:latin typeface="Courier New"/>
                <a:cs typeface="Courier New"/>
              </a:rPr>
              <a:t>rdi</a:t>
            </a:r>
            <a:r>
              <a:rPr lang="en-US" sz="1800" dirty="0">
                <a:latin typeface="Courier New"/>
                <a:cs typeface="Courier New"/>
              </a:rPr>
              <a:t>), %</a:t>
            </a:r>
            <a:r>
              <a:rPr lang="en-US" sz="1800" dirty="0" err="1" smtClean="0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smtClean="0">
                <a:latin typeface="Courier New"/>
                <a:cs typeface="Courier New"/>
              </a:rPr>
              <a:t>   </a:t>
            </a:r>
            <a:r>
              <a:rPr lang="en-US" sz="1800" dirty="0" err="1" smtClean="0">
                <a:latin typeface="Courier New"/>
                <a:cs typeface="Courier New"/>
              </a:rPr>
              <a:t>testq</a:t>
            </a:r>
            <a:r>
              <a:rPr lang="en-US" sz="1800" dirty="0" smtClean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 smtClean="0">
                <a:latin typeface="Courier New"/>
                <a:cs typeface="Courier New"/>
              </a:rPr>
              <a:t>,%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latin typeface="Courier New"/>
                <a:cs typeface="Courier New"/>
              </a:rPr>
              <a:t>jle</a:t>
            </a:r>
            <a:r>
              <a:rPr lang="en-US" sz="1800" dirty="0" smtClean="0">
                <a:latin typeface="Courier New"/>
                <a:cs typeface="Courier New"/>
              </a:rPr>
              <a:t>   .</a:t>
            </a:r>
            <a:r>
              <a:rPr lang="en-US" sz="1800" dirty="0">
                <a:latin typeface="Courier New"/>
                <a:cs typeface="Courier New"/>
              </a:rPr>
              <a:t>L2</a:t>
            </a:r>
          </a:p>
          <a:p>
            <a:pPr algn="l"/>
            <a:r>
              <a:rPr lang="cs-CZ" sz="1800" dirty="0">
                <a:latin typeface="Courier New"/>
                <a:cs typeface="Courier New"/>
              </a:rPr>
              <a:t>  </a:t>
            </a:r>
            <a:r>
              <a:rPr lang="cs-CZ" sz="1800" dirty="0" smtClean="0">
                <a:latin typeface="Courier New"/>
                <a:cs typeface="Courier New"/>
              </a:rPr>
              <a:t>  </a:t>
            </a:r>
            <a:r>
              <a:rPr lang="cs-CZ" sz="1800" dirty="0" err="1" smtClean="0">
                <a:latin typeface="Courier New"/>
                <a:cs typeface="Courier New"/>
              </a:rPr>
              <a:t>movl</a:t>
            </a:r>
            <a:r>
              <a:rPr lang="cs-CZ" sz="1800" dirty="0" smtClean="0">
                <a:latin typeface="Courier New"/>
                <a:cs typeface="Courier New"/>
              </a:rPr>
              <a:t>  $</a:t>
            </a:r>
            <a:r>
              <a:rPr lang="cs-CZ" sz="1800" dirty="0">
                <a:latin typeface="Courier New"/>
                <a:cs typeface="Courier New"/>
              </a:rPr>
              <a:t>0, %</a:t>
            </a:r>
            <a:r>
              <a:rPr lang="cs-CZ" sz="1800" dirty="0" err="1">
                <a:latin typeface="Courier New"/>
                <a:cs typeface="Courier New"/>
              </a:rPr>
              <a:t>eax</a:t>
            </a:r>
            <a:endParaRPr lang="cs-CZ" sz="1800" dirty="0">
              <a:latin typeface="Courier New"/>
              <a:cs typeface="Courier New"/>
            </a:endParaRPr>
          </a:p>
          <a:p>
            <a:pPr algn="l"/>
            <a:r>
              <a:rPr lang="cs-CZ" sz="1800" dirty="0">
                <a:latin typeface="Courier New"/>
                <a:cs typeface="Courier New"/>
              </a:rPr>
              <a:t>.L3: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latin typeface="Courier New"/>
                <a:cs typeface="Courier New"/>
              </a:rPr>
              <a:t>movq</a:t>
            </a:r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</a:t>
            </a:r>
            <a:r>
              <a:rPr lang="en-US" sz="1800" dirty="0" smtClean="0">
                <a:latin typeface="Courier New"/>
                <a:cs typeface="Courier New"/>
              </a:rPr>
              <a:t>)</a:t>
            </a:r>
            <a:r>
              <a:rPr lang="en-US" sz="1800" dirty="0">
                <a:latin typeface="Courier New"/>
                <a:cs typeface="Courier New"/>
              </a:rPr>
              <a:t>,</a:t>
            </a:r>
            <a:r>
              <a:rPr lang="en-US" sz="1800" dirty="0" smtClean="0">
                <a:latin typeface="Courier New"/>
                <a:cs typeface="Courier New"/>
              </a:rPr>
              <a:t>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 smtClean="0">
                <a:latin typeface="Courier New"/>
                <a:cs typeface="Courier New"/>
              </a:rPr>
              <a:t>addq</a:t>
            </a:r>
            <a:r>
              <a:rPr lang="en-US" sz="1800" dirty="0" smtClean="0">
                <a:latin typeface="Courier New"/>
                <a:cs typeface="Courier New"/>
              </a:rPr>
              <a:t>  $</a:t>
            </a:r>
            <a:r>
              <a:rPr lang="en-US" sz="1800" dirty="0">
                <a:latin typeface="Courier New"/>
                <a:cs typeface="Courier New"/>
              </a:rPr>
              <a:t>1, %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 smtClean="0">
                <a:latin typeface="Courier New"/>
                <a:cs typeface="Courier New"/>
              </a:rPr>
              <a:t>movq</a:t>
            </a:r>
            <a:r>
              <a:rPr lang="en-US" sz="1800" dirty="0" smtClean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rdx</a:t>
            </a:r>
            <a:r>
              <a:rPr lang="en-US" sz="1800" dirty="0">
                <a:latin typeface="Courier New"/>
                <a:cs typeface="Courier New"/>
              </a:rPr>
              <a:t>, </a:t>
            </a:r>
            <a:r>
              <a:rPr lang="en-US" sz="1800" dirty="0" err="1">
                <a:latin typeface="Courier New"/>
                <a:cs typeface="Courier New"/>
              </a:rPr>
              <a:t>cnt</a:t>
            </a:r>
            <a:r>
              <a:rPr lang="en-US" sz="1800" dirty="0">
                <a:latin typeface="Courier New"/>
                <a:cs typeface="Courier New"/>
              </a:rPr>
              <a:t>(%rip)</a:t>
            </a: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 smtClean="0">
                <a:latin typeface="Courier New"/>
                <a:cs typeface="Courier New"/>
              </a:rPr>
              <a:t>addq</a:t>
            </a:r>
            <a:r>
              <a:rPr lang="en-US" sz="1800" dirty="0" smtClean="0">
                <a:latin typeface="Courier New"/>
                <a:cs typeface="Courier New"/>
              </a:rPr>
              <a:t>  $</a:t>
            </a:r>
            <a:r>
              <a:rPr lang="en-US" sz="1800" dirty="0">
                <a:latin typeface="Courier New"/>
                <a:cs typeface="Courier New"/>
              </a:rPr>
              <a:t>1, %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en-US" sz="1800" dirty="0">
                <a:latin typeface="Courier New"/>
                <a:cs typeface="Courier New"/>
              </a:rPr>
              <a:t>    </a:t>
            </a:r>
            <a:r>
              <a:rPr lang="en-US" sz="1800" dirty="0" err="1" smtClean="0">
                <a:latin typeface="Courier New"/>
                <a:cs typeface="Courier New"/>
              </a:rPr>
              <a:t>cmpq</a:t>
            </a:r>
            <a:r>
              <a:rPr lang="en-US" sz="1800" dirty="0" smtClean="0">
                <a:latin typeface="Courier New"/>
                <a:cs typeface="Courier New"/>
              </a:rPr>
              <a:t>  %</a:t>
            </a:r>
            <a:r>
              <a:rPr lang="en-US" sz="1800" dirty="0" err="1">
                <a:latin typeface="Courier New"/>
                <a:cs typeface="Courier New"/>
              </a:rPr>
              <a:t>rcx</a:t>
            </a:r>
            <a:r>
              <a:rPr lang="en-US" sz="1800" dirty="0">
                <a:latin typeface="Courier New"/>
                <a:cs typeface="Courier New"/>
              </a:rPr>
              <a:t>,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endParaRPr lang="en-US" sz="1800" dirty="0">
              <a:latin typeface="Courier New"/>
              <a:cs typeface="Courier New"/>
            </a:endParaRPr>
          </a:p>
          <a:p>
            <a:pPr algn="l"/>
            <a:r>
              <a:rPr lang="pl-PL" sz="1800" dirty="0">
                <a:latin typeface="Courier New"/>
                <a:cs typeface="Courier New"/>
              </a:rPr>
              <a:t>    </a:t>
            </a:r>
            <a:r>
              <a:rPr lang="pl-PL" sz="1800" dirty="0" err="1" smtClean="0">
                <a:latin typeface="Courier New"/>
                <a:cs typeface="Courier New"/>
              </a:rPr>
              <a:t>jne</a:t>
            </a:r>
            <a:r>
              <a:rPr lang="pl-PL" sz="1800" dirty="0" smtClean="0">
                <a:latin typeface="Courier New"/>
                <a:cs typeface="Courier New"/>
              </a:rPr>
              <a:t>   .</a:t>
            </a:r>
            <a:r>
              <a:rPr lang="pl-PL" sz="1800" dirty="0">
                <a:latin typeface="Courier New"/>
                <a:cs typeface="Courier New"/>
              </a:rPr>
              <a:t>L3</a:t>
            </a:r>
          </a:p>
          <a:p>
            <a:pPr algn="l"/>
            <a:r>
              <a:rPr lang="pl-PL" sz="1800" dirty="0">
                <a:latin typeface="Courier New"/>
                <a:cs typeface="Courier New"/>
              </a:rPr>
              <a:t>.L2: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8" name="AutoShape 381"/>
          <p:cNvSpPr>
            <a:spLocks noChangeAspect="1"/>
          </p:cNvSpPr>
          <p:nvPr/>
        </p:nvSpPr>
        <p:spPr bwMode="auto">
          <a:xfrm flipH="1">
            <a:off x="5922650" y="3148057"/>
            <a:ext cx="73396" cy="1086862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9" name="Text Box 382"/>
          <p:cNvSpPr txBox="1">
            <a:spLocks noChangeArrowheads="1"/>
          </p:cNvSpPr>
          <p:nvPr/>
        </p:nvSpPr>
        <p:spPr bwMode="auto">
          <a:xfrm>
            <a:off x="5969322" y="3507004"/>
            <a:ext cx="116410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800" i="1" dirty="0"/>
              <a:t>H</a:t>
            </a:r>
            <a:r>
              <a:rPr lang="en-US" sz="1800" i="1" baseline="-25000" dirty="0"/>
              <a:t>i</a:t>
            </a:r>
            <a:r>
              <a:rPr lang="en-US" sz="1800" i="1" dirty="0"/>
              <a:t> </a:t>
            </a:r>
            <a:r>
              <a:rPr lang="en-US" sz="1800" dirty="0"/>
              <a:t>: Head</a:t>
            </a:r>
          </a:p>
        </p:txBody>
      </p:sp>
      <p:sp>
        <p:nvSpPr>
          <p:cNvPr id="30" name="Text Box 383"/>
          <p:cNvSpPr txBox="1">
            <a:spLocks noChangeArrowheads="1"/>
          </p:cNvSpPr>
          <p:nvPr/>
        </p:nvSpPr>
        <p:spPr bwMode="auto">
          <a:xfrm>
            <a:off x="5969322" y="5739385"/>
            <a:ext cx="759003" cy="338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600" i="1" dirty="0"/>
              <a:t>T</a:t>
            </a:r>
            <a:r>
              <a:rPr lang="en-US" sz="1600" i="1" baseline="-25000" dirty="0"/>
              <a:t>i</a:t>
            </a:r>
            <a:r>
              <a:rPr lang="en-US" sz="1600" dirty="0"/>
              <a:t> : Tail</a:t>
            </a:r>
          </a:p>
        </p:txBody>
      </p:sp>
      <p:sp>
        <p:nvSpPr>
          <p:cNvPr id="31" name="Line 385"/>
          <p:cNvSpPr>
            <a:spLocks noChangeShapeType="1"/>
          </p:cNvSpPr>
          <p:nvPr/>
        </p:nvSpPr>
        <p:spPr bwMode="auto">
          <a:xfrm flipV="1">
            <a:off x="2212483" y="4290240"/>
            <a:ext cx="3600887" cy="6712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2" name="Line 386"/>
          <p:cNvSpPr>
            <a:spLocks noChangeShapeType="1"/>
          </p:cNvSpPr>
          <p:nvPr/>
        </p:nvSpPr>
        <p:spPr bwMode="auto">
          <a:xfrm>
            <a:off x="2212483" y="5390895"/>
            <a:ext cx="3600887" cy="1473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3" name="Text Box 387"/>
          <p:cNvSpPr txBox="1">
            <a:spLocks noChangeArrowheads="1"/>
          </p:cNvSpPr>
          <p:nvPr/>
        </p:nvSpPr>
        <p:spPr bwMode="auto">
          <a:xfrm>
            <a:off x="5969322" y="4443985"/>
            <a:ext cx="1650722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l"/>
            <a:r>
              <a:rPr lang="en-US" sz="1800" i="1" dirty="0"/>
              <a:t>L</a:t>
            </a:r>
            <a:r>
              <a:rPr lang="en-US" sz="1800" i="1" baseline="-25000" dirty="0"/>
              <a:t>i  </a:t>
            </a:r>
            <a:r>
              <a:rPr lang="en-US" sz="1800" dirty="0"/>
              <a:t>: Load </a:t>
            </a:r>
            <a:r>
              <a:rPr lang="en-US" sz="1800" dirty="0" err="1" smtClean="0">
                <a:latin typeface="Courier New" charset="0"/>
              </a:rPr>
              <a:t>cnt</a:t>
            </a:r>
            <a:endParaRPr lang="en-US" sz="1800" dirty="0"/>
          </a:p>
          <a:p>
            <a:pPr algn="l"/>
            <a:r>
              <a:rPr lang="en-US" sz="1800" i="1" dirty="0" err="1"/>
              <a:t>U</a:t>
            </a:r>
            <a:r>
              <a:rPr lang="en-US" sz="1800" i="1" baseline="-25000" dirty="0" err="1"/>
              <a:t>i</a:t>
            </a:r>
            <a:r>
              <a:rPr lang="en-US" sz="1800" dirty="0"/>
              <a:t> : Update </a:t>
            </a:r>
            <a:r>
              <a:rPr lang="en-US" sz="1800" dirty="0" err="1" smtClean="0">
                <a:latin typeface="Courier New" charset="0"/>
              </a:rPr>
              <a:t>cnt</a:t>
            </a:r>
            <a:endParaRPr lang="en-US" sz="1800" dirty="0"/>
          </a:p>
          <a:p>
            <a:pPr algn="l"/>
            <a:r>
              <a:rPr lang="en-US" sz="1800" i="1" dirty="0"/>
              <a:t>S</a:t>
            </a:r>
            <a:r>
              <a:rPr lang="en-US" sz="1800" i="1" baseline="-25000" dirty="0"/>
              <a:t>i</a:t>
            </a:r>
            <a:r>
              <a:rPr lang="en-US" sz="1800" dirty="0"/>
              <a:t> : Store </a:t>
            </a:r>
            <a:r>
              <a:rPr lang="en-US" sz="1800" dirty="0" err="1" smtClean="0">
                <a:latin typeface="Courier New" charset="0"/>
              </a:rPr>
              <a:t>cnt</a:t>
            </a:r>
            <a:endParaRPr lang="en-US" sz="1800" dirty="0">
              <a:latin typeface="Courier New" charset="0"/>
            </a:endParaRPr>
          </a:p>
        </p:txBody>
      </p:sp>
      <p:sp>
        <p:nvSpPr>
          <p:cNvPr id="34" name="Text Box 392"/>
          <p:cNvSpPr txBox="1">
            <a:spLocks noChangeArrowheads="1"/>
          </p:cNvSpPr>
          <p:nvPr/>
        </p:nvSpPr>
        <p:spPr bwMode="auto">
          <a:xfrm>
            <a:off x="2674993" y="2688224"/>
            <a:ext cx="2682568" cy="426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i="1" dirty="0" err="1"/>
              <a:t>Asm</a:t>
            </a:r>
            <a:r>
              <a:rPr lang="en-US" i="1" dirty="0"/>
              <a:t> code for thread </a:t>
            </a:r>
            <a:r>
              <a:rPr lang="en-US" i="1" dirty="0" err="1"/>
              <a:t>i</a:t>
            </a:r>
            <a:endParaRPr lang="en-US" i="1" dirty="0"/>
          </a:p>
        </p:txBody>
      </p:sp>
      <p:sp>
        <p:nvSpPr>
          <p:cNvPr id="35" name="AutoShape 381"/>
          <p:cNvSpPr>
            <a:spLocks noChangeAspect="1"/>
          </p:cNvSpPr>
          <p:nvPr/>
        </p:nvSpPr>
        <p:spPr bwMode="auto">
          <a:xfrm flipH="1">
            <a:off x="5922650" y="4295623"/>
            <a:ext cx="73396" cy="1086862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6" name="AutoShape 381"/>
          <p:cNvSpPr>
            <a:spLocks noChangeAspect="1"/>
          </p:cNvSpPr>
          <p:nvPr/>
        </p:nvSpPr>
        <p:spPr bwMode="auto">
          <a:xfrm flipH="1">
            <a:off x="5922650" y="5432466"/>
            <a:ext cx="73396" cy="1086862"/>
          </a:xfrm>
          <a:prstGeom prst="leftBrace">
            <a:avLst>
              <a:gd name="adj1" fmla="val 12340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6605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7723187" cy="747713"/>
          </a:xfrm>
        </p:spPr>
        <p:txBody>
          <a:bodyPr/>
          <a:lstStyle/>
          <a:p>
            <a:pPr eaLnBrk="1" hangingPunct="1"/>
            <a:r>
              <a:rPr lang="en-US" altLang="en-US" smtClean="0"/>
              <a:t>What is</a:t>
            </a:r>
            <a:br>
              <a:rPr lang="en-US" altLang="en-US" smtClean="0"/>
            </a:br>
            <a:r>
              <a:rPr lang="en-US" altLang="en-US" smtClean="0"/>
              <a:t>“Sequential Consistency?”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 eaLnBrk="1" hangingPunct="1"/>
            <a:r>
              <a:rPr lang="en-US" altLang="en-US" smtClean="0"/>
              <a:t>Two (or more) parallel executions are </a:t>
            </a:r>
            <a:r>
              <a:rPr lang="en-US" altLang="en-US" smtClean="0">
                <a:solidFill>
                  <a:schemeClr val="accent2"/>
                </a:solidFill>
              </a:rPr>
              <a:t>sequentially consistent</a:t>
            </a:r>
            <a:r>
              <a:rPr lang="en-US" altLang="en-US" smtClean="0"/>
              <a:t> iff instructions of each thread (or process) are executed in sequential order</a:t>
            </a:r>
          </a:p>
          <a:p>
            <a:pPr marL="879475" lvl="1" indent="-381000" eaLnBrk="1" hangingPunct="1"/>
            <a:r>
              <a:rPr lang="en-US" altLang="en-US" smtClean="0"/>
              <a:t>No restrictions on how threads relate to each other</a:t>
            </a:r>
          </a:p>
          <a:p>
            <a:pPr marL="879475" lvl="1" indent="-381000" eaLnBrk="1" hangingPunct="1"/>
            <a:r>
              <a:rPr lang="en-US" altLang="en-US" smtClean="0"/>
              <a:t>Each thread runs at arbitrary speed</a:t>
            </a:r>
          </a:p>
          <a:p>
            <a:pPr marL="879475" lvl="1" indent="-381000" eaLnBrk="1" hangingPunct="1"/>
            <a:r>
              <a:rPr lang="en-US" altLang="en-US" smtClean="0"/>
              <a:t>Any interleaving is legitimate</a:t>
            </a:r>
          </a:p>
          <a:p>
            <a:pPr marL="1250950" lvl="2" indent="-342900" eaLnBrk="1" hangingPunct="1"/>
            <a:r>
              <a:rPr lang="en-US" altLang="en-US" smtClean="0"/>
              <a:t>Any (or all) instructions of B can run between any two instructions of 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92688" y="493712"/>
            <a:ext cx="6616700" cy="573088"/>
          </a:xfrm>
        </p:spPr>
        <p:txBody>
          <a:bodyPr/>
          <a:lstStyle/>
          <a:p>
            <a:r>
              <a:rPr lang="en-US"/>
              <a:t>Concurrent Execution</a:t>
            </a:r>
          </a:p>
        </p:txBody>
      </p:sp>
      <p:sp>
        <p:nvSpPr>
          <p:cNvPr id="940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450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>
                <a:solidFill>
                  <a:srgbClr val="C00000"/>
                </a:solidFill>
              </a:rPr>
              <a:t>Key idea: </a:t>
            </a:r>
            <a:r>
              <a:rPr lang="en-US" dirty="0"/>
              <a:t>In general, any sequentially consistent interleaving is possible, but </a:t>
            </a:r>
            <a:r>
              <a:rPr lang="en-US" dirty="0" smtClean="0"/>
              <a:t>some give an unexpected result!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</a:t>
            </a:r>
            <a:r>
              <a:rPr lang="en-US" baseline="-25000" dirty="0"/>
              <a:t>i</a:t>
            </a:r>
            <a:r>
              <a:rPr lang="en-US" dirty="0"/>
              <a:t> denotes that thread </a:t>
            </a:r>
            <a:r>
              <a:rPr lang="en-US" dirty="0" err="1"/>
              <a:t>i</a:t>
            </a:r>
            <a:r>
              <a:rPr lang="en-US" dirty="0"/>
              <a:t> executes instruction I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%</a:t>
            </a:r>
            <a:r>
              <a:rPr lang="en-US" dirty="0" err="1" smtClean="0"/>
              <a:t>rdx</a:t>
            </a:r>
            <a:r>
              <a:rPr lang="en-US" baseline="-25000" dirty="0" err="1" smtClean="0"/>
              <a:t>i</a:t>
            </a:r>
            <a:r>
              <a:rPr lang="en-US" baseline="-25000" dirty="0" smtClean="0"/>
              <a:t> </a:t>
            </a:r>
            <a:r>
              <a:rPr lang="en-US" dirty="0"/>
              <a:t>is the </a:t>
            </a:r>
            <a:r>
              <a:rPr lang="en-US" dirty="0" smtClean="0"/>
              <a:t>content </a:t>
            </a:r>
            <a:r>
              <a:rPr lang="en-US" dirty="0"/>
              <a:t>of </a:t>
            </a:r>
            <a:r>
              <a:rPr lang="en-US" dirty="0" smtClean="0"/>
              <a:t>%</a:t>
            </a:r>
            <a:r>
              <a:rPr lang="en-US" dirty="0" err="1" smtClean="0"/>
              <a:t>rdx</a:t>
            </a:r>
            <a:r>
              <a:rPr lang="en-US" dirty="0" smtClean="0"/>
              <a:t> </a:t>
            </a:r>
            <a:r>
              <a:rPr lang="en-US" dirty="0"/>
              <a:t>in thread i’s context</a:t>
            </a:r>
            <a:endParaRPr lang="en-US" sz="1800" dirty="0"/>
          </a:p>
        </p:txBody>
      </p:sp>
      <p:sp>
        <p:nvSpPr>
          <p:cNvPr id="940036" name="Rectangle 4"/>
          <p:cNvSpPr>
            <a:spLocks noChangeArrowheads="1"/>
          </p:cNvSpPr>
          <p:nvPr/>
        </p:nvSpPr>
        <p:spPr bwMode="auto">
          <a:xfrm>
            <a:off x="18208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7" name="Rectangle 5"/>
          <p:cNvSpPr>
            <a:spLocks noChangeArrowheads="1"/>
          </p:cNvSpPr>
          <p:nvPr/>
        </p:nvSpPr>
        <p:spPr bwMode="auto">
          <a:xfrm>
            <a:off x="18208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8" name="Rectangle 6"/>
          <p:cNvSpPr>
            <a:spLocks noChangeArrowheads="1"/>
          </p:cNvSpPr>
          <p:nvPr/>
        </p:nvSpPr>
        <p:spPr bwMode="auto">
          <a:xfrm>
            <a:off x="18208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39" name="Rectangle 7"/>
          <p:cNvSpPr>
            <a:spLocks noChangeArrowheads="1"/>
          </p:cNvSpPr>
          <p:nvPr/>
        </p:nvSpPr>
        <p:spPr bwMode="auto">
          <a:xfrm>
            <a:off x="18208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0" name="Rectangle 8"/>
          <p:cNvSpPr>
            <a:spLocks noChangeArrowheads="1"/>
          </p:cNvSpPr>
          <p:nvPr/>
        </p:nvSpPr>
        <p:spPr bwMode="auto">
          <a:xfrm>
            <a:off x="18208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1" name="Rectangle 9"/>
          <p:cNvSpPr>
            <a:spLocks noChangeArrowheads="1"/>
          </p:cNvSpPr>
          <p:nvPr/>
        </p:nvSpPr>
        <p:spPr bwMode="auto">
          <a:xfrm>
            <a:off x="18208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2" name="Rectangle 10"/>
          <p:cNvSpPr>
            <a:spLocks noChangeArrowheads="1"/>
          </p:cNvSpPr>
          <p:nvPr/>
        </p:nvSpPr>
        <p:spPr bwMode="auto">
          <a:xfrm>
            <a:off x="18208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3" name="Rectangle 11"/>
          <p:cNvSpPr>
            <a:spLocks noChangeArrowheads="1"/>
          </p:cNvSpPr>
          <p:nvPr/>
        </p:nvSpPr>
        <p:spPr bwMode="auto">
          <a:xfrm>
            <a:off x="18208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4" name="Rectangle 12"/>
          <p:cNvSpPr>
            <a:spLocks noChangeArrowheads="1"/>
          </p:cNvSpPr>
          <p:nvPr/>
        </p:nvSpPr>
        <p:spPr bwMode="auto">
          <a:xfrm>
            <a:off x="18208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5" name="Rectangle 13"/>
          <p:cNvSpPr>
            <a:spLocks noChangeArrowheads="1"/>
          </p:cNvSpPr>
          <p:nvPr/>
        </p:nvSpPr>
        <p:spPr bwMode="auto">
          <a:xfrm>
            <a:off x="18208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46" name="Rectangle 14"/>
          <p:cNvSpPr>
            <a:spLocks noChangeArrowheads="1"/>
          </p:cNvSpPr>
          <p:nvPr/>
        </p:nvSpPr>
        <p:spPr bwMode="auto">
          <a:xfrm>
            <a:off x="8461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7" name="Rectangle 15"/>
          <p:cNvSpPr>
            <a:spLocks noChangeArrowheads="1"/>
          </p:cNvSpPr>
          <p:nvPr/>
        </p:nvSpPr>
        <p:spPr bwMode="auto">
          <a:xfrm>
            <a:off x="8461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8" name="Rectangle 16"/>
          <p:cNvSpPr>
            <a:spLocks noChangeArrowheads="1"/>
          </p:cNvSpPr>
          <p:nvPr/>
        </p:nvSpPr>
        <p:spPr bwMode="auto">
          <a:xfrm>
            <a:off x="8461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49" name="Rectangle 17"/>
          <p:cNvSpPr>
            <a:spLocks noChangeArrowheads="1"/>
          </p:cNvSpPr>
          <p:nvPr/>
        </p:nvSpPr>
        <p:spPr bwMode="auto">
          <a:xfrm>
            <a:off x="8461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0" name="Rectangle 18"/>
          <p:cNvSpPr>
            <a:spLocks noChangeArrowheads="1"/>
          </p:cNvSpPr>
          <p:nvPr/>
        </p:nvSpPr>
        <p:spPr bwMode="auto">
          <a:xfrm>
            <a:off x="8461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1" name="Rectangle 19"/>
          <p:cNvSpPr>
            <a:spLocks noChangeArrowheads="1"/>
          </p:cNvSpPr>
          <p:nvPr/>
        </p:nvSpPr>
        <p:spPr bwMode="auto">
          <a:xfrm>
            <a:off x="8461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2" name="Rectangle 20"/>
          <p:cNvSpPr>
            <a:spLocks noChangeArrowheads="1"/>
          </p:cNvSpPr>
          <p:nvPr/>
        </p:nvSpPr>
        <p:spPr bwMode="auto">
          <a:xfrm>
            <a:off x="8461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3" name="Rectangle 21"/>
          <p:cNvSpPr>
            <a:spLocks noChangeArrowheads="1"/>
          </p:cNvSpPr>
          <p:nvPr/>
        </p:nvSpPr>
        <p:spPr bwMode="auto">
          <a:xfrm>
            <a:off x="8461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4" name="Rectangle 22"/>
          <p:cNvSpPr>
            <a:spLocks noChangeArrowheads="1"/>
          </p:cNvSpPr>
          <p:nvPr/>
        </p:nvSpPr>
        <p:spPr bwMode="auto">
          <a:xfrm>
            <a:off x="8461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55" name="Rectangle 23"/>
          <p:cNvSpPr>
            <a:spLocks noChangeArrowheads="1"/>
          </p:cNvSpPr>
          <p:nvPr/>
        </p:nvSpPr>
        <p:spPr bwMode="auto">
          <a:xfrm>
            <a:off x="8461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6" name="Rectangle 24"/>
          <p:cNvSpPr>
            <a:spLocks noChangeArrowheads="1"/>
          </p:cNvSpPr>
          <p:nvPr/>
        </p:nvSpPr>
        <p:spPr bwMode="auto">
          <a:xfrm>
            <a:off x="279558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57" name="Rectangle 25"/>
          <p:cNvSpPr>
            <a:spLocks noChangeArrowheads="1"/>
          </p:cNvSpPr>
          <p:nvPr/>
        </p:nvSpPr>
        <p:spPr bwMode="auto">
          <a:xfrm>
            <a:off x="279558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58" name="Rectangle 26"/>
          <p:cNvSpPr>
            <a:spLocks noChangeArrowheads="1"/>
          </p:cNvSpPr>
          <p:nvPr/>
        </p:nvSpPr>
        <p:spPr bwMode="auto">
          <a:xfrm>
            <a:off x="279558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59" name="Rectangle 27"/>
          <p:cNvSpPr>
            <a:spLocks noChangeArrowheads="1"/>
          </p:cNvSpPr>
          <p:nvPr/>
        </p:nvSpPr>
        <p:spPr bwMode="auto">
          <a:xfrm>
            <a:off x="279558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0" name="Rectangle 28"/>
          <p:cNvSpPr>
            <a:spLocks noChangeArrowheads="1"/>
          </p:cNvSpPr>
          <p:nvPr/>
        </p:nvSpPr>
        <p:spPr bwMode="auto">
          <a:xfrm>
            <a:off x="279558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1" name="Rectangle 29"/>
          <p:cNvSpPr>
            <a:spLocks noChangeArrowheads="1"/>
          </p:cNvSpPr>
          <p:nvPr/>
        </p:nvSpPr>
        <p:spPr bwMode="auto">
          <a:xfrm>
            <a:off x="279558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2" name="Rectangle 30"/>
          <p:cNvSpPr>
            <a:spLocks noChangeArrowheads="1"/>
          </p:cNvSpPr>
          <p:nvPr/>
        </p:nvSpPr>
        <p:spPr bwMode="auto">
          <a:xfrm>
            <a:off x="279558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3" name="Rectangle 31"/>
          <p:cNvSpPr>
            <a:spLocks noChangeArrowheads="1"/>
          </p:cNvSpPr>
          <p:nvPr/>
        </p:nvSpPr>
        <p:spPr bwMode="auto">
          <a:xfrm>
            <a:off x="279558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4" name="Rectangle 32"/>
          <p:cNvSpPr>
            <a:spLocks noChangeArrowheads="1"/>
          </p:cNvSpPr>
          <p:nvPr/>
        </p:nvSpPr>
        <p:spPr bwMode="auto">
          <a:xfrm>
            <a:off x="279558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65" name="Rectangle 33"/>
          <p:cNvSpPr>
            <a:spLocks noChangeArrowheads="1"/>
          </p:cNvSpPr>
          <p:nvPr/>
        </p:nvSpPr>
        <p:spPr bwMode="auto">
          <a:xfrm>
            <a:off x="279558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66" name="Rectangle 34"/>
          <p:cNvSpPr>
            <a:spLocks noChangeArrowheads="1"/>
          </p:cNvSpPr>
          <p:nvPr/>
        </p:nvSpPr>
        <p:spPr bwMode="auto">
          <a:xfrm>
            <a:off x="4716463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7" name="Rectangle 35"/>
          <p:cNvSpPr>
            <a:spLocks noChangeArrowheads="1"/>
          </p:cNvSpPr>
          <p:nvPr/>
        </p:nvSpPr>
        <p:spPr bwMode="auto">
          <a:xfrm>
            <a:off x="4716463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8" name="Rectangle 36"/>
          <p:cNvSpPr>
            <a:spLocks noChangeArrowheads="1"/>
          </p:cNvSpPr>
          <p:nvPr/>
        </p:nvSpPr>
        <p:spPr bwMode="auto">
          <a:xfrm>
            <a:off x="4716463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0069" name="Rectangle 37"/>
          <p:cNvSpPr>
            <a:spLocks noChangeArrowheads="1"/>
          </p:cNvSpPr>
          <p:nvPr/>
        </p:nvSpPr>
        <p:spPr bwMode="auto">
          <a:xfrm>
            <a:off x="4716463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0" name="Rectangle 38"/>
          <p:cNvSpPr>
            <a:spLocks noChangeArrowheads="1"/>
          </p:cNvSpPr>
          <p:nvPr/>
        </p:nvSpPr>
        <p:spPr bwMode="auto">
          <a:xfrm>
            <a:off x="4716463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1" name="Rectangle 39"/>
          <p:cNvSpPr>
            <a:spLocks noChangeArrowheads="1"/>
          </p:cNvSpPr>
          <p:nvPr/>
        </p:nvSpPr>
        <p:spPr bwMode="auto">
          <a:xfrm>
            <a:off x="4716463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2" name="Rectangle 40"/>
          <p:cNvSpPr>
            <a:spLocks noChangeArrowheads="1"/>
          </p:cNvSpPr>
          <p:nvPr/>
        </p:nvSpPr>
        <p:spPr bwMode="auto">
          <a:xfrm>
            <a:off x="4716463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73" name="Rectangle 41"/>
          <p:cNvSpPr>
            <a:spLocks noChangeArrowheads="1"/>
          </p:cNvSpPr>
          <p:nvPr/>
        </p:nvSpPr>
        <p:spPr bwMode="auto">
          <a:xfrm>
            <a:off x="4716463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4" name="Rectangle 42"/>
          <p:cNvSpPr>
            <a:spLocks noChangeArrowheads="1"/>
          </p:cNvSpPr>
          <p:nvPr/>
        </p:nvSpPr>
        <p:spPr bwMode="auto">
          <a:xfrm>
            <a:off x="4716463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5" name="Rectangle 43"/>
          <p:cNvSpPr>
            <a:spLocks noChangeArrowheads="1"/>
          </p:cNvSpPr>
          <p:nvPr/>
        </p:nvSpPr>
        <p:spPr bwMode="auto">
          <a:xfrm>
            <a:off x="4716463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76" name="Text Box 44"/>
          <p:cNvSpPr txBox="1">
            <a:spLocks noChangeArrowheads="1"/>
          </p:cNvSpPr>
          <p:nvPr/>
        </p:nvSpPr>
        <p:spPr bwMode="auto">
          <a:xfrm>
            <a:off x="838200" y="28956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0077" name="Text Box 45"/>
          <p:cNvSpPr txBox="1">
            <a:spLocks noChangeArrowheads="1"/>
          </p:cNvSpPr>
          <p:nvPr/>
        </p:nvSpPr>
        <p:spPr bwMode="auto">
          <a:xfrm>
            <a:off x="2001838" y="29114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8" name="Text Box 46"/>
          <p:cNvSpPr txBox="1">
            <a:spLocks noChangeArrowheads="1"/>
          </p:cNvSpPr>
          <p:nvPr/>
        </p:nvSpPr>
        <p:spPr bwMode="auto">
          <a:xfrm>
            <a:off x="4983163" y="29114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79" name="Text Box 47"/>
          <p:cNvSpPr txBox="1">
            <a:spLocks noChangeArrowheads="1"/>
          </p:cNvSpPr>
          <p:nvPr/>
        </p:nvSpPr>
        <p:spPr bwMode="auto">
          <a:xfrm>
            <a:off x="292223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%rdx</a:t>
            </a:r>
            <a:r>
              <a:rPr lang="en-US" sz="1800" baseline="-250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0080" name="Text Box 48"/>
          <p:cNvSpPr txBox="1">
            <a:spLocks noChangeArrowheads="1"/>
          </p:cNvSpPr>
          <p:nvPr/>
        </p:nvSpPr>
        <p:spPr bwMode="auto">
          <a:xfrm>
            <a:off x="5915628" y="5669080"/>
            <a:ext cx="56137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OK</a:t>
            </a:r>
          </a:p>
        </p:txBody>
      </p:sp>
      <p:sp>
        <p:nvSpPr>
          <p:cNvPr id="940081" name="Rectangle 49"/>
          <p:cNvSpPr>
            <a:spLocks noChangeArrowheads="1"/>
          </p:cNvSpPr>
          <p:nvPr/>
        </p:nvSpPr>
        <p:spPr bwMode="auto">
          <a:xfrm>
            <a:off x="3741738" y="3343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2" name="Rectangle 50"/>
          <p:cNvSpPr>
            <a:spLocks noChangeArrowheads="1"/>
          </p:cNvSpPr>
          <p:nvPr/>
        </p:nvSpPr>
        <p:spPr bwMode="auto">
          <a:xfrm>
            <a:off x="3741738" y="3614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3" name="Rectangle 51"/>
          <p:cNvSpPr>
            <a:spLocks noChangeArrowheads="1"/>
          </p:cNvSpPr>
          <p:nvPr/>
        </p:nvSpPr>
        <p:spPr bwMode="auto">
          <a:xfrm>
            <a:off x="3741738" y="38766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4" name="Rectangle 52"/>
          <p:cNvSpPr>
            <a:spLocks noChangeArrowheads="1"/>
          </p:cNvSpPr>
          <p:nvPr/>
        </p:nvSpPr>
        <p:spPr bwMode="auto">
          <a:xfrm>
            <a:off x="3741738" y="41481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5" name="Rectangle 53"/>
          <p:cNvSpPr>
            <a:spLocks noChangeArrowheads="1"/>
          </p:cNvSpPr>
          <p:nvPr/>
        </p:nvSpPr>
        <p:spPr bwMode="auto">
          <a:xfrm>
            <a:off x="3741738" y="44100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86" name="Rectangle 54"/>
          <p:cNvSpPr>
            <a:spLocks noChangeArrowheads="1"/>
          </p:cNvSpPr>
          <p:nvPr/>
        </p:nvSpPr>
        <p:spPr bwMode="auto">
          <a:xfrm>
            <a:off x="3741738" y="4681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0087" name="Rectangle 55"/>
          <p:cNvSpPr>
            <a:spLocks noChangeArrowheads="1"/>
          </p:cNvSpPr>
          <p:nvPr/>
        </p:nvSpPr>
        <p:spPr bwMode="auto">
          <a:xfrm>
            <a:off x="3741738" y="49434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8" name="Rectangle 56"/>
          <p:cNvSpPr>
            <a:spLocks noChangeArrowheads="1"/>
          </p:cNvSpPr>
          <p:nvPr/>
        </p:nvSpPr>
        <p:spPr bwMode="auto">
          <a:xfrm>
            <a:off x="3741738" y="52149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89" name="Rectangle 57"/>
          <p:cNvSpPr>
            <a:spLocks noChangeArrowheads="1"/>
          </p:cNvSpPr>
          <p:nvPr/>
        </p:nvSpPr>
        <p:spPr bwMode="auto">
          <a:xfrm>
            <a:off x="3741738" y="5476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0090" name="Rectangle 58"/>
          <p:cNvSpPr>
            <a:spLocks noChangeArrowheads="1"/>
          </p:cNvSpPr>
          <p:nvPr/>
        </p:nvSpPr>
        <p:spPr bwMode="auto">
          <a:xfrm>
            <a:off x="3741738" y="5748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0091" name="Text Box 59"/>
          <p:cNvSpPr txBox="1">
            <a:spLocks noChangeArrowheads="1"/>
          </p:cNvSpPr>
          <p:nvPr/>
        </p:nvSpPr>
        <p:spPr bwMode="auto">
          <a:xfrm>
            <a:off x="3868383" y="29114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%rdx</a:t>
            </a:r>
            <a:r>
              <a:rPr lang="en-US" sz="1800" baseline="-25000" dirty="0" smtClean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Rectangle 35"/>
          <p:cNvSpPr>
            <a:spLocks noChangeArrowheads="1"/>
          </p:cNvSpPr>
          <p:nvPr/>
        </p:nvSpPr>
        <p:spPr bwMode="auto">
          <a:xfrm>
            <a:off x="6238837" y="3620869"/>
            <a:ext cx="487363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934200" y="33922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Thread 1 critical section</a:t>
            </a:r>
          </a:p>
        </p:txBody>
      </p:sp>
      <p:sp>
        <p:nvSpPr>
          <p:cNvPr id="62" name="Rectangle 37"/>
          <p:cNvSpPr>
            <a:spLocks noChangeArrowheads="1"/>
          </p:cNvSpPr>
          <p:nvPr/>
        </p:nvSpPr>
        <p:spPr bwMode="auto">
          <a:xfrm>
            <a:off x="6238837" y="4258806"/>
            <a:ext cx="487363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934200" y="4078069"/>
            <a:ext cx="1600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Thread 2 critical section</a:t>
            </a:r>
          </a:p>
        </p:txBody>
      </p:sp>
    </p:spTree>
    <p:extLst>
      <p:ext uri="{BB962C8B-B14F-4D97-AF65-F5344CB8AC3E}">
        <p14:creationId xmlns:p14="http://schemas.microsoft.com/office/powerpoint/2010/main" val="19166115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008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Concurrent Execution (cont)</a:t>
            </a:r>
          </a:p>
        </p:txBody>
      </p:sp>
      <p:sp>
        <p:nvSpPr>
          <p:cNvPr id="942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6776" y="1276350"/>
            <a:ext cx="7896225" cy="857250"/>
          </a:xfrm>
        </p:spPr>
        <p:txBody>
          <a:bodyPr/>
          <a:lstStyle/>
          <a:p>
            <a:r>
              <a:rPr lang="en-US" dirty="0"/>
              <a:t>Incorrect ordering: two threads increment the counter, but the result is 1 instead of 2</a:t>
            </a:r>
          </a:p>
        </p:txBody>
      </p:sp>
      <p:sp>
        <p:nvSpPr>
          <p:cNvPr id="942084" name="Rectangle 4"/>
          <p:cNvSpPr>
            <a:spLocks noChangeArrowheads="1"/>
          </p:cNvSpPr>
          <p:nvPr/>
        </p:nvSpPr>
        <p:spPr bwMode="auto">
          <a:xfrm>
            <a:off x="179853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5" name="Rectangle 5"/>
          <p:cNvSpPr>
            <a:spLocks noChangeArrowheads="1"/>
          </p:cNvSpPr>
          <p:nvPr/>
        </p:nvSpPr>
        <p:spPr bwMode="auto">
          <a:xfrm>
            <a:off x="179853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6" name="Rectangle 6"/>
          <p:cNvSpPr>
            <a:spLocks noChangeArrowheads="1"/>
          </p:cNvSpPr>
          <p:nvPr/>
        </p:nvSpPr>
        <p:spPr bwMode="auto">
          <a:xfrm>
            <a:off x="179853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7" name="Rectangle 7"/>
          <p:cNvSpPr>
            <a:spLocks noChangeArrowheads="1"/>
          </p:cNvSpPr>
          <p:nvPr/>
        </p:nvSpPr>
        <p:spPr bwMode="auto">
          <a:xfrm>
            <a:off x="179853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8" name="Rectangle 8"/>
          <p:cNvSpPr>
            <a:spLocks noChangeArrowheads="1"/>
          </p:cNvSpPr>
          <p:nvPr/>
        </p:nvSpPr>
        <p:spPr bwMode="auto">
          <a:xfrm>
            <a:off x="179853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89" name="Rectangle 9"/>
          <p:cNvSpPr>
            <a:spLocks noChangeArrowheads="1"/>
          </p:cNvSpPr>
          <p:nvPr/>
        </p:nvSpPr>
        <p:spPr bwMode="auto">
          <a:xfrm>
            <a:off x="179853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0" name="Rectangle 10"/>
          <p:cNvSpPr>
            <a:spLocks noChangeArrowheads="1"/>
          </p:cNvSpPr>
          <p:nvPr/>
        </p:nvSpPr>
        <p:spPr bwMode="auto">
          <a:xfrm>
            <a:off x="179853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1" name="Rectangle 11"/>
          <p:cNvSpPr>
            <a:spLocks noChangeArrowheads="1"/>
          </p:cNvSpPr>
          <p:nvPr/>
        </p:nvSpPr>
        <p:spPr bwMode="auto">
          <a:xfrm>
            <a:off x="179853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2" name="Rectangle 12"/>
          <p:cNvSpPr>
            <a:spLocks noChangeArrowheads="1"/>
          </p:cNvSpPr>
          <p:nvPr/>
        </p:nvSpPr>
        <p:spPr bwMode="auto">
          <a:xfrm>
            <a:off x="179853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3" name="Rectangle 13"/>
          <p:cNvSpPr>
            <a:spLocks noChangeArrowheads="1"/>
          </p:cNvSpPr>
          <p:nvPr/>
        </p:nvSpPr>
        <p:spPr bwMode="auto">
          <a:xfrm>
            <a:off x="179853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094" name="Rectangle 14"/>
          <p:cNvSpPr>
            <a:spLocks noChangeArrowheads="1"/>
          </p:cNvSpPr>
          <p:nvPr/>
        </p:nvSpPr>
        <p:spPr bwMode="auto">
          <a:xfrm>
            <a:off x="8238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5" name="Rectangle 15"/>
          <p:cNvSpPr>
            <a:spLocks noChangeArrowheads="1"/>
          </p:cNvSpPr>
          <p:nvPr/>
        </p:nvSpPr>
        <p:spPr bwMode="auto">
          <a:xfrm>
            <a:off x="8238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6" name="Rectangle 16"/>
          <p:cNvSpPr>
            <a:spLocks noChangeArrowheads="1"/>
          </p:cNvSpPr>
          <p:nvPr/>
        </p:nvSpPr>
        <p:spPr bwMode="auto">
          <a:xfrm>
            <a:off x="8238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097" name="Rectangle 17"/>
          <p:cNvSpPr>
            <a:spLocks noChangeArrowheads="1"/>
          </p:cNvSpPr>
          <p:nvPr/>
        </p:nvSpPr>
        <p:spPr bwMode="auto">
          <a:xfrm>
            <a:off x="8238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8" name="Rectangle 18"/>
          <p:cNvSpPr>
            <a:spLocks noChangeArrowheads="1"/>
          </p:cNvSpPr>
          <p:nvPr/>
        </p:nvSpPr>
        <p:spPr bwMode="auto">
          <a:xfrm>
            <a:off x="8238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099" name="Rectangle 19"/>
          <p:cNvSpPr>
            <a:spLocks noChangeArrowheads="1"/>
          </p:cNvSpPr>
          <p:nvPr/>
        </p:nvSpPr>
        <p:spPr bwMode="auto">
          <a:xfrm>
            <a:off x="8238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0" name="Rectangle 20"/>
          <p:cNvSpPr>
            <a:spLocks noChangeArrowheads="1"/>
          </p:cNvSpPr>
          <p:nvPr/>
        </p:nvSpPr>
        <p:spPr bwMode="auto">
          <a:xfrm>
            <a:off x="8238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1" name="Rectangle 21"/>
          <p:cNvSpPr>
            <a:spLocks noChangeArrowheads="1"/>
          </p:cNvSpPr>
          <p:nvPr/>
        </p:nvSpPr>
        <p:spPr bwMode="auto">
          <a:xfrm>
            <a:off x="8238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2" name="Rectangle 22"/>
          <p:cNvSpPr>
            <a:spLocks noChangeArrowheads="1"/>
          </p:cNvSpPr>
          <p:nvPr/>
        </p:nvSpPr>
        <p:spPr bwMode="auto">
          <a:xfrm>
            <a:off x="8238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3" name="Rectangle 23"/>
          <p:cNvSpPr>
            <a:spLocks noChangeArrowheads="1"/>
          </p:cNvSpPr>
          <p:nvPr/>
        </p:nvSpPr>
        <p:spPr bwMode="auto">
          <a:xfrm>
            <a:off x="8238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2104" name="Rectangle 24"/>
          <p:cNvSpPr>
            <a:spLocks noChangeArrowheads="1"/>
          </p:cNvSpPr>
          <p:nvPr/>
        </p:nvSpPr>
        <p:spPr bwMode="auto">
          <a:xfrm>
            <a:off x="277325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5" name="Rectangle 25"/>
          <p:cNvSpPr>
            <a:spLocks noChangeArrowheads="1"/>
          </p:cNvSpPr>
          <p:nvPr/>
        </p:nvSpPr>
        <p:spPr bwMode="auto">
          <a:xfrm>
            <a:off x="277325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06" name="Rectangle 26"/>
          <p:cNvSpPr>
            <a:spLocks noChangeArrowheads="1"/>
          </p:cNvSpPr>
          <p:nvPr/>
        </p:nvSpPr>
        <p:spPr bwMode="auto">
          <a:xfrm>
            <a:off x="277325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07" name="Rectangle 27"/>
          <p:cNvSpPr>
            <a:spLocks noChangeArrowheads="1"/>
          </p:cNvSpPr>
          <p:nvPr/>
        </p:nvSpPr>
        <p:spPr bwMode="auto">
          <a:xfrm>
            <a:off x="277325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8" name="Rectangle 28"/>
          <p:cNvSpPr>
            <a:spLocks noChangeArrowheads="1"/>
          </p:cNvSpPr>
          <p:nvPr/>
        </p:nvSpPr>
        <p:spPr bwMode="auto">
          <a:xfrm>
            <a:off x="277325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09" name="Rectangle 29"/>
          <p:cNvSpPr>
            <a:spLocks noChangeArrowheads="1"/>
          </p:cNvSpPr>
          <p:nvPr/>
        </p:nvSpPr>
        <p:spPr bwMode="auto">
          <a:xfrm>
            <a:off x="277325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0" name="Rectangle 30"/>
          <p:cNvSpPr>
            <a:spLocks noChangeArrowheads="1"/>
          </p:cNvSpPr>
          <p:nvPr/>
        </p:nvSpPr>
        <p:spPr bwMode="auto">
          <a:xfrm>
            <a:off x="277325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11" name="Rectangle 31"/>
          <p:cNvSpPr>
            <a:spLocks noChangeArrowheads="1"/>
          </p:cNvSpPr>
          <p:nvPr/>
        </p:nvSpPr>
        <p:spPr bwMode="auto">
          <a:xfrm>
            <a:off x="277325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2" name="Rectangle 32"/>
          <p:cNvSpPr>
            <a:spLocks noChangeArrowheads="1"/>
          </p:cNvSpPr>
          <p:nvPr/>
        </p:nvSpPr>
        <p:spPr bwMode="auto">
          <a:xfrm>
            <a:off x="277325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3" name="Rectangle 33"/>
          <p:cNvSpPr>
            <a:spLocks noChangeArrowheads="1"/>
          </p:cNvSpPr>
          <p:nvPr/>
        </p:nvSpPr>
        <p:spPr bwMode="auto">
          <a:xfrm>
            <a:off x="277325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14" name="Rectangle 34"/>
          <p:cNvSpPr>
            <a:spLocks noChangeArrowheads="1"/>
          </p:cNvSpPr>
          <p:nvPr/>
        </p:nvSpPr>
        <p:spPr bwMode="auto">
          <a:xfrm>
            <a:off x="4662384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5" name="Rectangle 35"/>
          <p:cNvSpPr>
            <a:spLocks noChangeArrowheads="1"/>
          </p:cNvSpPr>
          <p:nvPr/>
        </p:nvSpPr>
        <p:spPr bwMode="auto">
          <a:xfrm>
            <a:off x="4662384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6" name="Rectangle 36"/>
          <p:cNvSpPr>
            <a:spLocks noChangeArrowheads="1"/>
          </p:cNvSpPr>
          <p:nvPr/>
        </p:nvSpPr>
        <p:spPr bwMode="auto">
          <a:xfrm>
            <a:off x="4662384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7" name="Rectangle 37"/>
          <p:cNvSpPr>
            <a:spLocks noChangeArrowheads="1"/>
          </p:cNvSpPr>
          <p:nvPr/>
        </p:nvSpPr>
        <p:spPr bwMode="auto">
          <a:xfrm>
            <a:off x="4662384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8" name="Rectangle 38"/>
          <p:cNvSpPr>
            <a:spLocks noChangeArrowheads="1"/>
          </p:cNvSpPr>
          <p:nvPr/>
        </p:nvSpPr>
        <p:spPr bwMode="auto">
          <a:xfrm>
            <a:off x="4662384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19" name="Rectangle 39"/>
          <p:cNvSpPr>
            <a:spLocks noChangeArrowheads="1"/>
          </p:cNvSpPr>
          <p:nvPr/>
        </p:nvSpPr>
        <p:spPr bwMode="auto">
          <a:xfrm>
            <a:off x="4662384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0" name="Rectangle 40"/>
          <p:cNvSpPr>
            <a:spLocks noChangeArrowheads="1"/>
          </p:cNvSpPr>
          <p:nvPr/>
        </p:nvSpPr>
        <p:spPr bwMode="auto">
          <a:xfrm>
            <a:off x="4662384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1" name="Rectangle 41"/>
          <p:cNvSpPr>
            <a:spLocks noChangeArrowheads="1"/>
          </p:cNvSpPr>
          <p:nvPr/>
        </p:nvSpPr>
        <p:spPr bwMode="auto">
          <a:xfrm>
            <a:off x="4662384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2" name="Rectangle 42"/>
          <p:cNvSpPr>
            <a:spLocks noChangeArrowheads="1"/>
          </p:cNvSpPr>
          <p:nvPr/>
        </p:nvSpPr>
        <p:spPr bwMode="auto">
          <a:xfrm>
            <a:off x="4662384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3" name="Rectangle 43"/>
          <p:cNvSpPr>
            <a:spLocks noChangeArrowheads="1"/>
          </p:cNvSpPr>
          <p:nvPr/>
        </p:nvSpPr>
        <p:spPr bwMode="auto">
          <a:xfrm>
            <a:off x="4662384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24" name="Text Box 44"/>
          <p:cNvSpPr txBox="1">
            <a:spLocks noChangeArrowheads="1"/>
          </p:cNvSpPr>
          <p:nvPr/>
        </p:nvSpPr>
        <p:spPr bwMode="auto">
          <a:xfrm>
            <a:off x="814676" y="2281793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2125" name="Text Box 45"/>
          <p:cNvSpPr txBox="1">
            <a:spLocks noChangeArrowheads="1"/>
          </p:cNvSpPr>
          <p:nvPr/>
        </p:nvSpPr>
        <p:spPr bwMode="auto">
          <a:xfrm>
            <a:off x="1978313" y="2297668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6" name="Text Box 46"/>
          <p:cNvSpPr txBox="1">
            <a:spLocks noChangeArrowheads="1"/>
          </p:cNvSpPr>
          <p:nvPr/>
        </p:nvSpPr>
        <p:spPr bwMode="auto">
          <a:xfrm>
            <a:off x="4927888" y="2297668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7" name="Text Box 47"/>
          <p:cNvSpPr txBox="1">
            <a:spLocks noChangeArrowheads="1"/>
          </p:cNvSpPr>
          <p:nvPr/>
        </p:nvSpPr>
        <p:spPr bwMode="auto">
          <a:xfrm>
            <a:off x="2898709" y="2297668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%rdx</a:t>
            </a:r>
            <a:r>
              <a:rPr lang="en-US" sz="1800" baseline="-250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28" name="Rectangle 48"/>
          <p:cNvSpPr>
            <a:spLocks noChangeArrowheads="1"/>
          </p:cNvSpPr>
          <p:nvPr/>
        </p:nvSpPr>
        <p:spPr bwMode="auto">
          <a:xfrm>
            <a:off x="3732109" y="26574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29" name="Rectangle 49"/>
          <p:cNvSpPr>
            <a:spLocks noChangeArrowheads="1"/>
          </p:cNvSpPr>
          <p:nvPr/>
        </p:nvSpPr>
        <p:spPr bwMode="auto">
          <a:xfrm>
            <a:off x="3732109" y="2928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0" name="Rectangle 50"/>
          <p:cNvSpPr>
            <a:spLocks noChangeArrowheads="1"/>
          </p:cNvSpPr>
          <p:nvPr/>
        </p:nvSpPr>
        <p:spPr bwMode="auto">
          <a:xfrm>
            <a:off x="3732109" y="31908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1" name="Rectangle 51"/>
          <p:cNvSpPr>
            <a:spLocks noChangeArrowheads="1"/>
          </p:cNvSpPr>
          <p:nvPr/>
        </p:nvSpPr>
        <p:spPr bwMode="auto">
          <a:xfrm>
            <a:off x="3732109" y="3462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2" name="Rectangle 52"/>
          <p:cNvSpPr>
            <a:spLocks noChangeArrowheads="1"/>
          </p:cNvSpPr>
          <p:nvPr/>
        </p:nvSpPr>
        <p:spPr bwMode="auto">
          <a:xfrm>
            <a:off x="3732109" y="37242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0</a:t>
            </a:r>
          </a:p>
        </p:txBody>
      </p:sp>
      <p:sp>
        <p:nvSpPr>
          <p:cNvPr id="942133" name="Rectangle 53"/>
          <p:cNvSpPr>
            <a:spLocks noChangeArrowheads="1"/>
          </p:cNvSpPr>
          <p:nvPr/>
        </p:nvSpPr>
        <p:spPr bwMode="auto">
          <a:xfrm>
            <a:off x="3732109" y="3995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4" name="Rectangle 54"/>
          <p:cNvSpPr>
            <a:spLocks noChangeArrowheads="1"/>
          </p:cNvSpPr>
          <p:nvPr/>
        </p:nvSpPr>
        <p:spPr bwMode="auto">
          <a:xfrm>
            <a:off x="3732109" y="4257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-</a:t>
            </a:r>
          </a:p>
        </p:txBody>
      </p:sp>
      <p:sp>
        <p:nvSpPr>
          <p:cNvPr id="942135" name="Rectangle 55"/>
          <p:cNvSpPr>
            <a:spLocks noChangeArrowheads="1"/>
          </p:cNvSpPr>
          <p:nvPr/>
        </p:nvSpPr>
        <p:spPr bwMode="auto">
          <a:xfrm>
            <a:off x="3732109" y="4529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6" name="Rectangle 56"/>
          <p:cNvSpPr>
            <a:spLocks noChangeArrowheads="1"/>
          </p:cNvSpPr>
          <p:nvPr/>
        </p:nvSpPr>
        <p:spPr bwMode="auto">
          <a:xfrm>
            <a:off x="3732109" y="4791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7" name="Rectangle 57"/>
          <p:cNvSpPr>
            <a:spLocks noChangeArrowheads="1"/>
          </p:cNvSpPr>
          <p:nvPr/>
        </p:nvSpPr>
        <p:spPr bwMode="auto">
          <a:xfrm>
            <a:off x="3732109" y="50625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2138" name="Text Box 58"/>
          <p:cNvSpPr txBox="1">
            <a:spLocks noChangeArrowheads="1"/>
          </p:cNvSpPr>
          <p:nvPr/>
        </p:nvSpPr>
        <p:spPr bwMode="auto">
          <a:xfrm>
            <a:off x="3857559" y="2297668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%rdx</a:t>
            </a:r>
            <a:r>
              <a:rPr lang="en-US" sz="1800" baseline="-25000" dirty="0" smtClean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2139" name="Text Box 59"/>
          <p:cNvSpPr txBox="1">
            <a:spLocks noChangeArrowheads="1"/>
          </p:cNvSpPr>
          <p:nvPr/>
        </p:nvSpPr>
        <p:spPr bwMode="auto">
          <a:xfrm>
            <a:off x="5791200" y="49530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</p:spTree>
    <p:extLst>
      <p:ext uri="{BB962C8B-B14F-4D97-AF65-F5344CB8AC3E}">
        <p14:creationId xmlns:p14="http://schemas.microsoft.com/office/powerpoint/2010/main" val="38922448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Execution (cont)</a:t>
            </a:r>
          </a:p>
        </p:txBody>
      </p:sp>
      <p:sp>
        <p:nvSpPr>
          <p:cNvPr id="94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651" y="1258182"/>
            <a:ext cx="7896225" cy="4972050"/>
          </a:xfrm>
        </p:spPr>
        <p:txBody>
          <a:bodyPr/>
          <a:lstStyle/>
          <a:p>
            <a:r>
              <a:rPr lang="en-US" dirty="0"/>
              <a:t>How about this ordering</a:t>
            </a:r>
            <a:r>
              <a:rPr lang="en-US" dirty="0" smtClean="0"/>
              <a:t>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marL="344488" indent="-344488" algn="ctr">
              <a:buNone/>
            </a:pPr>
            <a:endParaRPr lang="en-US" dirty="0" smtClean="0"/>
          </a:p>
          <a:p>
            <a:r>
              <a:rPr lang="en-US" dirty="0" smtClean="0"/>
              <a:t>We can analyze the behavior using a </a:t>
            </a:r>
            <a:r>
              <a:rPr lang="en-US" i="1" dirty="0" smtClean="0">
                <a:solidFill>
                  <a:srgbClr val="C00000"/>
                </a:solidFill>
              </a:rPr>
              <a:t>progress graph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944132" name="Rectangle 4"/>
          <p:cNvSpPr>
            <a:spLocks noChangeArrowheads="1"/>
          </p:cNvSpPr>
          <p:nvPr/>
        </p:nvSpPr>
        <p:spPr bwMode="auto">
          <a:xfrm>
            <a:off x="181480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3" name="Rectangle 5"/>
          <p:cNvSpPr>
            <a:spLocks noChangeArrowheads="1"/>
          </p:cNvSpPr>
          <p:nvPr/>
        </p:nvSpPr>
        <p:spPr bwMode="auto">
          <a:xfrm>
            <a:off x="181480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4" name="Rectangle 6"/>
          <p:cNvSpPr>
            <a:spLocks noChangeArrowheads="1"/>
          </p:cNvSpPr>
          <p:nvPr/>
        </p:nvSpPr>
        <p:spPr bwMode="auto">
          <a:xfrm>
            <a:off x="181480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H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5" name="Rectangle 7"/>
          <p:cNvSpPr>
            <a:spLocks noChangeArrowheads="1"/>
          </p:cNvSpPr>
          <p:nvPr/>
        </p:nvSpPr>
        <p:spPr bwMode="auto">
          <a:xfrm>
            <a:off x="181480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L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6" name="Rectangle 8"/>
          <p:cNvSpPr>
            <a:spLocks noChangeArrowheads="1"/>
          </p:cNvSpPr>
          <p:nvPr/>
        </p:nvSpPr>
        <p:spPr bwMode="auto">
          <a:xfrm>
            <a:off x="181480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7" name="Rectangle 9"/>
          <p:cNvSpPr>
            <a:spLocks noChangeArrowheads="1"/>
          </p:cNvSpPr>
          <p:nvPr/>
        </p:nvSpPr>
        <p:spPr bwMode="auto">
          <a:xfrm>
            <a:off x="181480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8" name="Rectangle 10"/>
          <p:cNvSpPr>
            <a:spLocks noChangeArrowheads="1"/>
          </p:cNvSpPr>
          <p:nvPr/>
        </p:nvSpPr>
        <p:spPr bwMode="auto">
          <a:xfrm>
            <a:off x="181480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U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39" name="Rectangle 11"/>
          <p:cNvSpPr>
            <a:spLocks noChangeArrowheads="1"/>
          </p:cNvSpPr>
          <p:nvPr/>
        </p:nvSpPr>
        <p:spPr bwMode="auto">
          <a:xfrm>
            <a:off x="181480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S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0" name="Rectangle 12"/>
          <p:cNvSpPr>
            <a:spLocks noChangeArrowheads="1"/>
          </p:cNvSpPr>
          <p:nvPr/>
        </p:nvSpPr>
        <p:spPr bwMode="auto">
          <a:xfrm>
            <a:off x="181480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1" name="Rectangle 13"/>
          <p:cNvSpPr>
            <a:spLocks noChangeArrowheads="1"/>
          </p:cNvSpPr>
          <p:nvPr/>
        </p:nvSpPr>
        <p:spPr bwMode="auto">
          <a:xfrm>
            <a:off x="181480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T</a:t>
            </a:r>
            <a:r>
              <a:rPr lang="en-US" sz="1800" baseline="-25000" dirty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42" name="Rectangle 14"/>
          <p:cNvSpPr>
            <a:spLocks noChangeArrowheads="1"/>
          </p:cNvSpPr>
          <p:nvPr/>
        </p:nvSpPr>
        <p:spPr bwMode="auto">
          <a:xfrm>
            <a:off x="8400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3" name="Rectangle 15"/>
          <p:cNvSpPr>
            <a:spLocks noChangeArrowheads="1"/>
          </p:cNvSpPr>
          <p:nvPr/>
        </p:nvSpPr>
        <p:spPr bwMode="auto">
          <a:xfrm>
            <a:off x="8400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4" name="Rectangle 16"/>
          <p:cNvSpPr>
            <a:spLocks noChangeArrowheads="1"/>
          </p:cNvSpPr>
          <p:nvPr/>
        </p:nvSpPr>
        <p:spPr bwMode="auto">
          <a:xfrm>
            <a:off x="8400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5" name="Rectangle 17"/>
          <p:cNvSpPr>
            <a:spLocks noChangeArrowheads="1"/>
          </p:cNvSpPr>
          <p:nvPr/>
        </p:nvSpPr>
        <p:spPr bwMode="auto">
          <a:xfrm>
            <a:off x="8400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6" name="Rectangle 18"/>
          <p:cNvSpPr>
            <a:spLocks noChangeArrowheads="1"/>
          </p:cNvSpPr>
          <p:nvPr/>
        </p:nvSpPr>
        <p:spPr bwMode="auto">
          <a:xfrm>
            <a:off x="8400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7" name="Rectangle 19"/>
          <p:cNvSpPr>
            <a:spLocks noChangeArrowheads="1"/>
          </p:cNvSpPr>
          <p:nvPr/>
        </p:nvSpPr>
        <p:spPr bwMode="auto">
          <a:xfrm>
            <a:off x="8400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48" name="Rectangle 20"/>
          <p:cNvSpPr>
            <a:spLocks noChangeArrowheads="1"/>
          </p:cNvSpPr>
          <p:nvPr/>
        </p:nvSpPr>
        <p:spPr bwMode="auto">
          <a:xfrm>
            <a:off x="8400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49" name="Rectangle 21"/>
          <p:cNvSpPr>
            <a:spLocks noChangeArrowheads="1"/>
          </p:cNvSpPr>
          <p:nvPr/>
        </p:nvSpPr>
        <p:spPr bwMode="auto">
          <a:xfrm>
            <a:off x="8400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0" name="Rectangle 22"/>
          <p:cNvSpPr>
            <a:spLocks noChangeArrowheads="1"/>
          </p:cNvSpPr>
          <p:nvPr/>
        </p:nvSpPr>
        <p:spPr bwMode="auto">
          <a:xfrm>
            <a:off x="8400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944151" name="Rectangle 23"/>
          <p:cNvSpPr>
            <a:spLocks noChangeArrowheads="1"/>
          </p:cNvSpPr>
          <p:nvPr/>
        </p:nvSpPr>
        <p:spPr bwMode="auto">
          <a:xfrm>
            <a:off x="8400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sz="1800" dirty="0">
                <a:latin typeface="Calibri" pitchFamily="34" charset="0"/>
              </a:rPr>
              <a:t>2</a:t>
            </a:r>
          </a:p>
        </p:txBody>
      </p:sp>
      <p:sp>
        <p:nvSpPr>
          <p:cNvPr id="944152" name="Rectangle 24"/>
          <p:cNvSpPr>
            <a:spLocks noChangeArrowheads="1"/>
          </p:cNvSpPr>
          <p:nvPr/>
        </p:nvSpPr>
        <p:spPr bwMode="auto">
          <a:xfrm>
            <a:off x="278953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3" name="Rectangle 25"/>
          <p:cNvSpPr>
            <a:spLocks noChangeArrowheads="1"/>
          </p:cNvSpPr>
          <p:nvPr/>
        </p:nvSpPr>
        <p:spPr bwMode="auto">
          <a:xfrm>
            <a:off x="278953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4" name="Rectangle 26"/>
          <p:cNvSpPr>
            <a:spLocks noChangeArrowheads="1"/>
          </p:cNvSpPr>
          <p:nvPr/>
        </p:nvSpPr>
        <p:spPr bwMode="auto">
          <a:xfrm>
            <a:off x="278953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5" name="Rectangle 27"/>
          <p:cNvSpPr>
            <a:spLocks noChangeArrowheads="1"/>
          </p:cNvSpPr>
          <p:nvPr/>
        </p:nvSpPr>
        <p:spPr bwMode="auto">
          <a:xfrm>
            <a:off x="278953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6" name="Rectangle 28"/>
          <p:cNvSpPr>
            <a:spLocks noChangeArrowheads="1"/>
          </p:cNvSpPr>
          <p:nvPr/>
        </p:nvSpPr>
        <p:spPr bwMode="auto">
          <a:xfrm>
            <a:off x="278953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7" name="Rectangle 29"/>
          <p:cNvSpPr>
            <a:spLocks noChangeArrowheads="1"/>
          </p:cNvSpPr>
          <p:nvPr/>
        </p:nvSpPr>
        <p:spPr bwMode="auto">
          <a:xfrm>
            <a:off x="278953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8" name="Rectangle 30"/>
          <p:cNvSpPr>
            <a:spLocks noChangeArrowheads="1"/>
          </p:cNvSpPr>
          <p:nvPr/>
        </p:nvSpPr>
        <p:spPr bwMode="auto">
          <a:xfrm>
            <a:off x="278953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59" name="Rectangle 31"/>
          <p:cNvSpPr>
            <a:spLocks noChangeArrowheads="1"/>
          </p:cNvSpPr>
          <p:nvPr/>
        </p:nvSpPr>
        <p:spPr bwMode="auto">
          <a:xfrm>
            <a:off x="278953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0" name="Rectangle 32"/>
          <p:cNvSpPr>
            <a:spLocks noChangeArrowheads="1"/>
          </p:cNvSpPr>
          <p:nvPr/>
        </p:nvSpPr>
        <p:spPr bwMode="auto">
          <a:xfrm>
            <a:off x="278953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1" name="Rectangle 33"/>
          <p:cNvSpPr>
            <a:spLocks noChangeArrowheads="1"/>
          </p:cNvSpPr>
          <p:nvPr/>
        </p:nvSpPr>
        <p:spPr bwMode="auto">
          <a:xfrm>
            <a:off x="278953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2" name="Rectangle 34"/>
          <p:cNvSpPr>
            <a:spLocks noChangeArrowheads="1"/>
          </p:cNvSpPr>
          <p:nvPr/>
        </p:nvSpPr>
        <p:spPr bwMode="auto">
          <a:xfrm>
            <a:off x="4678656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3" name="Rectangle 35"/>
          <p:cNvSpPr>
            <a:spLocks noChangeArrowheads="1"/>
          </p:cNvSpPr>
          <p:nvPr/>
        </p:nvSpPr>
        <p:spPr bwMode="auto">
          <a:xfrm>
            <a:off x="4678656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4" name="Rectangle 36"/>
          <p:cNvSpPr>
            <a:spLocks noChangeArrowheads="1"/>
          </p:cNvSpPr>
          <p:nvPr/>
        </p:nvSpPr>
        <p:spPr bwMode="auto">
          <a:xfrm>
            <a:off x="4678656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5" name="Rectangle 37"/>
          <p:cNvSpPr>
            <a:spLocks noChangeArrowheads="1"/>
          </p:cNvSpPr>
          <p:nvPr/>
        </p:nvSpPr>
        <p:spPr bwMode="auto">
          <a:xfrm>
            <a:off x="4678656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6" name="Rectangle 38"/>
          <p:cNvSpPr>
            <a:spLocks noChangeArrowheads="1"/>
          </p:cNvSpPr>
          <p:nvPr/>
        </p:nvSpPr>
        <p:spPr bwMode="auto">
          <a:xfrm>
            <a:off x="4678656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7" name="Rectangle 39"/>
          <p:cNvSpPr>
            <a:spLocks noChangeArrowheads="1"/>
          </p:cNvSpPr>
          <p:nvPr/>
        </p:nvSpPr>
        <p:spPr bwMode="auto">
          <a:xfrm>
            <a:off x="4678656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8" name="Rectangle 40"/>
          <p:cNvSpPr>
            <a:spLocks noChangeArrowheads="1"/>
          </p:cNvSpPr>
          <p:nvPr/>
        </p:nvSpPr>
        <p:spPr bwMode="auto">
          <a:xfrm>
            <a:off x="4678656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69" name="Rectangle 41"/>
          <p:cNvSpPr>
            <a:spLocks noChangeArrowheads="1"/>
          </p:cNvSpPr>
          <p:nvPr/>
        </p:nvSpPr>
        <p:spPr bwMode="auto">
          <a:xfrm>
            <a:off x="4678656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0" name="Rectangle 42"/>
          <p:cNvSpPr>
            <a:spLocks noChangeArrowheads="1"/>
          </p:cNvSpPr>
          <p:nvPr/>
        </p:nvSpPr>
        <p:spPr bwMode="auto">
          <a:xfrm>
            <a:off x="4678656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1" name="Rectangle 43"/>
          <p:cNvSpPr>
            <a:spLocks noChangeArrowheads="1"/>
          </p:cNvSpPr>
          <p:nvPr/>
        </p:nvSpPr>
        <p:spPr bwMode="auto">
          <a:xfrm>
            <a:off x="4678656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2" name="Text Box 44"/>
          <p:cNvSpPr txBox="1">
            <a:spLocks noChangeArrowheads="1"/>
          </p:cNvSpPr>
          <p:nvPr/>
        </p:nvSpPr>
        <p:spPr bwMode="auto">
          <a:xfrm>
            <a:off x="832144" y="1828800"/>
            <a:ext cx="1073371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 (thread)</a:t>
            </a:r>
          </a:p>
        </p:txBody>
      </p:sp>
      <p:sp>
        <p:nvSpPr>
          <p:cNvPr id="944173" name="Text Box 45"/>
          <p:cNvSpPr txBox="1">
            <a:spLocks noChangeArrowheads="1"/>
          </p:cNvSpPr>
          <p:nvPr/>
        </p:nvSpPr>
        <p:spPr bwMode="auto">
          <a:xfrm>
            <a:off x="1995781" y="1844675"/>
            <a:ext cx="65338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instr</a:t>
            </a:r>
            <a:r>
              <a:rPr lang="en-US" sz="1800" baseline="-25000" dirty="0" err="1">
                <a:latin typeface="Calibri" pitchFamily="34" charset="0"/>
              </a:rPr>
              <a:t>i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4" name="Text Box 46"/>
          <p:cNvSpPr txBox="1">
            <a:spLocks noChangeArrowheads="1"/>
          </p:cNvSpPr>
          <p:nvPr/>
        </p:nvSpPr>
        <p:spPr bwMode="auto">
          <a:xfrm>
            <a:off x="4945356" y="1844675"/>
            <a:ext cx="4823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err="1">
                <a:latin typeface="Calibri" pitchFamily="34" charset="0"/>
              </a:rPr>
              <a:t>cnt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5" name="Text Box 47"/>
          <p:cNvSpPr txBox="1">
            <a:spLocks noChangeArrowheads="1"/>
          </p:cNvSpPr>
          <p:nvPr/>
        </p:nvSpPr>
        <p:spPr bwMode="auto">
          <a:xfrm>
            <a:off x="2916177" y="18446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%rdx</a:t>
            </a:r>
            <a:r>
              <a:rPr lang="en-US" sz="1800" baseline="-250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944176" name="Rectangle 48"/>
          <p:cNvSpPr>
            <a:spLocks noChangeArrowheads="1"/>
          </p:cNvSpPr>
          <p:nvPr/>
        </p:nvSpPr>
        <p:spPr bwMode="auto">
          <a:xfrm>
            <a:off x="3748381" y="22002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7" name="Rectangle 49"/>
          <p:cNvSpPr>
            <a:spLocks noChangeArrowheads="1"/>
          </p:cNvSpPr>
          <p:nvPr/>
        </p:nvSpPr>
        <p:spPr bwMode="auto">
          <a:xfrm>
            <a:off x="3748381" y="24717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8" name="Rectangle 50"/>
          <p:cNvSpPr>
            <a:spLocks noChangeArrowheads="1"/>
          </p:cNvSpPr>
          <p:nvPr/>
        </p:nvSpPr>
        <p:spPr bwMode="auto">
          <a:xfrm>
            <a:off x="3748381" y="27336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79" name="Rectangle 51"/>
          <p:cNvSpPr>
            <a:spLocks noChangeArrowheads="1"/>
          </p:cNvSpPr>
          <p:nvPr/>
        </p:nvSpPr>
        <p:spPr bwMode="auto">
          <a:xfrm>
            <a:off x="3748381" y="30051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0" name="Rectangle 52"/>
          <p:cNvSpPr>
            <a:spLocks noChangeArrowheads="1"/>
          </p:cNvSpPr>
          <p:nvPr/>
        </p:nvSpPr>
        <p:spPr bwMode="auto">
          <a:xfrm>
            <a:off x="3748381" y="3267075"/>
            <a:ext cx="974725" cy="2714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1" name="Rectangle 53"/>
          <p:cNvSpPr>
            <a:spLocks noChangeArrowheads="1"/>
          </p:cNvSpPr>
          <p:nvPr/>
        </p:nvSpPr>
        <p:spPr bwMode="auto">
          <a:xfrm>
            <a:off x="3748381" y="3538538"/>
            <a:ext cx="974725" cy="2714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2" name="Rectangle 54"/>
          <p:cNvSpPr>
            <a:spLocks noChangeArrowheads="1"/>
          </p:cNvSpPr>
          <p:nvPr/>
        </p:nvSpPr>
        <p:spPr bwMode="auto">
          <a:xfrm>
            <a:off x="3748381" y="3800475"/>
            <a:ext cx="974725" cy="271463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3" name="Rectangle 55"/>
          <p:cNvSpPr>
            <a:spLocks noChangeArrowheads="1"/>
          </p:cNvSpPr>
          <p:nvPr/>
        </p:nvSpPr>
        <p:spPr bwMode="auto">
          <a:xfrm>
            <a:off x="3748381" y="4071938"/>
            <a:ext cx="974725" cy="271462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4" name="Rectangle 56"/>
          <p:cNvSpPr>
            <a:spLocks noChangeArrowheads="1"/>
          </p:cNvSpPr>
          <p:nvPr/>
        </p:nvSpPr>
        <p:spPr bwMode="auto">
          <a:xfrm>
            <a:off x="3748381" y="4333875"/>
            <a:ext cx="974725" cy="271463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5" name="Rectangle 57"/>
          <p:cNvSpPr>
            <a:spLocks noChangeArrowheads="1"/>
          </p:cNvSpPr>
          <p:nvPr/>
        </p:nvSpPr>
        <p:spPr bwMode="auto">
          <a:xfrm>
            <a:off x="3748381" y="4605338"/>
            <a:ext cx="974725" cy="271462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en-US" sz="1800" dirty="0">
              <a:latin typeface="Calibri" pitchFamily="34" charset="0"/>
            </a:endParaRPr>
          </a:p>
        </p:txBody>
      </p:sp>
      <p:sp>
        <p:nvSpPr>
          <p:cNvPr id="944186" name="Text Box 58"/>
          <p:cNvSpPr txBox="1">
            <a:spLocks noChangeArrowheads="1"/>
          </p:cNvSpPr>
          <p:nvPr/>
        </p:nvSpPr>
        <p:spPr bwMode="auto">
          <a:xfrm>
            <a:off x="3875027" y="1844675"/>
            <a:ext cx="742924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%rdx</a:t>
            </a:r>
            <a:r>
              <a:rPr lang="en-US" sz="1800" baseline="-25000" dirty="0" smtClean="0">
                <a:latin typeface="Calibri" pitchFamily="34" charset="0"/>
              </a:rPr>
              <a:t>2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124200" y="23738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032340" y="21336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114800" y="29072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116370" y="3200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117940" y="3431143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5032340" y="34406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124200" y="3702606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124200" y="3974068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032340" y="39624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029200" y="44958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  <p:sp>
        <p:nvSpPr>
          <p:cNvPr id="69" name="Text Box 59"/>
          <p:cNvSpPr txBox="1">
            <a:spLocks noChangeArrowheads="1"/>
          </p:cNvSpPr>
          <p:nvPr/>
        </p:nvSpPr>
        <p:spPr bwMode="auto">
          <a:xfrm>
            <a:off x="5791200" y="4419600"/>
            <a:ext cx="93500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Oops!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029200" y="4267200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7385143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Progress Graphs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5930900" y="1082675"/>
            <a:ext cx="3079750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 i="1">
                <a:solidFill>
                  <a:srgbClr val="FF0000"/>
                </a:solidFill>
              </a:rPr>
              <a:t>Progress graph</a:t>
            </a:r>
            <a:r>
              <a:rPr lang="en-US" altLang="en-US" sz="1800"/>
              <a:t> depicts</a:t>
            </a:r>
          </a:p>
          <a:p>
            <a:pPr algn="l"/>
            <a:r>
              <a:rPr lang="en-US" altLang="en-US" sz="1800"/>
              <a:t>discrete </a:t>
            </a:r>
            <a:r>
              <a:rPr lang="en-US" altLang="en-US" sz="1800" i="1"/>
              <a:t>execution </a:t>
            </a:r>
          </a:p>
          <a:p>
            <a:pPr algn="l"/>
            <a:r>
              <a:rPr lang="en-US" altLang="en-US" sz="1800" i="1"/>
              <a:t>state space</a:t>
            </a:r>
            <a:r>
              <a:rPr lang="en-US" altLang="en-US" sz="1800"/>
              <a:t> of concurrent</a:t>
            </a:r>
          </a:p>
          <a:p>
            <a:pPr algn="l"/>
            <a:r>
              <a:rPr lang="en-US" altLang="en-US" sz="1800"/>
              <a:t>threads</a:t>
            </a:r>
          </a:p>
          <a:p>
            <a:pPr algn="l"/>
            <a:endParaRPr lang="en-US" altLang="en-US" sz="1800"/>
          </a:p>
          <a:p>
            <a:pPr algn="l"/>
            <a:r>
              <a:rPr lang="en-US" altLang="en-US" sz="1800"/>
              <a:t>Each axis corresponds to</a:t>
            </a:r>
          </a:p>
          <a:p>
            <a:pPr algn="l"/>
            <a:r>
              <a:rPr lang="en-US" altLang="en-US" sz="1800"/>
              <a:t>sequential order of</a:t>
            </a:r>
          </a:p>
          <a:p>
            <a:pPr algn="l"/>
            <a:r>
              <a:rPr lang="en-US" altLang="en-US" sz="1800"/>
              <a:t>instructions in a thread</a:t>
            </a:r>
          </a:p>
          <a:p>
            <a:pPr algn="l"/>
            <a:endParaRPr lang="en-US" altLang="en-US" sz="1800"/>
          </a:p>
          <a:p>
            <a:pPr algn="l"/>
            <a:r>
              <a:rPr lang="en-US" altLang="en-US" sz="1800"/>
              <a:t>Each point corresponds to</a:t>
            </a:r>
          </a:p>
          <a:p>
            <a:pPr algn="l"/>
            <a:r>
              <a:rPr lang="en-US" altLang="en-US" sz="1800"/>
              <a:t>a possible </a:t>
            </a:r>
            <a:r>
              <a:rPr lang="en-US" altLang="en-US" sz="1800" i="1">
                <a:solidFill>
                  <a:srgbClr val="FF0000"/>
                </a:solidFill>
              </a:rPr>
              <a:t>execution state</a:t>
            </a:r>
            <a:endParaRPr lang="en-US" altLang="en-US" sz="1800">
              <a:solidFill>
                <a:srgbClr val="FF0000"/>
              </a:solidFill>
            </a:endParaRPr>
          </a:p>
          <a:p>
            <a:pPr algn="l"/>
            <a:r>
              <a:rPr lang="en-US" altLang="en-US" sz="1800"/>
              <a:t>(Inst</a:t>
            </a:r>
            <a:r>
              <a:rPr lang="en-US" altLang="en-US" sz="1800" baseline="-25000"/>
              <a:t>1</a:t>
            </a:r>
            <a:r>
              <a:rPr lang="en-US" altLang="en-US" sz="1800"/>
              <a:t>, Inst</a:t>
            </a:r>
            <a:r>
              <a:rPr lang="en-US" altLang="en-US" sz="1800" baseline="-25000"/>
              <a:t>2</a:t>
            </a:r>
            <a:r>
              <a:rPr lang="en-US" altLang="en-US" sz="1800"/>
              <a:t>)</a:t>
            </a:r>
          </a:p>
          <a:p>
            <a:pPr algn="l"/>
            <a:endParaRPr lang="en-US" altLang="en-US" sz="1800"/>
          </a:p>
          <a:p>
            <a:pPr algn="l"/>
            <a:r>
              <a:rPr lang="en-US" altLang="en-US" sz="1800"/>
              <a:t>E.g., </a:t>
            </a:r>
            <a:r>
              <a:rPr lang="en-US" altLang="en-US" sz="1800">
                <a:solidFill>
                  <a:srgbClr val="FF0000"/>
                </a:solidFill>
              </a:rPr>
              <a:t>(L</a:t>
            </a:r>
            <a:r>
              <a:rPr lang="en-US" altLang="en-US" sz="1800" baseline="-25000">
                <a:solidFill>
                  <a:srgbClr val="FF0000"/>
                </a:solidFill>
              </a:rPr>
              <a:t>1</a:t>
            </a:r>
            <a:r>
              <a:rPr lang="en-US" altLang="en-US" sz="1800">
                <a:solidFill>
                  <a:srgbClr val="FF0000"/>
                </a:solidFill>
              </a:rPr>
              <a:t>, S</a:t>
            </a:r>
            <a:r>
              <a:rPr lang="en-US" altLang="en-US" sz="1800" baseline="-25000">
                <a:solidFill>
                  <a:srgbClr val="FF0000"/>
                </a:solidFill>
              </a:rPr>
              <a:t>2</a:t>
            </a:r>
            <a:r>
              <a:rPr lang="en-US" altLang="en-US" sz="1800">
                <a:solidFill>
                  <a:srgbClr val="FF0000"/>
                </a:solidFill>
              </a:rPr>
              <a:t>)</a:t>
            </a:r>
            <a:r>
              <a:rPr lang="en-US" altLang="en-US" sz="1800"/>
              <a:t>  denotes state</a:t>
            </a:r>
          </a:p>
          <a:p>
            <a:pPr algn="l"/>
            <a:r>
              <a:rPr lang="en-US" altLang="en-US" sz="1800"/>
              <a:t>where  thread 1 has</a:t>
            </a:r>
          </a:p>
          <a:p>
            <a:pPr algn="l"/>
            <a:r>
              <a:rPr lang="en-US" altLang="en-US" sz="1800"/>
              <a:t>completed L</a:t>
            </a:r>
            <a:r>
              <a:rPr lang="en-US" altLang="en-US" sz="1800" baseline="-25000"/>
              <a:t>1</a:t>
            </a:r>
            <a:r>
              <a:rPr lang="en-US" altLang="en-US" sz="1800"/>
              <a:t> and thread</a:t>
            </a:r>
          </a:p>
          <a:p>
            <a:pPr algn="l"/>
            <a:r>
              <a:rPr lang="en-US" altLang="en-US" sz="1800"/>
              <a:t>2 has completed S</a:t>
            </a:r>
            <a:r>
              <a:rPr lang="en-US" altLang="en-US" sz="1800" baseline="-25000"/>
              <a:t>2</a:t>
            </a:r>
            <a:endParaRPr lang="en-US" altLang="en-US" sz="1800"/>
          </a:p>
        </p:txBody>
      </p:sp>
      <p:sp>
        <p:nvSpPr>
          <p:cNvPr id="25604" name="Line 5"/>
          <p:cNvSpPr>
            <a:spLocks noChangeAspect="1" noChangeShapeType="1"/>
          </p:cNvSpPr>
          <p:nvPr/>
        </p:nvSpPr>
        <p:spPr bwMode="auto">
          <a:xfrm flipV="1">
            <a:off x="811213" y="5375275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605" name="Line 6"/>
          <p:cNvSpPr>
            <a:spLocks noChangeAspect="1" noChangeShapeType="1"/>
          </p:cNvSpPr>
          <p:nvPr/>
        </p:nvSpPr>
        <p:spPr bwMode="auto">
          <a:xfrm flipH="1" flipV="1">
            <a:off x="811213" y="1535113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606" name="Text Box 7"/>
          <p:cNvSpPr txBox="1">
            <a:spLocks noChangeAspect="1" noChangeArrowheads="1"/>
          </p:cNvSpPr>
          <p:nvPr/>
        </p:nvSpPr>
        <p:spPr bwMode="auto">
          <a:xfrm>
            <a:off x="965200" y="5378450"/>
            <a:ext cx="407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H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07" name="Text Box 8"/>
          <p:cNvSpPr txBox="1">
            <a:spLocks noChangeAspect="1" noChangeArrowheads="1"/>
          </p:cNvSpPr>
          <p:nvPr/>
        </p:nvSpPr>
        <p:spPr bwMode="auto">
          <a:xfrm>
            <a:off x="1662113" y="5378450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08" name="Text Box 9"/>
          <p:cNvSpPr txBox="1">
            <a:spLocks noChangeAspect="1" noChangeArrowheads="1"/>
          </p:cNvSpPr>
          <p:nvPr/>
        </p:nvSpPr>
        <p:spPr bwMode="auto">
          <a:xfrm>
            <a:off x="2362200" y="5378450"/>
            <a:ext cx="407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09" name="Text Box 10"/>
          <p:cNvSpPr txBox="1">
            <a:spLocks noChangeAspect="1" noChangeArrowheads="1"/>
          </p:cNvSpPr>
          <p:nvPr/>
        </p:nvSpPr>
        <p:spPr bwMode="auto">
          <a:xfrm>
            <a:off x="3079750" y="5378450"/>
            <a:ext cx="396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S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10" name="Text Box 11"/>
          <p:cNvSpPr txBox="1">
            <a:spLocks noChangeAspect="1" noChangeArrowheads="1"/>
          </p:cNvSpPr>
          <p:nvPr/>
        </p:nvSpPr>
        <p:spPr bwMode="auto">
          <a:xfrm>
            <a:off x="3805238" y="5378450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5611" name="Text Box 12"/>
          <p:cNvSpPr txBox="1">
            <a:spLocks noChangeAspect="1" noChangeArrowheads="1"/>
          </p:cNvSpPr>
          <p:nvPr/>
        </p:nvSpPr>
        <p:spPr bwMode="auto">
          <a:xfrm>
            <a:off x="430213" y="4819650"/>
            <a:ext cx="407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H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5612" name="Text Box 13"/>
          <p:cNvSpPr txBox="1">
            <a:spLocks noChangeAspect="1" noChangeArrowheads="1"/>
          </p:cNvSpPr>
          <p:nvPr/>
        </p:nvSpPr>
        <p:spPr bwMode="auto">
          <a:xfrm>
            <a:off x="458788" y="4124325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5613" name="Text Box 14"/>
          <p:cNvSpPr txBox="1">
            <a:spLocks noChangeAspect="1" noChangeArrowheads="1"/>
          </p:cNvSpPr>
          <p:nvPr/>
        </p:nvSpPr>
        <p:spPr bwMode="auto">
          <a:xfrm>
            <a:off x="430213" y="3403600"/>
            <a:ext cx="407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5614" name="Text Box 15"/>
          <p:cNvSpPr txBox="1">
            <a:spLocks noChangeAspect="1" noChangeArrowheads="1"/>
          </p:cNvSpPr>
          <p:nvPr/>
        </p:nvSpPr>
        <p:spPr bwMode="auto">
          <a:xfrm>
            <a:off x="441325" y="2722563"/>
            <a:ext cx="396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S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5615" name="Text Box 16"/>
          <p:cNvSpPr txBox="1">
            <a:spLocks noChangeAspect="1" noChangeArrowheads="1"/>
          </p:cNvSpPr>
          <p:nvPr/>
        </p:nvSpPr>
        <p:spPr bwMode="auto">
          <a:xfrm>
            <a:off x="452438" y="2003425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5616" name="Oval 17"/>
          <p:cNvSpPr>
            <a:spLocks noChangeAspect="1" noChangeArrowheads="1"/>
          </p:cNvSpPr>
          <p:nvPr/>
        </p:nvSpPr>
        <p:spPr bwMode="auto">
          <a:xfrm>
            <a:off x="1420813" y="465772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17" name="Oval 18"/>
          <p:cNvSpPr>
            <a:spLocks noChangeAspect="1" noChangeArrowheads="1"/>
          </p:cNvSpPr>
          <p:nvPr/>
        </p:nvSpPr>
        <p:spPr bwMode="auto">
          <a:xfrm>
            <a:off x="2185988" y="4645025"/>
            <a:ext cx="38100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18" name="Oval 19"/>
          <p:cNvSpPr>
            <a:spLocks noChangeAspect="1" noChangeArrowheads="1"/>
          </p:cNvSpPr>
          <p:nvPr/>
        </p:nvSpPr>
        <p:spPr bwMode="auto">
          <a:xfrm>
            <a:off x="2884488" y="464502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19" name="Oval 20"/>
          <p:cNvSpPr>
            <a:spLocks noChangeAspect="1" noChangeArrowheads="1"/>
          </p:cNvSpPr>
          <p:nvPr/>
        </p:nvSpPr>
        <p:spPr bwMode="auto">
          <a:xfrm>
            <a:off x="3589338" y="464502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0" name="Oval 21"/>
          <p:cNvSpPr>
            <a:spLocks noChangeAspect="1" noChangeArrowheads="1"/>
          </p:cNvSpPr>
          <p:nvPr/>
        </p:nvSpPr>
        <p:spPr bwMode="auto">
          <a:xfrm>
            <a:off x="4286250" y="4645025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1" name="Oval 22"/>
          <p:cNvSpPr>
            <a:spLocks noChangeAspect="1" noChangeArrowheads="1"/>
          </p:cNvSpPr>
          <p:nvPr/>
        </p:nvSpPr>
        <p:spPr bwMode="auto">
          <a:xfrm>
            <a:off x="1420813" y="39576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2" name="Oval 23"/>
          <p:cNvSpPr>
            <a:spLocks noChangeAspect="1" noChangeArrowheads="1"/>
          </p:cNvSpPr>
          <p:nvPr/>
        </p:nvSpPr>
        <p:spPr bwMode="auto">
          <a:xfrm>
            <a:off x="2185988" y="3944938"/>
            <a:ext cx="38100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3" name="Oval 24"/>
          <p:cNvSpPr>
            <a:spLocks noChangeAspect="1" noChangeArrowheads="1"/>
          </p:cNvSpPr>
          <p:nvPr/>
        </p:nvSpPr>
        <p:spPr bwMode="auto">
          <a:xfrm>
            <a:off x="2884488" y="39449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4" name="Oval 25"/>
          <p:cNvSpPr>
            <a:spLocks noChangeAspect="1" noChangeArrowheads="1"/>
          </p:cNvSpPr>
          <p:nvPr/>
        </p:nvSpPr>
        <p:spPr bwMode="auto">
          <a:xfrm>
            <a:off x="3589338" y="39449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5" name="Oval 26"/>
          <p:cNvSpPr>
            <a:spLocks noChangeAspect="1" noChangeArrowheads="1"/>
          </p:cNvSpPr>
          <p:nvPr/>
        </p:nvSpPr>
        <p:spPr bwMode="auto">
          <a:xfrm>
            <a:off x="4286250" y="3944938"/>
            <a:ext cx="36513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6" name="Oval 27"/>
          <p:cNvSpPr>
            <a:spLocks noChangeAspect="1" noChangeArrowheads="1"/>
          </p:cNvSpPr>
          <p:nvPr/>
        </p:nvSpPr>
        <p:spPr bwMode="auto">
          <a:xfrm>
            <a:off x="1420813" y="324167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7" name="Oval 28"/>
          <p:cNvSpPr>
            <a:spLocks noChangeAspect="1" noChangeArrowheads="1"/>
          </p:cNvSpPr>
          <p:nvPr/>
        </p:nvSpPr>
        <p:spPr bwMode="auto">
          <a:xfrm>
            <a:off x="2185988" y="3241675"/>
            <a:ext cx="38100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8" name="Oval 29"/>
          <p:cNvSpPr>
            <a:spLocks noChangeAspect="1" noChangeArrowheads="1"/>
          </p:cNvSpPr>
          <p:nvPr/>
        </p:nvSpPr>
        <p:spPr bwMode="auto">
          <a:xfrm>
            <a:off x="2884488" y="324167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29" name="Oval 30"/>
          <p:cNvSpPr>
            <a:spLocks noChangeAspect="1" noChangeArrowheads="1"/>
          </p:cNvSpPr>
          <p:nvPr/>
        </p:nvSpPr>
        <p:spPr bwMode="auto">
          <a:xfrm>
            <a:off x="3589338" y="324167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0" name="Oval 31"/>
          <p:cNvSpPr>
            <a:spLocks noChangeAspect="1" noChangeArrowheads="1"/>
          </p:cNvSpPr>
          <p:nvPr/>
        </p:nvSpPr>
        <p:spPr bwMode="auto">
          <a:xfrm>
            <a:off x="4286250" y="3241675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1" name="Oval 32"/>
          <p:cNvSpPr>
            <a:spLocks noChangeAspect="1" noChangeArrowheads="1"/>
          </p:cNvSpPr>
          <p:nvPr/>
        </p:nvSpPr>
        <p:spPr bwMode="auto">
          <a:xfrm>
            <a:off x="1420813" y="253682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2" name="Oval 33"/>
          <p:cNvSpPr>
            <a:spLocks noChangeAspect="1" noChangeArrowheads="1"/>
          </p:cNvSpPr>
          <p:nvPr/>
        </p:nvSpPr>
        <p:spPr bwMode="auto">
          <a:xfrm>
            <a:off x="2100263" y="2322513"/>
            <a:ext cx="209550" cy="463550"/>
          </a:xfrm>
          <a:prstGeom prst="ellipse">
            <a:avLst/>
          </a:prstGeom>
          <a:solidFill>
            <a:srgbClr val="FF0000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3" name="Oval 34"/>
          <p:cNvSpPr>
            <a:spLocks noChangeAspect="1" noChangeArrowheads="1"/>
          </p:cNvSpPr>
          <p:nvPr/>
        </p:nvSpPr>
        <p:spPr bwMode="auto">
          <a:xfrm>
            <a:off x="2884488" y="253682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4" name="Oval 35"/>
          <p:cNvSpPr>
            <a:spLocks noChangeAspect="1" noChangeArrowheads="1"/>
          </p:cNvSpPr>
          <p:nvPr/>
        </p:nvSpPr>
        <p:spPr bwMode="auto">
          <a:xfrm>
            <a:off x="3589338" y="253682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5" name="Oval 36"/>
          <p:cNvSpPr>
            <a:spLocks noChangeAspect="1" noChangeArrowheads="1"/>
          </p:cNvSpPr>
          <p:nvPr/>
        </p:nvSpPr>
        <p:spPr bwMode="auto">
          <a:xfrm>
            <a:off x="4286250" y="2536825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6" name="Oval 37"/>
          <p:cNvSpPr>
            <a:spLocks noChangeAspect="1" noChangeArrowheads="1"/>
          </p:cNvSpPr>
          <p:nvPr/>
        </p:nvSpPr>
        <p:spPr bwMode="auto">
          <a:xfrm>
            <a:off x="1420813" y="18494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7" name="Oval 38"/>
          <p:cNvSpPr>
            <a:spLocks noChangeAspect="1" noChangeArrowheads="1"/>
          </p:cNvSpPr>
          <p:nvPr/>
        </p:nvSpPr>
        <p:spPr bwMode="auto">
          <a:xfrm>
            <a:off x="2185988" y="1836738"/>
            <a:ext cx="38100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8" name="Oval 39"/>
          <p:cNvSpPr>
            <a:spLocks noChangeAspect="1" noChangeArrowheads="1"/>
          </p:cNvSpPr>
          <p:nvPr/>
        </p:nvSpPr>
        <p:spPr bwMode="auto">
          <a:xfrm>
            <a:off x="2884488" y="18367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39" name="Oval 40"/>
          <p:cNvSpPr>
            <a:spLocks noChangeAspect="1" noChangeArrowheads="1"/>
          </p:cNvSpPr>
          <p:nvPr/>
        </p:nvSpPr>
        <p:spPr bwMode="auto">
          <a:xfrm>
            <a:off x="3589338" y="18367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0" name="Oval 41"/>
          <p:cNvSpPr>
            <a:spLocks noChangeAspect="1" noChangeArrowheads="1"/>
          </p:cNvSpPr>
          <p:nvPr/>
        </p:nvSpPr>
        <p:spPr bwMode="auto">
          <a:xfrm>
            <a:off x="4286250" y="1836738"/>
            <a:ext cx="36513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1" name="Text Box 42"/>
          <p:cNvSpPr txBox="1">
            <a:spLocks noChangeAspect="1" noChangeArrowheads="1"/>
          </p:cNvSpPr>
          <p:nvPr/>
        </p:nvSpPr>
        <p:spPr bwMode="auto">
          <a:xfrm>
            <a:off x="4600575" y="5207000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Thread 1</a:t>
            </a:r>
          </a:p>
        </p:txBody>
      </p:sp>
      <p:sp>
        <p:nvSpPr>
          <p:cNvPr id="25642" name="Text Box 43"/>
          <p:cNvSpPr txBox="1">
            <a:spLocks noChangeAspect="1" noChangeArrowheads="1"/>
          </p:cNvSpPr>
          <p:nvPr/>
        </p:nvSpPr>
        <p:spPr bwMode="auto">
          <a:xfrm>
            <a:off x="263525" y="1219200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Thread 2</a:t>
            </a:r>
          </a:p>
        </p:txBody>
      </p:sp>
      <p:sp>
        <p:nvSpPr>
          <p:cNvPr id="25643" name="Text Box 44"/>
          <p:cNvSpPr txBox="1">
            <a:spLocks noChangeAspect="1" noChangeArrowheads="1"/>
          </p:cNvSpPr>
          <p:nvPr/>
        </p:nvSpPr>
        <p:spPr bwMode="auto">
          <a:xfrm>
            <a:off x="1785938" y="2193925"/>
            <a:ext cx="847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(L</a:t>
            </a:r>
            <a:r>
              <a:rPr lang="en-US" altLang="en-US" baseline="-25000">
                <a:solidFill>
                  <a:srgbClr val="FF0000"/>
                </a:solidFill>
              </a:rPr>
              <a:t>1</a:t>
            </a:r>
            <a:r>
              <a:rPr lang="en-US" altLang="en-US">
                <a:solidFill>
                  <a:srgbClr val="FF0000"/>
                </a:solidFill>
              </a:rPr>
              <a:t>, S</a:t>
            </a:r>
            <a:r>
              <a:rPr lang="en-US" altLang="en-US" baseline="-25000">
                <a:solidFill>
                  <a:srgbClr val="FF0000"/>
                </a:solidFill>
              </a:rPr>
              <a:t>2</a:t>
            </a:r>
            <a:r>
              <a:rPr lang="en-US" altLang="en-US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25644" name="Oval 45"/>
          <p:cNvSpPr>
            <a:spLocks noChangeAspect="1" noChangeArrowheads="1"/>
          </p:cNvSpPr>
          <p:nvPr/>
        </p:nvSpPr>
        <p:spPr bwMode="auto">
          <a:xfrm>
            <a:off x="1435100" y="5353050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5" name="Oval 46"/>
          <p:cNvSpPr>
            <a:spLocks noChangeAspect="1" noChangeArrowheads="1"/>
          </p:cNvSpPr>
          <p:nvPr/>
        </p:nvSpPr>
        <p:spPr bwMode="auto">
          <a:xfrm>
            <a:off x="2173288" y="5349875"/>
            <a:ext cx="38100" cy="381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6" name="Oval 47"/>
          <p:cNvSpPr>
            <a:spLocks noChangeAspect="1" noChangeArrowheads="1"/>
          </p:cNvSpPr>
          <p:nvPr/>
        </p:nvSpPr>
        <p:spPr bwMode="auto">
          <a:xfrm>
            <a:off x="2887663" y="5349875"/>
            <a:ext cx="36512" cy="381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7" name="Oval 48"/>
          <p:cNvSpPr>
            <a:spLocks noChangeAspect="1" noChangeArrowheads="1"/>
          </p:cNvSpPr>
          <p:nvPr/>
        </p:nvSpPr>
        <p:spPr bwMode="auto">
          <a:xfrm>
            <a:off x="3592513" y="5349875"/>
            <a:ext cx="36512" cy="381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8" name="Oval 49"/>
          <p:cNvSpPr>
            <a:spLocks noChangeAspect="1" noChangeArrowheads="1"/>
          </p:cNvSpPr>
          <p:nvPr/>
        </p:nvSpPr>
        <p:spPr bwMode="auto">
          <a:xfrm>
            <a:off x="4289425" y="5349875"/>
            <a:ext cx="38100" cy="381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49" name="Oval 50"/>
          <p:cNvSpPr>
            <a:spLocks noChangeAspect="1" noChangeArrowheads="1"/>
          </p:cNvSpPr>
          <p:nvPr/>
        </p:nvSpPr>
        <p:spPr bwMode="auto">
          <a:xfrm>
            <a:off x="796925" y="4645025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0" name="Oval 51"/>
          <p:cNvSpPr>
            <a:spLocks noChangeAspect="1" noChangeArrowheads="1"/>
          </p:cNvSpPr>
          <p:nvPr/>
        </p:nvSpPr>
        <p:spPr bwMode="auto">
          <a:xfrm>
            <a:off x="790575" y="3944938"/>
            <a:ext cx="36513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1" name="Oval 52"/>
          <p:cNvSpPr>
            <a:spLocks noChangeAspect="1" noChangeArrowheads="1"/>
          </p:cNvSpPr>
          <p:nvPr/>
        </p:nvSpPr>
        <p:spPr bwMode="auto">
          <a:xfrm>
            <a:off x="790575" y="3244850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2" name="Oval 53"/>
          <p:cNvSpPr>
            <a:spLocks noChangeAspect="1" noChangeArrowheads="1"/>
          </p:cNvSpPr>
          <p:nvPr/>
        </p:nvSpPr>
        <p:spPr bwMode="auto">
          <a:xfrm>
            <a:off x="790575" y="2527300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3" name="Oval 54"/>
          <p:cNvSpPr>
            <a:spLocks noChangeAspect="1" noChangeArrowheads="1"/>
          </p:cNvSpPr>
          <p:nvPr/>
        </p:nvSpPr>
        <p:spPr bwMode="auto">
          <a:xfrm>
            <a:off x="796925" y="1830388"/>
            <a:ext cx="36513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5654" name="Oval 55"/>
          <p:cNvSpPr>
            <a:spLocks noChangeAspect="1" noChangeArrowheads="1"/>
          </p:cNvSpPr>
          <p:nvPr/>
        </p:nvSpPr>
        <p:spPr bwMode="auto">
          <a:xfrm>
            <a:off x="790575" y="5349875"/>
            <a:ext cx="36513" cy="381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Trajectories in Progress Graphs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5822950" y="1409700"/>
            <a:ext cx="3259138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 i="1">
                <a:solidFill>
                  <a:srgbClr val="FF0000"/>
                </a:solidFill>
              </a:rPr>
              <a:t>Trajectory</a:t>
            </a:r>
            <a:r>
              <a:rPr lang="en-US" altLang="en-US" sz="1800"/>
              <a:t> is sequence </a:t>
            </a:r>
          </a:p>
          <a:p>
            <a:pPr algn="l"/>
            <a:r>
              <a:rPr lang="en-US" altLang="en-US" sz="1800"/>
              <a:t>of legal state transitions </a:t>
            </a:r>
          </a:p>
          <a:p>
            <a:pPr algn="l"/>
            <a:r>
              <a:rPr lang="en-US" altLang="en-US" sz="1800"/>
              <a:t>that describes one possible </a:t>
            </a:r>
          </a:p>
          <a:p>
            <a:pPr algn="l"/>
            <a:r>
              <a:rPr lang="en-US" altLang="en-US" sz="1800"/>
              <a:t>concurrent execution of</a:t>
            </a:r>
          </a:p>
          <a:p>
            <a:pPr algn="l"/>
            <a:r>
              <a:rPr lang="en-US" altLang="en-US" sz="1800"/>
              <a:t>the threads</a:t>
            </a:r>
          </a:p>
          <a:p>
            <a:pPr algn="l"/>
            <a:endParaRPr lang="en-US" altLang="en-US" sz="1800"/>
          </a:p>
          <a:p>
            <a:pPr algn="l"/>
            <a:r>
              <a:rPr lang="en-US" altLang="en-US" sz="1800"/>
              <a:t>Example:</a:t>
            </a:r>
          </a:p>
          <a:p>
            <a:pPr algn="l"/>
            <a:endParaRPr lang="en-US" altLang="en-US" sz="1800"/>
          </a:p>
          <a:p>
            <a:pPr algn="l"/>
            <a:r>
              <a:rPr lang="en-US" altLang="en-US" sz="1800"/>
              <a:t>H1, L1, U1, H2, L2, </a:t>
            </a:r>
          </a:p>
          <a:p>
            <a:pPr algn="l"/>
            <a:r>
              <a:rPr lang="en-US" altLang="en-US" sz="1800"/>
              <a:t>S1, T1, U2, S2, T2</a:t>
            </a:r>
          </a:p>
        </p:txBody>
      </p:sp>
      <p:sp>
        <p:nvSpPr>
          <p:cNvPr id="26628" name="Line 4"/>
          <p:cNvSpPr>
            <a:spLocks noChangeAspect="1" noChangeShapeType="1"/>
          </p:cNvSpPr>
          <p:nvPr/>
        </p:nvSpPr>
        <p:spPr bwMode="auto">
          <a:xfrm flipV="1">
            <a:off x="849313" y="5324475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6629" name="Line 5"/>
          <p:cNvSpPr>
            <a:spLocks noChangeAspect="1" noChangeShapeType="1"/>
          </p:cNvSpPr>
          <p:nvPr/>
        </p:nvSpPr>
        <p:spPr bwMode="auto">
          <a:xfrm flipH="1" flipV="1">
            <a:off x="849313" y="1484313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6630" name="Text Box 6"/>
          <p:cNvSpPr txBox="1">
            <a:spLocks noChangeAspect="1" noChangeArrowheads="1"/>
          </p:cNvSpPr>
          <p:nvPr/>
        </p:nvSpPr>
        <p:spPr bwMode="auto">
          <a:xfrm>
            <a:off x="1003300" y="5327650"/>
            <a:ext cx="407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H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6631" name="Text Box 7"/>
          <p:cNvSpPr txBox="1">
            <a:spLocks noChangeAspect="1" noChangeArrowheads="1"/>
          </p:cNvSpPr>
          <p:nvPr/>
        </p:nvSpPr>
        <p:spPr bwMode="auto">
          <a:xfrm>
            <a:off x="1789113" y="5327650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6632" name="Text Box 8"/>
          <p:cNvSpPr txBox="1">
            <a:spLocks noChangeAspect="1" noChangeArrowheads="1"/>
          </p:cNvSpPr>
          <p:nvPr/>
        </p:nvSpPr>
        <p:spPr bwMode="auto">
          <a:xfrm>
            <a:off x="2425700" y="5327650"/>
            <a:ext cx="407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6633" name="Text Box 9"/>
          <p:cNvSpPr txBox="1">
            <a:spLocks noChangeAspect="1" noChangeArrowheads="1"/>
          </p:cNvSpPr>
          <p:nvPr/>
        </p:nvSpPr>
        <p:spPr bwMode="auto">
          <a:xfrm>
            <a:off x="3143250" y="5327650"/>
            <a:ext cx="396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S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6634" name="Text Box 10"/>
          <p:cNvSpPr txBox="1">
            <a:spLocks noChangeAspect="1" noChangeArrowheads="1"/>
          </p:cNvSpPr>
          <p:nvPr/>
        </p:nvSpPr>
        <p:spPr bwMode="auto">
          <a:xfrm>
            <a:off x="3868738" y="5327650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6635" name="Text Box 11"/>
          <p:cNvSpPr txBox="1">
            <a:spLocks noChangeAspect="1" noChangeArrowheads="1"/>
          </p:cNvSpPr>
          <p:nvPr/>
        </p:nvSpPr>
        <p:spPr bwMode="auto">
          <a:xfrm>
            <a:off x="468313" y="4806950"/>
            <a:ext cx="407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H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6636" name="Text Box 12"/>
          <p:cNvSpPr txBox="1">
            <a:spLocks noChangeAspect="1" noChangeArrowheads="1"/>
          </p:cNvSpPr>
          <p:nvPr/>
        </p:nvSpPr>
        <p:spPr bwMode="auto">
          <a:xfrm>
            <a:off x="496888" y="4111625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6637" name="Text Box 13"/>
          <p:cNvSpPr txBox="1">
            <a:spLocks noChangeAspect="1" noChangeArrowheads="1"/>
          </p:cNvSpPr>
          <p:nvPr/>
        </p:nvSpPr>
        <p:spPr bwMode="auto">
          <a:xfrm>
            <a:off x="468313" y="3403600"/>
            <a:ext cx="407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6638" name="Text Box 14"/>
          <p:cNvSpPr txBox="1">
            <a:spLocks noChangeAspect="1" noChangeArrowheads="1"/>
          </p:cNvSpPr>
          <p:nvPr/>
        </p:nvSpPr>
        <p:spPr bwMode="auto">
          <a:xfrm>
            <a:off x="479425" y="2671763"/>
            <a:ext cx="396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S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6639" name="Text Box 15"/>
          <p:cNvSpPr txBox="1">
            <a:spLocks noChangeAspect="1" noChangeArrowheads="1"/>
          </p:cNvSpPr>
          <p:nvPr/>
        </p:nvSpPr>
        <p:spPr bwMode="auto">
          <a:xfrm>
            <a:off x="490538" y="2003425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6640" name="Oval 16"/>
          <p:cNvSpPr>
            <a:spLocks noChangeAspect="1" noChangeArrowheads="1"/>
          </p:cNvSpPr>
          <p:nvPr/>
        </p:nvSpPr>
        <p:spPr bwMode="auto">
          <a:xfrm>
            <a:off x="1458913" y="460692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41" name="Oval 17"/>
          <p:cNvSpPr>
            <a:spLocks noChangeAspect="1" noChangeArrowheads="1"/>
          </p:cNvSpPr>
          <p:nvPr/>
        </p:nvSpPr>
        <p:spPr bwMode="auto">
          <a:xfrm>
            <a:off x="2224088" y="4594225"/>
            <a:ext cx="38100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42" name="Oval 18"/>
          <p:cNvSpPr>
            <a:spLocks noChangeAspect="1" noChangeArrowheads="1"/>
          </p:cNvSpPr>
          <p:nvPr/>
        </p:nvSpPr>
        <p:spPr bwMode="auto">
          <a:xfrm>
            <a:off x="2927350" y="4594225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43" name="Oval 19"/>
          <p:cNvSpPr>
            <a:spLocks noChangeAspect="1" noChangeArrowheads="1"/>
          </p:cNvSpPr>
          <p:nvPr/>
        </p:nvSpPr>
        <p:spPr bwMode="auto">
          <a:xfrm>
            <a:off x="3627438" y="459422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44" name="Oval 20"/>
          <p:cNvSpPr>
            <a:spLocks noChangeAspect="1" noChangeArrowheads="1"/>
          </p:cNvSpPr>
          <p:nvPr/>
        </p:nvSpPr>
        <p:spPr bwMode="auto">
          <a:xfrm>
            <a:off x="4324350" y="4594225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45" name="Oval 21"/>
          <p:cNvSpPr>
            <a:spLocks noChangeAspect="1" noChangeArrowheads="1"/>
          </p:cNvSpPr>
          <p:nvPr/>
        </p:nvSpPr>
        <p:spPr bwMode="auto">
          <a:xfrm>
            <a:off x="1458913" y="39068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46" name="Oval 22"/>
          <p:cNvSpPr>
            <a:spLocks noChangeAspect="1" noChangeArrowheads="1"/>
          </p:cNvSpPr>
          <p:nvPr/>
        </p:nvSpPr>
        <p:spPr bwMode="auto">
          <a:xfrm>
            <a:off x="2224088" y="3894138"/>
            <a:ext cx="38100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47" name="Oval 23"/>
          <p:cNvSpPr>
            <a:spLocks noChangeAspect="1" noChangeArrowheads="1"/>
          </p:cNvSpPr>
          <p:nvPr/>
        </p:nvSpPr>
        <p:spPr bwMode="auto">
          <a:xfrm>
            <a:off x="2922588" y="38941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48" name="Oval 24"/>
          <p:cNvSpPr>
            <a:spLocks noChangeAspect="1" noChangeArrowheads="1"/>
          </p:cNvSpPr>
          <p:nvPr/>
        </p:nvSpPr>
        <p:spPr bwMode="auto">
          <a:xfrm>
            <a:off x="3627438" y="38941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49" name="Oval 25"/>
          <p:cNvSpPr>
            <a:spLocks noChangeAspect="1" noChangeArrowheads="1"/>
          </p:cNvSpPr>
          <p:nvPr/>
        </p:nvSpPr>
        <p:spPr bwMode="auto">
          <a:xfrm>
            <a:off x="4324350" y="3894138"/>
            <a:ext cx="36513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50" name="Oval 26"/>
          <p:cNvSpPr>
            <a:spLocks noChangeAspect="1" noChangeArrowheads="1"/>
          </p:cNvSpPr>
          <p:nvPr/>
        </p:nvSpPr>
        <p:spPr bwMode="auto">
          <a:xfrm>
            <a:off x="1458913" y="319087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51" name="Oval 27"/>
          <p:cNvSpPr>
            <a:spLocks noChangeAspect="1" noChangeArrowheads="1"/>
          </p:cNvSpPr>
          <p:nvPr/>
        </p:nvSpPr>
        <p:spPr bwMode="auto">
          <a:xfrm>
            <a:off x="2224088" y="3190875"/>
            <a:ext cx="38100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52" name="Oval 28"/>
          <p:cNvSpPr>
            <a:spLocks noChangeAspect="1" noChangeArrowheads="1"/>
          </p:cNvSpPr>
          <p:nvPr/>
        </p:nvSpPr>
        <p:spPr bwMode="auto">
          <a:xfrm>
            <a:off x="2922588" y="319087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53" name="Oval 29"/>
          <p:cNvSpPr>
            <a:spLocks noChangeAspect="1" noChangeArrowheads="1"/>
          </p:cNvSpPr>
          <p:nvPr/>
        </p:nvSpPr>
        <p:spPr bwMode="auto">
          <a:xfrm>
            <a:off x="3627438" y="319087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54" name="Oval 30"/>
          <p:cNvSpPr>
            <a:spLocks noChangeAspect="1" noChangeArrowheads="1"/>
          </p:cNvSpPr>
          <p:nvPr/>
        </p:nvSpPr>
        <p:spPr bwMode="auto">
          <a:xfrm>
            <a:off x="4324350" y="3190875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55" name="Oval 31"/>
          <p:cNvSpPr>
            <a:spLocks noChangeAspect="1" noChangeArrowheads="1"/>
          </p:cNvSpPr>
          <p:nvPr/>
        </p:nvSpPr>
        <p:spPr bwMode="auto">
          <a:xfrm>
            <a:off x="1458913" y="248602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56" name="Oval 32"/>
          <p:cNvSpPr>
            <a:spLocks noChangeAspect="1" noChangeArrowheads="1"/>
          </p:cNvSpPr>
          <p:nvPr/>
        </p:nvSpPr>
        <p:spPr bwMode="auto">
          <a:xfrm>
            <a:off x="2224088" y="2486025"/>
            <a:ext cx="38100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57" name="Oval 33"/>
          <p:cNvSpPr>
            <a:spLocks noChangeAspect="1" noChangeArrowheads="1"/>
          </p:cNvSpPr>
          <p:nvPr/>
        </p:nvSpPr>
        <p:spPr bwMode="auto">
          <a:xfrm>
            <a:off x="2922588" y="248602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58" name="Oval 34"/>
          <p:cNvSpPr>
            <a:spLocks noChangeAspect="1" noChangeArrowheads="1"/>
          </p:cNvSpPr>
          <p:nvPr/>
        </p:nvSpPr>
        <p:spPr bwMode="auto">
          <a:xfrm>
            <a:off x="3627438" y="248602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59" name="Oval 35"/>
          <p:cNvSpPr>
            <a:spLocks noChangeAspect="1" noChangeArrowheads="1"/>
          </p:cNvSpPr>
          <p:nvPr/>
        </p:nvSpPr>
        <p:spPr bwMode="auto">
          <a:xfrm>
            <a:off x="4324350" y="2486025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60" name="Oval 36"/>
          <p:cNvSpPr>
            <a:spLocks noChangeAspect="1" noChangeArrowheads="1"/>
          </p:cNvSpPr>
          <p:nvPr/>
        </p:nvSpPr>
        <p:spPr bwMode="auto">
          <a:xfrm>
            <a:off x="1458913" y="17986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61" name="Oval 37"/>
          <p:cNvSpPr>
            <a:spLocks noChangeAspect="1" noChangeArrowheads="1"/>
          </p:cNvSpPr>
          <p:nvPr/>
        </p:nvSpPr>
        <p:spPr bwMode="auto">
          <a:xfrm>
            <a:off x="2224088" y="1785938"/>
            <a:ext cx="38100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62" name="Oval 38"/>
          <p:cNvSpPr>
            <a:spLocks noChangeAspect="1" noChangeArrowheads="1"/>
          </p:cNvSpPr>
          <p:nvPr/>
        </p:nvSpPr>
        <p:spPr bwMode="auto">
          <a:xfrm>
            <a:off x="2922588" y="17859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63" name="Oval 39"/>
          <p:cNvSpPr>
            <a:spLocks noChangeAspect="1" noChangeArrowheads="1"/>
          </p:cNvSpPr>
          <p:nvPr/>
        </p:nvSpPr>
        <p:spPr bwMode="auto">
          <a:xfrm>
            <a:off x="3627438" y="17859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64" name="Oval 40"/>
          <p:cNvSpPr>
            <a:spLocks noChangeAspect="1" noChangeArrowheads="1"/>
          </p:cNvSpPr>
          <p:nvPr/>
        </p:nvSpPr>
        <p:spPr bwMode="auto">
          <a:xfrm>
            <a:off x="4324350" y="1785938"/>
            <a:ext cx="36513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65" name="Text Box 41"/>
          <p:cNvSpPr txBox="1">
            <a:spLocks noChangeAspect="1" noChangeArrowheads="1"/>
          </p:cNvSpPr>
          <p:nvPr/>
        </p:nvSpPr>
        <p:spPr bwMode="auto">
          <a:xfrm>
            <a:off x="4638675" y="5156200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Thread 1</a:t>
            </a:r>
          </a:p>
        </p:txBody>
      </p:sp>
      <p:sp>
        <p:nvSpPr>
          <p:cNvPr id="26666" name="Text Box 42"/>
          <p:cNvSpPr txBox="1">
            <a:spLocks noChangeAspect="1" noChangeArrowheads="1"/>
          </p:cNvSpPr>
          <p:nvPr/>
        </p:nvSpPr>
        <p:spPr bwMode="auto">
          <a:xfrm>
            <a:off x="301625" y="1168400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Thread 2</a:t>
            </a:r>
          </a:p>
        </p:txBody>
      </p:sp>
      <p:sp>
        <p:nvSpPr>
          <p:cNvPr id="26667" name="Oval 43"/>
          <p:cNvSpPr>
            <a:spLocks noChangeAspect="1" noChangeArrowheads="1"/>
          </p:cNvSpPr>
          <p:nvPr/>
        </p:nvSpPr>
        <p:spPr bwMode="auto">
          <a:xfrm>
            <a:off x="1460500" y="5302250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68" name="Oval 44"/>
          <p:cNvSpPr>
            <a:spLocks noChangeAspect="1" noChangeArrowheads="1"/>
          </p:cNvSpPr>
          <p:nvPr/>
        </p:nvSpPr>
        <p:spPr bwMode="auto">
          <a:xfrm>
            <a:off x="2236788" y="5299075"/>
            <a:ext cx="38100" cy="381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69" name="Oval 45"/>
          <p:cNvSpPr>
            <a:spLocks noChangeAspect="1" noChangeArrowheads="1"/>
          </p:cNvSpPr>
          <p:nvPr/>
        </p:nvSpPr>
        <p:spPr bwMode="auto">
          <a:xfrm>
            <a:off x="2938463" y="5299075"/>
            <a:ext cx="36512" cy="381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70" name="Oval 46"/>
          <p:cNvSpPr>
            <a:spLocks noChangeAspect="1" noChangeArrowheads="1"/>
          </p:cNvSpPr>
          <p:nvPr/>
        </p:nvSpPr>
        <p:spPr bwMode="auto">
          <a:xfrm>
            <a:off x="3643313" y="5299075"/>
            <a:ext cx="36512" cy="381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71" name="Oval 47"/>
          <p:cNvSpPr>
            <a:spLocks noChangeAspect="1" noChangeArrowheads="1"/>
          </p:cNvSpPr>
          <p:nvPr/>
        </p:nvSpPr>
        <p:spPr bwMode="auto">
          <a:xfrm>
            <a:off x="4314825" y="5299075"/>
            <a:ext cx="38100" cy="381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72" name="Oval 48"/>
          <p:cNvSpPr>
            <a:spLocks noChangeAspect="1" noChangeArrowheads="1"/>
          </p:cNvSpPr>
          <p:nvPr/>
        </p:nvSpPr>
        <p:spPr bwMode="auto">
          <a:xfrm>
            <a:off x="835025" y="4594225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73" name="Oval 49"/>
          <p:cNvSpPr>
            <a:spLocks noChangeAspect="1" noChangeArrowheads="1"/>
          </p:cNvSpPr>
          <p:nvPr/>
        </p:nvSpPr>
        <p:spPr bwMode="auto">
          <a:xfrm>
            <a:off x="828675" y="3894138"/>
            <a:ext cx="36513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74" name="Oval 50"/>
          <p:cNvSpPr>
            <a:spLocks noChangeAspect="1" noChangeArrowheads="1"/>
          </p:cNvSpPr>
          <p:nvPr/>
        </p:nvSpPr>
        <p:spPr bwMode="auto">
          <a:xfrm>
            <a:off x="828675" y="3194050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75" name="Oval 51"/>
          <p:cNvSpPr>
            <a:spLocks noChangeAspect="1" noChangeArrowheads="1"/>
          </p:cNvSpPr>
          <p:nvPr/>
        </p:nvSpPr>
        <p:spPr bwMode="auto">
          <a:xfrm>
            <a:off x="828675" y="2476500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76" name="Oval 52"/>
          <p:cNvSpPr>
            <a:spLocks noChangeAspect="1" noChangeArrowheads="1"/>
          </p:cNvSpPr>
          <p:nvPr/>
        </p:nvSpPr>
        <p:spPr bwMode="auto">
          <a:xfrm>
            <a:off x="835025" y="1779588"/>
            <a:ext cx="36513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77" name="Oval 53"/>
          <p:cNvSpPr>
            <a:spLocks noChangeAspect="1" noChangeArrowheads="1"/>
          </p:cNvSpPr>
          <p:nvPr/>
        </p:nvSpPr>
        <p:spPr bwMode="auto">
          <a:xfrm>
            <a:off x="828675" y="5299075"/>
            <a:ext cx="36513" cy="381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6678" name="Line 54"/>
          <p:cNvSpPr>
            <a:spLocks noChangeShapeType="1"/>
          </p:cNvSpPr>
          <p:nvPr/>
        </p:nvSpPr>
        <p:spPr bwMode="auto">
          <a:xfrm>
            <a:off x="868363" y="5326063"/>
            <a:ext cx="611187" cy="95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79" name="Line 55"/>
          <p:cNvSpPr>
            <a:spLocks noChangeShapeType="1"/>
          </p:cNvSpPr>
          <p:nvPr/>
        </p:nvSpPr>
        <p:spPr bwMode="auto">
          <a:xfrm>
            <a:off x="1489075" y="5326063"/>
            <a:ext cx="73977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80" name="Line 56"/>
          <p:cNvSpPr>
            <a:spLocks noChangeShapeType="1"/>
          </p:cNvSpPr>
          <p:nvPr/>
        </p:nvSpPr>
        <p:spPr bwMode="auto">
          <a:xfrm>
            <a:off x="2282825" y="5326063"/>
            <a:ext cx="65563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81" name="Line 57"/>
          <p:cNvSpPr>
            <a:spLocks noChangeShapeType="1"/>
          </p:cNvSpPr>
          <p:nvPr/>
        </p:nvSpPr>
        <p:spPr bwMode="auto">
          <a:xfrm flipV="1">
            <a:off x="2954338" y="4643438"/>
            <a:ext cx="0" cy="6334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82" name="Line 58"/>
          <p:cNvSpPr>
            <a:spLocks noChangeShapeType="1"/>
          </p:cNvSpPr>
          <p:nvPr/>
        </p:nvSpPr>
        <p:spPr bwMode="auto">
          <a:xfrm flipV="1">
            <a:off x="2944813" y="3933825"/>
            <a:ext cx="0" cy="647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83" name="Line 59"/>
          <p:cNvSpPr>
            <a:spLocks noChangeShapeType="1"/>
          </p:cNvSpPr>
          <p:nvPr/>
        </p:nvSpPr>
        <p:spPr bwMode="auto">
          <a:xfrm>
            <a:off x="2973388" y="3911600"/>
            <a:ext cx="655637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84" name="Line 60"/>
          <p:cNvSpPr>
            <a:spLocks noChangeShapeType="1"/>
          </p:cNvSpPr>
          <p:nvPr/>
        </p:nvSpPr>
        <p:spPr bwMode="auto">
          <a:xfrm>
            <a:off x="3663950" y="3911600"/>
            <a:ext cx="65563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85" name="Line 61"/>
          <p:cNvSpPr>
            <a:spLocks noChangeShapeType="1"/>
          </p:cNvSpPr>
          <p:nvPr/>
        </p:nvSpPr>
        <p:spPr bwMode="auto">
          <a:xfrm flipV="1">
            <a:off x="4344988" y="3233738"/>
            <a:ext cx="0" cy="647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86" name="Line 62"/>
          <p:cNvSpPr>
            <a:spLocks noChangeShapeType="1"/>
          </p:cNvSpPr>
          <p:nvPr/>
        </p:nvSpPr>
        <p:spPr bwMode="auto">
          <a:xfrm flipV="1">
            <a:off x="4344988" y="2519363"/>
            <a:ext cx="0" cy="647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87" name="Line 63"/>
          <p:cNvSpPr>
            <a:spLocks noChangeShapeType="1"/>
          </p:cNvSpPr>
          <p:nvPr/>
        </p:nvSpPr>
        <p:spPr bwMode="auto">
          <a:xfrm flipV="1">
            <a:off x="4344988" y="1819275"/>
            <a:ext cx="0" cy="647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Critical Sections and Unsafe Regions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5997575" y="1244600"/>
            <a:ext cx="2990850" cy="3922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/>
              <a:t>L, U, and S form a </a:t>
            </a:r>
          </a:p>
          <a:p>
            <a:pPr algn="l"/>
            <a:r>
              <a:rPr lang="en-US" altLang="en-US" sz="1800" i="1">
                <a:solidFill>
                  <a:srgbClr val="FF0000"/>
                </a:solidFill>
              </a:rPr>
              <a:t>critical section</a:t>
            </a:r>
            <a:r>
              <a:rPr lang="en-US" altLang="en-US" sz="1800" i="1"/>
              <a:t> </a:t>
            </a:r>
            <a:r>
              <a:rPr lang="en-US" altLang="en-US" sz="1800"/>
              <a:t>with</a:t>
            </a:r>
          </a:p>
          <a:p>
            <a:pPr algn="l"/>
            <a:r>
              <a:rPr lang="en-US" altLang="en-US" sz="1800"/>
              <a:t>respect to the shared</a:t>
            </a:r>
          </a:p>
          <a:p>
            <a:pPr algn="l"/>
            <a:r>
              <a:rPr lang="en-US" altLang="en-US" sz="1800"/>
              <a:t>variable </a:t>
            </a:r>
            <a:r>
              <a:rPr lang="en-US" altLang="en-US" sz="1800">
                <a:latin typeface="Courier New" pitchFamily="49" charset="0"/>
              </a:rPr>
              <a:t>cnt</a:t>
            </a:r>
            <a:endParaRPr lang="en-US" altLang="en-US" sz="1800" i="1"/>
          </a:p>
          <a:p>
            <a:pPr algn="l"/>
            <a:endParaRPr lang="en-US" altLang="en-US" sz="1800"/>
          </a:p>
          <a:p>
            <a:pPr algn="l"/>
            <a:r>
              <a:rPr lang="en-US" altLang="en-US" sz="1800"/>
              <a:t>Instructions in critical</a:t>
            </a:r>
          </a:p>
          <a:p>
            <a:pPr algn="l"/>
            <a:r>
              <a:rPr lang="en-US" altLang="en-US" sz="1800"/>
              <a:t>sections (w.r.t. to some</a:t>
            </a:r>
          </a:p>
          <a:p>
            <a:pPr algn="l"/>
            <a:r>
              <a:rPr lang="en-US" altLang="en-US" sz="1800"/>
              <a:t>shared variable) should </a:t>
            </a:r>
          </a:p>
          <a:p>
            <a:pPr algn="l"/>
            <a:r>
              <a:rPr lang="en-US" altLang="en-US" sz="1800"/>
              <a:t>not be interleaved</a:t>
            </a:r>
          </a:p>
          <a:p>
            <a:pPr algn="l"/>
            <a:endParaRPr lang="en-US" altLang="en-US" sz="1800"/>
          </a:p>
          <a:p>
            <a:pPr algn="l"/>
            <a:r>
              <a:rPr lang="en-US" altLang="en-US" sz="1800"/>
              <a:t>Sets of states where such</a:t>
            </a:r>
          </a:p>
          <a:p>
            <a:pPr algn="l"/>
            <a:r>
              <a:rPr lang="en-US" altLang="en-US" sz="1800"/>
              <a:t>interleaving occurs</a:t>
            </a:r>
          </a:p>
          <a:p>
            <a:pPr algn="l"/>
            <a:r>
              <a:rPr lang="en-US" altLang="en-US" sz="1800"/>
              <a:t>form </a:t>
            </a:r>
            <a:r>
              <a:rPr lang="en-US" altLang="en-US" sz="1800" i="1">
                <a:solidFill>
                  <a:srgbClr val="FF0000"/>
                </a:solidFill>
              </a:rPr>
              <a:t>unsafe regions</a:t>
            </a:r>
            <a:endParaRPr lang="en-US" altLang="en-US" sz="1800"/>
          </a:p>
          <a:p>
            <a:pPr algn="l"/>
            <a:endParaRPr lang="en-US" altLang="en-US" sz="1800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019300" y="2603500"/>
            <a:ext cx="2095500" cy="20193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53" name="Line 5"/>
          <p:cNvSpPr>
            <a:spLocks noChangeAspect="1" noChangeShapeType="1"/>
          </p:cNvSpPr>
          <p:nvPr/>
        </p:nvSpPr>
        <p:spPr bwMode="auto">
          <a:xfrm flipV="1">
            <a:off x="1357313" y="5375275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7654" name="Line 6"/>
          <p:cNvSpPr>
            <a:spLocks noChangeAspect="1" noChangeShapeType="1"/>
          </p:cNvSpPr>
          <p:nvPr/>
        </p:nvSpPr>
        <p:spPr bwMode="auto">
          <a:xfrm flipH="1" flipV="1">
            <a:off x="1357313" y="1535113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7655" name="Text Box 7"/>
          <p:cNvSpPr txBox="1">
            <a:spLocks noChangeAspect="1" noChangeArrowheads="1"/>
          </p:cNvSpPr>
          <p:nvPr/>
        </p:nvSpPr>
        <p:spPr bwMode="auto">
          <a:xfrm>
            <a:off x="1485900" y="5378450"/>
            <a:ext cx="407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H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7656" name="Text Box 8"/>
          <p:cNvSpPr txBox="1">
            <a:spLocks noChangeAspect="1" noChangeArrowheads="1"/>
          </p:cNvSpPr>
          <p:nvPr/>
        </p:nvSpPr>
        <p:spPr bwMode="auto">
          <a:xfrm>
            <a:off x="2271713" y="5378450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7657" name="Text Box 9"/>
          <p:cNvSpPr txBox="1">
            <a:spLocks noChangeAspect="1" noChangeArrowheads="1"/>
          </p:cNvSpPr>
          <p:nvPr/>
        </p:nvSpPr>
        <p:spPr bwMode="auto">
          <a:xfrm>
            <a:off x="2908300" y="5378450"/>
            <a:ext cx="407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7658" name="Text Box 10"/>
          <p:cNvSpPr txBox="1">
            <a:spLocks noChangeAspect="1" noChangeArrowheads="1"/>
          </p:cNvSpPr>
          <p:nvPr/>
        </p:nvSpPr>
        <p:spPr bwMode="auto">
          <a:xfrm>
            <a:off x="3625850" y="5378450"/>
            <a:ext cx="396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S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7659" name="Text Box 11"/>
          <p:cNvSpPr txBox="1">
            <a:spLocks noChangeAspect="1" noChangeArrowheads="1"/>
          </p:cNvSpPr>
          <p:nvPr/>
        </p:nvSpPr>
        <p:spPr bwMode="auto">
          <a:xfrm>
            <a:off x="4351338" y="5378450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7660" name="Text Box 12"/>
          <p:cNvSpPr txBox="1">
            <a:spLocks noChangeAspect="1" noChangeArrowheads="1"/>
          </p:cNvSpPr>
          <p:nvPr/>
        </p:nvSpPr>
        <p:spPr bwMode="auto">
          <a:xfrm>
            <a:off x="976313" y="4832350"/>
            <a:ext cx="407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H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7661" name="Text Box 13"/>
          <p:cNvSpPr txBox="1">
            <a:spLocks noChangeAspect="1" noChangeArrowheads="1"/>
          </p:cNvSpPr>
          <p:nvPr/>
        </p:nvSpPr>
        <p:spPr bwMode="auto">
          <a:xfrm>
            <a:off x="1004888" y="4137025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7662" name="Text Box 14"/>
          <p:cNvSpPr txBox="1">
            <a:spLocks noChangeAspect="1" noChangeArrowheads="1"/>
          </p:cNvSpPr>
          <p:nvPr/>
        </p:nvSpPr>
        <p:spPr bwMode="auto">
          <a:xfrm>
            <a:off x="976313" y="3429000"/>
            <a:ext cx="407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7663" name="Text Box 15"/>
          <p:cNvSpPr txBox="1">
            <a:spLocks noChangeAspect="1" noChangeArrowheads="1"/>
          </p:cNvSpPr>
          <p:nvPr/>
        </p:nvSpPr>
        <p:spPr bwMode="auto">
          <a:xfrm>
            <a:off x="987425" y="2697163"/>
            <a:ext cx="396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S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7664" name="Text Box 16"/>
          <p:cNvSpPr txBox="1">
            <a:spLocks noChangeAspect="1" noChangeArrowheads="1"/>
          </p:cNvSpPr>
          <p:nvPr/>
        </p:nvSpPr>
        <p:spPr bwMode="auto">
          <a:xfrm>
            <a:off x="998538" y="2028825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7665" name="Oval 17"/>
          <p:cNvSpPr>
            <a:spLocks noChangeAspect="1" noChangeArrowheads="1"/>
          </p:cNvSpPr>
          <p:nvPr/>
        </p:nvSpPr>
        <p:spPr bwMode="auto">
          <a:xfrm>
            <a:off x="1966913" y="4635500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66" name="Oval 18"/>
          <p:cNvSpPr>
            <a:spLocks noChangeAspect="1" noChangeArrowheads="1"/>
          </p:cNvSpPr>
          <p:nvPr/>
        </p:nvSpPr>
        <p:spPr bwMode="auto">
          <a:xfrm>
            <a:off x="2732088" y="4635500"/>
            <a:ext cx="38100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67" name="Oval 19"/>
          <p:cNvSpPr>
            <a:spLocks noChangeAspect="1" noChangeArrowheads="1"/>
          </p:cNvSpPr>
          <p:nvPr/>
        </p:nvSpPr>
        <p:spPr bwMode="auto">
          <a:xfrm>
            <a:off x="3430588" y="4635500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68" name="Oval 20"/>
          <p:cNvSpPr>
            <a:spLocks noChangeAspect="1" noChangeArrowheads="1"/>
          </p:cNvSpPr>
          <p:nvPr/>
        </p:nvSpPr>
        <p:spPr bwMode="auto">
          <a:xfrm>
            <a:off x="4135438" y="4635500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69" name="Oval 21"/>
          <p:cNvSpPr>
            <a:spLocks noChangeAspect="1" noChangeArrowheads="1"/>
          </p:cNvSpPr>
          <p:nvPr/>
        </p:nvSpPr>
        <p:spPr bwMode="auto">
          <a:xfrm>
            <a:off x="4832350" y="4645025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70" name="Oval 22"/>
          <p:cNvSpPr>
            <a:spLocks noChangeAspect="1" noChangeArrowheads="1"/>
          </p:cNvSpPr>
          <p:nvPr/>
        </p:nvSpPr>
        <p:spPr bwMode="auto">
          <a:xfrm>
            <a:off x="1966913" y="39576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71" name="Oval 23"/>
          <p:cNvSpPr>
            <a:spLocks noChangeAspect="1" noChangeArrowheads="1"/>
          </p:cNvSpPr>
          <p:nvPr/>
        </p:nvSpPr>
        <p:spPr bwMode="auto">
          <a:xfrm>
            <a:off x="2732088" y="3944938"/>
            <a:ext cx="38100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72" name="Oval 24"/>
          <p:cNvSpPr>
            <a:spLocks noChangeAspect="1" noChangeArrowheads="1"/>
          </p:cNvSpPr>
          <p:nvPr/>
        </p:nvSpPr>
        <p:spPr bwMode="auto">
          <a:xfrm>
            <a:off x="3430588" y="39449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73" name="Oval 25"/>
          <p:cNvSpPr>
            <a:spLocks noChangeAspect="1" noChangeArrowheads="1"/>
          </p:cNvSpPr>
          <p:nvPr/>
        </p:nvSpPr>
        <p:spPr bwMode="auto">
          <a:xfrm>
            <a:off x="4135438" y="39449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74" name="Oval 26"/>
          <p:cNvSpPr>
            <a:spLocks noChangeAspect="1" noChangeArrowheads="1"/>
          </p:cNvSpPr>
          <p:nvPr/>
        </p:nvSpPr>
        <p:spPr bwMode="auto">
          <a:xfrm>
            <a:off x="4832350" y="3944938"/>
            <a:ext cx="36513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75" name="Oval 27"/>
          <p:cNvSpPr>
            <a:spLocks noChangeAspect="1" noChangeArrowheads="1"/>
          </p:cNvSpPr>
          <p:nvPr/>
        </p:nvSpPr>
        <p:spPr bwMode="auto">
          <a:xfrm>
            <a:off x="1966913" y="324167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76" name="Oval 28"/>
          <p:cNvSpPr>
            <a:spLocks noChangeAspect="1" noChangeArrowheads="1"/>
          </p:cNvSpPr>
          <p:nvPr/>
        </p:nvSpPr>
        <p:spPr bwMode="auto">
          <a:xfrm>
            <a:off x="2732088" y="3241675"/>
            <a:ext cx="38100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77" name="Oval 29"/>
          <p:cNvSpPr>
            <a:spLocks noChangeAspect="1" noChangeArrowheads="1"/>
          </p:cNvSpPr>
          <p:nvPr/>
        </p:nvSpPr>
        <p:spPr bwMode="auto">
          <a:xfrm>
            <a:off x="3430588" y="324167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78" name="Oval 30"/>
          <p:cNvSpPr>
            <a:spLocks noChangeAspect="1" noChangeArrowheads="1"/>
          </p:cNvSpPr>
          <p:nvPr/>
        </p:nvSpPr>
        <p:spPr bwMode="auto">
          <a:xfrm>
            <a:off x="4135438" y="324167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79" name="Oval 31"/>
          <p:cNvSpPr>
            <a:spLocks noChangeAspect="1" noChangeArrowheads="1"/>
          </p:cNvSpPr>
          <p:nvPr/>
        </p:nvSpPr>
        <p:spPr bwMode="auto">
          <a:xfrm>
            <a:off x="4832350" y="3241675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80" name="Oval 32"/>
          <p:cNvSpPr>
            <a:spLocks noChangeAspect="1" noChangeArrowheads="1"/>
          </p:cNvSpPr>
          <p:nvPr/>
        </p:nvSpPr>
        <p:spPr bwMode="auto">
          <a:xfrm>
            <a:off x="1966913" y="253682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81" name="Oval 33"/>
          <p:cNvSpPr>
            <a:spLocks noChangeAspect="1" noChangeArrowheads="1"/>
          </p:cNvSpPr>
          <p:nvPr/>
        </p:nvSpPr>
        <p:spPr bwMode="auto">
          <a:xfrm>
            <a:off x="2732088" y="2536825"/>
            <a:ext cx="38100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82" name="Oval 34"/>
          <p:cNvSpPr>
            <a:spLocks noChangeAspect="1" noChangeArrowheads="1"/>
          </p:cNvSpPr>
          <p:nvPr/>
        </p:nvSpPr>
        <p:spPr bwMode="auto">
          <a:xfrm>
            <a:off x="3430588" y="253682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83" name="Oval 35"/>
          <p:cNvSpPr>
            <a:spLocks noChangeAspect="1" noChangeArrowheads="1"/>
          </p:cNvSpPr>
          <p:nvPr/>
        </p:nvSpPr>
        <p:spPr bwMode="auto">
          <a:xfrm>
            <a:off x="4135438" y="253682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84" name="Oval 36"/>
          <p:cNvSpPr>
            <a:spLocks noChangeAspect="1" noChangeArrowheads="1"/>
          </p:cNvSpPr>
          <p:nvPr/>
        </p:nvSpPr>
        <p:spPr bwMode="auto">
          <a:xfrm>
            <a:off x="4832350" y="2536825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85" name="Oval 37"/>
          <p:cNvSpPr>
            <a:spLocks noChangeAspect="1" noChangeArrowheads="1"/>
          </p:cNvSpPr>
          <p:nvPr/>
        </p:nvSpPr>
        <p:spPr bwMode="auto">
          <a:xfrm>
            <a:off x="1966913" y="18494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86" name="Oval 38"/>
          <p:cNvSpPr>
            <a:spLocks noChangeAspect="1" noChangeArrowheads="1"/>
          </p:cNvSpPr>
          <p:nvPr/>
        </p:nvSpPr>
        <p:spPr bwMode="auto">
          <a:xfrm>
            <a:off x="2732088" y="1836738"/>
            <a:ext cx="38100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87" name="Oval 39"/>
          <p:cNvSpPr>
            <a:spLocks noChangeAspect="1" noChangeArrowheads="1"/>
          </p:cNvSpPr>
          <p:nvPr/>
        </p:nvSpPr>
        <p:spPr bwMode="auto">
          <a:xfrm>
            <a:off x="3430588" y="18367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88" name="Oval 40"/>
          <p:cNvSpPr>
            <a:spLocks noChangeAspect="1" noChangeArrowheads="1"/>
          </p:cNvSpPr>
          <p:nvPr/>
        </p:nvSpPr>
        <p:spPr bwMode="auto">
          <a:xfrm>
            <a:off x="4135438" y="18367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89" name="Oval 41"/>
          <p:cNvSpPr>
            <a:spLocks noChangeAspect="1" noChangeArrowheads="1"/>
          </p:cNvSpPr>
          <p:nvPr/>
        </p:nvSpPr>
        <p:spPr bwMode="auto">
          <a:xfrm>
            <a:off x="4832350" y="1836738"/>
            <a:ext cx="36513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90" name="Text Box 42"/>
          <p:cNvSpPr txBox="1">
            <a:spLocks noChangeAspect="1" noChangeArrowheads="1"/>
          </p:cNvSpPr>
          <p:nvPr/>
        </p:nvSpPr>
        <p:spPr bwMode="auto">
          <a:xfrm>
            <a:off x="5146675" y="5207000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Thread 1</a:t>
            </a:r>
          </a:p>
        </p:txBody>
      </p:sp>
      <p:sp>
        <p:nvSpPr>
          <p:cNvPr id="27691" name="Text Box 43"/>
          <p:cNvSpPr txBox="1">
            <a:spLocks noChangeAspect="1" noChangeArrowheads="1"/>
          </p:cNvSpPr>
          <p:nvPr/>
        </p:nvSpPr>
        <p:spPr bwMode="auto">
          <a:xfrm>
            <a:off x="809625" y="1219200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Thread 2</a:t>
            </a:r>
          </a:p>
        </p:txBody>
      </p:sp>
      <p:sp>
        <p:nvSpPr>
          <p:cNvPr id="27692" name="Oval 44"/>
          <p:cNvSpPr>
            <a:spLocks noChangeAspect="1" noChangeArrowheads="1"/>
          </p:cNvSpPr>
          <p:nvPr/>
        </p:nvSpPr>
        <p:spPr bwMode="auto">
          <a:xfrm>
            <a:off x="1968500" y="5353050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93" name="Oval 45"/>
          <p:cNvSpPr>
            <a:spLocks noChangeAspect="1" noChangeArrowheads="1"/>
          </p:cNvSpPr>
          <p:nvPr/>
        </p:nvSpPr>
        <p:spPr bwMode="auto">
          <a:xfrm>
            <a:off x="2744788" y="5349875"/>
            <a:ext cx="38100" cy="381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94" name="Oval 46"/>
          <p:cNvSpPr>
            <a:spLocks noChangeAspect="1" noChangeArrowheads="1"/>
          </p:cNvSpPr>
          <p:nvPr/>
        </p:nvSpPr>
        <p:spPr bwMode="auto">
          <a:xfrm>
            <a:off x="3427413" y="5349875"/>
            <a:ext cx="36512" cy="381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95" name="Oval 47"/>
          <p:cNvSpPr>
            <a:spLocks noChangeAspect="1" noChangeArrowheads="1"/>
          </p:cNvSpPr>
          <p:nvPr/>
        </p:nvSpPr>
        <p:spPr bwMode="auto">
          <a:xfrm>
            <a:off x="4151313" y="5349875"/>
            <a:ext cx="36512" cy="381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96" name="Oval 48"/>
          <p:cNvSpPr>
            <a:spLocks noChangeAspect="1" noChangeArrowheads="1"/>
          </p:cNvSpPr>
          <p:nvPr/>
        </p:nvSpPr>
        <p:spPr bwMode="auto">
          <a:xfrm>
            <a:off x="4832350" y="5349875"/>
            <a:ext cx="38100" cy="381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97" name="Oval 49"/>
          <p:cNvSpPr>
            <a:spLocks noChangeAspect="1" noChangeArrowheads="1"/>
          </p:cNvSpPr>
          <p:nvPr/>
        </p:nvSpPr>
        <p:spPr bwMode="auto">
          <a:xfrm>
            <a:off x="1343025" y="4645025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98" name="Oval 50"/>
          <p:cNvSpPr>
            <a:spLocks noChangeAspect="1" noChangeArrowheads="1"/>
          </p:cNvSpPr>
          <p:nvPr/>
        </p:nvSpPr>
        <p:spPr bwMode="auto">
          <a:xfrm>
            <a:off x="1336675" y="3944938"/>
            <a:ext cx="36513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699" name="Oval 51"/>
          <p:cNvSpPr>
            <a:spLocks noChangeAspect="1" noChangeArrowheads="1"/>
          </p:cNvSpPr>
          <p:nvPr/>
        </p:nvSpPr>
        <p:spPr bwMode="auto">
          <a:xfrm>
            <a:off x="1336675" y="3244850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700" name="Oval 52"/>
          <p:cNvSpPr>
            <a:spLocks noChangeAspect="1" noChangeArrowheads="1"/>
          </p:cNvSpPr>
          <p:nvPr/>
        </p:nvSpPr>
        <p:spPr bwMode="auto">
          <a:xfrm>
            <a:off x="1336675" y="2527300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701" name="Oval 53"/>
          <p:cNvSpPr>
            <a:spLocks noChangeAspect="1" noChangeArrowheads="1"/>
          </p:cNvSpPr>
          <p:nvPr/>
        </p:nvSpPr>
        <p:spPr bwMode="auto">
          <a:xfrm>
            <a:off x="1343025" y="1830388"/>
            <a:ext cx="36513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702" name="Oval 54"/>
          <p:cNvSpPr>
            <a:spLocks noChangeAspect="1" noChangeArrowheads="1"/>
          </p:cNvSpPr>
          <p:nvPr/>
        </p:nvSpPr>
        <p:spPr bwMode="auto">
          <a:xfrm>
            <a:off x="1336675" y="5349875"/>
            <a:ext cx="36513" cy="381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703" name="Text Box 55"/>
          <p:cNvSpPr txBox="1">
            <a:spLocks noChangeArrowheads="1"/>
          </p:cNvSpPr>
          <p:nvPr/>
        </p:nvSpPr>
        <p:spPr bwMode="auto">
          <a:xfrm>
            <a:off x="2305050" y="3425825"/>
            <a:ext cx="1539875" cy="3365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Unsafe region</a:t>
            </a:r>
          </a:p>
        </p:txBody>
      </p:sp>
      <p:sp>
        <p:nvSpPr>
          <p:cNvPr id="27704" name="AutoShape 56"/>
          <p:cNvSpPr>
            <a:spLocks/>
          </p:cNvSpPr>
          <p:nvPr/>
        </p:nvSpPr>
        <p:spPr bwMode="auto">
          <a:xfrm>
            <a:off x="876300" y="25781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705" name="AutoShape 57"/>
          <p:cNvSpPr>
            <a:spLocks/>
          </p:cNvSpPr>
          <p:nvPr/>
        </p:nvSpPr>
        <p:spPr bwMode="auto">
          <a:xfrm rot="-5400000">
            <a:off x="2971800" y="47498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7706" name="Text Box 58"/>
          <p:cNvSpPr txBox="1">
            <a:spLocks noChangeArrowheads="1"/>
          </p:cNvSpPr>
          <p:nvPr/>
        </p:nvSpPr>
        <p:spPr bwMode="auto">
          <a:xfrm>
            <a:off x="1905000" y="5876925"/>
            <a:ext cx="23907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critical section wrt </a:t>
            </a:r>
            <a:r>
              <a:rPr lang="en-US" altLang="en-US">
                <a:latin typeface="Courier New" pitchFamily="49" charset="0"/>
              </a:rPr>
              <a:t>cnt</a:t>
            </a:r>
            <a:endParaRPr lang="en-US" altLang="en-US"/>
          </a:p>
        </p:txBody>
      </p:sp>
      <p:sp>
        <p:nvSpPr>
          <p:cNvPr id="27707" name="Text Box 59"/>
          <p:cNvSpPr txBox="1">
            <a:spLocks noChangeArrowheads="1"/>
          </p:cNvSpPr>
          <p:nvPr/>
        </p:nvSpPr>
        <p:spPr bwMode="auto">
          <a:xfrm>
            <a:off x="0" y="3206750"/>
            <a:ext cx="94138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critical section wrt </a:t>
            </a:r>
            <a:r>
              <a:rPr lang="en-US" altLang="en-US">
                <a:latin typeface="Courier New" pitchFamily="49" charset="0"/>
              </a:rPr>
              <a:t>cnt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8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Safe and Unsafe Trajectories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6048375" y="1473200"/>
            <a:ext cx="2990850" cy="3402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 i="1"/>
              <a:t>Def: </a:t>
            </a:r>
            <a:r>
              <a:rPr lang="en-US" altLang="en-US" sz="1800"/>
              <a:t>A trajectory is </a:t>
            </a:r>
            <a:r>
              <a:rPr lang="en-US" altLang="en-US" sz="1800" i="1">
                <a:solidFill>
                  <a:srgbClr val="FF0000"/>
                </a:solidFill>
              </a:rPr>
              <a:t>safe</a:t>
            </a:r>
            <a:r>
              <a:rPr lang="en-US" altLang="en-US" sz="1800" i="1"/>
              <a:t>  </a:t>
            </a:r>
          </a:p>
          <a:p>
            <a:pPr algn="l"/>
            <a:r>
              <a:rPr lang="en-US" altLang="en-US" sz="1800"/>
              <a:t>iff it doesn’t  enter any </a:t>
            </a:r>
          </a:p>
          <a:p>
            <a:pPr algn="l"/>
            <a:r>
              <a:rPr lang="en-US" altLang="en-US" sz="1800"/>
              <a:t>part of an unsafe region</a:t>
            </a:r>
          </a:p>
          <a:p>
            <a:pPr algn="l"/>
            <a:endParaRPr lang="en-US" altLang="en-US" sz="1800"/>
          </a:p>
          <a:p>
            <a:pPr algn="l"/>
            <a:r>
              <a:rPr lang="en-US" altLang="en-US" sz="1800" i="1"/>
              <a:t>Claim: </a:t>
            </a:r>
            <a:r>
              <a:rPr lang="en-US" altLang="en-US" sz="1800"/>
              <a:t>A trajectory is </a:t>
            </a:r>
          </a:p>
          <a:p>
            <a:pPr algn="l"/>
            <a:r>
              <a:rPr lang="en-US" altLang="en-US" sz="1800"/>
              <a:t>correct (wrt </a:t>
            </a:r>
            <a:r>
              <a:rPr lang="en-US" altLang="en-US" sz="1800">
                <a:latin typeface="Courier New" pitchFamily="49" charset="0"/>
              </a:rPr>
              <a:t>cnt</a:t>
            </a:r>
            <a:r>
              <a:rPr lang="en-US" altLang="en-US" sz="1800"/>
              <a:t>)  iff it is</a:t>
            </a:r>
          </a:p>
          <a:p>
            <a:pPr algn="l"/>
            <a:r>
              <a:rPr lang="en-US" altLang="en-US" sz="1800"/>
              <a:t>safe</a:t>
            </a:r>
          </a:p>
          <a:p>
            <a:pPr algn="l"/>
            <a:endParaRPr lang="en-US" altLang="en-US" sz="1800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2057400" y="2476500"/>
            <a:ext cx="2095500" cy="20193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677" name="Line 5"/>
          <p:cNvSpPr>
            <a:spLocks noChangeAspect="1" noChangeShapeType="1"/>
          </p:cNvSpPr>
          <p:nvPr/>
        </p:nvSpPr>
        <p:spPr bwMode="auto">
          <a:xfrm flipV="1">
            <a:off x="1395413" y="5248275"/>
            <a:ext cx="3810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8678" name="Line 6"/>
          <p:cNvSpPr>
            <a:spLocks noChangeAspect="1" noChangeShapeType="1"/>
          </p:cNvSpPr>
          <p:nvPr/>
        </p:nvSpPr>
        <p:spPr bwMode="auto">
          <a:xfrm flipH="1" flipV="1">
            <a:off x="1395413" y="1408113"/>
            <a:ext cx="0" cy="38401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8679" name="Text Box 7"/>
          <p:cNvSpPr txBox="1">
            <a:spLocks noChangeAspect="1" noChangeArrowheads="1"/>
          </p:cNvSpPr>
          <p:nvPr/>
        </p:nvSpPr>
        <p:spPr bwMode="auto">
          <a:xfrm>
            <a:off x="1524000" y="5251450"/>
            <a:ext cx="407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H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8680" name="Text Box 8"/>
          <p:cNvSpPr txBox="1">
            <a:spLocks noChangeAspect="1" noChangeArrowheads="1"/>
          </p:cNvSpPr>
          <p:nvPr/>
        </p:nvSpPr>
        <p:spPr bwMode="auto">
          <a:xfrm>
            <a:off x="2309813" y="5251450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8681" name="Text Box 9"/>
          <p:cNvSpPr txBox="1">
            <a:spLocks noChangeAspect="1" noChangeArrowheads="1"/>
          </p:cNvSpPr>
          <p:nvPr/>
        </p:nvSpPr>
        <p:spPr bwMode="auto">
          <a:xfrm>
            <a:off x="2946400" y="5251450"/>
            <a:ext cx="407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8682" name="Text Box 10"/>
          <p:cNvSpPr txBox="1">
            <a:spLocks noChangeAspect="1" noChangeArrowheads="1"/>
          </p:cNvSpPr>
          <p:nvPr/>
        </p:nvSpPr>
        <p:spPr bwMode="auto">
          <a:xfrm>
            <a:off x="3663950" y="5251450"/>
            <a:ext cx="396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S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8683" name="Text Box 11"/>
          <p:cNvSpPr txBox="1">
            <a:spLocks noChangeAspect="1" noChangeArrowheads="1"/>
          </p:cNvSpPr>
          <p:nvPr/>
        </p:nvSpPr>
        <p:spPr bwMode="auto">
          <a:xfrm>
            <a:off x="4389438" y="5251450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28684" name="Text Box 12"/>
          <p:cNvSpPr txBox="1">
            <a:spLocks noChangeAspect="1" noChangeArrowheads="1"/>
          </p:cNvSpPr>
          <p:nvPr/>
        </p:nvSpPr>
        <p:spPr bwMode="auto">
          <a:xfrm>
            <a:off x="1014413" y="4705350"/>
            <a:ext cx="407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H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8685" name="Text Box 13"/>
          <p:cNvSpPr txBox="1">
            <a:spLocks noChangeAspect="1" noChangeArrowheads="1"/>
          </p:cNvSpPr>
          <p:nvPr/>
        </p:nvSpPr>
        <p:spPr bwMode="auto">
          <a:xfrm>
            <a:off x="1042988" y="4010025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8686" name="Text Box 14"/>
          <p:cNvSpPr txBox="1">
            <a:spLocks noChangeAspect="1" noChangeArrowheads="1"/>
          </p:cNvSpPr>
          <p:nvPr/>
        </p:nvSpPr>
        <p:spPr bwMode="auto">
          <a:xfrm>
            <a:off x="1014413" y="3302000"/>
            <a:ext cx="4079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8687" name="Text Box 15"/>
          <p:cNvSpPr txBox="1">
            <a:spLocks noChangeAspect="1" noChangeArrowheads="1"/>
          </p:cNvSpPr>
          <p:nvPr/>
        </p:nvSpPr>
        <p:spPr bwMode="auto">
          <a:xfrm>
            <a:off x="1025525" y="2570163"/>
            <a:ext cx="396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S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8688" name="Text Box 16"/>
          <p:cNvSpPr txBox="1">
            <a:spLocks noChangeAspect="1" noChangeArrowheads="1"/>
          </p:cNvSpPr>
          <p:nvPr/>
        </p:nvSpPr>
        <p:spPr bwMode="auto">
          <a:xfrm>
            <a:off x="1036638" y="1901825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28689" name="Oval 17"/>
          <p:cNvSpPr>
            <a:spLocks noChangeAspect="1" noChangeArrowheads="1"/>
          </p:cNvSpPr>
          <p:nvPr/>
        </p:nvSpPr>
        <p:spPr bwMode="auto">
          <a:xfrm>
            <a:off x="2005013" y="4508500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690" name="Oval 18"/>
          <p:cNvSpPr>
            <a:spLocks noChangeAspect="1" noChangeArrowheads="1"/>
          </p:cNvSpPr>
          <p:nvPr/>
        </p:nvSpPr>
        <p:spPr bwMode="auto">
          <a:xfrm>
            <a:off x="2770188" y="4508500"/>
            <a:ext cx="38100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691" name="Oval 19"/>
          <p:cNvSpPr>
            <a:spLocks noChangeAspect="1" noChangeArrowheads="1"/>
          </p:cNvSpPr>
          <p:nvPr/>
        </p:nvSpPr>
        <p:spPr bwMode="auto">
          <a:xfrm>
            <a:off x="3468688" y="4508500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692" name="Oval 20"/>
          <p:cNvSpPr>
            <a:spLocks noChangeAspect="1" noChangeArrowheads="1"/>
          </p:cNvSpPr>
          <p:nvPr/>
        </p:nvSpPr>
        <p:spPr bwMode="auto">
          <a:xfrm>
            <a:off x="4173538" y="4508500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693" name="Oval 21"/>
          <p:cNvSpPr>
            <a:spLocks noChangeAspect="1" noChangeArrowheads="1"/>
          </p:cNvSpPr>
          <p:nvPr/>
        </p:nvSpPr>
        <p:spPr bwMode="auto">
          <a:xfrm>
            <a:off x="4870450" y="4518025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694" name="Oval 22"/>
          <p:cNvSpPr>
            <a:spLocks noChangeAspect="1" noChangeArrowheads="1"/>
          </p:cNvSpPr>
          <p:nvPr/>
        </p:nvSpPr>
        <p:spPr bwMode="auto">
          <a:xfrm>
            <a:off x="2005013" y="38306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695" name="Oval 23"/>
          <p:cNvSpPr>
            <a:spLocks noChangeAspect="1" noChangeArrowheads="1"/>
          </p:cNvSpPr>
          <p:nvPr/>
        </p:nvSpPr>
        <p:spPr bwMode="auto">
          <a:xfrm>
            <a:off x="2770188" y="3817938"/>
            <a:ext cx="38100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696" name="Oval 24"/>
          <p:cNvSpPr>
            <a:spLocks noChangeAspect="1" noChangeArrowheads="1"/>
          </p:cNvSpPr>
          <p:nvPr/>
        </p:nvSpPr>
        <p:spPr bwMode="auto">
          <a:xfrm>
            <a:off x="3468688" y="38179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697" name="Oval 25"/>
          <p:cNvSpPr>
            <a:spLocks noChangeAspect="1" noChangeArrowheads="1"/>
          </p:cNvSpPr>
          <p:nvPr/>
        </p:nvSpPr>
        <p:spPr bwMode="auto">
          <a:xfrm>
            <a:off x="4173538" y="38179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698" name="Oval 26"/>
          <p:cNvSpPr>
            <a:spLocks noChangeAspect="1" noChangeArrowheads="1"/>
          </p:cNvSpPr>
          <p:nvPr/>
        </p:nvSpPr>
        <p:spPr bwMode="auto">
          <a:xfrm>
            <a:off x="4870450" y="3817938"/>
            <a:ext cx="36513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699" name="Oval 27"/>
          <p:cNvSpPr>
            <a:spLocks noChangeAspect="1" noChangeArrowheads="1"/>
          </p:cNvSpPr>
          <p:nvPr/>
        </p:nvSpPr>
        <p:spPr bwMode="auto">
          <a:xfrm>
            <a:off x="2005013" y="311467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00" name="Oval 28"/>
          <p:cNvSpPr>
            <a:spLocks noChangeAspect="1" noChangeArrowheads="1"/>
          </p:cNvSpPr>
          <p:nvPr/>
        </p:nvSpPr>
        <p:spPr bwMode="auto">
          <a:xfrm>
            <a:off x="2770188" y="3114675"/>
            <a:ext cx="38100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01" name="Oval 29"/>
          <p:cNvSpPr>
            <a:spLocks noChangeAspect="1" noChangeArrowheads="1"/>
          </p:cNvSpPr>
          <p:nvPr/>
        </p:nvSpPr>
        <p:spPr bwMode="auto">
          <a:xfrm>
            <a:off x="3468688" y="311467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02" name="Oval 30"/>
          <p:cNvSpPr>
            <a:spLocks noChangeAspect="1" noChangeArrowheads="1"/>
          </p:cNvSpPr>
          <p:nvPr/>
        </p:nvSpPr>
        <p:spPr bwMode="auto">
          <a:xfrm>
            <a:off x="4173538" y="311467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03" name="Oval 31"/>
          <p:cNvSpPr>
            <a:spLocks noChangeAspect="1" noChangeArrowheads="1"/>
          </p:cNvSpPr>
          <p:nvPr/>
        </p:nvSpPr>
        <p:spPr bwMode="auto">
          <a:xfrm>
            <a:off x="4870450" y="3114675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04" name="Oval 32"/>
          <p:cNvSpPr>
            <a:spLocks noChangeAspect="1" noChangeArrowheads="1"/>
          </p:cNvSpPr>
          <p:nvPr/>
        </p:nvSpPr>
        <p:spPr bwMode="auto">
          <a:xfrm>
            <a:off x="2005013" y="240982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05" name="Oval 33"/>
          <p:cNvSpPr>
            <a:spLocks noChangeAspect="1" noChangeArrowheads="1"/>
          </p:cNvSpPr>
          <p:nvPr/>
        </p:nvSpPr>
        <p:spPr bwMode="auto">
          <a:xfrm>
            <a:off x="2770188" y="2409825"/>
            <a:ext cx="38100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06" name="Oval 34"/>
          <p:cNvSpPr>
            <a:spLocks noChangeAspect="1" noChangeArrowheads="1"/>
          </p:cNvSpPr>
          <p:nvPr/>
        </p:nvSpPr>
        <p:spPr bwMode="auto">
          <a:xfrm>
            <a:off x="3468688" y="240982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07" name="Oval 35"/>
          <p:cNvSpPr>
            <a:spLocks noChangeAspect="1" noChangeArrowheads="1"/>
          </p:cNvSpPr>
          <p:nvPr/>
        </p:nvSpPr>
        <p:spPr bwMode="auto">
          <a:xfrm>
            <a:off x="4173538" y="2409825"/>
            <a:ext cx="36512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08" name="Oval 36"/>
          <p:cNvSpPr>
            <a:spLocks noChangeAspect="1" noChangeArrowheads="1"/>
          </p:cNvSpPr>
          <p:nvPr/>
        </p:nvSpPr>
        <p:spPr bwMode="auto">
          <a:xfrm>
            <a:off x="4870450" y="2409825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09" name="Oval 37"/>
          <p:cNvSpPr>
            <a:spLocks noChangeAspect="1" noChangeArrowheads="1"/>
          </p:cNvSpPr>
          <p:nvPr/>
        </p:nvSpPr>
        <p:spPr bwMode="auto">
          <a:xfrm>
            <a:off x="2005013" y="17224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10" name="Oval 38"/>
          <p:cNvSpPr>
            <a:spLocks noChangeAspect="1" noChangeArrowheads="1"/>
          </p:cNvSpPr>
          <p:nvPr/>
        </p:nvSpPr>
        <p:spPr bwMode="auto">
          <a:xfrm>
            <a:off x="2770188" y="1709738"/>
            <a:ext cx="38100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11" name="Oval 39"/>
          <p:cNvSpPr>
            <a:spLocks noChangeAspect="1" noChangeArrowheads="1"/>
          </p:cNvSpPr>
          <p:nvPr/>
        </p:nvSpPr>
        <p:spPr bwMode="auto">
          <a:xfrm>
            <a:off x="3468688" y="17097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12" name="Oval 40"/>
          <p:cNvSpPr>
            <a:spLocks noChangeAspect="1" noChangeArrowheads="1"/>
          </p:cNvSpPr>
          <p:nvPr/>
        </p:nvSpPr>
        <p:spPr bwMode="auto">
          <a:xfrm>
            <a:off x="4173538" y="1709738"/>
            <a:ext cx="36512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13" name="Oval 41"/>
          <p:cNvSpPr>
            <a:spLocks noChangeAspect="1" noChangeArrowheads="1"/>
          </p:cNvSpPr>
          <p:nvPr/>
        </p:nvSpPr>
        <p:spPr bwMode="auto">
          <a:xfrm>
            <a:off x="4870450" y="1709738"/>
            <a:ext cx="36513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14" name="Text Box 42"/>
          <p:cNvSpPr txBox="1">
            <a:spLocks noChangeAspect="1" noChangeArrowheads="1"/>
          </p:cNvSpPr>
          <p:nvPr/>
        </p:nvSpPr>
        <p:spPr bwMode="auto">
          <a:xfrm>
            <a:off x="5184775" y="5080000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Thread 1</a:t>
            </a:r>
          </a:p>
        </p:txBody>
      </p:sp>
      <p:sp>
        <p:nvSpPr>
          <p:cNvPr id="28715" name="Text Box 43"/>
          <p:cNvSpPr txBox="1">
            <a:spLocks noChangeAspect="1" noChangeArrowheads="1"/>
          </p:cNvSpPr>
          <p:nvPr/>
        </p:nvSpPr>
        <p:spPr bwMode="auto">
          <a:xfrm>
            <a:off x="847725" y="1092200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Thread 2</a:t>
            </a:r>
          </a:p>
        </p:txBody>
      </p:sp>
      <p:sp>
        <p:nvSpPr>
          <p:cNvPr id="28716" name="Oval 44"/>
          <p:cNvSpPr>
            <a:spLocks noChangeAspect="1" noChangeArrowheads="1"/>
          </p:cNvSpPr>
          <p:nvPr/>
        </p:nvSpPr>
        <p:spPr bwMode="auto">
          <a:xfrm>
            <a:off x="2006600" y="5226050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17" name="Oval 45"/>
          <p:cNvSpPr>
            <a:spLocks noChangeAspect="1" noChangeArrowheads="1"/>
          </p:cNvSpPr>
          <p:nvPr/>
        </p:nvSpPr>
        <p:spPr bwMode="auto">
          <a:xfrm>
            <a:off x="2782888" y="5222875"/>
            <a:ext cx="38100" cy="381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18" name="Oval 46"/>
          <p:cNvSpPr>
            <a:spLocks noChangeAspect="1" noChangeArrowheads="1"/>
          </p:cNvSpPr>
          <p:nvPr/>
        </p:nvSpPr>
        <p:spPr bwMode="auto">
          <a:xfrm>
            <a:off x="3465513" y="5222875"/>
            <a:ext cx="36512" cy="381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19" name="Oval 47"/>
          <p:cNvSpPr>
            <a:spLocks noChangeAspect="1" noChangeArrowheads="1"/>
          </p:cNvSpPr>
          <p:nvPr/>
        </p:nvSpPr>
        <p:spPr bwMode="auto">
          <a:xfrm>
            <a:off x="4189413" y="5222875"/>
            <a:ext cx="36512" cy="381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20" name="Oval 48"/>
          <p:cNvSpPr>
            <a:spLocks noChangeAspect="1" noChangeArrowheads="1"/>
          </p:cNvSpPr>
          <p:nvPr/>
        </p:nvSpPr>
        <p:spPr bwMode="auto">
          <a:xfrm>
            <a:off x="4870450" y="5222875"/>
            <a:ext cx="38100" cy="381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21" name="Oval 49"/>
          <p:cNvSpPr>
            <a:spLocks noChangeAspect="1" noChangeArrowheads="1"/>
          </p:cNvSpPr>
          <p:nvPr/>
        </p:nvSpPr>
        <p:spPr bwMode="auto">
          <a:xfrm>
            <a:off x="1381125" y="4518025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22" name="Oval 50"/>
          <p:cNvSpPr>
            <a:spLocks noChangeAspect="1" noChangeArrowheads="1"/>
          </p:cNvSpPr>
          <p:nvPr/>
        </p:nvSpPr>
        <p:spPr bwMode="auto">
          <a:xfrm>
            <a:off x="1374775" y="3817938"/>
            <a:ext cx="36513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23" name="Oval 51"/>
          <p:cNvSpPr>
            <a:spLocks noChangeAspect="1" noChangeArrowheads="1"/>
          </p:cNvSpPr>
          <p:nvPr/>
        </p:nvSpPr>
        <p:spPr bwMode="auto">
          <a:xfrm>
            <a:off x="1374775" y="3117850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24" name="Oval 52"/>
          <p:cNvSpPr>
            <a:spLocks noChangeAspect="1" noChangeArrowheads="1"/>
          </p:cNvSpPr>
          <p:nvPr/>
        </p:nvSpPr>
        <p:spPr bwMode="auto">
          <a:xfrm>
            <a:off x="1374775" y="2400300"/>
            <a:ext cx="36513" cy="36513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25" name="Oval 53"/>
          <p:cNvSpPr>
            <a:spLocks noChangeAspect="1" noChangeArrowheads="1"/>
          </p:cNvSpPr>
          <p:nvPr/>
        </p:nvSpPr>
        <p:spPr bwMode="auto">
          <a:xfrm>
            <a:off x="1381125" y="1703388"/>
            <a:ext cx="36513" cy="36512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26" name="Oval 54"/>
          <p:cNvSpPr>
            <a:spLocks noChangeAspect="1" noChangeArrowheads="1"/>
          </p:cNvSpPr>
          <p:nvPr/>
        </p:nvSpPr>
        <p:spPr bwMode="auto">
          <a:xfrm>
            <a:off x="1374775" y="5222875"/>
            <a:ext cx="36513" cy="3810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27" name="Text Box 55"/>
          <p:cNvSpPr txBox="1">
            <a:spLocks noChangeArrowheads="1"/>
          </p:cNvSpPr>
          <p:nvPr/>
        </p:nvSpPr>
        <p:spPr bwMode="auto">
          <a:xfrm>
            <a:off x="2427288" y="2590800"/>
            <a:ext cx="1370012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400"/>
              <a:t>Unsafe region</a:t>
            </a:r>
          </a:p>
        </p:txBody>
      </p:sp>
      <p:sp>
        <p:nvSpPr>
          <p:cNvPr id="28728" name="Line 56"/>
          <p:cNvSpPr>
            <a:spLocks noChangeShapeType="1"/>
          </p:cNvSpPr>
          <p:nvPr/>
        </p:nvSpPr>
        <p:spPr bwMode="auto">
          <a:xfrm>
            <a:off x="1414463" y="5237163"/>
            <a:ext cx="588962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29" name="Line 57"/>
          <p:cNvSpPr>
            <a:spLocks noChangeShapeType="1"/>
          </p:cNvSpPr>
          <p:nvPr/>
        </p:nvSpPr>
        <p:spPr bwMode="auto">
          <a:xfrm>
            <a:off x="2062163" y="5237163"/>
            <a:ext cx="712787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0" name="Line 58"/>
          <p:cNvSpPr>
            <a:spLocks noChangeShapeType="1"/>
          </p:cNvSpPr>
          <p:nvPr/>
        </p:nvSpPr>
        <p:spPr bwMode="auto">
          <a:xfrm>
            <a:off x="2803525" y="5237163"/>
            <a:ext cx="649288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1" name="Line 59"/>
          <p:cNvSpPr>
            <a:spLocks noChangeShapeType="1"/>
          </p:cNvSpPr>
          <p:nvPr/>
        </p:nvSpPr>
        <p:spPr bwMode="auto">
          <a:xfrm flipV="1">
            <a:off x="3487738" y="4548188"/>
            <a:ext cx="0" cy="684212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2" name="Line 60"/>
          <p:cNvSpPr>
            <a:spLocks noChangeShapeType="1"/>
          </p:cNvSpPr>
          <p:nvPr/>
        </p:nvSpPr>
        <p:spPr bwMode="auto">
          <a:xfrm flipV="1">
            <a:off x="3487738" y="3879850"/>
            <a:ext cx="1587" cy="62865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3" name="Line 61"/>
          <p:cNvSpPr>
            <a:spLocks noChangeShapeType="1"/>
          </p:cNvSpPr>
          <p:nvPr/>
        </p:nvSpPr>
        <p:spPr bwMode="auto">
          <a:xfrm flipV="1">
            <a:off x="4891088" y="2436813"/>
            <a:ext cx="0" cy="6858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4" name="Line 62"/>
          <p:cNvSpPr>
            <a:spLocks noChangeShapeType="1"/>
          </p:cNvSpPr>
          <p:nvPr/>
        </p:nvSpPr>
        <p:spPr bwMode="auto">
          <a:xfrm flipH="1" flipV="1">
            <a:off x="4891088" y="1730375"/>
            <a:ext cx="0" cy="69215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5" name="Line 63"/>
          <p:cNvSpPr>
            <a:spLocks noChangeShapeType="1"/>
          </p:cNvSpPr>
          <p:nvPr/>
        </p:nvSpPr>
        <p:spPr bwMode="auto">
          <a:xfrm flipV="1">
            <a:off x="1397000" y="4575175"/>
            <a:ext cx="0" cy="6524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6" name="Line 64"/>
          <p:cNvSpPr>
            <a:spLocks noChangeShapeType="1"/>
          </p:cNvSpPr>
          <p:nvPr/>
        </p:nvSpPr>
        <p:spPr bwMode="auto">
          <a:xfrm flipV="1">
            <a:off x="1397000" y="3859213"/>
            <a:ext cx="0" cy="6635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7" name="Line 65"/>
          <p:cNvSpPr>
            <a:spLocks noChangeShapeType="1"/>
          </p:cNvSpPr>
          <p:nvPr/>
        </p:nvSpPr>
        <p:spPr bwMode="auto">
          <a:xfrm flipH="1" flipV="1">
            <a:off x="2017713" y="2441575"/>
            <a:ext cx="6350" cy="7064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8" name="Line 66"/>
          <p:cNvSpPr>
            <a:spLocks noChangeShapeType="1"/>
          </p:cNvSpPr>
          <p:nvPr/>
        </p:nvSpPr>
        <p:spPr bwMode="auto">
          <a:xfrm flipV="1">
            <a:off x="2052638" y="2438400"/>
            <a:ext cx="709612" cy="47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39" name="Line 67"/>
          <p:cNvSpPr>
            <a:spLocks noChangeShapeType="1"/>
          </p:cNvSpPr>
          <p:nvPr/>
        </p:nvSpPr>
        <p:spPr bwMode="auto">
          <a:xfrm>
            <a:off x="3519488" y="1727200"/>
            <a:ext cx="641350" cy="47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40" name="Line 68"/>
          <p:cNvSpPr>
            <a:spLocks noChangeShapeType="1"/>
          </p:cNvSpPr>
          <p:nvPr/>
        </p:nvSpPr>
        <p:spPr bwMode="auto">
          <a:xfrm>
            <a:off x="4233863" y="1727200"/>
            <a:ext cx="641350" cy="47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41" name="Line 69"/>
          <p:cNvSpPr>
            <a:spLocks noChangeShapeType="1"/>
          </p:cNvSpPr>
          <p:nvPr/>
        </p:nvSpPr>
        <p:spPr bwMode="auto">
          <a:xfrm flipH="1" flipV="1">
            <a:off x="1390650" y="3173413"/>
            <a:ext cx="0" cy="6445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42" name="Text Box 70"/>
          <p:cNvSpPr txBox="1">
            <a:spLocks noChangeArrowheads="1"/>
          </p:cNvSpPr>
          <p:nvPr/>
        </p:nvSpPr>
        <p:spPr bwMode="auto">
          <a:xfrm>
            <a:off x="4921250" y="2579688"/>
            <a:ext cx="1109663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/>
              <a:t>Unsafe</a:t>
            </a:r>
          </a:p>
          <a:p>
            <a:pPr algn="l"/>
            <a:r>
              <a:rPr lang="en-US" altLang="en-US"/>
              <a:t>trajectory</a:t>
            </a:r>
          </a:p>
        </p:txBody>
      </p:sp>
      <p:sp>
        <p:nvSpPr>
          <p:cNvPr id="28743" name="Text Box 71"/>
          <p:cNvSpPr txBox="1">
            <a:spLocks noChangeArrowheads="1"/>
          </p:cNvSpPr>
          <p:nvPr/>
        </p:nvSpPr>
        <p:spPr bwMode="auto">
          <a:xfrm>
            <a:off x="1600200" y="1825625"/>
            <a:ext cx="15954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Safe trajectory</a:t>
            </a:r>
          </a:p>
        </p:txBody>
      </p:sp>
      <p:sp>
        <p:nvSpPr>
          <p:cNvPr id="28744" name="AutoShape 72"/>
          <p:cNvSpPr>
            <a:spLocks/>
          </p:cNvSpPr>
          <p:nvPr/>
        </p:nvSpPr>
        <p:spPr bwMode="auto">
          <a:xfrm>
            <a:off x="876300" y="24638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45" name="AutoShape 73"/>
          <p:cNvSpPr>
            <a:spLocks/>
          </p:cNvSpPr>
          <p:nvPr/>
        </p:nvSpPr>
        <p:spPr bwMode="auto">
          <a:xfrm rot="-5400000">
            <a:off x="2971800" y="4635500"/>
            <a:ext cx="241300" cy="2070100"/>
          </a:xfrm>
          <a:prstGeom prst="leftBrace">
            <a:avLst>
              <a:gd name="adj1" fmla="val 7149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28746" name="Text Box 74"/>
          <p:cNvSpPr txBox="1">
            <a:spLocks noChangeArrowheads="1"/>
          </p:cNvSpPr>
          <p:nvPr/>
        </p:nvSpPr>
        <p:spPr bwMode="auto">
          <a:xfrm>
            <a:off x="1905000" y="5762625"/>
            <a:ext cx="23907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critical section wrt </a:t>
            </a:r>
            <a:r>
              <a:rPr lang="en-US" altLang="en-US">
                <a:latin typeface="Courier New" pitchFamily="49" charset="0"/>
              </a:rPr>
              <a:t>cnt</a:t>
            </a:r>
            <a:endParaRPr lang="en-US" altLang="en-US"/>
          </a:p>
        </p:txBody>
      </p:sp>
      <p:sp>
        <p:nvSpPr>
          <p:cNvPr id="28747" name="Text Box 75"/>
          <p:cNvSpPr txBox="1">
            <a:spLocks noChangeArrowheads="1"/>
          </p:cNvSpPr>
          <p:nvPr/>
        </p:nvSpPr>
        <p:spPr bwMode="auto">
          <a:xfrm>
            <a:off x="0" y="3092450"/>
            <a:ext cx="94138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critical section wrt </a:t>
            </a:r>
            <a:r>
              <a:rPr lang="en-US" altLang="en-US">
                <a:latin typeface="Courier New" pitchFamily="49" charset="0"/>
              </a:rPr>
              <a:t>cnt</a:t>
            </a:r>
            <a:endParaRPr lang="en-US" altLang="en-US"/>
          </a:p>
        </p:txBody>
      </p:sp>
      <p:sp>
        <p:nvSpPr>
          <p:cNvPr id="28748" name="Line 76"/>
          <p:cNvSpPr>
            <a:spLocks noChangeShapeType="1"/>
          </p:cNvSpPr>
          <p:nvPr/>
        </p:nvSpPr>
        <p:spPr bwMode="auto">
          <a:xfrm>
            <a:off x="3517900" y="3835400"/>
            <a:ext cx="635000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49" name="Line 77"/>
          <p:cNvSpPr>
            <a:spLocks noChangeShapeType="1"/>
          </p:cNvSpPr>
          <p:nvPr/>
        </p:nvSpPr>
        <p:spPr bwMode="auto">
          <a:xfrm>
            <a:off x="1374775" y="3128963"/>
            <a:ext cx="64928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50" name="Line 78"/>
          <p:cNvSpPr>
            <a:spLocks noChangeShapeType="1"/>
          </p:cNvSpPr>
          <p:nvPr/>
        </p:nvSpPr>
        <p:spPr bwMode="auto">
          <a:xfrm>
            <a:off x="4216400" y="3829050"/>
            <a:ext cx="635000" cy="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51" name="Line 79"/>
          <p:cNvSpPr>
            <a:spLocks noChangeShapeType="1"/>
          </p:cNvSpPr>
          <p:nvPr/>
        </p:nvSpPr>
        <p:spPr bwMode="auto">
          <a:xfrm flipV="1">
            <a:off x="4891088" y="3162300"/>
            <a:ext cx="1587" cy="62865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52" name="Line 80"/>
          <p:cNvSpPr>
            <a:spLocks noChangeShapeType="1"/>
          </p:cNvSpPr>
          <p:nvPr/>
        </p:nvSpPr>
        <p:spPr bwMode="auto">
          <a:xfrm flipV="1">
            <a:off x="2795588" y="2438400"/>
            <a:ext cx="709612" cy="47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53" name="Line 81"/>
          <p:cNvSpPr>
            <a:spLocks noChangeShapeType="1"/>
          </p:cNvSpPr>
          <p:nvPr/>
        </p:nvSpPr>
        <p:spPr bwMode="auto">
          <a:xfrm flipH="1" flipV="1">
            <a:off x="3484563" y="1708150"/>
            <a:ext cx="6350" cy="7064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Races</a:t>
            </a:r>
          </a:p>
        </p:txBody>
      </p:sp>
      <p:sp>
        <p:nvSpPr>
          <p:cNvPr id="2969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1046130"/>
            <a:ext cx="8853487" cy="5224462"/>
          </a:xfrm>
        </p:spPr>
        <p:txBody>
          <a:bodyPr/>
          <a:lstStyle/>
          <a:p>
            <a:pPr eaLnBrk="1" hangingPunct="1"/>
            <a:r>
              <a:rPr lang="en-US" altLang="en-US" i="1" dirty="0" smtClean="0">
                <a:solidFill>
                  <a:srgbClr val="FF0000"/>
                </a:solidFill>
              </a:rPr>
              <a:t>Race </a:t>
            </a:r>
            <a:r>
              <a:rPr lang="en-US" altLang="en-US" dirty="0" smtClean="0"/>
              <a:t>happens when program correctness depends on one thread reaching point </a:t>
            </a:r>
            <a:r>
              <a:rPr lang="en-US" altLang="en-US" i="1" dirty="0" smtClean="0"/>
              <a:t>x</a:t>
            </a:r>
            <a:r>
              <a:rPr lang="en-US" altLang="en-US" dirty="0" smtClean="0"/>
              <a:t> before another thread reaches point </a:t>
            </a:r>
            <a:r>
              <a:rPr lang="en-US" altLang="en-US" i="1" dirty="0" smtClean="0"/>
              <a:t>y</a:t>
            </a:r>
            <a:endParaRPr lang="en-US" altLang="en-US" dirty="0" smtClean="0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111250" y="2147353"/>
            <a:ext cx="6342063" cy="4678204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dirty="0" smtClean="0">
                <a:latin typeface="Courier New" pitchFamily="49" charset="0"/>
              </a:rPr>
              <a:t>void *thread(void *</a:t>
            </a:r>
            <a:r>
              <a:rPr lang="en-US" altLang="en-US" dirty="0" err="1" smtClean="0">
                <a:latin typeface="Courier New" pitchFamily="49" charset="0"/>
              </a:rPr>
              <a:t>vargp</a:t>
            </a:r>
            <a:r>
              <a:rPr lang="en-US" altLang="en-US" dirty="0" smtClean="0">
                <a:latin typeface="Courier New" pitchFamily="49" charset="0"/>
              </a:rPr>
              <a:t>);</a:t>
            </a:r>
          </a:p>
          <a:p>
            <a:pPr algn="l"/>
            <a:endParaRPr lang="en-US" altLang="en-US" dirty="0" smtClean="0">
              <a:latin typeface="Courier New" pitchFamily="49" charset="0"/>
            </a:endParaRPr>
          </a:p>
          <a:p>
            <a:pPr algn="l"/>
            <a:r>
              <a:rPr lang="en-US" altLang="en-US" dirty="0" smtClean="0">
                <a:latin typeface="Courier New" pitchFamily="49" charset="0"/>
              </a:rPr>
              <a:t>/* </a:t>
            </a:r>
            <a:r>
              <a:rPr lang="en-US" altLang="en-US" dirty="0">
                <a:latin typeface="Courier New" pitchFamily="49" charset="0"/>
              </a:rPr>
              <a:t>a threaded program with a race */</a:t>
            </a:r>
          </a:p>
          <a:p>
            <a:pPr algn="l"/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main() {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pthread_t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tid</a:t>
            </a:r>
            <a:r>
              <a:rPr lang="en-US" altLang="en-US" dirty="0">
                <a:latin typeface="Courier New" pitchFamily="49" charset="0"/>
              </a:rPr>
              <a:t>[N];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for (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= 0;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&lt; N;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++)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</a:t>
            </a:r>
            <a:r>
              <a:rPr lang="en-US" altLang="en-US" dirty="0" err="1">
                <a:latin typeface="Courier New" pitchFamily="49" charset="0"/>
              </a:rPr>
              <a:t>Pthread_create</a:t>
            </a:r>
            <a:r>
              <a:rPr lang="en-US" altLang="en-US" dirty="0">
                <a:latin typeface="Courier New" pitchFamily="49" charset="0"/>
              </a:rPr>
              <a:t>(&amp;</a:t>
            </a:r>
            <a:r>
              <a:rPr lang="en-US" altLang="en-US" dirty="0" err="1">
                <a:latin typeface="Courier New" pitchFamily="49" charset="0"/>
              </a:rPr>
              <a:t>tid</a:t>
            </a:r>
            <a:r>
              <a:rPr lang="en-US" altLang="en-US" dirty="0">
                <a:latin typeface="Courier New" pitchFamily="49" charset="0"/>
              </a:rPr>
              <a:t>[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], NULL, thread, &amp;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for (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= 0;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 &lt; N; 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++)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    </a:t>
            </a:r>
            <a:r>
              <a:rPr lang="en-US" altLang="en-US" dirty="0" err="1">
                <a:latin typeface="Courier New" pitchFamily="49" charset="0"/>
              </a:rPr>
              <a:t>Pthread_join</a:t>
            </a:r>
            <a:r>
              <a:rPr lang="en-US" altLang="en-US" dirty="0">
                <a:latin typeface="Courier New" pitchFamily="49" charset="0"/>
              </a:rPr>
              <a:t>(</a:t>
            </a:r>
            <a:r>
              <a:rPr lang="en-US" altLang="en-US" dirty="0" err="1">
                <a:latin typeface="Courier New" pitchFamily="49" charset="0"/>
              </a:rPr>
              <a:t>tid</a:t>
            </a:r>
            <a:r>
              <a:rPr lang="en-US" altLang="en-US" dirty="0">
                <a:latin typeface="Courier New" pitchFamily="49" charset="0"/>
              </a:rPr>
              <a:t>[</a:t>
            </a:r>
            <a:r>
              <a:rPr lang="en-US" altLang="en-US" dirty="0" err="1">
                <a:latin typeface="Courier New" pitchFamily="49" charset="0"/>
              </a:rPr>
              <a:t>i</a:t>
            </a:r>
            <a:r>
              <a:rPr lang="en-US" altLang="en-US" dirty="0">
                <a:latin typeface="Courier New" pitchFamily="49" charset="0"/>
              </a:rPr>
              <a:t>], NULL);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exit(0);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}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/* thread routine */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void *thread(void *</a:t>
            </a:r>
            <a:r>
              <a:rPr lang="en-US" altLang="en-US" dirty="0" err="1">
                <a:latin typeface="Courier New" pitchFamily="49" charset="0"/>
              </a:rPr>
              <a:t>vargp</a:t>
            </a:r>
            <a:r>
              <a:rPr lang="en-US" altLang="en-US" dirty="0">
                <a:latin typeface="Courier New" pitchFamily="49" charset="0"/>
              </a:rPr>
              <a:t>) {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myid</a:t>
            </a:r>
            <a:r>
              <a:rPr lang="en-US" altLang="en-US" dirty="0">
                <a:latin typeface="Courier New" pitchFamily="49" charset="0"/>
              </a:rPr>
              <a:t> = *((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*)</a:t>
            </a:r>
            <a:r>
              <a:rPr lang="en-US" altLang="en-US" dirty="0" err="1">
                <a:latin typeface="Courier New" pitchFamily="49" charset="0"/>
              </a:rPr>
              <a:t>vargp</a:t>
            </a:r>
            <a:r>
              <a:rPr lang="en-US" altLang="en-US" dirty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printf</a:t>
            </a:r>
            <a:r>
              <a:rPr lang="en-US" altLang="en-US" dirty="0">
                <a:latin typeface="Courier New" pitchFamily="49" charset="0"/>
              </a:rPr>
              <a:t>("Hello from thread %d\n", </a:t>
            </a:r>
            <a:r>
              <a:rPr lang="en-US" altLang="en-US" dirty="0" err="1">
                <a:latin typeface="Courier New" pitchFamily="49" charset="0"/>
              </a:rPr>
              <a:t>myid</a:t>
            </a:r>
            <a:r>
              <a:rPr lang="en-US" altLang="en-US" dirty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return NULL;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Alternate View of a Process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Process = thread + code, data, and kernel context</a:t>
            </a:r>
          </a:p>
        </p:txBody>
      </p:sp>
      <p:sp>
        <p:nvSpPr>
          <p:cNvPr id="5124" name="Rectangle 4"/>
          <p:cNvSpPr>
            <a:spLocks noChangeAspect="1" noChangeArrowheads="1"/>
          </p:cNvSpPr>
          <p:nvPr/>
        </p:nvSpPr>
        <p:spPr bwMode="auto">
          <a:xfrm>
            <a:off x="5540375" y="2667000"/>
            <a:ext cx="2230438" cy="31908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shared libraries</a:t>
            </a:r>
          </a:p>
        </p:txBody>
      </p:sp>
      <p:sp>
        <p:nvSpPr>
          <p:cNvPr id="5125" name="Rectangle 5"/>
          <p:cNvSpPr>
            <a:spLocks noChangeAspect="1" noChangeArrowheads="1"/>
          </p:cNvSpPr>
          <p:nvPr/>
        </p:nvSpPr>
        <p:spPr bwMode="auto">
          <a:xfrm>
            <a:off x="5540375" y="2986088"/>
            <a:ext cx="2230438" cy="254000"/>
          </a:xfrm>
          <a:prstGeom prst="rect">
            <a:avLst/>
          </a:prstGeom>
          <a:solidFill>
            <a:srgbClr val="80808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ChangeAspect="1" noChangeArrowheads="1"/>
          </p:cNvSpPr>
          <p:nvPr/>
        </p:nvSpPr>
        <p:spPr bwMode="auto">
          <a:xfrm>
            <a:off x="5540375" y="3240088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run-time heap</a:t>
            </a:r>
          </a:p>
        </p:txBody>
      </p:sp>
      <p:sp>
        <p:nvSpPr>
          <p:cNvPr id="5127" name="Text Box 7"/>
          <p:cNvSpPr txBox="1">
            <a:spLocks noChangeAspect="1" noChangeArrowheads="1"/>
          </p:cNvSpPr>
          <p:nvPr/>
        </p:nvSpPr>
        <p:spPr bwMode="auto">
          <a:xfrm>
            <a:off x="5311775" y="4306888"/>
            <a:ext cx="2730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200"/>
              <a:t>0</a:t>
            </a:r>
            <a:endParaRPr lang="en-US" altLang="en-US" sz="1400"/>
          </a:p>
        </p:txBody>
      </p:sp>
      <p:sp>
        <p:nvSpPr>
          <p:cNvPr id="5128" name="Rectangle 8"/>
          <p:cNvSpPr>
            <a:spLocks noChangeAspect="1" noChangeArrowheads="1"/>
          </p:cNvSpPr>
          <p:nvPr/>
        </p:nvSpPr>
        <p:spPr bwMode="auto">
          <a:xfrm>
            <a:off x="5540375" y="3529013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read/write data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1628775" y="3582988"/>
            <a:ext cx="2546350" cy="1370012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/>
              <a:t>Thread context:</a:t>
            </a:r>
          </a:p>
          <a:p>
            <a:pPr algn="l"/>
            <a:r>
              <a:rPr lang="en-US" altLang="en-US"/>
              <a:t>    Data registers</a:t>
            </a:r>
          </a:p>
          <a:p>
            <a:pPr algn="l"/>
            <a:r>
              <a:rPr lang="en-US" altLang="en-US"/>
              <a:t>    Condition codes</a:t>
            </a:r>
          </a:p>
          <a:p>
            <a:pPr algn="l"/>
            <a:r>
              <a:rPr lang="en-US" altLang="en-US"/>
              <a:t>    Stack pointer (SP)</a:t>
            </a:r>
          </a:p>
          <a:p>
            <a:pPr algn="l"/>
            <a:r>
              <a:rPr lang="en-US" altLang="en-US"/>
              <a:t>    Program counter (PC)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5708650" y="2133600"/>
            <a:ext cx="1847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>
                <a:solidFill>
                  <a:srgbClr val="FF0000"/>
                </a:solidFill>
              </a:rPr>
              <a:t> Code and Data</a:t>
            </a:r>
          </a:p>
        </p:txBody>
      </p:sp>
      <p:sp>
        <p:nvSpPr>
          <p:cNvPr id="5131" name="Rectangle 11"/>
          <p:cNvSpPr>
            <a:spLocks noChangeAspect="1" noChangeArrowheads="1"/>
          </p:cNvSpPr>
          <p:nvPr/>
        </p:nvSpPr>
        <p:spPr bwMode="auto">
          <a:xfrm>
            <a:off x="5540375" y="3849688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read-only code/data</a:t>
            </a:r>
          </a:p>
        </p:txBody>
      </p:sp>
      <p:sp>
        <p:nvSpPr>
          <p:cNvPr id="5132" name="Rectangle 12"/>
          <p:cNvSpPr>
            <a:spLocks noChangeAspect="1" noChangeArrowheads="1"/>
          </p:cNvSpPr>
          <p:nvPr/>
        </p:nvSpPr>
        <p:spPr bwMode="auto">
          <a:xfrm>
            <a:off x="5540375" y="4154488"/>
            <a:ext cx="2232025" cy="320675"/>
          </a:xfrm>
          <a:prstGeom prst="rect">
            <a:avLst/>
          </a:prstGeom>
          <a:solidFill>
            <a:srgbClr val="80808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5133" name="Rectangle 13"/>
          <p:cNvSpPr>
            <a:spLocks noChangeAspect="1" noChangeArrowheads="1"/>
          </p:cNvSpPr>
          <p:nvPr/>
        </p:nvSpPr>
        <p:spPr bwMode="auto">
          <a:xfrm>
            <a:off x="1795463" y="2971800"/>
            <a:ext cx="2230437" cy="319088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stack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995363" y="3092450"/>
            <a:ext cx="4556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SP</a:t>
            </a:r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>
            <a:off x="1436688" y="3276600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Text Box 16"/>
          <p:cNvSpPr txBox="1">
            <a:spLocks noChangeArrowheads="1"/>
          </p:cNvSpPr>
          <p:nvPr/>
        </p:nvSpPr>
        <p:spPr bwMode="auto">
          <a:xfrm>
            <a:off x="4721225" y="3821113"/>
            <a:ext cx="4667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PC</a:t>
            </a:r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>
            <a:off x="5168900" y="4002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4703763" y="3071813"/>
            <a:ext cx="5000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brk</a:t>
            </a:r>
          </a:p>
        </p:txBody>
      </p:sp>
      <p:sp>
        <p:nvSpPr>
          <p:cNvPr id="5139" name="Line 19"/>
          <p:cNvSpPr>
            <a:spLocks noChangeShapeType="1"/>
          </p:cNvSpPr>
          <p:nvPr/>
        </p:nvSpPr>
        <p:spPr bwMode="auto">
          <a:xfrm>
            <a:off x="5181600" y="3240088"/>
            <a:ext cx="355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1517650" y="2133600"/>
            <a:ext cx="24574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>
                <a:solidFill>
                  <a:srgbClr val="FF0000"/>
                </a:solidFill>
              </a:rPr>
              <a:t>Thread (main thread)</a:t>
            </a: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5562600" y="4784725"/>
            <a:ext cx="2371725" cy="1155700"/>
          </a:xfrm>
          <a:prstGeom prst="rect">
            <a:avLst/>
          </a:prstGeom>
          <a:solidFill>
            <a:srgbClr val="FF99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/>
              <a:t>Kernel context:</a:t>
            </a:r>
          </a:p>
          <a:p>
            <a:pPr algn="l"/>
            <a:r>
              <a:rPr lang="en-US" altLang="en-US" sz="1800"/>
              <a:t>    </a:t>
            </a:r>
            <a:r>
              <a:rPr lang="en-US" altLang="en-US"/>
              <a:t>VM structures</a:t>
            </a:r>
          </a:p>
          <a:p>
            <a:pPr algn="l"/>
            <a:r>
              <a:rPr lang="en-US" altLang="en-US"/>
              <a:t>    File descriptor table</a:t>
            </a:r>
          </a:p>
          <a:p>
            <a:pPr algn="l"/>
            <a:r>
              <a:rPr lang="en-US" altLang="en-US"/>
              <a:t>    brk pointer</a:t>
            </a:r>
          </a:p>
        </p:txBody>
      </p:sp>
      <p:sp>
        <p:nvSpPr>
          <p:cNvPr id="5142" name="Rectangle 22"/>
          <p:cNvSpPr>
            <a:spLocks noChangeArrowheads="1"/>
          </p:cNvSpPr>
          <p:nvPr/>
        </p:nvSpPr>
        <p:spPr bwMode="auto">
          <a:xfrm>
            <a:off x="977900" y="2667000"/>
            <a:ext cx="3581400" cy="27432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 dirty="0" smtClean="0"/>
              <a:t>Enforcing Mutual Exclusion</a:t>
            </a:r>
            <a:endParaRPr lang="en-US" dirty="0"/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4423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i="1" dirty="0"/>
              <a:t>Question:</a:t>
            </a:r>
            <a:r>
              <a:rPr lang="en-US" dirty="0"/>
              <a:t> How can we guarantee a safe trajectory?</a:t>
            </a:r>
            <a:endParaRPr lang="en-US" dirty="0" smtClean="0"/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Answer: We </a:t>
            </a:r>
            <a:r>
              <a:rPr lang="en-US" dirty="0"/>
              <a:t>must </a:t>
            </a:r>
            <a:r>
              <a:rPr lang="en-US" b="1" i="1" dirty="0">
                <a:solidFill>
                  <a:srgbClr val="FF0000"/>
                </a:solidFill>
              </a:rPr>
              <a:t>synchroniz</a:t>
            </a:r>
            <a:r>
              <a:rPr lang="en-US" b="1" i="1" dirty="0">
                <a:solidFill>
                  <a:srgbClr val="9D3E40"/>
                </a:solidFill>
              </a:rPr>
              <a:t>e</a:t>
            </a:r>
            <a:r>
              <a:rPr lang="en-US" i="1" dirty="0"/>
              <a:t> </a:t>
            </a:r>
            <a:r>
              <a:rPr lang="en-US" dirty="0"/>
              <a:t>the</a:t>
            </a:r>
            <a:r>
              <a:rPr lang="en-US" dirty="0" smtClean="0"/>
              <a:t> execution of the threads </a:t>
            </a:r>
            <a:r>
              <a:rPr lang="en-US" dirty="0"/>
              <a:t>so that they </a:t>
            </a:r>
            <a:r>
              <a:rPr lang="en-US" dirty="0" smtClean="0"/>
              <a:t>can never have an unsafe trajectory.	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i.e., need to guarantee </a:t>
            </a:r>
            <a:r>
              <a:rPr lang="en-US" b="1" i="1" dirty="0" smtClean="0">
                <a:solidFill>
                  <a:srgbClr val="FF0000"/>
                </a:solidFill>
              </a:rPr>
              <a:t>mutually exclusive access </a:t>
            </a:r>
            <a:r>
              <a:rPr lang="en-US" dirty="0" smtClean="0"/>
              <a:t>to critical regions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Classic solution: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Semaphores (</a:t>
            </a:r>
            <a:r>
              <a:rPr lang="en-US" dirty="0" err="1" smtClean="0"/>
              <a:t>Edsger</a:t>
            </a:r>
            <a:r>
              <a:rPr lang="en-US" dirty="0" smtClean="0"/>
              <a:t> Dijkstra)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Other approaches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Mutex and condition variables (</a:t>
            </a:r>
            <a:r>
              <a:rPr lang="en-US" dirty="0" err="1" smtClean="0"/>
              <a:t>Pthreads</a:t>
            </a:r>
            <a:r>
              <a:rPr lang="en-US" dirty="0" smtClean="0"/>
              <a:t>—</a:t>
            </a:r>
            <a:r>
              <a:rPr lang="en-US" dirty="0" err="1" smtClean="0"/>
              <a:t>ringbuf</a:t>
            </a:r>
            <a:r>
              <a:rPr lang="en-US" dirty="0" smtClean="0"/>
              <a:t> lab)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Monitors (Java)</a:t>
            </a:r>
          </a:p>
          <a:p>
            <a:pPr lvl="1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2919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7759700" cy="573088"/>
          </a:xfrm>
        </p:spPr>
        <p:txBody>
          <a:bodyPr/>
          <a:lstStyle/>
          <a:p>
            <a:r>
              <a:rPr lang="en-US"/>
              <a:t>Semaphores</a:t>
            </a:r>
          </a:p>
        </p:txBody>
      </p:sp>
      <p:sp>
        <p:nvSpPr>
          <p:cNvPr id="954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8645359" cy="542925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b="1" i="1" dirty="0" smtClean="0">
                <a:solidFill>
                  <a:srgbClr val="C00000"/>
                </a:solidFill>
              </a:rPr>
              <a:t>Semaphore</a:t>
            </a:r>
            <a:r>
              <a:rPr lang="en-US" b="1" i="1" dirty="0">
                <a:solidFill>
                  <a:srgbClr val="C00000"/>
                </a:solidFill>
              </a:rPr>
              <a:t>:</a:t>
            </a:r>
            <a:r>
              <a:rPr lang="en-US" i="1" dirty="0"/>
              <a:t> </a:t>
            </a:r>
            <a:r>
              <a:rPr lang="en-US" dirty="0"/>
              <a:t> non-negative </a:t>
            </a:r>
            <a:r>
              <a:rPr lang="en-US" dirty="0" smtClean="0"/>
              <a:t>global integer </a:t>
            </a:r>
            <a:r>
              <a:rPr lang="en-US" dirty="0"/>
              <a:t>synchronization </a:t>
            </a:r>
            <a:r>
              <a:rPr lang="en-US" dirty="0" smtClean="0"/>
              <a:t>variable, manipulated by </a:t>
            </a:r>
            <a:r>
              <a:rPr lang="en-US" i="1" dirty="0" smtClean="0"/>
              <a:t>P</a:t>
            </a:r>
            <a:r>
              <a:rPr lang="en-US" dirty="0" smtClean="0"/>
              <a:t> and </a:t>
            </a:r>
            <a:r>
              <a:rPr lang="en-US" i="1" dirty="0" smtClean="0"/>
              <a:t>V</a:t>
            </a:r>
            <a:r>
              <a:rPr lang="en-US" dirty="0" smtClean="0"/>
              <a:t> operations. 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P(s)</a:t>
            </a:r>
          </a:p>
          <a:p>
            <a:pPr lvl="1">
              <a:lnSpc>
                <a:spcPct val="97000"/>
              </a:lnSpc>
            </a:pPr>
            <a:r>
              <a:rPr lang="en-US" dirty="0" smtClean="0"/>
              <a:t>If </a:t>
            </a:r>
            <a:r>
              <a:rPr lang="en-US" i="1" dirty="0" smtClean="0"/>
              <a:t>s</a:t>
            </a:r>
            <a:r>
              <a:rPr lang="en-US" dirty="0" smtClean="0"/>
              <a:t> is nonzero, then decrement </a:t>
            </a:r>
            <a:r>
              <a:rPr lang="en-US" i="1" dirty="0" smtClean="0"/>
              <a:t>s</a:t>
            </a:r>
            <a:r>
              <a:rPr lang="en-US" dirty="0" smtClean="0"/>
              <a:t> by 1 and return immediately</a:t>
            </a:r>
          </a:p>
          <a:p>
            <a:pPr lvl="2">
              <a:lnSpc>
                <a:spcPct val="97000"/>
              </a:lnSpc>
            </a:pPr>
            <a:r>
              <a:rPr lang="en-US" dirty="0" smtClean="0"/>
              <a:t>Test and decrement operations occur atomically (indivisibly)</a:t>
            </a:r>
          </a:p>
          <a:p>
            <a:pPr lvl="1">
              <a:lnSpc>
                <a:spcPct val="97000"/>
              </a:lnSpc>
            </a:pPr>
            <a:r>
              <a:rPr lang="en-US" dirty="0" smtClean="0"/>
              <a:t>If </a:t>
            </a:r>
            <a:r>
              <a:rPr lang="en-US" i="1" dirty="0" smtClean="0"/>
              <a:t>s</a:t>
            </a:r>
            <a:r>
              <a:rPr lang="en-US" dirty="0" smtClean="0"/>
              <a:t> is zero, then suspend thread until </a:t>
            </a:r>
            <a:r>
              <a:rPr lang="en-US" i="1" dirty="0" smtClean="0"/>
              <a:t>s</a:t>
            </a:r>
            <a:r>
              <a:rPr lang="en-US" dirty="0" smtClean="0"/>
              <a:t> becomes nonzero and thread is restarted by a V operation</a:t>
            </a:r>
          </a:p>
          <a:p>
            <a:pPr lvl="1">
              <a:lnSpc>
                <a:spcPct val="97000"/>
              </a:lnSpc>
            </a:pPr>
            <a:r>
              <a:rPr lang="en-US" dirty="0" smtClean="0"/>
              <a:t>After restarting, the P operation decrements </a:t>
            </a:r>
            <a:r>
              <a:rPr lang="en-US" i="1" dirty="0" smtClean="0"/>
              <a:t>s</a:t>
            </a:r>
            <a:r>
              <a:rPr lang="en-US" dirty="0" smtClean="0"/>
              <a:t> and returns control to the caller</a:t>
            </a:r>
          </a:p>
          <a:p>
            <a:pPr>
              <a:lnSpc>
                <a:spcPct val="97000"/>
              </a:lnSpc>
            </a:pPr>
            <a:r>
              <a:rPr lang="en-US" b="1" i="1" dirty="0" smtClean="0"/>
              <a:t>V(s): </a:t>
            </a:r>
          </a:p>
          <a:p>
            <a:pPr lvl="1">
              <a:lnSpc>
                <a:spcPct val="97000"/>
              </a:lnSpc>
            </a:pPr>
            <a:r>
              <a:rPr lang="en-US" dirty="0" smtClean="0"/>
              <a:t>Increment </a:t>
            </a:r>
            <a:r>
              <a:rPr lang="en-US" i="1" dirty="0" smtClean="0"/>
              <a:t>s</a:t>
            </a:r>
            <a:r>
              <a:rPr lang="en-US" dirty="0" smtClean="0"/>
              <a:t> by 1</a:t>
            </a:r>
          </a:p>
          <a:p>
            <a:pPr lvl="2">
              <a:lnSpc>
                <a:spcPct val="97000"/>
              </a:lnSpc>
            </a:pPr>
            <a:r>
              <a:rPr lang="en-US" dirty="0" smtClean="0"/>
              <a:t>Increment operation occurs atomically</a:t>
            </a:r>
          </a:p>
          <a:p>
            <a:pPr lvl="1">
              <a:lnSpc>
                <a:spcPct val="97000"/>
              </a:lnSpc>
            </a:pPr>
            <a:r>
              <a:rPr lang="en-US" dirty="0" smtClean="0"/>
              <a:t>If any threads are blocked in a P operation waiting for </a:t>
            </a:r>
            <a:r>
              <a:rPr lang="en-US" i="1" dirty="0" smtClean="0"/>
              <a:t>s</a:t>
            </a:r>
            <a:r>
              <a:rPr lang="en-US" dirty="0" smtClean="0"/>
              <a:t> to become non-zero, then restart exactly one of those threads, which then completes its P operation by decrementing </a:t>
            </a:r>
            <a:r>
              <a:rPr lang="en-US" i="1" dirty="0" smtClean="0"/>
              <a:t>s</a:t>
            </a:r>
            <a:r>
              <a:rPr lang="en-US" dirty="0" smtClean="0"/>
              <a:t> </a:t>
            </a:r>
            <a:endParaRPr lang="en-US" b="1" i="1" dirty="0" smtClean="0"/>
          </a:p>
          <a:p>
            <a:pPr marL="457200" lvl="1" indent="0">
              <a:lnSpc>
                <a:spcPct val="97000"/>
              </a:lnSpc>
              <a:buNone/>
            </a:pPr>
            <a:endParaRPr lang="en-US" dirty="0" smtClean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 smtClean="0">
                <a:solidFill>
                  <a:srgbClr val="C00000"/>
                </a:solidFill>
              </a:rPr>
              <a:t>Semaphore </a:t>
            </a:r>
            <a:r>
              <a:rPr lang="en-US" dirty="0">
                <a:solidFill>
                  <a:srgbClr val="C00000"/>
                </a:solidFill>
              </a:rPr>
              <a:t>invariant: </a:t>
            </a:r>
            <a:r>
              <a:rPr lang="en-US" i="1" dirty="0">
                <a:solidFill>
                  <a:srgbClr val="C00000"/>
                </a:solidFill>
              </a:rPr>
              <a:t>(s &gt;= 0</a:t>
            </a:r>
            <a:r>
              <a:rPr lang="en-US" i="1" dirty="0" smtClean="0">
                <a:solidFill>
                  <a:srgbClr val="C0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0433388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 smtClean="0"/>
              <a:t>Using Semaphores</a:t>
            </a:r>
            <a:br>
              <a:rPr lang="en-US" dirty="0" smtClean="0"/>
            </a:br>
            <a:r>
              <a:rPr lang="en-US" dirty="0" smtClean="0"/>
              <a:t>for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r>
              <a:rPr lang="en-US" dirty="0" smtClean="0"/>
              <a:t>Terminology: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Binary semaphore</a:t>
            </a:r>
            <a:r>
              <a:rPr lang="en-US" dirty="0" smtClean="0"/>
              <a:t>: one whose value is always 0 or 1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Mutex: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binary semaphore used for mutual exclusion</a:t>
            </a:r>
          </a:p>
          <a:p>
            <a:pPr lvl="2"/>
            <a:r>
              <a:rPr lang="en-US" dirty="0" smtClean="0"/>
              <a:t>P operation: </a:t>
            </a:r>
            <a:r>
              <a:rPr lang="en-US" dirty="0" smtClean="0">
                <a:solidFill>
                  <a:srgbClr val="FF0000"/>
                </a:solidFill>
              </a:rPr>
              <a:t>“locking” </a:t>
            </a:r>
            <a:r>
              <a:rPr lang="en-US" dirty="0" smtClean="0"/>
              <a:t>the mutex</a:t>
            </a:r>
          </a:p>
          <a:p>
            <a:pPr lvl="2"/>
            <a:r>
              <a:rPr lang="en-US" dirty="0" smtClean="0"/>
              <a:t>V operation: </a:t>
            </a:r>
            <a:r>
              <a:rPr lang="en-US" dirty="0" smtClean="0">
                <a:solidFill>
                  <a:srgbClr val="FF0000"/>
                </a:solidFill>
              </a:rPr>
              <a:t>“unlocking”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FF0000"/>
                </a:solidFill>
              </a:rPr>
              <a:t>“releasing” </a:t>
            </a:r>
            <a:r>
              <a:rPr lang="en-US" dirty="0" smtClean="0"/>
              <a:t>the mutex</a:t>
            </a:r>
          </a:p>
          <a:p>
            <a:pPr lvl="2"/>
            <a:r>
              <a:rPr lang="en-US" i="1" dirty="0" smtClean="0">
                <a:solidFill>
                  <a:srgbClr val="FF0000"/>
                </a:solidFill>
              </a:rPr>
              <a:t>“Holding” </a:t>
            </a:r>
            <a:r>
              <a:rPr lang="en-US" dirty="0" smtClean="0"/>
              <a:t>a mutex: locked and not yet unlocked. 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Counting semaphore</a:t>
            </a:r>
            <a:r>
              <a:rPr lang="en-US" dirty="0" smtClean="0"/>
              <a:t>: used as a counter for set of available resources.</a:t>
            </a:r>
            <a:endParaRPr lang="en-US" dirty="0"/>
          </a:p>
          <a:p>
            <a:r>
              <a:rPr lang="en-US" dirty="0"/>
              <a:t>Basic idea:</a:t>
            </a:r>
          </a:p>
          <a:p>
            <a:pPr lvl="1"/>
            <a:r>
              <a:rPr lang="en-US" dirty="0"/>
              <a:t>Associate a unique semaphore </a:t>
            </a:r>
            <a:r>
              <a:rPr lang="en-US" i="1" dirty="0" err="1"/>
              <a:t>mutex</a:t>
            </a:r>
            <a:r>
              <a:rPr lang="en-US" dirty="0"/>
              <a:t>, initially 1, with each shared variable (or related set of shared variables).</a:t>
            </a:r>
          </a:p>
          <a:p>
            <a:pPr lvl="1"/>
            <a:r>
              <a:rPr lang="en-US" dirty="0"/>
              <a:t>Surround corresponding critical sections with </a:t>
            </a:r>
            <a:r>
              <a:rPr lang="en-US" i="1" dirty="0"/>
              <a:t>P(</a:t>
            </a:r>
            <a:r>
              <a:rPr lang="en-US" i="1" dirty="0" err="1"/>
              <a:t>mutex</a:t>
            </a:r>
            <a:r>
              <a:rPr lang="en-US" i="1" dirty="0"/>
              <a:t>)</a:t>
            </a:r>
            <a:r>
              <a:rPr lang="en-US" dirty="0"/>
              <a:t> and </a:t>
            </a:r>
            <a:r>
              <a:rPr lang="en-US" i="1" dirty="0"/>
              <a:t>V(</a:t>
            </a:r>
            <a:r>
              <a:rPr lang="en-US" i="1" dirty="0" err="1"/>
              <a:t>mutex</a:t>
            </a:r>
            <a:r>
              <a:rPr lang="en-US" i="1" dirty="0"/>
              <a:t>)</a:t>
            </a:r>
            <a:r>
              <a:rPr lang="en-US" dirty="0"/>
              <a:t> operations.</a:t>
            </a:r>
          </a:p>
          <a:p>
            <a:pPr marL="498475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2303113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Safe Sharing with Semaphores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01738"/>
            <a:ext cx="8307388" cy="922337"/>
          </a:xfrm>
        </p:spPr>
        <p:txBody>
          <a:bodyPr/>
          <a:lstStyle/>
          <a:p>
            <a:pPr eaLnBrk="1" hangingPunct="1"/>
            <a:r>
              <a:rPr lang="en-US" altLang="en-US" smtClean="0"/>
              <a:t>Here is how we would  use P and V operations to synchronize the threads that update </a:t>
            </a:r>
            <a:r>
              <a:rPr lang="en-US" altLang="en-US" smtClean="0">
                <a:latin typeface="Courier New" pitchFamily="49" charset="0"/>
              </a:rPr>
              <a:t>cnt</a:t>
            </a:r>
            <a:endParaRPr lang="en-US" altLang="en-US" smtClean="0"/>
          </a:p>
        </p:txBody>
      </p:sp>
      <p:sp>
        <p:nvSpPr>
          <p:cNvPr id="31748" name="Rectangle 7"/>
          <p:cNvSpPr>
            <a:spLocks noChangeArrowheads="1"/>
          </p:cNvSpPr>
          <p:nvPr/>
        </p:nvSpPr>
        <p:spPr bwMode="auto">
          <a:xfrm>
            <a:off x="2438400" y="2635250"/>
            <a:ext cx="4111625" cy="34480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>
                <a:latin typeface="Courier New" pitchFamily="49" charset="0"/>
              </a:rPr>
              <a:t>/* Semaphore s is initially 1 */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/* Thread routine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void *count(void *arg)</a:t>
            </a:r>
          </a:p>
          <a:p>
            <a:pPr algn="l"/>
            <a:r>
              <a:rPr lang="en-US" altLang="en-US">
                <a:latin typeface="Courier New" pitchFamily="49" charset="0"/>
              </a:rPr>
              <a:t>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int i;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    for (i=0; i&lt;NITERS; i++)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P(s);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cnt++;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V(s);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}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return NULL;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</p:txBody>
      </p:sp>
      <p:sp>
        <p:nvSpPr>
          <p:cNvPr id="4" name="Rectangular Callout 3"/>
          <p:cNvSpPr/>
          <p:nvPr/>
        </p:nvSpPr>
        <p:spPr bwMode="auto">
          <a:xfrm>
            <a:off x="6953250" y="3233738"/>
            <a:ext cx="1997075" cy="954087"/>
          </a:xfrm>
          <a:prstGeom prst="wedgeRectCallout">
            <a:avLst>
              <a:gd name="adj1" fmla="val -239981"/>
              <a:gd name="adj2" fmla="val 59881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anchor="ctr"/>
          <a:lstStyle/>
          <a:p>
            <a:pPr>
              <a:defRPr/>
            </a:pPr>
            <a:r>
              <a:rPr lang="en-US" dirty="0">
                <a:latin typeface="Helvetica" pitchFamily="34" charset="0"/>
              </a:rPr>
              <a:t>Why not just put P/V around the whole loop?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88"/>
          <p:cNvSpPr>
            <a:spLocks noChangeAspect="1" noChangeArrowheads="1"/>
          </p:cNvSpPr>
          <p:nvPr/>
        </p:nvSpPr>
        <p:spPr bwMode="auto">
          <a:xfrm>
            <a:off x="1831975" y="2557463"/>
            <a:ext cx="1900238" cy="1855787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71" name="Rectangle 159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7675562" cy="74771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Why </a:t>
            </a:r>
            <a:r>
              <a:rPr lang="en-US" altLang="en-US" dirty="0" err="1" smtClean="0"/>
              <a:t>Mutexes</a:t>
            </a:r>
            <a:r>
              <a:rPr lang="en-US" altLang="en-US" dirty="0" smtClean="0"/>
              <a:t> Work</a:t>
            </a:r>
          </a:p>
        </p:txBody>
      </p:sp>
      <p:sp>
        <p:nvSpPr>
          <p:cNvPr id="32772" name="Text Box 3"/>
          <p:cNvSpPr txBox="1">
            <a:spLocks noChangeArrowheads="1"/>
          </p:cNvSpPr>
          <p:nvPr/>
        </p:nvSpPr>
        <p:spPr bwMode="auto">
          <a:xfrm>
            <a:off x="5788025" y="1381125"/>
            <a:ext cx="3105150" cy="384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bIns="0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/>
              <a:t>Provide mutually exclusive access to shared variable by surrounding critical section with  P and V operations on semaphore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s</a:t>
            </a:r>
            <a:r>
              <a:rPr lang="en-US" altLang="en-US" sz="1800"/>
              <a:t> (initially set to 1)</a:t>
            </a:r>
          </a:p>
          <a:p>
            <a:pPr algn="l"/>
            <a:endParaRPr lang="en-US" altLang="en-US" sz="1800"/>
          </a:p>
          <a:p>
            <a:pPr algn="l"/>
            <a:r>
              <a:rPr lang="en-US" altLang="en-US" sz="1800"/>
              <a:t>Semaphore invariant </a:t>
            </a:r>
          </a:p>
          <a:p>
            <a:pPr algn="l"/>
            <a:r>
              <a:rPr lang="en-US" altLang="en-US" sz="1800"/>
              <a:t>creates </a:t>
            </a:r>
            <a:r>
              <a:rPr lang="en-US" altLang="en-US" sz="1800" i="1">
                <a:solidFill>
                  <a:srgbClr val="FF0000"/>
                </a:solidFill>
              </a:rPr>
              <a:t>forbidden </a:t>
            </a:r>
            <a:r>
              <a:rPr lang="en-US" altLang="en-US" sz="1800" i="1"/>
              <a:t>region</a:t>
            </a:r>
          </a:p>
          <a:p>
            <a:pPr algn="l"/>
            <a:r>
              <a:rPr lang="en-US" altLang="en-US" sz="1800"/>
              <a:t>that encloses unsafe region and is never </a:t>
            </a:r>
          </a:p>
          <a:p>
            <a:pPr algn="l"/>
            <a:r>
              <a:rPr lang="en-US" altLang="en-US" sz="1800"/>
              <a:t>touched by any trajectory</a:t>
            </a:r>
          </a:p>
          <a:p>
            <a:pPr algn="l"/>
            <a:endParaRPr lang="en-US" altLang="en-US" sz="1800"/>
          </a:p>
        </p:txBody>
      </p:sp>
      <p:sp>
        <p:nvSpPr>
          <p:cNvPr id="32773" name="Rectangle 4"/>
          <p:cNvSpPr>
            <a:spLocks noChangeAspect="1" noChangeArrowheads="1"/>
          </p:cNvSpPr>
          <p:nvPr/>
        </p:nvSpPr>
        <p:spPr bwMode="auto">
          <a:xfrm>
            <a:off x="1922463" y="2638425"/>
            <a:ext cx="1728787" cy="168275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74" name="Line 5"/>
          <p:cNvSpPr>
            <a:spLocks noChangeAspect="1" noChangeShapeType="1"/>
          </p:cNvSpPr>
          <p:nvPr/>
        </p:nvSpPr>
        <p:spPr bwMode="auto">
          <a:xfrm flipV="1">
            <a:off x="661988" y="5557838"/>
            <a:ext cx="4591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2775" name="Line 6"/>
          <p:cNvSpPr>
            <a:spLocks noChangeAspect="1" noChangeShapeType="1"/>
          </p:cNvSpPr>
          <p:nvPr/>
        </p:nvSpPr>
        <p:spPr bwMode="auto">
          <a:xfrm flipH="1" flipV="1">
            <a:off x="671513" y="1203325"/>
            <a:ext cx="0" cy="43545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2776" name="Text Box 7"/>
          <p:cNvSpPr txBox="1">
            <a:spLocks noChangeAspect="1" noChangeArrowheads="1"/>
          </p:cNvSpPr>
          <p:nvPr/>
        </p:nvSpPr>
        <p:spPr bwMode="auto">
          <a:xfrm>
            <a:off x="758825" y="5535613"/>
            <a:ext cx="407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H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32777" name="Text Box 8"/>
          <p:cNvSpPr txBox="1">
            <a:spLocks noChangeAspect="1" noChangeArrowheads="1"/>
          </p:cNvSpPr>
          <p:nvPr/>
        </p:nvSpPr>
        <p:spPr bwMode="auto">
          <a:xfrm>
            <a:off x="1274763" y="5535613"/>
            <a:ext cx="568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P(s)</a:t>
            </a:r>
          </a:p>
        </p:txBody>
      </p:sp>
      <p:sp>
        <p:nvSpPr>
          <p:cNvPr id="32778" name="Text Box 9"/>
          <p:cNvSpPr txBox="1">
            <a:spLocks noChangeAspect="1" noChangeArrowheads="1"/>
          </p:cNvSpPr>
          <p:nvPr/>
        </p:nvSpPr>
        <p:spPr bwMode="auto">
          <a:xfrm>
            <a:off x="3725863" y="5535613"/>
            <a:ext cx="568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V(s)</a:t>
            </a:r>
          </a:p>
        </p:txBody>
      </p:sp>
      <p:sp>
        <p:nvSpPr>
          <p:cNvPr id="32779" name="Text Box 10"/>
          <p:cNvSpPr txBox="1">
            <a:spLocks noChangeAspect="1" noChangeArrowheads="1"/>
          </p:cNvSpPr>
          <p:nvPr/>
        </p:nvSpPr>
        <p:spPr bwMode="auto">
          <a:xfrm>
            <a:off x="4406900" y="5535613"/>
            <a:ext cx="3857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32780" name="Text Box 11"/>
          <p:cNvSpPr txBox="1">
            <a:spLocks noChangeAspect="1" noChangeArrowheads="1"/>
          </p:cNvSpPr>
          <p:nvPr/>
        </p:nvSpPr>
        <p:spPr bwMode="auto">
          <a:xfrm>
            <a:off x="4951413" y="5838825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Thread 1</a:t>
            </a:r>
          </a:p>
        </p:txBody>
      </p:sp>
      <p:sp>
        <p:nvSpPr>
          <p:cNvPr id="32781" name="Text Box 12"/>
          <p:cNvSpPr txBox="1">
            <a:spLocks noChangeAspect="1" noChangeArrowheads="1"/>
          </p:cNvSpPr>
          <p:nvPr/>
        </p:nvSpPr>
        <p:spPr bwMode="auto">
          <a:xfrm>
            <a:off x="173038" y="882650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Thread 2</a:t>
            </a:r>
          </a:p>
        </p:txBody>
      </p:sp>
      <p:sp>
        <p:nvSpPr>
          <p:cNvPr id="32782" name="Oval 13"/>
          <p:cNvSpPr>
            <a:spLocks noChangeAspect="1" noChangeArrowheads="1"/>
          </p:cNvSpPr>
          <p:nvPr/>
        </p:nvSpPr>
        <p:spPr bwMode="auto">
          <a:xfrm>
            <a:off x="1265238" y="49434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83" name="Oval 14"/>
          <p:cNvSpPr>
            <a:spLocks noChangeAspect="1" noChangeArrowheads="1"/>
          </p:cNvSpPr>
          <p:nvPr/>
        </p:nvSpPr>
        <p:spPr bwMode="auto">
          <a:xfrm>
            <a:off x="1868488" y="494347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84" name="Oval 15"/>
          <p:cNvSpPr>
            <a:spLocks noChangeAspect="1" noChangeArrowheads="1"/>
          </p:cNvSpPr>
          <p:nvPr/>
        </p:nvSpPr>
        <p:spPr bwMode="auto">
          <a:xfrm>
            <a:off x="2474913" y="49434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85" name="Oval 16"/>
          <p:cNvSpPr>
            <a:spLocks noChangeAspect="1" noChangeArrowheads="1"/>
          </p:cNvSpPr>
          <p:nvPr/>
        </p:nvSpPr>
        <p:spPr bwMode="auto">
          <a:xfrm>
            <a:off x="3079750" y="49434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86" name="Oval 17"/>
          <p:cNvSpPr>
            <a:spLocks noChangeAspect="1" noChangeArrowheads="1"/>
          </p:cNvSpPr>
          <p:nvPr/>
        </p:nvSpPr>
        <p:spPr bwMode="auto">
          <a:xfrm>
            <a:off x="3684588" y="49434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87" name="Oval 18"/>
          <p:cNvSpPr>
            <a:spLocks noChangeAspect="1" noChangeArrowheads="1"/>
          </p:cNvSpPr>
          <p:nvPr/>
        </p:nvSpPr>
        <p:spPr bwMode="auto">
          <a:xfrm>
            <a:off x="661988" y="49434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88" name="Oval 19"/>
          <p:cNvSpPr>
            <a:spLocks noChangeAspect="1" noChangeArrowheads="1"/>
          </p:cNvSpPr>
          <p:nvPr/>
        </p:nvSpPr>
        <p:spPr bwMode="auto">
          <a:xfrm>
            <a:off x="4287838" y="494347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89" name="Oval 20"/>
          <p:cNvSpPr>
            <a:spLocks noChangeAspect="1" noChangeArrowheads="1"/>
          </p:cNvSpPr>
          <p:nvPr/>
        </p:nvSpPr>
        <p:spPr bwMode="auto">
          <a:xfrm>
            <a:off x="4894263" y="494347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90" name="Oval 21"/>
          <p:cNvSpPr>
            <a:spLocks noChangeAspect="1" noChangeArrowheads="1"/>
          </p:cNvSpPr>
          <p:nvPr/>
        </p:nvSpPr>
        <p:spPr bwMode="auto">
          <a:xfrm>
            <a:off x="1265238" y="43545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91" name="Oval 22"/>
          <p:cNvSpPr>
            <a:spLocks noChangeAspect="1" noChangeArrowheads="1"/>
          </p:cNvSpPr>
          <p:nvPr/>
        </p:nvSpPr>
        <p:spPr bwMode="auto">
          <a:xfrm>
            <a:off x="1868488" y="4354513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92" name="Oval 23"/>
          <p:cNvSpPr>
            <a:spLocks noChangeAspect="1" noChangeArrowheads="1"/>
          </p:cNvSpPr>
          <p:nvPr/>
        </p:nvSpPr>
        <p:spPr bwMode="auto">
          <a:xfrm>
            <a:off x="2474913" y="43545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93" name="Oval 24"/>
          <p:cNvSpPr>
            <a:spLocks noChangeAspect="1" noChangeArrowheads="1"/>
          </p:cNvSpPr>
          <p:nvPr/>
        </p:nvSpPr>
        <p:spPr bwMode="auto">
          <a:xfrm>
            <a:off x="3079750" y="43545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94" name="Oval 25"/>
          <p:cNvSpPr>
            <a:spLocks noChangeAspect="1" noChangeArrowheads="1"/>
          </p:cNvSpPr>
          <p:nvPr/>
        </p:nvSpPr>
        <p:spPr bwMode="auto">
          <a:xfrm>
            <a:off x="3684588" y="43545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95" name="Oval 26"/>
          <p:cNvSpPr>
            <a:spLocks noChangeAspect="1" noChangeArrowheads="1"/>
          </p:cNvSpPr>
          <p:nvPr/>
        </p:nvSpPr>
        <p:spPr bwMode="auto">
          <a:xfrm>
            <a:off x="661988" y="43545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96" name="Oval 27"/>
          <p:cNvSpPr>
            <a:spLocks noChangeAspect="1" noChangeArrowheads="1"/>
          </p:cNvSpPr>
          <p:nvPr/>
        </p:nvSpPr>
        <p:spPr bwMode="auto">
          <a:xfrm>
            <a:off x="4287838" y="4354513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97" name="Oval 28"/>
          <p:cNvSpPr>
            <a:spLocks noChangeAspect="1" noChangeArrowheads="1"/>
          </p:cNvSpPr>
          <p:nvPr/>
        </p:nvSpPr>
        <p:spPr bwMode="auto">
          <a:xfrm>
            <a:off x="4894263" y="4354513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98" name="Oval 29"/>
          <p:cNvSpPr>
            <a:spLocks noChangeAspect="1" noChangeArrowheads="1"/>
          </p:cNvSpPr>
          <p:nvPr/>
        </p:nvSpPr>
        <p:spPr bwMode="auto">
          <a:xfrm>
            <a:off x="1265238" y="37639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799" name="Oval 30"/>
          <p:cNvSpPr>
            <a:spLocks noChangeAspect="1" noChangeArrowheads="1"/>
          </p:cNvSpPr>
          <p:nvPr/>
        </p:nvSpPr>
        <p:spPr bwMode="auto">
          <a:xfrm>
            <a:off x="1868488" y="3763963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00" name="Oval 31"/>
          <p:cNvSpPr>
            <a:spLocks noChangeAspect="1" noChangeArrowheads="1"/>
          </p:cNvSpPr>
          <p:nvPr/>
        </p:nvSpPr>
        <p:spPr bwMode="auto">
          <a:xfrm>
            <a:off x="2474913" y="37639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01" name="Oval 32"/>
          <p:cNvSpPr>
            <a:spLocks noChangeAspect="1" noChangeArrowheads="1"/>
          </p:cNvSpPr>
          <p:nvPr/>
        </p:nvSpPr>
        <p:spPr bwMode="auto">
          <a:xfrm>
            <a:off x="3079750" y="37639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02" name="Oval 33"/>
          <p:cNvSpPr>
            <a:spLocks noChangeAspect="1" noChangeArrowheads="1"/>
          </p:cNvSpPr>
          <p:nvPr/>
        </p:nvSpPr>
        <p:spPr bwMode="auto">
          <a:xfrm>
            <a:off x="3684588" y="37639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03" name="Oval 34"/>
          <p:cNvSpPr>
            <a:spLocks noChangeAspect="1" noChangeArrowheads="1"/>
          </p:cNvSpPr>
          <p:nvPr/>
        </p:nvSpPr>
        <p:spPr bwMode="auto">
          <a:xfrm>
            <a:off x="661988" y="37639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04" name="Oval 35"/>
          <p:cNvSpPr>
            <a:spLocks noChangeAspect="1" noChangeArrowheads="1"/>
          </p:cNvSpPr>
          <p:nvPr/>
        </p:nvSpPr>
        <p:spPr bwMode="auto">
          <a:xfrm>
            <a:off x="4287838" y="376396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05" name="Oval 36"/>
          <p:cNvSpPr>
            <a:spLocks noChangeAspect="1" noChangeArrowheads="1"/>
          </p:cNvSpPr>
          <p:nvPr/>
        </p:nvSpPr>
        <p:spPr bwMode="auto">
          <a:xfrm>
            <a:off x="4894263" y="3763963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06" name="Oval 37"/>
          <p:cNvSpPr>
            <a:spLocks noChangeAspect="1" noChangeArrowheads="1"/>
          </p:cNvSpPr>
          <p:nvPr/>
        </p:nvSpPr>
        <p:spPr bwMode="auto">
          <a:xfrm>
            <a:off x="1265238" y="31750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07" name="Oval 38"/>
          <p:cNvSpPr>
            <a:spLocks noChangeAspect="1" noChangeArrowheads="1"/>
          </p:cNvSpPr>
          <p:nvPr/>
        </p:nvSpPr>
        <p:spPr bwMode="auto">
          <a:xfrm>
            <a:off x="1868488" y="3175000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08" name="Oval 39"/>
          <p:cNvSpPr>
            <a:spLocks noChangeAspect="1" noChangeArrowheads="1"/>
          </p:cNvSpPr>
          <p:nvPr/>
        </p:nvSpPr>
        <p:spPr bwMode="auto">
          <a:xfrm>
            <a:off x="2474913" y="31750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09" name="Oval 40"/>
          <p:cNvSpPr>
            <a:spLocks noChangeAspect="1" noChangeArrowheads="1"/>
          </p:cNvSpPr>
          <p:nvPr/>
        </p:nvSpPr>
        <p:spPr bwMode="auto">
          <a:xfrm>
            <a:off x="3079750" y="31750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10" name="Oval 41"/>
          <p:cNvSpPr>
            <a:spLocks noChangeAspect="1" noChangeArrowheads="1"/>
          </p:cNvSpPr>
          <p:nvPr/>
        </p:nvSpPr>
        <p:spPr bwMode="auto">
          <a:xfrm>
            <a:off x="3684588" y="31750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11" name="Oval 42"/>
          <p:cNvSpPr>
            <a:spLocks noChangeAspect="1" noChangeArrowheads="1"/>
          </p:cNvSpPr>
          <p:nvPr/>
        </p:nvSpPr>
        <p:spPr bwMode="auto">
          <a:xfrm>
            <a:off x="661988" y="31750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12" name="Oval 43"/>
          <p:cNvSpPr>
            <a:spLocks noChangeAspect="1" noChangeArrowheads="1"/>
          </p:cNvSpPr>
          <p:nvPr/>
        </p:nvSpPr>
        <p:spPr bwMode="auto">
          <a:xfrm>
            <a:off x="4287838" y="3175000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13" name="Oval 44"/>
          <p:cNvSpPr>
            <a:spLocks noChangeAspect="1" noChangeArrowheads="1"/>
          </p:cNvSpPr>
          <p:nvPr/>
        </p:nvSpPr>
        <p:spPr bwMode="auto">
          <a:xfrm>
            <a:off x="4894263" y="3175000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14" name="Oval 45"/>
          <p:cNvSpPr>
            <a:spLocks noChangeAspect="1" noChangeArrowheads="1"/>
          </p:cNvSpPr>
          <p:nvPr/>
        </p:nvSpPr>
        <p:spPr bwMode="auto">
          <a:xfrm>
            <a:off x="1265238" y="25860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15" name="Oval 46"/>
          <p:cNvSpPr>
            <a:spLocks noChangeAspect="1" noChangeArrowheads="1"/>
          </p:cNvSpPr>
          <p:nvPr/>
        </p:nvSpPr>
        <p:spPr bwMode="auto">
          <a:xfrm>
            <a:off x="1868488" y="2586038"/>
            <a:ext cx="34925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16" name="Oval 47"/>
          <p:cNvSpPr>
            <a:spLocks noChangeAspect="1" noChangeArrowheads="1"/>
          </p:cNvSpPr>
          <p:nvPr/>
        </p:nvSpPr>
        <p:spPr bwMode="auto">
          <a:xfrm>
            <a:off x="2474913" y="25860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17" name="Oval 48"/>
          <p:cNvSpPr>
            <a:spLocks noChangeAspect="1" noChangeArrowheads="1"/>
          </p:cNvSpPr>
          <p:nvPr/>
        </p:nvSpPr>
        <p:spPr bwMode="auto">
          <a:xfrm>
            <a:off x="3079750" y="25860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18" name="Oval 49"/>
          <p:cNvSpPr>
            <a:spLocks noChangeAspect="1" noChangeArrowheads="1"/>
          </p:cNvSpPr>
          <p:nvPr/>
        </p:nvSpPr>
        <p:spPr bwMode="auto">
          <a:xfrm>
            <a:off x="3684588" y="25860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19" name="Oval 50"/>
          <p:cNvSpPr>
            <a:spLocks noChangeAspect="1" noChangeArrowheads="1"/>
          </p:cNvSpPr>
          <p:nvPr/>
        </p:nvSpPr>
        <p:spPr bwMode="auto">
          <a:xfrm>
            <a:off x="661988" y="25860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20" name="Oval 51"/>
          <p:cNvSpPr>
            <a:spLocks noChangeAspect="1" noChangeArrowheads="1"/>
          </p:cNvSpPr>
          <p:nvPr/>
        </p:nvSpPr>
        <p:spPr bwMode="auto">
          <a:xfrm>
            <a:off x="4287838" y="2586038"/>
            <a:ext cx="33337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21" name="Oval 52"/>
          <p:cNvSpPr>
            <a:spLocks noChangeAspect="1" noChangeArrowheads="1"/>
          </p:cNvSpPr>
          <p:nvPr/>
        </p:nvSpPr>
        <p:spPr bwMode="auto">
          <a:xfrm>
            <a:off x="4894263" y="2586038"/>
            <a:ext cx="31750" cy="31750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22" name="Oval 53"/>
          <p:cNvSpPr>
            <a:spLocks noChangeAspect="1" noChangeArrowheads="1"/>
          </p:cNvSpPr>
          <p:nvPr/>
        </p:nvSpPr>
        <p:spPr bwMode="auto">
          <a:xfrm>
            <a:off x="1265238" y="5535613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23" name="Oval 54"/>
          <p:cNvSpPr>
            <a:spLocks noChangeAspect="1" noChangeArrowheads="1"/>
          </p:cNvSpPr>
          <p:nvPr/>
        </p:nvSpPr>
        <p:spPr bwMode="auto">
          <a:xfrm>
            <a:off x="1868488" y="55340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24" name="Oval 55"/>
          <p:cNvSpPr>
            <a:spLocks noChangeAspect="1" noChangeArrowheads="1"/>
          </p:cNvSpPr>
          <p:nvPr/>
        </p:nvSpPr>
        <p:spPr bwMode="auto">
          <a:xfrm>
            <a:off x="2473325" y="55340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25" name="Oval 56"/>
          <p:cNvSpPr>
            <a:spLocks noChangeAspect="1" noChangeArrowheads="1"/>
          </p:cNvSpPr>
          <p:nvPr/>
        </p:nvSpPr>
        <p:spPr bwMode="auto">
          <a:xfrm>
            <a:off x="3078163" y="5534025"/>
            <a:ext cx="33337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26" name="Oval 57"/>
          <p:cNvSpPr>
            <a:spLocks noChangeAspect="1" noChangeArrowheads="1"/>
          </p:cNvSpPr>
          <p:nvPr/>
        </p:nvSpPr>
        <p:spPr bwMode="auto">
          <a:xfrm>
            <a:off x="3681413" y="55340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27" name="Oval 58"/>
          <p:cNvSpPr>
            <a:spLocks noChangeAspect="1" noChangeArrowheads="1"/>
          </p:cNvSpPr>
          <p:nvPr/>
        </p:nvSpPr>
        <p:spPr bwMode="auto">
          <a:xfrm>
            <a:off x="661988" y="5534025"/>
            <a:ext cx="31750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28" name="Oval 59"/>
          <p:cNvSpPr>
            <a:spLocks noChangeAspect="1" noChangeArrowheads="1"/>
          </p:cNvSpPr>
          <p:nvPr/>
        </p:nvSpPr>
        <p:spPr bwMode="auto">
          <a:xfrm>
            <a:off x="4286250" y="5534025"/>
            <a:ext cx="34925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29" name="Oval 60"/>
          <p:cNvSpPr>
            <a:spLocks noChangeAspect="1" noChangeArrowheads="1"/>
          </p:cNvSpPr>
          <p:nvPr/>
        </p:nvSpPr>
        <p:spPr bwMode="auto">
          <a:xfrm>
            <a:off x="4892675" y="5534025"/>
            <a:ext cx="33338" cy="34925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30" name="Oval 61"/>
          <p:cNvSpPr>
            <a:spLocks noChangeAspect="1" noChangeArrowheads="1"/>
          </p:cNvSpPr>
          <p:nvPr/>
        </p:nvSpPr>
        <p:spPr bwMode="auto">
          <a:xfrm>
            <a:off x="1265238" y="1995488"/>
            <a:ext cx="33337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31" name="Oval 62"/>
          <p:cNvSpPr>
            <a:spLocks noChangeAspect="1" noChangeArrowheads="1"/>
          </p:cNvSpPr>
          <p:nvPr/>
        </p:nvSpPr>
        <p:spPr bwMode="auto">
          <a:xfrm>
            <a:off x="1868488" y="1995488"/>
            <a:ext cx="34925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32" name="Oval 63"/>
          <p:cNvSpPr>
            <a:spLocks noChangeAspect="1" noChangeArrowheads="1"/>
          </p:cNvSpPr>
          <p:nvPr/>
        </p:nvSpPr>
        <p:spPr bwMode="auto">
          <a:xfrm>
            <a:off x="2473325" y="19954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33" name="Oval 64"/>
          <p:cNvSpPr>
            <a:spLocks noChangeAspect="1" noChangeArrowheads="1"/>
          </p:cNvSpPr>
          <p:nvPr/>
        </p:nvSpPr>
        <p:spPr bwMode="auto">
          <a:xfrm>
            <a:off x="3079750" y="19954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34" name="Oval 65"/>
          <p:cNvSpPr>
            <a:spLocks noChangeAspect="1" noChangeArrowheads="1"/>
          </p:cNvSpPr>
          <p:nvPr/>
        </p:nvSpPr>
        <p:spPr bwMode="auto">
          <a:xfrm>
            <a:off x="3683000" y="19954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35" name="Oval 66"/>
          <p:cNvSpPr>
            <a:spLocks noChangeAspect="1" noChangeArrowheads="1"/>
          </p:cNvSpPr>
          <p:nvPr/>
        </p:nvSpPr>
        <p:spPr bwMode="auto">
          <a:xfrm>
            <a:off x="661988" y="19954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36" name="Oval 67"/>
          <p:cNvSpPr>
            <a:spLocks noChangeAspect="1" noChangeArrowheads="1"/>
          </p:cNvSpPr>
          <p:nvPr/>
        </p:nvSpPr>
        <p:spPr bwMode="auto">
          <a:xfrm>
            <a:off x="4286250" y="1995488"/>
            <a:ext cx="33338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37" name="Oval 68"/>
          <p:cNvSpPr>
            <a:spLocks noChangeAspect="1" noChangeArrowheads="1"/>
          </p:cNvSpPr>
          <p:nvPr/>
        </p:nvSpPr>
        <p:spPr bwMode="auto">
          <a:xfrm>
            <a:off x="4892675" y="1995488"/>
            <a:ext cx="31750" cy="33337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38" name="Oval 69"/>
          <p:cNvSpPr>
            <a:spLocks noChangeAspect="1" noChangeArrowheads="1"/>
          </p:cNvSpPr>
          <p:nvPr/>
        </p:nvSpPr>
        <p:spPr bwMode="auto">
          <a:xfrm>
            <a:off x="1265238" y="1406525"/>
            <a:ext cx="33337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39" name="Oval 70"/>
          <p:cNvSpPr>
            <a:spLocks noChangeAspect="1" noChangeArrowheads="1"/>
          </p:cNvSpPr>
          <p:nvPr/>
        </p:nvSpPr>
        <p:spPr bwMode="auto">
          <a:xfrm>
            <a:off x="1868488" y="1406525"/>
            <a:ext cx="34925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40" name="Oval 71"/>
          <p:cNvSpPr>
            <a:spLocks noChangeAspect="1" noChangeArrowheads="1"/>
          </p:cNvSpPr>
          <p:nvPr/>
        </p:nvSpPr>
        <p:spPr bwMode="auto">
          <a:xfrm>
            <a:off x="2473325" y="14065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41" name="Oval 72"/>
          <p:cNvSpPr>
            <a:spLocks noChangeAspect="1" noChangeArrowheads="1"/>
          </p:cNvSpPr>
          <p:nvPr/>
        </p:nvSpPr>
        <p:spPr bwMode="auto">
          <a:xfrm>
            <a:off x="3079750" y="14065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42" name="Oval 73"/>
          <p:cNvSpPr>
            <a:spLocks noChangeAspect="1" noChangeArrowheads="1"/>
          </p:cNvSpPr>
          <p:nvPr/>
        </p:nvSpPr>
        <p:spPr bwMode="auto">
          <a:xfrm>
            <a:off x="3683000" y="14065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43" name="Oval 74"/>
          <p:cNvSpPr>
            <a:spLocks noChangeAspect="1" noChangeArrowheads="1"/>
          </p:cNvSpPr>
          <p:nvPr/>
        </p:nvSpPr>
        <p:spPr bwMode="auto">
          <a:xfrm>
            <a:off x="661988" y="14065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44" name="Oval 75"/>
          <p:cNvSpPr>
            <a:spLocks noChangeAspect="1" noChangeArrowheads="1"/>
          </p:cNvSpPr>
          <p:nvPr/>
        </p:nvSpPr>
        <p:spPr bwMode="auto">
          <a:xfrm>
            <a:off x="4286250" y="1406525"/>
            <a:ext cx="33338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45" name="Oval 76"/>
          <p:cNvSpPr>
            <a:spLocks noChangeAspect="1" noChangeArrowheads="1"/>
          </p:cNvSpPr>
          <p:nvPr/>
        </p:nvSpPr>
        <p:spPr bwMode="auto">
          <a:xfrm>
            <a:off x="4892675" y="1406525"/>
            <a:ext cx="31750" cy="33338"/>
          </a:xfrm>
          <a:prstGeom prst="ellipse">
            <a:avLst/>
          </a:pr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2846" name="Text Box 77"/>
          <p:cNvSpPr txBox="1">
            <a:spLocks noChangeAspect="1" noChangeArrowheads="1"/>
          </p:cNvSpPr>
          <p:nvPr/>
        </p:nvSpPr>
        <p:spPr bwMode="auto">
          <a:xfrm>
            <a:off x="1993900" y="5535613"/>
            <a:ext cx="3857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32847" name="Text Box 78"/>
          <p:cNvSpPr txBox="1">
            <a:spLocks noChangeAspect="1" noChangeArrowheads="1"/>
          </p:cNvSpPr>
          <p:nvPr/>
        </p:nvSpPr>
        <p:spPr bwMode="auto">
          <a:xfrm>
            <a:off x="2578100" y="5535613"/>
            <a:ext cx="407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32848" name="Text Box 79"/>
          <p:cNvSpPr txBox="1">
            <a:spLocks noChangeAspect="1" noChangeArrowheads="1"/>
          </p:cNvSpPr>
          <p:nvPr/>
        </p:nvSpPr>
        <p:spPr bwMode="auto">
          <a:xfrm>
            <a:off x="3190875" y="5535613"/>
            <a:ext cx="396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S</a:t>
            </a:r>
            <a:r>
              <a:rPr lang="en-US" altLang="en-US" baseline="-25000"/>
              <a:t>1</a:t>
            </a:r>
            <a:endParaRPr lang="en-US" altLang="en-US"/>
          </a:p>
        </p:txBody>
      </p:sp>
      <p:sp>
        <p:nvSpPr>
          <p:cNvPr id="32849" name="Text Box 80"/>
          <p:cNvSpPr txBox="1">
            <a:spLocks noChangeAspect="1" noChangeArrowheads="1"/>
          </p:cNvSpPr>
          <p:nvPr/>
        </p:nvSpPr>
        <p:spPr bwMode="auto">
          <a:xfrm>
            <a:off x="288925" y="5054600"/>
            <a:ext cx="407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H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32850" name="Text Box 81"/>
          <p:cNvSpPr txBox="1">
            <a:spLocks noChangeAspect="1" noChangeArrowheads="1"/>
          </p:cNvSpPr>
          <p:nvPr/>
        </p:nvSpPr>
        <p:spPr bwMode="auto">
          <a:xfrm>
            <a:off x="142875" y="4483100"/>
            <a:ext cx="568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P(s)</a:t>
            </a:r>
          </a:p>
        </p:txBody>
      </p:sp>
      <p:sp>
        <p:nvSpPr>
          <p:cNvPr id="32851" name="Text Box 82"/>
          <p:cNvSpPr txBox="1">
            <a:spLocks noChangeAspect="1" noChangeArrowheads="1"/>
          </p:cNvSpPr>
          <p:nvPr/>
        </p:nvSpPr>
        <p:spPr bwMode="auto">
          <a:xfrm>
            <a:off x="142875" y="2136775"/>
            <a:ext cx="568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V(s)</a:t>
            </a:r>
          </a:p>
        </p:txBody>
      </p:sp>
      <p:sp>
        <p:nvSpPr>
          <p:cNvPr id="32852" name="Text Box 83"/>
          <p:cNvSpPr txBox="1">
            <a:spLocks noChangeAspect="1" noChangeArrowheads="1"/>
          </p:cNvSpPr>
          <p:nvPr/>
        </p:nvSpPr>
        <p:spPr bwMode="auto">
          <a:xfrm>
            <a:off x="309563" y="1517650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32853" name="Text Box 84"/>
          <p:cNvSpPr txBox="1">
            <a:spLocks noChangeAspect="1" noChangeArrowheads="1"/>
          </p:cNvSpPr>
          <p:nvPr/>
        </p:nvSpPr>
        <p:spPr bwMode="auto">
          <a:xfrm>
            <a:off x="315913" y="3887788"/>
            <a:ext cx="3857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32854" name="Text Box 85"/>
          <p:cNvSpPr txBox="1">
            <a:spLocks noChangeAspect="1" noChangeArrowheads="1"/>
          </p:cNvSpPr>
          <p:nvPr/>
        </p:nvSpPr>
        <p:spPr bwMode="auto">
          <a:xfrm>
            <a:off x="288925" y="3325813"/>
            <a:ext cx="4079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U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32855" name="Text Box 86"/>
          <p:cNvSpPr txBox="1">
            <a:spLocks noChangeAspect="1" noChangeArrowheads="1"/>
          </p:cNvSpPr>
          <p:nvPr/>
        </p:nvSpPr>
        <p:spPr bwMode="auto">
          <a:xfrm>
            <a:off x="300038" y="2719388"/>
            <a:ext cx="396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S</a:t>
            </a:r>
            <a:r>
              <a:rPr lang="en-US" altLang="en-US" baseline="-25000"/>
              <a:t>2</a:t>
            </a:r>
            <a:endParaRPr lang="en-US" altLang="en-US"/>
          </a:p>
        </p:txBody>
      </p:sp>
      <p:sp>
        <p:nvSpPr>
          <p:cNvPr id="32856" name="Text Box 87"/>
          <p:cNvSpPr txBox="1">
            <a:spLocks noChangeAspect="1" noChangeArrowheads="1"/>
          </p:cNvSpPr>
          <p:nvPr/>
        </p:nvSpPr>
        <p:spPr bwMode="auto">
          <a:xfrm>
            <a:off x="2070100" y="3328988"/>
            <a:ext cx="1539875" cy="3365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Unsafe region</a:t>
            </a:r>
          </a:p>
        </p:txBody>
      </p:sp>
      <p:sp>
        <p:nvSpPr>
          <p:cNvPr id="32857" name="Text Box 89"/>
          <p:cNvSpPr txBox="1">
            <a:spLocks noChangeAspect="1" noChangeArrowheads="1"/>
          </p:cNvSpPr>
          <p:nvPr/>
        </p:nvSpPr>
        <p:spPr bwMode="auto">
          <a:xfrm>
            <a:off x="1870075" y="2241550"/>
            <a:ext cx="1854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Forbidden region</a:t>
            </a:r>
          </a:p>
        </p:txBody>
      </p:sp>
      <p:grpSp>
        <p:nvGrpSpPr>
          <p:cNvPr id="32858" name="Group 90"/>
          <p:cNvGrpSpPr>
            <a:grpSpLocks noChangeAspect="1"/>
          </p:cNvGrpSpPr>
          <p:nvPr/>
        </p:nvGrpSpPr>
        <p:grpSpPr bwMode="auto">
          <a:xfrm>
            <a:off x="636588" y="5308600"/>
            <a:ext cx="4567237" cy="274638"/>
            <a:chOff x="637" y="3130"/>
            <a:chExt cx="3192" cy="192"/>
          </a:xfrm>
        </p:grpSpPr>
        <p:sp>
          <p:nvSpPr>
            <p:cNvPr id="32919" name="Text Box 91"/>
            <p:cNvSpPr txBox="1">
              <a:spLocks noChangeAspect="1" noChangeArrowheads="1"/>
            </p:cNvSpPr>
            <p:nvPr/>
          </p:nvSpPr>
          <p:spPr bwMode="auto">
            <a:xfrm>
              <a:off x="637" y="3130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1</a:t>
              </a:r>
            </a:p>
          </p:txBody>
        </p:sp>
        <p:sp>
          <p:nvSpPr>
            <p:cNvPr id="32920" name="Text Box 92"/>
            <p:cNvSpPr txBox="1">
              <a:spLocks noChangeAspect="1" noChangeArrowheads="1"/>
            </p:cNvSpPr>
            <p:nvPr/>
          </p:nvSpPr>
          <p:spPr bwMode="auto">
            <a:xfrm>
              <a:off x="1094" y="3130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1</a:t>
              </a:r>
            </a:p>
          </p:txBody>
        </p:sp>
        <p:sp>
          <p:nvSpPr>
            <p:cNvPr id="32921" name="Text Box 93"/>
            <p:cNvSpPr txBox="1">
              <a:spLocks noChangeAspect="1" noChangeArrowheads="1"/>
            </p:cNvSpPr>
            <p:nvPr/>
          </p:nvSpPr>
          <p:spPr bwMode="auto">
            <a:xfrm>
              <a:off x="1526" y="3130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0</a:t>
              </a:r>
            </a:p>
          </p:txBody>
        </p:sp>
        <p:sp>
          <p:nvSpPr>
            <p:cNvPr id="32922" name="Text Box 94"/>
            <p:cNvSpPr txBox="1">
              <a:spLocks noChangeAspect="1" noChangeArrowheads="1"/>
            </p:cNvSpPr>
            <p:nvPr/>
          </p:nvSpPr>
          <p:spPr bwMode="auto">
            <a:xfrm>
              <a:off x="1911" y="3130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0</a:t>
              </a:r>
            </a:p>
          </p:txBody>
        </p:sp>
        <p:sp>
          <p:nvSpPr>
            <p:cNvPr id="32923" name="Text Box 95"/>
            <p:cNvSpPr txBox="1">
              <a:spLocks noChangeAspect="1" noChangeArrowheads="1"/>
            </p:cNvSpPr>
            <p:nvPr/>
          </p:nvSpPr>
          <p:spPr bwMode="auto">
            <a:xfrm>
              <a:off x="2342" y="3130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0</a:t>
              </a:r>
            </a:p>
          </p:txBody>
        </p:sp>
        <p:sp>
          <p:nvSpPr>
            <p:cNvPr id="32924" name="Text Box 96"/>
            <p:cNvSpPr txBox="1">
              <a:spLocks noChangeAspect="1" noChangeArrowheads="1"/>
            </p:cNvSpPr>
            <p:nvPr/>
          </p:nvSpPr>
          <p:spPr bwMode="auto">
            <a:xfrm>
              <a:off x="2774" y="3130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0</a:t>
              </a:r>
            </a:p>
          </p:txBody>
        </p:sp>
        <p:sp>
          <p:nvSpPr>
            <p:cNvPr id="32925" name="Text Box 97"/>
            <p:cNvSpPr txBox="1">
              <a:spLocks noChangeAspect="1" noChangeArrowheads="1"/>
            </p:cNvSpPr>
            <p:nvPr/>
          </p:nvSpPr>
          <p:spPr bwMode="auto">
            <a:xfrm>
              <a:off x="3206" y="3130"/>
              <a:ext cx="19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1</a:t>
              </a:r>
            </a:p>
          </p:txBody>
        </p:sp>
        <p:sp>
          <p:nvSpPr>
            <p:cNvPr id="32926" name="Text Box 98"/>
            <p:cNvSpPr txBox="1">
              <a:spLocks noChangeAspect="1" noChangeArrowheads="1"/>
            </p:cNvSpPr>
            <p:nvPr/>
          </p:nvSpPr>
          <p:spPr bwMode="auto">
            <a:xfrm>
              <a:off x="3638" y="3130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1</a:t>
              </a:r>
            </a:p>
          </p:txBody>
        </p:sp>
      </p:grpSp>
      <p:grpSp>
        <p:nvGrpSpPr>
          <p:cNvPr id="32859" name="Group 99"/>
          <p:cNvGrpSpPr>
            <a:grpSpLocks noChangeAspect="1"/>
          </p:cNvGrpSpPr>
          <p:nvPr/>
        </p:nvGrpSpPr>
        <p:grpSpPr bwMode="auto">
          <a:xfrm>
            <a:off x="669925" y="4662488"/>
            <a:ext cx="4567238" cy="274637"/>
            <a:chOff x="614" y="2679"/>
            <a:chExt cx="3192" cy="192"/>
          </a:xfrm>
        </p:grpSpPr>
        <p:sp>
          <p:nvSpPr>
            <p:cNvPr id="32911" name="Text Box 100"/>
            <p:cNvSpPr txBox="1">
              <a:spLocks noChangeAspect="1" noChangeArrowheads="1"/>
            </p:cNvSpPr>
            <p:nvPr/>
          </p:nvSpPr>
          <p:spPr bwMode="auto">
            <a:xfrm>
              <a:off x="614" y="2679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1</a:t>
              </a:r>
            </a:p>
          </p:txBody>
        </p:sp>
        <p:sp>
          <p:nvSpPr>
            <p:cNvPr id="32912" name="Text Box 101"/>
            <p:cNvSpPr txBox="1">
              <a:spLocks noChangeAspect="1" noChangeArrowheads="1"/>
            </p:cNvSpPr>
            <p:nvPr/>
          </p:nvSpPr>
          <p:spPr bwMode="auto">
            <a:xfrm>
              <a:off x="1071" y="2679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1</a:t>
              </a:r>
            </a:p>
          </p:txBody>
        </p:sp>
        <p:sp>
          <p:nvSpPr>
            <p:cNvPr id="32913" name="Text Box 102"/>
            <p:cNvSpPr txBox="1">
              <a:spLocks noChangeAspect="1" noChangeArrowheads="1"/>
            </p:cNvSpPr>
            <p:nvPr/>
          </p:nvSpPr>
          <p:spPr bwMode="auto">
            <a:xfrm>
              <a:off x="1503" y="2679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0</a:t>
              </a:r>
            </a:p>
          </p:txBody>
        </p:sp>
        <p:sp>
          <p:nvSpPr>
            <p:cNvPr id="32914" name="Text Box 103"/>
            <p:cNvSpPr txBox="1">
              <a:spLocks noChangeAspect="1" noChangeArrowheads="1"/>
            </p:cNvSpPr>
            <p:nvPr/>
          </p:nvSpPr>
          <p:spPr bwMode="auto">
            <a:xfrm>
              <a:off x="1888" y="2679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0</a:t>
              </a:r>
            </a:p>
          </p:txBody>
        </p:sp>
        <p:sp>
          <p:nvSpPr>
            <p:cNvPr id="32915" name="Text Box 104"/>
            <p:cNvSpPr txBox="1">
              <a:spLocks noChangeAspect="1" noChangeArrowheads="1"/>
            </p:cNvSpPr>
            <p:nvPr/>
          </p:nvSpPr>
          <p:spPr bwMode="auto">
            <a:xfrm>
              <a:off x="2319" y="2679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0</a:t>
              </a:r>
            </a:p>
          </p:txBody>
        </p:sp>
        <p:sp>
          <p:nvSpPr>
            <p:cNvPr id="32916" name="Text Box 105"/>
            <p:cNvSpPr txBox="1">
              <a:spLocks noChangeAspect="1" noChangeArrowheads="1"/>
            </p:cNvSpPr>
            <p:nvPr/>
          </p:nvSpPr>
          <p:spPr bwMode="auto">
            <a:xfrm>
              <a:off x="2751" y="2679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0</a:t>
              </a:r>
            </a:p>
          </p:txBody>
        </p:sp>
        <p:sp>
          <p:nvSpPr>
            <p:cNvPr id="32917" name="Text Box 106"/>
            <p:cNvSpPr txBox="1">
              <a:spLocks noChangeAspect="1" noChangeArrowheads="1"/>
            </p:cNvSpPr>
            <p:nvPr/>
          </p:nvSpPr>
          <p:spPr bwMode="auto">
            <a:xfrm>
              <a:off x="3183" y="2679"/>
              <a:ext cx="19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1</a:t>
              </a:r>
            </a:p>
          </p:txBody>
        </p:sp>
        <p:sp>
          <p:nvSpPr>
            <p:cNvPr id="32918" name="Text Box 107"/>
            <p:cNvSpPr txBox="1">
              <a:spLocks noChangeAspect="1" noChangeArrowheads="1"/>
            </p:cNvSpPr>
            <p:nvPr/>
          </p:nvSpPr>
          <p:spPr bwMode="auto">
            <a:xfrm>
              <a:off x="3615" y="2679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1</a:t>
              </a:r>
            </a:p>
          </p:txBody>
        </p:sp>
      </p:grpSp>
      <p:sp>
        <p:nvSpPr>
          <p:cNvPr id="32860" name="Text Box 108"/>
          <p:cNvSpPr txBox="1">
            <a:spLocks noChangeAspect="1" noChangeArrowheads="1"/>
          </p:cNvSpPr>
          <p:nvPr/>
        </p:nvSpPr>
        <p:spPr bwMode="auto">
          <a:xfrm>
            <a:off x="669925" y="4113213"/>
            <a:ext cx="2730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0</a:t>
            </a:r>
          </a:p>
        </p:txBody>
      </p:sp>
      <p:sp>
        <p:nvSpPr>
          <p:cNvPr id="32861" name="Text Box 109"/>
          <p:cNvSpPr txBox="1">
            <a:spLocks noChangeAspect="1" noChangeArrowheads="1"/>
          </p:cNvSpPr>
          <p:nvPr/>
        </p:nvSpPr>
        <p:spPr bwMode="auto">
          <a:xfrm>
            <a:off x="1323975" y="4113213"/>
            <a:ext cx="2730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0</a:t>
            </a:r>
          </a:p>
        </p:txBody>
      </p:sp>
      <p:sp>
        <p:nvSpPr>
          <p:cNvPr id="32862" name="Text Box 110"/>
          <p:cNvSpPr txBox="1">
            <a:spLocks noChangeAspect="1" noChangeArrowheads="1"/>
          </p:cNvSpPr>
          <p:nvPr/>
        </p:nvSpPr>
        <p:spPr bwMode="auto">
          <a:xfrm>
            <a:off x="1916113" y="4071938"/>
            <a:ext cx="3238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-1</a:t>
            </a:r>
          </a:p>
        </p:txBody>
      </p:sp>
      <p:sp>
        <p:nvSpPr>
          <p:cNvPr id="32863" name="Text Box 111"/>
          <p:cNvSpPr txBox="1">
            <a:spLocks noChangeAspect="1" noChangeArrowheads="1"/>
          </p:cNvSpPr>
          <p:nvPr/>
        </p:nvSpPr>
        <p:spPr bwMode="auto">
          <a:xfrm>
            <a:off x="2457450" y="4071938"/>
            <a:ext cx="3238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-1</a:t>
            </a:r>
          </a:p>
        </p:txBody>
      </p:sp>
      <p:sp>
        <p:nvSpPr>
          <p:cNvPr id="32864" name="Text Box 112"/>
          <p:cNvSpPr txBox="1">
            <a:spLocks noChangeAspect="1" noChangeArrowheads="1"/>
          </p:cNvSpPr>
          <p:nvPr/>
        </p:nvSpPr>
        <p:spPr bwMode="auto">
          <a:xfrm>
            <a:off x="2992438" y="4071938"/>
            <a:ext cx="3238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-1</a:t>
            </a:r>
          </a:p>
        </p:txBody>
      </p:sp>
      <p:sp>
        <p:nvSpPr>
          <p:cNvPr id="32865" name="Text Box 113"/>
          <p:cNvSpPr txBox="1">
            <a:spLocks noChangeAspect="1" noChangeArrowheads="1"/>
          </p:cNvSpPr>
          <p:nvPr/>
        </p:nvSpPr>
        <p:spPr bwMode="auto">
          <a:xfrm>
            <a:off x="3403600" y="4071938"/>
            <a:ext cx="3238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-1</a:t>
            </a:r>
          </a:p>
        </p:txBody>
      </p:sp>
      <p:sp>
        <p:nvSpPr>
          <p:cNvPr id="32866" name="Text Box 114"/>
          <p:cNvSpPr txBox="1">
            <a:spLocks noChangeAspect="1" noChangeArrowheads="1"/>
          </p:cNvSpPr>
          <p:nvPr/>
        </p:nvSpPr>
        <p:spPr bwMode="auto">
          <a:xfrm>
            <a:off x="4344988" y="4113213"/>
            <a:ext cx="2730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0</a:t>
            </a:r>
          </a:p>
        </p:txBody>
      </p:sp>
      <p:sp>
        <p:nvSpPr>
          <p:cNvPr id="32867" name="Text Box 115"/>
          <p:cNvSpPr txBox="1">
            <a:spLocks noChangeAspect="1" noChangeArrowheads="1"/>
          </p:cNvSpPr>
          <p:nvPr/>
        </p:nvSpPr>
        <p:spPr bwMode="auto">
          <a:xfrm>
            <a:off x="4964113" y="4113213"/>
            <a:ext cx="2730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0</a:t>
            </a:r>
          </a:p>
        </p:txBody>
      </p:sp>
      <p:sp>
        <p:nvSpPr>
          <p:cNvPr id="32868" name="Text Box 116"/>
          <p:cNvSpPr txBox="1">
            <a:spLocks noChangeAspect="1" noChangeArrowheads="1"/>
          </p:cNvSpPr>
          <p:nvPr/>
        </p:nvSpPr>
        <p:spPr bwMode="auto">
          <a:xfrm>
            <a:off x="674688" y="3495675"/>
            <a:ext cx="273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0</a:t>
            </a:r>
          </a:p>
        </p:txBody>
      </p:sp>
      <p:sp>
        <p:nvSpPr>
          <p:cNvPr id="32869" name="Text Box 117"/>
          <p:cNvSpPr txBox="1">
            <a:spLocks noChangeAspect="1" noChangeArrowheads="1"/>
          </p:cNvSpPr>
          <p:nvPr/>
        </p:nvSpPr>
        <p:spPr bwMode="auto">
          <a:xfrm>
            <a:off x="1327150" y="3495675"/>
            <a:ext cx="273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0</a:t>
            </a:r>
          </a:p>
        </p:txBody>
      </p:sp>
      <p:sp>
        <p:nvSpPr>
          <p:cNvPr id="32870" name="Text Box 118"/>
          <p:cNvSpPr txBox="1">
            <a:spLocks noChangeAspect="1" noChangeArrowheads="1"/>
          </p:cNvSpPr>
          <p:nvPr/>
        </p:nvSpPr>
        <p:spPr bwMode="auto">
          <a:xfrm>
            <a:off x="1920875" y="3632200"/>
            <a:ext cx="3238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-1</a:t>
            </a:r>
          </a:p>
        </p:txBody>
      </p:sp>
      <p:sp>
        <p:nvSpPr>
          <p:cNvPr id="32871" name="Text Box 119"/>
          <p:cNvSpPr txBox="1">
            <a:spLocks noChangeAspect="1" noChangeArrowheads="1"/>
          </p:cNvSpPr>
          <p:nvPr/>
        </p:nvSpPr>
        <p:spPr bwMode="auto">
          <a:xfrm>
            <a:off x="2468563" y="3632200"/>
            <a:ext cx="3238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-1</a:t>
            </a:r>
          </a:p>
        </p:txBody>
      </p:sp>
      <p:sp>
        <p:nvSpPr>
          <p:cNvPr id="32872" name="Text Box 120"/>
          <p:cNvSpPr txBox="1">
            <a:spLocks noChangeAspect="1" noChangeArrowheads="1"/>
          </p:cNvSpPr>
          <p:nvPr/>
        </p:nvSpPr>
        <p:spPr bwMode="auto">
          <a:xfrm>
            <a:off x="3086100" y="3632200"/>
            <a:ext cx="3238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-1</a:t>
            </a:r>
          </a:p>
        </p:txBody>
      </p:sp>
      <p:sp>
        <p:nvSpPr>
          <p:cNvPr id="32873" name="Text Box 121"/>
          <p:cNvSpPr txBox="1">
            <a:spLocks noChangeAspect="1" noChangeArrowheads="1"/>
          </p:cNvSpPr>
          <p:nvPr/>
        </p:nvSpPr>
        <p:spPr bwMode="auto">
          <a:xfrm>
            <a:off x="3403600" y="3632200"/>
            <a:ext cx="3238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-1</a:t>
            </a:r>
          </a:p>
        </p:txBody>
      </p:sp>
      <p:sp>
        <p:nvSpPr>
          <p:cNvPr id="32874" name="Text Box 122"/>
          <p:cNvSpPr txBox="1">
            <a:spLocks noChangeAspect="1" noChangeArrowheads="1"/>
          </p:cNvSpPr>
          <p:nvPr/>
        </p:nvSpPr>
        <p:spPr bwMode="auto">
          <a:xfrm>
            <a:off x="4348163" y="3495675"/>
            <a:ext cx="273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0</a:t>
            </a:r>
          </a:p>
        </p:txBody>
      </p:sp>
      <p:sp>
        <p:nvSpPr>
          <p:cNvPr id="32875" name="Text Box 123"/>
          <p:cNvSpPr txBox="1">
            <a:spLocks noChangeAspect="1" noChangeArrowheads="1"/>
          </p:cNvSpPr>
          <p:nvPr/>
        </p:nvSpPr>
        <p:spPr bwMode="auto">
          <a:xfrm>
            <a:off x="4965700" y="3495675"/>
            <a:ext cx="273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0</a:t>
            </a:r>
          </a:p>
        </p:txBody>
      </p:sp>
      <p:sp>
        <p:nvSpPr>
          <p:cNvPr id="32876" name="Text Box 124"/>
          <p:cNvSpPr txBox="1">
            <a:spLocks noChangeAspect="1" noChangeArrowheads="1"/>
          </p:cNvSpPr>
          <p:nvPr/>
        </p:nvSpPr>
        <p:spPr bwMode="auto">
          <a:xfrm>
            <a:off x="674688" y="2946400"/>
            <a:ext cx="273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0</a:t>
            </a:r>
          </a:p>
        </p:txBody>
      </p:sp>
      <p:sp>
        <p:nvSpPr>
          <p:cNvPr id="32877" name="Text Box 125"/>
          <p:cNvSpPr txBox="1">
            <a:spLocks noChangeAspect="1" noChangeArrowheads="1"/>
          </p:cNvSpPr>
          <p:nvPr/>
        </p:nvSpPr>
        <p:spPr bwMode="auto">
          <a:xfrm>
            <a:off x="1327150" y="2946400"/>
            <a:ext cx="273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0</a:t>
            </a:r>
          </a:p>
        </p:txBody>
      </p:sp>
      <p:sp>
        <p:nvSpPr>
          <p:cNvPr id="32878" name="Text Box 126"/>
          <p:cNvSpPr txBox="1">
            <a:spLocks noChangeAspect="1" noChangeArrowheads="1"/>
          </p:cNvSpPr>
          <p:nvPr/>
        </p:nvSpPr>
        <p:spPr bwMode="auto">
          <a:xfrm>
            <a:off x="1882775" y="3041650"/>
            <a:ext cx="3238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-1</a:t>
            </a:r>
          </a:p>
        </p:txBody>
      </p:sp>
      <p:sp>
        <p:nvSpPr>
          <p:cNvPr id="32879" name="Text Box 127"/>
          <p:cNvSpPr txBox="1">
            <a:spLocks noChangeAspect="1" noChangeArrowheads="1"/>
          </p:cNvSpPr>
          <p:nvPr/>
        </p:nvSpPr>
        <p:spPr bwMode="auto">
          <a:xfrm>
            <a:off x="2465388" y="3041650"/>
            <a:ext cx="3238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-1</a:t>
            </a:r>
          </a:p>
        </p:txBody>
      </p:sp>
      <p:sp>
        <p:nvSpPr>
          <p:cNvPr id="32880" name="Text Box 128"/>
          <p:cNvSpPr txBox="1">
            <a:spLocks noChangeAspect="1" noChangeArrowheads="1"/>
          </p:cNvSpPr>
          <p:nvPr/>
        </p:nvSpPr>
        <p:spPr bwMode="auto">
          <a:xfrm>
            <a:off x="3082925" y="3041650"/>
            <a:ext cx="3238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-1</a:t>
            </a:r>
          </a:p>
        </p:txBody>
      </p:sp>
      <p:sp>
        <p:nvSpPr>
          <p:cNvPr id="32881" name="Text Box 129"/>
          <p:cNvSpPr txBox="1">
            <a:spLocks noChangeAspect="1" noChangeArrowheads="1"/>
          </p:cNvSpPr>
          <p:nvPr/>
        </p:nvSpPr>
        <p:spPr bwMode="auto">
          <a:xfrm>
            <a:off x="3403600" y="3041650"/>
            <a:ext cx="3238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-1</a:t>
            </a:r>
          </a:p>
        </p:txBody>
      </p:sp>
      <p:sp>
        <p:nvSpPr>
          <p:cNvPr id="32882" name="Text Box 130"/>
          <p:cNvSpPr txBox="1">
            <a:spLocks noChangeAspect="1" noChangeArrowheads="1"/>
          </p:cNvSpPr>
          <p:nvPr/>
        </p:nvSpPr>
        <p:spPr bwMode="auto">
          <a:xfrm>
            <a:off x="4348163" y="2946400"/>
            <a:ext cx="273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0</a:t>
            </a:r>
          </a:p>
        </p:txBody>
      </p:sp>
      <p:sp>
        <p:nvSpPr>
          <p:cNvPr id="32883" name="Text Box 131"/>
          <p:cNvSpPr txBox="1">
            <a:spLocks noChangeAspect="1" noChangeArrowheads="1"/>
          </p:cNvSpPr>
          <p:nvPr/>
        </p:nvSpPr>
        <p:spPr bwMode="auto">
          <a:xfrm>
            <a:off x="4965700" y="2946400"/>
            <a:ext cx="273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0</a:t>
            </a:r>
          </a:p>
        </p:txBody>
      </p:sp>
      <p:sp>
        <p:nvSpPr>
          <p:cNvPr id="32884" name="Text Box 132"/>
          <p:cNvSpPr txBox="1">
            <a:spLocks noChangeAspect="1" noChangeArrowheads="1"/>
          </p:cNvSpPr>
          <p:nvPr/>
        </p:nvSpPr>
        <p:spPr bwMode="auto">
          <a:xfrm>
            <a:off x="669925" y="2355850"/>
            <a:ext cx="273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0</a:t>
            </a:r>
          </a:p>
        </p:txBody>
      </p:sp>
      <p:sp>
        <p:nvSpPr>
          <p:cNvPr id="32885" name="Text Box 133"/>
          <p:cNvSpPr txBox="1">
            <a:spLocks noChangeAspect="1" noChangeArrowheads="1"/>
          </p:cNvSpPr>
          <p:nvPr/>
        </p:nvSpPr>
        <p:spPr bwMode="auto">
          <a:xfrm>
            <a:off x="1323975" y="2355850"/>
            <a:ext cx="273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0</a:t>
            </a:r>
          </a:p>
        </p:txBody>
      </p:sp>
      <p:sp>
        <p:nvSpPr>
          <p:cNvPr id="32886" name="Text Box 134"/>
          <p:cNvSpPr txBox="1">
            <a:spLocks noChangeAspect="1" noChangeArrowheads="1"/>
          </p:cNvSpPr>
          <p:nvPr/>
        </p:nvSpPr>
        <p:spPr bwMode="auto">
          <a:xfrm>
            <a:off x="1892300" y="2601913"/>
            <a:ext cx="3238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-1</a:t>
            </a:r>
          </a:p>
        </p:txBody>
      </p:sp>
      <p:sp>
        <p:nvSpPr>
          <p:cNvPr id="32887" name="Text Box 135"/>
          <p:cNvSpPr txBox="1">
            <a:spLocks noChangeAspect="1" noChangeArrowheads="1"/>
          </p:cNvSpPr>
          <p:nvPr/>
        </p:nvSpPr>
        <p:spPr bwMode="auto">
          <a:xfrm>
            <a:off x="2317750" y="2601913"/>
            <a:ext cx="3238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-1</a:t>
            </a:r>
          </a:p>
        </p:txBody>
      </p:sp>
      <p:sp>
        <p:nvSpPr>
          <p:cNvPr id="32888" name="Text Box 136"/>
          <p:cNvSpPr txBox="1">
            <a:spLocks noChangeAspect="1" noChangeArrowheads="1"/>
          </p:cNvSpPr>
          <p:nvPr/>
        </p:nvSpPr>
        <p:spPr bwMode="auto">
          <a:xfrm>
            <a:off x="2935288" y="2601913"/>
            <a:ext cx="3238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-1</a:t>
            </a:r>
          </a:p>
        </p:txBody>
      </p:sp>
      <p:sp>
        <p:nvSpPr>
          <p:cNvPr id="32889" name="Text Box 137"/>
          <p:cNvSpPr txBox="1">
            <a:spLocks noChangeAspect="1" noChangeArrowheads="1"/>
          </p:cNvSpPr>
          <p:nvPr/>
        </p:nvSpPr>
        <p:spPr bwMode="auto">
          <a:xfrm>
            <a:off x="3403600" y="2601913"/>
            <a:ext cx="3238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-1</a:t>
            </a:r>
          </a:p>
        </p:txBody>
      </p:sp>
      <p:sp>
        <p:nvSpPr>
          <p:cNvPr id="32890" name="Text Box 138"/>
          <p:cNvSpPr txBox="1">
            <a:spLocks noChangeAspect="1" noChangeArrowheads="1"/>
          </p:cNvSpPr>
          <p:nvPr/>
        </p:nvSpPr>
        <p:spPr bwMode="auto">
          <a:xfrm>
            <a:off x="4344988" y="2355850"/>
            <a:ext cx="273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0</a:t>
            </a:r>
          </a:p>
        </p:txBody>
      </p:sp>
      <p:sp>
        <p:nvSpPr>
          <p:cNvPr id="32891" name="Text Box 139"/>
          <p:cNvSpPr txBox="1">
            <a:spLocks noChangeAspect="1" noChangeArrowheads="1"/>
          </p:cNvSpPr>
          <p:nvPr/>
        </p:nvSpPr>
        <p:spPr bwMode="auto">
          <a:xfrm>
            <a:off x="4964113" y="2355850"/>
            <a:ext cx="273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200"/>
              <a:t>0</a:t>
            </a:r>
          </a:p>
        </p:txBody>
      </p:sp>
      <p:grpSp>
        <p:nvGrpSpPr>
          <p:cNvPr id="32892" name="Group 140"/>
          <p:cNvGrpSpPr>
            <a:grpSpLocks noChangeAspect="1"/>
          </p:cNvGrpSpPr>
          <p:nvPr/>
        </p:nvGrpSpPr>
        <p:grpSpPr bwMode="auto">
          <a:xfrm>
            <a:off x="669925" y="1778000"/>
            <a:ext cx="4567238" cy="274638"/>
            <a:chOff x="660" y="663"/>
            <a:chExt cx="3192" cy="192"/>
          </a:xfrm>
        </p:grpSpPr>
        <p:sp>
          <p:nvSpPr>
            <p:cNvPr id="32903" name="Text Box 141"/>
            <p:cNvSpPr txBox="1">
              <a:spLocks noChangeAspect="1" noChangeArrowheads="1"/>
            </p:cNvSpPr>
            <p:nvPr/>
          </p:nvSpPr>
          <p:spPr bwMode="auto">
            <a:xfrm>
              <a:off x="660" y="663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1</a:t>
              </a:r>
            </a:p>
          </p:txBody>
        </p:sp>
        <p:sp>
          <p:nvSpPr>
            <p:cNvPr id="32904" name="Text Box 142"/>
            <p:cNvSpPr txBox="1">
              <a:spLocks noChangeAspect="1" noChangeArrowheads="1"/>
            </p:cNvSpPr>
            <p:nvPr/>
          </p:nvSpPr>
          <p:spPr bwMode="auto">
            <a:xfrm>
              <a:off x="1117" y="663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1</a:t>
              </a:r>
            </a:p>
          </p:txBody>
        </p:sp>
        <p:sp>
          <p:nvSpPr>
            <p:cNvPr id="32905" name="Text Box 143"/>
            <p:cNvSpPr txBox="1">
              <a:spLocks noChangeAspect="1" noChangeArrowheads="1"/>
            </p:cNvSpPr>
            <p:nvPr/>
          </p:nvSpPr>
          <p:spPr bwMode="auto">
            <a:xfrm>
              <a:off x="1549" y="663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0</a:t>
              </a:r>
            </a:p>
          </p:txBody>
        </p:sp>
        <p:sp>
          <p:nvSpPr>
            <p:cNvPr id="32906" name="Text Box 144"/>
            <p:cNvSpPr txBox="1">
              <a:spLocks noChangeAspect="1" noChangeArrowheads="1"/>
            </p:cNvSpPr>
            <p:nvPr/>
          </p:nvSpPr>
          <p:spPr bwMode="auto">
            <a:xfrm>
              <a:off x="1934" y="663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0</a:t>
              </a:r>
            </a:p>
          </p:txBody>
        </p:sp>
        <p:sp>
          <p:nvSpPr>
            <p:cNvPr id="32907" name="Text Box 145"/>
            <p:cNvSpPr txBox="1">
              <a:spLocks noChangeAspect="1" noChangeArrowheads="1"/>
            </p:cNvSpPr>
            <p:nvPr/>
          </p:nvSpPr>
          <p:spPr bwMode="auto">
            <a:xfrm>
              <a:off x="2365" y="663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0</a:t>
              </a:r>
            </a:p>
          </p:txBody>
        </p:sp>
        <p:sp>
          <p:nvSpPr>
            <p:cNvPr id="32908" name="Text Box 146"/>
            <p:cNvSpPr txBox="1">
              <a:spLocks noChangeAspect="1" noChangeArrowheads="1"/>
            </p:cNvSpPr>
            <p:nvPr/>
          </p:nvSpPr>
          <p:spPr bwMode="auto">
            <a:xfrm>
              <a:off x="2797" y="663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0</a:t>
              </a:r>
            </a:p>
          </p:txBody>
        </p:sp>
        <p:sp>
          <p:nvSpPr>
            <p:cNvPr id="32909" name="Text Box 147"/>
            <p:cNvSpPr txBox="1">
              <a:spLocks noChangeAspect="1" noChangeArrowheads="1"/>
            </p:cNvSpPr>
            <p:nvPr/>
          </p:nvSpPr>
          <p:spPr bwMode="auto">
            <a:xfrm>
              <a:off x="3229" y="663"/>
              <a:ext cx="19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1</a:t>
              </a:r>
            </a:p>
          </p:txBody>
        </p:sp>
        <p:sp>
          <p:nvSpPr>
            <p:cNvPr id="32910" name="Text Box 148"/>
            <p:cNvSpPr txBox="1">
              <a:spLocks noChangeAspect="1" noChangeArrowheads="1"/>
            </p:cNvSpPr>
            <p:nvPr/>
          </p:nvSpPr>
          <p:spPr bwMode="auto">
            <a:xfrm>
              <a:off x="3661" y="663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1</a:t>
              </a:r>
            </a:p>
          </p:txBody>
        </p:sp>
      </p:grpSp>
      <p:grpSp>
        <p:nvGrpSpPr>
          <p:cNvPr id="32893" name="Group 149"/>
          <p:cNvGrpSpPr>
            <a:grpSpLocks noChangeAspect="1"/>
          </p:cNvGrpSpPr>
          <p:nvPr/>
        </p:nvGrpSpPr>
        <p:grpSpPr bwMode="auto">
          <a:xfrm>
            <a:off x="669925" y="1160463"/>
            <a:ext cx="4567238" cy="274637"/>
            <a:chOff x="660" y="231"/>
            <a:chExt cx="3192" cy="192"/>
          </a:xfrm>
        </p:grpSpPr>
        <p:sp>
          <p:nvSpPr>
            <p:cNvPr id="32895" name="Text Box 150"/>
            <p:cNvSpPr txBox="1">
              <a:spLocks noChangeAspect="1" noChangeArrowheads="1"/>
            </p:cNvSpPr>
            <p:nvPr/>
          </p:nvSpPr>
          <p:spPr bwMode="auto">
            <a:xfrm>
              <a:off x="660" y="231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1</a:t>
              </a:r>
            </a:p>
          </p:txBody>
        </p:sp>
        <p:sp>
          <p:nvSpPr>
            <p:cNvPr id="32896" name="Text Box 151"/>
            <p:cNvSpPr txBox="1">
              <a:spLocks noChangeAspect="1" noChangeArrowheads="1"/>
            </p:cNvSpPr>
            <p:nvPr/>
          </p:nvSpPr>
          <p:spPr bwMode="auto">
            <a:xfrm>
              <a:off x="1117" y="231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1</a:t>
              </a:r>
            </a:p>
          </p:txBody>
        </p:sp>
        <p:sp>
          <p:nvSpPr>
            <p:cNvPr id="32897" name="Text Box 152"/>
            <p:cNvSpPr txBox="1">
              <a:spLocks noChangeAspect="1" noChangeArrowheads="1"/>
            </p:cNvSpPr>
            <p:nvPr/>
          </p:nvSpPr>
          <p:spPr bwMode="auto">
            <a:xfrm>
              <a:off x="1549" y="231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0</a:t>
              </a:r>
            </a:p>
          </p:txBody>
        </p:sp>
        <p:sp>
          <p:nvSpPr>
            <p:cNvPr id="32898" name="Text Box 153"/>
            <p:cNvSpPr txBox="1">
              <a:spLocks noChangeAspect="1" noChangeArrowheads="1"/>
            </p:cNvSpPr>
            <p:nvPr/>
          </p:nvSpPr>
          <p:spPr bwMode="auto">
            <a:xfrm>
              <a:off x="1934" y="231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0</a:t>
              </a:r>
            </a:p>
          </p:txBody>
        </p:sp>
        <p:sp>
          <p:nvSpPr>
            <p:cNvPr id="32899" name="Text Box 154"/>
            <p:cNvSpPr txBox="1">
              <a:spLocks noChangeAspect="1" noChangeArrowheads="1"/>
            </p:cNvSpPr>
            <p:nvPr/>
          </p:nvSpPr>
          <p:spPr bwMode="auto">
            <a:xfrm>
              <a:off x="2365" y="231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0</a:t>
              </a:r>
            </a:p>
          </p:txBody>
        </p:sp>
        <p:sp>
          <p:nvSpPr>
            <p:cNvPr id="32900" name="Text Box 155"/>
            <p:cNvSpPr txBox="1">
              <a:spLocks noChangeAspect="1" noChangeArrowheads="1"/>
            </p:cNvSpPr>
            <p:nvPr/>
          </p:nvSpPr>
          <p:spPr bwMode="auto">
            <a:xfrm>
              <a:off x="2797" y="231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0</a:t>
              </a:r>
            </a:p>
          </p:txBody>
        </p:sp>
        <p:sp>
          <p:nvSpPr>
            <p:cNvPr id="32901" name="Text Box 156"/>
            <p:cNvSpPr txBox="1">
              <a:spLocks noChangeAspect="1" noChangeArrowheads="1"/>
            </p:cNvSpPr>
            <p:nvPr/>
          </p:nvSpPr>
          <p:spPr bwMode="auto">
            <a:xfrm>
              <a:off x="3229" y="231"/>
              <a:ext cx="19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1</a:t>
              </a:r>
            </a:p>
          </p:txBody>
        </p:sp>
        <p:sp>
          <p:nvSpPr>
            <p:cNvPr id="32902" name="Text Box 157"/>
            <p:cNvSpPr txBox="1">
              <a:spLocks noChangeAspect="1" noChangeArrowheads="1"/>
            </p:cNvSpPr>
            <p:nvPr/>
          </p:nvSpPr>
          <p:spPr bwMode="auto">
            <a:xfrm>
              <a:off x="3661" y="231"/>
              <a:ext cx="19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1pPr>
              <a:lvl2pPr marL="742950" indent="-28575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2pPr>
              <a:lvl3pPr marL="11430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3pPr>
              <a:lvl4pPr marL="16002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4pPr>
              <a:lvl5pPr marL="2057400" indent="-228600"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Helvetica" pitchFamily="-124" charset="0"/>
                </a:defRPr>
              </a:lvl9pPr>
            </a:lstStyle>
            <a:p>
              <a:r>
                <a:rPr lang="en-US" altLang="en-US" sz="1200"/>
                <a:t>1</a:t>
              </a:r>
            </a:p>
          </p:txBody>
        </p:sp>
      </p:grpSp>
      <p:sp>
        <p:nvSpPr>
          <p:cNvPr id="32894" name="Text Box 158"/>
          <p:cNvSpPr txBox="1">
            <a:spLocks noChangeArrowheads="1"/>
          </p:cNvSpPr>
          <p:nvPr/>
        </p:nvSpPr>
        <p:spPr bwMode="auto">
          <a:xfrm>
            <a:off x="41275" y="5835650"/>
            <a:ext cx="896938" cy="593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Initially</a:t>
            </a:r>
          </a:p>
          <a:p>
            <a:r>
              <a:rPr lang="en-US" altLang="en-US"/>
              <a:t>s =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1498600" y="3733800"/>
            <a:ext cx="914400" cy="8382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deadlock</a:t>
            </a:r>
          </a:p>
          <a:p>
            <a:r>
              <a:rPr lang="en-US" altLang="en-US">
                <a:solidFill>
                  <a:srgbClr val="FF0000"/>
                </a:solidFill>
              </a:rPr>
              <a:t>region</a:t>
            </a:r>
          </a:p>
        </p:txBody>
      </p:sp>
      <p:sp>
        <p:nvSpPr>
          <p:cNvPr id="33795" name="Rectangle 3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Deadlock</a:t>
            </a:r>
          </a:p>
        </p:txBody>
      </p:sp>
      <p:sp>
        <p:nvSpPr>
          <p:cNvPr id="33796" name="Line 4"/>
          <p:cNvSpPr>
            <a:spLocks noChangeAspect="1" noChangeShapeType="1"/>
          </p:cNvSpPr>
          <p:nvPr/>
        </p:nvSpPr>
        <p:spPr bwMode="auto">
          <a:xfrm flipH="1" flipV="1">
            <a:off x="785813" y="1654175"/>
            <a:ext cx="0" cy="38401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797" name="Line 5"/>
          <p:cNvSpPr>
            <a:spLocks noChangeAspect="1" noChangeShapeType="1"/>
          </p:cNvSpPr>
          <p:nvPr/>
        </p:nvSpPr>
        <p:spPr bwMode="auto">
          <a:xfrm flipV="1">
            <a:off x="785813" y="5494338"/>
            <a:ext cx="3810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798" name="Line 6"/>
          <p:cNvSpPr>
            <a:spLocks noChangeAspect="1" noChangeShapeType="1"/>
          </p:cNvSpPr>
          <p:nvPr/>
        </p:nvSpPr>
        <p:spPr bwMode="auto">
          <a:xfrm>
            <a:off x="1482725" y="5443538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799" name="Line 7"/>
          <p:cNvSpPr>
            <a:spLocks noChangeAspect="1" noChangeShapeType="1"/>
          </p:cNvSpPr>
          <p:nvPr/>
        </p:nvSpPr>
        <p:spPr bwMode="auto">
          <a:xfrm>
            <a:off x="3373438" y="5443538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800" name="Text Box 8"/>
          <p:cNvSpPr txBox="1">
            <a:spLocks noChangeAspect="1" noChangeArrowheads="1"/>
          </p:cNvSpPr>
          <p:nvPr/>
        </p:nvSpPr>
        <p:spPr bwMode="auto">
          <a:xfrm>
            <a:off x="1217613" y="5561013"/>
            <a:ext cx="568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P(s)</a:t>
            </a:r>
          </a:p>
        </p:txBody>
      </p:sp>
      <p:sp>
        <p:nvSpPr>
          <p:cNvPr id="33801" name="Text Box 9"/>
          <p:cNvSpPr txBox="1">
            <a:spLocks noChangeAspect="1" noChangeArrowheads="1"/>
          </p:cNvSpPr>
          <p:nvPr/>
        </p:nvSpPr>
        <p:spPr bwMode="auto">
          <a:xfrm>
            <a:off x="3084513" y="5561013"/>
            <a:ext cx="568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V(s)</a:t>
            </a:r>
          </a:p>
        </p:txBody>
      </p:sp>
      <p:sp>
        <p:nvSpPr>
          <p:cNvPr id="33802" name="Line 10"/>
          <p:cNvSpPr>
            <a:spLocks noChangeAspect="1" noChangeShapeType="1"/>
          </p:cNvSpPr>
          <p:nvPr/>
        </p:nvSpPr>
        <p:spPr bwMode="auto">
          <a:xfrm rot="-5400000">
            <a:off x="786607" y="4495006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03" name="Line 11"/>
          <p:cNvSpPr>
            <a:spLocks noChangeAspect="1" noChangeShapeType="1"/>
          </p:cNvSpPr>
          <p:nvPr/>
        </p:nvSpPr>
        <p:spPr bwMode="auto">
          <a:xfrm rot="-5400000">
            <a:off x="786606" y="2790032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804" name="Text Box 12"/>
          <p:cNvSpPr txBox="1">
            <a:spLocks noChangeAspect="1" noChangeArrowheads="1"/>
          </p:cNvSpPr>
          <p:nvPr/>
        </p:nvSpPr>
        <p:spPr bwMode="auto">
          <a:xfrm>
            <a:off x="198438" y="2651125"/>
            <a:ext cx="5222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V(t)</a:t>
            </a:r>
          </a:p>
        </p:txBody>
      </p:sp>
      <p:sp>
        <p:nvSpPr>
          <p:cNvPr id="33805" name="Text Box 13"/>
          <p:cNvSpPr txBox="1">
            <a:spLocks noChangeAspect="1" noChangeArrowheads="1"/>
          </p:cNvSpPr>
          <p:nvPr/>
        </p:nvSpPr>
        <p:spPr bwMode="auto">
          <a:xfrm>
            <a:off x="4460875" y="563086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Thread 1</a:t>
            </a:r>
          </a:p>
        </p:txBody>
      </p:sp>
      <p:sp>
        <p:nvSpPr>
          <p:cNvPr id="33806" name="Text Box 14"/>
          <p:cNvSpPr txBox="1">
            <a:spLocks noChangeAspect="1" noChangeArrowheads="1"/>
          </p:cNvSpPr>
          <p:nvPr/>
        </p:nvSpPr>
        <p:spPr bwMode="auto">
          <a:xfrm>
            <a:off x="238125" y="133826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Thread 2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1497013" y="2032000"/>
            <a:ext cx="1868487" cy="17018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 sz="1800"/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41275" y="5984875"/>
            <a:ext cx="1695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/>
              <a:t>Initially, s=t=1</a:t>
            </a:r>
          </a:p>
        </p:txBody>
      </p:sp>
      <p:sp>
        <p:nvSpPr>
          <p:cNvPr id="33809" name="Text Box 17"/>
          <p:cNvSpPr txBox="1">
            <a:spLocks noChangeAspect="1" noChangeArrowheads="1"/>
          </p:cNvSpPr>
          <p:nvPr/>
        </p:nvSpPr>
        <p:spPr bwMode="auto">
          <a:xfrm>
            <a:off x="220663" y="4352925"/>
            <a:ext cx="5222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P(t)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2411413" y="2870200"/>
            <a:ext cx="1868487" cy="1701800"/>
          </a:xfrm>
          <a:prstGeom prst="rect">
            <a:avLst/>
          </a:prstGeom>
          <a:solidFill>
            <a:srgbClr val="C0C0C0">
              <a:alpha val="50195"/>
            </a:srgb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 sz="1800"/>
          </a:p>
        </p:txBody>
      </p:sp>
      <p:sp>
        <p:nvSpPr>
          <p:cNvPr id="33811" name="Line 19"/>
          <p:cNvSpPr>
            <a:spLocks noChangeAspect="1" noChangeShapeType="1"/>
          </p:cNvSpPr>
          <p:nvPr/>
        </p:nvSpPr>
        <p:spPr bwMode="auto">
          <a:xfrm>
            <a:off x="2420938" y="5481638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812" name="Text Box 20"/>
          <p:cNvSpPr txBox="1">
            <a:spLocks noChangeAspect="1" noChangeArrowheads="1"/>
          </p:cNvSpPr>
          <p:nvPr/>
        </p:nvSpPr>
        <p:spPr bwMode="auto">
          <a:xfrm>
            <a:off x="2154238" y="5561013"/>
            <a:ext cx="5222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P(t)</a:t>
            </a:r>
          </a:p>
        </p:txBody>
      </p:sp>
      <p:sp>
        <p:nvSpPr>
          <p:cNvPr id="33813" name="Line 21"/>
          <p:cNvSpPr>
            <a:spLocks noChangeAspect="1" noChangeShapeType="1"/>
          </p:cNvSpPr>
          <p:nvPr/>
        </p:nvSpPr>
        <p:spPr bwMode="auto">
          <a:xfrm>
            <a:off x="4287838" y="5507038"/>
            <a:ext cx="6350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814" name="Text Box 22"/>
          <p:cNvSpPr txBox="1">
            <a:spLocks noChangeAspect="1" noChangeArrowheads="1"/>
          </p:cNvSpPr>
          <p:nvPr/>
        </p:nvSpPr>
        <p:spPr bwMode="auto">
          <a:xfrm>
            <a:off x="4021138" y="5561013"/>
            <a:ext cx="5222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V(t)</a:t>
            </a:r>
          </a:p>
        </p:txBody>
      </p:sp>
      <p:sp>
        <p:nvSpPr>
          <p:cNvPr id="33815" name="Text Box 23"/>
          <p:cNvSpPr txBox="1">
            <a:spLocks noChangeArrowheads="1"/>
          </p:cNvSpPr>
          <p:nvPr/>
        </p:nvSpPr>
        <p:spPr bwMode="auto">
          <a:xfrm>
            <a:off x="1785938" y="2119313"/>
            <a:ext cx="130175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forbidden</a:t>
            </a:r>
          </a:p>
          <a:p>
            <a:r>
              <a:rPr lang="en-US" altLang="en-US"/>
              <a:t>region for s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2697163" y="3897313"/>
            <a:ext cx="12573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forbidden</a:t>
            </a:r>
          </a:p>
          <a:p>
            <a:r>
              <a:rPr lang="en-US" altLang="en-US"/>
              <a:t>region for t</a:t>
            </a:r>
          </a:p>
        </p:txBody>
      </p:sp>
      <p:sp>
        <p:nvSpPr>
          <p:cNvPr id="33817" name="Line 25"/>
          <p:cNvSpPr>
            <a:spLocks noChangeAspect="1" noChangeShapeType="1"/>
          </p:cNvSpPr>
          <p:nvPr/>
        </p:nvSpPr>
        <p:spPr bwMode="auto">
          <a:xfrm rot="-5400000">
            <a:off x="786607" y="3656806"/>
            <a:ext cx="0" cy="1222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33818" name="Text Box 26"/>
          <p:cNvSpPr txBox="1">
            <a:spLocks noChangeAspect="1" noChangeArrowheads="1"/>
          </p:cNvSpPr>
          <p:nvPr/>
        </p:nvSpPr>
        <p:spPr bwMode="auto">
          <a:xfrm>
            <a:off x="198438" y="3514725"/>
            <a:ext cx="568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P(s)</a:t>
            </a:r>
          </a:p>
        </p:txBody>
      </p:sp>
      <p:sp>
        <p:nvSpPr>
          <p:cNvPr id="33819" name="Line 27"/>
          <p:cNvSpPr>
            <a:spLocks noChangeAspect="1" noChangeShapeType="1"/>
          </p:cNvSpPr>
          <p:nvPr/>
        </p:nvSpPr>
        <p:spPr bwMode="auto">
          <a:xfrm rot="-5400000">
            <a:off x="786606" y="1939132"/>
            <a:ext cx="4763" cy="127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3820" name="Text Box 28"/>
          <p:cNvSpPr txBox="1">
            <a:spLocks noChangeAspect="1" noChangeArrowheads="1"/>
          </p:cNvSpPr>
          <p:nvPr/>
        </p:nvSpPr>
        <p:spPr bwMode="auto">
          <a:xfrm>
            <a:off x="176213" y="1800225"/>
            <a:ext cx="5683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V(s)</a:t>
            </a:r>
          </a:p>
        </p:txBody>
      </p:sp>
      <p:sp>
        <p:nvSpPr>
          <p:cNvPr id="33821" name="Oval 29"/>
          <p:cNvSpPr>
            <a:spLocks noChangeArrowheads="1"/>
          </p:cNvSpPr>
          <p:nvPr/>
        </p:nvSpPr>
        <p:spPr bwMode="auto">
          <a:xfrm>
            <a:off x="2311400" y="3746500"/>
            <a:ext cx="88900" cy="88900"/>
          </a:xfrm>
          <a:prstGeom prst="ellipse">
            <a:avLst/>
          </a:prstGeom>
          <a:solidFill>
            <a:srgbClr val="FF0000"/>
          </a:solidFill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33822" name="Text Box 30"/>
          <p:cNvSpPr txBox="1">
            <a:spLocks noChangeArrowheads="1"/>
          </p:cNvSpPr>
          <p:nvPr/>
        </p:nvSpPr>
        <p:spPr bwMode="auto">
          <a:xfrm>
            <a:off x="3895725" y="1797050"/>
            <a:ext cx="11747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>
                <a:solidFill>
                  <a:srgbClr val="FF0000"/>
                </a:solidFill>
              </a:rPr>
              <a:t>deadlock</a:t>
            </a:r>
          </a:p>
          <a:p>
            <a:r>
              <a:rPr lang="en-US" altLang="en-US" sz="1800">
                <a:solidFill>
                  <a:srgbClr val="FF0000"/>
                </a:solidFill>
              </a:rPr>
              <a:t>state</a:t>
            </a:r>
          </a:p>
        </p:txBody>
      </p:sp>
      <p:sp>
        <p:nvSpPr>
          <p:cNvPr id="33823" name="Line 31"/>
          <p:cNvSpPr>
            <a:spLocks noChangeShapeType="1"/>
          </p:cNvSpPr>
          <p:nvPr/>
        </p:nvSpPr>
        <p:spPr bwMode="auto">
          <a:xfrm flipH="1">
            <a:off x="2451100" y="2286000"/>
            <a:ext cx="162560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5737225" y="1177925"/>
            <a:ext cx="3105150" cy="494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bIns="0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/>
              <a:t>Locking introduces</a:t>
            </a:r>
          </a:p>
          <a:p>
            <a:pPr algn="l"/>
            <a:r>
              <a:rPr lang="en-US" altLang="en-US" sz="1800"/>
              <a:t>potential for </a:t>
            </a:r>
            <a:r>
              <a:rPr lang="en-US" altLang="en-US" sz="1800" i="1">
                <a:solidFill>
                  <a:srgbClr val="FF0000"/>
                </a:solidFill>
              </a:rPr>
              <a:t>deadlock:</a:t>
            </a:r>
            <a:r>
              <a:rPr lang="en-US" altLang="en-US" sz="1800" i="1"/>
              <a:t> </a:t>
            </a:r>
            <a:endParaRPr lang="en-US" altLang="en-US" sz="1800"/>
          </a:p>
          <a:p>
            <a:pPr algn="l"/>
            <a:r>
              <a:rPr lang="en-US" altLang="en-US" sz="1800"/>
              <a:t>waiting for a condition that will never be true.</a:t>
            </a:r>
          </a:p>
          <a:p>
            <a:pPr algn="l"/>
            <a:endParaRPr lang="en-US" altLang="en-US" sz="1800"/>
          </a:p>
          <a:p>
            <a:pPr algn="l"/>
            <a:r>
              <a:rPr lang="en-US" altLang="en-US" sz="1800"/>
              <a:t>Any trajectory that enters</a:t>
            </a:r>
          </a:p>
          <a:p>
            <a:pPr algn="l"/>
            <a:r>
              <a:rPr lang="en-US" altLang="en-US" sz="1800" i="1">
                <a:solidFill>
                  <a:srgbClr val="FF0000"/>
                </a:solidFill>
              </a:rPr>
              <a:t>deadlock region</a:t>
            </a:r>
            <a:r>
              <a:rPr lang="en-US" altLang="en-US" sz="1800" i="1"/>
              <a:t> </a:t>
            </a:r>
            <a:r>
              <a:rPr lang="en-US" altLang="en-US" sz="1800"/>
              <a:t>will</a:t>
            </a:r>
          </a:p>
          <a:p>
            <a:pPr algn="l"/>
            <a:r>
              <a:rPr lang="en-US" altLang="en-US" sz="1800"/>
              <a:t>eventually reach</a:t>
            </a:r>
          </a:p>
          <a:p>
            <a:pPr algn="l"/>
            <a:r>
              <a:rPr lang="en-US" altLang="en-US" sz="1800" i="1">
                <a:solidFill>
                  <a:srgbClr val="FF0000"/>
                </a:solidFill>
              </a:rPr>
              <a:t>deadlock state</a:t>
            </a:r>
            <a:r>
              <a:rPr lang="en-US" altLang="en-US" sz="1800"/>
              <a:t>, waiting for either </a:t>
            </a:r>
            <a:r>
              <a:rPr lang="en-US" altLang="en-US" sz="1800">
                <a:latin typeface="Courier New" pitchFamily="49" charset="0"/>
              </a:rPr>
              <a:t>s</a:t>
            </a:r>
            <a:r>
              <a:rPr lang="en-US" altLang="en-US" sz="1800"/>
              <a:t> or </a:t>
            </a:r>
            <a:r>
              <a:rPr lang="en-US" altLang="en-US" sz="1800">
                <a:latin typeface="Courier New" pitchFamily="49" charset="0"/>
              </a:rPr>
              <a:t>t</a:t>
            </a:r>
            <a:r>
              <a:rPr lang="en-US" altLang="en-US" sz="1800"/>
              <a:t> to become nonzero.</a:t>
            </a:r>
          </a:p>
          <a:p>
            <a:pPr algn="l"/>
            <a:endParaRPr lang="en-US" altLang="en-US" sz="1800"/>
          </a:p>
          <a:p>
            <a:pPr algn="l"/>
            <a:r>
              <a:rPr lang="en-US" altLang="en-US" sz="1800"/>
              <a:t>Other trajectories luck out and skirt deadlock region.</a:t>
            </a:r>
          </a:p>
          <a:p>
            <a:pPr algn="l"/>
            <a:endParaRPr lang="en-US" altLang="en-US" sz="1800"/>
          </a:p>
          <a:p>
            <a:pPr algn="l"/>
            <a:r>
              <a:rPr lang="en-US" altLang="en-US" sz="1800"/>
              <a:t>Unfortunate fact: deadlock is often non-deterministic (thus hard to detect).</a:t>
            </a:r>
            <a:endParaRPr lang="en-US" altLang="en-US" sz="18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POSIX Semaphores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642938" y="1319213"/>
            <a:ext cx="7543800" cy="46704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i="1">
                <a:latin typeface="Courier New" pitchFamily="49" charset="0"/>
              </a:rPr>
              <a:t>/* Initialize semaphore sem to value */</a:t>
            </a:r>
          </a:p>
          <a:p>
            <a:pPr algn="l"/>
            <a:r>
              <a:rPr lang="en-US" altLang="en-US" i="1">
                <a:latin typeface="Courier New" pitchFamily="49" charset="0"/>
              </a:rPr>
              <a:t>/* pshared=0 if thread, pshared=1 if process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void Sem_init(sem_t *sem, int pshared, unsigned int value)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if (sem_init(sem, pshared, value) == -1)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unix_error("Sem_init");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 i="1">
                <a:latin typeface="Courier New" pitchFamily="49" charset="0"/>
              </a:rPr>
              <a:t>/* P operation on semaphore sem */</a:t>
            </a:r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void P(sem_t *sem)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if (sem_wait(sem) == -1)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unix_error("P");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 i="1">
                <a:latin typeface="Courier New" pitchFamily="49" charset="0"/>
              </a:rPr>
              <a:t>/* V operation on semaphore sem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void V(sem_t *sem)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if (sem_post(sem) == -1)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unix_error("V");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  <a:p>
            <a:pPr algn="l"/>
            <a:endParaRPr lang="en-US" altLang="en-US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5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7659687" cy="728663"/>
          </a:xfrm>
        </p:spPr>
        <p:txBody>
          <a:bodyPr/>
          <a:lstStyle/>
          <a:p>
            <a:pPr eaLnBrk="1" hangingPunct="1"/>
            <a:r>
              <a:rPr lang="en-US" altLang="en-US" smtClean="0"/>
              <a:t>Sharing With POSIX Semaphores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204788" y="945222"/>
            <a:ext cx="4773612" cy="5476126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dirty="0">
                <a:latin typeface="Courier New" pitchFamily="49" charset="0"/>
              </a:rPr>
              <a:t>/* </a:t>
            </a:r>
            <a:r>
              <a:rPr lang="en-US" altLang="en-US" dirty="0" err="1">
                <a:latin typeface="Courier New" pitchFamily="49" charset="0"/>
              </a:rPr>
              <a:t>goodcnt.c</a:t>
            </a:r>
            <a:r>
              <a:rPr lang="en-US" altLang="en-US" dirty="0">
                <a:latin typeface="Courier New" pitchFamily="49" charset="0"/>
              </a:rPr>
              <a:t> - properly sync’d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counter program */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#include "</a:t>
            </a:r>
            <a:r>
              <a:rPr lang="en-US" altLang="en-US" dirty="0" err="1">
                <a:latin typeface="Courier New" pitchFamily="49" charset="0"/>
              </a:rPr>
              <a:t>csapp.h</a:t>
            </a:r>
            <a:r>
              <a:rPr lang="en-US" altLang="en-US" dirty="0">
                <a:latin typeface="Courier New" pitchFamily="49" charset="0"/>
              </a:rPr>
              <a:t>"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#define NITERS 10000000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unsigned </a:t>
            </a:r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; /* counter */</a:t>
            </a:r>
          </a:p>
          <a:p>
            <a:pPr algn="l"/>
            <a:r>
              <a:rPr lang="en-US" altLang="en-US" dirty="0" err="1">
                <a:latin typeface="Courier New" pitchFamily="49" charset="0"/>
              </a:rPr>
              <a:t>sem_t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err="1">
                <a:latin typeface="Courier New" pitchFamily="49" charset="0"/>
              </a:rPr>
              <a:t>sem</a:t>
            </a:r>
            <a:r>
              <a:rPr lang="en-US" altLang="en-US" dirty="0">
                <a:latin typeface="Courier New" pitchFamily="49" charset="0"/>
              </a:rPr>
              <a:t>;        /* semaphore */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 err="1">
                <a:latin typeface="Courier New" pitchFamily="49" charset="0"/>
              </a:rPr>
              <a:t>int</a:t>
            </a:r>
            <a:r>
              <a:rPr lang="en-US" altLang="en-US" dirty="0">
                <a:latin typeface="Courier New" pitchFamily="49" charset="0"/>
              </a:rPr>
              <a:t> main</a:t>
            </a:r>
            <a:r>
              <a:rPr lang="en-US" altLang="en-US" dirty="0" smtClean="0">
                <a:latin typeface="Courier New" pitchFamily="49" charset="0"/>
              </a:rPr>
              <a:t>()</a:t>
            </a:r>
          </a:p>
          <a:p>
            <a:pPr algn="l"/>
            <a:r>
              <a:rPr lang="en-US" altLang="en-US" dirty="0" smtClean="0">
                <a:latin typeface="Courier New" pitchFamily="49" charset="0"/>
              </a:rPr>
              <a:t>{</a:t>
            </a:r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pthread_t</a:t>
            </a:r>
            <a:r>
              <a:rPr lang="en-US" altLang="en-US" dirty="0">
                <a:latin typeface="Courier New" pitchFamily="49" charset="0"/>
              </a:rPr>
              <a:t> tid1, tid2;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err="1">
                <a:latin typeface="Courier New" pitchFamily="49" charset="0"/>
              </a:rPr>
              <a:t>Sem_init</a:t>
            </a:r>
            <a:r>
              <a:rPr lang="en-US" altLang="en-US" dirty="0">
                <a:latin typeface="Courier New" pitchFamily="49" charset="0"/>
              </a:rPr>
              <a:t>(&amp;</a:t>
            </a:r>
            <a:r>
              <a:rPr lang="en-US" altLang="en-US" dirty="0" err="1">
                <a:latin typeface="Courier New" pitchFamily="49" charset="0"/>
              </a:rPr>
              <a:t>sem</a:t>
            </a:r>
            <a:r>
              <a:rPr lang="en-US" altLang="en-US" dirty="0">
                <a:latin typeface="Courier New" pitchFamily="49" charset="0"/>
              </a:rPr>
              <a:t>, 0, 1); /* </a:t>
            </a:r>
            <a:r>
              <a:rPr lang="en-US" altLang="en-US" dirty="0" err="1">
                <a:latin typeface="Courier New" pitchFamily="49" charset="0"/>
              </a:rPr>
              <a:t>sem</a:t>
            </a:r>
            <a:r>
              <a:rPr lang="en-US" altLang="en-US" dirty="0">
                <a:latin typeface="Courier New" pitchFamily="49" charset="0"/>
              </a:rPr>
              <a:t>=1 */</a:t>
            </a:r>
          </a:p>
          <a:p>
            <a:pPr algn="l"/>
            <a:r>
              <a:rPr lang="en-US" altLang="en-US" dirty="0" smtClean="0">
                <a:latin typeface="Courier New" pitchFamily="49" charset="0"/>
              </a:rPr>
              <a:t>    </a:t>
            </a:r>
            <a:r>
              <a:rPr lang="en-US" altLang="en-US" dirty="0">
                <a:latin typeface="Courier New" pitchFamily="49" charset="0"/>
              </a:rPr>
              <a:t>/* create 2 threads and wait */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...</a:t>
            </a:r>
          </a:p>
          <a:p>
            <a:pPr algn="l"/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   </a:t>
            </a:r>
            <a:r>
              <a:rPr lang="en-US" altLang="en-US" dirty="0" smtClean="0">
                <a:latin typeface="Courier New" pitchFamily="49" charset="0"/>
              </a:rPr>
              <a:t> if </a:t>
            </a:r>
            <a:r>
              <a:rPr lang="en-US" altLang="en-US" dirty="0">
                <a:latin typeface="Courier New" pitchFamily="49" charset="0"/>
              </a:rPr>
              <a:t>(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smtClean="0">
                <a:latin typeface="Courier New" pitchFamily="49" charset="0"/>
              </a:rPr>
              <a:t>== </a:t>
            </a:r>
            <a:r>
              <a:rPr lang="en-US" altLang="en-US" dirty="0">
                <a:latin typeface="Courier New" pitchFamily="49" charset="0"/>
              </a:rPr>
              <a:t>(unsigned)NITERS*2)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smtClean="0">
                <a:latin typeface="Courier New" pitchFamily="49" charset="0"/>
              </a:rPr>
              <a:t>       </a:t>
            </a:r>
            <a:r>
              <a:rPr lang="en-US" altLang="en-US" dirty="0" err="1" smtClean="0">
                <a:latin typeface="Courier New" pitchFamily="49" charset="0"/>
              </a:rPr>
              <a:t>printf</a:t>
            </a:r>
            <a:r>
              <a:rPr lang="en-US" altLang="en-US" dirty="0">
                <a:latin typeface="Courier New" pitchFamily="49" charset="0"/>
              </a:rPr>
              <a:t>("OK 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=%d\n", 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); 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else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</a:t>
            </a:r>
            <a:r>
              <a:rPr lang="en-US" altLang="en-US" dirty="0" smtClean="0">
                <a:latin typeface="Courier New" pitchFamily="49" charset="0"/>
              </a:rPr>
              <a:t>       </a:t>
            </a:r>
            <a:r>
              <a:rPr lang="en-US" altLang="en-US" dirty="0" err="1" smtClean="0">
                <a:latin typeface="Courier New" pitchFamily="49" charset="0"/>
              </a:rPr>
              <a:t>printf</a:t>
            </a:r>
            <a:r>
              <a:rPr lang="en-US" altLang="en-US" dirty="0">
                <a:latin typeface="Courier New" pitchFamily="49" charset="0"/>
              </a:rPr>
              <a:t>("BOOM! 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=%d\n", </a:t>
            </a:r>
            <a:r>
              <a:rPr lang="en-US" altLang="en-US" dirty="0" err="1">
                <a:latin typeface="Courier New" pitchFamily="49" charset="0"/>
              </a:rPr>
              <a:t>cnt</a:t>
            </a:r>
            <a:r>
              <a:rPr lang="en-US" altLang="en-US" dirty="0">
                <a:latin typeface="Courier New" pitchFamily="49" charset="0"/>
              </a:rPr>
              <a:t>);</a:t>
            </a:r>
          </a:p>
          <a:p>
            <a:pPr algn="l"/>
            <a:r>
              <a:rPr lang="en-US" altLang="en-US" dirty="0">
                <a:latin typeface="Courier New" pitchFamily="49" charset="0"/>
              </a:rPr>
              <a:t>    </a:t>
            </a:r>
            <a:r>
              <a:rPr lang="en-US" altLang="en-US" dirty="0" smtClean="0">
                <a:latin typeface="Courier New" pitchFamily="49" charset="0"/>
              </a:rPr>
              <a:t>return 0;</a:t>
            </a:r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>
                <a:latin typeface="Courier New" pitchFamily="49" charset="0"/>
              </a:rPr>
              <a:t>}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5086350" y="1035050"/>
            <a:ext cx="3867150" cy="29591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>
                <a:latin typeface="Courier New" pitchFamily="49" charset="0"/>
              </a:rPr>
              <a:t>/* thread routine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void *count(void *arg)</a:t>
            </a:r>
          </a:p>
          <a:p>
            <a:pPr algn="l"/>
            <a:r>
              <a:rPr lang="en-US" altLang="en-US">
                <a:latin typeface="Courier New" pitchFamily="49" charset="0"/>
              </a:rPr>
              <a:t>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int i;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    for (i=0; i&lt;NITERS; i++)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P(&amp;sem);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cnt++;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V(&amp;sem);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}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return NULL;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14325"/>
            <a:ext cx="72136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Signaling With Semaphores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" y="2557463"/>
            <a:ext cx="8729663" cy="4352925"/>
          </a:xfrm>
        </p:spPr>
        <p:txBody>
          <a:bodyPr/>
          <a:lstStyle/>
          <a:p>
            <a:pPr eaLnBrk="1" hangingPunct="1"/>
            <a:r>
              <a:rPr lang="en-US" altLang="en-US" sz="2000" smtClean="0"/>
              <a:t>Common synchronization pattern:</a:t>
            </a:r>
          </a:p>
          <a:p>
            <a:pPr lvl="1" eaLnBrk="1" hangingPunct="1"/>
            <a:r>
              <a:rPr lang="en-US" altLang="en-US" sz="1800" smtClean="0"/>
              <a:t>Producer waits for slot, inserts item in buffer, and “</a:t>
            </a:r>
            <a:r>
              <a:rPr lang="en-US" altLang="en-US" sz="1800" i="1" smtClean="0"/>
              <a:t>signals”</a:t>
            </a:r>
            <a:r>
              <a:rPr lang="en-US" altLang="en-US" sz="1800" smtClean="0"/>
              <a:t> consumer</a:t>
            </a:r>
          </a:p>
          <a:p>
            <a:pPr lvl="1" eaLnBrk="1" hangingPunct="1"/>
            <a:r>
              <a:rPr lang="en-US" altLang="en-US" sz="1800" smtClean="0"/>
              <a:t>Consumer waits for item, removes it from buffer, and “signals” producer</a:t>
            </a:r>
          </a:p>
          <a:p>
            <a:pPr lvl="2" eaLnBrk="1" hangingPunct="1"/>
            <a:r>
              <a:rPr lang="en-US" altLang="en-US" sz="1600" smtClean="0"/>
              <a:t>“Signals” in this context has nothing to do with Unix signals</a:t>
            </a:r>
          </a:p>
          <a:p>
            <a:pPr eaLnBrk="1" hangingPunct="1"/>
            <a:r>
              <a:rPr lang="en-US" altLang="en-US" sz="2000" smtClean="0"/>
              <a:t>Examples</a:t>
            </a:r>
          </a:p>
          <a:p>
            <a:pPr lvl="1" eaLnBrk="1" hangingPunct="1"/>
            <a:r>
              <a:rPr lang="en-US" altLang="en-US" sz="1800" smtClean="0"/>
              <a:t>Multimedia processing:</a:t>
            </a:r>
          </a:p>
          <a:p>
            <a:pPr lvl="2" eaLnBrk="1" hangingPunct="1"/>
            <a:r>
              <a:rPr lang="en-US" altLang="en-US" sz="1600" smtClean="0"/>
              <a:t>Producer creates MPEG video frames, consumer renders the frames </a:t>
            </a:r>
          </a:p>
          <a:p>
            <a:pPr lvl="1" eaLnBrk="1" hangingPunct="1"/>
            <a:r>
              <a:rPr lang="en-US" altLang="en-US" sz="1800" smtClean="0"/>
              <a:t> Event-driven graphical user interfaces</a:t>
            </a:r>
          </a:p>
          <a:p>
            <a:pPr lvl="2" eaLnBrk="1" hangingPunct="1"/>
            <a:r>
              <a:rPr lang="en-US" altLang="en-US" sz="1600" smtClean="0"/>
              <a:t>Producer detects mouse clicks, mouse movements, and keystrokes and inserts corresponding events in buffer</a:t>
            </a:r>
          </a:p>
          <a:p>
            <a:pPr lvl="2" eaLnBrk="1" hangingPunct="1"/>
            <a:r>
              <a:rPr lang="en-US" altLang="en-US" sz="1600" smtClean="0"/>
              <a:t> Consumer retrieves events from buffer and paints display</a:t>
            </a:r>
          </a:p>
        </p:txBody>
      </p:sp>
      <p:sp>
        <p:nvSpPr>
          <p:cNvPr id="36868" name="Oval 5"/>
          <p:cNvSpPr>
            <a:spLocks noChangeArrowheads="1"/>
          </p:cNvSpPr>
          <p:nvPr/>
        </p:nvSpPr>
        <p:spPr bwMode="auto">
          <a:xfrm>
            <a:off x="1552575" y="1146175"/>
            <a:ext cx="1219200" cy="1108075"/>
          </a:xfrm>
          <a:prstGeom prst="ellipse">
            <a:avLst/>
          </a:prstGeom>
          <a:solidFill>
            <a:srgbClr val="FFFF99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/>
              <a:t>producer</a:t>
            </a:r>
          </a:p>
          <a:p>
            <a:r>
              <a:rPr lang="en-US" altLang="en-US" sz="1800"/>
              <a:t>thread</a:t>
            </a:r>
          </a:p>
        </p:txBody>
      </p:sp>
      <p:sp>
        <p:nvSpPr>
          <p:cNvPr id="36869" name="Text Box 6"/>
          <p:cNvSpPr txBox="1">
            <a:spLocks noChangeArrowheads="1"/>
          </p:cNvSpPr>
          <p:nvPr/>
        </p:nvSpPr>
        <p:spPr bwMode="auto">
          <a:xfrm>
            <a:off x="3686175" y="1419225"/>
            <a:ext cx="1219200" cy="533400"/>
          </a:xfrm>
          <a:prstGeom prst="rect">
            <a:avLst/>
          </a:prstGeom>
          <a:solidFill>
            <a:srgbClr val="66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/>
              <a:t>shared</a:t>
            </a:r>
          </a:p>
          <a:p>
            <a:r>
              <a:rPr lang="en-US" altLang="en-US" sz="1800"/>
              <a:t>buffer</a:t>
            </a:r>
          </a:p>
        </p:txBody>
      </p:sp>
      <p:sp>
        <p:nvSpPr>
          <p:cNvPr id="36870" name="Line 7"/>
          <p:cNvSpPr>
            <a:spLocks noChangeShapeType="1"/>
          </p:cNvSpPr>
          <p:nvPr/>
        </p:nvSpPr>
        <p:spPr bwMode="auto">
          <a:xfrm flipV="1">
            <a:off x="2771775" y="1647825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36871" name="Line 8"/>
          <p:cNvSpPr>
            <a:spLocks noChangeShapeType="1"/>
          </p:cNvSpPr>
          <p:nvPr/>
        </p:nvSpPr>
        <p:spPr bwMode="auto">
          <a:xfrm flipV="1">
            <a:off x="4905375" y="1647825"/>
            <a:ext cx="914400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/>
          <a:p>
            <a:endParaRPr lang="en-US"/>
          </a:p>
        </p:txBody>
      </p:sp>
      <p:sp>
        <p:nvSpPr>
          <p:cNvPr id="36872" name="Oval 9"/>
          <p:cNvSpPr>
            <a:spLocks noChangeArrowheads="1"/>
          </p:cNvSpPr>
          <p:nvPr/>
        </p:nvSpPr>
        <p:spPr bwMode="auto">
          <a:xfrm>
            <a:off x="5819775" y="1149350"/>
            <a:ext cx="1219200" cy="1108075"/>
          </a:xfrm>
          <a:prstGeom prst="ellipse">
            <a:avLst/>
          </a:prstGeom>
          <a:solidFill>
            <a:srgbClr val="FFFF99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/>
              <a:t>consumer</a:t>
            </a:r>
          </a:p>
          <a:p>
            <a:r>
              <a:rPr lang="en-US" altLang="en-US" sz="1800"/>
              <a:t>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71475"/>
            <a:ext cx="74930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Producer-Consumer on Buffer That Holds One Item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131763" y="1495425"/>
            <a:ext cx="3746500" cy="36925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i="1">
                <a:latin typeface="Courier New" pitchFamily="49" charset="0"/>
              </a:rPr>
              <a:t>/* buf1.c - producer-consumer</a:t>
            </a:r>
          </a:p>
          <a:p>
            <a:pPr algn="l"/>
            <a:r>
              <a:rPr lang="en-US" altLang="en-US" i="1">
                <a:latin typeface="Courier New" pitchFamily="49" charset="0"/>
              </a:rPr>
              <a:t>on 1-element buffer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#include “csapp.h”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#define NITERS 5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void *producer(void *arg);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void</a:t>
            </a:r>
            <a:r>
              <a:rPr lang="en-US" altLang="en-US" b="0">
                <a:latin typeface="Courier New" pitchFamily="49" charset="0"/>
              </a:rPr>
              <a:t> </a:t>
            </a:r>
            <a:r>
              <a:rPr lang="en-US" altLang="en-US">
                <a:latin typeface="Courier New" pitchFamily="49" charset="0"/>
              </a:rPr>
              <a:t>*consumer(void *arg);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struct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int buf; /* shared var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sem_t full; /* sems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sem_t empty;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 shared;</a:t>
            </a:r>
          </a:p>
          <a:p>
            <a:pPr algn="l"/>
            <a:endParaRPr lang="en-US" altLang="en-US">
              <a:latin typeface="Courier New" pitchFamily="49" charset="0"/>
            </a:endParaRP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4191000" y="1473200"/>
            <a:ext cx="4843463" cy="46704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>
                <a:latin typeface="Courier New" pitchFamily="49" charset="0"/>
              </a:rPr>
              <a:t>int main()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pthread_t tid_producer;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pthread_t tid_consumer;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  </a:t>
            </a:r>
            <a:r>
              <a:rPr lang="en-US" altLang="en-US" i="1">
                <a:latin typeface="Courier New" pitchFamily="49" charset="0"/>
              </a:rPr>
              <a:t>/* initialize the semaphores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Sem_init(&amp;shared.empty, 0, 1);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Sem_init(&amp;shared.full,  0, 0);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  </a:t>
            </a:r>
            <a:r>
              <a:rPr lang="en-US" altLang="en-US" i="1">
                <a:latin typeface="Courier New" pitchFamily="49" charset="0"/>
              </a:rPr>
              <a:t>/* create threads and wait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Pthread_create(&amp;tid_producer, NULL,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         producer, NULL);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Pthread_create(&amp;tid_consumer, NULL,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         consumer, NULL);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Pthread_join(tid_producer, NULL);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Pthread_join(tid_consumer, NULL);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exit(0);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  <a:p>
            <a:pPr algn="l"/>
            <a:endParaRPr lang="en-US" altLang="en-US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7639050" cy="781050"/>
          </a:xfrm>
        </p:spPr>
        <p:txBody>
          <a:bodyPr/>
          <a:lstStyle/>
          <a:p>
            <a:pPr eaLnBrk="1" hangingPunct="1"/>
            <a:r>
              <a:rPr lang="en-US" altLang="en-US" smtClean="0"/>
              <a:t>A Process With Multiple Threads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039813"/>
            <a:ext cx="8307387" cy="5475287"/>
          </a:xfrm>
        </p:spPr>
        <p:txBody>
          <a:bodyPr/>
          <a:lstStyle/>
          <a:p>
            <a:pPr eaLnBrk="1" hangingPunct="1"/>
            <a:r>
              <a:rPr lang="en-US" altLang="en-US" smtClean="0"/>
              <a:t>Multiple threads can be associated with a process</a:t>
            </a:r>
          </a:p>
          <a:p>
            <a:pPr lvl="1" eaLnBrk="1" hangingPunct="1"/>
            <a:r>
              <a:rPr lang="en-US" altLang="en-US" smtClean="0"/>
              <a:t>Each thread has its </a:t>
            </a:r>
            <a:r>
              <a:rPr lang="en-US" altLang="en-US" i="1" smtClean="0">
                <a:solidFill>
                  <a:srgbClr val="FF0000"/>
                </a:solidFill>
              </a:rPr>
              <a:t>own</a:t>
            </a:r>
            <a:r>
              <a:rPr lang="en-US" altLang="en-US" smtClean="0"/>
              <a:t> logical control flow (sequence of PC values)</a:t>
            </a:r>
          </a:p>
          <a:p>
            <a:pPr lvl="1" eaLnBrk="1" hangingPunct="1"/>
            <a:r>
              <a:rPr lang="en-US" altLang="en-US" smtClean="0"/>
              <a:t>Each thread </a:t>
            </a:r>
            <a:r>
              <a:rPr lang="en-US" altLang="en-US" i="1" smtClean="0">
                <a:solidFill>
                  <a:srgbClr val="FF0000"/>
                </a:solidFill>
              </a:rPr>
              <a:t>shares</a:t>
            </a:r>
            <a:r>
              <a:rPr lang="en-US" altLang="en-US" smtClean="0"/>
              <a:t> the same code, data, and kernel context</a:t>
            </a:r>
          </a:p>
          <a:p>
            <a:pPr lvl="1" eaLnBrk="1" hangingPunct="1"/>
            <a:r>
              <a:rPr lang="en-US" altLang="en-US" smtClean="0"/>
              <a:t>Each thread has its own thread id (TID)</a:t>
            </a:r>
          </a:p>
        </p:txBody>
      </p:sp>
      <p:sp>
        <p:nvSpPr>
          <p:cNvPr id="6148" name="Rectangle 4"/>
          <p:cNvSpPr>
            <a:spLocks noChangeAspect="1" noChangeArrowheads="1"/>
          </p:cNvSpPr>
          <p:nvPr/>
        </p:nvSpPr>
        <p:spPr bwMode="auto">
          <a:xfrm>
            <a:off x="3432175" y="3433763"/>
            <a:ext cx="2230438" cy="31908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shared libraries</a:t>
            </a:r>
          </a:p>
        </p:txBody>
      </p:sp>
      <p:sp>
        <p:nvSpPr>
          <p:cNvPr id="6149" name="Rectangle 5"/>
          <p:cNvSpPr>
            <a:spLocks noChangeAspect="1" noChangeArrowheads="1"/>
          </p:cNvSpPr>
          <p:nvPr/>
        </p:nvSpPr>
        <p:spPr bwMode="auto">
          <a:xfrm>
            <a:off x="3432175" y="3752850"/>
            <a:ext cx="2230438" cy="254000"/>
          </a:xfrm>
          <a:prstGeom prst="rect">
            <a:avLst/>
          </a:prstGeom>
          <a:solidFill>
            <a:srgbClr val="80808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6150" name="Rectangle 6"/>
          <p:cNvSpPr>
            <a:spLocks noChangeAspect="1" noChangeArrowheads="1"/>
          </p:cNvSpPr>
          <p:nvPr/>
        </p:nvSpPr>
        <p:spPr bwMode="auto">
          <a:xfrm>
            <a:off x="3432175" y="4006850"/>
            <a:ext cx="2230438" cy="2889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run-time heap</a:t>
            </a:r>
          </a:p>
        </p:txBody>
      </p:sp>
      <p:sp>
        <p:nvSpPr>
          <p:cNvPr id="6151" name="Text Box 7"/>
          <p:cNvSpPr txBox="1">
            <a:spLocks noChangeAspect="1" noChangeArrowheads="1"/>
          </p:cNvSpPr>
          <p:nvPr/>
        </p:nvSpPr>
        <p:spPr bwMode="auto">
          <a:xfrm>
            <a:off x="3200400" y="5073650"/>
            <a:ext cx="2730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200"/>
              <a:t>0</a:t>
            </a:r>
            <a:endParaRPr lang="en-US" altLang="en-US" sz="1400"/>
          </a:p>
        </p:txBody>
      </p:sp>
      <p:sp>
        <p:nvSpPr>
          <p:cNvPr id="6152" name="Rectangle 8"/>
          <p:cNvSpPr>
            <a:spLocks noChangeAspect="1" noChangeArrowheads="1"/>
          </p:cNvSpPr>
          <p:nvPr/>
        </p:nvSpPr>
        <p:spPr bwMode="auto">
          <a:xfrm>
            <a:off x="3432175" y="4295775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read/write data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384175" y="4349750"/>
            <a:ext cx="2114550" cy="1370013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/>
              <a:t>Thread 1 context:</a:t>
            </a:r>
          </a:p>
          <a:p>
            <a:pPr algn="l"/>
            <a:r>
              <a:rPr lang="en-US" altLang="en-US"/>
              <a:t>    Data registers</a:t>
            </a:r>
          </a:p>
          <a:p>
            <a:pPr algn="l"/>
            <a:r>
              <a:rPr lang="en-US" altLang="en-US"/>
              <a:t>    Condition codes</a:t>
            </a:r>
          </a:p>
          <a:p>
            <a:pPr algn="l"/>
            <a:r>
              <a:rPr lang="en-US" altLang="en-US"/>
              <a:t>    SP1</a:t>
            </a:r>
          </a:p>
          <a:p>
            <a:pPr algn="l"/>
            <a:r>
              <a:rPr lang="en-US" altLang="en-US"/>
              <a:t>    PC1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3213100" y="2943225"/>
            <a:ext cx="2622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>
                <a:solidFill>
                  <a:srgbClr val="FF0000"/>
                </a:solidFill>
              </a:rPr>
              <a:t> Shared code and data</a:t>
            </a:r>
          </a:p>
        </p:txBody>
      </p:sp>
      <p:sp>
        <p:nvSpPr>
          <p:cNvPr id="6155" name="Rectangle 11"/>
          <p:cNvSpPr>
            <a:spLocks noChangeAspect="1" noChangeArrowheads="1"/>
          </p:cNvSpPr>
          <p:nvPr/>
        </p:nvSpPr>
        <p:spPr bwMode="auto">
          <a:xfrm>
            <a:off x="3432175" y="4616450"/>
            <a:ext cx="2232025" cy="32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read-only code/data</a:t>
            </a:r>
          </a:p>
        </p:txBody>
      </p:sp>
      <p:sp>
        <p:nvSpPr>
          <p:cNvPr id="6156" name="Rectangle 12"/>
          <p:cNvSpPr>
            <a:spLocks noChangeAspect="1" noChangeArrowheads="1"/>
          </p:cNvSpPr>
          <p:nvPr/>
        </p:nvSpPr>
        <p:spPr bwMode="auto">
          <a:xfrm>
            <a:off x="3432175" y="4921250"/>
            <a:ext cx="2232025" cy="320675"/>
          </a:xfrm>
          <a:prstGeom prst="rect">
            <a:avLst/>
          </a:prstGeom>
          <a:solidFill>
            <a:srgbClr val="808080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6157" name="Rectangle 13"/>
          <p:cNvSpPr>
            <a:spLocks noChangeAspect="1" noChangeArrowheads="1"/>
          </p:cNvSpPr>
          <p:nvPr/>
        </p:nvSpPr>
        <p:spPr bwMode="auto">
          <a:xfrm>
            <a:off x="531813" y="3738563"/>
            <a:ext cx="1885950" cy="319087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stack 1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177800" y="2943225"/>
            <a:ext cx="2647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>
                <a:solidFill>
                  <a:srgbClr val="FF0000"/>
                </a:solidFill>
              </a:rPr>
              <a:t>Thread 1 (main thread)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3429000" y="5465763"/>
            <a:ext cx="2314575" cy="1155700"/>
          </a:xfrm>
          <a:prstGeom prst="rect">
            <a:avLst/>
          </a:prstGeom>
          <a:solidFill>
            <a:srgbClr val="FF99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/>
              <a:t>Kernel context:</a:t>
            </a:r>
          </a:p>
          <a:p>
            <a:pPr algn="l"/>
            <a:r>
              <a:rPr lang="en-US" altLang="en-US" sz="1800"/>
              <a:t>   </a:t>
            </a:r>
            <a:r>
              <a:rPr lang="en-US" altLang="en-US"/>
              <a:t>VM structures</a:t>
            </a:r>
          </a:p>
          <a:p>
            <a:pPr algn="l"/>
            <a:r>
              <a:rPr lang="en-US" altLang="en-US"/>
              <a:t>   File descriptor table</a:t>
            </a:r>
          </a:p>
          <a:p>
            <a:pPr algn="l"/>
            <a:r>
              <a:rPr lang="en-US" altLang="en-US"/>
              <a:t>   brk pointer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6575425" y="4349750"/>
            <a:ext cx="2114550" cy="1370013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/>
              <a:t>Thread 2 context:</a:t>
            </a:r>
          </a:p>
          <a:p>
            <a:pPr algn="l"/>
            <a:r>
              <a:rPr lang="en-US" altLang="en-US"/>
              <a:t>    Data registers</a:t>
            </a:r>
          </a:p>
          <a:p>
            <a:pPr algn="l"/>
            <a:r>
              <a:rPr lang="en-US" altLang="en-US"/>
              <a:t>    Condition codes</a:t>
            </a:r>
          </a:p>
          <a:p>
            <a:pPr algn="l"/>
            <a:r>
              <a:rPr lang="en-US" altLang="en-US"/>
              <a:t>    SP2</a:t>
            </a:r>
          </a:p>
          <a:p>
            <a:pPr algn="l"/>
            <a:r>
              <a:rPr lang="en-US" altLang="en-US"/>
              <a:t>    PC2</a:t>
            </a:r>
          </a:p>
        </p:txBody>
      </p:sp>
      <p:sp>
        <p:nvSpPr>
          <p:cNvPr id="6161" name="Rectangle 17"/>
          <p:cNvSpPr>
            <a:spLocks noChangeAspect="1" noChangeArrowheads="1"/>
          </p:cNvSpPr>
          <p:nvPr/>
        </p:nvSpPr>
        <p:spPr bwMode="auto">
          <a:xfrm>
            <a:off x="6673850" y="3738563"/>
            <a:ext cx="1885950" cy="319087"/>
          </a:xfrm>
          <a:prstGeom prst="rect">
            <a:avLst/>
          </a:prstGeom>
          <a:solidFill>
            <a:srgbClr val="FFFF99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stack 2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6394450" y="2943225"/>
            <a:ext cx="2597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>
                <a:solidFill>
                  <a:srgbClr val="FF0000"/>
                </a:solidFill>
              </a:rPr>
              <a:t>Thread 2 (peer thread)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Producer-Consumer (cont)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685800" y="1905000"/>
            <a:ext cx="3624263" cy="418147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i="1">
                <a:latin typeface="Courier New" pitchFamily="49" charset="0"/>
              </a:rPr>
              <a:t>/* producer thread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void *producer(void *arg)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int i, item;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  for (i=0; i&lt;NITERS; i++)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</a:t>
            </a:r>
            <a:r>
              <a:rPr lang="en-US" altLang="en-US" i="1">
                <a:latin typeface="Courier New" pitchFamily="49" charset="0"/>
              </a:rPr>
              <a:t>/* produce item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item = i;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printf("produced %d\n",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    item);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    </a:t>
            </a:r>
            <a:r>
              <a:rPr lang="en-US" altLang="en-US" i="1">
                <a:latin typeface="Courier New" pitchFamily="49" charset="0"/>
              </a:rPr>
              <a:t>/* write item to buf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P(&amp;shared.empty);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shared.buf = item;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V(&amp;shared.full);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}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return NULL;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5029200" y="1905000"/>
            <a:ext cx="3624263" cy="39370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i="1">
                <a:latin typeface="Courier New" pitchFamily="49" charset="0"/>
              </a:rPr>
              <a:t>/* consumer thread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void *consumer(void *arg)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int i, item;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  for (i=0; i&lt;NITERS; i++)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</a:t>
            </a:r>
            <a:r>
              <a:rPr lang="en-US" altLang="en-US" i="1">
                <a:latin typeface="Courier New" pitchFamily="49" charset="0"/>
              </a:rPr>
              <a:t>/* read item from buf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P(&amp;shared.full);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item = shared.buf;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V(&amp;shared.empty);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    </a:t>
            </a:r>
            <a:r>
              <a:rPr lang="en-US" altLang="en-US" i="1">
                <a:latin typeface="Courier New" pitchFamily="49" charset="0"/>
              </a:rPr>
              <a:t>/* consume item */</a:t>
            </a:r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    printf("consumed %d\n",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          item);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}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return NULL;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730250" y="1143000"/>
            <a:ext cx="3157538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/>
              <a:t>Initially:  empty = 1, full = 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Thread Safety</a:t>
            </a:r>
          </a:p>
        </p:txBody>
      </p:sp>
      <p:sp>
        <p:nvSpPr>
          <p:cNvPr id="3993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Functions called from a thread must be </a:t>
            </a:r>
            <a:r>
              <a:rPr lang="en-US" altLang="en-US" i="1" smtClean="0">
                <a:solidFill>
                  <a:srgbClr val="FF0000"/>
                </a:solidFill>
              </a:rPr>
              <a:t>thread-safe</a:t>
            </a:r>
            <a:endParaRPr lang="en-US" altLang="en-US" smtClean="0"/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We identify four (non-disjoint) classes of thread-unsafe functions:</a:t>
            </a:r>
          </a:p>
          <a:p>
            <a:pPr lvl="1" eaLnBrk="1" hangingPunct="1"/>
            <a:r>
              <a:rPr lang="en-US" altLang="en-US" smtClean="0"/>
              <a:t>Class 1: Failing to protect shared variables</a:t>
            </a:r>
          </a:p>
          <a:p>
            <a:pPr lvl="1" eaLnBrk="1" hangingPunct="1"/>
            <a:r>
              <a:rPr lang="en-US" altLang="en-US" smtClean="0"/>
              <a:t>Class 2: Relying on persistent state across invocations</a:t>
            </a:r>
          </a:p>
          <a:p>
            <a:pPr lvl="1" eaLnBrk="1" hangingPunct="1"/>
            <a:r>
              <a:rPr lang="en-US" altLang="en-US" smtClean="0"/>
              <a:t>Class 3: Returning pointer to static variable</a:t>
            </a:r>
          </a:p>
          <a:p>
            <a:pPr lvl="1" eaLnBrk="1" hangingPunct="1"/>
            <a:r>
              <a:rPr lang="en-US" altLang="en-US" smtClean="0"/>
              <a:t>Class 4: Calling thread-unsafe 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61950"/>
            <a:ext cx="69215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Thread-Unsafe Functions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Class 1: Failing to protect shared variables</a:t>
            </a:r>
          </a:p>
          <a:p>
            <a:pPr lvl="1" eaLnBrk="1" hangingPunct="1"/>
            <a:r>
              <a:rPr lang="en-US" altLang="en-US" smtClean="0"/>
              <a:t>Fix: Use P and V semaphore operations</a:t>
            </a:r>
          </a:p>
          <a:p>
            <a:pPr lvl="1" eaLnBrk="1" hangingPunct="1"/>
            <a:r>
              <a:rPr lang="en-US" altLang="en-US" smtClean="0"/>
              <a:t>Issue: Synchronization operations will slow down code</a:t>
            </a:r>
          </a:p>
          <a:p>
            <a:pPr lvl="1" eaLnBrk="1" hangingPunct="1"/>
            <a:r>
              <a:rPr lang="en-US" altLang="en-US" smtClean="0"/>
              <a:t>Example: </a:t>
            </a:r>
            <a:r>
              <a:rPr lang="en-US" altLang="en-US" smtClean="0">
                <a:latin typeface="Courier New" pitchFamily="49" charset="0"/>
              </a:rPr>
              <a:t>goodcnt.c</a:t>
            </a:r>
            <a:endParaRPr lang="en-US" altLang="en-US" smtClean="0"/>
          </a:p>
          <a:p>
            <a:pPr eaLnBrk="1" hangingPunct="1"/>
            <a:endParaRPr lang="en-US" altLang="en-US" i="1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52425"/>
            <a:ext cx="73406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Thread-Unsafe Functions (cont)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92188"/>
            <a:ext cx="8548688" cy="1979612"/>
          </a:xfrm>
        </p:spPr>
        <p:txBody>
          <a:bodyPr/>
          <a:lstStyle/>
          <a:p>
            <a:pPr eaLnBrk="1" hangingPunct="1"/>
            <a:r>
              <a:rPr lang="en-US" altLang="en-US" smtClean="0"/>
              <a:t>Class 2:  Relying on persistent state across multiple function invocations</a:t>
            </a:r>
          </a:p>
          <a:p>
            <a:pPr lvl="1" eaLnBrk="1" hangingPunct="1"/>
            <a:r>
              <a:rPr lang="en-US" altLang="en-US" smtClean="0"/>
              <a:t>Random number generator relies on static state </a:t>
            </a:r>
          </a:p>
          <a:p>
            <a:pPr lvl="1" eaLnBrk="1" hangingPunct="1"/>
            <a:r>
              <a:rPr lang="en-US" altLang="en-US" smtClean="0"/>
              <a:t>Fix: Rewrite function so that caller passes in all necessary state</a:t>
            </a:r>
            <a:endParaRPr lang="en-US" altLang="en-US" smtClean="0">
              <a:latin typeface="Courier New" pitchFamily="49" charset="0"/>
            </a:endParaRPr>
          </a:p>
        </p:txBody>
      </p:sp>
      <p:sp>
        <p:nvSpPr>
          <p:cNvPr id="41988" name="Rectangle 6"/>
          <p:cNvSpPr>
            <a:spLocks noChangeArrowheads="1"/>
          </p:cNvSpPr>
          <p:nvPr/>
        </p:nvSpPr>
        <p:spPr bwMode="auto">
          <a:xfrm>
            <a:off x="896938" y="3021013"/>
            <a:ext cx="7302500" cy="3539430"/>
          </a:xfrm>
          <a:prstGeom prst="rect">
            <a:avLst/>
          </a:prstGeom>
          <a:solidFill>
            <a:srgbClr val="FFFF99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/* rand - return bad pseudo-random integer on 0..32767 */ </a:t>
            </a:r>
          </a:p>
          <a:p>
            <a:pPr algn="l"/>
            <a:r>
              <a:rPr lang="en-US" altLang="en-US" dirty="0" smtClean="0">
                <a:solidFill>
                  <a:srgbClr val="000000"/>
                </a:solidFill>
                <a:latin typeface="Courier New" pitchFamily="49" charset="0"/>
              </a:rPr>
              <a:t>static unsigned </a:t>
            </a:r>
            <a:r>
              <a:rPr lang="en-US" altLang="en-US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altLang="en-US" dirty="0" smtClean="0">
                <a:solidFill>
                  <a:srgbClr val="000000"/>
                </a:solidFill>
                <a:latin typeface="Courier New" pitchFamily="49" charset="0"/>
              </a:rPr>
              <a:t> next = 1;</a:t>
            </a:r>
          </a:p>
          <a:p>
            <a:pPr algn="l"/>
            <a:endParaRPr lang="en-US" altLang="en-US" dirty="0">
              <a:solidFill>
                <a:srgbClr val="000000"/>
              </a:solidFill>
              <a:latin typeface="Courier New" pitchFamily="49" charset="0"/>
            </a:endParaRPr>
          </a:p>
          <a:p>
            <a:pPr algn="l"/>
            <a:r>
              <a:rPr lang="en-US" altLang="en-US" dirty="0" err="1" smtClean="0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altLang="en-US" dirty="0" smtClean="0">
                <a:solidFill>
                  <a:srgbClr val="000000"/>
                </a:solidFill>
                <a:latin typeface="Courier New" pitchFamily="49" charset="0"/>
              </a:rPr>
              <a:t> </a:t>
            </a:r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rand(void) </a:t>
            </a:r>
          </a:p>
          <a:p>
            <a:pPr algn="l"/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{ </a:t>
            </a:r>
          </a:p>
          <a:p>
            <a:pPr algn="l"/>
            <a:r>
              <a:rPr lang="en-US" altLang="en-US" dirty="0" smtClean="0">
                <a:solidFill>
                  <a:srgbClr val="000000"/>
                </a:solidFill>
                <a:latin typeface="Courier New" pitchFamily="49" charset="0"/>
              </a:rPr>
              <a:t>    next </a:t>
            </a:r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= next*1103515245 + 12345; </a:t>
            </a:r>
          </a:p>
          <a:p>
            <a:pPr algn="l"/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    return (unsigned </a:t>
            </a:r>
            <a:r>
              <a:rPr lang="en-US" altLang="en-US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)(next/65536) % 32768; </a:t>
            </a:r>
          </a:p>
          <a:p>
            <a:pPr algn="l"/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} </a:t>
            </a:r>
          </a:p>
          <a:p>
            <a:pPr algn="l"/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 </a:t>
            </a:r>
          </a:p>
          <a:p>
            <a:pPr algn="l"/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/* </a:t>
            </a:r>
            <a:r>
              <a:rPr lang="en-US" altLang="en-US" dirty="0" err="1">
                <a:solidFill>
                  <a:srgbClr val="000000"/>
                </a:solidFill>
                <a:latin typeface="Courier New" pitchFamily="49" charset="0"/>
              </a:rPr>
              <a:t>srand</a:t>
            </a:r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 - set seed for rand() */ </a:t>
            </a:r>
          </a:p>
          <a:p>
            <a:pPr algn="l"/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void </a:t>
            </a:r>
            <a:r>
              <a:rPr lang="en-US" altLang="en-US" dirty="0" err="1">
                <a:solidFill>
                  <a:srgbClr val="000000"/>
                </a:solidFill>
                <a:latin typeface="Courier New" pitchFamily="49" charset="0"/>
              </a:rPr>
              <a:t>srand</a:t>
            </a:r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(unsigned </a:t>
            </a:r>
            <a:r>
              <a:rPr lang="en-US" altLang="en-US" dirty="0" err="1">
                <a:solidFill>
                  <a:srgbClr val="000000"/>
                </a:solidFill>
                <a:latin typeface="Courier New" pitchFamily="49" charset="0"/>
              </a:rPr>
              <a:t>int</a:t>
            </a:r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 seed) </a:t>
            </a:r>
          </a:p>
          <a:p>
            <a:pPr algn="l"/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{ </a:t>
            </a:r>
          </a:p>
          <a:p>
            <a:pPr algn="l"/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    next = seed; </a:t>
            </a:r>
          </a:p>
          <a:p>
            <a:pPr algn="l"/>
            <a:r>
              <a:rPr lang="en-US" altLang="en-US" dirty="0">
                <a:solidFill>
                  <a:srgbClr val="000000"/>
                </a:solidFill>
                <a:latin typeface="Courier New" pitchFamily="49" charset="0"/>
              </a:rPr>
              <a:t>}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3406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Thread-Unsafe Functions (cont)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" y="914400"/>
            <a:ext cx="4089400" cy="5549900"/>
          </a:xfrm>
        </p:spPr>
        <p:txBody>
          <a:bodyPr/>
          <a:lstStyle/>
          <a:p>
            <a:pPr eaLnBrk="1" hangingPunct="1"/>
            <a:r>
              <a:rPr lang="en-US" altLang="en-US" smtClean="0"/>
              <a:t>Class 3: Returning pointer to </a:t>
            </a:r>
            <a:r>
              <a:rPr lang="en-US" altLang="en-US" smtClean="0">
                <a:latin typeface="Courier New" pitchFamily="49" charset="0"/>
              </a:rPr>
              <a:t>static </a:t>
            </a:r>
            <a:r>
              <a:rPr lang="en-US" altLang="en-US" smtClean="0"/>
              <a:t>variable</a:t>
            </a:r>
          </a:p>
          <a:p>
            <a:pPr eaLnBrk="1" hangingPunct="1"/>
            <a:r>
              <a:rPr lang="en-US" altLang="en-US" smtClean="0"/>
              <a:t>Fixes: </a:t>
            </a:r>
          </a:p>
          <a:p>
            <a:pPr lvl="1" eaLnBrk="1" hangingPunct="1"/>
            <a:r>
              <a:rPr lang="en-US" altLang="en-US" smtClean="0"/>
              <a:t>1. Rewrite code so caller passes pointer to </a:t>
            </a:r>
            <a:r>
              <a:rPr lang="en-US" altLang="en-US" smtClean="0">
                <a:latin typeface="Courier New" pitchFamily="49" charset="0"/>
              </a:rPr>
              <a:t>struct</a:t>
            </a:r>
            <a:endParaRPr lang="en-US" altLang="en-US" smtClean="0"/>
          </a:p>
          <a:p>
            <a:pPr lvl="3" eaLnBrk="1" hangingPunct="1"/>
            <a:r>
              <a:rPr lang="en-US" altLang="en-US" smtClean="0"/>
              <a:t>Issue: Requires changes in caller and callee</a:t>
            </a:r>
          </a:p>
          <a:p>
            <a:pPr lvl="1" eaLnBrk="1" hangingPunct="1"/>
            <a:r>
              <a:rPr lang="en-US" altLang="en-US" smtClean="0"/>
              <a:t>2. </a:t>
            </a:r>
            <a:r>
              <a:rPr lang="en-US" altLang="en-US" i="1" smtClean="0">
                <a:solidFill>
                  <a:srgbClr val="FF0000"/>
                </a:solidFill>
              </a:rPr>
              <a:t>Lock-and-copy</a:t>
            </a:r>
            <a:endParaRPr lang="en-US" altLang="en-US" smtClean="0"/>
          </a:p>
          <a:p>
            <a:pPr lvl="3" eaLnBrk="1" hangingPunct="1"/>
            <a:r>
              <a:rPr lang="en-US" altLang="en-US" smtClean="0"/>
              <a:t>Issue: Requires only simple changes in caller (and none in  callee)</a:t>
            </a:r>
          </a:p>
          <a:p>
            <a:pPr lvl="3" eaLnBrk="1" hangingPunct="1"/>
            <a:r>
              <a:rPr lang="en-US" altLang="en-US" smtClean="0"/>
              <a:t>However, caller must free memory</a:t>
            </a:r>
          </a:p>
          <a:p>
            <a:pPr lvl="1" eaLnBrk="1" hangingPunct="1"/>
            <a:endParaRPr lang="en-US" altLang="en-US" smtClean="0"/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4478338" y="3035142"/>
            <a:ext cx="3764172" cy="492443"/>
          </a:xfrm>
          <a:prstGeom prst="rect">
            <a:avLst/>
          </a:prstGeom>
          <a:solidFill>
            <a:srgbClr val="00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dirty="0" err="1">
                <a:latin typeface="Courier New" pitchFamily="49" charset="0"/>
              </a:rPr>
              <a:t>hostp</a:t>
            </a:r>
            <a:r>
              <a:rPr lang="en-US" altLang="en-US" dirty="0">
                <a:latin typeface="Courier New" pitchFamily="49" charset="0"/>
              </a:rPr>
              <a:t> = </a:t>
            </a:r>
            <a:r>
              <a:rPr lang="en-US" altLang="en-US" dirty="0" err="1">
                <a:latin typeface="Courier New" pitchFamily="49" charset="0"/>
              </a:rPr>
              <a:t>Malloc</a:t>
            </a:r>
            <a:r>
              <a:rPr lang="en-US" altLang="en-US" dirty="0" smtClean="0">
                <a:latin typeface="Courier New" pitchFamily="49" charset="0"/>
              </a:rPr>
              <a:t>(...);</a:t>
            </a:r>
            <a:endParaRPr lang="en-US" altLang="en-US" dirty="0">
              <a:latin typeface="Courier New" pitchFamily="49" charset="0"/>
            </a:endParaRPr>
          </a:p>
          <a:p>
            <a:pPr algn="l"/>
            <a:r>
              <a:rPr lang="en-US" altLang="en-US" dirty="0" err="1">
                <a:latin typeface="Courier New" pitchFamily="49" charset="0"/>
              </a:rPr>
              <a:t>gethostbyname_r</a:t>
            </a:r>
            <a:r>
              <a:rPr lang="en-US" altLang="en-US" dirty="0">
                <a:latin typeface="Courier New" pitchFamily="49" charset="0"/>
              </a:rPr>
              <a:t>(name, </a:t>
            </a:r>
            <a:r>
              <a:rPr lang="en-US" altLang="en-US" dirty="0" err="1">
                <a:latin typeface="Courier New" pitchFamily="49" charset="0"/>
              </a:rPr>
              <a:t>hostp</a:t>
            </a:r>
            <a:r>
              <a:rPr lang="en-US" altLang="en-US" dirty="0">
                <a:latin typeface="Courier New" pitchFamily="49" charset="0"/>
              </a:rPr>
              <a:t>);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4452938" y="992188"/>
            <a:ext cx="3754437" cy="173672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>
                <a:latin typeface="Courier New" pitchFamily="49" charset="0"/>
              </a:rPr>
              <a:t>struct hostent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*gethostbyname(char* name)</a:t>
            </a:r>
          </a:p>
          <a:p>
            <a:pPr algn="l"/>
            <a:r>
              <a:rPr lang="en-US" altLang="en-US">
                <a:latin typeface="Courier New" pitchFamily="49" charset="0"/>
              </a:rPr>
              <a:t>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static struct hostent h;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&lt;contact DNS and fill in h&gt;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return &amp;h;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4491038" y="4076700"/>
            <a:ext cx="4356100" cy="2470150"/>
          </a:xfrm>
          <a:prstGeom prst="rect">
            <a:avLst/>
          </a:prstGeom>
          <a:solidFill>
            <a:srgbClr val="FF99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>
                <a:latin typeface="Courier New" pitchFamily="49" charset="0"/>
              </a:rPr>
              <a:t>struct hostent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*gethostbyname_ts(char *p)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struct hostent *q = Malloc(...);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P(&amp;mutex); /* lock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p = gethostbyname(name);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*q = *p;   /* copy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V(&amp;mutex);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return q;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</p:txBody>
      </p:sp>
      <p:sp>
        <p:nvSpPr>
          <p:cNvPr id="43015" name="Line 10"/>
          <p:cNvSpPr>
            <a:spLocks noChangeShapeType="1"/>
          </p:cNvSpPr>
          <p:nvPr/>
        </p:nvSpPr>
        <p:spPr bwMode="auto">
          <a:xfrm>
            <a:off x="3881438" y="2832100"/>
            <a:ext cx="574675" cy="304800"/>
          </a:xfrm>
          <a:prstGeom prst="line">
            <a:avLst/>
          </a:prstGeom>
          <a:noFill/>
          <a:ln w="38100">
            <a:solidFill>
              <a:srgbClr val="00FF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43016" name="Line 11"/>
          <p:cNvSpPr>
            <a:spLocks noChangeShapeType="1"/>
          </p:cNvSpPr>
          <p:nvPr/>
        </p:nvSpPr>
        <p:spPr bwMode="auto">
          <a:xfrm>
            <a:off x="3416300" y="3944938"/>
            <a:ext cx="931863" cy="214312"/>
          </a:xfrm>
          <a:prstGeom prst="line">
            <a:avLst/>
          </a:prstGeom>
          <a:noFill/>
          <a:ln w="38100">
            <a:solidFill>
              <a:srgbClr val="FF99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" name="Line Callout 1 1"/>
          <p:cNvSpPr/>
          <p:nvPr/>
        </p:nvSpPr>
        <p:spPr bwMode="auto">
          <a:xfrm>
            <a:off x="6296025" y="3636963"/>
            <a:ext cx="2089150" cy="338137"/>
          </a:xfrm>
          <a:prstGeom prst="borderCallout1">
            <a:avLst>
              <a:gd name="adj1" fmla="val 91355"/>
              <a:gd name="adj2" fmla="val 87211"/>
              <a:gd name="adj3" fmla="val 339029"/>
              <a:gd name="adj4" fmla="val 68506"/>
            </a:avLst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stealth" w="lg" len="lg"/>
          </a:ln>
          <a:effectLst/>
          <a:ex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en-US" dirty="0">
                <a:latin typeface="Helvetica" pitchFamily="34" charset="0"/>
              </a:rPr>
              <a:t>Why outside the P?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52425"/>
            <a:ext cx="66421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Thread-Unsafe Functions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Class 4: Calling thread-unsafe functions</a:t>
            </a:r>
          </a:p>
          <a:p>
            <a:pPr lvl="1" eaLnBrk="1" hangingPunct="1"/>
            <a:r>
              <a:rPr lang="en-US" altLang="en-US" smtClean="0"/>
              <a:t>Calling one thread-unsafe function makes an entire function thread-unsafe</a:t>
            </a:r>
          </a:p>
          <a:p>
            <a:pPr lvl="2" eaLnBrk="1" hangingPunct="1">
              <a:buFont typeface="Wingdings" pitchFamily="2" charset="2"/>
              <a:buNone/>
            </a:pPr>
            <a:endParaRPr lang="en-US" altLang="en-US" smtClean="0"/>
          </a:p>
          <a:p>
            <a:pPr lvl="1" eaLnBrk="1" hangingPunct="1"/>
            <a:r>
              <a:rPr lang="en-US" altLang="en-US" smtClean="0"/>
              <a:t>Fix: Modify the function so it calls only thread-safe 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6"/>
          <p:cNvSpPr>
            <a:spLocks noChangeArrowheads="1"/>
          </p:cNvSpPr>
          <p:nvPr/>
        </p:nvSpPr>
        <p:spPr bwMode="auto">
          <a:xfrm>
            <a:off x="1878013" y="2832100"/>
            <a:ext cx="2514600" cy="19050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42900"/>
            <a:ext cx="6413500" cy="573088"/>
          </a:xfrm>
        </p:spPr>
        <p:txBody>
          <a:bodyPr/>
          <a:lstStyle/>
          <a:p>
            <a:pPr eaLnBrk="1" hangingPunct="1"/>
            <a:r>
              <a:rPr lang="en-US" altLang="en-US" smtClean="0"/>
              <a:t>Reentrant Functions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9563" y="1154113"/>
            <a:ext cx="8307387" cy="196215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altLang="en-US" sz="2000" smtClean="0"/>
              <a:t>A function is </a:t>
            </a:r>
            <a:r>
              <a:rPr lang="en-US" altLang="en-US" sz="2000" i="1" smtClean="0">
                <a:solidFill>
                  <a:srgbClr val="FF0000"/>
                </a:solidFill>
              </a:rPr>
              <a:t>reentrant</a:t>
            </a:r>
            <a:r>
              <a:rPr lang="en-US" altLang="en-US" sz="2000" smtClean="0"/>
              <a:t> iff it accesses NO shared variables when called from multiple threads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smtClean="0"/>
              <a:t>Reentrant functions are a proper subset of the set of thread-safe functions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1800" smtClean="0"/>
          </a:p>
          <a:p>
            <a:pPr lvl="1" eaLnBrk="1" hangingPunct="1">
              <a:lnSpc>
                <a:spcPct val="90000"/>
              </a:lnSpc>
            </a:pPr>
            <a:endParaRPr lang="en-US" altLang="en-US" sz="1800" smtClean="0"/>
          </a:p>
          <a:p>
            <a:pPr lvl="1" eaLnBrk="1" hangingPunct="1">
              <a:lnSpc>
                <a:spcPct val="90000"/>
              </a:lnSpc>
            </a:pPr>
            <a:endParaRPr lang="en-US" altLang="en-US" sz="1800" smtClean="0"/>
          </a:p>
          <a:p>
            <a:pPr lvl="1" eaLnBrk="1" hangingPunct="1">
              <a:lnSpc>
                <a:spcPct val="90000"/>
              </a:lnSpc>
            </a:pPr>
            <a:endParaRPr lang="en-US" altLang="en-US" sz="1800" smtClean="0"/>
          </a:p>
          <a:p>
            <a:pPr lvl="1" eaLnBrk="1" hangingPunct="1">
              <a:lnSpc>
                <a:spcPct val="90000"/>
              </a:lnSpc>
            </a:pPr>
            <a:endParaRPr lang="en-US" altLang="en-US" sz="1800" smtClean="0"/>
          </a:p>
          <a:p>
            <a:pPr lvl="1" eaLnBrk="1" hangingPunct="1">
              <a:lnSpc>
                <a:spcPct val="90000"/>
              </a:lnSpc>
            </a:pPr>
            <a:endParaRPr lang="en-US" altLang="en-US" sz="1800" smtClean="0"/>
          </a:p>
          <a:p>
            <a:pPr lvl="1" eaLnBrk="1" hangingPunct="1">
              <a:lnSpc>
                <a:spcPct val="90000"/>
              </a:lnSpc>
            </a:pPr>
            <a:endParaRPr lang="en-US" altLang="en-US" sz="1800" smtClean="0"/>
          </a:p>
          <a:p>
            <a:pPr lvl="1" eaLnBrk="1" hangingPunct="1">
              <a:lnSpc>
                <a:spcPct val="90000"/>
              </a:lnSpc>
            </a:pPr>
            <a:endParaRPr lang="en-US" altLang="en-US" sz="1800" smtClean="0"/>
          </a:p>
          <a:p>
            <a:pPr lvl="1" eaLnBrk="1" hangingPunct="1">
              <a:lnSpc>
                <a:spcPct val="90000"/>
              </a:lnSpc>
            </a:pPr>
            <a:endParaRPr lang="en-US" altLang="en-US" sz="18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en-US" sz="1800" smtClean="0"/>
              <a:t>NOTE: The fixes to Class 2 and 3 thread-unsafe functions require modifying the function to make it reentrant (only first fix for Class 3 is reentrant)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1800" smtClean="0"/>
          </a:p>
          <a:p>
            <a:pPr lvl="1" eaLnBrk="1" hangingPunct="1">
              <a:lnSpc>
                <a:spcPct val="90000"/>
              </a:lnSpc>
            </a:pPr>
            <a:endParaRPr lang="en-US" altLang="en-US" sz="1800" smtClean="0"/>
          </a:p>
        </p:txBody>
      </p:sp>
      <p:sp>
        <p:nvSpPr>
          <p:cNvPr id="45061" name="Oval 4"/>
          <p:cNvSpPr>
            <a:spLocks noChangeArrowheads="1"/>
          </p:cNvSpPr>
          <p:nvPr/>
        </p:nvSpPr>
        <p:spPr bwMode="auto">
          <a:xfrm>
            <a:off x="2335213" y="3517900"/>
            <a:ext cx="1524000" cy="1143000"/>
          </a:xfrm>
          <a:prstGeom prst="ellipse">
            <a:avLst/>
          </a:prstGeom>
          <a:solidFill>
            <a:srgbClr val="FF99FF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Reentrant</a:t>
            </a:r>
          </a:p>
          <a:p>
            <a:r>
              <a:rPr lang="en-US" altLang="en-US"/>
              <a:t>functions</a:t>
            </a:r>
          </a:p>
        </p:txBody>
      </p:sp>
      <p:sp>
        <p:nvSpPr>
          <p:cNvPr id="45062" name="Text Box 5"/>
          <p:cNvSpPr txBox="1">
            <a:spLocks noChangeArrowheads="1"/>
          </p:cNvSpPr>
          <p:nvPr/>
        </p:nvSpPr>
        <p:spPr bwMode="auto">
          <a:xfrm>
            <a:off x="1733550" y="2527300"/>
            <a:ext cx="14144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All functions</a:t>
            </a: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4392613" y="2832100"/>
            <a:ext cx="2514600" cy="19050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4887913" y="3441700"/>
            <a:ext cx="15843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Thread-unsafe</a:t>
            </a:r>
          </a:p>
          <a:p>
            <a:r>
              <a:rPr lang="en-US" altLang="en-US"/>
              <a:t>functions</a:t>
            </a: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2422525" y="2832100"/>
            <a:ext cx="133667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Thread-safe</a:t>
            </a:r>
          </a:p>
          <a:p>
            <a:r>
              <a:rPr lang="en-US" altLang="en-US"/>
              <a:t>functions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Thread-Safe Library Functions</a:t>
            </a:r>
          </a:p>
        </p:txBody>
      </p:sp>
      <p:sp>
        <p:nvSpPr>
          <p:cNvPr id="46083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Most functions in the Standard C Library (at the back of your K&amp;R text) are thread-safe</a:t>
            </a:r>
          </a:p>
          <a:p>
            <a:pPr lvl="1" eaLnBrk="1" hangingPunct="1"/>
            <a:r>
              <a:rPr lang="en-US" altLang="en-US" smtClean="0"/>
              <a:t>Examples: </a:t>
            </a:r>
            <a:r>
              <a:rPr lang="en-US" altLang="en-US" smtClean="0">
                <a:latin typeface="Courier New" pitchFamily="49" charset="0"/>
              </a:rPr>
              <a:t>malloc</a:t>
            </a:r>
            <a:r>
              <a:rPr lang="en-US" altLang="en-US" smtClean="0"/>
              <a:t>, </a:t>
            </a:r>
            <a:r>
              <a:rPr lang="en-US" altLang="en-US" smtClean="0">
                <a:latin typeface="Courier New" pitchFamily="49" charset="0"/>
              </a:rPr>
              <a:t>free</a:t>
            </a:r>
            <a:r>
              <a:rPr lang="en-US" altLang="en-US" smtClean="0"/>
              <a:t>, </a:t>
            </a:r>
            <a:r>
              <a:rPr lang="en-US" altLang="en-US" smtClean="0">
                <a:latin typeface="Courier New" pitchFamily="49" charset="0"/>
              </a:rPr>
              <a:t>printf</a:t>
            </a:r>
            <a:r>
              <a:rPr lang="en-US" altLang="en-US" smtClean="0"/>
              <a:t>, </a:t>
            </a:r>
            <a:r>
              <a:rPr lang="en-US" altLang="en-US" smtClean="0">
                <a:latin typeface="Courier New" pitchFamily="49" charset="0"/>
              </a:rPr>
              <a:t>scanf</a:t>
            </a:r>
          </a:p>
          <a:p>
            <a:pPr eaLnBrk="1" hangingPunct="1"/>
            <a:r>
              <a:rPr lang="en-US" altLang="en-US" smtClean="0"/>
              <a:t>All Unix system calls are thread-safe</a:t>
            </a:r>
          </a:p>
          <a:p>
            <a:pPr eaLnBrk="1" hangingPunct="1"/>
            <a:r>
              <a:rPr lang="en-US" altLang="en-US" smtClean="0"/>
              <a:t>Library calls that aren’t thread-safe: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1114425" y="3606800"/>
            <a:ext cx="6750050" cy="2497138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tIns="0" bIns="0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 sz="1800"/>
              <a:t>Thread-unsafe function	Class	Reentrant version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asctime		 3	asctime_r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ctime			 3	ctime_r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gethostbyaddr		 3	gethostbyaddr_r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gethostbyname		 3	gethostbyname_r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inet_ntoa		 3	(none)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localtime		 3	localtime_r</a:t>
            </a:r>
          </a:p>
          <a:p>
            <a:pPr algn="l"/>
            <a:r>
              <a:rPr lang="en-US" altLang="en-US" sz="1800">
                <a:latin typeface="Courier New" pitchFamily="49" charset="0"/>
              </a:rPr>
              <a:t>rand			 2	rand_r</a:t>
            </a:r>
          </a:p>
          <a:p>
            <a:pPr algn="l"/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Threads Summary</a:t>
            </a:r>
          </a:p>
        </p:txBody>
      </p:sp>
      <p:sp>
        <p:nvSpPr>
          <p:cNvPr id="4710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Threads provide another mechanism for writing concurrent programs</a:t>
            </a:r>
          </a:p>
          <a:p>
            <a:pPr eaLnBrk="1" hangingPunct="1"/>
            <a:r>
              <a:rPr lang="en-US" altLang="en-US" smtClean="0"/>
              <a:t>Threads are growing in popularity</a:t>
            </a:r>
          </a:p>
          <a:p>
            <a:pPr lvl="1" eaLnBrk="1" hangingPunct="1"/>
            <a:r>
              <a:rPr lang="en-US" altLang="en-US" smtClean="0"/>
              <a:t>Somewhat cheaper than processes</a:t>
            </a:r>
          </a:p>
          <a:p>
            <a:pPr lvl="1" eaLnBrk="1" hangingPunct="1"/>
            <a:r>
              <a:rPr lang="en-US" altLang="en-US" smtClean="0"/>
              <a:t>Easy to share data between threads</a:t>
            </a:r>
          </a:p>
          <a:p>
            <a:pPr eaLnBrk="1" hangingPunct="1"/>
            <a:r>
              <a:rPr lang="en-US" altLang="en-US" smtClean="0"/>
              <a:t>However, the ease of sharing has a cost:</a:t>
            </a:r>
          </a:p>
          <a:p>
            <a:pPr lvl="1" eaLnBrk="1" hangingPunct="1"/>
            <a:r>
              <a:rPr lang="en-US" altLang="en-US" smtClean="0"/>
              <a:t>Easy to introduce subtle synchronization errors</a:t>
            </a:r>
          </a:p>
          <a:p>
            <a:pPr lvl="1" eaLnBrk="1" hangingPunct="1"/>
            <a:r>
              <a:rPr lang="en-US" altLang="en-US" smtClean="0"/>
              <a:t>Tread carefully with threads!</a:t>
            </a:r>
          </a:p>
          <a:p>
            <a:pPr lvl="1"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For more info:</a:t>
            </a:r>
          </a:p>
          <a:p>
            <a:pPr lvl="1" eaLnBrk="1" hangingPunct="1"/>
            <a:r>
              <a:rPr lang="en-US" altLang="en-US" smtClean="0"/>
              <a:t>D. Butenhof, “Programming with Posix Threads”, Addison-Wesley, 1997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Logical View of Threads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Threads associated with a process form pool of peers</a:t>
            </a:r>
          </a:p>
          <a:p>
            <a:pPr lvl="1" eaLnBrk="1" hangingPunct="1"/>
            <a:r>
              <a:rPr lang="en-US" altLang="en-US" smtClean="0"/>
              <a:t>Unlike processes, which form tree hierarchy</a:t>
            </a:r>
          </a:p>
        </p:txBody>
      </p:sp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6400800" y="30337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P0</a:t>
            </a:r>
          </a:p>
        </p:txBody>
      </p:sp>
      <p:sp>
        <p:nvSpPr>
          <p:cNvPr id="7173" name="Oval 5"/>
          <p:cNvSpPr>
            <a:spLocks noChangeArrowheads="1"/>
          </p:cNvSpPr>
          <p:nvPr/>
        </p:nvSpPr>
        <p:spPr bwMode="auto">
          <a:xfrm>
            <a:off x="6400800" y="38719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P1</a:t>
            </a:r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5715000" y="46339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sh</a:t>
            </a: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>
            <a:off x="6629400" y="3490913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 flipH="1">
            <a:off x="60960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Oval 9"/>
          <p:cNvSpPr>
            <a:spLocks noChangeArrowheads="1"/>
          </p:cNvSpPr>
          <p:nvPr/>
        </p:nvSpPr>
        <p:spPr bwMode="auto">
          <a:xfrm>
            <a:off x="6400800" y="46339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sh</a:t>
            </a:r>
          </a:p>
        </p:txBody>
      </p:sp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7086600" y="46339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sh</a:t>
            </a:r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>
            <a:off x="6629400" y="4329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6781800" y="4252913"/>
            <a:ext cx="3810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1" name="Oval 13"/>
          <p:cNvSpPr>
            <a:spLocks noChangeArrowheads="1"/>
          </p:cNvSpPr>
          <p:nvPr/>
        </p:nvSpPr>
        <p:spPr bwMode="auto">
          <a:xfrm>
            <a:off x="6400800" y="53959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foo</a:t>
            </a:r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6629400" y="5091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Oval 15"/>
          <p:cNvSpPr>
            <a:spLocks noChangeArrowheads="1"/>
          </p:cNvSpPr>
          <p:nvPr/>
        </p:nvSpPr>
        <p:spPr bwMode="auto">
          <a:xfrm>
            <a:off x="6400800" y="61579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bar</a:t>
            </a:r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6629400" y="5853113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5" name="Oval 17"/>
          <p:cNvSpPr>
            <a:spLocks noChangeArrowheads="1"/>
          </p:cNvSpPr>
          <p:nvPr/>
        </p:nvSpPr>
        <p:spPr bwMode="auto">
          <a:xfrm>
            <a:off x="1066800" y="36433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T1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5540375" y="2606675"/>
            <a:ext cx="2166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/>
              <a:t>Process hierarchy</a:t>
            </a:r>
          </a:p>
        </p:txBody>
      </p:sp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914400" y="3033713"/>
            <a:ext cx="3810000" cy="2819400"/>
          </a:xfrm>
          <a:prstGeom prst="rect">
            <a:avLst/>
          </a:prstGeom>
          <a:noFill/>
          <a:ln w="25400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endParaRPr lang="en-US" altLang="en-US"/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692150" y="2562225"/>
            <a:ext cx="41989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sz="1800"/>
              <a:t>Threads associated with process foo</a:t>
            </a:r>
          </a:p>
        </p:txBody>
      </p:sp>
      <p:sp>
        <p:nvSpPr>
          <p:cNvPr id="7189" name="Oval 21"/>
          <p:cNvSpPr>
            <a:spLocks noChangeArrowheads="1"/>
          </p:cNvSpPr>
          <p:nvPr/>
        </p:nvSpPr>
        <p:spPr bwMode="auto">
          <a:xfrm>
            <a:off x="2209800" y="31099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T2</a:t>
            </a:r>
          </a:p>
        </p:txBody>
      </p:sp>
      <p:sp>
        <p:nvSpPr>
          <p:cNvPr id="7190" name="Oval 22"/>
          <p:cNvSpPr>
            <a:spLocks noChangeArrowheads="1"/>
          </p:cNvSpPr>
          <p:nvPr/>
        </p:nvSpPr>
        <p:spPr bwMode="auto">
          <a:xfrm>
            <a:off x="4038600" y="33385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T4</a:t>
            </a:r>
          </a:p>
        </p:txBody>
      </p:sp>
      <p:sp>
        <p:nvSpPr>
          <p:cNvPr id="7191" name="Oval 23"/>
          <p:cNvSpPr>
            <a:spLocks noChangeArrowheads="1"/>
          </p:cNvSpPr>
          <p:nvPr/>
        </p:nvSpPr>
        <p:spPr bwMode="auto">
          <a:xfrm>
            <a:off x="1600200" y="52435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T5</a:t>
            </a:r>
          </a:p>
        </p:txBody>
      </p:sp>
      <p:sp>
        <p:nvSpPr>
          <p:cNvPr id="7192" name="Oval 24"/>
          <p:cNvSpPr>
            <a:spLocks noChangeArrowheads="1"/>
          </p:cNvSpPr>
          <p:nvPr/>
        </p:nvSpPr>
        <p:spPr bwMode="auto">
          <a:xfrm>
            <a:off x="3429000" y="5167313"/>
            <a:ext cx="457200" cy="4572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T3</a:t>
            </a:r>
          </a:p>
        </p:txBody>
      </p:sp>
      <p:sp>
        <p:nvSpPr>
          <p:cNvPr id="7193" name="Rectangle 25"/>
          <p:cNvSpPr>
            <a:spLocks noChangeArrowheads="1"/>
          </p:cNvSpPr>
          <p:nvPr/>
        </p:nvSpPr>
        <p:spPr bwMode="auto">
          <a:xfrm>
            <a:off x="1981200" y="4100513"/>
            <a:ext cx="1905000" cy="609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/>
              <a:t>shared code, data</a:t>
            </a:r>
          </a:p>
          <a:p>
            <a:r>
              <a:rPr lang="en-US" altLang="en-US"/>
              <a:t>and kernel context</a:t>
            </a:r>
          </a:p>
        </p:txBody>
      </p:sp>
      <p:sp>
        <p:nvSpPr>
          <p:cNvPr id="7194" name="Line 26"/>
          <p:cNvSpPr>
            <a:spLocks noChangeShapeType="1"/>
          </p:cNvSpPr>
          <p:nvPr/>
        </p:nvSpPr>
        <p:spPr bwMode="auto">
          <a:xfrm flipV="1">
            <a:off x="1905000" y="4710113"/>
            <a:ext cx="30480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5" name="Line 27"/>
          <p:cNvSpPr>
            <a:spLocks noChangeShapeType="1"/>
          </p:cNvSpPr>
          <p:nvPr/>
        </p:nvSpPr>
        <p:spPr bwMode="auto">
          <a:xfrm flipH="1" flipV="1">
            <a:off x="3352800" y="4710113"/>
            <a:ext cx="22860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Line 28"/>
          <p:cNvSpPr>
            <a:spLocks noChangeShapeType="1"/>
          </p:cNvSpPr>
          <p:nvPr/>
        </p:nvSpPr>
        <p:spPr bwMode="auto">
          <a:xfrm flipH="1" flipV="1">
            <a:off x="1524000" y="4024313"/>
            <a:ext cx="381000" cy="3048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7" name="Line 29"/>
          <p:cNvSpPr>
            <a:spLocks noChangeShapeType="1"/>
          </p:cNvSpPr>
          <p:nvPr/>
        </p:nvSpPr>
        <p:spPr bwMode="auto">
          <a:xfrm flipH="1" flipV="1">
            <a:off x="2438400" y="3567113"/>
            <a:ext cx="0" cy="5334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98" name="Line 30"/>
          <p:cNvSpPr>
            <a:spLocks noChangeShapeType="1"/>
          </p:cNvSpPr>
          <p:nvPr/>
        </p:nvSpPr>
        <p:spPr bwMode="auto">
          <a:xfrm flipV="1">
            <a:off x="3657600" y="3719513"/>
            <a:ext cx="457200" cy="38100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Concurrent Thread Execution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Two threads run concurrently (are concurrent) if their logical flows overlap in time</a:t>
            </a:r>
          </a:p>
          <a:p>
            <a:pPr eaLnBrk="1" hangingPunct="1"/>
            <a:r>
              <a:rPr lang="en-US" altLang="en-US" smtClean="0"/>
              <a:t>Otherwise, they are sequential  (same rule as for processes)</a:t>
            </a:r>
          </a:p>
          <a:p>
            <a:pPr eaLnBrk="1" hangingPunct="1"/>
            <a:r>
              <a:rPr lang="en-US" altLang="en-US" smtClean="0"/>
              <a:t>Examples:</a:t>
            </a:r>
          </a:p>
          <a:p>
            <a:pPr lvl="1" eaLnBrk="1" hangingPunct="1"/>
            <a:r>
              <a:rPr lang="en-US" altLang="en-US" smtClean="0"/>
              <a:t>Concurrent: A &amp; B, A&amp;C</a:t>
            </a:r>
          </a:p>
          <a:p>
            <a:pPr lvl="1" eaLnBrk="1" hangingPunct="1"/>
            <a:r>
              <a:rPr lang="en-US" altLang="en-US" smtClean="0"/>
              <a:t>Sequential: B &amp; C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 flipH="1">
            <a:off x="4518025" y="344805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756025" y="4513263"/>
            <a:ext cx="658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/>
              <a:t>Time</a:t>
            </a:r>
          </a:p>
        </p:txBody>
      </p:sp>
      <p:sp>
        <p:nvSpPr>
          <p:cNvPr id="8198" name="Line 6"/>
          <p:cNvSpPr>
            <a:spLocks noChangeShapeType="1"/>
          </p:cNvSpPr>
          <p:nvPr/>
        </p:nvSpPr>
        <p:spPr bwMode="auto">
          <a:xfrm>
            <a:off x="5200650" y="3598863"/>
            <a:ext cx="0" cy="304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4633913" y="3065463"/>
            <a:ext cx="10652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/>
              <a:t>Thread A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6157913" y="3065463"/>
            <a:ext cx="10652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/>
              <a:t>Thread B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7681913" y="3065463"/>
            <a:ext cx="10652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/>
              <a:t>Thread C</a:t>
            </a:r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6708775" y="39052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8232775" y="4514850"/>
            <a:ext cx="0" cy="3810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5184775" y="48958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8232775" y="5505450"/>
            <a:ext cx="0" cy="6096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4743450" y="3903663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4727575" y="4895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>
            <a:off x="4727575" y="5505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>
            <a:off x="4727575" y="61150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4727575" y="45148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>
            <a:off x="4727575" y="3600450"/>
            <a:ext cx="4038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Threads vs. Processes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351462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How threads and processes are similar</a:t>
            </a:r>
          </a:p>
          <a:p>
            <a:pPr lvl="1" eaLnBrk="1" hangingPunct="1"/>
            <a:r>
              <a:rPr lang="en-US" altLang="en-US" dirty="0" smtClean="0"/>
              <a:t>Each has its own logical control flow</a:t>
            </a:r>
          </a:p>
          <a:p>
            <a:pPr lvl="1" eaLnBrk="1" hangingPunct="1"/>
            <a:r>
              <a:rPr lang="en-US" altLang="en-US" dirty="0" smtClean="0"/>
              <a:t>Each can run concurrently (maybe on different cores)</a:t>
            </a:r>
          </a:p>
          <a:p>
            <a:pPr lvl="1" eaLnBrk="1" hangingPunct="1"/>
            <a:r>
              <a:rPr lang="en-US" altLang="en-US" dirty="0" smtClean="0"/>
              <a:t>Each is context-switched</a:t>
            </a:r>
          </a:p>
          <a:p>
            <a:pPr eaLnBrk="1" hangingPunct="1"/>
            <a:r>
              <a:rPr lang="en-US" altLang="en-US" dirty="0" smtClean="0"/>
              <a:t>How threads and processes are different</a:t>
            </a:r>
          </a:p>
          <a:p>
            <a:pPr lvl="1" eaLnBrk="1" hangingPunct="1"/>
            <a:r>
              <a:rPr lang="en-US" altLang="en-US" dirty="0" smtClean="0"/>
              <a:t>Threads share code and data, processes (typically) do not</a:t>
            </a:r>
          </a:p>
          <a:p>
            <a:pPr lvl="1" eaLnBrk="1" hangingPunct="1"/>
            <a:r>
              <a:rPr lang="en-US" altLang="en-US" dirty="0" smtClean="0"/>
              <a:t>Threads are somewhat cheaper than processes</a:t>
            </a:r>
          </a:p>
          <a:p>
            <a:pPr lvl="2" eaLnBrk="1" hangingPunct="1"/>
            <a:r>
              <a:rPr lang="en-US" altLang="en-US" dirty="0" smtClean="0"/>
              <a:t>Process control (creating and reaping) is twice as expensive as thread control </a:t>
            </a:r>
          </a:p>
          <a:p>
            <a:pPr lvl="2" eaLnBrk="1" hangingPunct="1"/>
            <a:r>
              <a:rPr lang="en-US" altLang="en-US" dirty="0" smtClean="0"/>
              <a:t>Linux/Pentium III numbers:</a:t>
            </a:r>
          </a:p>
          <a:p>
            <a:pPr lvl="3" eaLnBrk="1" hangingPunct="1"/>
            <a:r>
              <a:rPr lang="en-US" altLang="en-US" dirty="0" smtClean="0"/>
              <a:t>~20K cycles to create and reap a process</a:t>
            </a:r>
          </a:p>
          <a:p>
            <a:pPr lvl="3" eaLnBrk="1" hangingPunct="1"/>
            <a:r>
              <a:rPr lang="en-US" altLang="en-US" dirty="0" smtClean="0"/>
              <a:t>~10K cycles to create and reap a thread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Posix Threads (Pthreads) Interface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i="1" smtClean="0"/>
              <a:t>Pthreads:</a:t>
            </a:r>
            <a:r>
              <a:rPr lang="en-US" altLang="en-US" smtClean="0"/>
              <a:t> Standard interface for ~60 (!) functions that manipulate threads from C programs</a:t>
            </a:r>
          </a:p>
          <a:p>
            <a:pPr lvl="1" eaLnBrk="1" hangingPunct="1"/>
            <a:r>
              <a:rPr lang="en-US" altLang="en-US" smtClean="0"/>
              <a:t>Creating and reaping threads</a:t>
            </a:r>
          </a:p>
          <a:p>
            <a:pPr lvl="2" eaLnBrk="1" hangingPunct="1"/>
            <a:r>
              <a:rPr lang="en-US" altLang="en-US" smtClean="0">
                <a:latin typeface="Courier New" pitchFamily="49" charset="0"/>
              </a:rPr>
              <a:t>pthread_create, pthread_join</a:t>
            </a:r>
            <a:endParaRPr lang="en-US" altLang="en-US" smtClean="0"/>
          </a:p>
          <a:p>
            <a:pPr lvl="1" eaLnBrk="1" hangingPunct="1"/>
            <a:r>
              <a:rPr lang="en-US" altLang="en-US" smtClean="0"/>
              <a:t>Determining your thread ID</a:t>
            </a:r>
          </a:p>
          <a:p>
            <a:pPr lvl="2" eaLnBrk="1" hangingPunct="1"/>
            <a:r>
              <a:rPr lang="en-US" altLang="en-US" smtClean="0">
                <a:latin typeface="Courier New" pitchFamily="49" charset="0"/>
              </a:rPr>
              <a:t>pthread_self</a:t>
            </a:r>
          </a:p>
          <a:p>
            <a:pPr lvl="1" eaLnBrk="1" hangingPunct="1"/>
            <a:r>
              <a:rPr lang="en-US" altLang="en-US" smtClean="0">
                <a:solidFill>
                  <a:schemeClr val="tx2"/>
                </a:solidFill>
              </a:rPr>
              <a:t>Terminating threads</a:t>
            </a:r>
          </a:p>
          <a:p>
            <a:pPr lvl="2" eaLnBrk="1" hangingPunct="1"/>
            <a:r>
              <a:rPr lang="en-US" altLang="en-US" smtClean="0">
                <a:latin typeface="Courier New" pitchFamily="49" charset="0"/>
              </a:rPr>
              <a:t>pthread_cancel, pthread_exit</a:t>
            </a:r>
            <a:endParaRPr lang="en-US" altLang="en-US" smtClean="0"/>
          </a:p>
          <a:p>
            <a:pPr lvl="2" eaLnBrk="1" hangingPunct="1"/>
            <a:r>
              <a:rPr lang="en-US" altLang="en-US" smtClean="0">
                <a:latin typeface="Courier New" pitchFamily="49" charset="0"/>
              </a:rPr>
              <a:t>exit</a:t>
            </a:r>
            <a:r>
              <a:rPr lang="en-US" altLang="en-US" smtClean="0"/>
              <a:t>  [terminates all threads], </a:t>
            </a:r>
            <a:r>
              <a:rPr lang="en-US" altLang="en-US" smtClean="0">
                <a:latin typeface="Courier New" pitchFamily="49" charset="0"/>
              </a:rPr>
              <a:t>return </a:t>
            </a:r>
            <a:r>
              <a:rPr lang="en-US" altLang="en-US" smtClean="0"/>
              <a:t>[terminates current thread]</a:t>
            </a:r>
          </a:p>
          <a:p>
            <a:pPr lvl="1" eaLnBrk="1" hangingPunct="1"/>
            <a:r>
              <a:rPr lang="en-US" altLang="en-US" smtClean="0"/>
              <a:t>Synchronizing access to shared variables</a:t>
            </a:r>
          </a:p>
          <a:p>
            <a:pPr lvl="2" eaLnBrk="1" hangingPunct="1"/>
            <a:r>
              <a:rPr lang="en-US" altLang="en-US" smtClean="0">
                <a:latin typeface="Courier New" pitchFamily="49" charset="0"/>
              </a:rPr>
              <a:t>pthread_mutex_init, pthread_mutex_[un]lock</a:t>
            </a:r>
          </a:p>
          <a:p>
            <a:pPr lvl="2" eaLnBrk="1" hangingPunct="1"/>
            <a:r>
              <a:rPr lang="en-US" altLang="en-US" smtClean="0">
                <a:latin typeface="Courier New" pitchFamily="49" charset="0"/>
              </a:rPr>
              <a:t>pthread_cond_init, pthread_cond_[timed]wait</a:t>
            </a:r>
            <a:endParaRPr lang="en-US" alt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Pthreads "hello, world" Program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838200" y="1165225"/>
            <a:ext cx="5710238" cy="5006975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pPr algn="l"/>
            <a:r>
              <a:rPr lang="en-US" altLang="en-US">
                <a:latin typeface="Courier New" pitchFamily="49" charset="0"/>
              </a:rPr>
              <a:t>/*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* hello.c - Pthreads "hello, world" program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#include "csapp.h"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void *howdy(void *vargp);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int main()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pthread_t tid;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  Pthread_create(&amp;tid, NULL, howdy, NULL);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Pthread_join(tid, NULL);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exit(0);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  <a:p>
            <a:pPr algn="l"/>
            <a:endParaRPr lang="en-US" altLang="en-US">
              <a:latin typeface="Courier New" pitchFamily="49" charset="0"/>
            </a:endParaRPr>
          </a:p>
          <a:p>
            <a:pPr algn="l"/>
            <a:r>
              <a:rPr lang="en-US" altLang="en-US">
                <a:latin typeface="Courier New" pitchFamily="49" charset="0"/>
              </a:rPr>
              <a:t>/* thread routine */</a:t>
            </a:r>
          </a:p>
          <a:p>
            <a:pPr algn="l"/>
            <a:r>
              <a:rPr lang="en-US" altLang="en-US">
                <a:latin typeface="Courier New" pitchFamily="49" charset="0"/>
              </a:rPr>
              <a:t>void *howdy(void *vargp) {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printf("Hello, world!\n"); </a:t>
            </a:r>
          </a:p>
          <a:p>
            <a:pPr algn="l"/>
            <a:r>
              <a:rPr lang="en-US" altLang="en-US">
                <a:latin typeface="Courier New" pitchFamily="49" charset="0"/>
              </a:rPr>
              <a:t>  return NULL;</a:t>
            </a:r>
          </a:p>
          <a:p>
            <a:pPr algn="l"/>
            <a:r>
              <a:rPr lang="en-US" altLang="en-US">
                <a:latin typeface="Courier New" pitchFamily="49" charset="0"/>
              </a:rPr>
              <a:t>}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6858000" y="1863725"/>
            <a:ext cx="1925638" cy="606425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i="1"/>
              <a:t>Thread attributes </a:t>
            </a:r>
          </a:p>
          <a:p>
            <a:r>
              <a:rPr lang="en-US" altLang="en-US" i="1"/>
              <a:t>(usually NULL)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6858000" y="2854325"/>
            <a:ext cx="1982788" cy="606425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i="1"/>
              <a:t>Thread arguments</a:t>
            </a:r>
          </a:p>
          <a:p>
            <a:r>
              <a:rPr lang="en-US" altLang="en-US" i="1"/>
              <a:t>(void *p) 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6632025" y="5251094"/>
            <a:ext cx="2100255" cy="584775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i="1" dirty="0" smtClean="0"/>
              <a:t>Thread return </a:t>
            </a:r>
            <a:r>
              <a:rPr lang="en-US" altLang="en-US" i="1" dirty="0"/>
              <a:t>value</a:t>
            </a:r>
          </a:p>
          <a:p>
            <a:r>
              <a:rPr lang="en-US" altLang="en-US" i="1" dirty="0"/>
              <a:t>(void **p)</a:t>
            </a:r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 flipH="1">
            <a:off x="4038600" y="2244725"/>
            <a:ext cx="281940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flipH="1">
            <a:off x="5791200" y="3159125"/>
            <a:ext cx="10668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H="1" flipV="1">
            <a:off x="3733800" y="4149725"/>
            <a:ext cx="2814638" cy="139375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6871675" y="4441857"/>
            <a:ext cx="1620958" cy="338554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i="1" dirty="0" smtClean="0"/>
              <a:t>Thread routine</a:t>
            </a:r>
            <a:endParaRPr lang="en-US" altLang="en-US" i="1" dirty="0"/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4883079" y="1997660"/>
            <a:ext cx="1130439" cy="338554"/>
          </a:xfrm>
          <a:prstGeom prst="rect">
            <a:avLst/>
          </a:prstGeom>
          <a:solidFill>
            <a:srgbClr val="CCFFF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1600" b="1">
                <a:solidFill>
                  <a:schemeClr val="tx1"/>
                </a:solidFill>
                <a:latin typeface="Helvetica" pitchFamily="-12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Helvetica" pitchFamily="-12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Helvetica" pitchFamily="-12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Helvetica" pitchFamily="-124" charset="0"/>
              </a:defRPr>
            </a:lvl9pPr>
          </a:lstStyle>
          <a:p>
            <a:r>
              <a:rPr lang="en-US" altLang="en-US" i="1" dirty="0" smtClean="0"/>
              <a:t>Thread ID</a:t>
            </a:r>
            <a:endParaRPr lang="en-US" altLang="en-US" i="1" dirty="0"/>
          </a:p>
        </p:txBody>
      </p:sp>
      <p:sp>
        <p:nvSpPr>
          <p:cNvPr id="12" name="Line 7"/>
          <p:cNvSpPr>
            <a:spLocks noChangeShapeType="1"/>
          </p:cNvSpPr>
          <p:nvPr/>
        </p:nvSpPr>
        <p:spPr bwMode="auto">
          <a:xfrm flipH="1">
            <a:off x="3338245" y="2244725"/>
            <a:ext cx="1544834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Line 8"/>
          <p:cNvSpPr>
            <a:spLocks noChangeShapeType="1"/>
          </p:cNvSpPr>
          <p:nvPr/>
        </p:nvSpPr>
        <p:spPr bwMode="auto">
          <a:xfrm flipH="1" flipV="1">
            <a:off x="4982966" y="3935002"/>
            <a:ext cx="1873446" cy="64490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lass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class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99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99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class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C:\Shared Files\Classes\CS 213 F'02\Lectures\class02.ppt</Template>
  <TotalTime>29784</TotalTime>
  <Pages>35</Pages>
  <Words>4206</Words>
  <Application>Microsoft Office PowerPoint</Application>
  <PresentationFormat>Letter Paper (8.5x11 in)</PresentationFormat>
  <Paragraphs>1096</Paragraphs>
  <Slides>48</Slides>
  <Notes>7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class02</vt:lpstr>
      <vt:lpstr>Programming with Threads </vt:lpstr>
      <vt:lpstr>Traditional View of a Process</vt:lpstr>
      <vt:lpstr>Alternate View of a Process</vt:lpstr>
      <vt:lpstr>A Process With Multiple Threads</vt:lpstr>
      <vt:lpstr>Logical View of Threads</vt:lpstr>
      <vt:lpstr>Concurrent Thread Execution</vt:lpstr>
      <vt:lpstr>Threads vs. Processes</vt:lpstr>
      <vt:lpstr>Posix Threads (Pthreads) Interface</vt:lpstr>
      <vt:lpstr>The Pthreads "hello, world" Program</vt:lpstr>
      <vt:lpstr>Execution of Threaded “hello, world”</vt:lpstr>
      <vt:lpstr>Pros and Cons of Thread-Based Designs</vt:lpstr>
      <vt:lpstr>Shared Variables in Threaded C Programs</vt:lpstr>
      <vt:lpstr>Threads Memory Model</vt:lpstr>
      <vt:lpstr>Example Program to Illustrate Sharing</vt:lpstr>
      <vt:lpstr>Mapping Variable Instances to Memory</vt:lpstr>
      <vt:lpstr>Mapping Vars to Mem. Instances</vt:lpstr>
      <vt:lpstr>Shared Variable Analysis</vt:lpstr>
      <vt:lpstr>Synchronizing Threads  </vt:lpstr>
      <vt:lpstr>badcnt.c: An Improperly Synchronized Threaded Program</vt:lpstr>
      <vt:lpstr>Assembly Code for Counter Loop</vt:lpstr>
      <vt:lpstr>What is “Sequential Consistency?”</vt:lpstr>
      <vt:lpstr>Concurrent Execution</vt:lpstr>
      <vt:lpstr>Concurrent Execution (cont)</vt:lpstr>
      <vt:lpstr>Concurrent Execution (cont)</vt:lpstr>
      <vt:lpstr>Progress Graphs</vt:lpstr>
      <vt:lpstr>Trajectories in Progress Graphs</vt:lpstr>
      <vt:lpstr>Critical Sections and Unsafe Regions</vt:lpstr>
      <vt:lpstr>Safe and Unsafe Trajectories</vt:lpstr>
      <vt:lpstr>Races</vt:lpstr>
      <vt:lpstr>Enforcing Mutual Exclusion</vt:lpstr>
      <vt:lpstr>Semaphores</vt:lpstr>
      <vt:lpstr>Using Semaphores for Mutual Exclusion</vt:lpstr>
      <vt:lpstr>Safe Sharing with Semaphores</vt:lpstr>
      <vt:lpstr>Why Mutexes Work</vt:lpstr>
      <vt:lpstr>Deadlock</vt:lpstr>
      <vt:lpstr>POSIX Semaphores</vt:lpstr>
      <vt:lpstr>Sharing With POSIX Semaphores</vt:lpstr>
      <vt:lpstr>Signaling With Semaphores</vt:lpstr>
      <vt:lpstr>Producer-Consumer on Buffer That Holds One Item</vt:lpstr>
      <vt:lpstr>Producer-Consumer (cont)</vt:lpstr>
      <vt:lpstr>Thread Safety</vt:lpstr>
      <vt:lpstr>Thread-Unsafe Functions</vt:lpstr>
      <vt:lpstr>Thread-Unsafe Functions (cont)</vt:lpstr>
      <vt:lpstr>Thread-Unsafe Functions (cont)</vt:lpstr>
      <vt:lpstr>Thread-Unsafe Functions</vt:lpstr>
      <vt:lpstr>Reentrant Functions</vt:lpstr>
      <vt:lpstr>Thread-Safe Library Functions</vt:lpstr>
      <vt:lpstr>Threads 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with Threads</dc:title>
  <dc:subject/>
  <dc:creator>Randal E. Bryant and David R. O'Hallaron</dc:creator>
  <cp:keywords/>
  <dc:description/>
  <cp:lastModifiedBy>Geoff Kuenning</cp:lastModifiedBy>
  <cp:revision>654</cp:revision>
  <cp:lastPrinted>2017-10-06T21:23:40Z</cp:lastPrinted>
  <dcterms:created xsi:type="dcterms:W3CDTF">1998-08-11T09:19:24Z</dcterms:created>
  <dcterms:modified xsi:type="dcterms:W3CDTF">2017-10-23T23:42:28Z</dcterms:modified>
</cp:coreProperties>
</file>