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26"/>
  </p:notesMasterIdLst>
  <p:handoutMasterIdLst>
    <p:handoutMasterId r:id="rId27"/>
  </p:handoutMasterIdLst>
  <p:sldIdLst>
    <p:sldId id="343" r:id="rId2"/>
    <p:sldId id="397" r:id="rId3"/>
    <p:sldId id="374" r:id="rId4"/>
    <p:sldId id="396" r:id="rId5"/>
    <p:sldId id="375" r:id="rId6"/>
    <p:sldId id="376" r:id="rId7"/>
    <p:sldId id="377" r:id="rId8"/>
    <p:sldId id="378" r:id="rId9"/>
    <p:sldId id="379" r:id="rId10"/>
    <p:sldId id="380" r:id="rId11"/>
    <p:sldId id="381" r:id="rId12"/>
    <p:sldId id="384" r:id="rId13"/>
    <p:sldId id="385" r:id="rId14"/>
    <p:sldId id="398" r:id="rId15"/>
    <p:sldId id="399" r:id="rId16"/>
    <p:sldId id="386" r:id="rId17"/>
    <p:sldId id="387" r:id="rId18"/>
    <p:sldId id="388" r:id="rId19"/>
    <p:sldId id="389" r:id="rId20"/>
    <p:sldId id="390" r:id="rId21"/>
    <p:sldId id="391" r:id="rId22"/>
    <p:sldId id="392" r:id="rId23"/>
    <p:sldId id="393" r:id="rId24"/>
    <p:sldId id="394" r:id="rId25"/>
  </p:sldIdLst>
  <p:sldSz cx="9144000" cy="6858000" type="letter"/>
  <p:notesSz cx="6985000" cy="9271000"/>
  <p:custShowLst>
    <p:custShow name="For screen" id="0">
      <p:sldLst>
        <p:sld r:id="rId2"/>
        <p:sld r:id="rId3"/>
        <p:sld r:id="rId4"/>
        <p:sld r:id="rId5"/>
        <p:sld r:id="rId6"/>
        <p:sld r:id="rId7"/>
        <p:sld r:id="rId8"/>
        <p:sld r:id="rId9"/>
        <p:sld r:id="rId10"/>
        <p:sld r:id="rId11"/>
        <p:sld r:id="rId12"/>
        <p:sld r:id="rId13"/>
        <p:sld r:id="rId14"/>
        <p:sld r:id="rId15"/>
        <p:sld r:id="rId16"/>
        <p:sld r:id="rId17"/>
        <p:sld r:id="rId18"/>
        <p:sld r:id="rId19"/>
        <p:sld r:id="rId20"/>
        <p:sld r:id="rId21"/>
        <p:sld r:id="rId22"/>
        <p:sld r:id="rId23"/>
        <p:sld r:id="rId24"/>
        <p:sld r:id="rId25"/>
      </p:sldLst>
    </p:custShow>
    <p:custShow name="For printing" id="1">
      <p:sldLst>
        <p:sld r:id="rId2"/>
        <p:sld r:id="rId3"/>
        <p:sld r:id="rId4"/>
        <p:sld r:id="rId5"/>
        <p:sld r:id="rId6"/>
        <p:sld r:id="rId7"/>
        <p:sld r:id="rId8"/>
        <p:sld r:id="rId9"/>
        <p:sld r:id="rId10"/>
        <p:sld r:id="rId11"/>
        <p:sld r:id="rId12"/>
        <p:sld r:id="rId13"/>
        <p:sld r:id="rId14"/>
        <p:sld r:id="rId15"/>
        <p:sld r:id="rId17"/>
        <p:sld r:id="rId18"/>
        <p:sld r:id="rId19"/>
        <p:sld r:id="rId20"/>
        <p:sld r:id="rId21"/>
        <p:sld r:id="rId22"/>
        <p:sld r:id="rId23"/>
        <p:sld r:id="rId24"/>
        <p:sld r:id="rId25"/>
      </p:sldLst>
    </p:custShow>
  </p:custShowLst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Helvetica" pitchFamily="-12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Helvetica" pitchFamily="-12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Helvetica" pitchFamily="-12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Helvetica" pitchFamily="-12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Helvetica" pitchFamily="-12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Helvetica" pitchFamily="-12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Helvetica" pitchFamily="-12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Helvetica" pitchFamily="-12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Helvetica" pitchFamily="-12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custShow id="0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FFCC"/>
    <a:srgbClr val="66FFFF"/>
    <a:srgbClr val="FF5050"/>
    <a:srgbClr val="FF99FF"/>
    <a:srgbClr val="FF99CC"/>
    <a:srgbClr val="99FFCC"/>
    <a:srgbClr val="FFFF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37" autoAdjust="0"/>
  </p:normalViewPr>
  <p:slideViewPr>
    <p:cSldViewPr>
      <p:cViewPr varScale="1">
        <p:scale>
          <a:sx n="93" d="100"/>
          <a:sy n="93" d="100"/>
        </p:scale>
        <p:origin x="-426" y="-90"/>
      </p:cViewPr>
      <p:guideLst>
        <p:guide orient="horz" pos="624"/>
        <p:guide pos="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1584" y="-104"/>
      </p:cViewPr>
      <p:guideLst>
        <p:guide orient="horz" pos="2920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3108325" y="8829675"/>
            <a:ext cx="771525" cy="258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851" tIns="44724" rIns="87851" bIns="44724">
            <a:spAutoFit/>
          </a:bodyPr>
          <a:lstStyle>
            <a:lvl1pPr defTabSz="868363">
              <a:defRPr sz="2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 defTabSz="868363">
              <a:defRPr sz="2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 defTabSz="868363">
              <a:defRPr sz="2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 defTabSz="868363">
              <a:defRPr sz="2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 defTabSz="868363">
              <a:defRPr sz="2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defRPr/>
            </a:pPr>
            <a:r>
              <a:rPr lang="en-US" altLang="en-US" sz="1200" b="0"/>
              <a:t>Page </a:t>
            </a:r>
            <a:fld id="{BBD483A0-6A3F-4254-A1DB-6EEC3A48140C}" type="slidenum">
              <a:rPr lang="en-US" altLang="en-US" sz="1200" b="0"/>
              <a:pPr>
                <a:defRPr/>
              </a:pPr>
              <a:t>‹#›</a:t>
            </a:fld>
            <a:endParaRPr lang="en-US" altLang="en-US" sz="1200" b="0"/>
          </a:p>
        </p:txBody>
      </p:sp>
    </p:spTree>
    <p:extLst>
      <p:ext uri="{BB962C8B-B14F-4D97-AF65-F5344CB8AC3E}">
        <p14:creationId xmlns:p14="http://schemas.microsoft.com/office/powerpoint/2010/main" val="946858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0275" y="4405313"/>
            <a:ext cx="5124450" cy="417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46" tIns="44724" rIns="91046" bIns="447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3084513" y="8829675"/>
            <a:ext cx="815975" cy="261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851" tIns="44724" rIns="87851" bIns="44724">
            <a:spAutoFit/>
          </a:bodyPr>
          <a:lstStyle>
            <a:lvl1pPr defTabSz="868363">
              <a:defRPr sz="2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 defTabSz="868363">
              <a:defRPr sz="2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 defTabSz="868363">
              <a:defRPr sz="2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 defTabSz="868363">
              <a:defRPr sz="2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 defTabSz="868363">
              <a:defRPr sz="2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defRPr/>
            </a:pPr>
            <a:r>
              <a:rPr lang="en-US" altLang="en-US" sz="1200" b="0" smtClean="0">
                <a:latin typeface="Century Gothic" pitchFamily="34" charset="0"/>
              </a:rPr>
              <a:t>Page </a:t>
            </a:r>
            <a:fld id="{B52CEA4C-79CB-4E7E-B4D7-3663FC41C232}" type="slidenum">
              <a:rPr lang="en-US" altLang="en-US" sz="1200" b="0" smtClean="0">
                <a:latin typeface="Century Gothic" pitchFamily="34" charset="0"/>
              </a:rPr>
              <a:pPr>
                <a:defRPr/>
              </a:pPr>
              <a:t>‹#›</a:t>
            </a:fld>
            <a:endParaRPr lang="en-US" altLang="en-US" sz="1200" b="0" smtClean="0">
              <a:latin typeface="Century Gothic" pitchFamily="34" charset="0"/>
            </a:endParaRPr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701675"/>
            <a:ext cx="4616450" cy="34639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24338495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Class10_synchronization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Note that this wait/signal model is very similar to what the Posix thread model provides, although Posix doesn't provide the encapsulation.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Note that since you're polling, this is very close to using Test and Set.  Also, this version suffers from starvation (while you’re in “wait_a_while” somebody else can grab the write lock).  It’s also unfair in that a late-arriving writer can keep out an earlier reader, and vice versa.  It has neither reader nor writer priority.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dirty="0" smtClean="0"/>
              <a:t>Drawbacks: (1) the polling wastes resources; (2) potential starvation of writers if new readers arrive while a writer is waiting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Charles Anthony Richard Hoare, 1980 Turing Award winner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5019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65125"/>
            <a:ext cx="77724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56138358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87569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21450" y="228600"/>
            <a:ext cx="2076450" cy="62166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28600"/>
            <a:ext cx="6078537" cy="62166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54696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682397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23662618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48361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16554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248279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1000277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03441150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24994826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228600"/>
            <a:ext cx="7467600" cy="83820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96969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217488" y="6400800"/>
            <a:ext cx="606425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defRPr/>
            </a:pPr>
            <a:r>
              <a:rPr lang="en-US" altLang="en-US" sz="1400" b="0" smtClean="0">
                <a:solidFill>
                  <a:schemeClr val="hlink"/>
                </a:solidFill>
              </a:rPr>
              <a:t>– </a:t>
            </a:r>
            <a:fld id="{5E765B4E-FAA7-4E60-81AB-1CDDEB0D5072}" type="slidenum">
              <a:rPr lang="en-US" altLang="en-US" sz="1400" b="0" smtClean="0">
                <a:solidFill>
                  <a:schemeClr val="hlink"/>
                </a:solidFill>
              </a:rPr>
              <a:pPr>
                <a:defRPr/>
              </a:pPr>
              <a:t>‹#›</a:t>
            </a:fld>
            <a:r>
              <a:rPr lang="en-US" altLang="en-US" sz="1400" b="0" smtClean="0">
                <a:solidFill>
                  <a:schemeClr val="hlink"/>
                </a:solidFill>
              </a:rPr>
              <a:t> –</a:t>
            </a:r>
            <a:endParaRPr lang="en-US" altLang="en-US" sz="1400" b="0" smtClean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7764463" y="6391275"/>
            <a:ext cx="685800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defRPr/>
            </a:pPr>
            <a:r>
              <a:rPr lang="en-US" altLang="en-US" sz="1400" b="0" smtClean="0">
                <a:solidFill>
                  <a:schemeClr val="hlink"/>
                </a:solidFill>
              </a:rPr>
              <a:t>CS 105</a:t>
            </a:r>
          </a:p>
        </p:txBody>
      </p:sp>
      <p:pic>
        <p:nvPicPr>
          <p:cNvPr id="1030" name="Picture 7" descr="newlogo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76200"/>
            <a:ext cx="8318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 spd="med"/>
  <p:txStyles>
    <p:titleStyle>
      <a:lvl1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2pPr>
      <a:lvl3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3pPr>
      <a:lvl4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4pPr>
      <a:lvl5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9pPr>
    </p:titleStyle>
    <p:bodyStyle>
      <a:lvl1pPr marL="385763" indent="-385763" algn="l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6175" indent="-238125" algn="l" rtl="0" eaLnBrk="0" fontAlgn="base" hangingPunct="0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</a:defRPr>
      </a:lvl4pPr>
      <a:lvl5pPr marL="1998663" indent="-168275" algn="l" rtl="0" eaLnBrk="0" fontAlgn="base" hangingPunct="0">
        <a:spcBef>
          <a:spcPct val="20000"/>
        </a:spcBef>
        <a:spcAft>
          <a:spcPct val="0"/>
        </a:spcAft>
        <a:buChar char="o"/>
        <a:defRPr sz="1600" b="1">
          <a:solidFill>
            <a:schemeClr val="tx1"/>
          </a:solidFill>
          <a:latin typeface="+mn-lt"/>
        </a:defRPr>
      </a:lvl5pPr>
      <a:lvl6pPr marL="2455863" indent="-168275" algn="l" rtl="0" fontAlgn="base">
        <a:spcBef>
          <a:spcPct val="20000"/>
        </a:spcBef>
        <a:spcAft>
          <a:spcPct val="0"/>
        </a:spcAft>
        <a:buChar char="o"/>
        <a:defRPr sz="1600" b="1">
          <a:solidFill>
            <a:schemeClr val="tx1"/>
          </a:solidFill>
          <a:latin typeface="+mn-lt"/>
        </a:defRPr>
      </a:lvl6pPr>
      <a:lvl7pPr marL="2913063" indent="-168275" algn="l" rtl="0" fontAlgn="base">
        <a:spcBef>
          <a:spcPct val="20000"/>
        </a:spcBef>
        <a:spcAft>
          <a:spcPct val="0"/>
        </a:spcAft>
        <a:buChar char="o"/>
        <a:defRPr sz="1600" b="1">
          <a:solidFill>
            <a:schemeClr val="tx1"/>
          </a:solidFill>
          <a:latin typeface="+mn-lt"/>
        </a:defRPr>
      </a:lvl7pPr>
      <a:lvl8pPr marL="3370263" indent="-168275" algn="l" rtl="0" fontAlgn="base">
        <a:spcBef>
          <a:spcPct val="20000"/>
        </a:spcBef>
        <a:spcAft>
          <a:spcPct val="0"/>
        </a:spcAft>
        <a:buChar char="o"/>
        <a:defRPr sz="1600" b="1">
          <a:solidFill>
            <a:schemeClr val="tx1"/>
          </a:solidFill>
          <a:latin typeface="+mn-lt"/>
        </a:defRPr>
      </a:lvl8pPr>
      <a:lvl9pPr marL="3827463" indent="-168275" algn="l" rtl="0" fontAlgn="base">
        <a:spcBef>
          <a:spcPct val="20000"/>
        </a:spcBef>
        <a:spcAft>
          <a:spcPct val="0"/>
        </a:spcAft>
        <a:buChar char="o"/>
        <a:defRPr sz="16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36738"/>
            <a:ext cx="9144000" cy="1565275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en-US" smtClean="0"/>
              <a:t>Synchronization Methods</a:t>
            </a:r>
            <a:br>
              <a:rPr lang="en-US" altLang="en-US" smtClean="0"/>
            </a:br>
            <a:endParaRPr lang="en-US" altLang="en-US" smtClean="0"/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3733800"/>
            <a:ext cx="6175375" cy="2233613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dirty="0" smtClean="0"/>
              <a:t>Topics</a:t>
            </a:r>
          </a:p>
          <a:p>
            <a:pPr lvl="1" eaLnBrk="1" hangingPunct="1">
              <a:defRPr/>
            </a:pPr>
            <a:r>
              <a:rPr lang="en-US" dirty="0" smtClean="0"/>
              <a:t>Mutual-exclusion methods</a:t>
            </a:r>
          </a:p>
          <a:p>
            <a:pPr lvl="1" eaLnBrk="1" hangingPunct="1">
              <a:defRPr/>
            </a:pPr>
            <a:r>
              <a:rPr lang="en-US" dirty="0" smtClean="0"/>
              <a:t>Producer/consumer problem</a:t>
            </a:r>
          </a:p>
          <a:p>
            <a:pPr lvl="1" eaLnBrk="1" hangingPunct="1">
              <a:defRPr/>
            </a:pPr>
            <a:r>
              <a:rPr lang="en-US" dirty="0" smtClean="0"/>
              <a:t>Readers/writers problem</a:t>
            </a:r>
          </a:p>
        </p:txBody>
      </p:sp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1627188" y="762000"/>
            <a:ext cx="6143625" cy="887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eaLnBrk="1" hangingPunct="1">
              <a:lnSpc>
                <a:spcPct val="87000"/>
              </a:lnSpc>
            </a:pPr>
            <a:r>
              <a:rPr lang="en-US" altLang="en-US" sz="3800"/>
              <a:t>CS 105</a:t>
            </a:r>
            <a:br>
              <a:rPr lang="en-US" altLang="en-US" sz="3800"/>
            </a:br>
            <a:r>
              <a:rPr lang="en-US" altLang="en-US" sz="2500" i="1"/>
              <a:t>“Tour of the Black Holes of Computing”</a:t>
            </a:r>
            <a:endParaRPr lang="en-US" altLang="en-US" sz="38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Problems in Synchronization</a:t>
            </a:r>
          </a:p>
        </p:txBody>
      </p:sp>
      <p:sp>
        <p:nvSpPr>
          <p:cNvPr id="614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Many standard problems in concurrent programming</a:t>
            </a:r>
          </a:p>
          <a:p>
            <a:pPr lvl="1" eaLnBrk="1" hangingPunct="1">
              <a:defRPr/>
            </a:pPr>
            <a:r>
              <a:rPr lang="en-US" smtClean="0"/>
              <a:t>Producer/consumer</a:t>
            </a:r>
          </a:p>
          <a:p>
            <a:pPr lvl="1" eaLnBrk="1" hangingPunct="1">
              <a:defRPr/>
            </a:pPr>
            <a:r>
              <a:rPr lang="en-US" smtClean="0"/>
              <a:t>Readers/writers</a:t>
            </a:r>
          </a:p>
          <a:p>
            <a:pPr lvl="1" eaLnBrk="1" hangingPunct="1">
              <a:defRPr/>
            </a:pPr>
            <a:r>
              <a:rPr lang="en-US" smtClean="0"/>
              <a:t>Dining philosophers</a:t>
            </a:r>
          </a:p>
          <a:p>
            <a:pPr lvl="1" eaLnBrk="1" hangingPunct="1">
              <a:defRPr/>
            </a:pPr>
            <a:r>
              <a:rPr lang="en-US" smtClean="0"/>
              <a:t>Drinking philosophers</a:t>
            </a:r>
          </a:p>
          <a:p>
            <a:pPr lvl="1" eaLnBrk="1" hangingPunct="1">
              <a:defRPr/>
            </a:pPr>
            <a:r>
              <a:rPr lang="en-US" smtClean="0"/>
              <a:t>Etc.</a:t>
            </a:r>
          </a:p>
          <a:p>
            <a:pPr eaLnBrk="1" hangingPunct="1">
              <a:defRPr/>
            </a:pPr>
            <a:r>
              <a:rPr lang="en-US" smtClean="0"/>
              <a:t>Standard problems capture common situations</a:t>
            </a:r>
          </a:p>
          <a:p>
            <a:pPr eaLnBrk="1" hangingPunct="1">
              <a:defRPr/>
            </a:pPr>
            <a:r>
              <a:rPr lang="en-US" smtClean="0"/>
              <a:t>Also give way to evaluate proposed synchronization mechanisms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Producer/Consumer Problem</a:t>
            </a:r>
          </a:p>
        </p:txBody>
      </p:sp>
      <p:sp>
        <p:nvSpPr>
          <p:cNvPr id="616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Two processes communicate</a:t>
            </a:r>
          </a:p>
          <a:p>
            <a:pPr lvl="1" eaLnBrk="1" hangingPunct="1">
              <a:defRPr/>
            </a:pPr>
            <a:r>
              <a:rPr lang="en-US" i="1" dirty="0" smtClean="0"/>
              <a:t>Producer</a:t>
            </a:r>
            <a:r>
              <a:rPr lang="en-US" dirty="0" smtClean="0"/>
              <a:t> generates things (e.g., messages) into a </a:t>
            </a:r>
            <a:r>
              <a:rPr lang="en-US" i="1" dirty="0" smtClean="0"/>
              <a:t>buffer</a:t>
            </a:r>
            <a:endParaRPr lang="en-US" dirty="0" smtClean="0"/>
          </a:p>
          <a:p>
            <a:pPr lvl="1" eaLnBrk="1" hangingPunct="1">
              <a:defRPr/>
            </a:pPr>
            <a:r>
              <a:rPr lang="en-US" i="1" dirty="0" smtClean="0"/>
              <a:t>Consumer</a:t>
            </a:r>
            <a:r>
              <a:rPr lang="en-US" dirty="0" smtClean="0"/>
              <a:t> takes those things and uses them</a:t>
            </a:r>
          </a:p>
          <a:p>
            <a:pPr eaLnBrk="1" hangingPunct="1">
              <a:defRPr/>
            </a:pPr>
            <a:r>
              <a:rPr lang="en-US" dirty="0" smtClean="0"/>
              <a:t>Correctness requirements</a:t>
            </a:r>
          </a:p>
          <a:p>
            <a:pPr lvl="1" eaLnBrk="1" hangingPunct="1">
              <a:defRPr/>
            </a:pPr>
            <a:r>
              <a:rPr lang="en-US" dirty="0" smtClean="0"/>
              <a:t>Producer must wait if buffer is full</a:t>
            </a:r>
          </a:p>
          <a:p>
            <a:pPr lvl="1" eaLnBrk="1" hangingPunct="1">
              <a:defRPr/>
            </a:pPr>
            <a:r>
              <a:rPr lang="en-US" dirty="0" smtClean="0"/>
              <a:t>Consumer must not extract things from empty buffer</a:t>
            </a:r>
          </a:p>
          <a:p>
            <a:pPr lvl="1" eaLnBrk="1" hangingPunct="1">
              <a:defRPr/>
            </a:pPr>
            <a:r>
              <a:rPr lang="en-US" dirty="0" smtClean="0"/>
              <a:t>Order must be maintained</a:t>
            </a:r>
          </a:p>
          <a:p>
            <a:pPr eaLnBrk="1" hangingPunct="1">
              <a:defRPr/>
            </a:pPr>
            <a:r>
              <a:rPr lang="en-US" dirty="0" smtClean="0"/>
              <a:t>Solutions</a:t>
            </a:r>
          </a:p>
          <a:p>
            <a:pPr lvl="1" eaLnBrk="1" hangingPunct="1">
              <a:defRPr/>
            </a:pPr>
            <a:r>
              <a:rPr lang="en-US" dirty="0" smtClean="0"/>
              <a:t>Can be done with just load/store (but tricky)</a:t>
            </a:r>
          </a:p>
          <a:p>
            <a:pPr lvl="1" eaLnBrk="1" hangingPunct="1">
              <a:defRPr/>
            </a:pPr>
            <a:r>
              <a:rPr lang="en-US" dirty="0" smtClean="0"/>
              <a:t>We have seen simple semaphore-based solution for one-element buffer</a:t>
            </a:r>
          </a:p>
          <a:p>
            <a:pPr lvl="1" eaLnBrk="1" hangingPunct="1">
              <a:defRPr/>
            </a:pPr>
            <a:r>
              <a:rPr lang="en-US" dirty="0" smtClean="0"/>
              <a:t>Perfect application for monitors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Producer/Consumer with Monitors</a:t>
            </a:r>
          </a:p>
        </p:txBody>
      </p:sp>
      <p:sp>
        <p:nvSpPr>
          <p:cNvPr id="623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50000"/>
              </a:lnSpc>
              <a:defRPr/>
            </a:pPr>
            <a:endParaRPr lang="en-US" b="0" dirty="0" smtClean="0">
              <a:latin typeface="Courier New" pitchFamily="49" charset="0"/>
            </a:endParaRPr>
          </a:p>
          <a:p>
            <a:pPr eaLnBrk="1" hangingPunct="1">
              <a:lnSpc>
                <a:spcPct val="50000"/>
              </a:lnSpc>
              <a:defRPr/>
            </a:pPr>
            <a:r>
              <a:rPr lang="en-US" dirty="0" smtClean="0">
                <a:latin typeface="Courier New" pitchFamily="49" charset="0"/>
              </a:rPr>
              <a:t>monitor</a:t>
            </a:r>
            <a:r>
              <a:rPr lang="en-US" b="0" dirty="0" smtClean="0">
                <a:latin typeface="Courier New" pitchFamily="49" charset="0"/>
              </a:rPr>
              <a:t> </a:t>
            </a:r>
            <a:r>
              <a:rPr lang="en-US" b="0" dirty="0" err="1" smtClean="0">
                <a:latin typeface="Courier New" pitchFamily="49" charset="0"/>
              </a:rPr>
              <a:t>producerconsumermonitor</a:t>
            </a:r>
            <a:r>
              <a:rPr lang="en-US" b="0" dirty="0" smtClean="0">
                <a:latin typeface="Courier New" pitchFamily="49" charset="0"/>
              </a:rPr>
              <a:t>;</a:t>
            </a:r>
          </a:p>
          <a:p>
            <a:pPr eaLnBrk="1" hangingPunct="1">
              <a:lnSpc>
                <a:spcPct val="50000"/>
              </a:lnSpc>
              <a:defRPr/>
            </a:pPr>
            <a:r>
              <a:rPr lang="en-US" dirty="0" err="1" smtClean="0">
                <a:latin typeface="Courier New" pitchFamily="49" charset="0"/>
              </a:rPr>
              <a:t>var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b="0" dirty="0" smtClean="0">
                <a:latin typeface="Courier New" pitchFamily="49" charset="0"/>
              </a:rPr>
              <a:t>buffer[0..slots-1] </a:t>
            </a:r>
            <a:r>
              <a:rPr lang="en-US" dirty="0" smtClean="0">
                <a:latin typeface="Courier New" pitchFamily="49" charset="0"/>
              </a:rPr>
              <a:t>of</a:t>
            </a:r>
            <a:r>
              <a:rPr lang="en-US" b="0" dirty="0" smtClean="0">
                <a:latin typeface="Courier New" pitchFamily="49" charset="0"/>
              </a:rPr>
              <a:t> message;</a:t>
            </a:r>
          </a:p>
          <a:p>
            <a:pPr eaLnBrk="1" hangingPunct="1">
              <a:lnSpc>
                <a:spcPct val="50000"/>
              </a:lnSpc>
              <a:defRPr/>
            </a:pPr>
            <a:r>
              <a:rPr lang="en-US" b="0" dirty="0" smtClean="0">
                <a:latin typeface="Courier New" pitchFamily="49" charset="0"/>
              </a:rPr>
              <a:t>	</a:t>
            </a:r>
            <a:r>
              <a:rPr lang="en-US" b="0" dirty="0" err="1" smtClean="0">
                <a:latin typeface="Courier New" pitchFamily="49" charset="0"/>
              </a:rPr>
              <a:t>slotsinuse</a:t>
            </a:r>
            <a:r>
              <a:rPr lang="en-US" b="0" dirty="0" smtClean="0">
                <a:latin typeface="Courier New" pitchFamily="49" charset="0"/>
              </a:rPr>
              <a:t>: 0..slots;</a:t>
            </a:r>
          </a:p>
          <a:p>
            <a:pPr eaLnBrk="1" hangingPunct="1">
              <a:lnSpc>
                <a:spcPct val="50000"/>
              </a:lnSpc>
              <a:defRPr/>
            </a:pPr>
            <a:r>
              <a:rPr lang="en-US" b="0" dirty="0" smtClean="0">
                <a:latin typeface="Courier New" pitchFamily="49" charset="0"/>
              </a:rPr>
              <a:t>	</a:t>
            </a:r>
            <a:r>
              <a:rPr lang="en-US" b="0" dirty="0" err="1" smtClean="0">
                <a:latin typeface="Courier New" pitchFamily="49" charset="0"/>
              </a:rPr>
              <a:t>nexttofill</a:t>
            </a:r>
            <a:r>
              <a:rPr lang="en-US" b="0" dirty="0" smtClean="0">
                <a:latin typeface="Courier New" pitchFamily="49" charset="0"/>
              </a:rPr>
              <a:t>, </a:t>
            </a:r>
            <a:r>
              <a:rPr lang="en-US" b="0" dirty="0" err="1" smtClean="0">
                <a:latin typeface="Courier New" pitchFamily="49" charset="0"/>
              </a:rPr>
              <a:t>nexttoempty</a:t>
            </a:r>
            <a:r>
              <a:rPr lang="en-US" b="0" dirty="0" smtClean="0">
                <a:latin typeface="Courier New" pitchFamily="49" charset="0"/>
              </a:rPr>
              <a:t>: 0..slots-1;</a:t>
            </a:r>
          </a:p>
          <a:p>
            <a:pPr eaLnBrk="1" hangingPunct="1">
              <a:lnSpc>
                <a:spcPct val="50000"/>
              </a:lnSpc>
              <a:defRPr/>
            </a:pPr>
            <a:r>
              <a:rPr lang="en-US" b="0" dirty="0" smtClean="0">
                <a:latin typeface="Courier New" pitchFamily="49" charset="0"/>
              </a:rPr>
              <a:t>	</a:t>
            </a:r>
            <a:r>
              <a:rPr lang="en-US" b="0" dirty="0" err="1" smtClean="0">
                <a:latin typeface="Courier New" pitchFamily="49" charset="0"/>
              </a:rPr>
              <a:t>bufferhasdata</a:t>
            </a:r>
            <a:r>
              <a:rPr lang="en-US" b="0" dirty="0" smtClean="0">
                <a:latin typeface="Courier New" pitchFamily="49" charset="0"/>
              </a:rPr>
              <a:t>, </a:t>
            </a:r>
            <a:r>
              <a:rPr lang="en-US" b="0" dirty="0" err="1" smtClean="0">
                <a:latin typeface="Courier New" pitchFamily="49" charset="0"/>
              </a:rPr>
              <a:t>bufferhasspace</a:t>
            </a:r>
            <a:r>
              <a:rPr lang="en-US" b="0" dirty="0" smtClean="0">
                <a:latin typeface="Courier New" pitchFamily="49" charset="0"/>
              </a:rPr>
              <a:t>: condition;</a:t>
            </a:r>
          </a:p>
          <a:p>
            <a:pPr eaLnBrk="1" hangingPunct="1">
              <a:lnSpc>
                <a:spcPct val="50000"/>
              </a:lnSpc>
              <a:defRPr/>
            </a:pPr>
            <a:r>
              <a:rPr lang="en-US" dirty="0" smtClean="0">
                <a:latin typeface="Courier New" pitchFamily="49" charset="0"/>
              </a:rPr>
              <a:t>procedure</a:t>
            </a:r>
            <a:r>
              <a:rPr lang="en-US" b="0" dirty="0" smtClean="0">
                <a:latin typeface="Courier New" pitchFamily="49" charset="0"/>
              </a:rPr>
              <a:t> </a:t>
            </a:r>
            <a:r>
              <a:rPr lang="en-US" b="0" dirty="0" err="1" smtClean="0">
                <a:latin typeface="Courier New" pitchFamily="49" charset="0"/>
              </a:rPr>
              <a:t>fillslot</a:t>
            </a:r>
            <a:r>
              <a:rPr lang="en-US" b="0" dirty="0" smtClean="0">
                <a:latin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</a:rPr>
              <a:t>var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b="0" dirty="0" smtClean="0">
                <a:latin typeface="Courier New" pitchFamily="49" charset="0"/>
              </a:rPr>
              <a:t>data: message) </a:t>
            </a:r>
            <a:r>
              <a:rPr lang="en-US" dirty="0" smtClean="0">
                <a:latin typeface="Courier New" pitchFamily="49" charset="0"/>
              </a:rPr>
              <a:t>begin</a:t>
            </a:r>
          </a:p>
          <a:p>
            <a:pPr eaLnBrk="1" hangingPunct="1">
              <a:lnSpc>
                <a:spcPct val="50000"/>
              </a:lnSpc>
              <a:defRPr/>
            </a:pPr>
            <a:r>
              <a:rPr lang="en-US" dirty="0" smtClean="0">
                <a:latin typeface="Courier New" pitchFamily="49" charset="0"/>
              </a:rPr>
              <a:t>	if </a:t>
            </a:r>
            <a:r>
              <a:rPr lang="en-US" b="0" dirty="0" err="1" smtClean="0">
                <a:latin typeface="Courier New" pitchFamily="49" charset="0"/>
              </a:rPr>
              <a:t>slotsinuse</a:t>
            </a:r>
            <a:r>
              <a:rPr lang="en-US" b="0" dirty="0" smtClean="0">
                <a:latin typeface="Courier New" pitchFamily="49" charset="0"/>
              </a:rPr>
              <a:t> = slots;</a:t>
            </a:r>
          </a:p>
          <a:p>
            <a:pPr eaLnBrk="1" hangingPunct="1">
              <a:lnSpc>
                <a:spcPct val="50000"/>
              </a:lnSpc>
              <a:defRPr/>
            </a:pPr>
            <a:r>
              <a:rPr lang="en-US" b="0" dirty="0" smtClean="0">
                <a:latin typeface="Courier New" pitchFamily="49" charset="0"/>
              </a:rPr>
              <a:t>		</a:t>
            </a:r>
            <a:r>
              <a:rPr lang="en-US" dirty="0" smtClean="0">
                <a:latin typeface="Courier New" pitchFamily="49" charset="0"/>
              </a:rPr>
              <a:t>then </a:t>
            </a:r>
            <a:r>
              <a:rPr lang="en-US" b="0" dirty="0" smtClean="0">
                <a:latin typeface="Courier New" pitchFamily="49" charset="0"/>
              </a:rPr>
              <a:t>wait(</a:t>
            </a:r>
            <a:r>
              <a:rPr lang="en-US" b="0" dirty="0" err="1" smtClean="0">
                <a:latin typeface="Courier New" pitchFamily="49" charset="0"/>
              </a:rPr>
              <a:t>bufferhasspace</a:t>
            </a:r>
            <a:r>
              <a:rPr lang="en-US" b="0" dirty="0" smtClean="0">
                <a:latin typeface="Courier New" pitchFamily="49" charset="0"/>
              </a:rPr>
              <a:t>);</a:t>
            </a:r>
          </a:p>
          <a:p>
            <a:pPr eaLnBrk="1" hangingPunct="1">
              <a:lnSpc>
                <a:spcPct val="50000"/>
              </a:lnSpc>
              <a:defRPr/>
            </a:pPr>
            <a:r>
              <a:rPr lang="en-US" b="0" dirty="0" smtClean="0">
                <a:latin typeface="Courier New" pitchFamily="49" charset="0"/>
              </a:rPr>
              <a:t>	buffer[</a:t>
            </a:r>
            <a:r>
              <a:rPr lang="en-US" b="0" dirty="0" err="1" smtClean="0">
                <a:latin typeface="Courier New" pitchFamily="49" charset="0"/>
              </a:rPr>
              <a:t>nexttofill</a:t>
            </a:r>
            <a:r>
              <a:rPr lang="en-US" b="0" dirty="0" smtClean="0">
                <a:latin typeface="Courier New" pitchFamily="49" charset="0"/>
              </a:rPr>
              <a:t>] := data;</a:t>
            </a:r>
          </a:p>
          <a:p>
            <a:pPr eaLnBrk="1" hangingPunct="1">
              <a:lnSpc>
                <a:spcPct val="50000"/>
              </a:lnSpc>
              <a:defRPr/>
            </a:pPr>
            <a:r>
              <a:rPr lang="en-US" b="0" dirty="0" smtClean="0">
                <a:latin typeface="Courier New" pitchFamily="49" charset="0"/>
              </a:rPr>
              <a:t>	</a:t>
            </a:r>
            <a:r>
              <a:rPr lang="en-US" b="0" dirty="0" err="1" smtClean="0">
                <a:latin typeface="Courier New" pitchFamily="49" charset="0"/>
              </a:rPr>
              <a:t>nexttofill</a:t>
            </a:r>
            <a:r>
              <a:rPr lang="en-US" b="0" dirty="0" smtClean="0">
                <a:latin typeface="Courier New" pitchFamily="49" charset="0"/>
              </a:rPr>
              <a:t> := (</a:t>
            </a:r>
            <a:r>
              <a:rPr lang="en-US" b="0" dirty="0" err="1" smtClean="0">
                <a:latin typeface="Courier New" pitchFamily="49" charset="0"/>
              </a:rPr>
              <a:t>nexttofill</a:t>
            </a:r>
            <a:r>
              <a:rPr lang="en-US" b="0" dirty="0" smtClean="0">
                <a:latin typeface="Courier New" pitchFamily="49" charset="0"/>
              </a:rPr>
              <a:t> + 1) </a:t>
            </a:r>
            <a:r>
              <a:rPr lang="en-US" dirty="0" smtClean="0">
                <a:latin typeface="Courier New" pitchFamily="49" charset="0"/>
              </a:rPr>
              <a:t>mod</a:t>
            </a:r>
            <a:r>
              <a:rPr lang="en-US" b="0" dirty="0" smtClean="0">
                <a:latin typeface="Courier New" pitchFamily="49" charset="0"/>
              </a:rPr>
              <a:t> slots;</a:t>
            </a:r>
          </a:p>
          <a:p>
            <a:pPr eaLnBrk="1" hangingPunct="1">
              <a:lnSpc>
                <a:spcPct val="50000"/>
              </a:lnSpc>
              <a:defRPr/>
            </a:pPr>
            <a:r>
              <a:rPr lang="en-US" b="0" dirty="0" smtClean="0">
                <a:latin typeface="Courier New" pitchFamily="49" charset="0"/>
              </a:rPr>
              <a:t>  </a:t>
            </a:r>
            <a:r>
              <a:rPr lang="en-US" b="0" dirty="0" err="1" smtClean="0">
                <a:latin typeface="Courier New" pitchFamily="49" charset="0"/>
              </a:rPr>
              <a:t>slotsinuse</a:t>
            </a:r>
            <a:r>
              <a:rPr lang="en-US" b="0" dirty="0" smtClean="0">
                <a:latin typeface="Courier New" pitchFamily="49" charset="0"/>
              </a:rPr>
              <a:t> := </a:t>
            </a:r>
            <a:r>
              <a:rPr lang="en-US" b="0" dirty="0" err="1" smtClean="0">
                <a:latin typeface="Courier New" pitchFamily="49" charset="0"/>
              </a:rPr>
              <a:t>slotsinuse</a:t>
            </a:r>
            <a:r>
              <a:rPr lang="en-US" b="0" dirty="0" smtClean="0">
                <a:latin typeface="Courier New" pitchFamily="49" charset="0"/>
              </a:rPr>
              <a:t> + 1;</a:t>
            </a:r>
          </a:p>
          <a:p>
            <a:pPr eaLnBrk="1" hangingPunct="1">
              <a:lnSpc>
                <a:spcPct val="50000"/>
              </a:lnSpc>
              <a:defRPr/>
            </a:pPr>
            <a:r>
              <a:rPr lang="en-US" b="0" dirty="0" smtClean="0">
                <a:latin typeface="Courier New" pitchFamily="49" charset="0"/>
              </a:rPr>
              <a:t>	signal(</a:t>
            </a:r>
            <a:r>
              <a:rPr lang="en-US" b="0" dirty="0" err="1" smtClean="0">
                <a:latin typeface="Courier New" pitchFamily="49" charset="0"/>
              </a:rPr>
              <a:t>bufferhasdata</a:t>
            </a:r>
            <a:r>
              <a:rPr lang="en-US" b="0" dirty="0" smtClean="0">
                <a:latin typeface="Courier New" pitchFamily="49" charset="0"/>
              </a:rPr>
              <a:t>);</a:t>
            </a:r>
          </a:p>
          <a:p>
            <a:pPr eaLnBrk="1" hangingPunct="1">
              <a:lnSpc>
                <a:spcPct val="50000"/>
              </a:lnSpc>
              <a:defRPr/>
            </a:pPr>
            <a:r>
              <a:rPr lang="en-US" dirty="0" smtClean="0">
                <a:latin typeface="Courier New" pitchFamily="49" charset="0"/>
              </a:rPr>
              <a:t>end;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Producer/Consumer with Monitors (continued)</a:t>
            </a:r>
          </a:p>
        </p:txBody>
      </p:sp>
      <p:sp>
        <p:nvSpPr>
          <p:cNvPr id="624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50000"/>
              </a:lnSpc>
              <a:defRPr/>
            </a:pPr>
            <a:endParaRPr lang="en-US" b="0" smtClean="0">
              <a:latin typeface="Courier New" pitchFamily="49" charset="0"/>
            </a:endParaRPr>
          </a:p>
          <a:p>
            <a:pPr eaLnBrk="1" hangingPunct="1">
              <a:lnSpc>
                <a:spcPct val="50000"/>
              </a:lnSpc>
              <a:defRPr/>
            </a:pPr>
            <a:r>
              <a:rPr lang="en-US" smtClean="0">
                <a:latin typeface="Courier New" pitchFamily="49" charset="0"/>
              </a:rPr>
              <a:t>procedure</a:t>
            </a:r>
            <a:r>
              <a:rPr lang="en-US" b="0" smtClean="0">
                <a:latin typeface="Courier New" pitchFamily="49" charset="0"/>
              </a:rPr>
              <a:t> emptyslot(</a:t>
            </a:r>
            <a:r>
              <a:rPr lang="en-US" smtClean="0">
                <a:latin typeface="Courier New" pitchFamily="49" charset="0"/>
              </a:rPr>
              <a:t>var</a:t>
            </a:r>
            <a:r>
              <a:rPr lang="en-US" b="0" smtClean="0">
                <a:latin typeface="Courier New" pitchFamily="49" charset="0"/>
              </a:rPr>
              <a:t> data: message) </a:t>
            </a:r>
            <a:r>
              <a:rPr lang="en-US" smtClean="0">
                <a:latin typeface="Courier New" pitchFamily="49" charset="0"/>
              </a:rPr>
              <a:t>begin</a:t>
            </a:r>
          </a:p>
          <a:p>
            <a:pPr eaLnBrk="1" hangingPunct="1">
              <a:lnSpc>
                <a:spcPct val="50000"/>
              </a:lnSpc>
              <a:defRPr/>
            </a:pPr>
            <a:r>
              <a:rPr lang="en-US" smtClean="0">
                <a:latin typeface="Courier New" pitchFamily="49" charset="0"/>
              </a:rPr>
              <a:t>	if </a:t>
            </a:r>
            <a:r>
              <a:rPr lang="en-US" b="0" smtClean="0">
                <a:latin typeface="Courier New" pitchFamily="49" charset="0"/>
              </a:rPr>
              <a:t>slotsinuse = 0;</a:t>
            </a:r>
          </a:p>
          <a:p>
            <a:pPr eaLnBrk="1" hangingPunct="1">
              <a:lnSpc>
                <a:spcPct val="50000"/>
              </a:lnSpc>
              <a:defRPr/>
            </a:pPr>
            <a:r>
              <a:rPr lang="en-US" b="0" smtClean="0">
                <a:latin typeface="Courier New" pitchFamily="49" charset="0"/>
              </a:rPr>
              <a:t>		</a:t>
            </a:r>
            <a:r>
              <a:rPr lang="en-US" smtClean="0">
                <a:latin typeface="Courier New" pitchFamily="49" charset="0"/>
              </a:rPr>
              <a:t>then </a:t>
            </a:r>
            <a:r>
              <a:rPr lang="en-US" b="0" smtClean="0">
                <a:latin typeface="Courier New" pitchFamily="49" charset="0"/>
              </a:rPr>
              <a:t>wait(bufferhasdata);</a:t>
            </a:r>
          </a:p>
          <a:p>
            <a:pPr eaLnBrk="1" hangingPunct="1">
              <a:lnSpc>
                <a:spcPct val="50000"/>
              </a:lnSpc>
              <a:defRPr/>
            </a:pPr>
            <a:r>
              <a:rPr lang="en-US" b="0" smtClean="0">
                <a:latin typeface="Courier New" pitchFamily="49" charset="0"/>
              </a:rPr>
              <a:t>	data := buffer[nexttoempty];</a:t>
            </a:r>
          </a:p>
          <a:p>
            <a:pPr eaLnBrk="1" hangingPunct="1">
              <a:lnSpc>
                <a:spcPct val="50000"/>
              </a:lnSpc>
              <a:defRPr/>
            </a:pPr>
            <a:r>
              <a:rPr lang="en-US" b="0" smtClean="0">
                <a:latin typeface="Courier New" pitchFamily="49" charset="0"/>
              </a:rPr>
              <a:t>	nexttoempty = (nexttoempty + 1) </a:t>
            </a:r>
            <a:r>
              <a:rPr lang="en-US" smtClean="0">
                <a:latin typeface="Courier New" pitchFamily="49" charset="0"/>
              </a:rPr>
              <a:t>mod</a:t>
            </a:r>
            <a:r>
              <a:rPr lang="en-US" b="0" smtClean="0">
                <a:latin typeface="Courier New" pitchFamily="49" charset="0"/>
              </a:rPr>
              <a:t> slots;</a:t>
            </a:r>
          </a:p>
          <a:p>
            <a:pPr eaLnBrk="1" hangingPunct="1">
              <a:lnSpc>
                <a:spcPct val="50000"/>
              </a:lnSpc>
              <a:defRPr/>
            </a:pPr>
            <a:r>
              <a:rPr lang="en-US" b="0" smtClean="0">
                <a:latin typeface="Courier New" pitchFamily="49" charset="0"/>
              </a:rPr>
              <a:t>  slotsinuse := slotsinuse – 1;</a:t>
            </a:r>
          </a:p>
          <a:p>
            <a:pPr eaLnBrk="1" hangingPunct="1">
              <a:lnSpc>
                <a:spcPct val="50000"/>
              </a:lnSpc>
              <a:defRPr/>
            </a:pPr>
            <a:r>
              <a:rPr lang="en-US" b="0" smtClean="0">
                <a:latin typeface="Courier New" pitchFamily="49" charset="0"/>
              </a:rPr>
              <a:t>	signal(bufferhasspace);</a:t>
            </a:r>
          </a:p>
          <a:p>
            <a:pPr eaLnBrk="1" hangingPunct="1">
              <a:lnSpc>
                <a:spcPct val="50000"/>
              </a:lnSpc>
              <a:defRPr/>
            </a:pPr>
            <a:r>
              <a:rPr lang="en-US" smtClean="0">
                <a:latin typeface="Courier New" pitchFamily="49" charset="0"/>
              </a:rPr>
              <a:t>end;</a:t>
            </a:r>
          </a:p>
          <a:p>
            <a:pPr eaLnBrk="1" hangingPunct="1">
              <a:lnSpc>
                <a:spcPct val="50000"/>
              </a:lnSpc>
              <a:defRPr/>
            </a:pPr>
            <a:r>
              <a:rPr lang="en-US" smtClean="0">
                <a:latin typeface="Courier New" pitchFamily="49" charset="0"/>
              </a:rPr>
              <a:t>begin</a:t>
            </a:r>
            <a:endParaRPr lang="en-US" b="0" smtClean="0">
              <a:latin typeface="Courier New" pitchFamily="49" charset="0"/>
            </a:endParaRPr>
          </a:p>
          <a:p>
            <a:pPr eaLnBrk="1" hangingPunct="1">
              <a:lnSpc>
                <a:spcPct val="50000"/>
              </a:lnSpc>
              <a:defRPr/>
            </a:pPr>
            <a:r>
              <a:rPr lang="en-US" b="0" smtClean="0">
                <a:latin typeface="Courier New" pitchFamily="49" charset="0"/>
              </a:rPr>
              <a:t>	slotsinuse := 0;</a:t>
            </a:r>
          </a:p>
          <a:p>
            <a:pPr eaLnBrk="1" hangingPunct="1">
              <a:lnSpc>
                <a:spcPct val="50000"/>
              </a:lnSpc>
              <a:defRPr/>
            </a:pPr>
            <a:r>
              <a:rPr lang="en-US" b="0" smtClean="0">
                <a:latin typeface="Courier New" pitchFamily="49" charset="0"/>
              </a:rPr>
              <a:t>	nexttofill := 0;</a:t>
            </a:r>
          </a:p>
          <a:p>
            <a:pPr eaLnBrk="1" hangingPunct="1">
              <a:lnSpc>
                <a:spcPct val="50000"/>
              </a:lnSpc>
              <a:defRPr/>
            </a:pPr>
            <a:r>
              <a:rPr lang="en-US" b="0" smtClean="0">
                <a:latin typeface="Courier New" pitchFamily="49" charset="0"/>
              </a:rPr>
              <a:t>	nexttoempty := 0;</a:t>
            </a:r>
          </a:p>
          <a:p>
            <a:pPr eaLnBrk="1" hangingPunct="1">
              <a:lnSpc>
                <a:spcPct val="50000"/>
              </a:lnSpc>
              <a:defRPr/>
            </a:pPr>
            <a:r>
              <a:rPr lang="en-US" smtClean="0">
                <a:latin typeface="Courier New" pitchFamily="49" charset="0"/>
              </a:rPr>
              <a:t>end</a:t>
            </a:r>
            <a:r>
              <a:rPr lang="en-US" b="0" smtClean="0">
                <a:latin typeface="Courier New" pitchFamily="49" charset="0"/>
              </a:rPr>
              <a:t>;</a:t>
            </a:r>
            <a:endParaRPr lang="en-US" smtClean="0">
              <a:latin typeface="Courier New" pitchFamily="49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Exercise: P/C with Semaphores</a:t>
            </a:r>
          </a:p>
        </p:txBody>
      </p:sp>
      <p:sp>
        <p:nvSpPr>
          <p:cNvPr id="626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Form a small team (2-4 people)</a:t>
            </a:r>
          </a:p>
          <a:p>
            <a:pPr eaLnBrk="1" hangingPunct="1">
              <a:defRPr/>
            </a:pPr>
            <a:r>
              <a:rPr lang="en-US" dirty="0" smtClean="0"/>
              <a:t>Sketch out a producer/consumer solution</a:t>
            </a:r>
          </a:p>
          <a:p>
            <a:pPr lvl="1" eaLnBrk="1" hangingPunct="1">
              <a:defRPr/>
            </a:pPr>
            <a:r>
              <a:rPr lang="en-US" dirty="0" smtClean="0"/>
              <a:t>Multiple slots in buffer</a:t>
            </a:r>
          </a:p>
          <a:p>
            <a:pPr lvl="1" eaLnBrk="1" hangingPunct="1">
              <a:defRPr/>
            </a:pPr>
            <a:r>
              <a:rPr lang="en-US" dirty="0" smtClean="0"/>
              <a:t>Buffer used circularly (“ring” buffer)</a:t>
            </a:r>
          </a:p>
          <a:p>
            <a:pPr lvl="1" eaLnBrk="1" hangingPunct="1">
              <a:defRPr/>
            </a:pPr>
            <a:r>
              <a:rPr lang="en-US" dirty="0" smtClean="0"/>
              <a:t>Use only two semaphores</a:t>
            </a:r>
          </a:p>
          <a:p>
            <a:pPr lvl="2" eaLnBrk="1" hangingPunct="1">
              <a:defRPr/>
            </a:pPr>
            <a:r>
              <a:rPr lang="en-US" dirty="0" smtClean="0"/>
              <a:t>Find a way to count with them!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Solution: P/C with Semaphores</a:t>
            </a:r>
          </a:p>
        </p:txBody>
      </p:sp>
      <p:sp>
        <p:nvSpPr>
          <p:cNvPr id="626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  <a:defRPr/>
            </a:pPr>
            <a:r>
              <a:rPr lang="en-US" sz="1800" b="0" dirty="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semaphore </a:t>
            </a:r>
            <a:r>
              <a:rPr lang="en-US" sz="1800" b="0" dirty="0" err="1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empty_slots</a:t>
            </a:r>
            <a:r>
              <a:rPr lang="en-US" sz="1800" b="0" dirty="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N;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en-US" sz="1800" b="0" dirty="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semaphore </a:t>
            </a:r>
            <a:r>
              <a:rPr lang="en-US" sz="1800" b="0" dirty="0" err="1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full_slots</a:t>
            </a:r>
            <a:r>
              <a:rPr lang="en-US" sz="1800" b="0" dirty="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0;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sz="1800" b="0" dirty="0" smtClean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spcBef>
                <a:spcPts val="0"/>
              </a:spcBef>
              <a:defRPr/>
            </a:pPr>
            <a:r>
              <a:rPr lang="en-US" sz="1800" b="0" dirty="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void produce(</a:t>
            </a:r>
            <a:r>
              <a:rPr lang="en-US" sz="1800" b="0" dirty="0" err="1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b="0" dirty="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data)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en-US" sz="1800" b="0" dirty="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en-US" sz="1800" b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b="0" dirty="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P(</a:t>
            </a:r>
            <a:r>
              <a:rPr lang="en-US" sz="1800" b="0" dirty="0" err="1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empty_slots</a:t>
            </a:r>
            <a:r>
              <a:rPr lang="en-US" sz="1800" b="0" dirty="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en-US" sz="1800" b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b="0" dirty="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buffer[</a:t>
            </a:r>
            <a:r>
              <a:rPr lang="en-US" sz="1800" b="0" dirty="0" err="1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next_empty</a:t>
            </a:r>
            <a:r>
              <a:rPr lang="en-US" sz="1800" b="0" dirty="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 = data;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en-US" sz="1800" b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b="0" dirty="0" err="1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next_empty</a:t>
            </a:r>
            <a:r>
              <a:rPr lang="en-US" sz="1800" b="0" dirty="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(</a:t>
            </a:r>
            <a:r>
              <a:rPr lang="en-US" sz="1800" b="0" dirty="0" err="1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next_empty</a:t>
            </a:r>
            <a:r>
              <a:rPr lang="en-US" sz="1800" b="0" dirty="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+ 1) % N;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en-US" sz="1800" b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b="0" dirty="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V(</a:t>
            </a:r>
            <a:r>
              <a:rPr lang="en-US" sz="1800" b="0" dirty="0" err="1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full_slots</a:t>
            </a:r>
            <a:r>
              <a:rPr lang="en-US" sz="1800" b="0" dirty="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en-US" sz="1800" b="0" dirty="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sz="1800" b="0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spcBef>
                <a:spcPts val="0"/>
              </a:spcBef>
              <a:defRPr/>
            </a:pPr>
            <a:r>
              <a:rPr lang="en-US" sz="1800" b="0" dirty="0" err="1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b="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consume</a:t>
            </a:r>
            <a:r>
              <a:rPr lang="en-US" sz="1800" b="0" dirty="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en-US" sz="1800" b="0" dirty="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en-US" sz="1800" b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b="0" dirty="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P(</a:t>
            </a:r>
            <a:r>
              <a:rPr lang="en-US" sz="1800" b="0" dirty="0" err="1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full_slots</a:t>
            </a:r>
            <a:r>
              <a:rPr lang="en-US" sz="1800" b="0" dirty="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en-US" sz="1800" b="0" dirty="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data = buffer[</a:t>
            </a:r>
            <a:r>
              <a:rPr lang="en-US" sz="1800" b="0" dirty="0" err="1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next_full</a:t>
            </a:r>
            <a:r>
              <a:rPr lang="en-US" sz="1800" b="0" dirty="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en-US" sz="1800" b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b="0" dirty="0" err="1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next_full</a:t>
            </a:r>
            <a:r>
              <a:rPr lang="en-US" sz="1800" b="0" dirty="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(</a:t>
            </a:r>
            <a:r>
              <a:rPr lang="en-US" sz="1800" b="0" dirty="0" err="1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next_full</a:t>
            </a:r>
            <a:r>
              <a:rPr lang="en-US" sz="1800" b="0" dirty="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+ 1) % N;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en-US" sz="1800" b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b="0" dirty="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V(</a:t>
            </a:r>
            <a:r>
              <a:rPr lang="en-US" sz="1800" b="0" dirty="0" err="1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empty_slots</a:t>
            </a:r>
            <a:r>
              <a:rPr lang="en-US" sz="1800" b="0" dirty="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en-US" sz="1800" b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b="0" dirty="0" smtClean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return data;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en-US" sz="1800" b="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800" b="0" dirty="0" smtClean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803645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Readers/Writers Problem</a:t>
            </a:r>
          </a:p>
        </p:txBody>
      </p:sp>
      <p:sp>
        <p:nvSpPr>
          <p:cNvPr id="626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More complex than producer/consumer</a:t>
            </a:r>
          </a:p>
          <a:p>
            <a:pPr lvl="1" eaLnBrk="1" hangingPunct="1">
              <a:defRPr/>
            </a:pPr>
            <a:r>
              <a:rPr lang="en-US" smtClean="0"/>
              <a:t>Many processes accessing single resource</a:t>
            </a:r>
          </a:p>
          <a:p>
            <a:pPr lvl="1" eaLnBrk="1" hangingPunct="1">
              <a:defRPr/>
            </a:pPr>
            <a:r>
              <a:rPr lang="en-US" smtClean="0"/>
              <a:t>Some read, some write (some could do both)</a:t>
            </a:r>
          </a:p>
          <a:p>
            <a:pPr lvl="1" eaLnBrk="1" hangingPunct="1">
              <a:defRPr/>
            </a:pPr>
            <a:r>
              <a:rPr lang="en-US" smtClean="0"/>
              <a:t>OK for many to read at once</a:t>
            </a:r>
          </a:p>
          <a:p>
            <a:pPr lvl="2" eaLnBrk="1" hangingPunct="1">
              <a:defRPr/>
            </a:pPr>
            <a:r>
              <a:rPr lang="en-US" smtClean="0"/>
              <a:t>No danger of stepping on each others’ feet</a:t>
            </a:r>
          </a:p>
          <a:p>
            <a:pPr lvl="1" eaLnBrk="1" hangingPunct="1">
              <a:defRPr/>
            </a:pPr>
            <a:r>
              <a:rPr lang="en-US" smtClean="0"/>
              <a:t>Only one writer allowed at a time</a:t>
            </a:r>
          </a:p>
          <a:p>
            <a:pPr eaLnBrk="1" hangingPunct="1">
              <a:defRPr/>
            </a:pPr>
            <a:r>
              <a:rPr lang="en-US" smtClean="0"/>
              <a:t>Examples:</a:t>
            </a:r>
          </a:p>
          <a:p>
            <a:pPr lvl="1" eaLnBrk="1" hangingPunct="1">
              <a:defRPr/>
            </a:pPr>
            <a:r>
              <a:rPr lang="en-US" smtClean="0"/>
              <a:t>Shared access to file</a:t>
            </a:r>
          </a:p>
          <a:p>
            <a:pPr lvl="1" eaLnBrk="1" hangingPunct="1">
              <a:defRPr/>
            </a:pPr>
            <a:r>
              <a:rPr lang="en-US" smtClean="0"/>
              <a:t>ATMs displaying or updating bank balance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Readers/Writers with Semaphores (Polling Version)</a:t>
            </a:r>
          </a:p>
        </p:txBody>
      </p:sp>
      <p:sp>
        <p:nvSpPr>
          <p:cNvPr id="628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20000"/>
              </a:lnSpc>
              <a:defRPr/>
            </a:pPr>
            <a:endParaRPr lang="en-US" b="0" dirty="0" smtClean="0">
              <a:latin typeface="Courier New" pitchFamily="49" charset="0"/>
            </a:endParaRPr>
          </a:p>
          <a:p>
            <a:pPr eaLnBrk="1" hangingPunct="1">
              <a:lnSpc>
                <a:spcPct val="20000"/>
              </a:lnSpc>
              <a:defRPr/>
            </a:pPr>
            <a:r>
              <a:rPr lang="en-US" b="0" dirty="0" smtClean="0">
                <a:latin typeface="Courier New" pitchFamily="49" charset="0"/>
              </a:rPr>
              <a:t>semaphore </a:t>
            </a:r>
            <a:r>
              <a:rPr lang="en-US" b="0" dirty="0" err="1" smtClean="0">
                <a:latin typeface="Courier New" pitchFamily="49" charset="0"/>
              </a:rPr>
              <a:t>mutex</a:t>
            </a:r>
            <a:r>
              <a:rPr lang="en-US" b="0" dirty="0" smtClean="0">
                <a:latin typeface="Courier New" pitchFamily="49" charset="0"/>
              </a:rPr>
              <a:t> = 1;</a:t>
            </a:r>
          </a:p>
          <a:p>
            <a:pPr eaLnBrk="1" hangingPunct="1">
              <a:lnSpc>
                <a:spcPct val="20000"/>
              </a:lnSpc>
              <a:defRPr/>
            </a:pPr>
            <a:r>
              <a:rPr lang="en-US" b="0" dirty="0" err="1" smtClean="0">
                <a:latin typeface="Courier New" pitchFamily="49" charset="0"/>
              </a:rPr>
              <a:t>int</a:t>
            </a:r>
            <a:r>
              <a:rPr lang="en-US" b="0" dirty="0" smtClean="0">
                <a:latin typeface="Courier New" pitchFamily="49" charset="0"/>
              </a:rPr>
              <a:t> </a:t>
            </a:r>
            <a:r>
              <a:rPr lang="en-US" b="0" dirty="0" err="1" smtClean="0">
                <a:latin typeface="Courier New" pitchFamily="49" charset="0"/>
              </a:rPr>
              <a:t>nreaders</a:t>
            </a:r>
            <a:r>
              <a:rPr lang="en-US" b="0" dirty="0" smtClean="0">
                <a:latin typeface="Courier New" pitchFamily="49" charset="0"/>
              </a:rPr>
              <a:t> = 0, </a:t>
            </a:r>
            <a:r>
              <a:rPr lang="en-US" b="0" dirty="0" err="1" smtClean="0">
                <a:latin typeface="Courier New" pitchFamily="49" charset="0"/>
              </a:rPr>
              <a:t>nwriters</a:t>
            </a:r>
            <a:r>
              <a:rPr lang="en-US" b="0" dirty="0" smtClean="0">
                <a:latin typeface="Courier New" pitchFamily="49" charset="0"/>
              </a:rPr>
              <a:t> = 0;</a:t>
            </a:r>
          </a:p>
          <a:p>
            <a:pPr eaLnBrk="1" hangingPunct="1">
              <a:lnSpc>
                <a:spcPct val="20000"/>
              </a:lnSpc>
              <a:defRPr/>
            </a:pPr>
            <a:r>
              <a:rPr lang="en-US" b="0" dirty="0" smtClean="0">
                <a:latin typeface="Courier New" pitchFamily="49" charset="0"/>
              </a:rPr>
              <a:t>void reader()</a:t>
            </a:r>
          </a:p>
          <a:p>
            <a:pPr eaLnBrk="1" hangingPunct="1">
              <a:lnSpc>
                <a:spcPct val="20000"/>
              </a:lnSpc>
              <a:defRPr/>
            </a:pPr>
            <a:r>
              <a:rPr lang="en-US" b="0" dirty="0" smtClean="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20000"/>
              </a:lnSpc>
              <a:defRPr/>
            </a:pPr>
            <a:r>
              <a:rPr lang="en-US" b="0" dirty="0" smtClean="0">
                <a:latin typeface="Courier New" pitchFamily="49" charset="0"/>
              </a:rPr>
              <a:t>	while (1) {</a:t>
            </a:r>
          </a:p>
          <a:p>
            <a:pPr eaLnBrk="1" hangingPunct="1">
              <a:lnSpc>
                <a:spcPct val="20000"/>
              </a:lnSpc>
              <a:defRPr/>
            </a:pPr>
            <a:r>
              <a:rPr lang="en-US" b="0" dirty="0" smtClean="0">
                <a:latin typeface="Courier New" pitchFamily="49" charset="0"/>
              </a:rPr>
              <a:t>		P(</a:t>
            </a:r>
            <a:r>
              <a:rPr lang="en-US" b="0" dirty="0" err="1" smtClean="0">
                <a:latin typeface="Courier New" pitchFamily="49" charset="0"/>
              </a:rPr>
              <a:t>mutex</a:t>
            </a:r>
            <a:r>
              <a:rPr lang="en-US" b="0" dirty="0" smtClean="0">
                <a:latin typeface="Courier New" pitchFamily="49" charset="0"/>
              </a:rPr>
              <a:t>);</a:t>
            </a:r>
          </a:p>
          <a:p>
            <a:pPr eaLnBrk="1" hangingPunct="1">
              <a:lnSpc>
                <a:spcPct val="20000"/>
              </a:lnSpc>
              <a:defRPr/>
            </a:pPr>
            <a:r>
              <a:rPr lang="en-US" b="0" dirty="0" smtClean="0">
                <a:latin typeface="Courier New" pitchFamily="49" charset="0"/>
              </a:rPr>
              <a:t>		while (</a:t>
            </a:r>
            <a:r>
              <a:rPr lang="en-US" b="0" dirty="0" err="1" smtClean="0">
                <a:latin typeface="Courier New" pitchFamily="49" charset="0"/>
              </a:rPr>
              <a:t>nwriters</a:t>
            </a:r>
            <a:r>
              <a:rPr lang="en-US" b="0" dirty="0" smtClean="0">
                <a:latin typeface="Courier New" pitchFamily="49" charset="0"/>
              </a:rPr>
              <a:t> != 0) {</a:t>
            </a:r>
          </a:p>
          <a:p>
            <a:pPr eaLnBrk="1" hangingPunct="1">
              <a:lnSpc>
                <a:spcPct val="20000"/>
              </a:lnSpc>
              <a:defRPr/>
            </a:pPr>
            <a:r>
              <a:rPr lang="en-US" b="0" dirty="0" smtClean="0">
                <a:latin typeface="Courier New" pitchFamily="49" charset="0"/>
              </a:rPr>
              <a:t>			V(</a:t>
            </a:r>
            <a:r>
              <a:rPr lang="en-US" b="0" dirty="0" err="1" smtClean="0">
                <a:latin typeface="Courier New" pitchFamily="49" charset="0"/>
              </a:rPr>
              <a:t>mutex</a:t>
            </a:r>
            <a:r>
              <a:rPr lang="en-US" b="0" dirty="0" smtClean="0">
                <a:latin typeface="Courier New" pitchFamily="49" charset="0"/>
              </a:rPr>
              <a:t>);</a:t>
            </a:r>
          </a:p>
          <a:p>
            <a:pPr eaLnBrk="1" hangingPunct="1">
              <a:lnSpc>
                <a:spcPct val="20000"/>
              </a:lnSpc>
              <a:defRPr/>
            </a:pPr>
            <a:r>
              <a:rPr lang="en-US" b="0" dirty="0" smtClean="0">
                <a:latin typeface="Courier New" pitchFamily="49" charset="0"/>
              </a:rPr>
              <a:t>			</a:t>
            </a:r>
            <a:r>
              <a:rPr lang="en-US" b="0" dirty="0" err="1" smtClean="0">
                <a:latin typeface="Courier New" pitchFamily="49" charset="0"/>
              </a:rPr>
              <a:t>wait_a_while</a:t>
            </a:r>
            <a:r>
              <a:rPr lang="en-US" b="0" dirty="0" smtClean="0">
                <a:latin typeface="Courier New" pitchFamily="49" charset="0"/>
              </a:rPr>
              <a:t>();</a:t>
            </a:r>
          </a:p>
          <a:p>
            <a:pPr eaLnBrk="1" hangingPunct="1">
              <a:lnSpc>
                <a:spcPct val="20000"/>
              </a:lnSpc>
              <a:defRPr/>
            </a:pPr>
            <a:r>
              <a:rPr lang="en-US" b="0" dirty="0" smtClean="0">
                <a:latin typeface="Courier New" pitchFamily="49" charset="0"/>
              </a:rPr>
              <a:t>			P(</a:t>
            </a:r>
            <a:r>
              <a:rPr lang="en-US" b="0" dirty="0" err="1" smtClean="0">
                <a:latin typeface="Courier New" pitchFamily="49" charset="0"/>
              </a:rPr>
              <a:t>mutex</a:t>
            </a:r>
            <a:r>
              <a:rPr lang="en-US" b="0" dirty="0" smtClean="0">
                <a:latin typeface="Courier New" pitchFamily="49" charset="0"/>
              </a:rPr>
              <a:t>);</a:t>
            </a:r>
          </a:p>
          <a:p>
            <a:pPr eaLnBrk="1" hangingPunct="1">
              <a:lnSpc>
                <a:spcPct val="20000"/>
              </a:lnSpc>
              <a:defRPr/>
            </a:pPr>
            <a:r>
              <a:rPr lang="en-US" b="0" dirty="0" smtClean="0">
                <a:latin typeface="Courier New" pitchFamily="49" charset="0"/>
              </a:rPr>
              <a:t>		}</a:t>
            </a:r>
          </a:p>
          <a:p>
            <a:pPr eaLnBrk="1" hangingPunct="1">
              <a:lnSpc>
                <a:spcPct val="20000"/>
              </a:lnSpc>
              <a:defRPr/>
            </a:pPr>
            <a:r>
              <a:rPr lang="en-US" b="0" dirty="0" smtClean="0">
                <a:latin typeface="Courier New" pitchFamily="49" charset="0"/>
              </a:rPr>
              <a:t>		</a:t>
            </a:r>
            <a:r>
              <a:rPr lang="en-US" b="0" dirty="0" err="1" smtClean="0">
                <a:latin typeface="Courier New" pitchFamily="49" charset="0"/>
              </a:rPr>
              <a:t>nreaders</a:t>
            </a:r>
            <a:r>
              <a:rPr lang="en-US" b="0" dirty="0" smtClean="0">
                <a:latin typeface="Courier New" pitchFamily="49" charset="0"/>
              </a:rPr>
              <a:t>++;</a:t>
            </a:r>
          </a:p>
          <a:p>
            <a:pPr eaLnBrk="1" hangingPunct="1">
              <a:lnSpc>
                <a:spcPct val="20000"/>
              </a:lnSpc>
              <a:defRPr/>
            </a:pPr>
            <a:r>
              <a:rPr lang="en-US" b="0" dirty="0" smtClean="0">
                <a:latin typeface="Courier New" pitchFamily="49" charset="0"/>
              </a:rPr>
              <a:t>		V(</a:t>
            </a:r>
            <a:r>
              <a:rPr lang="en-US" b="0" dirty="0" err="1" smtClean="0">
                <a:latin typeface="Courier New" pitchFamily="49" charset="0"/>
              </a:rPr>
              <a:t>mutex</a:t>
            </a:r>
            <a:r>
              <a:rPr lang="en-US" b="0" dirty="0" smtClean="0">
                <a:latin typeface="Courier New" pitchFamily="49" charset="0"/>
              </a:rPr>
              <a:t>);</a:t>
            </a:r>
          </a:p>
          <a:p>
            <a:pPr eaLnBrk="1" hangingPunct="1">
              <a:lnSpc>
                <a:spcPct val="20000"/>
              </a:lnSpc>
              <a:defRPr/>
            </a:pPr>
            <a:r>
              <a:rPr lang="en-US" b="0" dirty="0" smtClean="0">
                <a:latin typeface="Courier New" pitchFamily="49" charset="0"/>
              </a:rPr>
              <a:t>		read();</a:t>
            </a:r>
          </a:p>
          <a:p>
            <a:pPr eaLnBrk="1" hangingPunct="1">
              <a:lnSpc>
                <a:spcPct val="20000"/>
              </a:lnSpc>
              <a:defRPr/>
            </a:pPr>
            <a:r>
              <a:rPr lang="en-US" b="0" dirty="0" smtClean="0">
                <a:latin typeface="Courier New" pitchFamily="49" charset="0"/>
              </a:rPr>
              <a:t>		P(</a:t>
            </a:r>
            <a:r>
              <a:rPr lang="en-US" b="0" dirty="0" err="1" smtClean="0">
                <a:latin typeface="Courier New" pitchFamily="49" charset="0"/>
              </a:rPr>
              <a:t>mutex</a:t>
            </a:r>
            <a:r>
              <a:rPr lang="en-US" b="0" dirty="0" smtClean="0">
                <a:latin typeface="Courier New" pitchFamily="49" charset="0"/>
              </a:rPr>
              <a:t>);</a:t>
            </a:r>
          </a:p>
          <a:p>
            <a:pPr eaLnBrk="1" hangingPunct="1">
              <a:lnSpc>
                <a:spcPct val="20000"/>
              </a:lnSpc>
              <a:defRPr/>
            </a:pPr>
            <a:r>
              <a:rPr lang="en-US" b="0" dirty="0" smtClean="0">
                <a:latin typeface="Courier New" pitchFamily="49" charset="0"/>
              </a:rPr>
              <a:t>		</a:t>
            </a:r>
            <a:r>
              <a:rPr lang="en-US" b="0" dirty="0" err="1" smtClean="0">
                <a:latin typeface="Courier New" pitchFamily="49" charset="0"/>
              </a:rPr>
              <a:t>nreaders</a:t>
            </a:r>
            <a:r>
              <a:rPr lang="en-US" b="0" dirty="0" smtClean="0">
                <a:latin typeface="Courier New" pitchFamily="49" charset="0"/>
              </a:rPr>
              <a:t>--;</a:t>
            </a:r>
          </a:p>
          <a:p>
            <a:pPr eaLnBrk="1" hangingPunct="1">
              <a:lnSpc>
                <a:spcPct val="20000"/>
              </a:lnSpc>
              <a:defRPr/>
            </a:pPr>
            <a:r>
              <a:rPr lang="en-US" b="0" dirty="0" smtClean="0">
                <a:latin typeface="Courier New" pitchFamily="49" charset="0"/>
              </a:rPr>
              <a:t>		V(</a:t>
            </a:r>
            <a:r>
              <a:rPr lang="en-US" b="0" dirty="0" err="1" smtClean="0">
                <a:latin typeface="Courier New" pitchFamily="49" charset="0"/>
              </a:rPr>
              <a:t>mutex</a:t>
            </a:r>
            <a:r>
              <a:rPr lang="en-US" b="0" dirty="0" smtClean="0">
                <a:latin typeface="Courier New" pitchFamily="49" charset="0"/>
              </a:rPr>
              <a:t>);</a:t>
            </a:r>
          </a:p>
          <a:p>
            <a:pPr eaLnBrk="1" hangingPunct="1">
              <a:lnSpc>
                <a:spcPct val="20000"/>
              </a:lnSpc>
              <a:defRPr/>
            </a:pPr>
            <a:r>
              <a:rPr lang="en-US" b="0" dirty="0" smtClean="0">
                <a:latin typeface="Courier New" pitchFamily="49" charset="0"/>
              </a:rPr>
              <a:t>	}</a:t>
            </a:r>
          </a:p>
          <a:p>
            <a:pPr eaLnBrk="1" hangingPunct="1">
              <a:lnSpc>
                <a:spcPct val="20000"/>
              </a:lnSpc>
              <a:defRPr/>
            </a:pPr>
            <a:r>
              <a:rPr lang="en-US" b="0" dirty="0" smtClean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Readers/Writers with Semaphores (Polling continued)</a:t>
            </a:r>
          </a:p>
        </p:txBody>
      </p:sp>
      <p:sp>
        <p:nvSpPr>
          <p:cNvPr id="629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472487" cy="5224462"/>
          </a:xfrm>
        </p:spPr>
        <p:txBody>
          <a:bodyPr/>
          <a:lstStyle/>
          <a:p>
            <a:pPr eaLnBrk="1" hangingPunct="1">
              <a:lnSpc>
                <a:spcPct val="20000"/>
              </a:lnSpc>
              <a:defRPr/>
            </a:pPr>
            <a:endParaRPr lang="en-US" b="0" dirty="0" smtClean="0">
              <a:latin typeface="Courier New" pitchFamily="49" charset="0"/>
            </a:endParaRPr>
          </a:p>
          <a:p>
            <a:pPr eaLnBrk="1" hangingPunct="1">
              <a:lnSpc>
                <a:spcPct val="20000"/>
              </a:lnSpc>
              <a:defRPr/>
            </a:pPr>
            <a:r>
              <a:rPr lang="en-US" b="0" dirty="0" smtClean="0">
                <a:latin typeface="Courier New" pitchFamily="49" charset="0"/>
              </a:rPr>
              <a:t>void writer()</a:t>
            </a:r>
          </a:p>
          <a:p>
            <a:pPr eaLnBrk="1" hangingPunct="1">
              <a:lnSpc>
                <a:spcPct val="20000"/>
              </a:lnSpc>
              <a:defRPr/>
            </a:pPr>
            <a:r>
              <a:rPr lang="en-US" b="0" dirty="0" smtClean="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20000"/>
              </a:lnSpc>
              <a:defRPr/>
            </a:pPr>
            <a:r>
              <a:rPr lang="en-US" b="0" dirty="0" smtClean="0">
                <a:latin typeface="Courier New" pitchFamily="49" charset="0"/>
              </a:rPr>
              <a:t>	while (1) {</a:t>
            </a:r>
          </a:p>
          <a:p>
            <a:pPr eaLnBrk="1" hangingPunct="1">
              <a:lnSpc>
                <a:spcPct val="20000"/>
              </a:lnSpc>
              <a:defRPr/>
            </a:pPr>
            <a:r>
              <a:rPr lang="en-US" b="0" dirty="0" smtClean="0">
                <a:latin typeface="Courier New" pitchFamily="49" charset="0"/>
              </a:rPr>
              <a:t>		P(</a:t>
            </a:r>
            <a:r>
              <a:rPr lang="en-US" b="0" dirty="0" err="1" smtClean="0">
                <a:latin typeface="Courier New" pitchFamily="49" charset="0"/>
              </a:rPr>
              <a:t>mutex</a:t>
            </a:r>
            <a:r>
              <a:rPr lang="en-US" b="0" dirty="0" smtClean="0">
                <a:latin typeface="Courier New" pitchFamily="49" charset="0"/>
              </a:rPr>
              <a:t>);</a:t>
            </a:r>
          </a:p>
          <a:p>
            <a:pPr eaLnBrk="1" hangingPunct="1">
              <a:lnSpc>
                <a:spcPct val="20000"/>
              </a:lnSpc>
              <a:defRPr/>
            </a:pPr>
            <a:r>
              <a:rPr lang="en-US" b="0" dirty="0" smtClean="0">
                <a:latin typeface="Courier New" pitchFamily="49" charset="0"/>
              </a:rPr>
              <a:t>		while (</a:t>
            </a:r>
            <a:r>
              <a:rPr lang="en-US" b="0" dirty="0" err="1" smtClean="0">
                <a:latin typeface="Courier New" pitchFamily="49" charset="0"/>
              </a:rPr>
              <a:t>nreaders</a:t>
            </a:r>
            <a:r>
              <a:rPr lang="en-US" b="0" dirty="0" smtClean="0">
                <a:latin typeface="Courier New" pitchFamily="49" charset="0"/>
              </a:rPr>
              <a:t> + </a:t>
            </a:r>
            <a:r>
              <a:rPr lang="en-US" b="0" dirty="0" err="1" smtClean="0">
                <a:latin typeface="Courier New" pitchFamily="49" charset="0"/>
              </a:rPr>
              <a:t>nwriters</a:t>
            </a:r>
            <a:r>
              <a:rPr lang="en-US" b="0" dirty="0" smtClean="0">
                <a:latin typeface="Courier New" pitchFamily="49" charset="0"/>
              </a:rPr>
              <a:t> != 0) {</a:t>
            </a:r>
          </a:p>
          <a:p>
            <a:pPr eaLnBrk="1" hangingPunct="1">
              <a:lnSpc>
                <a:spcPct val="20000"/>
              </a:lnSpc>
              <a:defRPr/>
            </a:pPr>
            <a:r>
              <a:rPr lang="en-US" b="0" dirty="0" smtClean="0">
                <a:latin typeface="Courier New" pitchFamily="49" charset="0"/>
              </a:rPr>
              <a:t>			V(</a:t>
            </a:r>
            <a:r>
              <a:rPr lang="en-US" b="0" dirty="0" err="1" smtClean="0">
                <a:latin typeface="Courier New" pitchFamily="49" charset="0"/>
              </a:rPr>
              <a:t>mutex</a:t>
            </a:r>
            <a:r>
              <a:rPr lang="en-US" b="0" dirty="0" smtClean="0">
                <a:latin typeface="Courier New" pitchFamily="49" charset="0"/>
              </a:rPr>
              <a:t>);</a:t>
            </a:r>
          </a:p>
          <a:p>
            <a:pPr eaLnBrk="1" hangingPunct="1">
              <a:lnSpc>
                <a:spcPct val="20000"/>
              </a:lnSpc>
              <a:defRPr/>
            </a:pPr>
            <a:r>
              <a:rPr lang="en-US" b="0" dirty="0" smtClean="0">
                <a:latin typeface="Courier New" pitchFamily="49" charset="0"/>
              </a:rPr>
              <a:t>			</a:t>
            </a:r>
            <a:r>
              <a:rPr lang="en-US" b="0" dirty="0" err="1" smtClean="0">
                <a:latin typeface="Courier New" pitchFamily="49" charset="0"/>
              </a:rPr>
              <a:t>wait_a_while</a:t>
            </a:r>
            <a:r>
              <a:rPr lang="en-US" b="0" dirty="0" smtClean="0">
                <a:latin typeface="Courier New" pitchFamily="49" charset="0"/>
              </a:rPr>
              <a:t>();</a:t>
            </a:r>
          </a:p>
          <a:p>
            <a:pPr eaLnBrk="1" hangingPunct="1">
              <a:lnSpc>
                <a:spcPct val="20000"/>
              </a:lnSpc>
              <a:defRPr/>
            </a:pPr>
            <a:r>
              <a:rPr lang="en-US" b="0" dirty="0" smtClean="0">
                <a:latin typeface="Courier New" pitchFamily="49" charset="0"/>
              </a:rPr>
              <a:t>			P(</a:t>
            </a:r>
            <a:r>
              <a:rPr lang="en-US" b="0" dirty="0" err="1" smtClean="0">
                <a:latin typeface="Courier New" pitchFamily="49" charset="0"/>
              </a:rPr>
              <a:t>mutex</a:t>
            </a:r>
            <a:r>
              <a:rPr lang="en-US" b="0" dirty="0" smtClean="0">
                <a:latin typeface="Courier New" pitchFamily="49" charset="0"/>
              </a:rPr>
              <a:t>);</a:t>
            </a:r>
          </a:p>
          <a:p>
            <a:pPr eaLnBrk="1" hangingPunct="1">
              <a:lnSpc>
                <a:spcPct val="20000"/>
              </a:lnSpc>
              <a:defRPr/>
            </a:pPr>
            <a:r>
              <a:rPr lang="en-US" b="0" dirty="0" smtClean="0">
                <a:latin typeface="Courier New" pitchFamily="49" charset="0"/>
              </a:rPr>
              <a:t>		}</a:t>
            </a:r>
          </a:p>
          <a:p>
            <a:pPr eaLnBrk="1" hangingPunct="1">
              <a:lnSpc>
                <a:spcPct val="20000"/>
              </a:lnSpc>
              <a:defRPr/>
            </a:pPr>
            <a:r>
              <a:rPr lang="en-US" b="0" dirty="0" smtClean="0">
                <a:latin typeface="Courier New" pitchFamily="49" charset="0"/>
              </a:rPr>
              <a:t>		</a:t>
            </a:r>
            <a:r>
              <a:rPr lang="en-US" b="0" dirty="0" err="1" smtClean="0">
                <a:latin typeface="Courier New" pitchFamily="49" charset="0"/>
              </a:rPr>
              <a:t>nwriters</a:t>
            </a:r>
            <a:r>
              <a:rPr lang="en-US" b="0" dirty="0" smtClean="0">
                <a:latin typeface="Courier New" pitchFamily="49" charset="0"/>
              </a:rPr>
              <a:t>++;</a:t>
            </a:r>
          </a:p>
          <a:p>
            <a:pPr eaLnBrk="1" hangingPunct="1">
              <a:lnSpc>
                <a:spcPct val="20000"/>
              </a:lnSpc>
              <a:defRPr/>
            </a:pPr>
            <a:r>
              <a:rPr lang="en-US" b="0" dirty="0" smtClean="0">
                <a:latin typeface="Courier New" pitchFamily="49" charset="0"/>
              </a:rPr>
              <a:t>		V(</a:t>
            </a:r>
            <a:r>
              <a:rPr lang="en-US" b="0" dirty="0" err="1" smtClean="0">
                <a:latin typeface="Courier New" pitchFamily="49" charset="0"/>
              </a:rPr>
              <a:t>mutex</a:t>
            </a:r>
            <a:r>
              <a:rPr lang="en-US" b="0" dirty="0" smtClean="0">
                <a:latin typeface="Courier New" pitchFamily="49" charset="0"/>
              </a:rPr>
              <a:t>);	/* not really needed – why? */</a:t>
            </a:r>
          </a:p>
          <a:p>
            <a:pPr eaLnBrk="1" hangingPunct="1">
              <a:lnSpc>
                <a:spcPct val="20000"/>
              </a:lnSpc>
              <a:defRPr/>
            </a:pPr>
            <a:r>
              <a:rPr lang="en-US" b="0" dirty="0" smtClean="0">
                <a:latin typeface="Courier New" pitchFamily="49" charset="0"/>
              </a:rPr>
              <a:t>		write();</a:t>
            </a:r>
          </a:p>
          <a:p>
            <a:pPr eaLnBrk="1" hangingPunct="1">
              <a:lnSpc>
                <a:spcPct val="20000"/>
              </a:lnSpc>
              <a:defRPr/>
            </a:pPr>
            <a:r>
              <a:rPr lang="en-US" b="0" dirty="0" smtClean="0">
                <a:latin typeface="Courier New" pitchFamily="49" charset="0"/>
              </a:rPr>
              <a:t>		P(</a:t>
            </a:r>
            <a:r>
              <a:rPr lang="en-US" b="0" dirty="0" err="1" smtClean="0">
                <a:latin typeface="Courier New" pitchFamily="49" charset="0"/>
              </a:rPr>
              <a:t>mutex</a:t>
            </a:r>
            <a:r>
              <a:rPr lang="en-US" b="0" dirty="0" smtClean="0">
                <a:latin typeface="Courier New" pitchFamily="49" charset="0"/>
              </a:rPr>
              <a:t>);	/* not really needed */</a:t>
            </a:r>
          </a:p>
          <a:p>
            <a:pPr eaLnBrk="1" hangingPunct="1">
              <a:lnSpc>
                <a:spcPct val="20000"/>
              </a:lnSpc>
              <a:defRPr/>
            </a:pPr>
            <a:r>
              <a:rPr lang="en-US" b="0" dirty="0" smtClean="0">
                <a:latin typeface="Courier New" pitchFamily="49" charset="0"/>
              </a:rPr>
              <a:t>		</a:t>
            </a:r>
            <a:r>
              <a:rPr lang="en-US" b="0" dirty="0" err="1" smtClean="0">
                <a:latin typeface="Courier New" pitchFamily="49" charset="0"/>
              </a:rPr>
              <a:t>nwriters</a:t>
            </a:r>
            <a:r>
              <a:rPr lang="en-US" b="0" dirty="0" smtClean="0">
                <a:latin typeface="Courier New" pitchFamily="49" charset="0"/>
              </a:rPr>
              <a:t>--;</a:t>
            </a:r>
          </a:p>
          <a:p>
            <a:pPr eaLnBrk="1" hangingPunct="1">
              <a:lnSpc>
                <a:spcPct val="20000"/>
              </a:lnSpc>
              <a:defRPr/>
            </a:pPr>
            <a:r>
              <a:rPr lang="en-US" b="0" dirty="0" smtClean="0">
                <a:latin typeface="Courier New" pitchFamily="49" charset="0"/>
              </a:rPr>
              <a:t>		V(</a:t>
            </a:r>
            <a:r>
              <a:rPr lang="en-US" b="0" dirty="0" err="1" smtClean="0">
                <a:latin typeface="Courier New" pitchFamily="49" charset="0"/>
              </a:rPr>
              <a:t>mutex</a:t>
            </a:r>
            <a:r>
              <a:rPr lang="en-US" b="0" dirty="0" smtClean="0">
                <a:latin typeface="Courier New" pitchFamily="49" charset="0"/>
              </a:rPr>
              <a:t>);</a:t>
            </a:r>
          </a:p>
          <a:p>
            <a:pPr eaLnBrk="1" hangingPunct="1">
              <a:lnSpc>
                <a:spcPct val="20000"/>
              </a:lnSpc>
              <a:defRPr/>
            </a:pPr>
            <a:r>
              <a:rPr lang="en-US" b="0" dirty="0" smtClean="0">
                <a:latin typeface="Courier New" pitchFamily="49" charset="0"/>
              </a:rPr>
              <a:t>	}</a:t>
            </a:r>
          </a:p>
          <a:p>
            <a:pPr eaLnBrk="1" hangingPunct="1">
              <a:lnSpc>
                <a:spcPct val="20000"/>
              </a:lnSpc>
              <a:defRPr/>
            </a:pPr>
            <a:r>
              <a:rPr lang="en-US" b="0" dirty="0" smtClean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Readers/Writers with Semaphores (Polling continued)</a:t>
            </a:r>
          </a:p>
        </p:txBody>
      </p:sp>
      <p:sp>
        <p:nvSpPr>
          <p:cNvPr id="630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What are the drawbacks of this approach?</a:t>
            </a:r>
          </a:p>
          <a:p>
            <a:pPr eaLnBrk="1" hangingPunct="1">
              <a:defRPr/>
            </a:pPr>
            <a:r>
              <a:rPr lang="en-US" smtClean="0"/>
              <a:t>How can we write a non-polling version?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Deadlock and Starvation</a:t>
            </a:r>
          </a:p>
        </p:txBody>
      </p:sp>
      <p:sp>
        <p:nvSpPr>
          <p:cNvPr id="64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Three bad things can happen in concurrency</a:t>
            </a:r>
          </a:p>
          <a:p>
            <a:pPr eaLnBrk="1" hangingPunct="1">
              <a:defRPr/>
            </a:pPr>
            <a:r>
              <a:rPr lang="en-US" i="1" smtClean="0">
                <a:solidFill>
                  <a:schemeClr val="folHlink"/>
                </a:solidFill>
              </a:rPr>
              <a:t>Inconsistency:</a:t>
            </a:r>
            <a:r>
              <a:rPr lang="en-US" smtClean="0"/>
              <a:t> incorrect results, e.g. from races</a:t>
            </a:r>
          </a:p>
          <a:p>
            <a:pPr eaLnBrk="1" hangingPunct="1">
              <a:defRPr/>
            </a:pPr>
            <a:r>
              <a:rPr lang="en-US" i="1" smtClean="0">
                <a:solidFill>
                  <a:schemeClr val="folHlink"/>
                </a:solidFill>
              </a:rPr>
              <a:t>Deadlock:</a:t>
            </a:r>
            <a:r>
              <a:rPr lang="en-US" smtClean="0"/>
              <a:t> Nobody can make progress</a:t>
            </a:r>
          </a:p>
          <a:p>
            <a:pPr eaLnBrk="1" hangingPunct="1">
              <a:defRPr/>
            </a:pPr>
            <a:r>
              <a:rPr lang="en-US" i="1" smtClean="0">
                <a:solidFill>
                  <a:schemeClr val="folHlink"/>
                </a:solidFill>
              </a:rPr>
              <a:t>Starvation:</a:t>
            </a:r>
            <a:r>
              <a:rPr lang="en-US" smtClean="0"/>
              <a:t> No deadlock, but somebody doesn’t make progress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Readers/Writers with Monitors</a:t>
            </a:r>
          </a:p>
        </p:txBody>
      </p:sp>
      <p:sp>
        <p:nvSpPr>
          <p:cNvPr id="634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40000"/>
              </a:lnSpc>
              <a:defRPr/>
            </a:pPr>
            <a:r>
              <a:rPr lang="en-US" smtClean="0">
                <a:latin typeface="Courier New" pitchFamily="49" charset="0"/>
              </a:rPr>
              <a:t>monitor </a:t>
            </a:r>
            <a:r>
              <a:rPr lang="en-US" b="0" smtClean="0">
                <a:latin typeface="Courier New" pitchFamily="49" charset="0"/>
              </a:rPr>
              <a:t>readersandwriters;</a:t>
            </a:r>
          </a:p>
          <a:p>
            <a:pPr eaLnBrk="1" hangingPunct="1">
              <a:lnSpc>
                <a:spcPct val="40000"/>
              </a:lnSpc>
              <a:defRPr/>
            </a:pPr>
            <a:r>
              <a:rPr lang="en-US" smtClean="0">
                <a:latin typeface="Courier New" pitchFamily="49" charset="0"/>
              </a:rPr>
              <a:t>var</a:t>
            </a:r>
            <a:r>
              <a:rPr lang="en-US" b="0" smtClean="0">
                <a:latin typeface="Courier New" pitchFamily="49" charset="0"/>
              </a:rPr>
              <a:t> readers: integer;</a:t>
            </a:r>
          </a:p>
          <a:p>
            <a:pPr eaLnBrk="1" hangingPunct="1">
              <a:lnSpc>
                <a:spcPct val="40000"/>
              </a:lnSpc>
              <a:defRPr/>
            </a:pPr>
            <a:r>
              <a:rPr lang="en-US" b="0" smtClean="0">
                <a:latin typeface="Courier New" pitchFamily="49" charset="0"/>
              </a:rPr>
              <a:t>	someonewriting: boolean;</a:t>
            </a:r>
          </a:p>
          <a:p>
            <a:pPr eaLnBrk="1" hangingPunct="1">
              <a:lnSpc>
                <a:spcPct val="40000"/>
              </a:lnSpc>
              <a:defRPr/>
            </a:pPr>
            <a:r>
              <a:rPr lang="en-US" b="0" smtClean="0">
                <a:latin typeface="Courier New" pitchFamily="49" charset="0"/>
              </a:rPr>
              <a:t>	readallowed, writeallowed: condition;</a:t>
            </a:r>
          </a:p>
          <a:p>
            <a:pPr eaLnBrk="1" hangingPunct="1">
              <a:lnSpc>
                <a:spcPct val="40000"/>
              </a:lnSpc>
              <a:defRPr/>
            </a:pPr>
            <a:r>
              <a:rPr lang="en-US" smtClean="0">
                <a:latin typeface="Courier New" pitchFamily="49" charset="0"/>
              </a:rPr>
              <a:t>procedure </a:t>
            </a:r>
            <a:r>
              <a:rPr lang="en-US" b="0" smtClean="0">
                <a:latin typeface="Courier New" pitchFamily="49" charset="0"/>
              </a:rPr>
              <a:t>beginreading </a:t>
            </a:r>
            <a:r>
              <a:rPr lang="en-US" smtClean="0">
                <a:latin typeface="Courier New" pitchFamily="49" charset="0"/>
              </a:rPr>
              <a:t>begin</a:t>
            </a:r>
          </a:p>
          <a:p>
            <a:pPr eaLnBrk="1" hangingPunct="1">
              <a:lnSpc>
                <a:spcPct val="40000"/>
              </a:lnSpc>
              <a:defRPr/>
            </a:pPr>
            <a:r>
              <a:rPr lang="en-US" smtClean="0">
                <a:latin typeface="Courier New" pitchFamily="49" charset="0"/>
              </a:rPr>
              <a:t>	if </a:t>
            </a:r>
            <a:r>
              <a:rPr lang="en-US" b="0" smtClean="0">
                <a:latin typeface="Courier New" pitchFamily="49" charset="0"/>
              </a:rPr>
              <a:t>someonewriting </a:t>
            </a:r>
            <a:r>
              <a:rPr lang="en-US" smtClean="0">
                <a:latin typeface="Courier New" pitchFamily="49" charset="0"/>
              </a:rPr>
              <a:t>or </a:t>
            </a:r>
            <a:r>
              <a:rPr lang="en-US" b="0" smtClean="0">
                <a:latin typeface="Courier New" pitchFamily="49" charset="0"/>
              </a:rPr>
              <a:t>queue(writeallowed)</a:t>
            </a:r>
          </a:p>
          <a:p>
            <a:pPr eaLnBrk="1" hangingPunct="1">
              <a:lnSpc>
                <a:spcPct val="40000"/>
              </a:lnSpc>
              <a:defRPr/>
            </a:pPr>
            <a:r>
              <a:rPr lang="en-US" b="0" smtClean="0">
                <a:latin typeface="Courier New" pitchFamily="49" charset="0"/>
              </a:rPr>
              <a:t>		</a:t>
            </a:r>
            <a:r>
              <a:rPr lang="en-US" smtClean="0">
                <a:latin typeface="Courier New" pitchFamily="49" charset="0"/>
              </a:rPr>
              <a:t>then </a:t>
            </a:r>
            <a:r>
              <a:rPr lang="en-US" b="0" smtClean="0">
                <a:latin typeface="Courier New" pitchFamily="49" charset="0"/>
              </a:rPr>
              <a:t>wait(readallowed);</a:t>
            </a:r>
          </a:p>
          <a:p>
            <a:pPr eaLnBrk="1" hangingPunct="1">
              <a:lnSpc>
                <a:spcPct val="40000"/>
              </a:lnSpc>
              <a:defRPr/>
            </a:pPr>
            <a:r>
              <a:rPr lang="en-US" b="0" smtClean="0">
                <a:latin typeface="Courier New" pitchFamily="49" charset="0"/>
              </a:rPr>
              <a:t>	readers := readers + 1;</a:t>
            </a:r>
          </a:p>
          <a:p>
            <a:pPr eaLnBrk="1" hangingPunct="1">
              <a:lnSpc>
                <a:spcPct val="40000"/>
              </a:lnSpc>
              <a:defRPr/>
            </a:pPr>
            <a:r>
              <a:rPr lang="en-US" b="0" smtClean="0">
                <a:latin typeface="Courier New" pitchFamily="49" charset="0"/>
              </a:rPr>
              <a:t>	signal(readallowed);</a:t>
            </a:r>
          </a:p>
          <a:p>
            <a:pPr eaLnBrk="1" hangingPunct="1">
              <a:lnSpc>
                <a:spcPct val="40000"/>
              </a:lnSpc>
              <a:defRPr/>
            </a:pPr>
            <a:r>
              <a:rPr lang="en-US" smtClean="0">
                <a:latin typeface="Courier New" pitchFamily="49" charset="0"/>
              </a:rPr>
              <a:t>	end;</a:t>
            </a:r>
          </a:p>
          <a:p>
            <a:pPr eaLnBrk="1" hangingPunct="1">
              <a:lnSpc>
                <a:spcPct val="40000"/>
              </a:lnSpc>
              <a:defRPr/>
            </a:pPr>
            <a:r>
              <a:rPr lang="en-US" smtClean="0">
                <a:latin typeface="Courier New" pitchFamily="49" charset="0"/>
              </a:rPr>
              <a:t>procedure </a:t>
            </a:r>
            <a:r>
              <a:rPr lang="en-US" b="0" smtClean="0">
                <a:latin typeface="Courier New" pitchFamily="49" charset="0"/>
              </a:rPr>
              <a:t>donereading </a:t>
            </a:r>
            <a:r>
              <a:rPr lang="en-US" smtClean="0">
                <a:latin typeface="Courier New" pitchFamily="49" charset="0"/>
              </a:rPr>
              <a:t>begin</a:t>
            </a:r>
          </a:p>
          <a:p>
            <a:pPr eaLnBrk="1" hangingPunct="1">
              <a:lnSpc>
                <a:spcPct val="40000"/>
              </a:lnSpc>
              <a:defRPr/>
            </a:pPr>
            <a:r>
              <a:rPr lang="en-US" smtClean="0">
                <a:latin typeface="Courier New" pitchFamily="49" charset="0"/>
              </a:rPr>
              <a:t>	</a:t>
            </a:r>
            <a:r>
              <a:rPr lang="en-US" b="0" smtClean="0">
                <a:latin typeface="Courier New" pitchFamily="49" charset="0"/>
              </a:rPr>
              <a:t>readers := readers – 1;</a:t>
            </a:r>
          </a:p>
          <a:p>
            <a:pPr eaLnBrk="1" hangingPunct="1">
              <a:lnSpc>
                <a:spcPct val="40000"/>
              </a:lnSpc>
              <a:defRPr/>
            </a:pPr>
            <a:r>
              <a:rPr lang="en-US" b="0" smtClean="0">
                <a:latin typeface="Courier New" pitchFamily="49" charset="0"/>
              </a:rPr>
              <a:t>	</a:t>
            </a:r>
            <a:r>
              <a:rPr lang="en-US" smtClean="0">
                <a:latin typeface="Courier New" pitchFamily="49" charset="0"/>
              </a:rPr>
              <a:t>if</a:t>
            </a:r>
            <a:r>
              <a:rPr lang="en-US" b="0" smtClean="0">
                <a:latin typeface="Courier New" pitchFamily="49" charset="0"/>
              </a:rPr>
              <a:t> readers = 0 </a:t>
            </a:r>
            <a:r>
              <a:rPr lang="en-US" smtClean="0">
                <a:latin typeface="Courier New" pitchFamily="49" charset="0"/>
              </a:rPr>
              <a:t>then </a:t>
            </a:r>
            <a:r>
              <a:rPr lang="en-US" b="0" smtClean="0">
                <a:latin typeface="Courier New" pitchFamily="49" charset="0"/>
              </a:rPr>
              <a:t>signal(writeallowed);</a:t>
            </a:r>
          </a:p>
          <a:p>
            <a:pPr eaLnBrk="1" hangingPunct="1">
              <a:lnSpc>
                <a:spcPct val="40000"/>
              </a:lnSpc>
              <a:defRPr/>
            </a:pPr>
            <a:r>
              <a:rPr lang="en-US" smtClean="0">
                <a:latin typeface="Courier New" pitchFamily="49" charset="0"/>
              </a:rPr>
              <a:t>	end;</a:t>
            </a:r>
          </a:p>
          <a:p>
            <a:pPr eaLnBrk="1" hangingPunct="1">
              <a:lnSpc>
                <a:spcPct val="40000"/>
              </a:lnSpc>
              <a:defRPr/>
            </a:pPr>
            <a:r>
              <a:rPr lang="en-US" b="0" smtClean="0">
                <a:latin typeface="Courier New" pitchFamily="49" charset="0"/>
              </a:rPr>
              <a:t> </a:t>
            </a:r>
            <a:endParaRPr lang="en-US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Readers/Writers with Monitors (continued)</a:t>
            </a:r>
          </a:p>
        </p:txBody>
      </p:sp>
      <p:sp>
        <p:nvSpPr>
          <p:cNvPr id="635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40000"/>
              </a:lnSpc>
              <a:defRPr/>
            </a:pPr>
            <a:endParaRPr lang="en-US" b="0" smtClean="0">
              <a:latin typeface="Courier New" pitchFamily="49" charset="0"/>
            </a:endParaRPr>
          </a:p>
          <a:p>
            <a:pPr eaLnBrk="1" hangingPunct="1">
              <a:lnSpc>
                <a:spcPct val="40000"/>
              </a:lnSpc>
              <a:defRPr/>
            </a:pPr>
            <a:r>
              <a:rPr lang="en-US" smtClean="0">
                <a:latin typeface="Courier New" pitchFamily="49" charset="0"/>
              </a:rPr>
              <a:t>procedure </a:t>
            </a:r>
            <a:r>
              <a:rPr lang="en-US" b="0" smtClean="0">
                <a:latin typeface="Courier New" pitchFamily="49" charset="0"/>
              </a:rPr>
              <a:t>beginwriting </a:t>
            </a:r>
            <a:r>
              <a:rPr lang="en-US" smtClean="0">
                <a:latin typeface="Courier New" pitchFamily="49" charset="0"/>
              </a:rPr>
              <a:t>begin</a:t>
            </a:r>
          </a:p>
          <a:p>
            <a:pPr eaLnBrk="1" hangingPunct="1">
              <a:lnSpc>
                <a:spcPct val="40000"/>
              </a:lnSpc>
              <a:defRPr/>
            </a:pPr>
            <a:r>
              <a:rPr lang="en-US" smtClean="0">
                <a:latin typeface="Courier New" pitchFamily="49" charset="0"/>
              </a:rPr>
              <a:t>	if </a:t>
            </a:r>
            <a:r>
              <a:rPr lang="en-US" b="0" smtClean="0">
                <a:latin typeface="Courier New" pitchFamily="49" charset="0"/>
              </a:rPr>
              <a:t>readers </a:t>
            </a:r>
            <a:r>
              <a:rPr lang="en-US" b="0" smtClean="0">
                <a:latin typeface="Courier New" pitchFamily="49" charset="0"/>
                <a:cs typeface="Courier New" pitchFamily="49" charset="0"/>
              </a:rPr>
              <a:t>¬= 0</a:t>
            </a:r>
            <a:r>
              <a:rPr lang="en-US" b="0" smtClean="0">
                <a:latin typeface="Courier New" pitchFamily="49" charset="0"/>
              </a:rPr>
              <a:t> </a:t>
            </a:r>
            <a:r>
              <a:rPr lang="en-US" smtClean="0">
                <a:latin typeface="Courier New" pitchFamily="49" charset="0"/>
              </a:rPr>
              <a:t>or </a:t>
            </a:r>
            <a:r>
              <a:rPr lang="en-US" b="0" smtClean="0">
                <a:latin typeface="Courier New" pitchFamily="49" charset="0"/>
              </a:rPr>
              <a:t>someonewriting</a:t>
            </a:r>
          </a:p>
          <a:p>
            <a:pPr eaLnBrk="1" hangingPunct="1">
              <a:lnSpc>
                <a:spcPct val="40000"/>
              </a:lnSpc>
              <a:defRPr/>
            </a:pPr>
            <a:r>
              <a:rPr lang="en-US" b="0" smtClean="0">
                <a:latin typeface="Courier New" pitchFamily="49" charset="0"/>
              </a:rPr>
              <a:t>		</a:t>
            </a:r>
            <a:r>
              <a:rPr lang="en-US" smtClean="0">
                <a:latin typeface="Courier New" pitchFamily="49" charset="0"/>
              </a:rPr>
              <a:t>then </a:t>
            </a:r>
            <a:r>
              <a:rPr lang="en-US" b="0" smtClean="0">
                <a:latin typeface="Courier New" pitchFamily="49" charset="0"/>
              </a:rPr>
              <a:t>wait(writeallowed);</a:t>
            </a:r>
          </a:p>
          <a:p>
            <a:pPr eaLnBrk="1" hangingPunct="1">
              <a:lnSpc>
                <a:spcPct val="40000"/>
              </a:lnSpc>
              <a:defRPr/>
            </a:pPr>
            <a:r>
              <a:rPr lang="en-US" b="0" smtClean="0">
                <a:latin typeface="Courier New" pitchFamily="49" charset="0"/>
              </a:rPr>
              <a:t>	someonewriting := true;</a:t>
            </a:r>
          </a:p>
          <a:p>
            <a:pPr eaLnBrk="1" hangingPunct="1">
              <a:lnSpc>
                <a:spcPct val="40000"/>
              </a:lnSpc>
              <a:defRPr/>
            </a:pPr>
            <a:r>
              <a:rPr lang="en-US" smtClean="0">
                <a:latin typeface="Courier New" pitchFamily="49" charset="0"/>
              </a:rPr>
              <a:t>	end;</a:t>
            </a:r>
          </a:p>
          <a:p>
            <a:pPr eaLnBrk="1" hangingPunct="1">
              <a:lnSpc>
                <a:spcPct val="40000"/>
              </a:lnSpc>
              <a:defRPr/>
            </a:pPr>
            <a:r>
              <a:rPr lang="en-US" smtClean="0">
                <a:latin typeface="Courier New" pitchFamily="49" charset="0"/>
              </a:rPr>
              <a:t>procedure </a:t>
            </a:r>
            <a:r>
              <a:rPr lang="en-US" b="0" smtClean="0">
                <a:latin typeface="Courier New" pitchFamily="49" charset="0"/>
              </a:rPr>
              <a:t>donewriting </a:t>
            </a:r>
            <a:r>
              <a:rPr lang="en-US" smtClean="0">
                <a:latin typeface="Courier New" pitchFamily="49" charset="0"/>
              </a:rPr>
              <a:t>begin</a:t>
            </a:r>
          </a:p>
          <a:p>
            <a:pPr eaLnBrk="1" hangingPunct="1">
              <a:lnSpc>
                <a:spcPct val="40000"/>
              </a:lnSpc>
              <a:defRPr/>
            </a:pPr>
            <a:r>
              <a:rPr lang="en-US" smtClean="0">
                <a:latin typeface="Courier New" pitchFamily="49" charset="0"/>
              </a:rPr>
              <a:t>	</a:t>
            </a:r>
            <a:r>
              <a:rPr lang="en-US" b="0" smtClean="0">
                <a:latin typeface="Courier New" pitchFamily="49" charset="0"/>
              </a:rPr>
              <a:t>someonewriting := false;</a:t>
            </a:r>
          </a:p>
          <a:p>
            <a:pPr eaLnBrk="1" hangingPunct="1">
              <a:lnSpc>
                <a:spcPct val="40000"/>
              </a:lnSpc>
              <a:defRPr/>
            </a:pPr>
            <a:r>
              <a:rPr lang="en-US" b="0" smtClean="0">
                <a:latin typeface="Courier New" pitchFamily="49" charset="0"/>
              </a:rPr>
              <a:t>	</a:t>
            </a:r>
            <a:r>
              <a:rPr lang="en-US" smtClean="0">
                <a:latin typeface="Courier New" pitchFamily="49" charset="0"/>
              </a:rPr>
              <a:t>if</a:t>
            </a:r>
            <a:r>
              <a:rPr lang="en-US" b="0" smtClean="0">
                <a:latin typeface="Courier New" pitchFamily="49" charset="0"/>
              </a:rPr>
              <a:t> queue(readallowed)</a:t>
            </a:r>
          </a:p>
          <a:p>
            <a:pPr eaLnBrk="1" hangingPunct="1">
              <a:lnSpc>
                <a:spcPct val="40000"/>
              </a:lnSpc>
              <a:defRPr/>
            </a:pPr>
            <a:r>
              <a:rPr lang="en-US" b="0" smtClean="0">
                <a:latin typeface="Courier New" pitchFamily="49" charset="0"/>
              </a:rPr>
              <a:t>		</a:t>
            </a:r>
            <a:r>
              <a:rPr lang="en-US" smtClean="0">
                <a:latin typeface="Courier New" pitchFamily="49" charset="0"/>
              </a:rPr>
              <a:t>then </a:t>
            </a:r>
            <a:r>
              <a:rPr lang="en-US" b="0" smtClean="0">
                <a:latin typeface="Courier New" pitchFamily="49" charset="0"/>
              </a:rPr>
              <a:t>signal(readallowed);</a:t>
            </a:r>
          </a:p>
          <a:p>
            <a:pPr eaLnBrk="1" hangingPunct="1">
              <a:lnSpc>
                <a:spcPct val="40000"/>
              </a:lnSpc>
              <a:defRPr/>
            </a:pPr>
            <a:r>
              <a:rPr lang="en-US" b="0" smtClean="0">
                <a:latin typeface="Courier New" pitchFamily="49" charset="0"/>
              </a:rPr>
              <a:t>		</a:t>
            </a:r>
            <a:r>
              <a:rPr lang="en-US" smtClean="0">
                <a:latin typeface="Courier New" pitchFamily="49" charset="0"/>
              </a:rPr>
              <a:t>else</a:t>
            </a:r>
            <a:r>
              <a:rPr lang="en-US" b="0" smtClean="0">
                <a:latin typeface="Courier New" pitchFamily="49" charset="0"/>
              </a:rPr>
              <a:t> signal(writeallowed);</a:t>
            </a:r>
          </a:p>
          <a:p>
            <a:pPr eaLnBrk="1" hangingPunct="1">
              <a:lnSpc>
                <a:spcPct val="40000"/>
              </a:lnSpc>
              <a:defRPr/>
            </a:pPr>
            <a:r>
              <a:rPr lang="en-US" smtClean="0">
                <a:latin typeface="Courier New" pitchFamily="49" charset="0"/>
              </a:rPr>
              <a:t>	end;</a:t>
            </a:r>
          </a:p>
          <a:p>
            <a:pPr eaLnBrk="1" hangingPunct="1">
              <a:lnSpc>
                <a:spcPct val="40000"/>
              </a:lnSpc>
              <a:defRPr/>
            </a:pPr>
            <a:r>
              <a:rPr lang="en-US" smtClean="0">
                <a:latin typeface="Courier New" pitchFamily="49" charset="0"/>
              </a:rPr>
              <a:t>begin</a:t>
            </a:r>
          </a:p>
          <a:p>
            <a:pPr eaLnBrk="1" hangingPunct="1">
              <a:lnSpc>
                <a:spcPct val="40000"/>
              </a:lnSpc>
              <a:defRPr/>
            </a:pPr>
            <a:r>
              <a:rPr lang="en-US" smtClean="0">
                <a:latin typeface="Courier New" pitchFamily="49" charset="0"/>
              </a:rPr>
              <a:t>	</a:t>
            </a:r>
            <a:r>
              <a:rPr lang="en-US" b="0" smtClean="0">
                <a:latin typeface="Courier New" pitchFamily="49" charset="0"/>
              </a:rPr>
              <a:t>readers := 0;</a:t>
            </a:r>
          </a:p>
          <a:p>
            <a:pPr eaLnBrk="1" hangingPunct="1">
              <a:lnSpc>
                <a:spcPct val="40000"/>
              </a:lnSpc>
              <a:defRPr/>
            </a:pPr>
            <a:r>
              <a:rPr lang="en-US" b="0" smtClean="0">
                <a:latin typeface="Courier New" pitchFamily="49" charset="0"/>
              </a:rPr>
              <a:t>	someonewriting := false;</a:t>
            </a:r>
          </a:p>
          <a:p>
            <a:pPr eaLnBrk="1" hangingPunct="1">
              <a:lnSpc>
                <a:spcPct val="40000"/>
              </a:lnSpc>
              <a:defRPr/>
            </a:pPr>
            <a:r>
              <a:rPr lang="en-US" smtClean="0">
                <a:latin typeface="Courier New" pitchFamily="49" charset="0"/>
              </a:rPr>
              <a:t>end</a:t>
            </a:r>
            <a:r>
              <a:rPr lang="en-US" b="0" smtClean="0">
                <a:latin typeface="Courier New" pitchFamily="49" charset="0"/>
              </a:rPr>
              <a:t>; </a:t>
            </a:r>
            <a:endParaRPr lang="en-US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Readers/Writers with Monitors</a:t>
            </a:r>
          </a:p>
        </p:txBody>
      </p:sp>
      <p:sp>
        <p:nvSpPr>
          <p:cNvPr id="636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Characteristics of solution</a:t>
            </a:r>
          </a:p>
          <a:p>
            <a:pPr lvl="1" eaLnBrk="1" hangingPunct="1">
              <a:defRPr/>
            </a:pPr>
            <a:r>
              <a:rPr lang="en-US" smtClean="0"/>
              <a:t>No starvation</a:t>
            </a:r>
          </a:p>
          <a:p>
            <a:pPr lvl="1" eaLnBrk="1" hangingPunct="1">
              <a:defRPr/>
            </a:pPr>
            <a:r>
              <a:rPr lang="en-US" smtClean="0"/>
              <a:t>Arriving readers wait if writer is waiting</a:t>
            </a:r>
          </a:p>
          <a:p>
            <a:pPr lvl="1" eaLnBrk="1" hangingPunct="1">
              <a:defRPr/>
            </a:pPr>
            <a:r>
              <a:rPr lang="en-US" smtClean="0"/>
              <a:t>Group of readers runs after each writer</a:t>
            </a:r>
          </a:p>
          <a:p>
            <a:pPr lvl="1" eaLnBrk="1" hangingPunct="1">
              <a:defRPr/>
            </a:pPr>
            <a:r>
              <a:rPr lang="en-US" smtClean="0"/>
              <a:t>Arrival order of writer, writer, reader runs in different order</a:t>
            </a:r>
          </a:p>
          <a:p>
            <a:pPr lvl="1" eaLnBrk="1" hangingPunct="1">
              <a:defRPr/>
            </a:pPr>
            <a:r>
              <a:rPr lang="en-US" smtClean="0"/>
              <a:t>Requires several auxiliary variables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Dining Philosophers</a:t>
            </a:r>
          </a:p>
        </p:txBody>
      </p:sp>
      <p:sp>
        <p:nvSpPr>
          <p:cNvPr id="638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Models many important synchronization problems</a:t>
            </a:r>
          </a:p>
          <a:p>
            <a:pPr eaLnBrk="1" hangingPunct="1">
              <a:defRPr/>
            </a:pPr>
            <a:r>
              <a:rPr lang="en-US" dirty="0" smtClean="0"/>
              <a:t>Most famous concurrency problem</a:t>
            </a:r>
          </a:p>
          <a:p>
            <a:pPr eaLnBrk="1" hangingPunct="1">
              <a:defRPr/>
            </a:pPr>
            <a:r>
              <a:rPr lang="en-US" dirty="0" smtClean="0"/>
              <a:t>Posed by </a:t>
            </a:r>
            <a:r>
              <a:rPr lang="en-US" dirty="0" err="1" smtClean="0"/>
              <a:t>Dijkstra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Characteristics</a:t>
            </a:r>
          </a:p>
          <a:p>
            <a:pPr lvl="1" eaLnBrk="1" hangingPunct="1">
              <a:defRPr/>
            </a:pPr>
            <a:r>
              <a:rPr lang="en-US" dirty="0" smtClean="0"/>
              <a:t>Five philosophers alternate thinking and eating</a:t>
            </a:r>
          </a:p>
          <a:p>
            <a:pPr lvl="1" eaLnBrk="1" hangingPunct="1">
              <a:defRPr/>
            </a:pPr>
            <a:r>
              <a:rPr lang="en-US" dirty="0" smtClean="0"/>
              <a:t>Only food is spaghetti</a:t>
            </a:r>
          </a:p>
          <a:p>
            <a:pPr lvl="2" eaLnBrk="1" hangingPunct="1">
              <a:defRPr/>
            </a:pPr>
            <a:r>
              <a:rPr lang="en-US" dirty="0" smtClean="0"/>
              <a:t>Requires two forks</a:t>
            </a:r>
          </a:p>
          <a:p>
            <a:pPr lvl="1" eaLnBrk="1" hangingPunct="1">
              <a:defRPr/>
            </a:pPr>
            <a:r>
              <a:rPr lang="en-US" dirty="0" smtClean="0"/>
              <a:t>Each philosopher has assigned seat at round table</a:t>
            </a:r>
          </a:p>
          <a:p>
            <a:pPr lvl="1" eaLnBrk="1" hangingPunct="1">
              <a:defRPr/>
            </a:pPr>
            <a:r>
              <a:rPr lang="en-US" dirty="0" smtClean="0"/>
              <a:t>One fork between each pair of plates</a:t>
            </a:r>
          </a:p>
          <a:p>
            <a:pPr lvl="1" eaLnBrk="1" hangingPunct="1">
              <a:defRPr/>
            </a:pPr>
            <a:r>
              <a:rPr lang="en-US" dirty="0" smtClean="0"/>
              <a:t>Problem: control access to forks, such that everyone can eat</a:t>
            </a:r>
          </a:p>
          <a:p>
            <a:pPr lvl="2" eaLnBrk="1" hangingPunct="1">
              <a:defRPr/>
            </a:pPr>
            <a:r>
              <a:rPr lang="en-US" dirty="0" smtClean="0"/>
              <a:t>Note that “pick up left, then pick up right” doesn’t work (why?)</a:t>
            </a:r>
          </a:p>
          <a:p>
            <a:pPr lvl="1" eaLnBrk="1" hangingPunct="1">
              <a:defRPr/>
            </a:pPr>
            <a:r>
              <a:rPr lang="en-US" dirty="0" smtClean="0"/>
              <a:t>Solvable with semaphores or monitors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Drinking Philosophers</a:t>
            </a:r>
          </a:p>
        </p:txBody>
      </p:sp>
      <p:sp>
        <p:nvSpPr>
          <p:cNvPr id="64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Extension of dining philosophers, due to </a:t>
            </a:r>
            <a:r>
              <a:rPr lang="en-US" dirty="0" err="1" smtClean="0"/>
              <a:t>K.M</a:t>
            </a:r>
            <a:r>
              <a:rPr lang="en-US" dirty="0" smtClean="0"/>
              <a:t>. </a:t>
            </a:r>
            <a:r>
              <a:rPr lang="en-US" dirty="0" err="1" smtClean="0"/>
              <a:t>Chandy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Arbitrary number of philosophers</a:t>
            </a:r>
          </a:p>
          <a:p>
            <a:pPr eaLnBrk="1" hangingPunct="1">
              <a:defRPr/>
            </a:pPr>
            <a:r>
              <a:rPr lang="en-US" dirty="0" smtClean="0"/>
              <a:t>Each likes own drink, mixed from bottles on table</a:t>
            </a:r>
          </a:p>
          <a:p>
            <a:pPr lvl="1" eaLnBrk="1" hangingPunct="1">
              <a:defRPr/>
            </a:pPr>
            <a:r>
              <a:rPr lang="en-US" dirty="0" smtClean="0"/>
              <a:t>Can only mix drink when holding all necessary bottles</a:t>
            </a:r>
          </a:p>
          <a:p>
            <a:pPr lvl="1" eaLnBrk="1" hangingPunct="1">
              <a:defRPr/>
            </a:pPr>
            <a:r>
              <a:rPr lang="en-US" dirty="0" smtClean="0"/>
              <a:t>Each drink uses different subset of bottles</a:t>
            </a:r>
          </a:p>
          <a:p>
            <a:pPr eaLnBrk="1" hangingPunct="1">
              <a:defRPr/>
            </a:pPr>
            <a:r>
              <a:rPr lang="en-US" dirty="0" smtClean="0"/>
              <a:t>Problem: control access to bottles, such that there is no deadlock and no starvation</a:t>
            </a:r>
          </a:p>
          <a:p>
            <a:pPr eaLnBrk="1" hangingPunct="1">
              <a:defRPr/>
            </a:pPr>
            <a:r>
              <a:rPr lang="en-US" dirty="0" smtClean="0"/>
              <a:t>Solution uses Dining Philosophers as sub-problem.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Mutual Exclusion</a:t>
            </a:r>
          </a:p>
        </p:txBody>
      </p:sp>
      <p:sp>
        <p:nvSpPr>
          <p:cNvPr id="602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Need ways to enforce critical sections</a:t>
            </a:r>
          </a:p>
          <a:p>
            <a:pPr lvl="1" eaLnBrk="1" hangingPunct="1">
              <a:defRPr/>
            </a:pPr>
            <a:r>
              <a:rPr lang="en-US" dirty="0" smtClean="0"/>
              <a:t>Prevent race conditions that cause errors</a:t>
            </a:r>
          </a:p>
          <a:p>
            <a:pPr eaLnBrk="1" hangingPunct="1">
              <a:defRPr/>
            </a:pPr>
            <a:r>
              <a:rPr lang="en-US" dirty="0" smtClean="0"/>
              <a:t>Requirements for mutual exclusion</a:t>
            </a:r>
          </a:p>
          <a:p>
            <a:pPr lvl="1" eaLnBrk="1" hangingPunct="1">
              <a:defRPr/>
            </a:pPr>
            <a:r>
              <a:rPr lang="en-US" i="1" dirty="0" smtClean="0">
                <a:solidFill>
                  <a:srgbClr val="FF0000"/>
                </a:solidFill>
              </a:rPr>
              <a:t>Safety</a:t>
            </a:r>
            <a:r>
              <a:rPr lang="en-US" i="1" dirty="0" smtClean="0"/>
              <a:t>: </a:t>
            </a:r>
            <a:r>
              <a:rPr lang="en-US" dirty="0" smtClean="0"/>
              <a:t>only one </a:t>
            </a:r>
            <a:r>
              <a:rPr lang="en-US" dirty="0" smtClean="0"/>
              <a:t>process or thread </a:t>
            </a:r>
            <a:r>
              <a:rPr lang="en-US" dirty="0" smtClean="0"/>
              <a:t>at a time inside CS</a:t>
            </a:r>
          </a:p>
          <a:p>
            <a:pPr lvl="1" eaLnBrk="1" hangingPunct="1">
              <a:defRPr/>
            </a:pPr>
            <a:r>
              <a:rPr lang="en-US" i="1" dirty="0" smtClean="0">
                <a:solidFill>
                  <a:srgbClr val="FF0000"/>
                </a:solidFill>
              </a:rPr>
              <a:t>Progress</a:t>
            </a:r>
            <a:r>
              <a:rPr lang="en-US" i="1" dirty="0" smtClean="0"/>
              <a:t>: </a:t>
            </a:r>
            <a:r>
              <a:rPr lang="en-US" dirty="0" smtClean="0"/>
              <a:t>if nobody has access and somebody wants in, somebody gets in</a:t>
            </a:r>
          </a:p>
          <a:p>
            <a:pPr lvl="1" eaLnBrk="1" hangingPunct="1">
              <a:defRPr/>
            </a:pPr>
            <a:r>
              <a:rPr lang="en-US" dirty="0" smtClean="0"/>
              <a:t>No </a:t>
            </a:r>
            <a:r>
              <a:rPr lang="en-US" i="1" dirty="0" smtClean="0">
                <a:solidFill>
                  <a:srgbClr val="FF0000"/>
                </a:solidFill>
              </a:rPr>
              <a:t>starvation</a:t>
            </a:r>
            <a:r>
              <a:rPr lang="en-US" i="1" dirty="0" smtClean="0"/>
              <a:t>: </a:t>
            </a:r>
            <a:r>
              <a:rPr lang="en-US" dirty="0" smtClean="0"/>
              <a:t>if you want in, you will eventually get in</a:t>
            </a:r>
          </a:p>
          <a:p>
            <a:pPr eaLnBrk="1" hangingPunct="1">
              <a:defRPr/>
            </a:pPr>
            <a:r>
              <a:rPr lang="en-US" dirty="0" smtClean="0"/>
              <a:t>Desirable properties:</a:t>
            </a:r>
          </a:p>
          <a:p>
            <a:pPr lvl="1" eaLnBrk="1" hangingPunct="1">
              <a:defRPr/>
            </a:pPr>
            <a:r>
              <a:rPr lang="en-US" i="1" dirty="0" smtClean="0">
                <a:solidFill>
                  <a:srgbClr val="FF0000"/>
                </a:solidFill>
              </a:rPr>
              <a:t>Efficiency</a:t>
            </a:r>
            <a:r>
              <a:rPr lang="en-US" i="1" dirty="0" smtClean="0"/>
              <a:t>: </a:t>
            </a:r>
            <a:r>
              <a:rPr lang="en-US" dirty="0" smtClean="0"/>
              <a:t>can get into CS in relatively few instructions</a:t>
            </a:r>
          </a:p>
          <a:p>
            <a:pPr lvl="1" eaLnBrk="1" hangingPunct="1">
              <a:defRPr/>
            </a:pPr>
            <a:r>
              <a:rPr lang="en-US" i="1" dirty="0" smtClean="0">
                <a:solidFill>
                  <a:srgbClr val="FF0000"/>
                </a:solidFill>
              </a:rPr>
              <a:t>Low load</a:t>
            </a:r>
            <a:r>
              <a:rPr lang="en-US" i="1" dirty="0" smtClean="0"/>
              <a:t>: </a:t>
            </a:r>
            <a:r>
              <a:rPr lang="en-US" dirty="0" smtClean="0"/>
              <a:t>waiting for CS doesn’t waste resources</a:t>
            </a:r>
          </a:p>
          <a:p>
            <a:pPr lvl="1" eaLnBrk="1" hangingPunct="1">
              <a:defRPr/>
            </a:pPr>
            <a:r>
              <a:rPr lang="en-US" i="1" dirty="0" smtClean="0">
                <a:solidFill>
                  <a:srgbClr val="FF0000"/>
                </a:solidFill>
              </a:rPr>
              <a:t>Fairness</a:t>
            </a:r>
            <a:r>
              <a:rPr lang="en-US" i="1" dirty="0" smtClean="0"/>
              <a:t>: </a:t>
            </a:r>
            <a:r>
              <a:rPr lang="en-US" dirty="0" smtClean="0"/>
              <a:t>if you want in, nobody else gets in ahead of you twice</a:t>
            </a:r>
            <a:endParaRPr lang="en-US" i="1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Additional Requirements</a:t>
            </a:r>
          </a:p>
        </p:txBody>
      </p:sp>
      <p:sp>
        <p:nvSpPr>
          <p:cNvPr id="64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Synchronization is tricky to get right</a:t>
            </a:r>
          </a:p>
          <a:p>
            <a:pPr lvl="1" eaLnBrk="1" hangingPunct="1">
              <a:defRPr/>
            </a:pPr>
            <a:r>
              <a:rPr lang="en-US" smtClean="0"/>
              <a:t>Failure to protect critical sections</a:t>
            </a:r>
          </a:p>
          <a:p>
            <a:pPr lvl="1" eaLnBrk="1" hangingPunct="1">
              <a:defRPr/>
            </a:pPr>
            <a:r>
              <a:rPr lang="en-US" smtClean="0"/>
              <a:t>Incorrect use of primitives</a:t>
            </a:r>
          </a:p>
          <a:p>
            <a:pPr lvl="1" eaLnBrk="1" hangingPunct="1">
              <a:defRPr/>
            </a:pPr>
            <a:r>
              <a:rPr lang="en-US" smtClean="0"/>
              <a:t>Deadlock</a:t>
            </a:r>
          </a:p>
          <a:p>
            <a:pPr eaLnBrk="1" hangingPunct="1">
              <a:defRPr/>
            </a:pPr>
            <a:r>
              <a:rPr lang="en-US" smtClean="0"/>
              <a:t>Programmer-friendliness is big plus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Hardware Mutex Support</a:t>
            </a:r>
          </a:p>
        </p:txBody>
      </p:sp>
      <p:sp>
        <p:nvSpPr>
          <p:cNvPr id="603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Test and Set</a:t>
            </a:r>
          </a:p>
          <a:p>
            <a:pPr lvl="1" eaLnBrk="1" hangingPunct="1">
              <a:defRPr/>
            </a:pPr>
            <a:r>
              <a:rPr lang="en-US" dirty="0" smtClean="0"/>
              <a:t>Read word, set it nonzero, and set condition codes</a:t>
            </a:r>
          </a:p>
          <a:p>
            <a:pPr lvl="1" eaLnBrk="1" hangingPunct="1">
              <a:defRPr/>
            </a:pPr>
            <a:r>
              <a:rPr lang="en-US" dirty="0" smtClean="0"/>
              <a:t>All in one indivisible operation</a:t>
            </a:r>
          </a:p>
          <a:p>
            <a:pPr eaLnBrk="1" hangingPunct="1">
              <a:defRPr/>
            </a:pPr>
            <a:r>
              <a:rPr lang="en-US" dirty="0" smtClean="0"/>
              <a:t>Compare and Swap</a:t>
            </a:r>
          </a:p>
          <a:p>
            <a:pPr lvl="1" eaLnBrk="1" hangingPunct="1">
              <a:defRPr/>
            </a:pPr>
            <a:r>
              <a:rPr lang="en-US" dirty="0" smtClean="0"/>
              <a:t>Read word, compare to register; if match then store some other register into word</a:t>
            </a:r>
          </a:p>
          <a:p>
            <a:pPr lvl="1" eaLnBrk="1" hangingPunct="1">
              <a:defRPr/>
            </a:pPr>
            <a:r>
              <a:rPr lang="en-US" dirty="0" smtClean="0"/>
              <a:t>Again, indivisible</a:t>
            </a:r>
          </a:p>
          <a:p>
            <a:pPr lvl="1" eaLnBrk="1" hangingPunct="1">
              <a:defRPr/>
            </a:pPr>
            <a:r>
              <a:rPr lang="en-US" dirty="0" smtClean="0"/>
              <a:t>Generalization of Test &amp; Set</a:t>
            </a:r>
          </a:p>
          <a:p>
            <a:pPr eaLnBrk="1" hangingPunct="1">
              <a:defRPr/>
            </a:pPr>
            <a:r>
              <a:rPr lang="en-US" dirty="0" smtClean="0"/>
              <a:t>Double Compare and Swap</a:t>
            </a:r>
          </a:p>
          <a:p>
            <a:pPr lvl="1" eaLnBrk="1" hangingPunct="1">
              <a:defRPr/>
            </a:pPr>
            <a:r>
              <a:rPr lang="en-US" dirty="0" smtClean="0"/>
              <a:t>Extends </a:t>
            </a:r>
            <a:r>
              <a:rPr lang="en-US" dirty="0" err="1" smtClean="0"/>
              <a:t>CAS</a:t>
            </a:r>
            <a:r>
              <a:rPr lang="en-US" dirty="0" smtClean="0"/>
              <a:t> to two (noncontiguous) locations</a:t>
            </a:r>
          </a:p>
          <a:p>
            <a:pPr lvl="1" eaLnBrk="1" hangingPunct="1">
              <a:defRPr/>
            </a:pPr>
            <a:r>
              <a:rPr lang="en-US" dirty="0" smtClean="0"/>
              <a:t>Turns out to not be that useful; omitted in current designs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Example of Test and Set</a:t>
            </a:r>
          </a:p>
        </p:txBody>
      </p:sp>
      <p:sp>
        <p:nvSpPr>
          <p:cNvPr id="605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50000"/>
              </a:lnSpc>
              <a:defRPr/>
            </a:pPr>
            <a:r>
              <a:rPr lang="en-US" b="0" dirty="0" err="1" smtClean="0">
                <a:latin typeface="Courier New" pitchFamily="49" charset="0"/>
              </a:rPr>
              <a:t>enter_critical_region</a:t>
            </a:r>
            <a:r>
              <a:rPr lang="en-US" b="0" dirty="0" smtClean="0">
                <a:latin typeface="Courier New" pitchFamily="49" charset="0"/>
              </a:rPr>
              <a:t>:</a:t>
            </a:r>
          </a:p>
          <a:p>
            <a:pPr eaLnBrk="1" hangingPunct="1">
              <a:lnSpc>
                <a:spcPct val="50000"/>
              </a:lnSpc>
              <a:defRPr/>
            </a:pPr>
            <a:r>
              <a:rPr lang="en-US" b="0" dirty="0" smtClean="0">
                <a:latin typeface="Courier New" pitchFamily="49" charset="0"/>
              </a:rPr>
              <a:t>		</a:t>
            </a:r>
            <a:r>
              <a:rPr lang="en-US" b="0" dirty="0" err="1" smtClean="0">
                <a:latin typeface="Courier New" pitchFamily="49" charset="0"/>
              </a:rPr>
              <a:t>leaq</a:t>
            </a:r>
            <a:r>
              <a:rPr lang="en-US" b="0" dirty="0" smtClean="0">
                <a:latin typeface="Courier New" pitchFamily="49" charset="0"/>
              </a:rPr>
              <a:t>	lock, %</a:t>
            </a:r>
            <a:r>
              <a:rPr lang="en-US" b="0" dirty="0" err="1" smtClean="0">
                <a:latin typeface="Courier New" pitchFamily="49" charset="0"/>
              </a:rPr>
              <a:t>eax</a:t>
            </a:r>
            <a:endParaRPr lang="en-US" b="0" dirty="0" smtClean="0">
              <a:latin typeface="Courier New" pitchFamily="49" charset="0"/>
            </a:endParaRPr>
          </a:p>
          <a:p>
            <a:pPr eaLnBrk="1" hangingPunct="1">
              <a:lnSpc>
                <a:spcPct val="50000"/>
              </a:lnSpc>
              <a:defRPr/>
            </a:pPr>
            <a:r>
              <a:rPr lang="en-US" b="0" dirty="0" smtClean="0">
                <a:latin typeface="Courier New" pitchFamily="49" charset="0"/>
              </a:rPr>
              <a:t>.L1:	</a:t>
            </a:r>
            <a:r>
              <a:rPr lang="en-US" b="0" dirty="0" err="1" smtClean="0">
                <a:latin typeface="Courier New" pitchFamily="49" charset="0"/>
              </a:rPr>
              <a:t>tsl</a:t>
            </a:r>
            <a:r>
              <a:rPr lang="en-US" b="0" dirty="0" smtClean="0">
                <a:latin typeface="Courier New" pitchFamily="49" charset="0"/>
              </a:rPr>
              <a:t>	(%</a:t>
            </a:r>
            <a:r>
              <a:rPr lang="en-US" b="0" dirty="0" err="1" smtClean="0">
                <a:latin typeface="Courier New" pitchFamily="49" charset="0"/>
              </a:rPr>
              <a:t>eax</a:t>
            </a:r>
            <a:r>
              <a:rPr lang="en-US" b="0" dirty="0" smtClean="0">
                <a:latin typeface="Courier New" pitchFamily="49" charset="0"/>
              </a:rPr>
              <a:t>)	; Set lock NZ, set CC</a:t>
            </a:r>
          </a:p>
          <a:p>
            <a:pPr eaLnBrk="1" hangingPunct="1">
              <a:lnSpc>
                <a:spcPct val="50000"/>
              </a:lnSpc>
              <a:defRPr/>
            </a:pPr>
            <a:r>
              <a:rPr lang="en-US" b="0" dirty="0" smtClean="0">
                <a:latin typeface="Courier New" pitchFamily="49" charset="0"/>
              </a:rPr>
              <a:t>		</a:t>
            </a:r>
            <a:r>
              <a:rPr lang="en-US" b="0" dirty="0" err="1" smtClean="0">
                <a:latin typeface="Courier New" pitchFamily="49" charset="0"/>
              </a:rPr>
              <a:t>jne</a:t>
            </a:r>
            <a:r>
              <a:rPr lang="en-US" b="0" dirty="0" smtClean="0">
                <a:latin typeface="Courier New" pitchFamily="49" charset="0"/>
              </a:rPr>
              <a:t>	.L1		; Loop if was already NZ</a:t>
            </a:r>
          </a:p>
          <a:p>
            <a:pPr eaLnBrk="1" hangingPunct="1">
              <a:lnSpc>
                <a:spcPct val="50000"/>
              </a:lnSpc>
              <a:defRPr/>
            </a:pPr>
            <a:r>
              <a:rPr lang="en-US" b="0" dirty="0" smtClean="0">
                <a:latin typeface="Courier New" pitchFamily="49" charset="0"/>
              </a:rPr>
              <a:t>		; We now have exclusive access</a:t>
            </a:r>
          </a:p>
          <a:p>
            <a:pPr eaLnBrk="1" hangingPunct="1">
              <a:lnSpc>
                <a:spcPct val="50000"/>
              </a:lnSpc>
              <a:defRPr/>
            </a:pPr>
            <a:r>
              <a:rPr lang="en-US" b="0" dirty="0" smtClean="0">
                <a:latin typeface="Courier New" pitchFamily="49" charset="0"/>
              </a:rPr>
              <a:t>		ret</a:t>
            </a:r>
          </a:p>
          <a:p>
            <a:pPr eaLnBrk="1" hangingPunct="1">
              <a:lnSpc>
                <a:spcPct val="50000"/>
              </a:lnSpc>
              <a:defRPr/>
            </a:pPr>
            <a:endParaRPr lang="en-US" b="0" dirty="0" smtClean="0">
              <a:latin typeface="Courier New" pitchFamily="49" charset="0"/>
            </a:endParaRPr>
          </a:p>
          <a:p>
            <a:pPr eaLnBrk="1" hangingPunct="1">
              <a:lnSpc>
                <a:spcPct val="50000"/>
              </a:lnSpc>
              <a:defRPr/>
            </a:pPr>
            <a:r>
              <a:rPr lang="en-US" b="0" dirty="0" err="1" smtClean="0">
                <a:latin typeface="Courier New" pitchFamily="49" charset="0"/>
              </a:rPr>
              <a:t>leave_critical_region</a:t>
            </a:r>
            <a:r>
              <a:rPr lang="en-US" b="0" dirty="0" smtClean="0">
                <a:latin typeface="Courier New" pitchFamily="49" charset="0"/>
              </a:rPr>
              <a:t>:</a:t>
            </a:r>
          </a:p>
          <a:p>
            <a:pPr eaLnBrk="1" hangingPunct="1">
              <a:lnSpc>
                <a:spcPct val="50000"/>
              </a:lnSpc>
              <a:defRPr/>
            </a:pPr>
            <a:r>
              <a:rPr lang="en-US" b="0" dirty="0" smtClean="0">
                <a:latin typeface="Courier New" pitchFamily="49" charset="0"/>
              </a:rPr>
              <a:t>		</a:t>
            </a:r>
            <a:r>
              <a:rPr lang="en-US" b="0" dirty="0" err="1" smtClean="0">
                <a:latin typeface="Courier New" pitchFamily="49" charset="0"/>
              </a:rPr>
              <a:t>movb</a:t>
            </a:r>
            <a:r>
              <a:rPr lang="en-US" b="0" dirty="0" smtClean="0">
                <a:latin typeface="Courier New" pitchFamily="49" charset="0"/>
              </a:rPr>
              <a:t>	$0, lock</a:t>
            </a:r>
          </a:p>
          <a:p>
            <a:pPr eaLnBrk="1" hangingPunct="1">
              <a:lnSpc>
                <a:spcPct val="50000"/>
              </a:lnSpc>
              <a:defRPr/>
            </a:pPr>
            <a:r>
              <a:rPr lang="en-US" b="0" dirty="0" smtClean="0">
                <a:latin typeface="Courier New" pitchFamily="49" charset="0"/>
              </a:rPr>
              <a:t>		ret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Evaluating Test and Set</a:t>
            </a:r>
          </a:p>
        </p:txBody>
      </p:sp>
      <p:sp>
        <p:nvSpPr>
          <p:cNvPr id="608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Helvetica" pitchFamily="34" charset="0"/>
              <a:buChar char="+"/>
              <a:defRPr/>
            </a:pPr>
            <a:r>
              <a:rPr lang="en-US" dirty="0" smtClean="0"/>
              <a:t>Very fast entry to unlocked region</a:t>
            </a:r>
          </a:p>
          <a:p>
            <a:pPr eaLnBrk="1" hangingPunct="1">
              <a:buFont typeface="Helvetica" pitchFamily="34" charset="0"/>
              <a:buChar char="+"/>
              <a:defRPr/>
            </a:pPr>
            <a:r>
              <a:rPr lang="en-US" dirty="0" smtClean="0"/>
              <a:t>Easy to implement (except on multi-core hardware!)</a:t>
            </a:r>
          </a:p>
          <a:p>
            <a:pPr eaLnBrk="1" hangingPunct="1">
              <a:buFont typeface="Helvetica" pitchFamily="34" charset="0"/>
              <a:buChar char="+"/>
              <a:defRPr/>
            </a:pPr>
            <a:r>
              <a:rPr lang="en-US" dirty="0" smtClean="0"/>
              <a:t>Guarantees safety &amp; progress</a:t>
            </a:r>
          </a:p>
          <a:p>
            <a:pPr eaLnBrk="1" hangingPunct="1">
              <a:buFont typeface="Helvetica" pitchFamily="34" charset="0"/>
              <a:buChar char="-"/>
              <a:defRPr/>
            </a:pPr>
            <a:r>
              <a:rPr lang="en-US" dirty="0" smtClean="0"/>
              <a:t>Wastes CPU when waiting (spin lock/busy wait)</a:t>
            </a:r>
          </a:p>
          <a:p>
            <a:pPr eaLnBrk="1" hangingPunct="1">
              <a:buFont typeface="Helvetica" pitchFamily="34" charset="0"/>
              <a:buChar char="-"/>
              <a:defRPr/>
            </a:pPr>
            <a:r>
              <a:rPr lang="en-US" dirty="0" smtClean="0"/>
              <a:t>Doesn’t make it easy for other threads to run</a:t>
            </a:r>
          </a:p>
          <a:p>
            <a:pPr eaLnBrk="1" hangingPunct="1">
              <a:buFont typeface="Helvetica" pitchFamily="34" charset="0"/>
              <a:buChar char="-"/>
              <a:defRPr/>
            </a:pPr>
            <a:r>
              <a:rPr lang="en-US" dirty="0" smtClean="0"/>
              <a:t>Extremely high memory (i.e., bus) traffic</a:t>
            </a:r>
          </a:p>
          <a:p>
            <a:pPr eaLnBrk="1" hangingPunct="1">
              <a:buFont typeface="Helvetica" pitchFamily="34" charset="0"/>
              <a:buChar char="-"/>
              <a:defRPr/>
            </a:pPr>
            <a:r>
              <a:rPr lang="en-US" dirty="0" smtClean="0"/>
              <a:t>Prone to errors (e.g., forget to unlock)</a:t>
            </a:r>
          </a:p>
          <a:p>
            <a:pPr eaLnBrk="1" hangingPunct="1">
              <a:buFont typeface="Helvetica" pitchFamily="34" charset="0"/>
              <a:buChar char="-"/>
              <a:defRPr/>
            </a:pPr>
            <a:r>
              <a:rPr lang="en-US" dirty="0" smtClean="0"/>
              <a:t>Prone to unfairness and starvation</a:t>
            </a:r>
          </a:p>
          <a:p>
            <a:pPr eaLnBrk="1" hangingPunct="1">
              <a:buFont typeface="Helvetica" pitchFamily="34" charset="0"/>
              <a:buNone/>
              <a:defRPr/>
            </a:pPr>
            <a:r>
              <a:rPr lang="en-US" dirty="0" smtClean="0"/>
              <a:t>For these reasons, test &amp; set is used only to implement higher-level </a:t>
            </a:r>
            <a:r>
              <a:rPr lang="en-US" dirty="0" smtClean="0"/>
              <a:t>constructs</a:t>
            </a:r>
            <a:endParaRPr lang="en-US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Semaphores</a:t>
            </a:r>
          </a:p>
        </p:txBody>
      </p:sp>
      <p:sp>
        <p:nvSpPr>
          <p:cNvPr id="611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Higher-level construct, discussed previously</a:t>
            </a:r>
          </a:p>
          <a:p>
            <a:pPr lvl="1" eaLnBrk="1" hangingPunct="1">
              <a:defRPr/>
            </a:pPr>
            <a:r>
              <a:rPr lang="en-US" smtClean="0"/>
              <a:t>Invented by Edsger Dijkstra</a:t>
            </a:r>
          </a:p>
          <a:p>
            <a:pPr lvl="1" eaLnBrk="1" hangingPunct="1">
              <a:defRPr/>
            </a:pPr>
            <a:r>
              <a:rPr lang="en-US" smtClean="0"/>
              <a:t>P(sem) or wait(sem) decrements and possibly waits</a:t>
            </a:r>
          </a:p>
          <a:p>
            <a:pPr lvl="1" eaLnBrk="1" hangingPunct="1">
              <a:defRPr/>
            </a:pPr>
            <a:r>
              <a:rPr lang="en-US" smtClean="0"/>
              <a:t>V(sem) or signal(sem) increments and lets somebody else in</a:t>
            </a:r>
          </a:p>
          <a:p>
            <a:pPr eaLnBrk="1" hangingPunct="1">
              <a:defRPr/>
            </a:pPr>
            <a:r>
              <a:rPr lang="en-US" smtClean="0"/>
              <a:t>Usually implemented by operating system</a:t>
            </a:r>
          </a:p>
          <a:p>
            <a:pPr lvl="1" eaLnBrk="1" hangingPunct="1">
              <a:defRPr/>
            </a:pPr>
            <a:r>
              <a:rPr lang="en-US" smtClean="0"/>
              <a:t>Allows scheduler to run different thread while waiting</a:t>
            </a:r>
          </a:p>
          <a:p>
            <a:pPr lvl="1" eaLnBrk="1" hangingPunct="1">
              <a:defRPr/>
            </a:pPr>
            <a:r>
              <a:rPr lang="en-US" smtClean="0"/>
              <a:t>OS can guarantee fairness and no starvation</a:t>
            </a:r>
          </a:p>
          <a:p>
            <a:pPr lvl="2" eaLnBrk="1" hangingPunct="1">
              <a:defRPr/>
            </a:pPr>
            <a:r>
              <a:rPr lang="en-US" smtClean="0"/>
              <a:t>Or can even enforce priority scheme</a:t>
            </a:r>
          </a:p>
          <a:p>
            <a:pPr lvl="1" eaLnBrk="1" hangingPunct="1">
              <a:defRPr/>
            </a:pPr>
            <a:r>
              <a:rPr lang="en-US" smtClean="0"/>
              <a:t>More flexibility for user (e.g., can count things)</a:t>
            </a:r>
          </a:p>
          <a:p>
            <a:pPr eaLnBrk="1" hangingPunct="1">
              <a:defRPr/>
            </a:pPr>
            <a:r>
              <a:rPr lang="en-US" smtClean="0"/>
              <a:t>Still error-prone</a:t>
            </a:r>
          </a:p>
          <a:p>
            <a:pPr lvl="1" eaLnBrk="1" hangingPunct="1">
              <a:defRPr/>
            </a:pPr>
            <a:r>
              <a:rPr lang="en-US" smtClean="0"/>
              <a:t>P’s and V’s must be matched</a:t>
            </a:r>
          </a:p>
          <a:p>
            <a:pPr lvl="1" eaLnBrk="1" hangingPunct="1">
              <a:defRPr/>
            </a:pPr>
            <a:r>
              <a:rPr lang="en-US" smtClean="0"/>
              <a:t>Single extra V blows mutual exclusion entirely (compare Test &amp; Set)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Monitors</a:t>
            </a:r>
          </a:p>
        </p:txBody>
      </p:sp>
      <p:sp>
        <p:nvSpPr>
          <p:cNvPr id="612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High-level mutual-exclusion construct</a:t>
            </a:r>
          </a:p>
          <a:p>
            <a:pPr lvl="1" eaLnBrk="1" hangingPunct="1">
              <a:defRPr/>
            </a:pPr>
            <a:r>
              <a:rPr lang="en-US" dirty="0" smtClean="0"/>
              <a:t>Invented by </a:t>
            </a:r>
            <a:r>
              <a:rPr lang="en-US" dirty="0" err="1" smtClean="0"/>
              <a:t>C.A.R</a:t>
            </a:r>
            <a:r>
              <a:rPr lang="en-US" dirty="0" smtClean="0"/>
              <a:t>. “Tony” Hoare (also quicksort inventor)</a:t>
            </a:r>
          </a:p>
          <a:p>
            <a:pPr lvl="1" eaLnBrk="1" hangingPunct="1">
              <a:defRPr/>
            </a:pPr>
            <a:r>
              <a:rPr lang="en-US" dirty="0" smtClean="0"/>
              <a:t>Difficult or impossible to use incorrectly</a:t>
            </a:r>
          </a:p>
          <a:p>
            <a:pPr lvl="1" eaLnBrk="1" hangingPunct="1">
              <a:defRPr/>
            </a:pPr>
            <a:r>
              <a:rPr lang="en-US" dirty="0" smtClean="0"/>
              <a:t>Like Java/C++ class: combines data with functions needed to manage it</a:t>
            </a:r>
          </a:p>
          <a:p>
            <a:pPr eaLnBrk="1" hangingPunct="1">
              <a:defRPr/>
            </a:pPr>
            <a:r>
              <a:rPr lang="en-US" dirty="0" smtClean="0"/>
              <a:t>Keys to monitor correctness</a:t>
            </a:r>
          </a:p>
          <a:p>
            <a:pPr lvl="1" eaLnBrk="1" hangingPunct="1">
              <a:defRPr/>
            </a:pPr>
            <a:r>
              <a:rPr lang="en-US" dirty="0" smtClean="0"/>
              <a:t>Data is available </a:t>
            </a:r>
            <a:r>
              <a:rPr lang="en-US" i="1" dirty="0" smtClean="0"/>
              <a:t>only</a:t>
            </a:r>
            <a:r>
              <a:rPr lang="en-US" dirty="0" smtClean="0"/>
              <a:t> to functions within monitor</a:t>
            </a:r>
          </a:p>
          <a:p>
            <a:pPr lvl="1" eaLnBrk="1" hangingPunct="1">
              <a:defRPr/>
            </a:pPr>
            <a:r>
              <a:rPr lang="en-US" dirty="0" smtClean="0"/>
              <a:t>Specific functions (</a:t>
            </a:r>
            <a:r>
              <a:rPr lang="en-US" i="1" dirty="0" smtClean="0"/>
              <a:t>gatekeepers</a:t>
            </a:r>
            <a:r>
              <a:rPr lang="en-US" dirty="0" smtClean="0"/>
              <a:t>) control access</a:t>
            </a:r>
          </a:p>
          <a:p>
            <a:pPr lvl="1" eaLnBrk="1" hangingPunct="1">
              <a:defRPr/>
            </a:pPr>
            <a:r>
              <a:rPr lang="en-US" dirty="0" smtClean="0"/>
              <a:t>Only one process/thread allowed inside monitor at a time</a:t>
            </a:r>
          </a:p>
          <a:p>
            <a:pPr lvl="1" eaLnBrk="1" hangingPunct="1">
              <a:defRPr/>
            </a:pPr>
            <a:r>
              <a:rPr lang="en-US" dirty="0" smtClean="0"/>
              <a:t>Queues keep track of who is waiting for monitor</a:t>
            </a:r>
          </a:p>
          <a:p>
            <a:pPr eaLnBrk="1" hangingPunct="1">
              <a:defRPr/>
            </a:pPr>
            <a:r>
              <a:rPr lang="en-US" dirty="0" smtClean="0"/>
              <a:t>Turns out to be hard to do certain things with monitors</a:t>
            </a:r>
          </a:p>
          <a:p>
            <a:pPr lvl="1" eaLnBrk="1" hangingPunct="1">
              <a:defRPr/>
            </a:pPr>
            <a:r>
              <a:rPr lang="en-US" dirty="0" smtClean="0"/>
              <a:t>Programmers wind up standing on heads or implementing things like semaphores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lass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class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class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C:\Shared Files\Classes\CS 213 F'02\Lectures\class02.ppt</Template>
  <TotalTime>36190</TotalTime>
  <Pages>35</Pages>
  <Words>1133</Words>
  <Application>Microsoft Office PowerPoint</Application>
  <PresentationFormat>Letter Paper (8.5x11 in)</PresentationFormat>
  <Paragraphs>282</Paragraphs>
  <Slides>24</Slides>
  <Notes>24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  <vt:variant>
        <vt:lpstr>Custom Shows</vt:lpstr>
      </vt:variant>
      <vt:variant>
        <vt:i4>2</vt:i4>
      </vt:variant>
    </vt:vector>
  </HeadingPairs>
  <TitlesOfParts>
    <vt:vector size="27" baseType="lpstr">
      <vt:lpstr>class02</vt:lpstr>
      <vt:lpstr>Synchronization Methods </vt:lpstr>
      <vt:lpstr>Deadlock and Starvation</vt:lpstr>
      <vt:lpstr>Mutual Exclusion</vt:lpstr>
      <vt:lpstr>Additional Requirements</vt:lpstr>
      <vt:lpstr>Hardware Mutex Support</vt:lpstr>
      <vt:lpstr>Example of Test and Set</vt:lpstr>
      <vt:lpstr>Evaluating Test and Set</vt:lpstr>
      <vt:lpstr>Semaphores</vt:lpstr>
      <vt:lpstr>Monitors</vt:lpstr>
      <vt:lpstr>Problems in Synchronization</vt:lpstr>
      <vt:lpstr>The Producer/Consumer Problem</vt:lpstr>
      <vt:lpstr>Producer/Consumer with Monitors</vt:lpstr>
      <vt:lpstr>Producer/Consumer with Monitors (continued)</vt:lpstr>
      <vt:lpstr>Exercise: P/C with Semaphores</vt:lpstr>
      <vt:lpstr>Solution: P/C with Semaphores</vt:lpstr>
      <vt:lpstr>The Readers/Writers Problem</vt:lpstr>
      <vt:lpstr>Readers/Writers with Semaphores (Polling Version)</vt:lpstr>
      <vt:lpstr>Readers/Writers with Semaphores (Polling continued)</vt:lpstr>
      <vt:lpstr>Readers/Writers with Semaphores (Polling continued)</vt:lpstr>
      <vt:lpstr>Readers/Writers with Monitors</vt:lpstr>
      <vt:lpstr>Readers/Writers with Monitors (continued)</vt:lpstr>
      <vt:lpstr>Readers/Writers with Monitors</vt:lpstr>
      <vt:lpstr>Dining Philosophers</vt:lpstr>
      <vt:lpstr>Drinking Philosophers</vt:lpstr>
      <vt:lpstr>For screen</vt:lpstr>
      <vt:lpstr>For printing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 Memory Allocation I</dc:title>
  <dc:subject/>
  <dc:creator>Randal E. Bryant and David R. O'Hallaron</dc:creator>
  <cp:keywords/>
  <dc:description/>
  <cp:lastModifiedBy>Geoff Kuenning</cp:lastModifiedBy>
  <cp:revision>229</cp:revision>
  <cp:lastPrinted>2017-10-18T05:12:55Z</cp:lastPrinted>
  <dcterms:created xsi:type="dcterms:W3CDTF">1998-08-11T09:19:24Z</dcterms:created>
  <dcterms:modified xsi:type="dcterms:W3CDTF">2017-10-23T23:43:02Z</dcterms:modified>
</cp:coreProperties>
</file>