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43" r:id="rId2"/>
    <p:sldId id="397" r:id="rId3"/>
    <p:sldId id="374" r:id="rId4"/>
    <p:sldId id="396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4" r:id="rId13"/>
    <p:sldId id="385" r:id="rId14"/>
    <p:sldId id="398" r:id="rId15"/>
    <p:sldId id="399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</p:sldIdLst>
  <p:sldSz cx="9144000" cy="6858000" type="letter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108325" y="8829675"/>
            <a:ext cx="77152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BBD483A0-6A3F-4254-A1DB-6EEC3A48140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9468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5313"/>
            <a:ext cx="51244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084513" y="8829675"/>
            <a:ext cx="8159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B52CEA4C-79CB-4E7E-B4D7-3663FC41C23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6450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33849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Class10_synchronization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that this wait/signal model is very similar to what the Posix thread model provides, although Posix doesn't provide the encapsulation.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that since you're polling, this is very close to using Test and Set.  Also, this version suffers from starvation (while you’re in “wait_a_while” somebody else can grab the write lock).  It’s also unfair in that a late-arriving writer can keep out an earlier reader, and vice versa.  It has neither reader nor writer priority.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Drawbacks: (1) the polling wastes resources; (2) potential starvation of writers if new readers arrive while a writer is waiting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Charles Anthony Richard Hoare, 1980 Turing Award winner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13835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5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469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823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36626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36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655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82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00027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44115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9948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E765B4E-FAA7-4E60-81AB-1CDDEB0D5072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Synchronization Methods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Mutual-exclusion methods</a:t>
            </a:r>
          </a:p>
          <a:p>
            <a:pPr lvl="1" eaLnBrk="1" hangingPunct="1">
              <a:defRPr/>
            </a:pPr>
            <a:r>
              <a:rPr lang="en-US" dirty="0" smtClean="0"/>
              <a:t>Producer/consumer problem</a:t>
            </a:r>
          </a:p>
          <a:p>
            <a:pPr lvl="1" eaLnBrk="1" hangingPunct="1">
              <a:defRPr/>
            </a:pPr>
            <a:r>
              <a:rPr lang="en-US" dirty="0" smtClean="0"/>
              <a:t>Readers/writers problem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7188" y="762000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 in Synchronization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Many standard problems in concurrent programming</a:t>
            </a:r>
          </a:p>
          <a:p>
            <a:pPr lvl="1" eaLnBrk="1" hangingPunct="1">
              <a:defRPr/>
            </a:pPr>
            <a:r>
              <a:rPr lang="en-US" smtClean="0"/>
              <a:t>Producer/consumer</a:t>
            </a:r>
          </a:p>
          <a:p>
            <a:pPr lvl="1" eaLnBrk="1" hangingPunct="1">
              <a:defRPr/>
            </a:pPr>
            <a:r>
              <a:rPr lang="en-US" smtClean="0"/>
              <a:t>Readers/writers</a:t>
            </a:r>
          </a:p>
          <a:p>
            <a:pPr lvl="1" eaLnBrk="1" hangingPunct="1">
              <a:defRPr/>
            </a:pPr>
            <a:r>
              <a:rPr lang="en-US" smtClean="0"/>
              <a:t>Dining philosophers</a:t>
            </a:r>
          </a:p>
          <a:p>
            <a:pPr lvl="1" eaLnBrk="1" hangingPunct="1">
              <a:defRPr/>
            </a:pPr>
            <a:r>
              <a:rPr lang="en-US" smtClean="0"/>
              <a:t>Drinking philosophers</a:t>
            </a:r>
          </a:p>
          <a:p>
            <a:pPr lvl="1" eaLnBrk="1" hangingPunct="1">
              <a:defRPr/>
            </a:pPr>
            <a:r>
              <a:rPr lang="en-US" smtClean="0"/>
              <a:t>Etc.</a:t>
            </a:r>
          </a:p>
          <a:p>
            <a:pPr eaLnBrk="1" hangingPunct="1">
              <a:defRPr/>
            </a:pPr>
            <a:r>
              <a:rPr lang="en-US" smtClean="0"/>
              <a:t>Standard problems capture common situations</a:t>
            </a:r>
          </a:p>
          <a:p>
            <a:pPr eaLnBrk="1" hangingPunct="1">
              <a:defRPr/>
            </a:pPr>
            <a:r>
              <a:rPr lang="en-US" smtClean="0"/>
              <a:t>Also give way to evaluate proposed synchronization mechanisms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Producer/Consumer Problem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Two processes communicate</a:t>
            </a:r>
          </a:p>
          <a:p>
            <a:pPr lvl="1" eaLnBrk="1" hangingPunct="1">
              <a:defRPr/>
            </a:pPr>
            <a:r>
              <a:rPr lang="en-US" i="1" dirty="0" smtClean="0"/>
              <a:t>Producer</a:t>
            </a:r>
            <a:r>
              <a:rPr lang="en-US" dirty="0" smtClean="0"/>
              <a:t> generates things (e.g., messages) into a </a:t>
            </a:r>
            <a:r>
              <a:rPr lang="en-US" i="1" dirty="0" smtClean="0"/>
              <a:t>buffer</a:t>
            </a:r>
            <a:endParaRPr lang="en-US" dirty="0" smtClean="0"/>
          </a:p>
          <a:p>
            <a:pPr lvl="1" eaLnBrk="1" hangingPunct="1">
              <a:defRPr/>
            </a:pPr>
            <a:r>
              <a:rPr lang="en-US" i="1" dirty="0" smtClean="0"/>
              <a:t>Consumer</a:t>
            </a:r>
            <a:r>
              <a:rPr lang="en-US" dirty="0" smtClean="0"/>
              <a:t> takes those things and uses them</a:t>
            </a:r>
          </a:p>
          <a:p>
            <a:pPr eaLnBrk="1" hangingPunct="1">
              <a:defRPr/>
            </a:pPr>
            <a:r>
              <a:rPr lang="en-US" dirty="0" smtClean="0"/>
              <a:t>Correctness requirements</a:t>
            </a:r>
          </a:p>
          <a:p>
            <a:pPr lvl="1" eaLnBrk="1" hangingPunct="1">
              <a:defRPr/>
            </a:pPr>
            <a:r>
              <a:rPr lang="en-US" dirty="0" smtClean="0"/>
              <a:t>Producer must wait if buffer is full</a:t>
            </a:r>
          </a:p>
          <a:p>
            <a:pPr lvl="1" eaLnBrk="1" hangingPunct="1">
              <a:defRPr/>
            </a:pPr>
            <a:r>
              <a:rPr lang="en-US" dirty="0" smtClean="0"/>
              <a:t>Consumer must not extract things from empty buffer</a:t>
            </a:r>
          </a:p>
          <a:p>
            <a:pPr lvl="1" eaLnBrk="1" hangingPunct="1">
              <a:defRPr/>
            </a:pPr>
            <a:r>
              <a:rPr lang="en-US" dirty="0" smtClean="0"/>
              <a:t>Order must be maintained</a:t>
            </a:r>
          </a:p>
          <a:p>
            <a:pPr eaLnBrk="1" hangingPunct="1">
              <a:defRPr/>
            </a:pPr>
            <a:r>
              <a:rPr lang="en-US" dirty="0" smtClean="0"/>
              <a:t>Solutions</a:t>
            </a:r>
          </a:p>
          <a:p>
            <a:pPr lvl="1" eaLnBrk="1" hangingPunct="1">
              <a:defRPr/>
            </a:pPr>
            <a:r>
              <a:rPr lang="en-US" dirty="0" smtClean="0"/>
              <a:t>Can be done with just load/store (but tricky)</a:t>
            </a:r>
          </a:p>
          <a:p>
            <a:pPr lvl="1" eaLnBrk="1" hangingPunct="1">
              <a:defRPr/>
            </a:pPr>
            <a:r>
              <a:rPr lang="en-US" dirty="0" smtClean="0"/>
              <a:t>We have seen simple semaphore-based solution for one-element buffer</a:t>
            </a:r>
          </a:p>
          <a:p>
            <a:pPr lvl="1" eaLnBrk="1" hangingPunct="1">
              <a:defRPr/>
            </a:pPr>
            <a:r>
              <a:rPr lang="en-US" dirty="0" smtClean="0"/>
              <a:t>Perfect application for monitors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Producer/Consumer with Monitors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monitor</a:t>
            </a:r>
            <a:r>
              <a:rPr lang="en-US" b="0" dirty="0" smtClean="0">
                <a:latin typeface="Courier New" pitchFamily="49" charset="0"/>
              </a:rPr>
              <a:t> </a:t>
            </a:r>
            <a:r>
              <a:rPr lang="en-US" b="0" dirty="0" err="1" smtClean="0">
                <a:latin typeface="Courier New" pitchFamily="49" charset="0"/>
              </a:rPr>
              <a:t>producerconsumermonitor</a:t>
            </a:r>
            <a:r>
              <a:rPr lang="en-US" b="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err="1" smtClean="0">
                <a:latin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0" dirty="0" smtClean="0">
                <a:latin typeface="Courier New" pitchFamily="49" charset="0"/>
              </a:rPr>
              <a:t>buffer[0..slots-1] </a:t>
            </a:r>
            <a:r>
              <a:rPr lang="en-US" dirty="0" smtClean="0">
                <a:latin typeface="Courier New" pitchFamily="49" charset="0"/>
              </a:rPr>
              <a:t>of</a:t>
            </a:r>
            <a:r>
              <a:rPr lang="en-US" b="0" dirty="0" smtClean="0">
                <a:latin typeface="Courier New" pitchFamily="49" charset="0"/>
              </a:rPr>
              <a:t> message;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: 0..slots;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, </a:t>
            </a:r>
            <a:r>
              <a:rPr lang="en-US" b="0" dirty="0" err="1" smtClean="0">
                <a:latin typeface="Courier New" pitchFamily="49" charset="0"/>
              </a:rPr>
              <a:t>nexttoempty</a:t>
            </a:r>
            <a:r>
              <a:rPr lang="en-US" b="0" dirty="0" smtClean="0">
                <a:latin typeface="Courier New" pitchFamily="49" charset="0"/>
              </a:rPr>
              <a:t>: 0..slots-1;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bufferhasdata</a:t>
            </a:r>
            <a:r>
              <a:rPr lang="en-US" b="0" dirty="0" smtClean="0">
                <a:latin typeface="Courier New" pitchFamily="49" charset="0"/>
              </a:rPr>
              <a:t>, </a:t>
            </a:r>
            <a:r>
              <a:rPr lang="en-US" b="0" dirty="0" err="1" smtClean="0">
                <a:latin typeface="Courier New" pitchFamily="49" charset="0"/>
              </a:rPr>
              <a:t>bufferhasspace</a:t>
            </a:r>
            <a:r>
              <a:rPr lang="en-US" b="0" dirty="0" smtClean="0">
                <a:latin typeface="Courier New" pitchFamily="49" charset="0"/>
              </a:rPr>
              <a:t>: condition;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procedure</a:t>
            </a:r>
            <a:r>
              <a:rPr lang="en-US" b="0" dirty="0" smtClean="0">
                <a:latin typeface="Courier New" pitchFamily="49" charset="0"/>
              </a:rPr>
              <a:t> </a:t>
            </a:r>
            <a:r>
              <a:rPr lang="en-US" b="0" dirty="0" err="1" smtClean="0">
                <a:latin typeface="Courier New" pitchFamily="49" charset="0"/>
              </a:rPr>
              <a:t>fillslot</a:t>
            </a:r>
            <a:r>
              <a:rPr lang="en-US" b="0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0" dirty="0" smtClean="0">
                <a:latin typeface="Courier New" pitchFamily="49" charset="0"/>
              </a:rPr>
              <a:t>data: message) </a:t>
            </a:r>
            <a:r>
              <a:rPr lang="en-US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	if 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 = 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</a:rPr>
              <a:t>then </a:t>
            </a:r>
            <a:r>
              <a:rPr lang="en-US" b="0" dirty="0" smtClean="0">
                <a:latin typeface="Courier New" pitchFamily="49" charset="0"/>
              </a:rPr>
              <a:t>wait(</a:t>
            </a:r>
            <a:r>
              <a:rPr lang="en-US" b="0" dirty="0" err="1" smtClean="0">
                <a:latin typeface="Courier New" pitchFamily="49" charset="0"/>
              </a:rPr>
              <a:t>bufferhasspace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buffer[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] := data;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 := (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 + 1) </a:t>
            </a:r>
            <a:r>
              <a:rPr lang="en-US" dirty="0" smtClean="0">
                <a:latin typeface="Courier New" pitchFamily="49" charset="0"/>
              </a:rPr>
              <a:t>mod</a:t>
            </a:r>
            <a:r>
              <a:rPr lang="en-US" b="0" dirty="0" smtClean="0">
                <a:latin typeface="Courier New" pitchFamily="49" charset="0"/>
              </a:rPr>
              <a:t> 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  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 := 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 + 1;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signal(</a:t>
            </a:r>
            <a:r>
              <a:rPr lang="en-US" b="0" dirty="0" err="1" smtClean="0">
                <a:latin typeface="Courier New" pitchFamily="49" charset="0"/>
              </a:rPr>
              <a:t>bufferhasdata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end;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Producer/Consumer with Monitors (continued)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endParaRPr lang="en-US" b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procedure</a:t>
            </a:r>
            <a:r>
              <a:rPr lang="en-US" b="0" smtClean="0">
                <a:latin typeface="Courier New" pitchFamily="49" charset="0"/>
              </a:rPr>
              <a:t> emptyslot(</a:t>
            </a:r>
            <a:r>
              <a:rPr lang="en-US" smtClean="0">
                <a:latin typeface="Courier New" pitchFamily="49" charset="0"/>
              </a:rPr>
              <a:t>var</a:t>
            </a:r>
            <a:r>
              <a:rPr lang="en-US" b="0" smtClean="0">
                <a:latin typeface="Courier New" pitchFamily="49" charset="0"/>
              </a:rPr>
              <a:t> data: message)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	if </a:t>
            </a:r>
            <a:r>
              <a:rPr lang="en-US" b="0" smtClean="0">
                <a:latin typeface="Courier New" pitchFamily="49" charset="0"/>
              </a:rPr>
              <a:t>slotsinuse 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wait(bufferhasdata);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data := buffer[nexttoempty];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nexttoempty = (nexttoempty + 1) </a:t>
            </a:r>
            <a:r>
              <a:rPr lang="en-US" smtClean="0">
                <a:latin typeface="Courier New" pitchFamily="49" charset="0"/>
              </a:rPr>
              <a:t>mod</a:t>
            </a:r>
            <a:r>
              <a:rPr lang="en-US" b="0" smtClean="0">
                <a:latin typeface="Courier New" pitchFamily="49" charset="0"/>
              </a:rPr>
              <a:t> 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  slotsinuse := slotsinuse – 1;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signal(bufferhasspace);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end;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begin</a:t>
            </a:r>
            <a:endParaRPr lang="en-US" b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slotsinuse :=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nexttofill :=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nexttoempty :=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end</a:t>
            </a:r>
            <a:r>
              <a:rPr lang="en-US" b="0" smtClean="0">
                <a:latin typeface="Courier New" pitchFamily="49" charset="0"/>
              </a:rPr>
              <a:t>;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Exercise: P/C with Semaphores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Form a small team (2-4 people)</a:t>
            </a:r>
          </a:p>
          <a:p>
            <a:pPr eaLnBrk="1" hangingPunct="1">
              <a:defRPr/>
            </a:pPr>
            <a:r>
              <a:rPr lang="en-US" dirty="0" smtClean="0"/>
              <a:t>Sketch out a producer/consumer solution</a:t>
            </a:r>
          </a:p>
          <a:p>
            <a:pPr lvl="1" eaLnBrk="1" hangingPunct="1">
              <a:defRPr/>
            </a:pPr>
            <a:r>
              <a:rPr lang="en-US" dirty="0" smtClean="0"/>
              <a:t>Multiple slots in buffer</a:t>
            </a:r>
          </a:p>
          <a:p>
            <a:pPr lvl="1" eaLnBrk="1" hangingPunct="1">
              <a:defRPr/>
            </a:pPr>
            <a:r>
              <a:rPr lang="en-US" dirty="0" smtClean="0"/>
              <a:t>Buffer used circularly (“ring” buffer)</a:t>
            </a:r>
          </a:p>
          <a:p>
            <a:pPr lvl="1" eaLnBrk="1" hangingPunct="1">
              <a:defRPr/>
            </a:pPr>
            <a:r>
              <a:rPr lang="en-US" dirty="0" smtClean="0"/>
              <a:t>Use only two semaphores</a:t>
            </a:r>
          </a:p>
          <a:p>
            <a:pPr lvl="2" eaLnBrk="1" hangingPunct="1">
              <a:defRPr/>
            </a:pPr>
            <a:r>
              <a:rPr lang="en-US" dirty="0" smtClean="0"/>
              <a:t>Find a way to count with them!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Solution: P/C with Semaphores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semaphore 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semaphore 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1800" b="0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produce(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buffer[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next_empty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data;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next_empty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next_empty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 % N;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1800" b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consume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data = buffer[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next_full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next_full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next_full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 % N;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data;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0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36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Readers/Writers Problem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More complex than producer/consumer</a:t>
            </a:r>
          </a:p>
          <a:p>
            <a:pPr lvl="1" eaLnBrk="1" hangingPunct="1">
              <a:defRPr/>
            </a:pPr>
            <a:r>
              <a:rPr lang="en-US" smtClean="0"/>
              <a:t>Many processes accessing single resource</a:t>
            </a:r>
          </a:p>
          <a:p>
            <a:pPr lvl="1" eaLnBrk="1" hangingPunct="1">
              <a:defRPr/>
            </a:pPr>
            <a:r>
              <a:rPr lang="en-US" smtClean="0"/>
              <a:t>Some read, some write (some could do both)</a:t>
            </a:r>
          </a:p>
          <a:p>
            <a:pPr lvl="1" eaLnBrk="1" hangingPunct="1">
              <a:defRPr/>
            </a:pPr>
            <a:r>
              <a:rPr lang="en-US" smtClean="0"/>
              <a:t>OK for many to read at once</a:t>
            </a:r>
          </a:p>
          <a:p>
            <a:pPr lvl="2" eaLnBrk="1" hangingPunct="1">
              <a:defRPr/>
            </a:pPr>
            <a:r>
              <a:rPr lang="en-US" smtClean="0"/>
              <a:t>No danger of stepping on each others’ feet</a:t>
            </a:r>
          </a:p>
          <a:p>
            <a:pPr lvl="1" eaLnBrk="1" hangingPunct="1">
              <a:defRPr/>
            </a:pPr>
            <a:r>
              <a:rPr lang="en-US" smtClean="0"/>
              <a:t>Only one writer allowed at a time</a:t>
            </a:r>
          </a:p>
          <a:p>
            <a:pPr eaLnBrk="1" hangingPunct="1">
              <a:defRPr/>
            </a:pPr>
            <a:r>
              <a:rPr lang="en-US" smtClean="0"/>
              <a:t>Examples:</a:t>
            </a:r>
          </a:p>
          <a:p>
            <a:pPr lvl="1" eaLnBrk="1" hangingPunct="1">
              <a:defRPr/>
            </a:pPr>
            <a:r>
              <a:rPr lang="en-US" smtClean="0"/>
              <a:t>Shared access to file</a:t>
            </a:r>
          </a:p>
          <a:p>
            <a:pPr lvl="1" eaLnBrk="1" hangingPunct="1">
              <a:defRPr/>
            </a:pPr>
            <a:r>
              <a:rPr lang="en-US" smtClean="0"/>
              <a:t>ATMs displaying or updating bank balance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Semaphores (Polling Version)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semaphore 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 = 1;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err="1" smtClean="0">
                <a:latin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</a:rPr>
              <a:t> 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 = 0, 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void reader()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while (1)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while (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 != 0)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</a:t>
            </a:r>
            <a:r>
              <a:rPr lang="en-US" b="0" dirty="0" err="1" smtClean="0">
                <a:latin typeface="Courier New" pitchFamily="49" charset="0"/>
              </a:rPr>
              <a:t>wait_a_while</a:t>
            </a:r>
            <a:r>
              <a:rPr lang="en-US" b="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++;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read();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--;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Semaphores (Polling continued)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72487" cy="5224462"/>
          </a:xfrm>
        </p:spPr>
        <p:txBody>
          <a:bodyPr/>
          <a:lstStyle/>
          <a:p>
            <a:pPr eaLnBrk="1" hangingPunct="1">
              <a:lnSpc>
                <a:spcPct val="2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void writer()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while (1)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while (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 + 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 != 0)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</a:t>
            </a:r>
            <a:r>
              <a:rPr lang="en-US" b="0" dirty="0" err="1" smtClean="0">
                <a:latin typeface="Courier New" pitchFamily="49" charset="0"/>
              </a:rPr>
              <a:t>wait_a_while</a:t>
            </a:r>
            <a:r>
              <a:rPr lang="en-US" b="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++;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	/* not really needed – why? */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write();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	/* not really needed */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--;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Semaphores (Polling continued)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the drawbacks of this approach?</a:t>
            </a:r>
          </a:p>
          <a:p>
            <a:pPr eaLnBrk="1" hangingPunct="1">
              <a:defRPr/>
            </a:pPr>
            <a:r>
              <a:rPr lang="en-US" smtClean="0"/>
              <a:t>How can we write a non-polling version?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Deadlock and Starvation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Three bad things can happen in concurrency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folHlink"/>
                </a:solidFill>
              </a:rPr>
              <a:t>Inconsistency:</a:t>
            </a:r>
            <a:r>
              <a:rPr lang="en-US" smtClean="0"/>
              <a:t> incorrect results, e.g. from races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folHlink"/>
                </a:solidFill>
              </a:rPr>
              <a:t>Deadlock:</a:t>
            </a:r>
            <a:r>
              <a:rPr lang="en-US" smtClean="0"/>
              <a:t> Nobody can make progress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folHlink"/>
                </a:solidFill>
              </a:rPr>
              <a:t>Starvation:</a:t>
            </a:r>
            <a:r>
              <a:rPr lang="en-US" smtClean="0"/>
              <a:t> No deadlock, but somebody doesn’t make progress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Monitors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monitor </a:t>
            </a:r>
            <a:r>
              <a:rPr lang="en-US" b="0" smtClean="0">
                <a:latin typeface="Courier New" pitchFamily="49" charset="0"/>
              </a:rPr>
              <a:t>readersandwriters;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var</a:t>
            </a:r>
            <a:r>
              <a:rPr lang="en-US" b="0" smtClean="0">
                <a:latin typeface="Courier New" pitchFamily="49" charset="0"/>
              </a:rPr>
              <a:t> readers: integer;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someonewriting: boolean;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readallowed, writeallowed: condition;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beginreading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if </a:t>
            </a:r>
            <a:r>
              <a:rPr lang="en-US" b="0" smtClean="0">
                <a:latin typeface="Courier New" pitchFamily="49" charset="0"/>
              </a:rPr>
              <a:t>someonewriting </a:t>
            </a:r>
            <a:r>
              <a:rPr lang="en-US" smtClean="0">
                <a:latin typeface="Courier New" pitchFamily="49" charset="0"/>
              </a:rPr>
              <a:t>or </a:t>
            </a:r>
            <a:r>
              <a:rPr lang="en-US" b="0" smtClean="0">
                <a:latin typeface="Courier New" pitchFamily="49" charset="0"/>
              </a:rPr>
              <a:t>queue(writeallowed)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wait(readallowed);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readers := readers + 1;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signal(readallowed);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donereading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0" smtClean="0">
                <a:latin typeface="Courier New" pitchFamily="49" charset="0"/>
              </a:rPr>
              <a:t>readers := readers – 1;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</a:rPr>
              <a:t>if</a:t>
            </a:r>
            <a:r>
              <a:rPr lang="en-US" b="0" smtClean="0">
                <a:latin typeface="Courier New" pitchFamily="49" charset="0"/>
              </a:rPr>
              <a:t> readers = 0 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signal(writeallowed);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 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Monitors (continued)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40000"/>
              </a:lnSpc>
              <a:defRPr/>
            </a:pPr>
            <a:endParaRPr lang="en-US" b="0" smtClean="0">
              <a:latin typeface="Courier New" pitchFamily="49" charset="0"/>
            </a:endParaRP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beginwriting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if </a:t>
            </a:r>
            <a:r>
              <a:rPr lang="en-US" b="0" smtClean="0">
                <a:latin typeface="Courier New" pitchFamily="49" charset="0"/>
              </a:rPr>
              <a:t>readers </a:t>
            </a:r>
            <a:r>
              <a:rPr lang="en-US" b="0" smtClean="0">
                <a:latin typeface="Courier New" pitchFamily="49" charset="0"/>
                <a:cs typeface="Courier New" pitchFamily="49" charset="0"/>
              </a:rPr>
              <a:t>¬= 0</a:t>
            </a:r>
            <a:r>
              <a:rPr lang="en-US" b="0" smtClean="0">
                <a:latin typeface="Courier New" pitchFamily="49" charset="0"/>
              </a:rPr>
              <a:t> </a:t>
            </a:r>
            <a:r>
              <a:rPr lang="en-US" smtClean="0">
                <a:latin typeface="Courier New" pitchFamily="49" charset="0"/>
              </a:rPr>
              <a:t>or </a:t>
            </a:r>
            <a:r>
              <a:rPr lang="en-US" b="0" smtClean="0">
                <a:latin typeface="Courier New" pitchFamily="49" charset="0"/>
              </a:rPr>
              <a:t>someonewriting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wait(writeallowed);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someonewriting := true;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donewriting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0" smtClean="0">
                <a:latin typeface="Courier New" pitchFamily="49" charset="0"/>
              </a:rPr>
              <a:t>someonewriting := false;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</a:rPr>
              <a:t>if</a:t>
            </a:r>
            <a:r>
              <a:rPr lang="en-US" b="0" smtClean="0">
                <a:latin typeface="Courier New" pitchFamily="49" charset="0"/>
              </a:rPr>
              <a:t> queue(readallowed)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signal(readallowed);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else</a:t>
            </a:r>
            <a:r>
              <a:rPr lang="en-US" b="0" smtClean="0">
                <a:latin typeface="Courier New" pitchFamily="49" charset="0"/>
              </a:rPr>
              <a:t> signal(writeallowed);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0" smtClean="0">
                <a:latin typeface="Courier New" pitchFamily="49" charset="0"/>
              </a:rPr>
              <a:t>readers := 0;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someonewriting := false;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end</a:t>
            </a:r>
            <a:r>
              <a:rPr lang="en-US" b="0" smtClean="0">
                <a:latin typeface="Courier New" pitchFamily="49" charset="0"/>
              </a:rPr>
              <a:t>; 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Monitors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Characteristics of solution</a:t>
            </a:r>
          </a:p>
          <a:p>
            <a:pPr lvl="1" eaLnBrk="1" hangingPunct="1">
              <a:defRPr/>
            </a:pPr>
            <a:r>
              <a:rPr lang="en-US" smtClean="0"/>
              <a:t>No starvation</a:t>
            </a:r>
          </a:p>
          <a:p>
            <a:pPr lvl="1" eaLnBrk="1" hangingPunct="1">
              <a:defRPr/>
            </a:pPr>
            <a:r>
              <a:rPr lang="en-US" smtClean="0"/>
              <a:t>Arriving readers wait if writer is waiting</a:t>
            </a:r>
          </a:p>
          <a:p>
            <a:pPr lvl="1" eaLnBrk="1" hangingPunct="1">
              <a:defRPr/>
            </a:pPr>
            <a:r>
              <a:rPr lang="en-US" smtClean="0"/>
              <a:t>Group of readers runs after each writer</a:t>
            </a:r>
          </a:p>
          <a:p>
            <a:pPr lvl="1" eaLnBrk="1" hangingPunct="1">
              <a:defRPr/>
            </a:pPr>
            <a:r>
              <a:rPr lang="en-US" smtClean="0"/>
              <a:t>Arrival order of writer, writer, reader runs in different order</a:t>
            </a:r>
          </a:p>
          <a:p>
            <a:pPr lvl="1" eaLnBrk="1" hangingPunct="1">
              <a:defRPr/>
            </a:pPr>
            <a:r>
              <a:rPr lang="en-US" smtClean="0"/>
              <a:t>Requires several auxiliary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Dining Philosophers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Models many important synchronization problems</a:t>
            </a:r>
          </a:p>
          <a:p>
            <a:pPr eaLnBrk="1" hangingPunct="1">
              <a:defRPr/>
            </a:pPr>
            <a:r>
              <a:rPr lang="en-US" dirty="0" smtClean="0"/>
              <a:t>Most famous concurrency problem</a:t>
            </a:r>
          </a:p>
          <a:p>
            <a:pPr eaLnBrk="1" hangingPunct="1">
              <a:defRPr/>
            </a:pPr>
            <a:r>
              <a:rPr lang="en-US" dirty="0" smtClean="0"/>
              <a:t>Posed by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Characteristics</a:t>
            </a:r>
          </a:p>
          <a:p>
            <a:pPr lvl="1" eaLnBrk="1" hangingPunct="1">
              <a:defRPr/>
            </a:pPr>
            <a:r>
              <a:rPr lang="en-US" dirty="0" smtClean="0"/>
              <a:t>Five philosophers alternate thinking and eating</a:t>
            </a:r>
          </a:p>
          <a:p>
            <a:pPr lvl="1" eaLnBrk="1" hangingPunct="1">
              <a:defRPr/>
            </a:pPr>
            <a:r>
              <a:rPr lang="en-US" dirty="0" smtClean="0"/>
              <a:t>Only food is spaghetti</a:t>
            </a:r>
          </a:p>
          <a:p>
            <a:pPr lvl="2" eaLnBrk="1" hangingPunct="1">
              <a:defRPr/>
            </a:pPr>
            <a:r>
              <a:rPr lang="en-US" dirty="0" smtClean="0"/>
              <a:t>Requires two forks</a:t>
            </a:r>
          </a:p>
          <a:p>
            <a:pPr lvl="1" eaLnBrk="1" hangingPunct="1">
              <a:defRPr/>
            </a:pPr>
            <a:r>
              <a:rPr lang="en-US" dirty="0" smtClean="0"/>
              <a:t>Each philosopher has assigned seat at round table</a:t>
            </a:r>
          </a:p>
          <a:p>
            <a:pPr lvl="1" eaLnBrk="1" hangingPunct="1">
              <a:defRPr/>
            </a:pPr>
            <a:r>
              <a:rPr lang="en-US" dirty="0" smtClean="0"/>
              <a:t>One fork between each pair of plates</a:t>
            </a:r>
          </a:p>
          <a:p>
            <a:pPr lvl="1" eaLnBrk="1" hangingPunct="1">
              <a:defRPr/>
            </a:pPr>
            <a:r>
              <a:rPr lang="en-US" dirty="0" smtClean="0"/>
              <a:t>Problem: control access to forks, such that everyone can eat</a:t>
            </a:r>
          </a:p>
          <a:p>
            <a:pPr lvl="2" eaLnBrk="1" hangingPunct="1">
              <a:defRPr/>
            </a:pPr>
            <a:r>
              <a:rPr lang="en-US" dirty="0" smtClean="0"/>
              <a:t>Note that “pick up left, then pick up right” doesn’t work (why?)</a:t>
            </a:r>
          </a:p>
          <a:p>
            <a:pPr lvl="1" eaLnBrk="1" hangingPunct="1">
              <a:defRPr/>
            </a:pPr>
            <a:r>
              <a:rPr lang="en-US" dirty="0" smtClean="0"/>
              <a:t>Solvable with semaphores or monitors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Drinking Philosophers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Extension of dining philosophers, due to </a:t>
            </a:r>
            <a:r>
              <a:rPr lang="en-US" dirty="0" err="1" smtClean="0"/>
              <a:t>K.M</a:t>
            </a:r>
            <a:r>
              <a:rPr lang="en-US" dirty="0" smtClean="0"/>
              <a:t>. </a:t>
            </a:r>
            <a:r>
              <a:rPr lang="en-US" dirty="0" err="1" smtClean="0"/>
              <a:t>Chandy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Arbitrary number of philosophers</a:t>
            </a:r>
          </a:p>
          <a:p>
            <a:pPr eaLnBrk="1" hangingPunct="1">
              <a:defRPr/>
            </a:pPr>
            <a:r>
              <a:rPr lang="en-US" dirty="0" smtClean="0"/>
              <a:t>Each likes own drink, mixed from bottles on table</a:t>
            </a:r>
          </a:p>
          <a:p>
            <a:pPr lvl="1" eaLnBrk="1" hangingPunct="1">
              <a:defRPr/>
            </a:pPr>
            <a:r>
              <a:rPr lang="en-US" dirty="0" smtClean="0"/>
              <a:t>Can only mix drink when holding all necessary bottles</a:t>
            </a:r>
          </a:p>
          <a:p>
            <a:pPr lvl="1" eaLnBrk="1" hangingPunct="1">
              <a:defRPr/>
            </a:pPr>
            <a:r>
              <a:rPr lang="en-US" dirty="0" smtClean="0"/>
              <a:t>Each drink uses different subset of bottles</a:t>
            </a:r>
          </a:p>
          <a:p>
            <a:pPr eaLnBrk="1" hangingPunct="1">
              <a:defRPr/>
            </a:pPr>
            <a:r>
              <a:rPr lang="en-US" dirty="0" smtClean="0"/>
              <a:t>Problem: control access to bottles, such that there is no deadlock and no starvation</a:t>
            </a:r>
          </a:p>
          <a:p>
            <a:pPr eaLnBrk="1" hangingPunct="1">
              <a:defRPr/>
            </a:pPr>
            <a:r>
              <a:rPr lang="en-US" dirty="0" smtClean="0"/>
              <a:t>Solution uses Dining Philosophers as sub-problem.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Mutual Exclusion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Need ways to enforce critical sections</a:t>
            </a:r>
          </a:p>
          <a:p>
            <a:pPr lvl="1" eaLnBrk="1" hangingPunct="1">
              <a:defRPr/>
            </a:pPr>
            <a:r>
              <a:rPr lang="en-US" dirty="0" smtClean="0"/>
              <a:t>Prevent race conditions that cause errors</a:t>
            </a:r>
          </a:p>
          <a:p>
            <a:pPr eaLnBrk="1" hangingPunct="1">
              <a:defRPr/>
            </a:pPr>
            <a:r>
              <a:rPr lang="en-US" dirty="0" smtClean="0"/>
              <a:t>Requirements for mutual exclusion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Safety</a:t>
            </a:r>
            <a:r>
              <a:rPr lang="en-US" i="1" dirty="0" smtClean="0"/>
              <a:t>: </a:t>
            </a:r>
            <a:r>
              <a:rPr lang="en-US" dirty="0" smtClean="0"/>
              <a:t>only one </a:t>
            </a:r>
            <a:r>
              <a:rPr lang="en-US" dirty="0" smtClean="0"/>
              <a:t>process or thread </a:t>
            </a:r>
            <a:r>
              <a:rPr lang="en-US" dirty="0" smtClean="0"/>
              <a:t>at a time inside CS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Progress</a:t>
            </a:r>
            <a:r>
              <a:rPr lang="en-US" i="1" dirty="0" smtClean="0"/>
              <a:t>: </a:t>
            </a:r>
            <a:r>
              <a:rPr lang="en-US" dirty="0" smtClean="0"/>
              <a:t>if nobody has access and somebody wants in, somebody gets in</a:t>
            </a:r>
          </a:p>
          <a:p>
            <a:pPr lvl="1" eaLnBrk="1" hangingPunct="1">
              <a:defRPr/>
            </a:pPr>
            <a:r>
              <a:rPr lang="en-US" dirty="0" smtClean="0"/>
              <a:t>No </a:t>
            </a:r>
            <a:r>
              <a:rPr lang="en-US" i="1" dirty="0" smtClean="0">
                <a:solidFill>
                  <a:srgbClr val="FF0000"/>
                </a:solidFill>
              </a:rPr>
              <a:t>starvation</a:t>
            </a:r>
            <a:r>
              <a:rPr lang="en-US" i="1" dirty="0" smtClean="0"/>
              <a:t>: </a:t>
            </a:r>
            <a:r>
              <a:rPr lang="en-US" dirty="0" smtClean="0"/>
              <a:t>if you want in, you will eventually get in</a:t>
            </a:r>
          </a:p>
          <a:p>
            <a:pPr eaLnBrk="1" hangingPunct="1">
              <a:defRPr/>
            </a:pPr>
            <a:r>
              <a:rPr lang="en-US" dirty="0" smtClean="0"/>
              <a:t>Desirable properties: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Efficiency</a:t>
            </a:r>
            <a:r>
              <a:rPr lang="en-US" i="1" dirty="0" smtClean="0"/>
              <a:t>: </a:t>
            </a:r>
            <a:r>
              <a:rPr lang="en-US" dirty="0" smtClean="0"/>
              <a:t>can get into CS in relatively few instructions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Low load</a:t>
            </a:r>
            <a:r>
              <a:rPr lang="en-US" i="1" dirty="0" smtClean="0"/>
              <a:t>: </a:t>
            </a:r>
            <a:r>
              <a:rPr lang="en-US" dirty="0" smtClean="0"/>
              <a:t>waiting for CS doesn’t waste resources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Fairness</a:t>
            </a:r>
            <a:r>
              <a:rPr lang="en-US" i="1" dirty="0" smtClean="0"/>
              <a:t>: </a:t>
            </a:r>
            <a:r>
              <a:rPr lang="en-US" dirty="0" smtClean="0"/>
              <a:t>if you want in, nobody else gets in ahead of you twice</a:t>
            </a:r>
            <a:endParaRPr lang="en-US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Requirements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Synchronization is tricky to get right</a:t>
            </a:r>
          </a:p>
          <a:p>
            <a:pPr lvl="1" eaLnBrk="1" hangingPunct="1">
              <a:defRPr/>
            </a:pPr>
            <a:r>
              <a:rPr lang="en-US" smtClean="0"/>
              <a:t>Failure to protect critical sections</a:t>
            </a:r>
          </a:p>
          <a:p>
            <a:pPr lvl="1" eaLnBrk="1" hangingPunct="1">
              <a:defRPr/>
            </a:pPr>
            <a:r>
              <a:rPr lang="en-US" smtClean="0"/>
              <a:t>Incorrect use of primitives</a:t>
            </a:r>
          </a:p>
          <a:p>
            <a:pPr lvl="1" eaLnBrk="1" hangingPunct="1">
              <a:defRPr/>
            </a:pPr>
            <a:r>
              <a:rPr lang="en-US" smtClean="0"/>
              <a:t>Deadlock</a:t>
            </a:r>
          </a:p>
          <a:p>
            <a:pPr eaLnBrk="1" hangingPunct="1">
              <a:defRPr/>
            </a:pPr>
            <a:r>
              <a:rPr lang="en-US" smtClean="0"/>
              <a:t>Programmer-friendliness is big plus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Hardware Mutex Support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Test and Set</a:t>
            </a:r>
          </a:p>
          <a:p>
            <a:pPr lvl="1" eaLnBrk="1" hangingPunct="1">
              <a:defRPr/>
            </a:pPr>
            <a:r>
              <a:rPr lang="en-US" dirty="0" smtClean="0"/>
              <a:t>Read word, set it nonzero, and set condition codes</a:t>
            </a:r>
          </a:p>
          <a:p>
            <a:pPr lvl="1" eaLnBrk="1" hangingPunct="1">
              <a:defRPr/>
            </a:pPr>
            <a:r>
              <a:rPr lang="en-US" dirty="0" smtClean="0"/>
              <a:t>All in one indivisible operation</a:t>
            </a:r>
          </a:p>
          <a:p>
            <a:pPr eaLnBrk="1" hangingPunct="1">
              <a:defRPr/>
            </a:pPr>
            <a:r>
              <a:rPr lang="en-US" dirty="0" smtClean="0"/>
              <a:t>Compare and Swap</a:t>
            </a:r>
          </a:p>
          <a:p>
            <a:pPr lvl="1" eaLnBrk="1" hangingPunct="1">
              <a:defRPr/>
            </a:pPr>
            <a:r>
              <a:rPr lang="en-US" dirty="0" smtClean="0"/>
              <a:t>Read word, compare to register; if match then store some other register into word</a:t>
            </a:r>
          </a:p>
          <a:p>
            <a:pPr lvl="1" eaLnBrk="1" hangingPunct="1">
              <a:defRPr/>
            </a:pPr>
            <a:r>
              <a:rPr lang="en-US" dirty="0" smtClean="0"/>
              <a:t>Again, indivisible</a:t>
            </a:r>
          </a:p>
          <a:p>
            <a:pPr lvl="1" eaLnBrk="1" hangingPunct="1">
              <a:defRPr/>
            </a:pPr>
            <a:r>
              <a:rPr lang="en-US" dirty="0" smtClean="0"/>
              <a:t>Generalization of Test &amp; Set</a:t>
            </a:r>
          </a:p>
          <a:p>
            <a:pPr eaLnBrk="1" hangingPunct="1">
              <a:defRPr/>
            </a:pPr>
            <a:r>
              <a:rPr lang="en-US" dirty="0" smtClean="0"/>
              <a:t>Double Compare and Swap</a:t>
            </a:r>
          </a:p>
          <a:p>
            <a:pPr lvl="1" eaLnBrk="1" hangingPunct="1">
              <a:defRPr/>
            </a:pPr>
            <a:r>
              <a:rPr lang="en-US" dirty="0" smtClean="0"/>
              <a:t>Extends </a:t>
            </a:r>
            <a:r>
              <a:rPr lang="en-US" dirty="0" err="1" smtClean="0"/>
              <a:t>CAS</a:t>
            </a:r>
            <a:r>
              <a:rPr lang="en-US" dirty="0" smtClean="0"/>
              <a:t> to two (noncontiguous) locations</a:t>
            </a:r>
          </a:p>
          <a:p>
            <a:pPr lvl="1" eaLnBrk="1" hangingPunct="1">
              <a:defRPr/>
            </a:pPr>
            <a:r>
              <a:rPr lang="en-US" dirty="0" smtClean="0"/>
              <a:t>Turns out to not be that useful; omitted in current designs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Test and Set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r>
              <a:rPr lang="en-US" b="0" dirty="0" err="1" smtClean="0">
                <a:latin typeface="Courier New" pitchFamily="49" charset="0"/>
              </a:rPr>
              <a:t>enter_critical_region</a:t>
            </a:r>
            <a:r>
              <a:rPr lang="en-US" b="0" dirty="0" smtClean="0">
                <a:latin typeface="Courier New" pitchFamily="49" charset="0"/>
              </a:rPr>
              <a:t>: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leaq</a:t>
            </a:r>
            <a:r>
              <a:rPr lang="en-US" b="0" dirty="0" smtClean="0">
                <a:latin typeface="Courier New" pitchFamily="49" charset="0"/>
              </a:rPr>
              <a:t>	lock, %</a:t>
            </a:r>
            <a:r>
              <a:rPr lang="en-US" b="0" dirty="0" err="1" smtClean="0">
                <a:latin typeface="Courier New" pitchFamily="49" charset="0"/>
              </a:rPr>
              <a:t>eax</a:t>
            </a: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.L1:	</a:t>
            </a:r>
            <a:r>
              <a:rPr lang="en-US" b="0" dirty="0" err="1" smtClean="0">
                <a:latin typeface="Courier New" pitchFamily="49" charset="0"/>
              </a:rPr>
              <a:t>tsl</a:t>
            </a:r>
            <a:r>
              <a:rPr lang="en-US" b="0" dirty="0" smtClean="0">
                <a:latin typeface="Courier New" pitchFamily="49" charset="0"/>
              </a:rPr>
              <a:t>	(%</a:t>
            </a:r>
            <a:r>
              <a:rPr lang="en-US" b="0" dirty="0" err="1" smtClean="0">
                <a:latin typeface="Courier New" pitchFamily="49" charset="0"/>
              </a:rPr>
              <a:t>eax</a:t>
            </a:r>
            <a:r>
              <a:rPr lang="en-US" b="0" dirty="0" smtClean="0">
                <a:latin typeface="Courier New" pitchFamily="49" charset="0"/>
              </a:rPr>
              <a:t>)	; Set lock NZ, set CC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jne</a:t>
            </a:r>
            <a:r>
              <a:rPr lang="en-US" b="0" dirty="0" smtClean="0">
                <a:latin typeface="Courier New" pitchFamily="49" charset="0"/>
              </a:rPr>
              <a:t>	.L1		; Loop if was already NZ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; We now have exclusive access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ret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err="1" smtClean="0">
                <a:latin typeface="Courier New" pitchFamily="49" charset="0"/>
              </a:rPr>
              <a:t>leave_critical_region</a:t>
            </a:r>
            <a:r>
              <a:rPr lang="en-US" b="0" dirty="0" smtClean="0">
                <a:latin typeface="Courier New" pitchFamily="49" charset="0"/>
              </a:rPr>
              <a:t>: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movb</a:t>
            </a:r>
            <a:r>
              <a:rPr lang="en-US" b="0" dirty="0" smtClean="0">
                <a:latin typeface="Courier New" pitchFamily="49" charset="0"/>
              </a:rPr>
              <a:t>	$0, lock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ret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Evaluating Test and Set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Helvetica" pitchFamily="34" charset="0"/>
              <a:buChar char="+"/>
              <a:defRPr/>
            </a:pPr>
            <a:r>
              <a:rPr lang="en-US" dirty="0" smtClean="0"/>
              <a:t>Very fast entry to unlocked region</a:t>
            </a:r>
          </a:p>
          <a:p>
            <a:pPr eaLnBrk="1" hangingPunct="1">
              <a:buFont typeface="Helvetica" pitchFamily="34" charset="0"/>
              <a:buChar char="+"/>
              <a:defRPr/>
            </a:pPr>
            <a:r>
              <a:rPr lang="en-US" dirty="0" smtClean="0"/>
              <a:t>Easy to implement (except on multi-core hardware!)</a:t>
            </a:r>
          </a:p>
          <a:p>
            <a:pPr eaLnBrk="1" hangingPunct="1">
              <a:buFont typeface="Helvetica" pitchFamily="34" charset="0"/>
              <a:buChar char="+"/>
              <a:defRPr/>
            </a:pPr>
            <a:r>
              <a:rPr lang="en-US" dirty="0" smtClean="0"/>
              <a:t>Guarantees safety &amp; progress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Wastes CPU when waiting (spin lock/busy wait)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Doesn’t make it easy for other threads to run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Extremely high memory (i.e., bus) traffic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Prone to errors (e.g., forget to unlock)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Prone to unfairness and starvation</a:t>
            </a:r>
          </a:p>
          <a:p>
            <a:pPr eaLnBrk="1" hangingPunct="1">
              <a:buFont typeface="Helvetica" pitchFamily="34" charset="0"/>
              <a:buNone/>
              <a:defRPr/>
            </a:pPr>
            <a:r>
              <a:rPr lang="en-US" dirty="0" smtClean="0"/>
              <a:t>For these reasons, test &amp; set is used only to implement higher-level </a:t>
            </a:r>
            <a:r>
              <a:rPr lang="en-US" dirty="0" smtClean="0"/>
              <a:t>constructs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Semaphores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Higher-level construct, discussed previously</a:t>
            </a:r>
          </a:p>
          <a:p>
            <a:pPr lvl="1" eaLnBrk="1" hangingPunct="1">
              <a:defRPr/>
            </a:pPr>
            <a:r>
              <a:rPr lang="en-US" smtClean="0"/>
              <a:t>Invented by Edsger Dijkstra</a:t>
            </a:r>
          </a:p>
          <a:p>
            <a:pPr lvl="1" eaLnBrk="1" hangingPunct="1">
              <a:defRPr/>
            </a:pPr>
            <a:r>
              <a:rPr lang="en-US" smtClean="0"/>
              <a:t>P(sem) or wait(sem) decrements and possibly waits</a:t>
            </a:r>
          </a:p>
          <a:p>
            <a:pPr lvl="1" eaLnBrk="1" hangingPunct="1">
              <a:defRPr/>
            </a:pPr>
            <a:r>
              <a:rPr lang="en-US" smtClean="0"/>
              <a:t>V(sem) or signal(sem) increments and lets somebody else in</a:t>
            </a:r>
          </a:p>
          <a:p>
            <a:pPr eaLnBrk="1" hangingPunct="1">
              <a:defRPr/>
            </a:pPr>
            <a:r>
              <a:rPr lang="en-US" smtClean="0"/>
              <a:t>Usually implemented by operating system</a:t>
            </a:r>
          </a:p>
          <a:p>
            <a:pPr lvl="1" eaLnBrk="1" hangingPunct="1">
              <a:defRPr/>
            </a:pPr>
            <a:r>
              <a:rPr lang="en-US" smtClean="0"/>
              <a:t>Allows scheduler to run different thread while waiting</a:t>
            </a:r>
          </a:p>
          <a:p>
            <a:pPr lvl="1" eaLnBrk="1" hangingPunct="1">
              <a:defRPr/>
            </a:pPr>
            <a:r>
              <a:rPr lang="en-US" smtClean="0"/>
              <a:t>OS can guarantee fairness and no starvation</a:t>
            </a:r>
          </a:p>
          <a:p>
            <a:pPr lvl="2" eaLnBrk="1" hangingPunct="1">
              <a:defRPr/>
            </a:pPr>
            <a:r>
              <a:rPr lang="en-US" smtClean="0"/>
              <a:t>Or can even enforce priority scheme</a:t>
            </a:r>
          </a:p>
          <a:p>
            <a:pPr lvl="1" eaLnBrk="1" hangingPunct="1">
              <a:defRPr/>
            </a:pPr>
            <a:r>
              <a:rPr lang="en-US" smtClean="0"/>
              <a:t>More flexibility for user (e.g., can count things)</a:t>
            </a:r>
          </a:p>
          <a:p>
            <a:pPr eaLnBrk="1" hangingPunct="1">
              <a:defRPr/>
            </a:pPr>
            <a:r>
              <a:rPr lang="en-US" smtClean="0"/>
              <a:t>Still error-prone</a:t>
            </a:r>
          </a:p>
          <a:p>
            <a:pPr lvl="1" eaLnBrk="1" hangingPunct="1">
              <a:defRPr/>
            </a:pPr>
            <a:r>
              <a:rPr lang="en-US" smtClean="0"/>
              <a:t>P’s and V’s must be matched</a:t>
            </a:r>
          </a:p>
          <a:p>
            <a:pPr lvl="1" eaLnBrk="1" hangingPunct="1">
              <a:defRPr/>
            </a:pPr>
            <a:r>
              <a:rPr lang="en-US" smtClean="0"/>
              <a:t>Single extra V blows mutual exclusion entirely (compare Test &amp; Set)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Monitors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High-level mutual-exclusion construct</a:t>
            </a:r>
          </a:p>
          <a:p>
            <a:pPr lvl="1" eaLnBrk="1" hangingPunct="1">
              <a:defRPr/>
            </a:pPr>
            <a:r>
              <a:rPr lang="en-US" dirty="0" smtClean="0"/>
              <a:t>Invented by </a:t>
            </a:r>
            <a:r>
              <a:rPr lang="en-US" dirty="0" err="1" smtClean="0"/>
              <a:t>C.A.R</a:t>
            </a:r>
            <a:r>
              <a:rPr lang="en-US" dirty="0" smtClean="0"/>
              <a:t>. “Tony” Hoare (also quicksort inventor)</a:t>
            </a:r>
          </a:p>
          <a:p>
            <a:pPr lvl="1" eaLnBrk="1" hangingPunct="1">
              <a:defRPr/>
            </a:pPr>
            <a:r>
              <a:rPr lang="en-US" dirty="0" smtClean="0"/>
              <a:t>Difficult or impossible to use incorrectly</a:t>
            </a:r>
          </a:p>
          <a:p>
            <a:pPr lvl="1" eaLnBrk="1" hangingPunct="1">
              <a:defRPr/>
            </a:pPr>
            <a:r>
              <a:rPr lang="en-US" dirty="0" smtClean="0"/>
              <a:t>Like Java/C++ class: combines data with functions needed to manage it</a:t>
            </a:r>
          </a:p>
          <a:p>
            <a:pPr eaLnBrk="1" hangingPunct="1">
              <a:defRPr/>
            </a:pPr>
            <a:r>
              <a:rPr lang="en-US" dirty="0" smtClean="0"/>
              <a:t>Keys to monitor correctness</a:t>
            </a:r>
          </a:p>
          <a:p>
            <a:pPr lvl="1" eaLnBrk="1" hangingPunct="1">
              <a:defRPr/>
            </a:pPr>
            <a:r>
              <a:rPr lang="en-US" dirty="0" smtClean="0"/>
              <a:t>Data is available </a:t>
            </a:r>
            <a:r>
              <a:rPr lang="en-US" i="1" dirty="0" smtClean="0"/>
              <a:t>only</a:t>
            </a:r>
            <a:r>
              <a:rPr lang="en-US" dirty="0" smtClean="0"/>
              <a:t> to functions within monitor</a:t>
            </a:r>
          </a:p>
          <a:p>
            <a:pPr lvl="1" eaLnBrk="1" hangingPunct="1">
              <a:defRPr/>
            </a:pPr>
            <a:r>
              <a:rPr lang="en-US" dirty="0" smtClean="0"/>
              <a:t>Specific functions (</a:t>
            </a:r>
            <a:r>
              <a:rPr lang="en-US" i="1" dirty="0" smtClean="0"/>
              <a:t>gatekeepers</a:t>
            </a:r>
            <a:r>
              <a:rPr lang="en-US" dirty="0" smtClean="0"/>
              <a:t>) control access</a:t>
            </a:r>
          </a:p>
          <a:p>
            <a:pPr lvl="1" eaLnBrk="1" hangingPunct="1">
              <a:defRPr/>
            </a:pPr>
            <a:r>
              <a:rPr lang="en-US" dirty="0" smtClean="0"/>
              <a:t>Only one process/thread allowed inside monitor at a time</a:t>
            </a:r>
          </a:p>
          <a:p>
            <a:pPr lvl="1" eaLnBrk="1" hangingPunct="1">
              <a:defRPr/>
            </a:pPr>
            <a:r>
              <a:rPr lang="en-US" dirty="0" smtClean="0"/>
              <a:t>Queues keep track of who is waiting for monitor</a:t>
            </a:r>
          </a:p>
          <a:p>
            <a:pPr eaLnBrk="1" hangingPunct="1">
              <a:defRPr/>
            </a:pPr>
            <a:r>
              <a:rPr lang="en-US" dirty="0" smtClean="0"/>
              <a:t>Turns out to be hard to do certain things with monitors</a:t>
            </a:r>
          </a:p>
          <a:p>
            <a:pPr lvl="1" eaLnBrk="1" hangingPunct="1">
              <a:defRPr/>
            </a:pPr>
            <a:r>
              <a:rPr lang="en-US" dirty="0" smtClean="0"/>
              <a:t>Programmers wind up standing on heads or implementing things like semaphores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36190</TotalTime>
  <Pages>35</Pages>
  <Words>1133</Words>
  <Application>Microsoft Office PowerPoint</Application>
  <PresentationFormat>Letter Paper (8.5x11 in)</PresentationFormat>
  <Paragraphs>282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  <vt:variant>
        <vt:lpstr>Custom Shows</vt:lpstr>
      </vt:variant>
      <vt:variant>
        <vt:i4>2</vt:i4>
      </vt:variant>
    </vt:vector>
  </HeadingPairs>
  <TitlesOfParts>
    <vt:vector size="27" baseType="lpstr">
      <vt:lpstr>class02</vt:lpstr>
      <vt:lpstr>Synchronization Methods </vt:lpstr>
      <vt:lpstr>Deadlock and Starvation</vt:lpstr>
      <vt:lpstr>Mutual Exclusion</vt:lpstr>
      <vt:lpstr>Additional Requirements</vt:lpstr>
      <vt:lpstr>Hardware Mutex Support</vt:lpstr>
      <vt:lpstr>Example of Test and Set</vt:lpstr>
      <vt:lpstr>Evaluating Test and Set</vt:lpstr>
      <vt:lpstr>Semaphores</vt:lpstr>
      <vt:lpstr>Monitors</vt:lpstr>
      <vt:lpstr>Problems in Synchronization</vt:lpstr>
      <vt:lpstr>The Producer/Consumer Problem</vt:lpstr>
      <vt:lpstr>Producer/Consumer with Monitors</vt:lpstr>
      <vt:lpstr>Producer/Consumer with Monitors (continued)</vt:lpstr>
      <vt:lpstr>Exercise: P/C with Semaphores</vt:lpstr>
      <vt:lpstr>Solution: P/C with Semaphores</vt:lpstr>
      <vt:lpstr>The Readers/Writers Problem</vt:lpstr>
      <vt:lpstr>Readers/Writers with Semaphores (Polling Version)</vt:lpstr>
      <vt:lpstr>Readers/Writers with Semaphores (Polling continued)</vt:lpstr>
      <vt:lpstr>Readers/Writers with Semaphores (Polling continued)</vt:lpstr>
      <vt:lpstr>Readers/Writers with Monitors</vt:lpstr>
      <vt:lpstr>Readers/Writers with Monitors (continued)</vt:lpstr>
      <vt:lpstr>Readers/Writers with Monitors</vt:lpstr>
      <vt:lpstr>Dining Philosophers</vt:lpstr>
      <vt:lpstr>Drinking Philosophers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Allocation I</dc:title>
  <dc:subject/>
  <dc:creator>Randal E. Bryant and David R. O'Hallaron</dc:creator>
  <cp:keywords/>
  <dc:description/>
  <cp:lastModifiedBy>Geoff Kuenning</cp:lastModifiedBy>
  <cp:revision>229</cp:revision>
  <cp:lastPrinted>2017-10-18T05:12:55Z</cp:lastPrinted>
  <dcterms:created xsi:type="dcterms:W3CDTF">1998-08-11T09:19:24Z</dcterms:created>
  <dcterms:modified xsi:type="dcterms:W3CDTF">2017-10-23T23:43:02Z</dcterms:modified>
</cp:coreProperties>
</file>