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7"/>
  </p:notesMasterIdLst>
  <p:handoutMasterIdLst>
    <p:handoutMasterId r:id="rId28"/>
  </p:handoutMasterIdLst>
  <p:sldIdLst>
    <p:sldId id="343" r:id="rId2"/>
    <p:sldId id="373" r:id="rId3"/>
    <p:sldId id="374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62" r:id="rId14"/>
    <p:sldId id="376" r:id="rId15"/>
    <p:sldId id="363" r:id="rId16"/>
    <p:sldId id="364" r:id="rId17"/>
    <p:sldId id="365" r:id="rId18"/>
    <p:sldId id="366" r:id="rId19"/>
    <p:sldId id="367" r:id="rId20"/>
    <p:sldId id="368" r:id="rId21"/>
    <p:sldId id="375" r:id="rId22"/>
    <p:sldId id="369" r:id="rId23"/>
    <p:sldId id="377" r:id="rId24"/>
    <p:sldId id="370" r:id="rId25"/>
    <p:sldId id="371" r:id="rId26"/>
  </p:sldIdLst>
  <p:sldSz cx="9144000" cy="6858000" type="letter"/>
  <p:notesSz cx="9271000" cy="6985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66FFFF"/>
    <a:srgbClr val="FF5050"/>
    <a:srgbClr val="FF99FF"/>
    <a:srgbClr val="FF0000"/>
    <a:srgbClr val="00FFFF"/>
    <a:srgbClr val="9966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60" autoAdjust="0"/>
  </p:normalViewPr>
  <p:slideViewPr>
    <p:cSldViewPr>
      <p:cViewPr varScale="1">
        <p:scale>
          <a:sx n="93" d="100"/>
          <a:sy n="93" d="100"/>
        </p:scale>
        <p:origin x="-426" y="-90"/>
      </p:cViewPr>
      <p:guideLst>
        <p:guide orient="horz" pos="624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2" d="100"/>
          <a:sy n="102" d="100"/>
        </p:scale>
        <p:origin x="-828" y="-84"/>
      </p:cViewPr>
      <p:guideLst>
        <p:guide orient="horz" pos="2200"/>
        <p:guide pos="29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4254500" y="6651625"/>
            <a:ext cx="7651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3" tIns="44726" rIns="87853" bIns="44726">
            <a:spAutoFit/>
          </a:bodyPr>
          <a:lstStyle>
            <a:lvl1pPr defTabSz="86836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86836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86836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86836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86836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smtClean="0">
                <a:latin typeface="Helvetica" pitchFamily="34" charset="0"/>
              </a:rPr>
              <a:t>Page </a:t>
            </a:r>
            <a:fld id="{90E45BE2-2D82-4698-A5D9-05BE676D8058}" type="slidenum">
              <a:rPr lang="en-US" altLang="en-US" sz="1200" b="0" smtClean="0">
                <a:latin typeface="Helvetica" pitchFamily="34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smtClean="0"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2208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5075" y="3319463"/>
            <a:ext cx="6800850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48" tIns="44726" rIns="91048" bIns="447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4230688" y="6651625"/>
            <a:ext cx="80962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3" tIns="44726" rIns="87853" bIns="44726">
            <a:spAutoFit/>
          </a:bodyPr>
          <a:lstStyle>
            <a:lvl1pPr defTabSz="86836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86836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86836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86836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86836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smtClean="0">
                <a:latin typeface="Century Gothic" pitchFamily="34" charset="0"/>
              </a:rPr>
              <a:t>Page </a:t>
            </a:r>
            <a:fld id="{03C45B4F-DEDB-4792-BC2E-258037E011B0}" type="slidenum">
              <a:rPr lang="en-US" altLang="en-US" sz="1200" b="0" smtClean="0">
                <a:latin typeface="Century Gothic" pitchFamily="34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smtClean="0">
              <a:latin typeface="Century Gothic" pitchFamily="34" charset="0"/>
            </a:endParaRPr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7050"/>
            <a:ext cx="3479800" cy="2609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1059625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70058382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70873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1450" y="247650"/>
            <a:ext cx="2076450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0785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74476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97695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90359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21575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19842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21567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232990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761492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020992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7138987" cy="7429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17488" y="6400800"/>
            <a:ext cx="606425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sz="1400" b="0" smtClean="0">
                <a:solidFill>
                  <a:schemeClr val="hlink"/>
                </a:solidFill>
                <a:latin typeface="Helvetica" pitchFamily="34" charset="0"/>
              </a:rPr>
              <a:t>– </a:t>
            </a:r>
            <a:fld id="{4F85DBE8-13EE-4BA4-886D-F0C2D7F319DC}" type="slidenum">
              <a:rPr lang="en-US" sz="1400" b="0" smtClean="0">
                <a:solidFill>
                  <a:schemeClr val="hlink"/>
                </a:solidFill>
                <a:latin typeface="Helvetica" pitchFamily="34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r>
              <a:rPr lang="en-US" sz="1400" b="0" smtClean="0">
                <a:solidFill>
                  <a:schemeClr val="hlink"/>
                </a:solidFill>
                <a:latin typeface="Helvetica" pitchFamily="34" charset="0"/>
              </a:rPr>
              <a:t> –</a:t>
            </a:r>
            <a:endParaRPr lang="en-US" sz="1400" b="0" smtClean="0">
              <a:latin typeface="Helvetica" pitchFamily="34" charset="0"/>
            </a:endParaRPr>
          </a:p>
        </p:txBody>
      </p:sp>
      <p:sp>
        <p:nvSpPr>
          <p:cNvPr id="1029" name="Rectangle 6"/>
          <p:cNvSpPr>
            <a:spLocks noChangeArrowheads="1"/>
          </p:cNvSpPr>
          <p:nvPr userDrawn="1"/>
        </p:nvSpPr>
        <p:spPr bwMode="auto">
          <a:xfrm>
            <a:off x="7620000" y="6477000"/>
            <a:ext cx="1143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defRPr/>
            </a:pPr>
            <a:r>
              <a:rPr lang="en-US" altLang="en-US" smtClean="0"/>
              <a:t>CS 105</a:t>
            </a:r>
          </a:p>
          <a:p>
            <a:pPr>
              <a:defRPr/>
            </a:pPr>
            <a:endParaRPr lang="en-US" altLang="en-US" smtClean="0"/>
          </a:p>
        </p:txBody>
      </p:sp>
      <p:pic>
        <p:nvPicPr>
          <p:cNvPr id="1030" name="Picture 8" descr="new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76200"/>
            <a:ext cx="7715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1998663" indent="-168275" algn="l" rtl="0" eaLnBrk="0" fontAlgn="base" hangingPunct="0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5pPr>
      <a:lvl6pPr marL="24558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6pPr>
      <a:lvl7pPr marL="29130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7pPr>
      <a:lvl8pPr marL="33702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8pPr>
      <a:lvl9pPr marL="38274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36738"/>
            <a:ext cx="9144000" cy="156527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mtClean="0"/>
              <a:t>Internetworking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3733800"/>
            <a:ext cx="6175375" cy="25146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mtClean="0"/>
              <a:t>Topics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Client-server programming model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Networks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Internetworks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Global IP Internet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mtClean="0"/>
              <a:t>IP addresses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mtClean="0"/>
              <a:t>Domain names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mtClean="0"/>
              <a:t>Connections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620838" y="762000"/>
            <a:ext cx="6142037" cy="88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 eaLnBrk="1" hangingPunct="1">
              <a:lnSpc>
                <a:spcPct val="87000"/>
              </a:lnSpc>
            </a:pPr>
            <a:r>
              <a:rPr lang="en-US" altLang="en-US" sz="3800">
                <a:latin typeface="Helvetica" pitchFamily="-124" charset="0"/>
              </a:rPr>
              <a:t>CS 105</a:t>
            </a:r>
            <a:br>
              <a:rPr lang="en-US" altLang="en-US" sz="3800">
                <a:latin typeface="Helvetica" pitchFamily="-124" charset="0"/>
              </a:rPr>
            </a:br>
            <a:r>
              <a:rPr lang="en-US" altLang="en-US" sz="2500" i="1">
                <a:latin typeface="Helvetica" pitchFamily="-124" charset="0"/>
              </a:rPr>
              <a:t>“Tour of the Black Holes of Computing”</a:t>
            </a:r>
            <a:endParaRPr lang="en-US" altLang="en-US" sz="3800">
              <a:latin typeface="Helvetica" pitchFamily="-12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60363" y="341313"/>
            <a:ext cx="5811837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Other Issues</a:t>
            </a:r>
          </a:p>
        </p:txBody>
      </p:sp>
      <p:sp>
        <p:nvSpPr>
          <p:cNvPr id="68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We are glossing over several important questions:</a:t>
            </a:r>
          </a:p>
          <a:p>
            <a:pPr lvl="1" eaLnBrk="1" hangingPunct="1">
              <a:defRPr/>
            </a:pPr>
            <a:r>
              <a:rPr lang="en-US" smtClean="0"/>
              <a:t>What if different networks have different maximum frame sizes? (segmentation)</a:t>
            </a:r>
          </a:p>
          <a:p>
            <a:pPr lvl="1" eaLnBrk="1" hangingPunct="1">
              <a:defRPr/>
            </a:pPr>
            <a:r>
              <a:rPr lang="en-US" smtClean="0"/>
              <a:t>How do routers know where to forward frames?</a:t>
            </a:r>
          </a:p>
          <a:p>
            <a:pPr lvl="1" eaLnBrk="1" hangingPunct="1">
              <a:defRPr/>
            </a:pPr>
            <a:r>
              <a:rPr lang="en-US" smtClean="0"/>
              <a:t>How do routers learn when the network topology changes?</a:t>
            </a:r>
          </a:p>
          <a:p>
            <a:pPr lvl="1" eaLnBrk="1" hangingPunct="1">
              <a:defRPr/>
            </a:pPr>
            <a:r>
              <a:rPr lang="en-US" smtClean="0"/>
              <a:t>What if packets get lost?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These (and other) questions are addressed by the area of  systems known as </a:t>
            </a:r>
            <a:r>
              <a:rPr lang="en-US" i="1" smtClean="0"/>
              <a:t>computer networking: CS 125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Global IP Internet</a:t>
            </a:r>
          </a:p>
        </p:txBody>
      </p:sp>
      <p:sp>
        <p:nvSpPr>
          <p:cNvPr id="68710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dirty="0" smtClean="0"/>
              <a:t>Most famous example of an internet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dirty="0" smtClean="0"/>
              <a:t>Based on TCP/IP protocol family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IP (Internet protocol) : </a:t>
            </a:r>
          </a:p>
          <a:p>
            <a:pPr lvl="2" eaLnBrk="1" hangingPunct="1">
              <a:lnSpc>
                <a:spcPct val="97000"/>
              </a:lnSpc>
              <a:defRPr/>
            </a:pPr>
            <a:r>
              <a:rPr lang="en-US" dirty="0" smtClean="0"/>
              <a:t>Provides basic naming scheme and unreliable delivery capability of packets (datagrams) from host to host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err="1" smtClean="0"/>
              <a:t>UDP</a:t>
            </a:r>
            <a:r>
              <a:rPr lang="en-US" dirty="0" smtClean="0"/>
              <a:t> (Unreliable Datagram Protocol)</a:t>
            </a:r>
          </a:p>
          <a:p>
            <a:pPr lvl="2" eaLnBrk="1" hangingPunct="1">
              <a:lnSpc>
                <a:spcPct val="97000"/>
              </a:lnSpc>
              <a:defRPr/>
            </a:pPr>
            <a:r>
              <a:rPr lang="en-US" dirty="0" smtClean="0"/>
              <a:t>Uses IP to provide unreliable datagram delivery from process to process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TCP (Transmission Control Protocol)</a:t>
            </a:r>
          </a:p>
          <a:p>
            <a:pPr lvl="2" eaLnBrk="1" hangingPunct="1">
              <a:lnSpc>
                <a:spcPct val="97000"/>
              </a:lnSpc>
              <a:defRPr/>
            </a:pPr>
            <a:r>
              <a:rPr lang="en-US" dirty="0" smtClean="0"/>
              <a:t>Uses IP to provide reliable byte streams from process to process over connections</a:t>
            </a:r>
          </a:p>
          <a:p>
            <a:pPr lvl="1" eaLnBrk="1" hangingPunct="1">
              <a:lnSpc>
                <a:spcPct val="97000"/>
              </a:lnSpc>
              <a:defRPr/>
            </a:pPr>
            <a:r>
              <a:rPr lang="en-US" dirty="0" smtClean="0"/>
              <a:t>…and several more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dirty="0" smtClean="0"/>
              <a:t>Accessed via mix of Unix file I/O and functions from the </a:t>
            </a:r>
            <a:r>
              <a:rPr lang="en-US" i="1" dirty="0" smtClean="0">
                <a:solidFill>
                  <a:srgbClr val="FF0000"/>
                </a:solidFill>
              </a:rPr>
              <a:t>sockets interface</a:t>
            </a:r>
            <a:endParaRPr lang="en-US" dirty="0" smtClean="0"/>
          </a:p>
          <a:p>
            <a:pPr eaLnBrk="1" hangingPunct="1">
              <a:lnSpc>
                <a:spcPct val="85000"/>
              </a:lnSpc>
              <a:defRPr/>
            </a:pPr>
            <a:r>
              <a:rPr lang="en-US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4963"/>
            <a:ext cx="8128000" cy="1095375"/>
          </a:xfrm>
        </p:spPr>
        <p:txBody>
          <a:bodyPr/>
          <a:lstStyle/>
          <a:p>
            <a:pPr eaLnBrk="1" hangingPunct="1"/>
            <a:r>
              <a:rPr lang="en-US" altLang="en-US" smtClean="0"/>
              <a:t>Hardware and Software Org of</a:t>
            </a:r>
            <a:br>
              <a:rPr lang="en-US" altLang="en-US" smtClean="0"/>
            </a:br>
            <a:r>
              <a:rPr lang="en-US" altLang="en-US" smtClean="0"/>
              <a:t> an Internet Application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814638" y="3314700"/>
            <a:ext cx="1284287" cy="6096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TCP/IP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3462338" y="29337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3462338" y="39243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2814638" y="2324100"/>
            <a:ext cx="1284287" cy="6096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Client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2814638" y="4305300"/>
            <a:ext cx="1284287" cy="6096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Network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adapter</a:t>
            </a:r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3462338" y="4914900"/>
            <a:ext cx="1270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AutoShape 9"/>
          <p:cNvSpPr>
            <a:spLocks noChangeArrowheads="1"/>
          </p:cNvSpPr>
          <p:nvPr/>
        </p:nvSpPr>
        <p:spPr bwMode="auto">
          <a:xfrm>
            <a:off x="2700338" y="5346700"/>
            <a:ext cx="5448300" cy="3556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Global IP Internet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6700838" y="3314700"/>
            <a:ext cx="1284287" cy="6096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TCP/IP</a:t>
            </a:r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>
            <a:off x="7386638" y="2933700"/>
            <a:ext cx="1587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7386638" y="3924300"/>
            <a:ext cx="1587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700838" y="2324100"/>
            <a:ext cx="1284287" cy="6096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Server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700838" y="4305300"/>
            <a:ext cx="1284287" cy="6096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Network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adapter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7386638" y="4914900"/>
            <a:ext cx="0" cy="419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2444750" y="1905000"/>
            <a:ext cx="20018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Internet client host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6296025" y="1905000"/>
            <a:ext cx="20812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Internet server host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628650" y="2811463"/>
            <a:ext cx="18669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i="1">
                <a:latin typeface="Helvetica" pitchFamily="-124" charset="0"/>
              </a:rPr>
              <a:t>Sockets interface</a:t>
            </a:r>
          </a:p>
          <a:p>
            <a:pPr algn="ctr"/>
            <a:r>
              <a:rPr lang="en-US" altLang="en-US" i="1">
                <a:latin typeface="Helvetica" pitchFamily="-124" charset="0"/>
              </a:rPr>
              <a:t>(system calls)</a:t>
            </a: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442913" y="3800475"/>
            <a:ext cx="201453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i="1">
                <a:latin typeface="Helvetica" pitchFamily="-124" charset="0"/>
              </a:rPr>
              <a:t>Hardware interface</a:t>
            </a:r>
          </a:p>
          <a:p>
            <a:pPr algn="ctr"/>
            <a:r>
              <a:rPr lang="en-US" altLang="en-US" i="1">
                <a:latin typeface="Helvetica" pitchFamily="-124" charset="0"/>
              </a:rPr>
              <a:t>(interrupts)</a:t>
            </a: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4132263" y="2446338"/>
            <a:ext cx="11668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i="1">
                <a:latin typeface="Helvetica" pitchFamily="-124" charset="0"/>
              </a:rPr>
              <a:t>User code</a:t>
            </a:r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4116388" y="3435350"/>
            <a:ext cx="13477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i="1">
                <a:latin typeface="Helvetica" pitchFamily="-124" charset="0"/>
              </a:rPr>
              <a:t>Kernel code</a:t>
            </a:r>
          </a:p>
        </p:txBody>
      </p:sp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4187825" y="4303713"/>
            <a:ext cx="144938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i="1">
                <a:latin typeface="Helvetica" pitchFamily="-124" charset="0"/>
              </a:rPr>
              <a:t>Hardware</a:t>
            </a:r>
          </a:p>
          <a:p>
            <a:pPr algn="ctr"/>
            <a:r>
              <a:rPr lang="en-US" altLang="en-US" i="1">
                <a:latin typeface="Helvetica" pitchFamily="-124" charset="0"/>
              </a:rPr>
              <a:t>and firmware</a:t>
            </a:r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>
            <a:off x="2509838" y="3098800"/>
            <a:ext cx="19685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725738" y="2247900"/>
            <a:ext cx="1447800" cy="28194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6624638" y="2247900"/>
            <a:ext cx="1447800" cy="28194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14362" name="Line 26"/>
          <p:cNvSpPr>
            <a:spLocks noChangeShapeType="1"/>
          </p:cNvSpPr>
          <p:nvPr/>
        </p:nvSpPr>
        <p:spPr bwMode="auto">
          <a:xfrm>
            <a:off x="2497138" y="4102100"/>
            <a:ext cx="19685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382000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Programmer’s View of Internet</a:t>
            </a:r>
          </a:p>
        </p:txBody>
      </p:sp>
      <p:sp>
        <p:nvSpPr>
          <p:cNvPr id="69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1. Hosts are mapped to a set of 32-bit </a:t>
            </a:r>
            <a:r>
              <a:rPr lang="en-US" i="1" dirty="0" smtClean="0">
                <a:solidFill>
                  <a:srgbClr val="FF0000"/>
                </a:solidFill>
              </a:rPr>
              <a:t>IP(v4) addresses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134.173.42.100 is Knuth</a:t>
            </a:r>
          </a:p>
          <a:p>
            <a:pPr lvl="1" eaLnBrk="1" hangingPunct="1">
              <a:defRPr/>
            </a:pPr>
            <a:r>
              <a:rPr lang="en-US" dirty="0" smtClean="0"/>
              <a:t>128-bit IPv6 addresses also used; we will ignore those</a:t>
            </a:r>
          </a:p>
          <a:p>
            <a:pPr eaLnBrk="1" hangingPunct="1">
              <a:defRPr/>
            </a:pPr>
            <a:r>
              <a:rPr lang="en-US" dirty="0" smtClean="0"/>
              <a:t>2. IP addresses are mapped to set of identifiers called Internet </a:t>
            </a:r>
            <a:r>
              <a:rPr lang="en-US" i="1" dirty="0" smtClean="0">
                <a:solidFill>
                  <a:srgbClr val="FF0000"/>
                </a:solidFill>
              </a:rPr>
              <a:t>domain names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134.173.42.2 is mapped to www.cs.hmc.edu</a:t>
            </a:r>
          </a:p>
          <a:p>
            <a:pPr lvl="1" eaLnBrk="1" hangingPunct="1">
              <a:defRPr/>
            </a:pPr>
            <a:r>
              <a:rPr lang="en-US" dirty="0" smtClean="0"/>
              <a:t>128.2.203.164 is mapped to www.cs.</a:t>
            </a:r>
            <a:r>
              <a:rPr lang="en-US" dirty="0" smtClean="0">
                <a:solidFill>
                  <a:srgbClr val="FF0000"/>
                </a:solidFill>
              </a:rPr>
              <a:t>cmu</a:t>
            </a:r>
            <a:r>
              <a:rPr lang="en-US" dirty="0" smtClean="0"/>
              <a:t>.edu</a:t>
            </a:r>
          </a:p>
          <a:p>
            <a:pPr lvl="1" eaLnBrk="1" hangingPunct="1">
              <a:defRPr/>
            </a:pPr>
            <a:r>
              <a:rPr lang="en-US" dirty="0" smtClean="0"/>
              <a:t>Mapping is many-to-many</a:t>
            </a:r>
          </a:p>
          <a:p>
            <a:pPr eaLnBrk="1" hangingPunct="1">
              <a:defRPr/>
            </a:pPr>
            <a:r>
              <a:rPr lang="en-US" dirty="0" smtClean="0"/>
              <a:t>3. Process on one Internet host can communicate with process on another via a </a:t>
            </a:r>
            <a:r>
              <a:rPr lang="en-US" i="1" dirty="0" smtClean="0">
                <a:solidFill>
                  <a:srgbClr val="FF0000"/>
                </a:solidFill>
              </a:rPr>
              <a:t>connection</a:t>
            </a:r>
            <a:r>
              <a:rPr lang="en-US" i="1" dirty="0" smtClean="0"/>
              <a:t>—IP Address, Port  Number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Aside: IPv4 and IPv6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4"/>
            <a:ext cx="7896225" cy="5495926"/>
          </a:xfrm>
        </p:spPr>
        <p:txBody>
          <a:bodyPr/>
          <a:lstStyle/>
          <a:p>
            <a:r>
              <a:rPr lang="en-US" dirty="0" smtClean="0"/>
              <a:t>The original Internet Protocol, with its 32-bit addresses, is known as </a:t>
            </a:r>
            <a:r>
              <a:rPr lang="en-US" i="1" dirty="0" smtClean="0"/>
              <a:t>Internet Protocol Version 4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IPv4</a:t>
            </a:r>
            <a:r>
              <a:rPr lang="en-US" dirty="0" smtClean="0"/>
              <a:t>)</a:t>
            </a:r>
          </a:p>
          <a:p>
            <a:r>
              <a:rPr lang="en-US" dirty="0" smtClean="0"/>
              <a:t>1996: Internet Engineering Task Force (IETF) introduced </a:t>
            </a:r>
            <a:r>
              <a:rPr lang="en-US" i="1" dirty="0" smtClean="0"/>
              <a:t>Internet Protocol Version 6 </a:t>
            </a:r>
            <a:r>
              <a:rPr lang="en-US" dirty="0" smtClean="0">
                <a:solidFill>
                  <a:srgbClr val="FF0000"/>
                </a:solidFill>
              </a:rPr>
              <a:t>(IPv6</a:t>
            </a:r>
            <a:r>
              <a:rPr lang="en-US" dirty="0" smtClean="0"/>
              <a:t>) with 128-bit addresses</a:t>
            </a:r>
          </a:p>
          <a:p>
            <a:pPr lvl="1"/>
            <a:r>
              <a:rPr lang="en-US" dirty="0" smtClean="0"/>
              <a:t>Intended as the successor to IPv4</a:t>
            </a:r>
          </a:p>
          <a:p>
            <a:r>
              <a:rPr lang="en-US" dirty="0" smtClean="0"/>
              <a:t>As of 2015, vast majority of Internet traffic still carried by IPv4	</a:t>
            </a:r>
          </a:p>
          <a:p>
            <a:pPr lvl="1"/>
            <a:r>
              <a:rPr lang="en-US" dirty="0" smtClean="0"/>
              <a:t>Only 4% of users access Google services using IPv6.</a:t>
            </a:r>
          </a:p>
          <a:p>
            <a:r>
              <a:rPr lang="en-US" dirty="0" smtClean="0"/>
              <a:t>We will focus on IPv4, but will show you how to write networking code that is protocol-independent.</a:t>
            </a:r>
          </a:p>
        </p:txBody>
      </p:sp>
    </p:spTree>
    <p:extLst>
      <p:ext uri="{BB962C8B-B14F-4D97-AF65-F5344CB8AC3E}">
        <p14:creationId xmlns:p14="http://schemas.microsoft.com/office/powerpoint/2010/main" val="197877612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5976938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1. IP (v4) Addresses</a:t>
            </a:r>
          </a:p>
        </p:txBody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19200"/>
            <a:ext cx="8281987" cy="2133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32-bit IP addresses are stored in </a:t>
            </a:r>
            <a:r>
              <a:rPr lang="en-US" i="1" dirty="0" smtClean="0">
                <a:solidFill>
                  <a:srgbClr val="FF0000"/>
                </a:solidFill>
              </a:rPr>
              <a:t>IP address </a:t>
            </a:r>
            <a:r>
              <a:rPr lang="en-US" i="1" dirty="0" err="1" smtClean="0">
                <a:solidFill>
                  <a:srgbClr val="FF0000"/>
                </a:solidFill>
              </a:rPr>
              <a:t>struct</a:t>
            </a:r>
            <a:endParaRPr lang="en-US" i="1" dirty="0" smtClean="0">
              <a:solidFill>
                <a:srgbClr val="FF0000"/>
              </a:solidFill>
            </a:endParaRPr>
          </a:p>
          <a:p>
            <a:pPr lvl="1" eaLnBrk="1" hangingPunct="1">
              <a:defRPr/>
            </a:pPr>
            <a:r>
              <a:rPr lang="en-US" dirty="0" smtClean="0"/>
              <a:t>Always stored in memory in </a:t>
            </a:r>
            <a:r>
              <a:rPr lang="en-US" i="1" dirty="0" smtClean="0"/>
              <a:t>network byte order</a:t>
            </a:r>
            <a:r>
              <a:rPr lang="en-US" dirty="0" smtClean="0"/>
              <a:t> (big-endian)</a:t>
            </a:r>
          </a:p>
          <a:p>
            <a:pPr lvl="1" eaLnBrk="1" hangingPunct="1">
              <a:defRPr/>
            </a:pPr>
            <a:r>
              <a:rPr lang="en-US" dirty="0" smtClean="0"/>
              <a:t>True in general for any integer transferred in packet header from one machine to another.</a:t>
            </a:r>
          </a:p>
          <a:p>
            <a:pPr lvl="2" eaLnBrk="1" hangingPunct="1">
              <a:defRPr/>
            </a:pPr>
            <a:r>
              <a:rPr lang="en-US" dirty="0" smtClean="0"/>
              <a:t>E.g., port number used to identify Internet connection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228600" y="3541713"/>
            <a:ext cx="7758113" cy="108267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/>
              <a:t>/* Internet address structure */</a:t>
            </a:r>
          </a:p>
          <a:p>
            <a:r>
              <a:rPr lang="en-US" altLang="en-US"/>
              <a:t>struct in_addr {</a:t>
            </a:r>
          </a:p>
          <a:p>
            <a:r>
              <a:rPr lang="en-US" altLang="en-US"/>
              <a:t>    unsigned int s_addr; /* network byte order (big-endian) */</a:t>
            </a:r>
          </a:p>
          <a:p>
            <a:r>
              <a:rPr lang="en-US" altLang="en-US"/>
              <a:t>};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81000" y="4859338"/>
            <a:ext cx="79248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sz="1800" dirty="0">
                <a:latin typeface="Helvetica" pitchFamily="-124" charset="0"/>
              </a:rPr>
              <a:t>Handy network byte-order conversion functions (no-ops on some machines):</a:t>
            </a:r>
          </a:p>
          <a:p>
            <a:pPr lvl="1"/>
            <a:r>
              <a:rPr lang="en-US" altLang="en-US" sz="1800" dirty="0" err="1"/>
              <a:t>htonl</a:t>
            </a:r>
            <a:r>
              <a:rPr lang="en-US" altLang="en-US" sz="1800" dirty="0"/>
              <a:t>: </a:t>
            </a:r>
            <a:r>
              <a:rPr lang="en-US" altLang="en-US" sz="1800" dirty="0">
                <a:latin typeface="Helvetica" pitchFamily="-124" charset="0"/>
              </a:rPr>
              <a:t>convert </a:t>
            </a:r>
            <a:r>
              <a:rPr lang="en-US" altLang="en-US" sz="1800" dirty="0" err="1" smtClean="0"/>
              <a:t>int</a:t>
            </a:r>
            <a:r>
              <a:rPr lang="en-US" altLang="en-US" sz="1800" dirty="0" smtClean="0">
                <a:latin typeface="Helvetica" pitchFamily="-124" charset="0"/>
              </a:rPr>
              <a:t> </a:t>
            </a:r>
            <a:r>
              <a:rPr lang="en-US" altLang="en-US" sz="1800" dirty="0">
                <a:latin typeface="Helvetica" pitchFamily="-124" charset="0"/>
              </a:rPr>
              <a:t>from host to network byte order</a:t>
            </a:r>
          </a:p>
          <a:p>
            <a:pPr lvl="1"/>
            <a:r>
              <a:rPr lang="en-US" altLang="en-US" sz="1800" dirty="0" err="1"/>
              <a:t>htons</a:t>
            </a:r>
            <a:r>
              <a:rPr lang="en-US" altLang="en-US" sz="1800" dirty="0"/>
              <a:t>: </a:t>
            </a:r>
            <a:r>
              <a:rPr lang="en-US" altLang="en-US" sz="1800" dirty="0">
                <a:latin typeface="Helvetica" pitchFamily="-124" charset="0"/>
              </a:rPr>
              <a:t>convert </a:t>
            </a:r>
            <a:r>
              <a:rPr lang="en-US" altLang="en-US" sz="1800" dirty="0"/>
              <a:t>short </a:t>
            </a:r>
            <a:r>
              <a:rPr lang="en-US" altLang="en-US" sz="1800" dirty="0" err="1"/>
              <a:t>int</a:t>
            </a:r>
            <a:r>
              <a:rPr lang="en-US" altLang="en-US" sz="1800" dirty="0">
                <a:latin typeface="Helvetica" pitchFamily="-124" charset="0"/>
              </a:rPr>
              <a:t> from host to network byte order</a:t>
            </a:r>
            <a:endParaRPr lang="en-US" altLang="en-US" sz="1800" dirty="0"/>
          </a:p>
          <a:p>
            <a:pPr lvl="1"/>
            <a:r>
              <a:rPr lang="en-US" altLang="en-US" sz="1800" dirty="0" err="1"/>
              <a:t>ntohl</a:t>
            </a:r>
            <a:r>
              <a:rPr lang="en-US" altLang="en-US" sz="1800" dirty="0"/>
              <a:t>: </a:t>
            </a:r>
            <a:r>
              <a:rPr lang="en-US" altLang="en-US" sz="1800" dirty="0">
                <a:latin typeface="Helvetica" pitchFamily="-124" charset="0"/>
              </a:rPr>
              <a:t>convert </a:t>
            </a:r>
            <a:r>
              <a:rPr lang="en-US" altLang="en-US" sz="1800" dirty="0" err="1" smtClean="0"/>
              <a:t>int</a:t>
            </a:r>
            <a:r>
              <a:rPr lang="en-US" altLang="en-US" sz="1800" dirty="0" smtClean="0">
                <a:latin typeface="Helvetica" pitchFamily="-124" charset="0"/>
              </a:rPr>
              <a:t> </a:t>
            </a:r>
            <a:r>
              <a:rPr lang="en-US" altLang="en-US" sz="1800" dirty="0">
                <a:latin typeface="Helvetica" pitchFamily="-124" charset="0"/>
              </a:rPr>
              <a:t>from network to host byte order</a:t>
            </a:r>
          </a:p>
          <a:p>
            <a:pPr lvl="1"/>
            <a:r>
              <a:rPr lang="en-US" altLang="en-US" sz="1800" dirty="0" err="1"/>
              <a:t>ntohs</a:t>
            </a:r>
            <a:r>
              <a:rPr lang="en-US" altLang="en-US" sz="1800" dirty="0"/>
              <a:t>: </a:t>
            </a:r>
            <a:r>
              <a:rPr lang="en-US" altLang="en-US" sz="1800" dirty="0">
                <a:latin typeface="Helvetica" pitchFamily="-124" charset="0"/>
              </a:rPr>
              <a:t>convert </a:t>
            </a:r>
            <a:r>
              <a:rPr lang="en-US" altLang="en-US" sz="1800" dirty="0"/>
              <a:t>short </a:t>
            </a:r>
            <a:r>
              <a:rPr lang="en-US" altLang="en-US" sz="1800" dirty="0" err="1"/>
              <a:t>int</a:t>
            </a:r>
            <a:r>
              <a:rPr lang="en-US" altLang="en-US" sz="1800" dirty="0">
                <a:latin typeface="Helvetica" pitchFamily="-124" charset="0"/>
              </a:rPr>
              <a:t> from network to host byte order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78638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Dotted-Decimal Notation</a:t>
            </a:r>
          </a:p>
        </p:txBody>
      </p:sp>
      <p:sp>
        <p:nvSpPr>
          <p:cNvPr id="69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18001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By convention, each byte in 32-bit IP address is represented by its decimal value and separated by period</a:t>
            </a:r>
          </a:p>
          <a:p>
            <a:pPr lvl="2" eaLnBrk="1" hangingPunct="1">
              <a:defRPr/>
            </a:pPr>
            <a:r>
              <a:rPr lang="en-US" smtClean="0"/>
              <a:t>IP address</a:t>
            </a:r>
            <a:r>
              <a:rPr lang="en-US" smtClean="0">
                <a:latin typeface="Courier New" pitchFamily="49" charset="0"/>
              </a:rPr>
              <a:t> 0x8002C2F2 = 128.2.194.242</a:t>
            </a:r>
          </a:p>
          <a:p>
            <a:pPr lvl="2" eaLnBrk="1" hangingPunct="1">
              <a:defRPr/>
            </a:pPr>
            <a:r>
              <a:rPr lang="en-US" smtClean="0"/>
              <a:t>IPv6 addresses uglier: </a:t>
            </a:r>
            <a:r>
              <a:rPr lang="en-US" sz="1600" smtClean="0">
                <a:latin typeface="Courier New" pitchFamily="49" charset="0"/>
              </a:rPr>
              <a:t>2001:1878:301:902:218:8bff:fef9:a407</a:t>
            </a:r>
          </a:p>
          <a:p>
            <a:pPr eaLnBrk="1" hangingPunct="1">
              <a:defRPr/>
            </a:pPr>
            <a:r>
              <a:rPr lang="en-US" smtClean="0"/>
              <a:t>Functions for converting between binary IP addresses and dotted decimal strings:</a:t>
            </a:r>
          </a:p>
          <a:p>
            <a:pPr lvl="1" eaLnBrk="1" hangingPunct="1">
              <a:defRPr/>
            </a:pPr>
            <a:r>
              <a:rPr lang="en-US" smtClean="0">
                <a:latin typeface="Courier New" pitchFamily="49" charset="0"/>
              </a:rPr>
              <a:t>inet_pton</a:t>
            </a:r>
            <a:r>
              <a:rPr lang="en-US" smtClean="0"/>
              <a:t>:  converts dotted-decimal string to IP address in network byte order</a:t>
            </a:r>
          </a:p>
          <a:p>
            <a:pPr lvl="1" eaLnBrk="1" hangingPunct="1">
              <a:defRPr/>
            </a:pPr>
            <a:r>
              <a:rPr lang="en-US" smtClean="0">
                <a:latin typeface="Courier New" pitchFamily="49" charset="0"/>
              </a:rPr>
              <a:t>inet_ntop</a:t>
            </a:r>
            <a:r>
              <a:rPr lang="en-US" smtClean="0"/>
              <a:t>:  converts IP address in network byte order to its corresponding dotted-decimal string</a:t>
            </a:r>
          </a:p>
          <a:p>
            <a:pPr lvl="1" eaLnBrk="1" hangingPunct="1">
              <a:defRPr/>
            </a:pPr>
            <a:r>
              <a:rPr lang="en-US" smtClean="0"/>
              <a:t>“n” denotes network representation; “p” denotes printable representation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7081838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2. Internet Domain Names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358900" y="2055813"/>
            <a:ext cx="4778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>
            <a:spAutoFit/>
          </a:bodyPr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mil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V="1">
            <a:off x="1601788" y="1463675"/>
            <a:ext cx="1476375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91577" tIns="45789" rIns="91577" bIns="45789" anchor="ctr">
            <a:spAutoFit/>
          </a:bodyPr>
          <a:lstStyle/>
          <a:p>
            <a:endParaRPr lang="en-US"/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292350" y="2055813"/>
            <a:ext cx="546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>
            <a:spAutoFit/>
          </a:bodyPr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edu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259138" y="2055813"/>
            <a:ext cx="546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>
            <a:spAutoFit/>
          </a:bodyPr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gov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4194175" y="2055813"/>
            <a:ext cx="6016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>
            <a:spAutoFit/>
          </a:bodyPr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com</a:t>
            </a:r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 flipV="1">
            <a:off x="2667000" y="1463675"/>
            <a:ext cx="411163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577" tIns="45789" rIns="91577" bIns="45789" anchor="ctr">
            <a:spAutoFit/>
          </a:bodyPr>
          <a:lstStyle/>
          <a:p>
            <a:endParaRPr lang="en-US"/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 flipH="1" flipV="1">
            <a:off x="3078163" y="1463675"/>
            <a:ext cx="425450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91577" tIns="45789" rIns="91577" bIns="45789" anchor="ctr">
            <a:spAutoFit/>
          </a:bodyPr>
          <a:lstStyle/>
          <a:p>
            <a:endParaRPr lang="en-US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>
            <a:off x="3078163" y="1463675"/>
            <a:ext cx="1363662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91577" tIns="45789" rIns="91577" bIns="45789" anchor="ctr">
            <a:spAutoFit/>
          </a:bodyPr>
          <a:lstStyle/>
          <a:p>
            <a:endParaRPr lang="en-US"/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2254250" y="2984500"/>
            <a:ext cx="6016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>
            <a:spAutoFit/>
          </a:bodyPr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hmc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3106738" y="2984500"/>
            <a:ext cx="10096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>
            <a:spAutoFit/>
          </a:bodyPr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berkeley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1458913" y="2984500"/>
            <a:ext cx="488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>
            <a:spAutoFit/>
          </a:bodyPr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mit</a:t>
            </a:r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>
            <a:off x="2590800" y="2392363"/>
            <a:ext cx="0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577" tIns="45789" rIns="91577" bIns="45789" anchor="ctr">
            <a:spAutoFit/>
          </a:bodyPr>
          <a:lstStyle/>
          <a:p>
            <a:endParaRPr lang="en-US"/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1616075" y="3913188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>
            <a:spAutoFit/>
          </a:bodyPr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cs</a:t>
            </a: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3043238" y="3913188"/>
            <a:ext cx="669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>
            <a:spAutoFit/>
          </a:bodyPr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math</a:t>
            </a:r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>
            <a:off x="2590800" y="3321050"/>
            <a:ext cx="668338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577" tIns="45789" rIns="91577" bIns="45789" anchor="ctr">
            <a:spAutoFit/>
          </a:bodyPr>
          <a:lstStyle/>
          <a:p>
            <a:endParaRPr lang="en-US"/>
          </a:p>
        </p:txBody>
      </p:sp>
      <p:sp>
        <p:nvSpPr>
          <p:cNvPr id="18450" name="Line 18"/>
          <p:cNvSpPr>
            <a:spLocks noChangeShapeType="1"/>
          </p:cNvSpPr>
          <p:nvPr/>
        </p:nvSpPr>
        <p:spPr bwMode="auto">
          <a:xfrm flipH="1">
            <a:off x="1158875" y="4249738"/>
            <a:ext cx="658813" cy="630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91577" tIns="45789" rIns="91577" bIns="45789" anchor="ctr">
            <a:spAutoFit/>
          </a:bodyPr>
          <a:lstStyle/>
          <a:p>
            <a:endParaRPr lang="en-US"/>
          </a:p>
        </p:txBody>
      </p:sp>
      <p:sp>
        <p:nvSpPr>
          <p:cNvPr id="18451" name="Line 20"/>
          <p:cNvSpPr>
            <a:spLocks noChangeShapeType="1"/>
          </p:cNvSpPr>
          <p:nvPr/>
        </p:nvSpPr>
        <p:spPr bwMode="auto">
          <a:xfrm flipV="1">
            <a:off x="1900238" y="2365375"/>
            <a:ext cx="693737" cy="619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91577" tIns="45789" rIns="91577" bIns="45789" anchor="ctr">
            <a:spAutoFit/>
          </a:bodyPr>
          <a:lstStyle/>
          <a:p>
            <a:endParaRPr lang="en-US"/>
          </a:p>
        </p:txBody>
      </p:sp>
      <p:sp>
        <p:nvSpPr>
          <p:cNvPr id="18452" name="Line 21"/>
          <p:cNvSpPr>
            <a:spLocks noChangeShapeType="1"/>
          </p:cNvSpPr>
          <p:nvPr/>
        </p:nvSpPr>
        <p:spPr bwMode="auto">
          <a:xfrm>
            <a:off x="2593975" y="2365375"/>
            <a:ext cx="665163" cy="619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91577" tIns="45789" rIns="91577" bIns="45789" anchor="ctr">
            <a:spAutoFit/>
          </a:bodyPr>
          <a:lstStyle/>
          <a:p>
            <a:endParaRPr lang="en-US"/>
          </a:p>
        </p:txBody>
      </p:sp>
      <p:sp>
        <p:nvSpPr>
          <p:cNvPr id="18453" name="Line 22"/>
          <p:cNvSpPr>
            <a:spLocks noChangeShapeType="1"/>
          </p:cNvSpPr>
          <p:nvPr/>
        </p:nvSpPr>
        <p:spPr bwMode="auto">
          <a:xfrm flipV="1">
            <a:off x="1900238" y="3321050"/>
            <a:ext cx="690562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577" tIns="45789" rIns="91577" bIns="45789" anchor="ctr">
            <a:spAutoFit/>
          </a:bodyPr>
          <a:lstStyle/>
          <a:p>
            <a:endParaRPr lang="en-US"/>
          </a:p>
        </p:txBody>
      </p:sp>
      <p:sp>
        <p:nvSpPr>
          <p:cNvPr id="18454" name="Text Box 23"/>
          <p:cNvSpPr txBox="1">
            <a:spLocks noChangeArrowheads="1"/>
          </p:cNvSpPr>
          <p:nvPr/>
        </p:nvSpPr>
        <p:spPr bwMode="auto">
          <a:xfrm>
            <a:off x="295279" y="4717767"/>
            <a:ext cx="1609716" cy="584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>
            <a:spAutoFit/>
          </a:bodyPr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dirty="0" err="1" smtClean="0">
                <a:latin typeface="Helvetica" pitchFamily="-124" charset="0"/>
              </a:rPr>
              <a:t>wilkes</a:t>
            </a:r>
            <a:endParaRPr lang="en-US" altLang="en-US" dirty="0">
              <a:latin typeface="Helvetica" pitchFamily="-124" charset="0"/>
            </a:endParaRPr>
          </a:p>
          <a:p>
            <a:pPr algn="ctr"/>
            <a:r>
              <a:rPr lang="en-US" altLang="en-US" dirty="0" smtClean="0">
                <a:latin typeface="Helvetica" pitchFamily="-124" charset="0"/>
              </a:rPr>
              <a:t>134.173.42.167</a:t>
            </a:r>
            <a:endParaRPr lang="en-US" altLang="en-US" dirty="0">
              <a:latin typeface="Helvetica" pitchFamily="-124" charset="0"/>
            </a:endParaRPr>
          </a:p>
        </p:txBody>
      </p:sp>
      <p:sp>
        <p:nvSpPr>
          <p:cNvPr id="18455" name="Text Box 25"/>
          <p:cNvSpPr txBox="1">
            <a:spLocks noChangeArrowheads="1"/>
          </p:cNvSpPr>
          <p:nvPr/>
        </p:nvSpPr>
        <p:spPr bwMode="auto">
          <a:xfrm>
            <a:off x="2339975" y="1130300"/>
            <a:ext cx="15382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>
            <a:spAutoFit/>
          </a:bodyPr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i="1">
                <a:latin typeface="Helvetica" pitchFamily="-124" charset="0"/>
              </a:rPr>
              <a:t>unnamed root</a:t>
            </a:r>
          </a:p>
        </p:txBody>
      </p:sp>
      <p:sp>
        <p:nvSpPr>
          <p:cNvPr id="18456" name="Line 26"/>
          <p:cNvSpPr>
            <a:spLocks noChangeShapeType="1"/>
          </p:cNvSpPr>
          <p:nvPr/>
        </p:nvSpPr>
        <p:spPr bwMode="auto">
          <a:xfrm>
            <a:off x="1893888" y="4249738"/>
            <a:ext cx="592137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18457" name="Text Box 27"/>
          <p:cNvSpPr txBox="1">
            <a:spLocks noChangeArrowheads="1"/>
          </p:cNvSpPr>
          <p:nvPr/>
        </p:nvSpPr>
        <p:spPr bwMode="auto">
          <a:xfrm>
            <a:off x="1808163" y="4719638"/>
            <a:ext cx="159543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>
            <a:spAutoFit/>
          </a:bodyPr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Knuth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134.173.42.100</a:t>
            </a:r>
          </a:p>
        </p:txBody>
      </p:sp>
      <p:sp>
        <p:nvSpPr>
          <p:cNvPr id="18458" name="Text Box 29"/>
          <p:cNvSpPr txBox="1">
            <a:spLocks noChangeArrowheads="1"/>
          </p:cNvSpPr>
          <p:nvPr/>
        </p:nvSpPr>
        <p:spPr bwMode="auto">
          <a:xfrm>
            <a:off x="2527300" y="5897563"/>
            <a:ext cx="2333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>
            <a:spAutoFit/>
          </a:bodyPr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 </a:t>
            </a:r>
            <a:endParaRPr lang="en-US" altLang="en-US">
              <a:latin typeface="Helvetica" pitchFamily="-124" charset="0"/>
            </a:endParaRPr>
          </a:p>
        </p:txBody>
      </p:sp>
      <p:sp>
        <p:nvSpPr>
          <p:cNvPr id="18459" name="Text Box 30"/>
          <p:cNvSpPr txBox="1">
            <a:spLocks noChangeArrowheads="1"/>
          </p:cNvSpPr>
          <p:nvPr/>
        </p:nvSpPr>
        <p:spPr bwMode="auto">
          <a:xfrm>
            <a:off x="4562475" y="2997200"/>
            <a:ext cx="941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>
            <a:spAutoFit/>
          </a:bodyPr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amazon</a:t>
            </a:r>
          </a:p>
        </p:txBody>
      </p:sp>
      <p:sp>
        <p:nvSpPr>
          <p:cNvPr id="18460" name="Line 31"/>
          <p:cNvSpPr>
            <a:spLocks noChangeShapeType="1"/>
          </p:cNvSpPr>
          <p:nvPr/>
        </p:nvSpPr>
        <p:spPr bwMode="auto">
          <a:xfrm>
            <a:off x="4584700" y="2366963"/>
            <a:ext cx="406400" cy="630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91577" tIns="45789" rIns="91577" bIns="45789" anchor="ctr">
            <a:spAutoFit/>
          </a:bodyPr>
          <a:lstStyle/>
          <a:p>
            <a:endParaRPr lang="en-US"/>
          </a:p>
        </p:txBody>
      </p:sp>
      <p:sp>
        <p:nvSpPr>
          <p:cNvPr id="18461" name="Line 32"/>
          <p:cNvSpPr>
            <a:spLocks noChangeShapeType="1"/>
          </p:cNvSpPr>
          <p:nvPr/>
        </p:nvSpPr>
        <p:spPr bwMode="auto">
          <a:xfrm>
            <a:off x="5054600" y="3357563"/>
            <a:ext cx="0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577" tIns="45789" rIns="91577" bIns="45789" anchor="ctr">
            <a:spAutoFit/>
          </a:bodyPr>
          <a:lstStyle/>
          <a:p>
            <a:endParaRPr lang="en-US"/>
          </a:p>
        </p:txBody>
      </p:sp>
      <p:sp>
        <p:nvSpPr>
          <p:cNvPr id="18462" name="Text Box 33"/>
          <p:cNvSpPr txBox="1">
            <a:spLocks noChangeArrowheads="1"/>
          </p:cNvSpPr>
          <p:nvPr/>
        </p:nvSpPr>
        <p:spPr bwMode="auto">
          <a:xfrm>
            <a:off x="4341813" y="3921125"/>
            <a:ext cx="14208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>
            <a:spAutoFit/>
          </a:bodyPr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www</a:t>
            </a:r>
          </a:p>
          <a:p>
            <a:pPr algn="ctr"/>
            <a:r>
              <a:rPr lang="en-US" altLang="en-US" sz="1400">
                <a:latin typeface="Helvetica" pitchFamily="-124" charset="0"/>
              </a:rPr>
              <a:t>208.216.181.15</a:t>
            </a:r>
          </a:p>
        </p:txBody>
      </p:sp>
      <p:sp>
        <p:nvSpPr>
          <p:cNvPr id="18463" name="Text Box 34"/>
          <p:cNvSpPr txBox="1">
            <a:spLocks noChangeArrowheads="1"/>
          </p:cNvSpPr>
          <p:nvPr/>
        </p:nvSpPr>
        <p:spPr bwMode="auto">
          <a:xfrm>
            <a:off x="6018213" y="2055813"/>
            <a:ext cx="2573337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i="1">
                <a:latin typeface="Helvetica" pitchFamily="-124" charset="0"/>
              </a:rPr>
              <a:t>Top-level domain names</a:t>
            </a:r>
          </a:p>
        </p:txBody>
      </p:sp>
      <p:sp>
        <p:nvSpPr>
          <p:cNvPr id="18464" name="Text Box 35"/>
          <p:cNvSpPr txBox="1">
            <a:spLocks noChangeArrowheads="1"/>
          </p:cNvSpPr>
          <p:nvPr/>
        </p:nvSpPr>
        <p:spPr bwMode="auto">
          <a:xfrm>
            <a:off x="6010275" y="2974975"/>
            <a:ext cx="29162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i="1">
                <a:latin typeface="Helvetica" pitchFamily="-124" charset="0"/>
              </a:rPr>
              <a:t>Second-level domain names</a:t>
            </a:r>
          </a:p>
        </p:txBody>
      </p:sp>
      <p:sp>
        <p:nvSpPr>
          <p:cNvPr id="18465" name="Text Box 36"/>
          <p:cNvSpPr txBox="1">
            <a:spLocks noChangeArrowheads="1"/>
          </p:cNvSpPr>
          <p:nvPr/>
        </p:nvSpPr>
        <p:spPr bwMode="auto">
          <a:xfrm>
            <a:off x="5992813" y="3889375"/>
            <a:ext cx="26908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i="1">
                <a:latin typeface="Helvetica" pitchFamily="-124" charset="0"/>
              </a:rPr>
              <a:t>Third-level domain names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589838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Domain Naming System (DNS)</a:t>
            </a:r>
          </a:p>
        </p:txBody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699500" cy="5638800"/>
          </a:xfrm>
        </p:spPr>
        <p:txBody>
          <a:bodyPr/>
          <a:lstStyle/>
          <a:p>
            <a:pPr marL="223838" indent="-223838" defTabSz="895350" eaLnBrk="1" hangingPunct="1">
              <a:defRPr/>
            </a:pPr>
            <a:r>
              <a:rPr lang="en-US" dirty="0" smtClean="0"/>
              <a:t>Internet tracks mapping between IP addresses and domain names in worldwide many-to-many distributed database called </a:t>
            </a:r>
            <a:r>
              <a:rPr lang="en-US" i="1" dirty="0" smtClean="0"/>
              <a:t>DNS</a:t>
            </a:r>
            <a:r>
              <a:rPr lang="en-US" dirty="0" smtClean="0"/>
              <a:t>.</a:t>
            </a:r>
          </a:p>
          <a:p>
            <a:pPr marL="560388" lvl="1" indent="-222250" defTabSz="895350" eaLnBrk="1" hangingPunct="1">
              <a:defRPr/>
            </a:pPr>
            <a:r>
              <a:rPr lang="en-US" dirty="0" smtClean="0"/>
              <a:t>Conceptually, programmers can view DNS database as collection of millions of </a:t>
            </a:r>
            <a:r>
              <a:rPr lang="en-US" i="1" dirty="0" smtClean="0"/>
              <a:t>address information structures</a:t>
            </a:r>
            <a:r>
              <a:rPr lang="en-US" dirty="0" smtClean="0"/>
              <a:t>:</a:t>
            </a:r>
          </a:p>
          <a:p>
            <a:pPr marL="223838" indent="-223838" defTabSz="895350" eaLnBrk="1" hangingPunct="1">
              <a:defRPr/>
            </a:pPr>
            <a:endParaRPr lang="en-US" sz="1600" dirty="0" smtClean="0">
              <a:latin typeface="Courier New" pitchFamily="49" charset="0"/>
            </a:endParaRPr>
          </a:p>
          <a:p>
            <a:pPr marL="223838" indent="-223838" defTabSz="895350" eaLnBrk="1" hangingPunct="1">
              <a:defRPr/>
            </a:pPr>
            <a:endParaRPr lang="en-US" dirty="0" smtClean="0"/>
          </a:p>
          <a:p>
            <a:pPr marL="223838" indent="-223838" defTabSz="895350" eaLnBrk="1" hangingPunct="1">
              <a:defRPr/>
            </a:pPr>
            <a:endParaRPr lang="en-US" dirty="0" smtClean="0"/>
          </a:p>
          <a:p>
            <a:pPr marL="223838" indent="-223838" defTabSz="895350" eaLnBrk="1" hangingPunct="1">
              <a:defRPr/>
            </a:pPr>
            <a:endParaRPr lang="en-US" dirty="0" smtClean="0"/>
          </a:p>
          <a:p>
            <a:pPr marL="223838" indent="-223838" defTabSz="895350" eaLnBrk="1" hangingPunct="1">
              <a:defRPr/>
            </a:pPr>
            <a:endParaRPr lang="en-US" dirty="0" smtClean="0"/>
          </a:p>
          <a:p>
            <a:pPr marL="223838" indent="-223838" defTabSz="895350" eaLnBrk="1" hangingPunct="1">
              <a:defRPr/>
            </a:pPr>
            <a:r>
              <a:rPr lang="en-US" dirty="0" smtClean="0"/>
              <a:t>Functions for retrieving host entries from DNS:</a:t>
            </a:r>
          </a:p>
          <a:p>
            <a:pPr marL="560388" lvl="1" indent="-222250" defTabSz="895350" eaLnBrk="1" hangingPunct="1">
              <a:defRPr/>
            </a:pPr>
            <a:r>
              <a:rPr lang="en-US" dirty="0" err="1" smtClean="0">
                <a:latin typeface="Courier New" pitchFamily="49" charset="0"/>
              </a:rPr>
              <a:t>getaddrinfo</a:t>
            </a:r>
            <a:r>
              <a:rPr lang="en-US" dirty="0" smtClean="0"/>
              <a:t>: query key is DNS domain name</a:t>
            </a:r>
          </a:p>
          <a:p>
            <a:pPr marL="560388" lvl="1" indent="-222250" defTabSz="895350" eaLnBrk="1" hangingPunct="1">
              <a:defRPr/>
            </a:pPr>
            <a:r>
              <a:rPr lang="en-US" dirty="0" err="1" smtClean="0">
                <a:latin typeface="Courier New" pitchFamily="49" charset="0"/>
              </a:rPr>
              <a:t>getnameinfo</a:t>
            </a:r>
            <a:r>
              <a:rPr lang="en-US" dirty="0" smtClean="0">
                <a:latin typeface="Courier New" pitchFamily="49" charset="0"/>
              </a:rPr>
              <a:t>:</a:t>
            </a:r>
            <a:r>
              <a:rPr lang="en-US" dirty="0" smtClean="0"/>
              <a:t> query key is IP address (V4 or V6)</a:t>
            </a:r>
            <a:endParaRPr lang="en-US" sz="1400" dirty="0" smtClean="0">
              <a:latin typeface="Courier New" pitchFamily="49" charset="0"/>
            </a:endParaRPr>
          </a:p>
        </p:txBody>
      </p:sp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228600" y="2895600"/>
            <a:ext cx="8915400" cy="24447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sz="1400"/>
              <a:t>/* Address information structure (DNS only has + entries) */ </a:t>
            </a:r>
          </a:p>
          <a:p>
            <a:r>
              <a:rPr lang="en-US" altLang="en-US" sz="1400"/>
              <a:t>struct addrinfo {</a:t>
            </a:r>
          </a:p>
          <a:p>
            <a:r>
              <a:rPr lang="en-US" altLang="en-US" sz="1400"/>
              <a:t>	int              ai_flags;	/*   Various options */</a:t>
            </a:r>
          </a:p>
          <a:p>
            <a:r>
              <a:rPr lang="en-US" altLang="en-US" sz="1400"/>
              <a:t>	int              ai_family;	/* + AF_INET or AF_INET6 */</a:t>
            </a:r>
          </a:p>
          <a:p>
            <a:r>
              <a:rPr lang="en-US" altLang="en-US" sz="1400"/>
              <a:t>	int              ai_socktype;	/*   Preferred socket type */</a:t>
            </a:r>
          </a:p>
          <a:p>
            <a:r>
              <a:rPr lang="en-US" altLang="en-US" sz="1400"/>
              <a:t>	int              ai_protocol;	/*   Preferred protocol */</a:t>
            </a:r>
          </a:p>
          <a:p>
            <a:r>
              <a:rPr lang="en-US" altLang="en-US" sz="1400"/>
              <a:t>	size_t           ai_addrlen;	/*   Length of address */</a:t>
            </a:r>
          </a:p>
          <a:p>
            <a:r>
              <a:rPr lang="en-US" altLang="en-US" sz="1400"/>
              <a:t>	struct sockaddr *ai_addr;		/* + Encoded IP address */</a:t>
            </a:r>
          </a:p>
          <a:p>
            <a:r>
              <a:rPr lang="en-US" altLang="en-US" sz="1400"/>
              <a:t>	char            *ai_canonname;	/* + Canonical host name */</a:t>
            </a:r>
          </a:p>
          <a:p>
            <a:r>
              <a:rPr lang="en-US" altLang="en-US" sz="1400"/>
              <a:t>	struct addrinfo *ai_next;		/*   Link to next answer */</a:t>
            </a:r>
          </a:p>
          <a:p>
            <a:r>
              <a:rPr lang="en-US" altLang="en-US" sz="1400"/>
              <a:t>};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589838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Properties of DNS Host Entries</a:t>
            </a:r>
          </a:p>
        </p:txBody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647541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Each host entry is equivalence class of domain names and IP addresses</a:t>
            </a:r>
          </a:p>
          <a:p>
            <a:pPr eaLnBrk="1" hangingPunct="1">
              <a:defRPr/>
            </a:pPr>
            <a:r>
              <a:rPr lang="en-US" smtClean="0"/>
              <a:t>Each host has a locally defined domain name </a:t>
            </a:r>
            <a:r>
              <a:rPr lang="en-US" smtClean="0">
                <a:latin typeface="Courier New" pitchFamily="49" charset="0"/>
              </a:rPr>
              <a:t>localhost</a:t>
            </a:r>
            <a:r>
              <a:rPr lang="en-US" smtClean="0"/>
              <a:t>, which always maps to </a:t>
            </a:r>
            <a:r>
              <a:rPr lang="en-US" i="1" smtClean="0">
                <a:solidFill>
                  <a:srgbClr val="FF0000"/>
                </a:solidFill>
              </a:rPr>
              <a:t>loopback address</a:t>
            </a:r>
            <a:r>
              <a:rPr lang="en-US" smtClean="0"/>
              <a:t> </a:t>
            </a:r>
            <a:r>
              <a:rPr lang="en-US" smtClean="0">
                <a:latin typeface="Courier New" pitchFamily="49" charset="0"/>
              </a:rPr>
              <a:t>127.0.0.1</a:t>
            </a:r>
            <a:endParaRPr lang="en-US" smtClean="0"/>
          </a:p>
          <a:p>
            <a:pPr eaLnBrk="1" hangingPunct="1">
              <a:defRPr/>
            </a:pPr>
            <a:r>
              <a:rPr lang="en-US" smtClean="0"/>
              <a:t>Different kinds of mappings are possible:</a:t>
            </a:r>
          </a:p>
          <a:p>
            <a:pPr lvl="1" eaLnBrk="1" hangingPunct="1">
              <a:defRPr/>
            </a:pPr>
            <a:r>
              <a:rPr lang="en-US" smtClean="0"/>
              <a:t>Simple case: 1-1 mapping between domain name and IP addr:</a:t>
            </a:r>
          </a:p>
          <a:p>
            <a:pPr marL="1096963" lvl="2" eaLnBrk="1" hangingPunct="1">
              <a:defRPr/>
            </a:pPr>
            <a:r>
              <a:rPr lang="en-US" sz="1600" smtClean="0">
                <a:latin typeface="Courier New" pitchFamily="49" charset="0"/>
              </a:rPr>
              <a:t>www.cs.hmc.edu </a:t>
            </a:r>
            <a:r>
              <a:rPr lang="en-US" sz="1600" smtClean="0"/>
              <a:t>maps to 134.173.42.2</a:t>
            </a:r>
          </a:p>
          <a:p>
            <a:pPr lvl="1" eaLnBrk="1" hangingPunct="1">
              <a:defRPr/>
            </a:pPr>
            <a:r>
              <a:rPr lang="en-US" smtClean="0"/>
              <a:t>Multiple domain names mapped to the same IP address:</a:t>
            </a:r>
          </a:p>
          <a:p>
            <a:pPr marL="1096963" lvl="2" eaLnBrk="1" hangingPunct="1">
              <a:defRPr/>
            </a:pPr>
            <a:r>
              <a:rPr lang="en-US" smtClean="0">
                <a:latin typeface="Courier New" pitchFamily="49" charset="0"/>
              </a:rPr>
              <a:t>cs.hmc.edu </a:t>
            </a:r>
            <a:r>
              <a:rPr lang="en-US" smtClean="0"/>
              <a:t>and</a:t>
            </a:r>
            <a:r>
              <a:rPr lang="en-US" smtClean="0">
                <a:latin typeface="Courier New" pitchFamily="49" charset="0"/>
              </a:rPr>
              <a:t> knuth.cs.hmc.edu </a:t>
            </a:r>
            <a:r>
              <a:rPr lang="en-US" smtClean="0">
                <a:latin typeface="Arial" charset="0"/>
              </a:rPr>
              <a:t>both map to</a:t>
            </a:r>
            <a:r>
              <a:rPr lang="en-US" smtClean="0">
                <a:latin typeface="Courier New" pitchFamily="49" charset="0"/>
              </a:rPr>
              <a:t> 134.173.42.100</a:t>
            </a:r>
          </a:p>
          <a:p>
            <a:pPr lvl="1" eaLnBrk="1" hangingPunct="1">
              <a:defRPr/>
            </a:pPr>
            <a:r>
              <a:rPr lang="en-US" smtClean="0"/>
              <a:t>Multiple domain names mapped to multiple IP addresses:</a:t>
            </a:r>
          </a:p>
          <a:p>
            <a:pPr marL="1096963" lvl="2" eaLnBrk="1" hangingPunct="1">
              <a:defRPr/>
            </a:pPr>
            <a:r>
              <a:rPr lang="en-US" smtClean="0">
                <a:latin typeface="Courier New" pitchFamily="49" charset="0"/>
              </a:rPr>
              <a:t>aol.com </a:t>
            </a:r>
            <a:r>
              <a:rPr lang="en-US" smtClean="0"/>
              <a:t>and</a:t>
            </a:r>
            <a:r>
              <a:rPr lang="en-US" smtClean="0">
                <a:latin typeface="Courier New" pitchFamily="49" charset="0"/>
              </a:rPr>
              <a:t> www.aol.com </a:t>
            </a:r>
            <a:r>
              <a:rPr lang="en-US" smtClean="0"/>
              <a:t>map to multiple IP addresses</a:t>
            </a:r>
          </a:p>
          <a:p>
            <a:pPr lvl="1" eaLnBrk="1" hangingPunct="1">
              <a:defRPr/>
            </a:pPr>
            <a:r>
              <a:rPr lang="en-US" smtClean="0"/>
              <a:t>Some valid domain names don’t map to any IP address:</a:t>
            </a:r>
          </a:p>
          <a:p>
            <a:pPr marL="1096963" lvl="2" eaLnBrk="1" hangingPunct="1">
              <a:defRPr/>
            </a:pPr>
            <a:r>
              <a:rPr lang="en-US" smtClean="0"/>
              <a:t>For example: </a:t>
            </a:r>
            <a:r>
              <a:rPr lang="en-US" smtClean="0">
                <a:latin typeface="Courier New" pitchFamily="49" charset="0"/>
              </a:rPr>
              <a:t>research.cs.hmc.edu</a:t>
            </a:r>
          </a:p>
          <a:p>
            <a:pPr marL="1096963" lvl="2"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421438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Computer Networks</a:t>
            </a:r>
          </a:p>
        </p:txBody>
      </p:sp>
      <p:sp>
        <p:nvSpPr>
          <p:cNvPr id="70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 network is a hierarchical system of boxes and “wires” organized by geographical proximity</a:t>
            </a:r>
          </a:p>
          <a:p>
            <a:pPr lvl="1" eaLnBrk="1" hangingPunct="1">
              <a:defRPr/>
            </a:pPr>
            <a:r>
              <a:rPr lang="en-US" dirty="0" smtClean="0"/>
              <a:t>LAN (local area network) spans building or campus</a:t>
            </a:r>
          </a:p>
          <a:p>
            <a:pPr lvl="2" eaLnBrk="1" hangingPunct="1">
              <a:defRPr/>
            </a:pPr>
            <a:r>
              <a:rPr lang="en-US" dirty="0" smtClean="0"/>
              <a:t>Ethernet</a:t>
            </a:r>
          </a:p>
          <a:p>
            <a:pPr lvl="2" eaLnBrk="1" hangingPunct="1">
              <a:defRPr/>
            </a:pPr>
            <a:r>
              <a:rPr lang="en-US" dirty="0" smtClean="0"/>
              <a:t>802.11 (wireless)</a:t>
            </a:r>
          </a:p>
          <a:p>
            <a:pPr lvl="1" eaLnBrk="1" hangingPunct="1">
              <a:defRPr/>
            </a:pPr>
            <a:r>
              <a:rPr lang="en-US" dirty="0" smtClean="0"/>
              <a:t>WAN (wide-area network) spans country or world</a:t>
            </a:r>
          </a:p>
          <a:p>
            <a:pPr lvl="2" eaLnBrk="1" hangingPunct="1">
              <a:defRPr/>
            </a:pPr>
            <a:r>
              <a:rPr lang="en-US" dirty="0" smtClean="0"/>
              <a:t>Different, usually faster technology</a:t>
            </a:r>
          </a:p>
          <a:p>
            <a:pPr eaLnBrk="1" hangingPunct="1">
              <a:defRPr/>
            </a:pPr>
            <a:r>
              <a:rPr lang="en-US" dirty="0" smtClean="0"/>
              <a:t>An </a:t>
            </a:r>
            <a:r>
              <a:rPr lang="en-US" i="1" dirty="0" smtClean="0">
                <a:solidFill>
                  <a:srgbClr val="FF0000"/>
                </a:solidFill>
              </a:rPr>
              <a:t>internetwork</a:t>
            </a:r>
            <a:r>
              <a:rPr lang="en-US" i="1" dirty="0" smtClean="0"/>
              <a:t> (</a:t>
            </a:r>
            <a:r>
              <a:rPr lang="en-US" i="1" dirty="0" smtClean="0">
                <a:solidFill>
                  <a:srgbClr val="FF0000"/>
                </a:solidFill>
              </a:rPr>
              <a:t>internet</a:t>
            </a:r>
            <a:r>
              <a:rPr lang="en-US" i="1" dirty="0" smtClean="0"/>
              <a:t>) </a:t>
            </a:r>
            <a:r>
              <a:rPr lang="en-US" dirty="0" smtClean="0"/>
              <a:t>is an interconnected set of networks</a:t>
            </a:r>
          </a:p>
          <a:p>
            <a:pPr lvl="1" eaLnBrk="1" hangingPunct="1">
              <a:defRPr/>
            </a:pPr>
            <a:r>
              <a:rPr lang="en-US" dirty="0" smtClean="0"/>
              <a:t>Global IP Internet (uppercase “I”) is most famous example of an internet (lowercase “</a:t>
            </a:r>
            <a:r>
              <a:rPr lang="en-US" dirty="0" err="1" smtClean="0"/>
              <a:t>i</a:t>
            </a:r>
            <a:r>
              <a:rPr lang="en-US" dirty="0" smtClean="0"/>
              <a:t>”)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87338" y="334963"/>
            <a:ext cx="8610600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A Program That Queries DNS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28600" y="1143000"/>
            <a:ext cx="8760732" cy="5262979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dirty="0" err="1"/>
              <a:t>int</a:t>
            </a:r>
            <a:r>
              <a:rPr lang="en-US" altLang="en-US" dirty="0"/>
              <a:t> main(</a:t>
            </a:r>
            <a:r>
              <a:rPr lang="en-US" altLang="en-US" dirty="0" err="1"/>
              <a:t>int</a:t>
            </a:r>
            <a:r>
              <a:rPr lang="en-US" altLang="en-US" dirty="0"/>
              <a:t> </a:t>
            </a:r>
            <a:r>
              <a:rPr lang="en-US" altLang="en-US" dirty="0" err="1"/>
              <a:t>argc</a:t>
            </a:r>
            <a:r>
              <a:rPr lang="en-US" altLang="en-US" dirty="0"/>
              <a:t>, char **</a:t>
            </a:r>
            <a:r>
              <a:rPr lang="en-US" altLang="en-US" dirty="0" err="1"/>
              <a:t>argv</a:t>
            </a:r>
            <a:r>
              <a:rPr lang="en-US" altLang="en-US" dirty="0"/>
              <a:t>) { /* </a:t>
            </a:r>
            <a:r>
              <a:rPr lang="en-US" altLang="en-US" dirty="0" err="1"/>
              <a:t>argv</a:t>
            </a:r>
            <a:r>
              <a:rPr lang="en-US" altLang="en-US" dirty="0"/>
              <a:t>[1] is a domain name */</a:t>
            </a:r>
          </a:p>
          <a:p>
            <a:r>
              <a:rPr lang="en-US" altLang="en-US" dirty="0"/>
              <a:t>   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addrinfo</a:t>
            </a:r>
            <a:r>
              <a:rPr lang="en-US" altLang="en-US" dirty="0"/>
              <a:t> hints, *host, *</a:t>
            </a:r>
            <a:r>
              <a:rPr lang="en-US" altLang="en-US" dirty="0" err="1"/>
              <a:t>firsthost</a:t>
            </a:r>
            <a:r>
              <a:rPr lang="en-US" altLang="en-US" dirty="0"/>
              <a:t> = NULL;</a:t>
            </a:r>
          </a:p>
          <a:p>
            <a:r>
              <a:rPr lang="en-US" altLang="en-US" dirty="0"/>
              <a:t>   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 smtClean="0"/>
              <a:t>sockaddr_in</a:t>
            </a:r>
            <a:r>
              <a:rPr lang="en-US" altLang="en-US" dirty="0" smtClean="0"/>
              <a:t> </a:t>
            </a:r>
            <a:r>
              <a:rPr lang="en-US" altLang="en-US" dirty="0"/>
              <a:t>*</a:t>
            </a:r>
            <a:r>
              <a:rPr lang="en-US" altLang="en-US" dirty="0" err="1"/>
              <a:t>addr</a:t>
            </a:r>
            <a:r>
              <a:rPr lang="en-US" altLang="en-US" dirty="0"/>
              <a:t>;</a:t>
            </a:r>
          </a:p>
          <a:p>
            <a:r>
              <a:rPr lang="en-US" altLang="en-US" dirty="0"/>
              <a:t>    char </a:t>
            </a:r>
            <a:r>
              <a:rPr lang="en-US" altLang="en-US" dirty="0" err="1"/>
              <a:t>buf</a:t>
            </a:r>
            <a:r>
              <a:rPr lang="en-US" altLang="en-US" dirty="0"/>
              <a:t>[80];</a:t>
            </a:r>
          </a:p>
          <a:p>
            <a:endParaRPr lang="en-US" altLang="en-US" dirty="0"/>
          </a:p>
          <a:p>
            <a:r>
              <a:rPr lang="en-US" altLang="en-US" dirty="0"/>
              <a:t>    </a:t>
            </a:r>
            <a:r>
              <a:rPr lang="en-US" altLang="en-US" dirty="0" err="1"/>
              <a:t>memset</a:t>
            </a:r>
            <a:r>
              <a:rPr lang="en-US" altLang="en-US" dirty="0"/>
              <a:t>(&amp;hints, 0, </a:t>
            </a:r>
            <a:r>
              <a:rPr lang="en-US" altLang="en-US" dirty="0" err="1"/>
              <a:t>sizeof</a:t>
            </a:r>
            <a:r>
              <a:rPr lang="en-US" altLang="en-US" dirty="0"/>
              <a:t> hints);</a:t>
            </a:r>
          </a:p>
          <a:p>
            <a:r>
              <a:rPr lang="en-US" altLang="en-US" dirty="0"/>
              <a:t>    </a:t>
            </a:r>
            <a:r>
              <a:rPr lang="en-US" altLang="en-US" dirty="0" err="1"/>
              <a:t>hints.ai_flags</a:t>
            </a:r>
            <a:r>
              <a:rPr lang="en-US" altLang="en-US" dirty="0"/>
              <a:t> = </a:t>
            </a:r>
            <a:r>
              <a:rPr lang="en-US" altLang="en-US" dirty="0" err="1"/>
              <a:t>AI_CANONNAME</a:t>
            </a:r>
            <a:r>
              <a:rPr lang="en-US" altLang="en-US" dirty="0"/>
              <a:t>;</a:t>
            </a:r>
          </a:p>
          <a:p>
            <a:r>
              <a:rPr lang="en-US" altLang="en-US" dirty="0"/>
              <a:t>    </a:t>
            </a:r>
            <a:r>
              <a:rPr lang="en-US" altLang="en-US" dirty="0" err="1"/>
              <a:t>hints.ai_family</a:t>
            </a:r>
            <a:r>
              <a:rPr lang="en-US" altLang="en-US" dirty="0"/>
              <a:t> = </a:t>
            </a:r>
            <a:r>
              <a:rPr lang="en-US" altLang="en-US" dirty="0" err="1" smtClean="0"/>
              <a:t>AF_INET</a:t>
            </a:r>
            <a:r>
              <a:rPr lang="en-US" altLang="en-US" dirty="0" smtClean="0"/>
              <a:t>;  </a:t>
            </a:r>
            <a:r>
              <a:rPr lang="en-US" altLang="en-US" dirty="0"/>
              <a:t>/* Or </a:t>
            </a:r>
            <a:r>
              <a:rPr lang="en-US" altLang="en-US" dirty="0" smtClean="0"/>
              <a:t>AF_INET6 </a:t>
            </a:r>
            <a:r>
              <a:rPr lang="en-US" altLang="en-US" dirty="0"/>
              <a:t>or </a:t>
            </a:r>
            <a:r>
              <a:rPr lang="en-US" altLang="en-US" dirty="0" err="1" smtClean="0"/>
              <a:t>AF_UNSPEC</a:t>
            </a:r>
            <a:r>
              <a:rPr lang="en-US" altLang="en-US" dirty="0" smtClean="0"/>
              <a:t> </a:t>
            </a:r>
            <a:r>
              <a:rPr lang="en-US" altLang="en-US" dirty="0"/>
              <a:t>*/</a:t>
            </a:r>
          </a:p>
          <a:p>
            <a:r>
              <a:rPr lang="en-US" altLang="en-US" dirty="0"/>
              <a:t>    if (</a:t>
            </a:r>
            <a:r>
              <a:rPr lang="en-US" altLang="en-US" dirty="0" err="1"/>
              <a:t>getaddrinfo</a:t>
            </a:r>
            <a:r>
              <a:rPr lang="en-US" altLang="en-US" dirty="0"/>
              <a:t>(</a:t>
            </a:r>
            <a:r>
              <a:rPr lang="en-US" altLang="en-US" dirty="0" err="1"/>
              <a:t>argv</a:t>
            </a:r>
            <a:r>
              <a:rPr lang="en-US" altLang="en-US" dirty="0"/>
              <a:t>[1], NULL, &amp;hints, &amp;</a:t>
            </a:r>
            <a:r>
              <a:rPr lang="en-US" altLang="en-US" dirty="0" err="1"/>
              <a:t>firsthost</a:t>
            </a:r>
            <a:r>
              <a:rPr lang="en-US" altLang="en-US" dirty="0"/>
              <a:t>) != 0)</a:t>
            </a:r>
          </a:p>
          <a:p>
            <a:r>
              <a:rPr lang="en-US" altLang="en-US" dirty="0"/>
              <a:t>	exit(1);</a:t>
            </a:r>
          </a:p>
          <a:p>
            <a:endParaRPr lang="en-US" altLang="en-US" dirty="0"/>
          </a:p>
          <a:p>
            <a:r>
              <a:rPr lang="en-US" altLang="en-US" dirty="0"/>
              <a:t>    </a:t>
            </a:r>
            <a:r>
              <a:rPr lang="en-US" altLang="en-US" dirty="0" err="1"/>
              <a:t>printf</a:t>
            </a:r>
            <a:r>
              <a:rPr lang="en-US" altLang="en-US" dirty="0"/>
              <a:t>("official hostname: %s\n", </a:t>
            </a:r>
            <a:r>
              <a:rPr lang="en-US" altLang="en-US" dirty="0" err="1"/>
              <a:t>firsthost</a:t>
            </a:r>
            <a:r>
              <a:rPr lang="en-US" altLang="en-US" dirty="0"/>
              <a:t>-&gt;</a:t>
            </a:r>
            <a:r>
              <a:rPr lang="en-US" altLang="en-US" dirty="0" err="1"/>
              <a:t>ai_canonname</a:t>
            </a:r>
            <a:r>
              <a:rPr lang="en-US" altLang="en-US" dirty="0"/>
              <a:t>);</a:t>
            </a:r>
          </a:p>
          <a:p>
            <a:r>
              <a:rPr lang="en-US" altLang="en-US" dirty="0"/>
              <a:t>    </a:t>
            </a:r>
            <a:r>
              <a:rPr lang="en-US" altLang="en-US" dirty="0" smtClean="0"/>
              <a:t>/* CHANGES NEEDED BELOW FOR AF_INET6 or </a:t>
            </a:r>
            <a:r>
              <a:rPr lang="en-US" altLang="en-US" dirty="0" err="1" smtClean="0"/>
              <a:t>AF_UNSPEC</a:t>
            </a:r>
            <a:r>
              <a:rPr lang="en-US" altLang="en-US" dirty="0" smtClean="0"/>
              <a:t>: see handout */</a:t>
            </a:r>
            <a:endParaRPr lang="en-US" altLang="en-US" dirty="0"/>
          </a:p>
          <a:p>
            <a:r>
              <a:rPr lang="en-US" altLang="en-US" dirty="0"/>
              <a:t>    for (host = </a:t>
            </a:r>
            <a:r>
              <a:rPr lang="en-US" altLang="en-US" dirty="0" err="1"/>
              <a:t>firsthost</a:t>
            </a:r>
            <a:r>
              <a:rPr lang="en-US" altLang="en-US" dirty="0"/>
              <a:t>;  host != NULL;  host = host-&gt;</a:t>
            </a:r>
            <a:r>
              <a:rPr lang="en-US" altLang="en-US" dirty="0" err="1"/>
              <a:t>ai_next</a:t>
            </a:r>
            <a:r>
              <a:rPr lang="en-US" altLang="en-US" dirty="0"/>
              <a:t>) {</a:t>
            </a:r>
          </a:p>
          <a:p>
            <a:r>
              <a:rPr lang="en-US" altLang="en-US" dirty="0"/>
              <a:t>	</a:t>
            </a:r>
            <a:r>
              <a:rPr lang="en-US" altLang="en-US" dirty="0" err="1"/>
              <a:t>addr</a:t>
            </a:r>
            <a:r>
              <a:rPr lang="en-US" altLang="en-US" dirty="0"/>
              <a:t> = </a:t>
            </a:r>
            <a:r>
              <a:rPr lang="en-US" altLang="en-US" dirty="0" smtClean="0"/>
              <a:t>(</a:t>
            </a:r>
            <a:r>
              <a:rPr lang="en-US" altLang="en-US" dirty="0" err="1" smtClean="0"/>
              <a:t>struct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sockaddr_in</a:t>
            </a:r>
            <a:r>
              <a:rPr lang="en-US" altLang="en-US" dirty="0" smtClean="0"/>
              <a:t> *)host-</a:t>
            </a:r>
            <a:r>
              <a:rPr lang="en-US" altLang="en-US" dirty="0"/>
              <a:t>&gt;</a:t>
            </a:r>
            <a:r>
              <a:rPr lang="en-US" altLang="en-US" dirty="0" err="1" smtClean="0"/>
              <a:t>ai_addr</a:t>
            </a:r>
            <a:r>
              <a:rPr lang="en-US" altLang="en-US" dirty="0"/>
              <a:t>;</a:t>
            </a:r>
            <a:endParaRPr lang="en-US" altLang="en-US" dirty="0" smtClean="0"/>
          </a:p>
          <a:p>
            <a:r>
              <a:rPr lang="en-US" altLang="en-US" dirty="0" smtClean="0"/>
              <a:t>	</a:t>
            </a:r>
            <a:r>
              <a:rPr lang="en-US" altLang="en-US" dirty="0" err="1" smtClean="0"/>
              <a:t>inet_ntop</a:t>
            </a:r>
            <a:r>
              <a:rPr lang="en-US" altLang="en-US" dirty="0" smtClean="0"/>
              <a:t>(</a:t>
            </a:r>
            <a:r>
              <a:rPr lang="en-US" altLang="en-US" dirty="0" err="1" smtClean="0"/>
              <a:t>addr</a:t>
            </a:r>
            <a:r>
              <a:rPr lang="en-US" altLang="en-US" dirty="0" smtClean="0"/>
              <a:t>-&gt;</a:t>
            </a:r>
            <a:r>
              <a:rPr lang="en-US" altLang="en-US" dirty="0" err="1" smtClean="0"/>
              <a:t>sin_family</a:t>
            </a:r>
            <a:r>
              <a:rPr lang="en-US" altLang="en-US" dirty="0" smtClean="0"/>
              <a:t>, </a:t>
            </a:r>
            <a:r>
              <a:rPr lang="en-US" altLang="en-US" dirty="0" smtClean="0"/>
              <a:t>&amp;</a:t>
            </a:r>
            <a:r>
              <a:rPr lang="en-US" altLang="en-US" dirty="0" err="1" smtClean="0"/>
              <a:t>addr</a:t>
            </a:r>
            <a:r>
              <a:rPr lang="en-US" altLang="en-US" dirty="0" smtClean="0"/>
              <a:t>-</a:t>
            </a:r>
            <a:r>
              <a:rPr lang="en-US" altLang="en-US" dirty="0" smtClean="0"/>
              <a:t>&gt;</a:t>
            </a:r>
            <a:r>
              <a:rPr lang="en-US" altLang="en-US" dirty="0" err="1" smtClean="0"/>
              <a:t>sin_addr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buf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sizeof</a:t>
            </a:r>
            <a:r>
              <a:rPr lang="en-US" altLang="en-US" dirty="0"/>
              <a:t> </a:t>
            </a:r>
            <a:r>
              <a:rPr lang="en-US" altLang="en-US" dirty="0" err="1" smtClean="0"/>
              <a:t>buf</a:t>
            </a:r>
            <a:r>
              <a:rPr lang="en-US" altLang="en-US" dirty="0" smtClean="0"/>
              <a:t>);</a:t>
            </a:r>
            <a:endParaRPr lang="en-US" altLang="en-US" dirty="0"/>
          </a:p>
          <a:p>
            <a:r>
              <a:rPr lang="en-US" altLang="en-US" dirty="0"/>
              <a:t>	</a:t>
            </a:r>
            <a:r>
              <a:rPr lang="en-US" altLang="en-US" dirty="0" err="1"/>
              <a:t>printf</a:t>
            </a:r>
            <a:r>
              <a:rPr lang="en-US" altLang="en-US" dirty="0"/>
              <a:t>("address: %s\n", </a:t>
            </a:r>
            <a:r>
              <a:rPr lang="en-US" altLang="en-US" dirty="0" err="1" smtClean="0"/>
              <a:t>buf</a:t>
            </a:r>
            <a:r>
              <a:rPr lang="en-US" altLang="en-US" dirty="0" smtClean="0"/>
              <a:t>);</a:t>
            </a:r>
            <a:endParaRPr lang="en-US" altLang="en-US" dirty="0"/>
          </a:p>
          <a:p>
            <a:r>
              <a:rPr lang="en-US" altLang="en-US" dirty="0"/>
              <a:t>    </a:t>
            </a:r>
            <a:r>
              <a:rPr lang="en-US" altLang="en-US" dirty="0" smtClean="0"/>
              <a:t>}</a:t>
            </a:r>
          </a:p>
          <a:p>
            <a:r>
              <a:rPr lang="en-US" altLang="en-US" dirty="0"/>
              <a:t> </a:t>
            </a:r>
            <a:r>
              <a:rPr lang="en-US" altLang="en-US" dirty="0" smtClean="0"/>
              <a:t>   </a:t>
            </a:r>
            <a:r>
              <a:rPr lang="en-US" altLang="en-US" dirty="0" err="1" smtClean="0"/>
              <a:t>freeaddrinfo</a:t>
            </a:r>
            <a:r>
              <a:rPr lang="en-US" altLang="en-US" dirty="0" smtClean="0"/>
              <a:t>(</a:t>
            </a:r>
            <a:r>
              <a:rPr lang="en-US" altLang="en-US" dirty="0" err="1" smtClean="0"/>
              <a:t>firsthost</a:t>
            </a:r>
            <a:r>
              <a:rPr lang="en-US" altLang="en-US" dirty="0" smtClean="0"/>
              <a:t>);</a:t>
            </a:r>
            <a:endParaRPr lang="en-US" altLang="en-US" dirty="0"/>
          </a:p>
          <a:p>
            <a:r>
              <a:rPr lang="en-US" altLang="en-US" dirty="0"/>
              <a:t>    exit(0);</a:t>
            </a:r>
          </a:p>
          <a:p>
            <a:r>
              <a:rPr lang="en-US" altLang="en-US" dirty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Querying DNS from the Command Line</a:t>
            </a:r>
            <a:endParaRPr lang="en-US" altLang="en-US" smtClean="0">
              <a:latin typeface="Courier New" pitchFamily="49" charset="0"/>
            </a:endParaRPr>
          </a:p>
        </p:txBody>
      </p:sp>
      <p:sp>
        <p:nvSpPr>
          <p:cNvPr id="70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373188"/>
            <a:ext cx="8307387" cy="106521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Domain Information Groper (</a:t>
            </a:r>
            <a:r>
              <a:rPr lang="en-US" smtClean="0">
                <a:latin typeface="Courier New" pitchFamily="49" charset="0"/>
              </a:rPr>
              <a:t>dig</a:t>
            </a:r>
            <a:r>
              <a:rPr lang="en-US" smtClean="0"/>
              <a:t>) provides scriptable  command line interface to DNS.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490538" y="2660650"/>
            <a:ext cx="4627562" cy="3786188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  <a:p>
            <a:r>
              <a:rPr lang="en-US" altLang="en-US"/>
              <a:t>linux&gt; dig +short knuth.cs.hmc.edu </a:t>
            </a:r>
          </a:p>
          <a:p>
            <a:r>
              <a:rPr lang="en-US" altLang="en-US"/>
              <a:t>134.173.42.100 </a:t>
            </a:r>
          </a:p>
          <a:p>
            <a:r>
              <a:rPr lang="en-US" altLang="en-US"/>
              <a:t>linux&gt; dig +short -x 134.173.42.100 </a:t>
            </a:r>
          </a:p>
          <a:p>
            <a:r>
              <a:rPr lang="en-US" altLang="en-US"/>
              <a:t>Knuth.cs.hmc.edu. </a:t>
            </a:r>
          </a:p>
          <a:p>
            <a:r>
              <a:rPr lang="en-US" altLang="en-US"/>
              <a:t>linux&gt; dig +short aol.com </a:t>
            </a:r>
          </a:p>
          <a:p>
            <a:r>
              <a:rPr lang="en-US" altLang="en-US"/>
              <a:t>64.12.79.57</a:t>
            </a:r>
          </a:p>
          <a:p>
            <a:r>
              <a:rPr lang="en-US" altLang="en-US"/>
              <a:t>64.12.89.186</a:t>
            </a:r>
          </a:p>
          <a:p>
            <a:r>
              <a:rPr lang="en-US" altLang="en-US"/>
              <a:t>205.188.100.58</a:t>
            </a:r>
          </a:p>
          <a:p>
            <a:r>
              <a:rPr lang="en-US" altLang="en-US"/>
              <a:t>205.188.101.58</a:t>
            </a:r>
          </a:p>
          <a:p>
            <a:r>
              <a:rPr lang="en-US" altLang="en-US"/>
              <a:t>207.200.74.38</a:t>
            </a:r>
          </a:p>
          <a:p>
            <a:r>
              <a:rPr lang="en-US" altLang="en-US"/>
              <a:t>linux&gt; dig +short -x 64.12.79.57 </a:t>
            </a:r>
          </a:p>
          <a:p>
            <a:r>
              <a:rPr lang="en-US" altLang="en-US"/>
              <a:t>5minmedia.com.</a:t>
            </a:r>
          </a:p>
          <a:p>
            <a:r>
              <a:rPr lang="en-US" altLang="en-US"/>
              <a:t>mightyaol.com.</a:t>
            </a:r>
          </a:p>
          <a:p>
            <a:r>
              <a:rPr lang="en-US" altLang="en-US"/>
              <a:t>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777038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3. Internet Connections</a:t>
            </a:r>
          </a:p>
        </p:txBody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484812"/>
          </a:xfrm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dirty="0" smtClean="0"/>
              <a:t>Clients and servers communicate by sending streams of bytes over </a:t>
            </a:r>
            <a:r>
              <a:rPr lang="en-US" i="1" dirty="0" smtClean="0">
                <a:solidFill>
                  <a:srgbClr val="FF0000"/>
                </a:solidFill>
              </a:rPr>
              <a:t>connections</a:t>
            </a:r>
            <a:r>
              <a:rPr lang="en-US" dirty="0" smtClean="0"/>
              <a:t>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Point-to-point, full-duplex (2-way communication), and reliable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i="1" dirty="0" smtClean="0">
                <a:solidFill>
                  <a:srgbClr val="FF0000"/>
                </a:solidFill>
              </a:rPr>
              <a:t>Socket</a:t>
            </a:r>
            <a:r>
              <a:rPr lang="en-US" dirty="0" smtClean="0"/>
              <a:t> is application endpoint of connection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Socket address is </a:t>
            </a:r>
            <a:r>
              <a:rPr lang="en-US" dirty="0" err="1" smtClean="0">
                <a:latin typeface="Courier New" pitchFamily="49" charset="0"/>
              </a:rPr>
              <a:t>IPaddress:port</a:t>
            </a:r>
            <a:r>
              <a:rPr lang="en-US" dirty="0" smtClean="0"/>
              <a:t> pair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i="1" dirty="0" smtClean="0">
                <a:solidFill>
                  <a:srgbClr val="FF0000"/>
                </a:solidFill>
              </a:rPr>
              <a:t>Port</a:t>
            </a:r>
            <a:r>
              <a:rPr lang="en-US" dirty="0" smtClean="0"/>
              <a:t> is 16-bit integer that identifies a process: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i="1" dirty="0" smtClean="0">
                <a:solidFill>
                  <a:srgbClr val="FF0000"/>
                </a:solidFill>
              </a:rPr>
              <a:t>Ephemeral port</a:t>
            </a:r>
            <a:r>
              <a:rPr lang="en-US" dirty="0" smtClean="0"/>
              <a:t>: Assigned automatically on client when client makes connection request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0000"/>
                </a:solidFill>
              </a:rPr>
              <a:t>Well-known port</a:t>
            </a:r>
            <a:r>
              <a:rPr lang="en-US" dirty="0" smtClean="0"/>
              <a:t>: Associated with some service provided by a server (e.g., port 80 is associated with Web servers)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dirty="0" smtClean="0"/>
              <a:t>Connection is uniquely identified by socket addresses of its endpoints (</a:t>
            </a:r>
            <a:r>
              <a:rPr lang="en-US" i="1" dirty="0" smtClean="0">
                <a:solidFill>
                  <a:srgbClr val="FF0000"/>
                </a:solidFill>
              </a:rPr>
              <a:t>socket pair</a:t>
            </a:r>
            <a:r>
              <a:rPr lang="en-US" dirty="0" smtClean="0"/>
              <a:t>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</a:rPr>
              <a:t>clientaddr:clientport</a:t>
            </a:r>
            <a:r>
              <a:rPr lang="en-US" dirty="0" smtClean="0">
                <a:latin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</a:rPr>
              <a:t>serveraddr:serverport</a:t>
            </a:r>
            <a:r>
              <a:rPr lang="en-US" dirty="0" smtClean="0">
                <a:latin typeface="Courier New" pitchFamily="49" charset="0"/>
              </a:rPr>
              <a:t>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Well-known Ports</a:t>
            </a:r>
            <a:br>
              <a:rPr lang="en-US" dirty="0" smtClean="0"/>
            </a:br>
            <a:r>
              <a:rPr lang="en-US" dirty="0" smtClean="0"/>
              <a:t>and Service Names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Popular services have permanently assigned </a:t>
            </a:r>
            <a:r>
              <a:rPr lang="en-US" i="1" dirty="0" smtClean="0">
                <a:solidFill>
                  <a:srgbClr val="FF0000"/>
                </a:solidFill>
              </a:rPr>
              <a:t>well-known ports </a:t>
            </a:r>
            <a:r>
              <a:rPr lang="en-US" i="1" dirty="0" smtClean="0"/>
              <a:t>and </a:t>
            </a:r>
            <a:r>
              <a:rPr lang="en-US" dirty="0" smtClean="0"/>
              <a:t>corresponding </a:t>
            </a:r>
            <a:r>
              <a:rPr lang="en-US" i="1" dirty="0" smtClean="0">
                <a:solidFill>
                  <a:srgbClr val="FF0000"/>
                </a:solidFill>
              </a:rPr>
              <a:t>well-known service names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cho server: 7/echo</a:t>
            </a:r>
          </a:p>
          <a:p>
            <a:pPr lvl="1"/>
            <a:r>
              <a:rPr lang="en-US" dirty="0" err="1" smtClean="0"/>
              <a:t>ssh</a:t>
            </a:r>
            <a:r>
              <a:rPr lang="en-US" dirty="0" smtClean="0"/>
              <a:t> servers: 22/</a:t>
            </a:r>
            <a:r>
              <a:rPr lang="en-US" dirty="0" err="1" smtClean="0"/>
              <a:t>ssh</a:t>
            </a:r>
            <a:endParaRPr lang="en-US" dirty="0" smtClean="0"/>
          </a:p>
          <a:p>
            <a:pPr lvl="1"/>
            <a:r>
              <a:rPr lang="en-US" dirty="0" smtClean="0"/>
              <a:t>email server: 25/</a:t>
            </a:r>
            <a:r>
              <a:rPr lang="en-US" dirty="0" err="1" smtClean="0"/>
              <a:t>smtp</a:t>
            </a:r>
            <a:endParaRPr lang="en-US" dirty="0" smtClean="0"/>
          </a:p>
          <a:p>
            <a:pPr lvl="1"/>
            <a:r>
              <a:rPr lang="en-US" dirty="0" smtClean="0"/>
              <a:t>Web servers: 80/http</a:t>
            </a:r>
          </a:p>
          <a:p>
            <a:pPr lvl="1"/>
            <a:endParaRPr lang="en-US" dirty="0"/>
          </a:p>
          <a:p>
            <a:r>
              <a:rPr lang="en-US" dirty="0" smtClean="0"/>
              <a:t>Mappings between well-known ports and service names is contained in the file </a:t>
            </a:r>
            <a:r>
              <a:rPr lang="en-US" dirty="0" smtClean="0">
                <a:latin typeface="Courier New"/>
                <a:cs typeface="Courier New"/>
              </a:rPr>
              <a:t>/</a:t>
            </a:r>
            <a:r>
              <a:rPr lang="en-US" dirty="0" err="1" smtClean="0">
                <a:latin typeface="Courier New"/>
                <a:cs typeface="Courier New"/>
              </a:rPr>
              <a:t>etc</a:t>
            </a:r>
            <a:r>
              <a:rPr lang="en-US" dirty="0" smtClean="0">
                <a:latin typeface="Courier New"/>
                <a:cs typeface="Courier New"/>
              </a:rPr>
              <a:t>/services </a:t>
            </a:r>
            <a:r>
              <a:rPr lang="en-US" dirty="0" smtClean="0"/>
              <a:t>on each Linux machine. 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6357768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5"/>
          <p:cNvSpPr>
            <a:spLocks noChangeArrowheads="1"/>
          </p:cNvSpPr>
          <p:nvPr/>
        </p:nvSpPr>
        <p:spPr bwMode="auto">
          <a:xfrm>
            <a:off x="6740525" y="3000375"/>
            <a:ext cx="1465263" cy="10350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24579" name="Rectangle 16"/>
          <p:cNvSpPr>
            <a:spLocks noChangeArrowheads="1"/>
          </p:cNvSpPr>
          <p:nvPr/>
        </p:nvSpPr>
        <p:spPr bwMode="auto">
          <a:xfrm>
            <a:off x="796925" y="3000375"/>
            <a:ext cx="1465263" cy="10350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047038" cy="1095375"/>
          </a:xfrm>
        </p:spPr>
        <p:txBody>
          <a:bodyPr/>
          <a:lstStyle/>
          <a:p>
            <a:pPr eaLnBrk="1" hangingPunct="1"/>
            <a:r>
              <a:rPr lang="en-US" altLang="en-US" smtClean="0"/>
              <a:t>Putting it all Together: </a:t>
            </a:r>
            <a:br>
              <a:rPr lang="en-US" altLang="en-US" smtClean="0"/>
            </a:br>
            <a:r>
              <a:rPr lang="en-US" altLang="en-US" smtClean="0"/>
              <a:t>Anatomy of an Internet Connection</a:t>
            </a:r>
          </a:p>
        </p:txBody>
      </p:sp>
      <p:sp>
        <p:nvSpPr>
          <p:cNvPr id="24581" name="Text Box 3"/>
          <p:cNvSpPr txBox="1">
            <a:spLocks noChangeArrowheads="1"/>
          </p:cNvSpPr>
          <p:nvPr/>
        </p:nvSpPr>
        <p:spPr bwMode="auto">
          <a:xfrm>
            <a:off x="2503488" y="3479800"/>
            <a:ext cx="40735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Connection socket pair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(</a:t>
            </a:r>
            <a:r>
              <a:rPr lang="en-US" altLang="en-US">
                <a:solidFill>
                  <a:srgbClr val="FF0000"/>
                </a:solidFill>
                <a:latin typeface="Helvetica" pitchFamily="-124" charset="0"/>
              </a:rPr>
              <a:t>128.2.194.242</a:t>
            </a:r>
            <a:r>
              <a:rPr lang="en-US" altLang="en-US">
                <a:latin typeface="Helvetica" pitchFamily="-124" charset="0"/>
              </a:rPr>
              <a:t>:</a:t>
            </a:r>
            <a:r>
              <a:rPr lang="en-US" altLang="en-US">
                <a:solidFill>
                  <a:srgbClr val="00FF00"/>
                </a:solidFill>
                <a:latin typeface="Helvetica" pitchFamily="-124" charset="0"/>
              </a:rPr>
              <a:t>51213</a:t>
            </a:r>
            <a:r>
              <a:rPr lang="en-US" altLang="en-US">
                <a:latin typeface="Helvetica" pitchFamily="-124" charset="0"/>
              </a:rPr>
              <a:t>, </a:t>
            </a:r>
            <a:r>
              <a:rPr lang="en-US" altLang="en-US">
                <a:solidFill>
                  <a:srgbClr val="9966FF"/>
                </a:solidFill>
                <a:latin typeface="Helvetica" pitchFamily="-124" charset="0"/>
              </a:rPr>
              <a:t>208.216.181.15</a:t>
            </a:r>
            <a:r>
              <a:rPr lang="en-US" altLang="en-US">
                <a:latin typeface="Helvetica" pitchFamily="-124" charset="0"/>
              </a:rPr>
              <a:t>:</a:t>
            </a:r>
            <a:r>
              <a:rPr lang="en-US" altLang="en-US">
                <a:solidFill>
                  <a:srgbClr val="00FFFF"/>
                </a:solidFill>
                <a:latin typeface="Helvetica" pitchFamily="-124" charset="0"/>
              </a:rPr>
              <a:t>80</a:t>
            </a:r>
            <a:r>
              <a:rPr lang="en-US" altLang="en-US">
                <a:latin typeface="Helvetica" pitchFamily="-124" charset="0"/>
              </a:rPr>
              <a:t>)</a:t>
            </a:r>
          </a:p>
        </p:txBody>
      </p:sp>
      <p:sp>
        <p:nvSpPr>
          <p:cNvPr id="24582" name="Oval 4"/>
          <p:cNvSpPr>
            <a:spLocks noChangeArrowheads="1"/>
          </p:cNvSpPr>
          <p:nvPr/>
        </p:nvSpPr>
        <p:spPr bwMode="auto">
          <a:xfrm>
            <a:off x="6788150" y="3108325"/>
            <a:ext cx="1287463" cy="79692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Server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(port 80)</a:t>
            </a:r>
          </a:p>
        </p:txBody>
      </p:sp>
      <p:sp>
        <p:nvSpPr>
          <p:cNvPr id="24583" name="Oval 5"/>
          <p:cNvSpPr>
            <a:spLocks noChangeArrowheads="1"/>
          </p:cNvSpPr>
          <p:nvPr/>
        </p:nvSpPr>
        <p:spPr bwMode="auto">
          <a:xfrm>
            <a:off x="933450" y="3108325"/>
            <a:ext cx="1287463" cy="79692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Client</a:t>
            </a:r>
          </a:p>
        </p:txBody>
      </p:sp>
      <p:sp>
        <p:nvSpPr>
          <p:cNvPr id="24584" name="Line 6"/>
          <p:cNvSpPr>
            <a:spLocks noChangeShapeType="1"/>
          </p:cNvSpPr>
          <p:nvPr/>
        </p:nvSpPr>
        <p:spPr bwMode="auto">
          <a:xfrm>
            <a:off x="2278063" y="3511550"/>
            <a:ext cx="4451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5" name="Oval 7"/>
          <p:cNvSpPr>
            <a:spLocks noChangeAspect="1" noChangeArrowheads="1"/>
          </p:cNvSpPr>
          <p:nvPr/>
        </p:nvSpPr>
        <p:spPr bwMode="auto">
          <a:xfrm>
            <a:off x="2149475" y="3446463"/>
            <a:ext cx="128588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24586" name="Oval 8"/>
          <p:cNvSpPr>
            <a:spLocks noChangeAspect="1" noChangeArrowheads="1"/>
          </p:cNvSpPr>
          <p:nvPr/>
        </p:nvSpPr>
        <p:spPr bwMode="auto">
          <a:xfrm>
            <a:off x="6729413" y="344646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24587" name="Text Box 9"/>
          <p:cNvSpPr txBox="1">
            <a:spLocks noChangeArrowheads="1"/>
          </p:cNvSpPr>
          <p:nvPr/>
        </p:nvSpPr>
        <p:spPr bwMode="auto">
          <a:xfrm>
            <a:off x="1473200" y="2238375"/>
            <a:ext cx="228441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i="1">
                <a:latin typeface="Helvetica" pitchFamily="-124" charset="0"/>
              </a:rPr>
              <a:t>Client socket address</a:t>
            </a:r>
          </a:p>
          <a:p>
            <a:pPr algn="ctr"/>
            <a:r>
              <a:rPr lang="en-US" altLang="en-US">
                <a:solidFill>
                  <a:srgbClr val="FF0000"/>
                </a:solidFill>
                <a:latin typeface="Helvetica" pitchFamily="-124" charset="0"/>
              </a:rPr>
              <a:t>128.2.194.242</a:t>
            </a:r>
            <a:r>
              <a:rPr lang="en-US" altLang="en-US">
                <a:latin typeface="Helvetica" pitchFamily="-124" charset="0"/>
              </a:rPr>
              <a:t>:</a:t>
            </a:r>
            <a:r>
              <a:rPr lang="en-US" altLang="en-US">
                <a:solidFill>
                  <a:srgbClr val="00FF00"/>
                </a:solidFill>
                <a:latin typeface="Helvetica" pitchFamily="-124" charset="0"/>
              </a:rPr>
              <a:t>51213</a:t>
            </a:r>
          </a:p>
        </p:txBody>
      </p:sp>
      <p:sp>
        <p:nvSpPr>
          <p:cNvPr id="24588" name="Text Box 10"/>
          <p:cNvSpPr txBox="1">
            <a:spLocks noChangeArrowheads="1"/>
          </p:cNvSpPr>
          <p:nvPr/>
        </p:nvSpPr>
        <p:spPr bwMode="auto">
          <a:xfrm>
            <a:off x="5157788" y="2238375"/>
            <a:ext cx="258921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i="1">
                <a:latin typeface="Helvetica" pitchFamily="-124" charset="0"/>
              </a:rPr>
              <a:t>Server socket address</a:t>
            </a:r>
          </a:p>
          <a:p>
            <a:pPr algn="ctr"/>
            <a:r>
              <a:rPr lang="en-US" altLang="en-US">
                <a:solidFill>
                  <a:srgbClr val="9966FF"/>
                </a:solidFill>
                <a:latin typeface="Helvetica" pitchFamily="-124" charset="0"/>
              </a:rPr>
              <a:t>208.216.181.15</a:t>
            </a:r>
            <a:r>
              <a:rPr lang="en-US" altLang="en-US">
                <a:latin typeface="Helvetica" pitchFamily="-124" charset="0"/>
              </a:rPr>
              <a:t>:</a:t>
            </a:r>
            <a:r>
              <a:rPr lang="en-US" altLang="en-US">
                <a:solidFill>
                  <a:srgbClr val="00FFFF"/>
                </a:solidFill>
                <a:latin typeface="Helvetica" pitchFamily="-124" charset="0"/>
              </a:rPr>
              <a:t>80</a:t>
            </a:r>
          </a:p>
        </p:txBody>
      </p:sp>
      <p:sp>
        <p:nvSpPr>
          <p:cNvPr id="24589" name="Line 11"/>
          <p:cNvSpPr>
            <a:spLocks noChangeShapeType="1"/>
          </p:cNvSpPr>
          <p:nvPr/>
        </p:nvSpPr>
        <p:spPr bwMode="auto">
          <a:xfrm flipH="1">
            <a:off x="2278063" y="2819400"/>
            <a:ext cx="303212" cy="627063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2"/>
          <p:cNvSpPr>
            <a:spLocks noChangeShapeType="1"/>
          </p:cNvSpPr>
          <p:nvPr/>
        </p:nvSpPr>
        <p:spPr bwMode="auto">
          <a:xfrm>
            <a:off x="6445250" y="2819400"/>
            <a:ext cx="303213" cy="627063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Text Box 13"/>
          <p:cNvSpPr txBox="1">
            <a:spLocks noChangeArrowheads="1"/>
          </p:cNvSpPr>
          <p:nvPr/>
        </p:nvSpPr>
        <p:spPr bwMode="auto">
          <a:xfrm>
            <a:off x="593725" y="4143375"/>
            <a:ext cx="20701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Client host address</a:t>
            </a:r>
          </a:p>
          <a:p>
            <a:pPr algn="ctr"/>
            <a:r>
              <a:rPr lang="en-US" altLang="en-US">
                <a:solidFill>
                  <a:srgbClr val="FF0000"/>
                </a:solidFill>
                <a:latin typeface="Helvetica" pitchFamily="-124" charset="0"/>
              </a:rPr>
              <a:t>128.2.194.242</a:t>
            </a:r>
            <a:r>
              <a:rPr lang="en-US" altLang="en-US">
                <a:latin typeface="Helvetica" pitchFamily="-124" charset="0"/>
              </a:rPr>
              <a:t> </a:t>
            </a:r>
            <a:endParaRPr lang="en-US" altLang="en-US" sz="2400">
              <a:latin typeface="Times" pitchFamily="18" charset="0"/>
            </a:endParaRPr>
          </a:p>
        </p:txBody>
      </p:sp>
      <p:sp>
        <p:nvSpPr>
          <p:cNvPr id="24592" name="Text Box 14"/>
          <p:cNvSpPr txBox="1">
            <a:spLocks noChangeArrowheads="1"/>
          </p:cNvSpPr>
          <p:nvPr/>
        </p:nvSpPr>
        <p:spPr bwMode="auto">
          <a:xfrm>
            <a:off x="6453188" y="4143375"/>
            <a:ext cx="2133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Server host address</a:t>
            </a:r>
          </a:p>
          <a:p>
            <a:pPr algn="ctr"/>
            <a:r>
              <a:rPr lang="en-US" altLang="en-US">
                <a:solidFill>
                  <a:srgbClr val="9966FF"/>
                </a:solidFill>
                <a:latin typeface="Helvetica" pitchFamily="-124" charset="0"/>
              </a:rPr>
              <a:t>208.216.181.15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5303838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Next Time</a:t>
            </a:r>
          </a:p>
        </p:txBody>
      </p:sp>
      <p:sp>
        <p:nvSpPr>
          <p:cNvPr id="70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How to use sockets interface to establish Internet connections between clients and servers </a:t>
            </a:r>
          </a:p>
          <a:p>
            <a:pPr eaLnBrk="1" hangingPunct="1">
              <a:defRPr/>
            </a:pPr>
            <a:r>
              <a:rPr lang="en-US" smtClean="0"/>
              <a:t>How to use Unix I/O to copy data from one host to another over an Internet connection</a:t>
            </a:r>
          </a:p>
          <a:p>
            <a:pPr lvl="1" eaLnBrk="1" hangingPunct="1">
              <a:defRPr/>
            </a:pPr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704138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Lowest Level: Ethernet Segment</a:t>
            </a:r>
          </a:p>
        </p:txBody>
      </p:sp>
      <p:sp>
        <p:nvSpPr>
          <p:cNvPr id="7086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831850"/>
          </a:xfrm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sz="2000" dirty="0" smtClean="0"/>
              <a:t>Ethernet segment consists of collection of </a:t>
            </a:r>
            <a:r>
              <a:rPr lang="en-US" sz="2000" i="1" dirty="0" smtClean="0">
                <a:solidFill>
                  <a:srgbClr val="FF0000"/>
                </a:solidFill>
              </a:rPr>
              <a:t>hosts</a:t>
            </a:r>
            <a:r>
              <a:rPr lang="en-US" sz="2000" dirty="0" smtClean="0"/>
              <a:t> connected by wires (twisted pairs) to a </a:t>
            </a:r>
            <a:r>
              <a:rPr lang="en-US" sz="2000" i="1" dirty="0" smtClean="0">
                <a:solidFill>
                  <a:srgbClr val="FF0000"/>
                </a:solidFill>
              </a:rPr>
              <a:t>switch</a:t>
            </a:r>
            <a:endParaRPr lang="en-US" sz="2000" i="1" dirty="0" smtClean="0"/>
          </a:p>
          <a:p>
            <a:pPr eaLnBrk="1" hangingPunct="1">
              <a:lnSpc>
                <a:spcPct val="85000"/>
              </a:lnSpc>
              <a:defRPr/>
            </a:pPr>
            <a:r>
              <a:rPr lang="en-US" sz="2000" dirty="0" smtClean="0"/>
              <a:t>All or part of a building</a:t>
            </a:r>
            <a:endParaRPr lang="en-US" sz="2000" i="1" dirty="0" smtClean="0"/>
          </a:p>
          <a:p>
            <a:pPr eaLnBrk="1" hangingPunct="1">
              <a:lnSpc>
                <a:spcPct val="85000"/>
              </a:lnSpc>
              <a:defRPr/>
            </a:pPr>
            <a:endParaRPr lang="en-US" sz="2000" i="1" dirty="0" smtClean="0"/>
          </a:p>
          <a:p>
            <a:pPr eaLnBrk="1" hangingPunct="1">
              <a:lnSpc>
                <a:spcPct val="85000"/>
              </a:lnSpc>
              <a:defRPr/>
            </a:pPr>
            <a:endParaRPr lang="en-US" sz="2000" i="1" dirty="0" smtClean="0"/>
          </a:p>
          <a:p>
            <a:pPr eaLnBrk="1" hangingPunct="1">
              <a:lnSpc>
                <a:spcPct val="85000"/>
              </a:lnSpc>
              <a:defRPr/>
            </a:pPr>
            <a:endParaRPr lang="en-US" sz="2000" i="1" dirty="0" smtClean="0"/>
          </a:p>
          <a:p>
            <a:pPr eaLnBrk="1" hangingPunct="1">
              <a:lnSpc>
                <a:spcPct val="85000"/>
              </a:lnSpc>
              <a:defRPr/>
            </a:pPr>
            <a:endParaRPr lang="en-US" sz="2000" i="1" dirty="0" smtClean="0"/>
          </a:p>
          <a:p>
            <a:pPr eaLnBrk="1" hangingPunct="1">
              <a:lnSpc>
                <a:spcPct val="85000"/>
              </a:lnSpc>
              <a:defRPr/>
            </a:pPr>
            <a:r>
              <a:rPr lang="en-US" sz="2000" dirty="0" smtClean="0"/>
              <a:t>Operation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Each Ethernet adapter has unique 48-bit address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Hosts send bits to any other host in chunks called </a:t>
            </a:r>
            <a:r>
              <a:rPr lang="en-US" sz="1800" i="1" dirty="0" smtClean="0">
                <a:solidFill>
                  <a:srgbClr val="FF0000"/>
                </a:solidFill>
              </a:rPr>
              <a:t>frames</a:t>
            </a:r>
            <a:endParaRPr lang="en-US" sz="1800" i="1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Switch copies bits to proper destination port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600" dirty="0" smtClean="0"/>
              <a:t>Dynamically learns which port has which host address</a:t>
            </a:r>
          </a:p>
          <a:p>
            <a:pPr eaLnBrk="1" hangingPunct="1">
              <a:lnSpc>
                <a:spcPct val="85000"/>
              </a:lnSpc>
              <a:defRPr/>
            </a:pPr>
            <a:endParaRPr lang="en-US" sz="1600" i="1" dirty="0" smtClean="0"/>
          </a:p>
        </p:txBody>
      </p:sp>
      <p:grpSp>
        <p:nvGrpSpPr>
          <p:cNvPr id="5124" name="Group 1041"/>
          <p:cNvGrpSpPr>
            <a:grpSpLocks/>
          </p:cNvGrpSpPr>
          <p:nvPr/>
        </p:nvGrpSpPr>
        <p:grpSpPr bwMode="auto">
          <a:xfrm>
            <a:off x="2590800" y="2286000"/>
            <a:ext cx="3429000" cy="1787525"/>
            <a:chOff x="1632" y="1610"/>
            <a:chExt cx="2160" cy="1126"/>
          </a:xfrm>
        </p:grpSpPr>
        <p:sp>
          <p:nvSpPr>
            <p:cNvPr id="5125" name="Line 1028"/>
            <p:cNvSpPr>
              <a:spLocks noChangeShapeType="1"/>
            </p:cNvSpPr>
            <p:nvPr/>
          </p:nvSpPr>
          <p:spPr bwMode="auto">
            <a:xfrm>
              <a:off x="2082" y="1811"/>
              <a:ext cx="528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6" name="Line 1029"/>
            <p:cNvSpPr>
              <a:spLocks noChangeShapeType="1"/>
            </p:cNvSpPr>
            <p:nvPr/>
          </p:nvSpPr>
          <p:spPr bwMode="auto">
            <a:xfrm>
              <a:off x="2706" y="1811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7" name="Line 1030"/>
            <p:cNvSpPr>
              <a:spLocks noChangeShapeType="1"/>
            </p:cNvSpPr>
            <p:nvPr/>
          </p:nvSpPr>
          <p:spPr bwMode="auto">
            <a:xfrm flipH="1">
              <a:off x="2850" y="1811"/>
              <a:ext cx="432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8" name="Rectangle 1031"/>
            <p:cNvSpPr>
              <a:spLocks noChangeArrowheads="1"/>
            </p:cNvSpPr>
            <p:nvPr/>
          </p:nvSpPr>
          <p:spPr bwMode="auto">
            <a:xfrm>
              <a:off x="1871" y="1622"/>
              <a:ext cx="428" cy="239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 algn="ctr"/>
              <a:r>
                <a:rPr lang="en-US" altLang="en-US" sz="1800">
                  <a:latin typeface="Helvetica" pitchFamily="-124" charset="0"/>
                </a:rPr>
                <a:t>host</a:t>
              </a:r>
            </a:p>
          </p:txBody>
        </p:sp>
        <p:sp>
          <p:nvSpPr>
            <p:cNvPr id="5129" name="Rectangle 1032"/>
            <p:cNvSpPr>
              <a:spLocks noChangeArrowheads="1"/>
            </p:cNvSpPr>
            <p:nvPr/>
          </p:nvSpPr>
          <p:spPr bwMode="auto">
            <a:xfrm>
              <a:off x="2489" y="1610"/>
              <a:ext cx="428" cy="239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 algn="ctr"/>
              <a:r>
                <a:rPr lang="en-US" altLang="en-US" sz="1800">
                  <a:latin typeface="Helvetica" pitchFamily="-124" charset="0"/>
                </a:rPr>
                <a:t>host</a:t>
              </a:r>
            </a:p>
          </p:txBody>
        </p:sp>
        <p:sp>
          <p:nvSpPr>
            <p:cNvPr id="5130" name="Rectangle 1033"/>
            <p:cNvSpPr>
              <a:spLocks noChangeArrowheads="1"/>
            </p:cNvSpPr>
            <p:nvPr/>
          </p:nvSpPr>
          <p:spPr bwMode="auto">
            <a:xfrm>
              <a:off x="3107" y="1610"/>
              <a:ext cx="428" cy="239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 algn="ctr"/>
              <a:r>
                <a:rPr lang="en-US" altLang="en-US" sz="1800">
                  <a:latin typeface="Helvetica" pitchFamily="-124" charset="0"/>
                </a:rPr>
                <a:t>host</a:t>
              </a:r>
            </a:p>
          </p:txBody>
        </p:sp>
        <p:sp>
          <p:nvSpPr>
            <p:cNvPr id="5131" name="AutoShape 1034"/>
            <p:cNvSpPr>
              <a:spLocks noChangeArrowheads="1"/>
            </p:cNvSpPr>
            <p:nvPr/>
          </p:nvSpPr>
          <p:spPr bwMode="auto">
            <a:xfrm>
              <a:off x="2448" y="1995"/>
              <a:ext cx="576" cy="259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 algn="ctr"/>
              <a:r>
                <a:rPr lang="en-US" altLang="en-US" sz="1800">
                  <a:latin typeface="Helvetica" pitchFamily="-124" charset="0"/>
                </a:rPr>
                <a:t>hub</a:t>
              </a:r>
            </a:p>
          </p:txBody>
        </p:sp>
        <p:sp>
          <p:nvSpPr>
            <p:cNvPr id="5132" name="Text Box 1035"/>
            <p:cNvSpPr txBox="1">
              <a:spLocks noChangeArrowheads="1"/>
            </p:cNvSpPr>
            <p:nvPr/>
          </p:nvSpPr>
          <p:spPr bwMode="auto">
            <a:xfrm>
              <a:off x="3068" y="1868"/>
              <a:ext cx="7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 algn="ctr"/>
              <a:r>
                <a:rPr lang="en-US" altLang="en-US" sz="1800">
                  <a:latin typeface="Helvetica" pitchFamily="-124" charset="0"/>
                </a:rPr>
                <a:t>100 Mb/s</a:t>
              </a:r>
            </a:p>
          </p:txBody>
        </p:sp>
        <p:sp>
          <p:nvSpPr>
            <p:cNvPr id="5133" name="Text Box 1036"/>
            <p:cNvSpPr txBox="1">
              <a:spLocks noChangeArrowheads="1"/>
            </p:cNvSpPr>
            <p:nvPr/>
          </p:nvSpPr>
          <p:spPr bwMode="auto">
            <a:xfrm>
              <a:off x="1632" y="1868"/>
              <a:ext cx="7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 algn="ctr"/>
              <a:r>
                <a:rPr lang="en-US" altLang="en-US" sz="1800">
                  <a:latin typeface="Helvetica" pitchFamily="-124" charset="0"/>
                </a:rPr>
                <a:t>100 Mb/s</a:t>
              </a:r>
            </a:p>
          </p:txBody>
        </p:sp>
        <p:sp>
          <p:nvSpPr>
            <p:cNvPr id="5134" name="Text Box 1037"/>
            <p:cNvSpPr txBox="1">
              <a:spLocks noChangeArrowheads="1"/>
            </p:cNvSpPr>
            <p:nvPr/>
          </p:nvSpPr>
          <p:spPr bwMode="auto">
            <a:xfrm>
              <a:off x="3302" y="2505"/>
              <a:ext cx="4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en-US" sz="1800" i="1">
                  <a:latin typeface="Helvetica" pitchFamily="-124" charset="0"/>
                </a:rPr>
                <a:t>ports</a:t>
              </a:r>
            </a:p>
          </p:txBody>
        </p:sp>
        <p:sp>
          <p:nvSpPr>
            <p:cNvPr id="5135" name="Line 1038"/>
            <p:cNvSpPr>
              <a:spLocks noChangeShapeType="1"/>
            </p:cNvSpPr>
            <p:nvPr/>
          </p:nvSpPr>
          <p:spPr bwMode="auto">
            <a:xfrm flipH="1" flipV="1">
              <a:off x="2928" y="2003"/>
              <a:ext cx="432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6" name="Line 1039"/>
            <p:cNvSpPr>
              <a:spLocks noChangeShapeType="1"/>
            </p:cNvSpPr>
            <p:nvPr/>
          </p:nvSpPr>
          <p:spPr bwMode="auto">
            <a:xfrm flipH="1" flipV="1">
              <a:off x="2688" y="2003"/>
              <a:ext cx="672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7" name="Line 1040"/>
            <p:cNvSpPr>
              <a:spLocks noChangeShapeType="1"/>
            </p:cNvSpPr>
            <p:nvPr/>
          </p:nvSpPr>
          <p:spPr bwMode="auto">
            <a:xfrm flipH="1" flipV="1">
              <a:off x="2496" y="2003"/>
              <a:ext cx="864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34963"/>
            <a:ext cx="8839200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Next Level: Bridged Ethernet Seg</a:t>
            </a:r>
          </a:p>
        </p:txBody>
      </p:sp>
      <p:sp>
        <p:nvSpPr>
          <p:cNvPr id="67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831850"/>
          </a:xfrm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sz="2000" smtClean="0"/>
              <a:t>Spans building or campus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sz="2000" smtClean="0"/>
              <a:t>Bridges cleverly learn which hosts are reachable from which ports and then selectively copy frames from port to port. How?  Frames have source and destination addresses….</a:t>
            </a: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1752600" y="33655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2743200" y="3365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 flipH="1">
            <a:off x="2971800" y="33655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1444625" y="307975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2425700" y="30607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3406775" y="30607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</a:t>
            </a:r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6477000" y="3365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6705600" y="33655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6159500" y="30607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7140575" y="30607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</a:t>
            </a:r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>
            <a:off x="3019425" y="38989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5000625" y="38989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0" name="AutoShape 16"/>
          <p:cNvSpPr>
            <a:spLocks noChangeArrowheads="1"/>
          </p:cNvSpPr>
          <p:nvPr/>
        </p:nvSpPr>
        <p:spPr bwMode="auto">
          <a:xfrm>
            <a:off x="2341563" y="3675063"/>
            <a:ext cx="855662" cy="37465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switch</a:t>
            </a:r>
          </a:p>
        </p:txBody>
      </p:sp>
      <p:sp>
        <p:nvSpPr>
          <p:cNvPr id="6161" name="AutoShape 17"/>
          <p:cNvSpPr>
            <a:spLocks noChangeArrowheads="1"/>
          </p:cNvSpPr>
          <p:nvPr/>
        </p:nvSpPr>
        <p:spPr bwMode="auto">
          <a:xfrm>
            <a:off x="6075363" y="3675063"/>
            <a:ext cx="855662" cy="37465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switch</a:t>
            </a:r>
          </a:p>
        </p:txBody>
      </p:sp>
      <p:sp>
        <p:nvSpPr>
          <p:cNvPr id="6162" name="AutoShape 18"/>
          <p:cNvSpPr>
            <a:spLocks noChangeArrowheads="1"/>
          </p:cNvSpPr>
          <p:nvPr/>
        </p:nvSpPr>
        <p:spPr bwMode="auto">
          <a:xfrm>
            <a:off x="4210050" y="3670300"/>
            <a:ext cx="846138" cy="377825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bridge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3111500" y="3883025"/>
            <a:ext cx="1042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100 Mb/s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5095875" y="3898900"/>
            <a:ext cx="1042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100 Mb/s</a:t>
            </a:r>
          </a:p>
        </p:txBody>
      </p:sp>
      <p:sp>
        <p:nvSpPr>
          <p:cNvPr id="6165" name="Line 21"/>
          <p:cNvSpPr>
            <a:spLocks noChangeShapeType="1"/>
          </p:cNvSpPr>
          <p:nvPr/>
        </p:nvSpPr>
        <p:spPr bwMode="auto">
          <a:xfrm flipH="1">
            <a:off x="1781175" y="54991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 flipH="1">
            <a:off x="2771775" y="54991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1473200" y="582295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</a:t>
            </a:r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2454275" y="58039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</a:t>
            </a:r>
          </a:p>
        </p:txBody>
      </p:sp>
      <p:sp>
        <p:nvSpPr>
          <p:cNvPr id="6169" name="Line 25"/>
          <p:cNvSpPr>
            <a:spLocks noChangeShapeType="1"/>
          </p:cNvSpPr>
          <p:nvPr/>
        </p:nvSpPr>
        <p:spPr bwMode="auto">
          <a:xfrm>
            <a:off x="3048000" y="539115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>
            <a:off x="5029200" y="539115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1" name="AutoShape 27"/>
          <p:cNvSpPr>
            <a:spLocks noChangeArrowheads="1"/>
          </p:cNvSpPr>
          <p:nvPr/>
        </p:nvSpPr>
        <p:spPr bwMode="auto">
          <a:xfrm>
            <a:off x="2370138" y="5167313"/>
            <a:ext cx="855662" cy="37465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switch</a:t>
            </a:r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3140075" y="5086350"/>
            <a:ext cx="1042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100 Mb/s</a:t>
            </a:r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5124450" y="5086350"/>
            <a:ext cx="1042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100 Mb/s</a:t>
            </a:r>
          </a:p>
        </p:txBody>
      </p:sp>
      <p:sp>
        <p:nvSpPr>
          <p:cNvPr id="6174" name="Line 30"/>
          <p:cNvSpPr>
            <a:spLocks noChangeShapeType="1"/>
          </p:cNvSpPr>
          <p:nvPr/>
        </p:nvSpPr>
        <p:spPr bwMode="auto">
          <a:xfrm>
            <a:off x="4695825" y="4051300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4662488" y="4432300"/>
            <a:ext cx="804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1 Gb/s</a:t>
            </a:r>
          </a:p>
        </p:txBody>
      </p:sp>
      <p:sp>
        <p:nvSpPr>
          <p:cNvPr id="6176" name="Line 32"/>
          <p:cNvSpPr>
            <a:spLocks noChangeShapeType="1"/>
          </p:cNvSpPr>
          <p:nvPr/>
        </p:nvSpPr>
        <p:spPr bwMode="auto">
          <a:xfrm flipH="1">
            <a:off x="5534025" y="54991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7" name="Line 33"/>
          <p:cNvSpPr>
            <a:spLocks noChangeShapeType="1"/>
          </p:cNvSpPr>
          <p:nvPr/>
        </p:nvSpPr>
        <p:spPr bwMode="auto">
          <a:xfrm flipH="1">
            <a:off x="6524625" y="54991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8" name="Line 34"/>
          <p:cNvSpPr>
            <a:spLocks noChangeShapeType="1"/>
          </p:cNvSpPr>
          <p:nvPr/>
        </p:nvSpPr>
        <p:spPr bwMode="auto">
          <a:xfrm>
            <a:off x="6753225" y="54991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9" name="Rectangle 35"/>
          <p:cNvSpPr>
            <a:spLocks noChangeArrowheads="1"/>
          </p:cNvSpPr>
          <p:nvPr/>
        </p:nvSpPr>
        <p:spPr bwMode="auto">
          <a:xfrm>
            <a:off x="5207000" y="582295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</a:t>
            </a:r>
          </a:p>
        </p:txBody>
      </p:sp>
      <p:sp>
        <p:nvSpPr>
          <p:cNvPr id="6180" name="Rectangle 36"/>
          <p:cNvSpPr>
            <a:spLocks noChangeArrowheads="1"/>
          </p:cNvSpPr>
          <p:nvPr/>
        </p:nvSpPr>
        <p:spPr bwMode="auto">
          <a:xfrm>
            <a:off x="6188075" y="58039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</a:t>
            </a:r>
          </a:p>
        </p:txBody>
      </p:sp>
      <p:sp>
        <p:nvSpPr>
          <p:cNvPr id="6181" name="Rectangle 37"/>
          <p:cNvSpPr>
            <a:spLocks noChangeArrowheads="1"/>
          </p:cNvSpPr>
          <p:nvPr/>
        </p:nvSpPr>
        <p:spPr bwMode="auto">
          <a:xfrm>
            <a:off x="7169150" y="58039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</a:t>
            </a:r>
          </a:p>
        </p:txBody>
      </p:sp>
      <p:sp>
        <p:nvSpPr>
          <p:cNvPr id="6182" name="AutoShape 38"/>
          <p:cNvSpPr>
            <a:spLocks noChangeArrowheads="1"/>
          </p:cNvSpPr>
          <p:nvPr/>
        </p:nvSpPr>
        <p:spPr bwMode="auto">
          <a:xfrm>
            <a:off x="4238625" y="5162550"/>
            <a:ext cx="846138" cy="377825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bridge</a:t>
            </a:r>
          </a:p>
        </p:txBody>
      </p:sp>
      <p:sp>
        <p:nvSpPr>
          <p:cNvPr id="6183" name="Line 39"/>
          <p:cNvSpPr>
            <a:spLocks noChangeShapeType="1"/>
          </p:cNvSpPr>
          <p:nvPr/>
        </p:nvSpPr>
        <p:spPr bwMode="auto">
          <a:xfrm flipH="1">
            <a:off x="6705600" y="48895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4" name="Rectangle 40"/>
          <p:cNvSpPr>
            <a:spLocks noChangeArrowheads="1"/>
          </p:cNvSpPr>
          <p:nvPr/>
        </p:nvSpPr>
        <p:spPr bwMode="auto">
          <a:xfrm>
            <a:off x="7140575" y="45847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</a:t>
            </a:r>
          </a:p>
        </p:txBody>
      </p:sp>
      <p:sp>
        <p:nvSpPr>
          <p:cNvPr id="6185" name="Line 41"/>
          <p:cNvSpPr>
            <a:spLocks noChangeShapeType="1"/>
          </p:cNvSpPr>
          <p:nvPr/>
        </p:nvSpPr>
        <p:spPr bwMode="auto">
          <a:xfrm>
            <a:off x="6515100" y="4889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6" name="Rectangle 42"/>
          <p:cNvSpPr>
            <a:spLocks noChangeArrowheads="1"/>
          </p:cNvSpPr>
          <p:nvPr/>
        </p:nvSpPr>
        <p:spPr bwMode="auto">
          <a:xfrm>
            <a:off x="6197600" y="45847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</a:t>
            </a:r>
          </a:p>
        </p:txBody>
      </p:sp>
      <p:sp>
        <p:nvSpPr>
          <p:cNvPr id="6187" name="AutoShape 43"/>
          <p:cNvSpPr>
            <a:spLocks noChangeArrowheads="1"/>
          </p:cNvSpPr>
          <p:nvPr/>
        </p:nvSpPr>
        <p:spPr bwMode="auto">
          <a:xfrm>
            <a:off x="6103938" y="5167313"/>
            <a:ext cx="855662" cy="37465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switch</a:t>
            </a:r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1589088" y="2743200"/>
            <a:ext cx="33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A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3576638" y="2743200"/>
            <a:ext cx="33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B</a:t>
            </a: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7315200" y="6140450"/>
            <a:ext cx="33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C</a:t>
            </a:r>
          </a:p>
        </p:txBody>
      </p:sp>
      <p:sp>
        <p:nvSpPr>
          <p:cNvPr id="6191" name="Text Box 47"/>
          <p:cNvSpPr txBox="1">
            <a:spLocks noChangeArrowheads="1"/>
          </p:cNvSpPr>
          <p:nvPr/>
        </p:nvSpPr>
        <p:spPr bwMode="auto">
          <a:xfrm>
            <a:off x="4489450" y="3397250"/>
            <a:ext cx="3190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X</a:t>
            </a:r>
          </a:p>
        </p:txBody>
      </p:sp>
      <p:sp>
        <p:nvSpPr>
          <p:cNvPr id="6192" name="Text Box 48"/>
          <p:cNvSpPr txBox="1">
            <a:spLocks noChangeArrowheads="1"/>
          </p:cNvSpPr>
          <p:nvPr/>
        </p:nvSpPr>
        <p:spPr bwMode="auto">
          <a:xfrm>
            <a:off x="4495800" y="5486400"/>
            <a:ext cx="3190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7018338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Conceptual View of LANs</a:t>
            </a:r>
          </a:p>
        </p:txBody>
      </p:sp>
      <p:sp>
        <p:nvSpPr>
          <p:cNvPr id="68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301625"/>
          </a:xfrm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sz="2000" dirty="0" smtClean="0"/>
              <a:t>For simplicity, switches, bridges, and wires are often shown as collection of hosts attached to a single wire: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2971800" y="3429000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32766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41910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52578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2968625" y="283845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3863975" y="28194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4930775" y="28194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4495800" y="2743200"/>
            <a:ext cx="355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...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295275" y="4346575"/>
            <a:ext cx="830738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385763" indent="-385763" algn="l" rtl="0" eaLnBrk="0" fontAlgn="base" hangingPunct="0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defRPr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4538" indent="-2460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2pPr>
            <a:lvl3pPr marL="1146175" indent="-238125" algn="l" rtl="0" eaLnBrk="0" fontAlgn="base" hangingPunct="0">
              <a:lnSpc>
                <a:spcPct val="107000"/>
              </a:lnSpc>
              <a:spcBef>
                <a:spcPct val="10000"/>
              </a:spcBef>
              <a:spcAft>
                <a:spcPct val="0"/>
              </a:spcAft>
              <a:buClr>
                <a:srgbClr val="005400"/>
              </a:buClr>
              <a:buSzPct val="90000"/>
              <a:buFont typeface="Wingdings" pitchFamily="2" charset="2"/>
              <a:buChar char="l"/>
              <a:defRPr b="1">
                <a:solidFill>
                  <a:schemeClr val="folHlink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+mn-lt"/>
              </a:defRPr>
            </a:lvl4pPr>
            <a:lvl5pPr marL="1998663" indent="-168275" algn="l" rtl="0" eaLnBrk="0" fontAlgn="base" hangingPunct="0">
              <a:spcBef>
                <a:spcPct val="20000"/>
              </a:spcBef>
              <a:spcAft>
                <a:spcPct val="0"/>
              </a:spcAft>
              <a:buChar char="o"/>
              <a:defRPr sz="1600" b="1">
                <a:solidFill>
                  <a:schemeClr val="tx1"/>
                </a:solidFill>
                <a:latin typeface="+mn-lt"/>
              </a:defRPr>
            </a:lvl5pPr>
            <a:lvl6pPr marL="2455863" indent="-168275" algn="l" rtl="0" fontAlgn="base">
              <a:spcBef>
                <a:spcPct val="20000"/>
              </a:spcBef>
              <a:spcAft>
                <a:spcPct val="0"/>
              </a:spcAft>
              <a:buChar char="o"/>
              <a:defRPr sz="1600" b="1">
                <a:solidFill>
                  <a:schemeClr val="tx1"/>
                </a:solidFill>
                <a:latin typeface="+mn-lt"/>
              </a:defRPr>
            </a:lvl6pPr>
            <a:lvl7pPr marL="2913063" indent="-168275" algn="l" rtl="0" fontAlgn="base">
              <a:spcBef>
                <a:spcPct val="20000"/>
              </a:spcBef>
              <a:spcAft>
                <a:spcPct val="0"/>
              </a:spcAft>
              <a:buChar char="o"/>
              <a:defRPr sz="1600" b="1">
                <a:solidFill>
                  <a:schemeClr val="tx1"/>
                </a:solidFill>
                <a:latin typeface="+mn-lt"/>
              </a:defRPr>
            </a:lvl7pPr>
            <a:lvl8pPr marL="3370263" indent="-168275" algn="l" rtl="0" fontAlgn="base">
              <a:spcBef>
                <a:spcPct val="20000"/>
              </a:spcBef>
              <a:spcAft>
                <a:spcPct val="0"/>
              </a:spcAft>
              <a:buChar char="o"/>
              <a:defRPr sz="1600" b="1">
                <a:solidFill>
                  <a:schemeClr val="tx1"/>
                </a:solidFill>
                <a:latin typeface="+mn-lt"/>
              </a:defRPr>
            </a:lvl8pPr>
            <a:lvl9pPr marL="3827463" indent="-168275" algn="l" rtl="0" fontAlgn="base">
              <a:spcBef>
                <a:spcPct val="20000"/>
              </a:spcBef>
              <a:spcAft>
                <a:spcPct val="0"/>
              </a:spcAft>
              <a:buChar char="o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5000"/>
              </a:lnSpc>
              <a:defRPr/>
            </a:pPr>
            <a:r>
              <a:rPr lang="en-US" sz="2000" kern="0" dirty="0" smtClean="0"/>
              <a:t>Key: any host can easily talk to any other host on the “wire”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446838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Next Level: internets</a:t>
            </a:r>
          </a:p>
        </p:txBody>
      </p:sp>
      <p:sp>
        <p:nvSpPr>
          <p:cNvPr id="68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906462"/>
          </a:xfrm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sz="2000" smtClean="0"/>
              <a:t>Multiple incompatible LANs can be physically connected by specialized computers called </a:t>
            </a:r>
            <a:r>
              <a:rPr lang="en-US" sz="2000" i="1" smtClean="0">
                <a:solidFill>
                  <a:srgbClr val="FF0000"/>
                </a:solidFill>
              </a:rPr>
              <a:t>routers</a:t>
            </a:r>
            <a:endParaRPr lang="en-US" sz="2000" i="1" smtClean="0"/>
          </a:p>
          <a:p>
            <a:pPr eaLnBrk="1" hangingPunct="1">
              <a:lnSpc>
                <a:spcPct val="85000"/>
              </a:lnSpc>
              <a:defRPr/>
            </a:pPr>
            <a:r>
              <a:rPr lang="en-US" sz="2000" smtClean="0"/>
              <a:t>The connected networks are called an </a:t>
            </a:r>
            <a:r>
              <a:rPr lang="en-US" sz="2000" i="1" smtClean="0">
                <a:solidFill>
                  <a:srgbClr val="FF0000"/>
                </a:solidFill>
              </a:rPr>
              <a:t>internet</a:t>
            </a:r>
            <a:endParaRPr lang="en-US" sz="2000" smtClean="0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1143000" y="3625850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1447800" y="33210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2362200" y="33210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3429000" y="33210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1139825" y="30353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</a:t>
            </a: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2035175" y="301625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</a:t>
            </a: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3101975" y="301625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971550" y="3625850"/>
            <a:ext cx="7699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LAN 1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2667000" y="2940050"/>
            <a:ext cx="355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...</a:t>
            </a:r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5791200" y="3625850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6096000" y="33210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7010400" y="33210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>
            <a:off x="8077200" y="33210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5788025" y="30353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</a:t>
            </a: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6683375" y="301625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</a:t>
            </a: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7750175" y="301625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</a:t>
            </a: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7785100" y="3625850"/>
            <a:ext cx="7699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LAN 2</a:t>
            </a: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7315200" y="2940050"/>
            <a:ext cx="355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...</a:t>
            </a:r>
          </a:p>
        </p:txBody>
      </p:sp>
      <p:sp>
        <p:nvSpPr>
          <p:cNvPr id="8214" name="AutoShape 22"/>
          <p:cNvSpPr>
            <a:spLocks noChangeArrowheads="1"/>
          </p:cNvSpPr>
          <p:nvPr/>
        </p:nvSpPr>
        <p:spPr bwMode="auto">
          <a:xfrm>
            <a:off x="2667000" y="393065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router</a:t>
            </a:r>
          </a:p>
        </p:txBody>
      </p:sp>
      <p:sp>
        <p:nvSpPr>
          <p:cNvPr id="8215" name="AutoShape 23"/>
          <p:cNvSpPr>
            <a:spLocks noChangeArrowheads="1"/>
          </p:cNvSpPr>
          <p:nvPr/>
        </p:nvSpPr>
        <p:spPr bwMode="auto">
          <a:xfrm>
            <a:off x="4495800" y="393065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router</a:t>
            </a:r>
          </a:p>
        </p:txBody>
      </p:sp>
      <p:sp>
        <p:nvSpPr>
          <p:cNvPr id="8216" name="Line 24"/>
          <p:cNvSpPr>
            <a:spLocks noChangeShapeType="1"/>
          </p:cNvSpPr>
          <p:nvPr/>
        </p:nvSpPr>
        <p:spPr bwMode="auto">
          <a:xfrm>
            <a:off x="2971800" y="36258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7" name="AutoShape 25"/>
          <p:cNvSpPr>
            <a:spLocks noChangeArrowheads="1"/>
          </p:cNvSpPr>
          <p:nvPr/>
        </p:nvSpPr>
        <p:spPr bwMode="auto">
          <a:xfrm>
            <a:off x="6324600" y="393065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router</a:t>
            </a:r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>
            <a:off x="6629400" y="36258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>
            <a:off x="3276600" y="4083050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>
            <a:off x="5105400" y="4083050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3554413" y="4083050"/>
            <a:ext cx="6683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WAN</a:t>
            </a:r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5381625" y="4083050"/>
            <a:ext cx="6683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WAN</a:t>
            </a: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1752600" y="5181600"/>
            <a:ext cx="57308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sz="1800">
                <a:latin typeface="Helvetica" pitchFamily="-124" charset="0"/>
              </a:rPr>
              <a:t>LAN 1 and LAN 2 might be completely different, totally incompatible LANs (e.g., Ethernet and ATM)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7932738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 Notion of an internet Protocol</a:t>
            </a:r>
          </a:p>
        </p:txBody>
      </p:sp>
      <p:sp>
        <p:nvSpPr>
          <p:cNvPr id="68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mtClean="0"/>
              <a:t>How is it possible to send bits across incompatible LANs and WANs?</a:t>
            </a:r>
          </a:p>
          <a:p>
            <a:pPr eaLnBrk="1" hangingPunct="1">
              <a:buFontTx/>
              <a:buNone/>
              <a:defRPr/>
            </a:pPr>
            <a:endParaRPr lang="en-US" smtClean="0"/>
          </a:p>
          <a:p>
            <a:pPr eaLnBrk="1" hangingPunct="1">
              <a:buFontTx/>
              <a:buNone/>
              <a:defRPr/>
            </a:pPr>
            <a:r>
              <a:rPr lang="en-US" smtClean="0"/>
              <a:t>Solution: </a:t>
            </a:r>
            <a:r>
              <a:rPr lang="en-US" i="1" smtClean="0">
                <a:solidFill>
                  <a:srgbClr val="FF0000"/>
                </a:solidFill>
              </a:rPr>
              <a:t>protocol software</a:t>
            </a:r>
            <a:r>
              <a:rPr lang="en-US" smtClean="0"/>
              <a:t> running on each host and router smooths out differences between different networks</a:t>
            </a:r>
          </a:p>
          <a:p>
            <a:pPr eaLnBrk="1" hangingPunct="1">
              <a:buFontTx/>
              <a:buNone/>
              <a:defRPr/>
            </a:pPr>
            <a:endParaRPr lang="en-US" smtClean="0"/>
          </a:p>
          <a:p>
            <a:pPr eaLnBrk="1" hangingPunct="1">
              <a:buFontTx/>
              <a:buNone/>
              <a:defRPr/>
            </a:pPr>
            <a:r>
              <a:rPr lang="en-US" smtClean="0"/>
              <a:t>Implements an </a:t>
            </a:r>
            <a:r>
              <a:rPr lang="en-US" i="1" smtClean="0">
                <a:solidFill>
                  <a:srgbClr val="FF0000"/>
                </a:solidFill>
              </a:rPr>
              <a:t>internet protocol</a:t>
            </a:r>
            <a:r>
              <a:rPr lang="en-US" smtClean="0"/>
              <a:t> (i.e., set of rules) that governs how hosts and routers should cooperate when they transfer data from network to network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smtClean="0"/>
              <a:t>TCP/IP is protocol (family) for global IP Internet</a:t>
            </a:r>
          </a:p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458200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What Does an internet Protocol </a:t>
            </a:r>
            <a:br>
              <a:rPr lang="en-US" altLang="en-US" smtClean="0"/>
            </a:br>
            <a:r>
              <a:rPr lang="en-US" altLang="en-US" smtClean="0"/>
              <a:t>Do?</a:t>
            </a:r>
          </a:p>
        </p:txBody>
      </p:sp>
      <p:sp>
        <p:nvSpPr>
          <p:cNvPr id="68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4494212"/>
          </a:xfrm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dirty="0" smtClean="0"/>
              <a:t>1. Provides naming scheme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Defines uniform format for </a:t>
            </a:r>
            <a:r>
              <a:rPr lang="en-US" dirty="0" smtClean="0">
                <a:solidFill>
                  <a:srgbClr val="FF0000"/>
                </a:solidFill>
              </a:rPr>
              <a:t>host addresses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Each host (and router) is assigned at least one internet address that uniquely identifies it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dirty="0" smtClean="0"/>
              <a:t>2. Provides delivery mechanism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An internet protocol defines a standard transfer unit (</a:t>
            </a:r>
            <a:r>
              <a:rPr lang="en-US" i="1" dirty="0" smtClean="0">
                <a:solidFill>
                  <a:srgbClr val="FF0000"/>
                </a:solidFill>
              </a:rPr>
              <a:t>packet</a:t>
            </a:r>
            <a:r>
              <a:rPr lang="en-US" dirty="0" smtClean="0"/>
              <a:t>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Packet consists of </a:t>
            </a:r>
            <a:r>
              <a:rPr lang="en-US" i="1" dirty="0" smtClean="0">
                <a:solidFill>
                  <a:srgbClr val="FF0000"/>
                </a:solidFill>
              </a:rPr>
              <a:t>header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i="1" dirty="0" smtClean="0">
                <a:solidFill>
                  <a:srgbClr val="FF0000"/>
                </a:solidFill>
              </a:rPr>
              <a:t>payload</a:t>
            </a:r>
          </a:p>
          <a:p>
            <a:pPr lvl="2" eaLnBrk="1" hangingPunct="1">
              <a:lnSpc>
                <a:spcPct val="97000"/>
              </a:lnSpc>
              <a:defRPr/>
            </a:pPr>
            <a:r>
              <a:rPr lang="en-US" dirty="0" smtClean="0"/>
              <a:t>Header: contains info such as packet size, source and destination addresses</a:t>
            </a:r>
          </a:p>
          <a:p>
            <a:pPr lvl="2" eaLnBrk="1" hangingPunct="1">
              <a:lnSpc>
                <a:spcPct val="97000"/>
              </a:lnSpc>
              <a:defRPr/>
            </a:pPr>
            <a:r>
              <a:rPr lang="en-US" dirty="0" smtClean="0"/>
              <a:t>Payload: contains data bits sent from source host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i="1" dirty="0" smtClean="0"/>
              <a:t>Encapsulation—key to network messages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41313"/>
            <a:ext cx="7932738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Transferring Data via an internet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376488" y="2527300"/>
            <a:ext cx="812800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protocol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software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376488" y="1371600"/>
            <a:ext cx="812800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client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2376488" y="3644900"/>
            <a:ext cx="812800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LAN1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adapter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2808288" y="4254500"/>
            <a:ext cx="0" cy="469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328863" y="1003300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 A</a:t>
            </a:r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1033463" y="4800600"/>
            <a:ext cx="2971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625475" y="2130425"/>
            <a:ext cx="762000" cy="2286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data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2370138" y="5334000"/>
            <a:ext cx="762000" cy="2286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data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3132138" y="5334000"/>
            <a:ext cx="457200" cy="2286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PH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3589338" y="5334000"/>
            <a:ext cx="457200" cy="2286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FH1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625475" y="3213100"/>
            <a:ext cx="762000" cy="2286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data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1387475" y="3213100"/>
            <a:ext cx="457200" cy="2286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PH</a:t>
            </a:r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5551488" y="5410200"/>
            <a:ext cx="762000" cy="2286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data</a:t>
            </a:r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6313488" y="5410200"/>
            <a:ext cx="457200" cy="2286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PH</a:t>
            </a:r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6770688" y="5410200"/>
            <a:ext cx="457200" cy="228600"/>
          </a:xfrm>
          <a:prstGeom prst="rect">
            <a:avLst/>
          </a:prstGeom>
          <a:solidFill>
            <a:srgbClr val="FF99C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FH2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1022350" y="4860925"/>
            <a:ext cx="714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LAN1</a:t>
            </a:r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>
            <a:off x="5703888" y="4800600"/>
            <a:ext cx="2971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8126413" y="4876800"/>
            <a:ext cx="714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LAN2</a:t>
            </a:r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>
            <a:off x="6389688" y="4254500"/>
            <a:ext cx="0" cy="469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7151688" y="2146300"/>
            <a:ext cx="762000" cy="2286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data</a:t>
            </a:r>
          </a:p>
        </p:txBody>
      </p:sp>
      <p:sp>
        <p:nvSpPr>
          <p:cNvPr id="11287" name="Line 23"/>
          <p:cNvSpPr>
            <a:spLocks noChangeShapeType="1"/>
          </p:cNvSpPr>
          <p:nvPr/>
        </p:nvSpPr>
        <p:spPr bwMode="auto">
          <a:xfrm>
            <a:off x="2808288" y="4724400"/>
            <a:ext cx="990600" cy="127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8" name="Line 24"/>
          <p:cNvSpPr>
            <a:spLocks noChangeShapeType="1"/>
          </p:cNvSpPr>
          <p:nvPr/>
        </p:nvSpPr>
        <p:spPr bwMode="auto">
          <a:xfrm>
            <a:off x="5703888" y="47244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625475" y="4419600"/>
            <a:ext cx="762000" cy="2286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data</a:t>
            </a:r>
          </a:p>
        </p:txBody>
      </p:sp>
      <p:sp>
        <p:nvSpPr>
          <p:cNvPr id="11290" name="Rectangle 26"/>
          <p:cNvSpPr>
            <a:spLocks noChangeArrowheads="1"/>
          </p:cNvSpPr>
          <p:nvPr/>
        </p:nvSpPr>
        <p:spPr bwMode="auto">
          <a:xfrm>
            <a:off x="1387475" y="4419600"/>
            <a:ext cx="457200" cy="2286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PH</a:t>
            </a:r>
          </a:p>
        </p:txBody>
      </p:sp>
      <p:sp>
        <p:nvSpPr>
          <p:cNvPr id="11291" name="Rectangle 28"/>
          <p:cNvSpPr>
            <a:spLocks noChangeArrowheads="1"/>
          </p:cNvSpPr>
          <p:nvPr/>
        </p:nvSpPr>
        <p:spPr bwMode="auto">
          <a:xfrm>
            <a:off x="7151688" y="4419600"/>
            <a:ext cx="762000" cy="2286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data</a:t>
            </a:r>
          </a:p>
        </p:txBody>
      </p:sp>
      <p:sp>
        <p:nvSpPr>
          <p:cNvPr id="11292" name="Rectangle 29"/>
          <p:cNvSpPr>
            <a:spLocks noChangeArrowheads="1"/>
          </p:cNvSpPr>
          <p:nvPr/>
        </p:nvSpPr>
        <p:spPr bwMode="auto">
          <a:xfrm>
            <a:off x="7913688" y="4419600"/>
            <a:ext cx="457200" cy="2286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PH</a:t>
            </a:r>
          </a:p>
        </p:txBody>
      </p:sp>
      <p:sp>
        <p:nvSpPr>
          <p:cNvPr id="11293" name="Rectangle 30"/>
          <p:cNvSpPr>
            <a:spLocks noChangeArrowheads="1"/>
          </p:cNvSpPr>
          <p:nvPr/>
        </p:nvSpPr>
        <p:spPr bwMode="auto">
          <a:xfrm>
            <a:off x="8370888" y="4419600"/>
            <a:ext cx="457200" cy="228600"/>
          </a:xfrm>
          <a:prstGeom prst="rect">
            <a:avLst/>
          </a:prstGeom>
          <a:solidFill>
            <a:srgbClr val="FF99C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FH2</a:t>
            </a:r>
          </a:p>
        </p:txBody>
      </p:sp>
      <p:sp>
        <p:nvSpPr>
          <p:cNvPr id="11294" name="Text Box 31"/>
          <p:cNvSpPr txBox="1">
            <a:spLocks noChangeArrowheads="1"/>
          </p:cNvSpPr>
          <p:nvPr/>
        </p:nvSpPr>
        <p:spPr bwMode="auto">
          <a:xfrm>
            <a:off x="228600" y="2070100"/>
            <a:ext cx="4016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(1)</a:t>
            </a:r>
          </a:p>
        </p:txBody>
      </p:sp>
      <p:sp>
        <p:nvSpPr>
          <p:cNvPr id="11295" name="Text Box 32"/>
          <p:cNvSpPr txBox="1">
            <a:spLocks noChangeArrowheads="1"/>
          </p:cNvSpPr>
          <p:nvPr/>
        </p:nvSpPr>
        <p:spPr bwMode="auto">
          <a:xfrm>
            <a:off x="228600" y="3136900"/>
            <a:ext cx="4016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(2)</a:t>
            </a:r>
          </a:p>
        </p:txBody>
      </p:sp>
      <p:sp>
        <p:nvSpPr>
          <p:cNvPr id="11296" name="Text Box 33"/>
          <p:cNvSpPr txBox="1">
            <a:spLocks noChangeArrowheads="1"/>
          </p:cNvSpPr>
          <p:nvPr/>
        </p:nvSpPr>
        <p:spPr bwMode="auto">
          <a:xfrm>
            <a:off x="230188" y="4343400"/>
            <a:ext cx="4016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(3)</a:t>
            </a:r>
          </a:p>
        </p:txBody>
      </p:sp>
      <p:sp>
        <p:nvSpPr>
          <p:cNvPr id="11297" name="Text Box 34"/>
          <p:cNvSpPr txBox="1">
            <a:spLocks noChangeArrowheads="1"/>
          </p:cNvSpPr>
          <p:nvPr/>
        </p:nvSpPr>
        <p:spPr bwMode="auto">
          <a:xfrm>
            <a:off x="1970088" y="5257800"/>
            <a:ext cx="4016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(4)</a:t>
            </a:r>
          </a:p>
        </p:txBody>
      </p:sp>
      <p:sp>
        <p:nvSpPr>
          <p:cNvPr id="11298" name="Text Box 35"/>
          <p:cNvSpPr txBox="1">
            <a:spLocks noChangeArrowheads="1"/>
          </p:cNvSpPr>
          <p:nvPr/>
        </p:nvSpPr>
        <p:spPr bwMode="auto">
          <a:xfrm>
            <a:off x="7227888" y="5334000"/>
            <a:ext cx="4016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(5)</a:t>
            </a:r>
          </a:p>
        </p:txBody>
      </p:sp>
      <p:sp>
        <p:nvSpPr>
          <p:cNvPr id="11299" name="Text Box 36"/>
          <p:cNvSpPr txBox="1">
            <a:spLocks noChangeArrowheads="1"/>
          </p:cNvSpPr>
          <p:nvPr/>
        </p:nvSpPr>
        <p:spPr bwMode="auto">
          <a:xfrm>
            <a:off x="6751638" y="4343400"/>
            <a:ext cx="4016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(6)</a:t>
            </a:r>
          </a:p>
        </p:txBody>
      </p:sp>
      <p:sp>
        <p:nvSpPr>
          <p:cNvPr id="11300" name="Text Box 37"/>
          <p:cNvSpPr txBox="1">
            <a:spLocks noChangeArrowheads="1"/>
          </p:cNvSpPr>
          <p:nvPr/>
        </p:nvSpPr>
        <p:spPr bwMode="auto">
          <a:xfrm>
            <a:off x="6770688" y="3136900"/>
            <a:ext cx="4016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(7)</a:t>
            </a:r>
          </a:p>
        </p:txBody>
      </p:sp>
      <p:sp>
        <p:nvSpPr>
          <p:cNvPr id="11301" name="Text Box 38"/>
          <p:cNvSpPr txBox="1">
            <a:spLocks noChangeArrowheads="1"/>
          </p:cNvSpPr>
          <p:nvPr/>
        </p:nvSpPr>
        <p:spPr bwMode="auto">
          <a:xfrm>
            <a:off x="6770688" y="2070100"/>
            <a:ext cx="4016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(8)</a:t>
            </a:r>
          </a:p>
        </p:txBody>
      </p:sp>
      <p:sp>
        <p:nvSpPr>
          <p:cNvPr id="11302" name="AutoShape 39"/>
          <p:cNvSpPr>
            <a:spLocks/>
          </p:cNvSpPr>
          <p:nvPr/>
        </p:nvSpPr>
        <p:spPr bwMode="auto">
          <a:xfrm rot="5400000">
            <a:off x="1196975" y="2489200"/>
            <a:ext cx="76200" cy="12192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11303" name="Text Box 40"/>
          <p:cNvSpPr txBox="1">
            <a:spLocks noChangeArrowheads="1"/>
          </p:cNvSpPr>
          <p:nvPr/>
        </p:nvSpPr>
        <p:spPr bwMode="auto">
          <a:xfrm>
            <a:off x="517525" y="2794000"/>
            <a:ext cx="14493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i="1">
                <a:latin typeface="Helvetica" pitchFamily="-124" charset="0"/>
              </a:rPr>
              <a:t>internet packet</a:t>
            </a:r>
          </a:p>
        </p:txBody>
      </p:sp>
      <p:sp>
        <p:nvSpPr>
          <p:cNvPr id="11304" name="AutoShape 41"/>
          <p:cNvSpPr>
            <a:spLocks/>
          </p:cNvSpPr>
          <p:nvPr/>
        </p:nvSpPr>
        <p:spPr bwMode="auto">
          <a:xfrm rot="5400000">
            <a:off x="6383338" y="4476750"/>
            <a:ext cx="114300" cy="1625600"/>
          </a:xfrm>
          <a:prstGeom prst="leftBrace">
            <a:avLst>
              <a:gd name="adj1" fmla="val 118519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11305" name="Text Box 42"/>
          <p:cNvSpPr txBox="1">
            <a:spLocks noChangeArrowheads="1"/>
          </p:cNvSpPr>
          <p:nvPr/>
        </p:nvSpPr>
        <p:spPr bwMode="auto">
          <a:xfrm>
            <a:off x="5848350" y="4965700"/>
            <a:ext cx="11826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i="1">
                <a:latin typeface="Helvetica" pitchFamily="-124" charset="0"/>
              </a:rPr>
              <a:t>LAN2 frame</a:t>
            </a:r>
          </a:p>
        </p:txBody>
      </p:sp>
      <p:sp>
        <p:nvSpPr>
          <p:cNvPr id="11306" name="Rectangle 43"/>
          <p:cNvSpPr>
            <a:spLocks noChangeArrowheads="1"/>
          </p:cNvSpPr>
          <p:nvPr/>
        </p:nvSpPr>
        <p:spPr bwMode="auto">
          <a:xfrm>
            <a:off x="3798888" y="5943600"/>
            <a:ext cx="1905000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protocol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software</a:t>
            </a:r>
          </a:p>
        </p:txBody>
      </p:sp>
      <p:sp>
        <p:nvSpPr>
          <p:cNvPr id="11307" name="Rectangle 44"/>
          <p:cNvSpPr>
            <a:spLocks noChangeArrowheads="1"/>
          </p:cNvSpPr>
          <p:nvPr/>
        </p:nvSpPr>
        <p:spPr bwMode="auto">
          <a:xfrm>
            <a:off x="3798888" y="4495800"/>
            <a:ext cx="812800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LAN1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adapter</a:t>
            </a:r>
          </a:p>
        </p:txBody>
      </p:sp>
      <p:sp>
        <p:nvSpPr>
          <p:cNvPr id="11308" name="Rectangle 45"/>
          <p:cNvSpPr>
            <a:spLocks noChangeArrowheads="1"/>
          </p:cNvSpPr>
          <p:nvPr/>
        </p:nvSpPr>
        <p:spPr bwMode="auto">
          <a:xfrm>
            <a:off x="4891088" y="4495800"/>
            <a:ext cx="812800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LAN2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adapter</a:t>
            </a:r>
          </a:p>
        </p:txBody>
      </p:sp>
      <p:sp>
        <p:nvSpPr>
          <p:cNvPr id="11309" name="Line 46"/>
          <p:cNvSpPr>
            <a:spLocks noChangeShapeType="1"/>
          </p:cNvSpPr>
          <p:nvPr/>
        </p:nvSpPr>
        <p:spPr bwMode="auto">
          <a:xfrm>
            <a:off x="4256088" y="51054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0" name="Line 47"/>
          <p:cNvSpPr>
            <a:spLocks noChangeShapeType="1"/>
          </p:cNvSpPr>
          <p:nvPr/>
        </p:nvSpPr>
        <p:spPr bwMode="auto">
          <a:xfrm>
            <a:off x="5322888" y="51054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1" name="Text Box 48"/>
          <p:cNvSpPr txBox="1">
            <a:spLocks noChangeArrowheads="1"/>
          </p:cNvSpPr>
          <p:nvPr/>
        </p:nvSpPr>
        <p:spPr bwMode="auto">
          <a:xfrm>
            <a:off x="4310063" y="4038600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Router</a:t>
            </a:r>
          </a:p>
        </p:txBody>
      </p:sp>
      <p:sp>
        <p:nvSpPr>
          <p:cNvPr id="11312" name="Rectangle 49"/>
          <p:cNvSpPr>
            <a:spLocks noChangeArrowheads="1"/>
          </p:cNvSpPr>
          <p:nvPr/>
        </p:nvSpPr>
        <p:spPr bwMode="auto">
          <a:xfrm>
            <a:off x="1841500" y="4419600"/>
            <a:ext cx="457200" cy="2286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FH1</a:t>
            </a:r>
          </a:p>
        </p:txBody>
      </p:sp>
      <p:sp>
        <p:nvSpPr>
          <p:cNvPr id="11313" name="Line 50"/>
          <p:cNvSpPr>
            <a:spLocks noChangeShapeType="1"/>
          </p:cNvSpPr>
          <p:nvPr/>
        </p:nvSpPr>
        <p:spPr bwMode="auto">
          <a:xfrm flipH="1">
            <a:off x="2808288" y="3136900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4" name="Line 51"/>
          <p:cNvSpPr>
            <a:spLocks noChangeShapeType="1"/>
          </p:cNvSpPr>
          <p:nvPr/>
        </p:nvSpPr>
        <p:spPr bwMode="auto">
          <a:xfrm flipH="1">
            <a:off x="2808288" y="19939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5" name="Rectangle 54"/>
          <p:cNvSpPr>
            <a:spLocks noChangeArrowheads="1"/>
          </p:cNvSpPr>
          <p:nvPr/>
        </p:nvSpPr>
        <p:spPr bwMode="auto">
          <a:xfrm>
            <a:off x="7151688" y="3225800"/>
            <a:ext cx="762000" cy="2286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data</a:t>
            </a:r>
          </a:p>
        </p:txBody>
      </p:sp>
      <p:sp>
        <p:nvSpPr>
          <p:cNvPr id="11316" name="Rectangle 55"/>
          <p:cNvSpPr>
            <a:spLocks noChangeArrowheads="1"/>
          </p:cNvSpPr>
          <p:nvPr/>
        </p:nvSpPr>
        <p:spPr bwMode="auto">
          <a:xfrm>
            <a:off x="7913688" y="3225800"/>
            <a:ext cx="457200" cy="2286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PH</a:t>
            </a:r>
          </a:p>
        </p:txBody>
      </p:sp>
      <p:sp>
        <p:nvSpPr>
          <p:cNvPr id="11317" name="Rectangle 57"/>
          <p:cNvSpPr>
            <a:spLocks noChangeArrowheads="1"/>
          </p:cNvSpPr>
          <p:nvPr/>
        </p:nvSpPr>
        <p:spPr bwMode="auto">
          <a:xfrm>
            <a:off x="5980113" y="2527300"/>
            <a:ext cx="812800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protocol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software</a:t>
            </a:r>
          </a:p>
        </p:txBody>
      </p:sp>
      <p:sp>
        <p:nvSpPr>
          <p:cNvPr id="11318" name="Rectangle 58"/>
          <p:cNvSpPr>
            <a:spLocks noChangeArrowheads="1"/>
          </p:cNvSpPr>
          <p:nvPr/>
        </p:nvSpPr>
        <p:spPr bwMode="auto">
          <a:xfrm>
            <a:off x="5980113" y="1371600"/>
            <a:ext cx="812800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server</a:t>
            </a:r>
          </a:p>
        </p:txBody>
      </p:sp>
      <p:sp>
        <p:nvSpPr>
          <p:cNvPr id="11319" name="Rectangle 59"/>
          <p:cNvSpPr>
            <a:spLocks noChangeArrowheads="1"/>
          </p:cNvSpPr>
          <p:nvPr/>
        </p:nvSpPr>
        <p:spPr bwMode="auto">
          <a:xfrm>
            <a:off x="5980113" y="3644900"/>
            <a:ext cx="812800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LAN2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adapter</a:t>
            </a:r>
          </a:p>
        </p:txBody>
      </p:sp>
      <p:sp>
        <p:nvSpPr>
          <p:cNvPr id="11320" name="Text Box 60"/>
          <p:cNvSpPr txBox="1">
            <a:spLocks noChangeArrowheads="1"/>
          </p:cNvSpPr>
          <p:nvPr/>
        </p:nvSpPr>
        <p:spPr bwMode="auto">
          <a:xfrm>
            <a:off x="5932488" y="1003300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Host B</a:t>
            </a:r>
          </a:p>
        </p:txBody>
      </p:sp>
      <p:sp>
        <p:nvSpPr>
          <p:cNvPr id="11321" name="Line 61"/>
          <p:cNvSpPr>
            <a:spLocks noChangeShapeType="1"/>
          </p:cNvSpPr>
          <p:nvPr/>
        </p:nvSpPr>
        <p:spPr bwMode="auto">
          <a:xfrm flipH="1">
            <a:off x="6411913" y="3136900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22" name="Line 62"/>
          <p:cNvSpPr>
            <a:spLocks noChangeShapeType="1"/>
          </p:cNvSpPr>
          <p:nvPr/>
        </p:nvSpPr>
        <p:spPr bwMode="auto">
          <a:xfrm flipH="1">
            <a:off x="6411913" y="19939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23" name="Rectangle 63"/>
          <p:cNvSpPr>
            <a:spLocks noChangeArrowheads="1"/>
          </p:cNvSpPr>
          <p:nvPr/>
        </p:nvSpPr>
        <p:spPr bwMode="auto">
          <a:xfrm>
            <a:off x="3581400" y="4343400"/>
            <a:ext cx="2286000" cy="23622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11324" name="Rectangle 64"/>
          <p:cNvSpPr>
            <a:spLocks noChangeArrowheads="1"/>
          </p:cNvSpPr>
          <p:nvPr/>
        </p:nvSpPr>
        <p:spPr bwMode="auto">
          <a:xfrm>
            <a:off x="1171575" y="3976688"/>
            <a:ext cx="793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/>
              <a:t>Frame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C:\Shared Files\Classes\CS 213 F'02\Lectures\class02.ppt</Template>
  <TotalTime>40646</TotalTime>
  <Pages>35</Pages>
  <Words>1704</Words>
  <Application>Microsoft Office PowerPoint</Application>
  <PresentationFormat>Letter Paper (8.5x11 in)</PresentationFormat>
  <Paragraphs>371</Paragraphs>
  <Slides>25</Slides>
  <Notes>1</Notes>
  <HiddenSlides>13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class02</vt:lpstr>
      <vt:lpstr>Internetworking </vt:lpstr>
      <vt:lpstr>Computer Networks</vt:lpstr>
      <vt:lpstr>Lowest Level: Ethernet Segment</vt:lpstr>
      <vt:lpstr>Next Level: Bridged Ethernet Seg</vt:lpstr>
      <vt:lpstr>Conceptual View of LANs</vt:lpstr>
      <vt:lpstr>Next Level: internets</vt:lpstr>
      <vt:lpstr> Notion of an internet Protocol</vt:lpstr>
      <vt:lpstr>What Does an internet Protocol  Do?</vt:lpstr>
      <vt:lpstr>Transferring Data via an internet</vt:lpstr>
      <vt:lpstr>Other Issues</vt:lpstr>
      <vt:lpstr>Global IP Internet</vt:lpstr>
      <vt:lpstr>Hardware and Software Org of  an Internet Application</vt:lpstr>
      <vt:lpstr>Programmer’s View of Internet</vt:lpstr>
      <vt:lpstr>Aside: IPv4 and IPv6</vt:lpstr>
      <vt:lpstr>1. IP (v4) Addresses</vt:lpstr>
      <vt:lpstr>Dotted-Decimal Notation</vt:lpstr>
      <vt:lpstr>2. Internet Domain Names</vt:lpstr>
      <vt:lpstr>Domain Naming System (DNS)</vt:lpstr>
      <vt:lpstr>Properties of DNS Host Entries</vt:lpstr>
      <vt:lpstr>A Program That Queries DNS</vt:lpstr>
      <vt:lpstr>Querying DNS from the Command Line</vt:lpstr>
      <vt:lpstr>3. Internet Connections</vt:lpstr>
      <vt:lpstr>Well-known Ports and Service Names </vt:lpstr>
      <vt:lpstr>Putting it all Together:  Anatomy of an Internet Connection</vt:lpstr>
      <vt:lpstr>Next Time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Internetworking</dc:title>
  <dc:subject/>
  <dc:creator>Randal E. Bryant and David R. O'Hallaron</dc:creator>
  <cp:keywords/>
  <dc:description/>
  <cp:lastModifiedBy>Geoff Kuenning</cp:lastModifiedBy>
  <cp:revision>422</cp:revision>
  <cp:lastPrinted>2017-10-30T07:40:28Z</cp:lastPrinted>
  <dcterms:created xsi:type="dcterms:W3CDTF">1998-08-11T09:19:24Z</dcterms:created>
  <dcterms:modified xsi:type="dcterms:W3CDTF">2017-11-02T00:25:28Z</dcterms:modified>
</cp:coreProperties>
</file>