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343" r:id="rId2"/>
    <p:sldId id="380" r:id="rId3"/>
    <p:sldId id="404" r:id="rId4"/>
    <p:sldId id="383" r:id="rId5"/>
    <p:sldId id="384" r:id="rId6"/>
    <p:sldId id="346" r:id="rId7"/>
    <p:sldId id="347" r:id="rId8"/>
    <p:sldId id="348" r:id="rId9"/>
    <p:sldId id="349" r:id="rId10"/>
    <p:sldId id="405" r:id="rId11"/>
    <p:sldId id="406" r:id="rId12"/>
    <p:sldId id="385" r:id="rId13"/>
    <p:sldId id="422" r:id="rId14"/>
    <p:sldId id="407" r:id="rId15"/>
    <p:sldId id="408" r:id="rId16"/>
    <p:sldId id="410" r:id="rId17"/>
    <p:sldId id="409" r:id="rId18"/>
    <p:sldId id="411" r:id="rId19"/>
    <p:sldId id="416" r:id="rId20"/>
    <p:sldId id="412" r:id="rId21"/>
    <p:sldId id="417" r:id="rId22"/>
    <p:sldId id="413" r:id="rId23"/>
    <p:sldId id="418" r:id="rId24"/>
    <p:sldId id="414" r:id="rId25"/>
    <p:sldId id="419" r:id="rId26"/>
    <p:sldId id="420" r:id="rId27"/>
    <p:sldId id="421" r:id="rId28"/>
    <p:sldId id="415" r:id="rId29"/>
    <p:sldId id="389" r:id="rId30"/>
    <p:sldId id="390" r:id="rId31"/>
    <p:sldId id="391" r:id="rId32"/>
    <p:sldId id="392" r:id="rId33"/>
    <p:sldId id="393" r:id="rId34"/>
    <p:sldId id="394" r:id="rId35"/>
    <p:sldId id="395" r:id="rId36"/>
    <p:sldId id="396" r:id="rId37"/>
    <p:sldId id="397" r:id="rId38"/>
    <p:sldId id="398" r:id="rId39"/>
    <p:sldId id="399" r:id="rId40"/>
    <p:sldId id="400" r:id="rId41"/>
    <p:sldId id="371" r:id="rId42"/>
    <p:sldId id="401" r:id="rId43"/>
    <p:sldId id="402" r:id="rId44"/>
    <p:sldId id="375" r:id="rId45"/>
    <p:sldId id="376" r:id="rId46"/>
    <p:sldId id="377" r:id="rId47"/>
    <p:sldId id="378" r:id="rId48"/>
    <p:sldId id="388" r:id="rId49"/>
    <p:sldId id="379" r:id="rId50"/>
  </p:sldIdLst>
  <p:sldSz cx="9144000" cy="6858000" type="letter"/>
  <p:notesSz cx="92710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CCFFFF"/>
    <a:srgbClr val="66FFFF"/>
    <a:srgbClr val="FF5050"/>
    <a:srgbClr val="FF99FF"/>
    <a:srgbClr val="FF0000"/>
    <a:srgbClr val="00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624"/>
        <p:guide pos="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Helvetica" pitchFamily="34" charset="0"/>
              </a:rPr>
              <a:t>Page </a:t>
            </a:r>
            <a:fld id="{488D185F-72D4-4A41-B44E-2AE4D1DC77A2}" type="slidenum">
              <a:rPr lang="en-US" altLang="en-US" sz="1200" b="0" smtClean="0">
                <a:latin typeface="Helvetica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869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87B6BD63-D165-4946-8ACB-D201478F4D2B}" type="slidenum">
              <a:rPr lang="en-US" altLang="en-US" sz="1200" b="0" smtClean="0">
                <a:latin typeface="Century Gothic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618695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621549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050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4765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38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025431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794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0004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3431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5309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8267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864529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8191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smtClean="0">
                <a:solidFill>
                  <a:schemeClr val="hlink"/>
                </a:solidFill>
                <a:latin typeface="Helvetica" pitchFamily="34" charset="0"/>
              </a:rPr>
              <a:t>– </a:t>
            </a:r>
            <a:fld id="{60B1576C-281F-427C-8D06-311AEB2B746C}" type="slidenum">
              <a:rPr lang="en-US" altLang="en-US" sz="1400" b="0" smtClean="0">
                <a:solidFill>
                  <a:schemeClr val="hlink"/>
                </a:solidFill>
                <a:latin typeface="Helvetica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  <a:latin typeface="Helvetica" pitchFamily="34" charset="0"/>
              </a:rPr>
              <a:t> –</a:t>
            </a:r>
            <a:endParaRPr lang="en-US" altLang="en-US" sz="1400" b="0" smtClean="0">
              <a:latin typeface="Helvetic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59700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smtClean="0">
                <a:solidFill>
                  <a:schemeClr val="hlink"/>
                </a:solidFill>
                <a:latin typeface="Helvetica" pitchFamily="34" charset="0"/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"/>
            <a:ext cx="83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Network Programming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5146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Sockets interface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Writing clients and servers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 smtClean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71625" y="762000"/>
            <a:ext cx="6246813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 eaLnBrk="1" hangingPunct="1">
              <a:lnSpc>
                <a:spcPct val="87000"/>
              </a:lnSpc>
            </a:pPr>
            <a:r>
              <a:rPr lang="en-US" altLang="en-US" sz="3800">
                <a:latin typeface="Helvetica" pitchFamily="-124" charset="0"/>
              </a:rPr>
              <a:t>CS 105</a:t>
            </a:r>
            <a:br>
              <a:rPr lang="en-US" altLang="en-US" sz="3800">
                <a:latin typeface="Helvetica" pitchFamily="-124" charset="0"/>
              </a:rPr>
            </a:br>
            <a:r>
              <a:rPr lang="en-US" altLang="en-US" sz="2500" i="1">
                <a:latin typeface="Helvetica" pitchFamily="-124" charset="0"/>
              </a:rPr>
              <a:t>“Tour of the Black Holes of Computing!”</a:t>
            </a:r>
            <a:endParaRPr lang="en-US" altLang="en-US" sz="3800">
              <a:latin typeface="Helvetica" pitchFamily="-12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</a:t>
            </a:r>
            <a:r>
              <a:rPr lang="en-US" dirty="0"/>
              <a:t>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9431" y="1362075"/>
            <a:ext cx="7896225" cy="4972050"/>
          </a:xfrm>
        </p:spPr>
        <p:txBody>
          <a:bodyPr/>
          <a:lstStyle/>
          <a:p>
            <a:r>
              <a:rPr lang="en-US" dirty="0" smtClean="0"/>
              <a:t>Set of system-level functions used in conjunction with Unix I/O to build network applications. </a:t>
            </a:r>
          </a:p>
          <a:p>
            <a:endParaRPr lang="en-US" dirty="0"/>
          </a:p>
          <a:p>
            <a:r>
              <a:rPr lang="en-US" dirty="0" smtClean="0"/>
              <a:t>Created </a:t>
            </a:r>
            <a:r>
              <a:rPr lang="en-US" dirty="0"/>
              <a:t>in the early 80’s as part of the original Berkeley distribution of Unix that contained an early version of the Internet </a:t>
            </a:r>
            <a:r>
              <a:rPr lang="en-US" dirty="0" smtClean="0"/>
              <a:t>protocols.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Available on all modern systems	</a:t>
            </a:r>
          </a:p>
          <a:p>
            <a:pPr lvl="1"/>
            <a:r>
              <a:rPr lang="en-US" dirty="0" smtClean="0"/>
              <a:t>Unix variants, Windows, OS X, IOS, Android, ARM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295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3"/>
          <p:cNvSpPr>
            <a:spLocks noChangeArrowheads="1"/>
          </p:cNvSpPr>
          <p:nvPr/>
        </p:nvSpPr>
        <p:spPr bwMode="auto">
          <a:xfrm>
            <a:off x="2251442" y="4553140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5014997" y="4553140"/>
            <a:ext cx="1028163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152400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</a:t>
            </a:r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/>
              <a:t>To an application, a socket is a </a:t>
            </a:r>
            <a:r>
              <a:rPr lang="en-US" i="1" dirty="0"/>
              <a:t>file descriptor</a:t>
            </a:r>
            <a:r>
              <a:rPr lang="en-US" dirty="0"/>
              <a:t> that lets the application </a:t>
            </a:r>
            <a:r>
              <a:rPr lang="en-US" dirty="0" smtClean="0"/>
              <a:t>read from or write to </a:t>
            </a:r>
            <a:r>
              <a:rPr lang="en-US" dirty="0"/>
              <a:t>the </a:t>
            </a:r>
            <a:r>
              <a:rPr lang="en-US" dirty="0" smtClean="0"/>
              <a:t>network</a:t>
            </a:r>
            <a:endParaRPr lang="en-US" dirty="0"/>
          </a:p>
          <a:p>
            <a:pPr lvl="2"/>
            <a:r>
              <a:rPr lang="en-US" b="1" i="1" dirty="0">
                <a:solidFill>
                  <a:srgbClr val="C00000"/>
                </a:solidFill>
              </a:rPr>
              <a:t>Remember:</a:t>
            </a:r>
            <a:r>
              <a:rPr lang="en-US" dirty="0"/>
              <a:t> All Unix I/O devices, including networks, are modeled as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Clients </a:t>
            </a:r>
            <a:r>
              <a:rPr lang="en-US" dirty="0"/>
              <a:t>and servers communicate with each other by reading from and writing to socket </a:t>
            </a:r>
            <a:r>
              <a:rPr lang="en-US" dirty="0" smtClean="0"/>
              <a:t>descriptors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ain </a:t>
            </a:r>
            <a:r>
              <a:rPr lang="en-US" dirty="0"/>
              <a:t>distinction between regular file I/O and socket I/O is how the application “opens” the socket </a:t>
            </a:r>
            <a:r>
              <a:rPr lang="en-US" dirty="0" smtClean="0"/>
              <a:t>descriptors</a:t>
            </a:r>
            <a:endParaRPr lang="en-US" dirty="0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49530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276600" y="479117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1242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381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Overview of 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019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</a:p>
          <a:p>
            <a:pPr lvl="1"/>
            <a:r>
              <a:rPr lang="en-US" dirty="0" smtClean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    </a:t>
            </a:r>
            <a:r>
              <a:rPr lang="en-US" b="1" dirty="0" err="1" smtClean="0">
                <a:latin typeface="Courier New" pitchFamily="49" charset="0"/>
              </a:rPr>
              <a:t>typedef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570982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 smtClean="0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Address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5165308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82875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89" y="6138446"/>
            <a:ext cx="143417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Family-specific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93507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487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Internet-specific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sockaddr_in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dirty="0" smtClean="0">
                <a:latin typeface="Courier New" pitchFamily="49" charset="0"/>
              </a:rPr>
              <a:t>SA *</a:t>
            </a:r>
            <a:r>
              <a:rPr lang="en-US" dirty="0" smtClean="0"/>
              <a:t>) for functions that take socket address arguments. </a:t>
            </a:r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89" y="6124198"/>
            <a:ext cx="143417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Family-specific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family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(always AF_INET) */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sin_port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61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372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Clients and servers use the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function to create a </a:t>
            </a:r>
            <a:r>
              <a:rPr lang="en-US" i="1" dirty="0" smtClean="0"/>
              <a:t>socket descriptor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Protocol-specific! 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to generate parameters automatically, so that code is protocol-independent.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socket(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domain,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type,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protocol)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clientfd</a:t>
            </a:r>
            <a:r>
              <a:rPr lang="en-US" sz="1600" dirty="0" smtClean="0">
                <a:latin typeface="Courier New" pitchFamily="49" charset="0"/>
              </a:rPr>
              <a:t> = Socket(AF_INET, SOCK_STREAM, 0);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Indicates that the socket will be the end point of a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254480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113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A client establishes a connection with a server by calling connect:</a:t>
            </a:r>
            <a:endParaRPr lang="en-US" dirty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Attempts to establish a connection with server at socket address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+mn-lt"/>
                <a:cs typeface="Courier New"/>
              </a:rPr>
              <a:t>If successful, then </a:t>
            </a:r>
            <a:r>
              <a:rPr lang="en-US" dirty="0" err="1" smtClean="0">
                <a:latin typeface="Courier New"/>
                <a:cs typeface="Courier New"/>
              </a:rPr>
              <a:t>clientfd</a:t>
            </a:r>
            <a:r>
              <a:rPr lang="en-US" dirty="0" smtClean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Resulting connection is  characterized by </a:t>
            </a:r>
            <a:r>
              <a:rPr lang="en-US" i="1" dirty="0" smtClean="0">
                <a:latin typeface="+mn-lt"/>
                <a:cs typeface="Courier New"/>
              </a:rPr>
              <a:t>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x:y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addr.sin_addr:addr.sin_port</a:t>
            </a:r>
            <a:r>
              <a:rPr lang="en-US" dirty="0" smtClean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</a:t>
            </a:r>
            <a:r>
              <a:rPr lang="en-US" dirty="0" smtClean="0">
                <a:latin typeface="+mn-lt"/>
                <a:cs typeface="Courier New"/>
              </a:rPr>
              <a:t>is client address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y</a:t>
            </a:r>
            <a:r>
              <a:rPr lang="en-US" dirty="0" smtClean="0">
                <a:latin typeface="+mn-lt"/>
                <a:cs typeface="Courier New"/>
              </a:rPr>
              <a:t> is </a:t>
            </a:r>
            <a:r>
              <a:rPr lang="en-US" i="1" dirty="0" smtClean="0">
                <a:latin typeface="+mn-lt"/>
                <a:cs typeface="Courier New"/>
              </a:rPr>
              <a:t>ephemeral</a:t>
            </a:r>
            <a:r>
              <a:rPr lang="en-US" dirty="0" smtClean="0">
                <a:latin typeface="+mn-lt"/>
                <a:cs typeface="Courier New"/>
              </a:rPr>
              <a:t> (temporary) port that uniquely identifies client process on client host</a:t>
            </a:r>
          </a:p>
          <a:p>
            <a:pPr marL="0" indent="0">
              <a:buNone/>
            </a:pPr>
            <a:r>
              <a:rPr lang="en-US" dirty="0" smtClean="0">
                <a:latin typeface="+mn-lt"/>
                <a:cs typeface="Courier New"/>
              </a:rPr>
              <a:t>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+mn-lt"/>
                <a:cs typeface="Courier New"/>
              </a:rPr>
              <a:t> to supply arguments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+mn-lt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r>
              <a:rPr lang="en-US" dirty="0" smtClean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connect(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8044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1580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Client-Server Transactions</a:t>
            </a: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1600200" y="3840163"/>
            <a:ext cx="1203325" cy="796925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process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H="1">
            <a:off x="2697163" y="4025900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5181600" y="3840163"/>
            <a:ext cx="1203325" cy="796925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process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668588" y="3671888"/>
            <a:ext cx="2408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1. Client sends request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227763" y="4432300"/>
            <a:ext cx="10985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2. Server 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handles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request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H="1">
            <a:off x="2709863" y="4470400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662238" y="4483100"/>
            <a:ext cx="2646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3. Server sends response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69938" y="4422775"/>
            <a:ext cx="10874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4. Client 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handles</a:t>
            </a:r>
          </a:p>
          <a:p>
            <a:pPr algn="ctr"/>
            <a:r>
              <a:rPr lang="en-US" altLang="en-US" i="1">
                <a:latin typeface="Helvetica" pitchFamily="-124" charset="0"/>
              </a:rPr>
              <a:t>response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6388100" y="4244975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7224713" y="3941763"/>
            <a:ext cx="1089025" cy="569912"/>
          </a:xfrm>
          <a:prstGeom prst="flowChartMagneticDisk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Resource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05581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(Almost) every network application is based on client-server model: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Server</a:t>
            </a:r>
            <a:r>
              <a:rPr lang="en-US" dirty="0" smtClean="0"/>
              <a:t> process and one or more </a:t>
            </a:r>
            <a:r>
              <a:rPr lang="en-US" i="1" dirty="0" smtClean="0">
                <a:solidFill>
                  <a:srgbClr val="FF0000"/>
                </a:solidFill>
              </a:rPr>
              <a:t>client</a:t>
            </a:r>
            <a:r>
              <a:rPr lang="en-US" i="1" dirty="0" smtClean="0"/>
              <a:t> </a:t>
            </a:r>
            <a:r>
              <a:rPr lang="en-US" dirty="0" smtClean="0"/>
              <a:t>processes</a:t>
            </a:r>
          </a:p>
          <a:p>
            <a:pPr lvl="1" eaLnBrk="1" hangingPunct="1">
              <a:defRPr/>
            </a:pPr>
            <a:r>
              <a:rPr lang="en-US" dirty="0" smtClean="0"/>
              <a:t>Server manages some </a:t>
            </a:r>
            <a:r>
              <a:rPr lang="en-US" i="1" dirty="0" smtClean="0">
                <a:solidFill>
                  <a:srgbClr val="FF0000"/>
                </a:solidFill>
              </a:rPr>
              <a:t>resource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r>
              <a:rPr lang="en-US" dirty="0" smtClean="0"/>
              <a:t>Server provides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service</a:t>
            </a:r>
            <a:r>
              <a:rPr lang="en-US" dirty="0" smtClean="0"/>
              <a:t> by manipulating resource for clients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279525" y="5562600"/>
            <a:ext cx="6497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800" i="1">
                <a:latin typeface="Helvetica" pitchFamily="-124" charset="0"/>
              </a:rPr>
              <a:t>Note: clients and servers are processes running on hosts </a:t>
            </a:r>
          </a:p>
          <a:p>
            <a:r>
              <a:rPr lang="en-US" altLang="en-US" sz="1800" i="1">
                <a:latin typeface="Helvetica" pitchFamily="-124" charset="0"/>
              </a:rPr>
              <a:t>(can be the same or different hosts)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261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Server uses 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r>
              <a:rPr lang="en-US" dirty="0" smtClean="0"/>
              <a:t> to ask kernel to associate the server’s socket address with a socket descriptor:</a:t>
            </a:r>
          </a:p>
          <a:p>
            <a:endParaRPr lang="en-US" dirty="0"/>
          </a:p>
          <a:p>
            <a:r>
              <a:rPr lang="en-US" dirty="0" smtClean="0"/>
              <a:t>The process can read bytes that arrive on the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/>
              <a:t> by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 smtClean="0"/>
              <a:t>ing from descriptor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Similarly,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 smtClean="0"/>
              <a:t>s to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are transferred along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Courier New"/>
                <a:cs typeface="Courier New"/>
              </a:rPr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+mn-lt"/>
                <a:cs typeface="Courier New"/>
              </a:rPr>
              <a:t>Again, 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+mn-lt"/>
                <a:cs typeface="Courier New"/>
              </a:rPr>
              <a:t> to supply arguments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+mn-lt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r>
              <a:rPr lang="en-US" dirty="0" smtClean="0">
                <a:latin typeface="+mn-lt"/>
                <a:cs typeface="Courier New"/>
              </a:rPr>
              <a:t>. </a:t>
            </a:r>
          </a:p>
          <a:p>
            <a:pPr lvl="1"/>
            <a:endParaRPr lang="en-US" dirty="0" smtClean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52246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bind(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0415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090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listen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 smtClean="0"/>
              <a:t>By default, kernel assumes that descriptor from socket function is an </a:t>
            </a:r>
            <a:r>
              <a:rPr lang="en-US" i="1" dirty="0" smtClean="0">
                <a:solidFill>
                  <a:srgbClr val="FF0000"/>
                </a:solidFill>
              </a:rPr>
              <a:t>active socket </a:t>
            </a:r>
            <a:r>
              <a:rPr lang="en-US" dirty="0" smtClean="0"/>
              <a:t>that will be on the client end of a connection</a:t>
            </a:r>
          </a:p>
          <a:p>
            <a:r>
              <a:rPr lang="en-US" dirty="0" smtClean="0"/>
              <a:t>A server calls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dirty="0" smtClean="0"/>
              <a:t> to tell kernel that a descriptor will be used by a server rather than a client:</a:t>
            </a:r>
          </a:p>
          <a:p>
            <a:endParaRPr lang="en-US" dirty="0" smtClean="0"/>
          </a:p>
          <a:p>
            <a:r>
              <a:rPr lang="en-US" dirty="0" smtClean="0"/>
              <a:t>Converts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from an active socket to a </a:t>
            </a:r>
            <a:r>
              <a:rPr lang="en-US" i="1" dirty="0" smtClean="0">
                <a:solidFill>
                  <a:srgbClr val="FF0000"/>
                </a:solidFill>
              </a:rPr>
              <a:t>listening socket</a:t>
            </a:r>
            <a:r>
              <a:rPr lang="en-US" dirty="0" smtClean="0"/>
              <a:t> that can accept connection requests from clients</a:t>
            </a:r>
          </a:p>
          <a:p>
            <a:r>
              <a:rPr lang="en-US" dirty="0" smtClean="0">
                <a:latin typeface="Courier New"/>
                <a:cs typeface="Courier New"/>
              </a:rPr>
              <a:t>backlog</a:t>
            </a:r>
            <a:r>
              <a:rPr lang="en-US" dirty="0" smtClean="0">
                <a:latin typeface="+mn-lt"/>
                <a:cs typeface="Courier New"/>
              </a:rPr>
              <a:t> is a hint about </a:t>
            </a:r>
            <a:r>
              <a:rPr lang="en-US" dirty="0" smtClean="0">
                <a:cs typeface="Courier New"/>
              </a:rPr>
              <a:t>how many</a:t>
            </a:r>
            <a:r>
              <a:rPr lang="en-US" dirty="0" smtClean="0">
                <a:latin typeface="+mn-lt"/>
                <a:cs typeface="Courier New"/>
              </a:rPr>
              <a:t> outstanding connection requests the kernel should queue up before starting to refuse requests. 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3547646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listen(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backlog);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4270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7200" y="4180323"/>
            <a:ext cx="6400800" cy="1371600"/>
            <a:chOff x="457200" y="4180323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80323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55150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55150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48787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705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 smtClean="0"/>
              <a:t>Servers wait for connection requests from clients by calling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Waits for connection request to arrive on connection bound to </a:t>
            </a:r>
            <a:r>
              <a:rPr lang="en-US" dirty="0" err="1" smtClean="0">
                <a:latin typeface="Courier New"/>
                <a:cs typeface="Courier New"/>
              </a:rPr>
              <a:t>listenfd</a:t>
            </a:r>
            <a:r>
              <a:rPr lang="en-US" dirty="0" smtClean="0"/>
              <a:t>, then fills in client’s socket address in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/>
              <a:t> and size of socket address in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endParaRPr lang="en-US" dirty="0" smtClean="0"/>
          </a:p>
          <a:p>
            <a:r>
              <a:rPr lang="en-US" dirty="0" smtClean="0"/>
              <a:t>Returns a </a:t>
            </a:r>
            <a:r>
              <a:rPr lang="en-US" i="1" dirty="0" smtClean="0">
                <a:solidFill>
                  <a:srgbClr val="FF0000"/>
                </a:solidFill>
              </a:rPr>
              <a:t>connected descriptor </a:t>
            </a:r>
            <a:r>
              <a:rPr lang="en-US" dirty="0" smtClean="0"/>
              <a:t>that can be used to communicate with client via Unix I/O routines. 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86000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accept(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3331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ourier New" pitchFamily="49" charset="0"/>
              </a:rPr>
              <a:t>accept</a:t>
            </a:r>
            <a:r>
              <a:rPr lang="en-US" dirty="0" smtClean="0"/>
              <a:t> </a:t>
            </a:r>
            <a:r>
              <a:rPr lang="en-US" dirty="0"/>
              <a:t>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156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dirty="0" smtClean="0"/>
              <a:t>requests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</a:t>
            </a:r>
            <a:r>
              <a:rPr lang="en-US" dirty="0" smtClean="0"/>
              <a:t>server</a:t>
            </a:r>
            <a:endParaRPr lang="en-US" dirty="0"/>
          </a:p>
          <a:p>
            <a:pPr>
              <a:lnSpc>
                <a:spcPct val="85000"/>
              </a:lnSpc>
            </a:pPr>
            <a:r>
              <a:rPr lang="en-US" dirty="0" smtClean="0"/>
              <a:t>Connected </a:t>
            </a:r>
            <a:r>
              <a:rPr lang="en-US" dirty="0"/>
              <a:t>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connection between client and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</a:t>
            </a:r>
            <a:r>
              <a:rPr lang="en-US" dirty="0" smtClean="0"/>
              <a:t>client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</a:t>
            </a:r>
            <a:r>
              <a:rPr lang="en-US" dirty="0" smtClean="0"/>
              <a:t>client</a:t>
            </a:r>
            <a:endParaRPr lang="en-US" dirty="0"/>
          </a:p>
          <a:p>
            <a:pPr>
              <a:lnSpc>
                <a:spcPct val="85000"/>
              </a:lnSpc>
            </a:pPr>
            <a:r>
              <a:rPr lang="en-US" dirty="0" smtClean="0"/>
              <a:t>Why </a:t>
            </a:r>
            <a:r>
              <a:rPr lang="en-US" dirty="0"/>
              <a:t>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</a:t>
            </a:r>
            <a:r>
              <a:rPr lang="en-US" dirty="0" smtClean="0"/>
              <a:t>simultaneously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</a:t>
            </a:r>
            <a:r>
              <a:rPr lang="en-US" dirty="0" smtClean="0"/>
              <a:t>request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350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7200" y="4180323"/>
            <a:ext cx="6400800" cy="1371600"/>
            <a:chOff x="457200" y="4180323"/>
            <a:chExt cx="6400800" cy="13716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1447800" y="4180323"/>
              <a:ext cx="5410200" cy="13716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"/>
            <p:cNvGrpSpPr>
              <a:grpSpLocks/>
            </p:cNvGrpSpPr>
            <p:nvPr/>
          </p:nvGrpSpPr>
          <p:grpSpPr bwMode="auto">
            <a:xfrm>
              <a:off x="6324600" y="4555150"/>
              <a:ext cx="381000" cy="685800"/>
              <a:chOff x="3984" y="3264"/>
              <a:chExt cx="240" cy="432"/>
            </a:xfrm>
          </p:grpSpPr>
          <p:sp>
            <p:nvSpPr>
              <p:cNvPr id="51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6" name="Group 8"/>
            <p:cNvGrpSpPr>
              <a:grpSpLocks/>
            </p:cNvGrpSpPr>
            <p:nvPr/>
          </p:nvGrpSpPr>
          <p:grpSpPr bwMode="auto">
            <a:xfrm rot="10800000" flipV="1">
              <a:off x="1676400" y="4555150"/>
              <a:ext cx="381000" cy="685800"/>
              <a:chOff x="3984" y="3264"/>
              <a:chExt cx="240" cy="432"/>
            </a:xfrm>
          </p:grpSpPr>
          <p:sp>
            <p:nvSpPr>
              <p:cNvPr id="48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0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457200" y="4448787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Sockets Interface</a:t>
            </a:r>
          </a:p>
        </p:txBody>
      </p:sp>
      <p:sp>
        <p:nvSpPr>
          <p:cNvPr id="13315" name="Text Box 1028"/>
          <p:cNvSpPr txBox="1">
            <a:spLocks noChangeArrowheads="1"/>
          </p:cNvSpPr>
          <p:nvPr/>
        </p:nvSpPr>
        <p:spPr bwMode="auto">
          <a:xfrm>
            <a:off x="533400" y="1297642"/>
            <a:ext cx="1183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Client</a:t>
            </a:r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6621237" y="1297642"/>
            <a:ext cx="1303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2800" dirty="0">
                <a:latin typeface="Helvetica" pitchFamily="-124" charset="0"/>
              </a:rPr>
              <a:t>Server</a:t>
            </a:r>
          </a:p>
        </p:txBody>
      </p:sp>
      <p:sp>
        <p:nvSpPr>
          <p:cNvPr id="13317" name="Line 1030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1031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1032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33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034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35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036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037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038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039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040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041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042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043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044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Rectangle 1045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/>
              <a:t>socket</a:t>
            </a:r>
          </a:p>
        </p:txBody>
      </p:sp>
      <p:sp>
        <p:nvSpPr>
          <p:cNvPr id="13333" name="Rectangle 1046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socket</a:t>
            </a:r>
          </a:p>
        </p:txBody>
      </p:sp>
      <p:sp>
        <p:nvSpPr>
          <p:cNvPr id="13334" name="Rectangle 1047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bind</a:t>
            </a:r>
          </a:p>
        </p:txBody>
      </p:sp>
      <p:sp>
        <p:nvSpPr>
          <p:cNvPr id="13335" name="Rectangle 1048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listen</a:t>
            </a:r>
          </a:p>
        </p:txBody>
      </p:sp>
      <p:sp>
        <p:nvSpPr>
          <p:cNvPr id="13336" name="Rectangle 1049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accept</a:t>
            </a:r>
          </a:p>
        </p:txBody>
      </p:sp>
      <p:sp>
        <p:nvSpPr>
          <p:cNvPr id="13337" name="Rectangle 1050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8" name="Rectangle 1051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39" name="Rectangle 1052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0" name="Rectangle 1053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1" name="Rectangle 1054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read</a:t>
            </a:r>
          </a:p>
        </p:txBody>
      </p:sp>
      <p:sp>
        <p:nvSpPr>
          <p:cNvPr id="13342" name="Rectangle 10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connect</a:t>
            </a:r>
          </a:p>
        </p:txBody>
      </p:sp>
      <p:sp>
        <p:nvSpPr>
          <p:cNvPr id="13343" name="Rectangle 1056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write</a:t>
            </a:r>
          </a:p>
        </p:txBody>
      </p:sp>
      <p:sp>
        <p:nvSpPr>
          <p:cNvPr id="13344" name="Rectangle 1057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/>
              <a:t>close</a:t>
            </a:r>
          </a:p>
        </p:txBody>
      </p:sp>
      <p:sp>
        <p:nvSpPr>
          <p:cNvPr id="13345" name="Text Box 1058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request</a:t>
            </a:r>
          </a:p>
        </p:txBody>
      </p:sp>
      <p:sp>
        <p:nvSpPr>
          <p:cNvPr id="13346" name="Text Box 1059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>
                <a:latin typeface="Helvetica" pitchFamily="-124" charset="0"/>
              </a:rPr>
              <a:t>EOF</a:t>
            </a:r>
          </a:p>
        </p:txBody>
      </p:sp>
      <p:sp>
        <p:nvSpPr>
          <p:cNvPr id="13347" name="Line 1060"/>
          <p:cNvSpPr>
            <a:spLocks noChangeShapeType="1"/>
          </p:cNvSpPr>
          <p:nvPr/>
        </p:nvSpPr>
        <p:spPr bwMode="auto">
          <a:xfrm>
            <a:off x="6324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48" name="Line 1061"/>
          <p:cNvSpPr>
            <a:spLocks noChangeShapeType="1"/>
          </p:cNvSpPr>
          <p:nvPr/>
        </p:nvSpPr>
        <p:spPr bwMode="auto">
          <a:xfrm flipV="1">
            <a:off x="70104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1062"/>
          <p:cNvSpPr>
            <a:spLocks noChangeShapeType="1"/>
          </p:cNvSpPr>
          <p:nvPr/>
        </p:nvSpPr>
        <p:spPr bwMode="auto">
          <a:xfrm flipH="1">
            <a:off x="6324600" y="3810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Text Box 1063"/>
          <p:cNvSpPr txBox="1">
            <a:spLocks noChangeArrowheads="1"/>
          </p:cNvSpPr>
          <p:nvPr/>
        </p:nvSpPr>
        <p:spPr bwMode="auto">
          <a:xfrm>
            <a:off x="7048500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>
                <a:latin typeface="Helvetica" pitchFamily="-124" charset="0"/>
              </a:rPr>
              <a:t>Await connection</a:t>
            </a:r>
          </a:p>
          <a:p>
            <a:r>
              <a:rPr lang="en-US" altLang="en-US" dirty="0">
                <a:latin typeface="Helvetica" pitchFamily="-124" charset="0"/>
              </a:rPr>
              <a:t>request from</a:t>
            </a:r>
          </a:p>
          <a:p>
            <a:r>
              <a:rPr lang="en-US" altLang="en-US" dirty="0">
                <a:latin typeface="Helvetica" pitchFamily="-124" charset="0"/>
              </a:rPr>
              <a:t>next client</a:t>
            </a:r>
          </a:p>
        </p:txBody>
      </p:sp>
      <p:sp>
        <p:nvSpPr>
          <p:cNvPr id="13351" name="AutoShape 1064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2" name="Text Box 1065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open_listenfd</a:t>
            </a:r>
          </a:p>
        </p:txBody>
      </p:sp>
      <p:sp>
        <p:nvSpPr>
          <p:cNvPr id="13353" name="AutoShape 1066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1067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/>
              <a:t>open_clientfd</a:t>
            </a:r>
          </a:p>
        </p:txBody>
      </p:sp>
      <p:sp>
        <p:nvSpPr>
          <p:cNvPr id="54" name="Rectangle 1045"/>
          <p:cNvSpPr>
            <a:spLocks noChangeArrowheads="1"/>
          </p:cNvSpPr>
          <p:nvPr/>
        </p:nvSpPr>
        <p:spPr bwMode="auto">
          <a:xfrm>
            <a:off x="2057400" y="990600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5" name="Line 1034"/>
          <p:cNvSpPr>
            <a:spLocks noChangeShapeType="1"/>
          </p:cNvSpPr>
          <p:nvPr/>
        </p:nvSpPr>
        <p:spPr bwMode="auto">
          <a:xfrm>
            <a:off x="28194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  <p:sp>
        <p:nvSpPr>
          <p:cNvPr id="56" name="Rectangle 1045"/>
          <p:cNvSpPr>
            <a:spLocks noChangeArrowheads="1"/>
          </p:cNvSpPr>
          <p:nvPr/>
        </p:nvSpPr>
        <p:spPr bwMode="auto">
          <a:xfrm>
            <a:off x="4876800" y="9906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sz="1400" dirty="0" err="1" smtClean="0"/>
              <a:t>getaddrinfo</a:t>
            </a:r>
            <a:endParaRPr lang="en-US" altLang="en-US" sz="1400" dirty="0"/>
          </a:p>
        </p:txBody>
      </p:sp>
      <p:sp>
        <p:nvSpPr>
          <p:cNvPr id="57" name="Line 1034"/>
          <p:cNvSpPr>
            <a:spLocks noChangeShapeType="1"/>
          </p:cNvSpPr>
          <p:nvPr/>
        </p:nvSpPr>
        <p:spPr bwMode="auto">
          <a:xfrm>
            <a:off x="5638800" y="137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mtClean="0"/>
              <a:t>``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840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Client Main Routine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38200" y="1016000"/>
            <a:ext cx="6948488" cy="5635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400" dirty="0"/>
              <a:t>/* #include lots of stuff */</a:t>
            </a:r>
          </a:p>
          <a:p>
            <a:endParaRPr lang="en-US" altLang="en-US" sz="1400" dirty="0"/>
          </a:p>
          <a:p>
            <a:r>
              <a:rPr lang="en-US" altLang="en-US" sz="1400" dirty="0"/>
              <a:t>/* usage: ./</a:t>
            </a:r>
            <a:r>
              <a:rPr lang="en-US" altLang="en-US" sz="1400" dirty="0" err="1"/>
              <a:t>echoclient</a:t>
            </a:r>
            <a:r>
              <a:rPr lang="en-US" altLang="en-US" sz="1400" dirty="0"/>
              <a:t> host port */</a:t>
            </a:r>
          </a:p>
          <a:p>
            <a:r>
              <a:rPr lang="en-US" altLang="en-US" sz="1400" dirty="0" err="1"/>
              <a:t>int</a:t>
            </a:r>
            <a:r>
              <a:rPr lang="en-US" altLang="en-US" sz="1400" dirty="0"/>
              <a:t> main(</a:t>
            </a:r>
            <a:r>
              <a:rPr lang="en-US" altLang="en-US" sz="1400" dirty="0" err="1"/>
              <a:t>int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argc</a:t>
            </a:r>
            <a:r>
              <a:rPr lang="en-US" altLang="en-US" sz="1400" dirty="0"/>
              <a:t>, char **</a:t>
            </a:r>
            <a:r>
              <a:rPr lang="en-US" altLang="en-US" sz="1400" dirty="0" err="1"/>
              <a:t>argv</a:t>
            </a:r>
            <a:r>
              <a:rPr lang="en-US" altLang="en-US" sz="1400" dirty="0"/>
              <a:t>)</a:t>
            </a:r>
          </a:p>
          <a:p>
            <a:r>
              <a:rPr lang="en-US" altLang="en-US" sz="1400" dirty="0"/>
              <a:t>{</a:t>
            </a:r>
          </a:p>
          <a:p>
            <a:r>
              <a:rPr lang="en-US" altLang="en-US" sz="1400" dirty="0"/>
              <a:t>    </a:t>
            </a:r>
            <a:r>
              <a:rPr lang="en-US" altLang="en-US" sz="1400" dirty="0" err="1"/>
              <a:t>int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;</a:t>
            </a:r>
          </a:p>
          <a:p>
            <a:r>
              <a:rPr lang="en-US" altLang="en-US" sz="1400" dirty="0"/>
              <a:t>    </a:t>
            </a:r>
            <a:r>
              <a:rPr lang="en-US" altLang="en-US" sz="1400" dirty="0" err="1"/>
              <a:t>size_t</a:t>
            </a:r>
            <a:r>
              <a:rPr lang="en-US" altLang="en-US" sz="1400" dirty="0"/>
              <a:t> n;</a:t>
            </a:r>
          </a:p>
          <a:p>
            <a:r>
              <a:rPr lang="en-US" altLang="en-US" sz="1400" dirty="0"/>
              <a:t>    char *host, *port,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[</a:t>
            </a:r>
            <a:r>
              <a:rPr lang="en-US" altLang="en-US" sz="1400" dirty="0" err="1"/>
              <a:t>MAXLINE</a:t>
            </a:r>
            <a:r>
              <a:rPr lang="en-US" altLang="en-US" sz="1400" dirty="0"/>
              <a:t>];</a:t>
            </a:r>
          </a:p>
          <a:p>
            <a:r>
              <a:rPr lang="en-US" altLang="en-US" sz="1400" dirty="0"/>
              <a:t> </a:t>
            </a:r>
          </a:p>
          <a:p>
            <a:r>
              <a:rPr lang="en-US" altLang="en-US" sz="1400" dirty="0"/>
              <a:t>    host = </a:t>
            </a:r>
            <a:r>
              <a:rPr lang="en-US" altLang="en-US" sz="1400" dirty="0" err="1"/>
              <a:t>argv</a:t>
            </a:r>
            <a:r>
              <a:rPr lang="en-US" altLang="en-US" sz="1400" dirty="0"/>
              <a:t>[1];</a:t>
            </a:r>
          </a:p>
          <a:p>
            <a:r>
              <a:rPr lang="en-US" altLang="en-US" sz="1400" dirty="0"/>
              <a:t>    port = </a:t>
            </a:r>
            <a:r>
              <a:rPr lang="en-US" altLang="en-US" sz="1400" dirty="0" err="1"/>
              <a:t>argv</a:t>
            </a:r>
            <a:r>
              <a:rPr lang="en-US" altLang="en-US" sz="1400" dirty="0"/>
              <a:t>[2];</a:t>
            </a:r>
          </a:p>
          <a:p>
            <a:endParaRPr lang="en-US" altLang="en-US" sz="1400" dirty="0"/>
          </a:p>
          <a:p>
            <a:r>
              <a:rPr lang="en-US" altLang="en-US" sz="1400" dirty="0"/>
              <a:t>    if ((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 = </a:t>
            </a:r>
            <a:r>
              <a:rPr lang="en-US" altLang="en-US" sz="1400" dirty="0" err="1"/>
              <a:t>open_clientfd</a:t>
            </a:r>
            <a:r>
              <a:rPr lang="en-US" altLang="en-US" sz="1400" dirty="0"/>
              <a:t>(host, port)) == -1)</a:t>
            </a:r>
          </a:p>
          <a:p>
            <a:r>
              <a:rPr lang="en-US" altLang="en-US" sz="1400" dirty="0"/>
              <a:t>        exit(1);</a:t>
            </a:r>
          </a:p>
          <a:p>
            <a:r>
              <a:rPr lang="en-US" altLang="en-US" sz="1400" dirty="0"/>
              <a:t>    while (</a:t>
            </a:r>
            <a:r>
              <a:rPr lang="en-US" altLang="en-US" sz="1400" dirty="0" err="1"/>
              <a:t>fgets</a:t>
            </a:r>
            <a:r>
              <a:rPr lang="en-US" altLang="en-US" sz="1400" dirty="0"/>
              <a:t>(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sizeof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 - 1, </a:t>
            </a:r>
            <a:r>
              <a:rPr lang="en-US" altLang="en-US" sz="1400" dirty="0" err="1"/>
              <a:t>stdin</a:t>
            </a:r>
            <a:r>
              <a:rPr lang="en-US" altLang="en-US" sz="1400" dirty="0"/>
              <a:t>) != NULL) {</a:t>
            </a:r>
          </a:p>
          <a:p>
            <a:r>
              <a:rPr lang="en-US" altLang="en-US" sz="1400" dirty="0"/>
              <a:t>        write(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strlen</a:t>
            </a:r>
            <a:r>
              <a:rPr lang="en-US" altLang="en-US" sz="1400" dirty="0"/>
              <a:t>(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));</a:t>
            </a:r>
          </a:p>
          <a:p>
            <a:r>
              <a:rPr lang="en-US" altLang="en-US" sz="1400" dirty="0"/>
              <a:t>        n = read(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sizeof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 - 1);</a:t>
            </a:r>
          </a:p>
          <a:p>
            <a:r>
              <a:rPr lang="en-US" altLang="en-US" sz="1400" dirty="0"/>
              <a:t>        if (n </a:t>
            </a:r>
            <a:r>
              <a:rPr lang="en-US" altLang="en-US" sz="1400" dirty="0" smtClean="0"/>
              <a:t>!= -1) </a:t>
            </a:r>
            <a:r>
              <a:rPr lang="en-US" altLang="en-US" sz="1400" dirty="0"/>
              <a:t>{</a:t>
            </a:r>
          </a:p>
          <a:p>
            <a:r>
              <a:rPr lang="en-US" altLang="en-US" sz="1400" dirty="0"/>
              <a:t>            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[n] = '\0';</a:t>
            </a:r>
          </a:p>
          <a:p>
            <a:r>
              <a:rPr lang="en-US" altLang="en-US" sz="1400" dirty="0"/>
              <a:t>            </a:t>
            </a:r>
            <a:r>
              <a:rPr lang="en-US" altLang="en-US" sz="1400" dirty="0" err="1"/>
              <a:t>fputs</a:t>
            </a:r>
            <a:r>
              <a:rPr lang="en-US" altLang="en-US" sz="1400" dirty="0"/>
              <a:t>(</a:t>
            </a:r>
            <a:r>
              <a:rPr lang="en-US" altLang="en-US" sz="1400" dirty="0" err="1"/>
              <a:t>buf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stdout</a:t>
            </a:r>
            <a:r>
              <a:rPr lang="en-US" altLang="en-US" sz="1400" dirty="0"/>
              <a:t>);</a:t>
            </a:r>
          </a:p>
          <a:p>
            <a:r>
              <a:rPr lang="en-US" altLang="en-US" sz="1400" dirty="0"/>
              <a:t>        }</a:t>
            </a:r>
          </a:p>
          <a:p>
            <a:r>
              <a:rPr lang="en-US" altLang="en-US" sz="1400" dirty="0"/>
              <a:t>    }</a:t>
            </a:r>
          </a:p>
          <a:p>
            <a:r>
              <a:rPr lang="en-US" altLang="en-US" sz="1400" dirty="0"/>
              <a:t>    close(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);</a:t>
            </a:r>
          </a:p>
          <a:p>
            <a:r>
              <a:rPr lang="en-US" altLang="en-US" sz="1400" dirty="0"/>
              <a:t>    exit(0);</a:t>
            </a:r>
          </a:p>
          <a:p>
            <a:r>
              <a:rPr lang="en-US" altLang="en-US" sz="1400" dirty="0" smtClean="0"/>
              <a:t>}</a:t>
            </a:r>
            <a:endParaRPr lang="en-US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769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1. IP Addresses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19200"/>
            <a:ext cx="8281987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Computers are identified by </a:t>
            </a:r>
            <a:r>
              <a:rPr lang="en-US" i="1" smtClean="0">
                <a:solidFill>
                  <a:srgbClr val="FF0000"/>
                </a:solidFill>
              </a:rPr>
              <a:t>IP addresses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</a:rPr>
              <a:t>Two flavors: IPv4 (old) and IPv6 (new)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</a:rPr>
              <a:t>Both are stored in an </a:t>
            </a:r>
            <a:r>
              <a:rPr lang="en-US" i="1" smtClean="0">
                <a:solidFill>
                  <a:srgbClr val="FF0000"/>
                </a:solidFill>
              </a:rPr>
              <a:t>IP address struct </a:t>
            </a:r>
            <a:r>
              <a:rPr lang="en-US" smtClean="0"/>
              <a:t>of appropriate type</a:t>
            </a:r>
          </a:p>
          <a:p>
            <a:pPr lvl="1" eaLnBrk="1" hangingPunct="1">
              <a:defRPr/>
            </a:pPr>
            <a:r>
              <a:rPr lang="en-US" smtClean="0"/>
              <a:t>in_addr for IPv4</a:t>
            </a:r>
          </a:p>
          <a:p>
            <a:pPr lvl="1" eaLnBrk="1" hangingPunct="1">
              <a:defRPr/>
            </a:pPr>
            <a:r>
              <a:rPr lang="en-US" smtClean="0"/>
              <a:t>in6_addr for IPv6</a:t>
            </a:r>
          </a:p>
          <a:p>
            <a:pPr eaLnBrk="1" hangingPunct="1">
              <a:defRPr/>
            </a:pPr>
            <a:r>
              <a:rPr lang="en-US" smtClean="0"/>
              <a:t>Details don’t matter; library functions usually hide them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Client: </a:t>
            </a:r>
            <a:r>
              <a:rPr lang="en-US" altLang="en-US" smtClean="0">
                <a:latin typeface="Courier New" pitchFamily="49" charset="0"/>
              </a:rPr>
              <a:t>open_clientfd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0663" y="1016000"/>
            <a:ext cx="8542337" cy="5693866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400" dirty="0" err="1"/>
              <a:t>int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open_clientfd</a:t>
            </a:r>
            <a:r>
              <a:rPr lang="en-US" altLang="en-US" sz="1400" dirty="0"/>
              <a:t>(char *hostname, char *port)</a:t>
            </a:r>
          </a:p>
          <a:p>
            <a:r>
              <a:rPr lang="en-US" altLang="en-US" sz="1400" dirty="0"/>
              <a:t>{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int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, error;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struct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addrinfo</a:t>
            </a:r>
            <a:r>
              <a:rPr lang="en-US" altLang="en-US" sz="1400" dirty="0"/>
              <a:t> hints, *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 = NULL;</a:t>
            </a:r>
          </a:p>
          <a:p>
            <a:endParaRPr lang="en-US" altLang="en-US" sz="1400" dirty="0"/>
          </a:p>
          <a:p>
            <a:r>
              <a:rPr lang="en-US" altLang="en-US" sz="1400" dirty="0"/>
              <a:t>  /* Find out the server's IP address and port */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memset</a:t>
            </a:r>
            <a:r>
              <a:rPr lang="en-US" altLang="en-US" sz="1400" dirty="0"/>
              <a:t>(&amp;hints, 0, </a:t>
            </a:r>
            <a:r>
              <a:rPr lang="en-US" altLang="en-US" sz="1400" dirty="0" err="1"/>
              <a:t>sizeof</a:t>
            </a:r>
            <a:r>
              <a:rPr lang="en-US" altLang="en-US" sz="1400" dirty="0"/>
              <a:t> hints);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hints.ai_flags</a:t>
            </a:r>
            <a:r>
              <a:rPr lang="en-US" altLang="en-US" sz="1400" dirty="0"/>
              <a:t> = </a:t>
            </a:r>
            <a:r>
              <a:rPr lang="en-US" altLang="en-US" sz="1400" dirty="0" err="1"/>
              <a:t>AI_ADDRCONFIG</a:t>
            </a:r>
            <a:r>
              <a:rPr lang="en-US" altLang="en-US" sz="1400" dirty="0"/>
              <a:t> | AI_V4MAPPED;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hints.ai_family</a:t>
            </a:r>
            <a:r>
              <a:rPr lang="en-US" altLang="en-US" sz="1400" dirty="0"/>
              <a:t> = AF_INET6;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hints.ai_socktype</a:t>
            </a:r>
            <a:r>
              <a:rPr lang="en-US" altLang="en-US" sz="1400" dirty="0"/>
              <a:t> = </a:t>
            </a:r>
            <a:r>
              <a:rPr lang="en-US" altLang="en-US" sz="1400" dirty="0" err="1"/>
              <a:t>SOCK_STREAM</a:t>
            </a:r>
            <a:r>
              <a:rPr lang="en-US" altLang="en-US" sz="1400" dirty="0"/>
              <a:t>;</a:t>
            </a:r>
          </a:p>
          <a:p>
            <a:r>
              <a:rPr lang="en-US" altLang="en-US" sz="1400" dirty="0"/>
              <a:t>  if (</a:t>
            </a:r>
            <a:r>
              <a:rPr lang="en-US" altLang="en-US" sz="1400" dirty="0" err="1"/>
              <a:t>getaddrinfo</a:t>
            </a:r>
            <a:r>
              <a:rPr lang="en-US" altLang="en-US" sz="1400" dirty="0"/>
              <a:t>(hostname, port, &amp;hints, &amp;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) != 0)</a:t>
            </a:r>
          </a:p>
          <a:p>
            <a:r>
              <a:rPr lang="en-US" altLang="en-US" sz="1400" dirty="0"/>
              <a:t>    return </a:t>
            </a:r>
            <a:r>
              <a:rPr lang="en-US" altLang="en-US" sz="1400" dirty="0" smtClean="0"/>
              <a:t>-1;</a:t>
            </a:r>
            <a:endParaRPr lang="en-US" altLang="en-US" sz="1400" dirty="0"/>
          </a:p>
          <a:p>
            <a:r>
              <a:rPr lang="en-US" altLang="en-US" sz="1400" dirty="0"/>
              <a:t>  }</a:t>
            </a:r>
          </a:p>
          <a:p>
            <a:endParaRPr lang="en-US" altLang="en-US" sz="1400" dirty="0"/>
          </a:p>
          <a:p>
            <a:r>
              <a:rPr lang="en-US" altLang="en-US" sz="1400" dirty="0"/>
              <a:t>  /* We take advantage of the fact that AF_* and PF_* are identical */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 = socket(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-&gt;</a:t>
            </a:r>
            <a:r>
              <a:rPr lang="en-US" altLang="en-US" sz="1400" dirty="0" err="1"/>
              <a:t>ai_family</a:t>
            </a:r>
            <a:r>
              <a:rPr lang="en-US" altLang="en-US" sz="1400" dirty="0"/>
              <a:t>,</a:t>
            </a:r>
          </a:p>
          <a:p>
            <a:r>
              <a:rPr lang="en-US" altLang="en-US" sz="1400" dirty="0"/>
              <a:t>   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-&gt;</a:t>
            </a:r>
            <a:r>
              <a:rPr lang="en-US" altLang="en-US" sz="1400" dirty="0" err="1"/>
              <a:t>ai_socktype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-&gt;</a:t>
            </a:r>
            <a:r>
              <a:rPr lang="en-US" altLang="en-US" sz="1400" dirty="0" err="1"/>
              <a:t>ai_protocol</a:t>
            </a:r>
            <a:r>
              <a:rPr lang="en-US" altLang="en-US" sz="1400" dirty="0"/>
              <a:t>);</a:t>
            </a:r>
          </a:p>
          <a:p>
            <a:r>
              <a:rPr lang="en-US" altLang="en-US" sz="1400" dirty="0"/>
              <a:t>  if 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 == -1)</a:t>
            </a:r>
          </a:p>
          <a:p>
            <a:r>
              <a:rPr lang="en-US" altLang="en-US" sz="1400" dirty="0"/>
              <a:t>    return -1; /* check </a:t>
            </a:r>
            <a:r>
              <a:rPr lang="en-US" altLang="en-US" sz="1400" dirty="0" err="1"/>
              <a:t>errno</a:t>
            </a:r>
            <a:r>
              <a:rPr lang="en-US" altLang="en-US" sz="1400" dirty="0"/>
              <a:t> for cause of error */</a:t>
            </a:r>
          </a:p>
          <a:p>
            <a:r>
              <a:rPr lang="en-US" altLang="en-US" sz="1400" dirty="0"/>
              <a:t>  /* Establish a connection with the server */</a:t>
            </a:r>
          </a:p>
          <a:p>
            <a:r>
              <a:rPr lang="en-US" altLang="en-US" sz="1400" dirty="0"/>
              <a:t>  if (connect(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-&gt;</a:t>
            </a:r>
            <a:r>
              <a:rPr lang="en-US" altLang="en-US" sz="1400" dirty="0" err="1"/>
              <a:t>ai_addr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-&gt;</a:t>
            </a:r>
            <a:r>
              <a:rPr lang="en-US" altLang="en-US" sz="1400" dirty="0" err="1"/>
              <a:t>ai_addrlen</a:t>
            </a:r>
            <a:r>
              <a:rPr lang="en-US" altLang="en-US" sz="1400" dirty="0"/>
              <a:t>)</a:t>
            </a:r>
          </a:p>
          <a:p>
            <a:r>
              <a:rPr lang="en-US" altLang="en-US" sz="1400" dirty="0"/>
              <a:t>   == -1)</a:t>
            </a:r>
          </a:p>
          <a:p>
            <a:r>
              <a:rPr lang="en-US" altLang="en-US" sz="1400" dirty="0"/>
              <a:t>    return -1;</a:t>
            </a:r>
          </a:p>
          <a:p>
            <a:r>
              <a:rPr lang="en-US" altLang="en-US" sz="1400" dirty="0"/>
              <a:t>  </a:t>
            </a:r>
            <a:r>
              <a:rPr lang="en-US" altLang="en-US" sz="1400" dirty="0" err="1"/>
              <a:t>freeaddrinfo</a:t>
            </a:r>
            <a:r>
              <a:rPr lang="en-US" altLang="en-US" sz="1400" dirty="0"/>
              <a:t>(</a:t>
            </a:r>
            <a:r>
              <a:rPr lang="en-US" altLang="en-US" sz="1400" dirty="0" err="1"/>
              <a:t>hostaddresses</a:t>
            </a:r>
            <a:r>
              <a:rPr lang="en-US" altLang="en-US" sz="1400" dirty="0"/>
              <a:t>);</a:t>
            </a:r>
          </a:p>
          <a:p>
            <a:r>
              <a:rPr lang="en-US" altLang="en-US" sz="1400" dirty="0"/>
              <a:t>  return </a:t>
            </a:r>
            <a:r>
              <a:rPr lang="en-US" altLang="en-US" sz="1400" dirty="0" err="1"/>
              <a:t>clientfd</a:t>
            </a:r>
            <a:r>
              <a:rPr lang="en-US" altLang="en-US" sz="1400" dirty="0"/>
              <a:t>;</a:t>
            </a:r>
          </a:p>
          <a:p>
            <a:r>
              <a:rPr lang="en-US" altLang="en-US" sz="1400" dirty="0"/>
              <a:t>}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715000" y="1295400"/>
            <a:ext cx="2895600" cy="108267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>
                <a:latin typeface="Helvetica" pitchFamily="-124" charset="0"/>
              </a:rPr>
              <a:t>This function opens a connection from client to server at</a:t>
            </a:r>
            <a:r>
              <a:rPr lang="en-US" altLang="en-US"/>
              <a:t> hostname:port</a:t>
            </a:r>
          </a:p>
          <a:p>
            <a:r>
              <a:rPr lang="en-US" altLang="en-US">
                <a:latin typeface="Helvetica" pitchFamily="-124" charset="0"/>
              </a:rPr>
              <a:t>Details follow</a:t>
            </a:r>
            <a:r>
              <a:rPr lang="en-US" altLang="en-US"/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83820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Client: </a:t>
            </a:r>
            <a:r>
              <a:rPr lang="en-US" altLang="en-US" smtClean="0">
                <a:latin typeface="Courier New" pitchFamily="49" charset="0"/>
              </a:rPr>
              <a:t>open_clientfd</a:t>
            </a:r>
            <a:r>
              <a:rPr lang="en-US" altLang="en-US" smtClean="0"/>
              <a:t> </a:t>
            </a:r>
            <a:r>
              <a:rPr lang="en-US" altLang="en-US" smtClean="0">
                <a:latin typeface="Courier New" pitchFamily="49" charset="0"/>
              </a:rPr>
              <a:t>(getaddrinfo)</a:t>
            </a:r>
            <a:endParaRPr lang="en-US" altLang="en-US" smtClean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1000" y="3962400"/>
            <a:ext cx="8305800" cy="1571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  hints.ai_flags = AI_ADDRCONFIG | AI_V4MAPPED;</a:t>
            </a:r>
          </a:p>
          <a:p>
            <a:r>
              <a:rPr lang="en-US" altLang="en-US"/>
              <a:t>  hints.ai_family = AF_INET6;</a:t>
            </a:r>
          </a:p>
          <a:p>
            <a:r>
              <a:rPr lang="en-US" altLang="en-US"/>
              <a:t>  hints.ai_socktype = SOCK_STREAM;</a:t>
            </a:r>
          </a:p>
          <a:p>
            <a:r>
              <a:rPr lang="en-US" altLang="en-US"/>
              <a:t>  if (getaddrinfo(hostname, port, &amp;hints, &amp;hostaddresses) != 0)</a:t>
            </a:r>
          </a:p>
          <a:p>
            <a:endParaRPr lang="en-US" altLang="en-US"/>
          </a:p>
          <a:p>
            <a:r>
              <a:rPr lang="en-US" altLang="en-US"/>
              <a:t>... (more)</a:t>
            </a:r>
          </a:p>
        </p:txBody>
      </p:sp>
      <p:sp>
        <p:nvSpPr>
          <p:cNvPr id="796676" name="Rectangle 4"/>
          <p:cNvSpPr>
            <a:spLocks noChangeArrowheads="1"/>
          </p:cNvSpPr>
          <p:nvPr/>
        </p:nvSpPr>
        <p:spPr bwMode="auto">
          <a:xfrm>
            <a:off x="381000" y="1820863"/>
            <a:ext cx="8763000" cy="145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8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getaddrinfo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finds out about an Internet host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AI_ADDRCONFIG</a:t>
            </a:r>
            <a:r>
              <a:rPr lang="en-US" sz="2000">
                <a:latin typeface="Helvetica" pitchFamily="34" charset="0"/>
              </a:rPr>
              <a:t>: only give IPv6 address if our machine can talk IPv6; likewise for IPv4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AI_V4MAPPED</a:t>
            </a:r>
            <a:r>
              <a:rPr lang="en-US" sz="2000">
                <a:latin typeface="Helvetica" pitchFamily="34" charset="0"/>
              </a:rPr>
              <a:t>: translate IPv6 to IPv4 when needed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AF_INET6:</a:t>
            </a:r>
            <a:r>
              <a:rPr lang="en-US" sz="2000">
                <a:latin typeface="Helvetica" pitchFamily="34" charset="0"/>
              </a:rPr>
              <a:t> prefer IPv6 to IPv4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SOCK_STREAM</a:t>
            </a:r>
            <a:r>
              <a:rPr lang="en-US" sz="2000">
                <a:latin typeface="Helvetica" pitchFamily="34" charset="0"/>
              </a:rPr>
              <a:t>: selects a reliable byte-stream connection</a:t>
            </a:r>
          </a:p>
        </p:txBody>
      </p:sp>
      <p:sp>
        <p:nvSpPr>
          <p:cNvPr id="796677" name="AutoShape 5"/>
          <p:cNvSpPr>
            <a:spLocks noChangeArrowheads="1"/>
          </p:cNvSpPr>
          <p:nvPr/>
        </p:nvSpPr>
        <p:spPr bwMode="auto">
          <a:xfrm>
            <a:off x="2209800" y="3200400"/>
            <a:ext cx="304800" cy="304800"/>
          </a:xfrm>
          <a:custGeom>
            <a:avLst/>
            <a:gdLst>
              <a:gd name="T0" fmla="*/ 30346410 w 21600"/>
              <a:gd name="T1" fmla="*/ 0 h 21600"/>
              <a:gd name="T2" fmla="*/ 8887474 w 21600"/>
              <a:gd name="T3" fmla="*/ 8887474 h 21600"/>
              <a:gd name="T4" fmla="*/ 0 w 21600"/>
              <a:gd name="T5" fmla="*/ 30346410 h 21600"/>
              <a:gd name="T6" fmla="*/ 8887474 w 21600"/>
              <a:gd name="T7" fmla="*/ 51805346 h 21600"/>
              <a:gd name="T8" fmla="*/ 30346410 w 21600"/>
              <a:gd name="T9" fmla="*/ 60692834 h 21600"/>
              <a:gd name="T10" fmla="*/ 51805346 w 21600"/>
              <a:gd name="T11" fmla="*/ 51805346 h 21600"/>
              <a:gd name="T12" fmla="*/ 60692834 w 21600"/>
              <a:gd name="T13" fmla="*/ 30346410 h 21600"/>
              <a:gd name="T14" fmla="*/ 51805346 w 21600"/>
              <a:gd name="T15" fmla="*/ 888747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96678" name="AutoShape 6"/>
          <p:cNvSpPr>
            <a:spLocks noChangeArrowheads="1"/>
          </p:cNvSpPr>
          <p:nvPr/>
        </p:nvSpPr>
        <p:spPr bwMode="auto">
          <a:xfrm>
            <a:off x="3714750" y="4229100"/>
            <a:ext cx="304800" cy="304800"/>
          </a:xfrm>
          <a:custGeom>
            <a:avLst/>
            <a:gdLst>
              <a:gd name="T0" fmla="*/ 30346410 w 21600"/>
              <a:gd name="T1" fmla="*/ 0 h 21600"/>
              <a:gd name="T2" fmla="*/ 8887474 w 21600"/>
              <a:gd name="T3" fmla="*/ 8887474 h 21600"/>
              <a:gd name="T4" fmla="*/ 0 w 21600"/>
              <a:gd name="T5" fmla="*/ 30346410 h 21600"/>
              <a:gd name="T6" fmla="*/ 8887474 w 21600"/>
              <a:gd name="T7" fmla="*/ 51805346 h 21600"/>
              <a:gd name="T8" fmla="*/ 30346410 w 21600"/>
              <a:gd name="T9" fmla="*/ 60692834 h 21600"/>
              <a:gd name="T10" fmla="*/ 51805346 w 21600"/>
              <a:gd name="T11" fmla="*/ 51805346 h 21600"/>
              <a:gd name="T12" fmla="*/ 60692834 w 21600"/>
              <a:gd name="T13" fmla="*/ 30346410 h 21600"/>
              <a:gd name="T14" fmla="*/ 51805346 w 21600"/>
              <a:gd name="T15" fmla="*/ 888747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6677" grpId="0" animBg="1"/>
      <p:bldP spid="79667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83820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Client: </a:t>
            </a:r>
            <a:r>
              <a:rPr lang="en-US" altLang="en-US" smtClean="0">
                <a:latin typeface="Courier New" pitchFamily="49" charset="0"/>
              </a:rPr>
              <a:t>open_clientfd</a:t>
            </a:r>
            <a:r>
              <a:rPr lang="en-US" altLang="en-US" smtClean="0"/>
              <a:t> </a:t>
            </a:r>
            <a:r>
              <a:rPr lang="en-US" altLang="en-US" smtClean="0">
                <a:latin typeface="Courier New" pitchFamily="49" charset="0"/>
              </a:rPr>
              <a:t>(socket)</a:t>
            </a:r>
            <a:endParaRPr lang="en-US" altLang="en-US" smtClean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3810000"/>
            <a:ext cx="8077200" cy="1571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int clientfd;  /* socket descriptor */</a:t>
            </a:r>
          </a:p>
          <a:p>
            <a:endParaRPr lang="en-US" altLang="en-US"/>
          </a:p>
          <a:p>
            <a:r>
              <a:rPr lang="en-US" altLang="en-US"/>
              <a:t> clientfd = socket(hostaddresses-&gt;ai_family,</a:t>
            </a:r>
          </a:p>
          <a:p>
            <a:r>
              <a:rPr lang="en-US" altLang="en-US"/>
              <a:t>   hostaddresses-&gt;ai_socktype, hostaddresses-&gt;ai_protocol);</a:t>
            </a:r>
          </a:p>
          <a:p>
            <a:endParaRPr lang="en-US" altLang="en-US"/>
          </a:p>
          <a:p>
            <a:r>
              <a:rPr lang="en-US" altLang="en-US"/>
              <a:t>... (more)</a:t>
            </a:r>
          </a:p>
        </p:txBody>
      </p:sp>
      <p:sp>
        <p:nvSpPr>
          <p:cNvPr id="797700" name="Rectangle 4"/>
          <p:cNvSpPr>
            <a:spLocks noChangeArrowheads="1"/>
          </p:cNvSpPr>
          <p:nvPr/>
        </p:nvSpPr>
        <p:spPr bwMode="auto">
          <a:xfrm>
            <a:off x="381000" y="1820863"/>
            <a:ext cx="8763000" cy="145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8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socket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creates socket descriptor on client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>
                <a:latin typeface="Helvetica" pitchFamily="34" charset="0"/>
              </a:rPr>
              <a:t>All details provided by </a:t>
            </a:r>
            <a:r>
              <a:rPr lang="en-US" sz="2000"/>
              <a:t>getaddrinfo</a:t>
            </a:r>
            <a:endParaRPr lang="en-US" sz="2000">
              <a:latin typeface="Helvetica" pitchFamily="34" charset="0"/>
            </a:endParaRP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>
                <a:latin typeface="Helvetica" pitchFamily="34" charset="0"/>
              </a:rPr>
              <a:t>Possibility of multiple addresses (must loop &amp; try all)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597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Client: </a:t>
            </a:r>
            <a:r>
              <a:rPr lang="en-US" altLang="en-US" smtClean="0">
                <a:latin typeface="Courier New" pitchFamily="49" charset="0"/>
              </a:rPr>
              <a:t>open_clientfd</a:t>
            </a:r>
            <a:r>
              <a:rPr lang="en-US" altLang="en-US" smtClean="0"/>
              <a:t> </a:t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(connect)</a:t>
            </a:r>
          </a:p>
        </p:txBody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1905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Finally, client creates connection with server</a:t>
            </a:r>
          </a:p>
          <a:p>
            <a:pPr lvl="1" eaLnBrk="1" hangingPunct="1">
              <a:defRPr/>
            </a:pPr>
            <a:r>
              <a:rPr lang="en-US" smtClean="0"/>
              <a:t>Client process suspends (blocks) until connection is created</a:t>
            </a:r>
          </a:p>
          <a:p>
            <a:pPr lvl="1" eaLnBrk="1" hangingPunct="1">
              <a:defRPr/>
            </a:pPr>
            <a:r>
              <a:rPr lang="en-US" smtClean="0"/>
              <a:t>After resuming, client is ready to begin exchanging messages with server via Unix I/O calls on descriptor </a:t>
            </a:r>
            <a:r>
              <a:rPr lang="en-US" smtClean="0">
                <a:latin typeface="Courier New" pitchFamily="49" charset="0"/>
              </a:rPr>
              <a:t>sockfd</a:t>
            </a:r>
          </a:p>
          <a:p>
            <a:pPr lvl="1" eaLnBrk="1" hangingPunct="1">
              <a:defRPr/>
            </a:pPr>
            <a:r>
              <a:rPr lang="en-US" smtClean="0">
                <a:latin typeface="Courier New" pitchFamily="49" charset="0"/>
              </a:rPr>
              <a:t>hostaddresses </a:t>
            </a:r>
            <a:r>
              <a:rPr lang="en-US" smtClean="0"/>
              <a:t>is linked list, must be freed</a:t>
            </a:r>
          </a:p>
          <a:p>
            <a:pPr lvl="2" eaLnBrk="1" hangingPunct="1">
              <a:defRPr/>
            </a:pPr>
            <a:r>
              <a:rPr lang="en-US" smtClean="0"/>
              <a:t>Including on error returns (not shown for brevity)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57200" y="4038600"/>
            <a:ext cx="8077200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  int clientfd;                    /* socket descriptor */</a:t>
            </a:r>
          </a:p>
          <a:p>
            <a:r>
              <a:rPr lang="en-US" altLang="en-US"/>
              <a:t>  ...</a:t>
            </a:r>
          </a:p>
          <a:p>
            <a:r>
              <a:rPr lang="en-US" altLang="en-US"/>
              <a:t>  /* Establish a connection with the server */ </a:t>
            </a:r>
          </a:p>
          <a:p>
            <a:r>
              <a:rPr lang="en-US" altLang="en-US"/>
              <a:t>  if (connect(clientfd, hostaddresses-&gt;ai_addr,</a:t>
            </a:r>
          </a:p>
          <a:p>
            <a:r>
              <a:rPr lang="en-US" altLang="en-US"/>
              <a:t>     hostaddresses-&gt;ai_addrlen)</a:t>
            </a:r>
          </a:p>
          <a:p>
            <a:r>
              <a:rPr lang="en-US" altLang="en-US"/>
              <a:t>   == -1)</a:t>
            </a:r>
          </a:p>
          <a:p>
            <a:r>
              <a:rPr lang="en-US" altLang="en-US"/>
              <a:t>    return -1;</a:t>
            </a:r>
          </a:p>
          <a:p>
            <a:r>
              <a:rPr lang="en-US" altLang="en-US"/>
              <a:t>  freeaddrinfo(hostaddresses);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Echo Server: Main Routine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04800" y="1016000"/>
            <a:ext cx="8493125" cy="5635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400"/>
              <a:t>int main(int argc, char **argv) {</a:t>
            </a:r>
          </a:p>
          <a:p>
            <a:r>
              <a:rPr lang="en-US" altLang="en-US" sz="1400"/>
              <a:t>    int listenfd, connfd, clientlen, error;</a:t>
            </a:r>
          </a:p>
          <a:p>
            <a:r>
              <a:rPr lang="en-US" altLang="en-US" sz="1400"/>
              <a:t>    char * port;</a:t>
            </a:r>
          </a:p>
          <a:p>
            <a:r>
              <a:rPr lang="en-US" altLang="en-US" sz="1400"/>
              <a:t>    union {struct sockaddr_in client4; struct sockaddr_in6 client6;</a:t>
            </a:r>
          </a:p>
          <a:p>
            <a:r>
              <a:rPr lang="en-US" altLang="en-US" sz="1400"/>
              <a:t>      } clientaddr;</a:t>
            </a:r>
          </a:p>
          <a:p>
            <a:r>
              <a:rPr lang="en-US" altLang="en-US" sz="1400"/>
              <a:t>    char hostname[NI_MAXHOST], hostaddr[NI_MAXHOST];</a:t>
            </a:r>
          </a:p>
          <a:p>
            <a:endParaRPr lang="en-US" altLang="en-US" sz="1400"/>
          </a:p>
          <a:p>
            <a:r>
              <a:rPr lang="en-US" altLang="en-US" sz="1400"/>
              <a:t>    listenfd = open_listenfd(argv[1]);</a:t>
            </a:r>
          </a:p>
          <a:p>
            <a:r>
              <a:rPr lang="en-US" altLang="en-US" sz="1400"/>
              <a:t>    if (listenfd &lt; 0)</a:t>
            </a:r>
          </a:p>
          <a:p>
            <a:r>
              <a:rPr lang="en-US" altLang="en-US" sz="1400"/>
              <a:t>        exit(1);</a:t>
            </a:r>
          </a:p>
          <a:p>
            <a:r>
              <a:rPr lang="en-US" altLang="en-US" sz="1400"/>
              <a:t>    while (1) {</a:t>
            </a:r>
          </a:p>
          <a:p>
            <a:r>
              <a:rPr lang="en-US" altLang="en-US" sz="1400"/>
              <a:t>        clientlen = sizeof clientaddr;</a:t>
            </a:r>
          </a:p>
          <a:p>
            <a:r>
              <a:rPr lang="en-US" altLang="en-US" sz="1400"/>
              <a:t>        connfd = accept(listenfd, (struct sockaddr *)&amp;clientaddr, &amp;clientlen);</a:t>
            </a:r>
          </a:p>
          <a:p>
            <a:r>
              <a:rPr lang="en-US" altLang="en-US" sz="1400"/>
              <a:t>        if (connfd == -1)</a:t>
            </a:r>
          </a:p>
          <a:p>
            <a:r>
              <a:rPr lang="en-US" altLang="en-US" sz="1400"/>
              <a:t>            continue;</a:t>
            </a:r>
          </a:p>
          <a:p>
            <a:r>
              <a:rPr lang="en-US" altLang="en-US" sz="1400"/>
              <a:t>        error = getnameinfo((struct sockaddr*)&amp;clientaddr, clientlen,</a:t>
            </a:r>
          </a:p>
          <a:p>
            <a:r>
              <a:rPr lang="en-US" altLang="en-US" sz="1400"/>
              <a:t>          hostname, sizeof hostname, NULL, 0, 0);</a:t>
            </a:r>
          </a:p>
          <a:p>
            <a:r>
              <a:rPr lang="en-US" altLang="en-US" sz="1400"/>
              <a:t>        if (error != 0)</a:t>
            </a:r>
          </a:p>
          <a:p>
            <a:r>
              <a:rPr lang="en-US" altLang="en-US" sz="1400"/>
              <a:t>          continue;</a:t>
            </a:r>
          </a:p>
          <a:p>
            <a:r>
              <a:rPr lang="en-US" altLang="en-US" sz="1400"/>
              <a:t>        getnameinfo((struct sockaddr*)&amp;clientaddr, clientlen,</a:t>
            </a:r>
          </a:p>
          <a:p>
            <a:r>
              <a:rPr lang="en-US" altLang="en-US" sz="1400"/>
              <a:t>          hostaddr, sizeof hostaddr, NULL, 0, NI_NUMERICHOST);</a:t>
            </a:r>
          </a:p>
          <a:p>
            <a:r>
              <a:rPr lang="en-US" altLang="en-US" sz="1400"/>
              <a:t>        printf("server connected to %s (%s)\n", hostname, hostaddr);</a:t>
            </a:r>
          </a:p>
          <a:p>
            <a:r>
              <a:rPr lang="en-US" altLang="en-US" sz="1400"/>
              <a:t>        echo(connfd);</a:t>
            </a:r>
          </a:p>
          <a:p>
            <a:r>
              <a:rPr lang="en-US" altLang="en-US" sz="1400"/>
              <a:t>        close(connfd);</a:t>
            </a:r>
          </a:p>
          <a:p>
            <a:r>
              <a:rPr lang="en-US" altLang="en-US" sz="1400"/>
              <a:t>    }</a:t>
            </a:r>
          </a:p>
          <a:p>
            <a:r>
              <a:rPr lang="en-US" altLang="en-US" sz="1400"/>
              <a:t>}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080125" y="2041525"/>
            <a:ext cx="2835275" cy="13271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>
                <a:latin typeface="Helvetica" pitchFamily="-124" charset="0"/>
              </a:rPr>
              <a:t>This program repeatedly waits for connections, then calls echo().  Details will follow after we look at </a:t>
            </a:r>
            <a:r>
              <a:rPr lang="en-US" altLang="en-US"/>
              <a:t>open_listenfd</a:t>
            </a:r>
            <a:r>
              <a:rPr lang="en-US" altLang="en-US">
                <a:latin typeface="Helvetica" pitchFamily="-124" charset="0"/>
              </a:rPr>
              <a:t>()…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609600" y="990600"/>
            <a:ext cx="7924800" cy="57642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200" dirty="0" err="1"/>
              <a:t>int</a:t>
            </a:r>
            <a:r>
              <a:rPr lang="en-US" altLang="en-US" sz="1200" dirty="0"/>
              <a:t> </a:t>
            </a:r>
            <a:r>
              <a:rPr lang="en-US" altLang="en-US" sz="1200" dirty="0" err="1"/>
              <a:t>open_listenfd</a:t>
            </a:r>
            <a:r>
              <a:rPr lang="en-US" altLang="en-US" sz="1200" dirty="0"/>
              <a:t>(char *port)</a:t>
            </a:r>
          </a:p>
          <a:p>
            <a:r>
              <a:rPr lang="en-US" altLang="en-US" sz="1200" dirty="0"/>
              <a:t>{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int</a:t>
            </a:r>
            <a:r>
              <a:rPr lang="en-US" altLang="en-US" sz="1200" dirty="0"/>
              <a:t> 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optval</a:t>
            </a:r>
            <a:r>
              <a:rPr lang="en-US" altLang="en-US" sz="1200" dirty="0"/>
              <a:t>=1, error;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struct</a:t>
            </a:r>
            <a:r>
              <a:rPr lang="en-US" altLang="en-US" sz="1200" dirty="0"/>
              <a:t> </a:t>
            </a:r>
            <a:r>
              <a:rPr lang="en-US" altLang="en-US" sz="1200" dirty="0" err="1"/>
              <a:t>addrinfo</a:t>
            </a:r>
            <a:r>
              <a:rPr lang="en-US" altLang="en-US" sz="1200" dirty="0"/>
              <a:t> hints;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struct</a:t>
            </a:r>
            <a:r>
              <a:rPr lang="en-US" altLang="en-US" sz="1200" dirty="0"/>
              <a:t> </a:t>
            </a:r>
            <a:r>
              <a:rPr lang="en-US" altLang="en-US" sz="1200" dirty="0" err="1"/>
              <a:t>addrinfo</a:t>
            </a:r>
            <a:r>
              <a:rPr lang="en-US" altLang="en-US" sz="1200" dirty="0"/>
              <a:t> *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 = NULL;</a:t>
            </a:r>
          </a:p>
          <a:p>
            <a:endParaRPr lang="en-US" altLang="en-US" sz="1200" dirty="0"/>
          </a:p>
          <a:p>
            <a:r>
              <a:rPr lang="en-US" altLang="en-US" sz="1200" dirty="0"/>
              <a:t>    /* Find out the server's IP address and port */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memset</a:t>
            </a:r>
            <a:r>
              <a:rPr lang="en-US" altLang="en-US" sz="1200" dirty="0"/>
              <a:t>(&amp;hints, 0, </a:t>
            </a:r>
            <a:r>
              <a:rPr lang="en-US" altLang="en-US" sz="1200" dirty="0" err="1"/>
              <a:t>sizeof</a:t>
            </a:r>
            <a:r>
              <a:rPr lang="en-US" altLang="en-US" sz="1200" dirty="0"/>
              <a:t> hints);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hints.ai_flags</a:t>
            </a:r>
            <a:r>
              <a:rPr lang="en-US" altLang="en-US" sz="1200" dirty="0"/>
              <a:t> = </a:t>
            </a:r>
            <a:r>
              <a:rPr lang="en-US" altLang="en-US" sz="1200" dirty="0" err="1"/>
              <a:t>AI_ADDRCONFIG</a:t>
            </a:r>
            <a:r>
              <a:rPr lang="en-US" altLang="en-US" sz="1200" dirty="0"/>
              <a:t> | AI_V4MAPPED | </a:t>
            </a:r>
            <a:r>
              <a:rPr lang="en-US" altLang="en-US" sz="1200" dirty="0" err="1"/>
              <a:t>AI_PASSIVE</a:t>
            </a:r>
            <a:r>
              <a:rPr lang="en-US" altLang="en-US" sz="1200" dirty="0"/>
              <a:t>;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hints.ai_family</a:t>
            </a:r>
            <a:r>
              <a:rPr lang="en-US" altLang="en-US" sz="1200" dirty="0"/>
              <a:t> = AF_INET6;</a:t>
            </a:r>
          </a:p>
          <a:p>
            <a:r>
              <a:rPr lang="en-US" altLang="en-US" sz="1200" dirty="0"/>
              <a:t>    </a:t>
            </a:r>
            <a:r>
              <a:rPr lang="en-US" altLang="en-US" sz="1200" dirty="0" err="1"/>
              <a:t>hints.ai_socktype</a:t>
            </a:r>
            <a:r>
              <a:rPr lang="en-US" altLang="en-US" sz="1200" dirty="0"/>
              <a:t> = </a:t>
            </a:r>
            <a:r>
              <a:rPr lang="en-US" altLang="en-US" sz="1200" dirty="0" err="1"/>
              <a:t>SOCK_STREAM</a:t>
            </a:r>
            <a:r>
              <a:rPr lang="en-US" altLang="en-US" sz="1200" dirty="0"/>
              <a:t>;</a:t>
            </a:r>
          </a:p>
          <a:p>
            <a:r>
              <a:rPr lang="en-US" altLang="en-US" sz="1200" dirty="0"/>
              <a:t>    error = </a:t>
            </a:r>
            <a:r>
              <a:rPr lang="en-US" altLang="en-US" sz="1200" dirty="0" err="1"/>
              <a:t>getaddrinfo</a:t>
            </a:r>
            <a:r>
              <a:rPr lang="en-US" altLang="en-US" sz="1200" dirty="0"/>
              <a:t>(NULL, port, &amp;hints, &amp;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);</a:t>
            </a:r>
          </a:p>
          <a:p>
            <a:r>
              <a:rPr lang="en-US" altLang="en-US" sz="1200" dirty="0"/>
              <a:t>    if (error != 0)</a:t>
            </a:r>
          </a:p>
          <a:p>
            <a:r>
              <a:rPr lang="en-US" altLang="en-US" sz="1200" dirty="0"/>
              <a:t>        return </a:t>
            </a:r>
            <a:r>
              <a:rPr lang="en-US" altLang="en-US" sz="1200" dirty="0" smtClean="0"/>
              <a:t>-1;</a:t>
            </a:r>
            <a:endParaRPr lang="en-US" altLang="en-US" sz="1200" dirty="0"/>
          </a:p>
          <a:p>
            <a:r>
              <a:rPr lang="en-US" altLang="en-US" sz="1200" dirty="0"/>
              <a:t>    if ((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 = socket(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-&gt;</a:t>
            </a:r>
            <a:r>
              <a:rPr lang="en-US" altLang="en-US" sz="1200" dirty="0" err="1"/>
              <a:t>ai_family</a:t>
            </a:r>
            <a:r>
              <a:rPr lang="en-US" altLang="en-US" sz="1200" dirty="0"/>
              <a:t>,</a:t>
            </a:r>
          </a:p>
          <a:p>
            <a:r>
              <a:rPr lang="en-US" altLang="en-US" sz="1200" dirty="0"/>
              <a:t>      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-&gt;</a:t>
            </a:r>
            <a:r>
              <a:rPr lang="en-US" altLang="en-US" sz="1200" dirty="0" err="1"/>
              <a:t>ai_socktype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-&gt;</a:t>
            </a:r>
            <a:r>
              <a:rPr lang="en-US" altLang="en-US" sz="1200" dirty="0" err="1"/>
              <a:t>ai_protocol</a:t>
            </a:r>
            <a:r>
              <a:rPr lang="en-US" altLang="en-US" sz="1200" dirty="0"/>
              <a:t>)) == -1)</a:t>
            </a:r>
          </a:p>
          <a:p>
            <a:r>
              <a:rPr lang="en-US" altLang="en-US" sz="1200" dirty="0"/>
              <a:t>        return -1;</a:t>
            </a:r>
          </a:p>
          <a:p>
            <a:r>
              <a:rPr lang="en-US" altLang="en-US" sz="1200" dirty="0"/>
              <a:t>    /* Eliminates "Address already in use" error from bind. */</a:t>
            </a:r>
          </a:p>
          <a:p>
            <a:r>
              <a:rPr lang="en-US" altLang="en-US" sz="1200" dirty="0"/>
              <a:t>    if (</a:t>
            </a:r>
            <a:r>
              <a:rPr lang="en-US" altLang="en-US" sz="1200" dirty="0" err="1"/>
              <a:t>setsockopt</a:t>
            </a:r>
            <a:r>
              <a:rPr lang="en-US" altLang="en-US" sz="1200" dirty="0"/>
              <a:t>(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SOL_SOCKET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SO_REUSEADDR</a:t>
            </a:r>
            <a:r>
              <a:rPr lang="en-US" altLang="en-US" sz="1200" dirty="0"/>
              <a:t>,</a:t>
            </a:r>
          </a:p>
          <a:p>
            <a:r>
              <a:rPr lang="en-US" altLang="en-US" sz="1200" dirty="0"/>
              <a:t>                   (</a:t>
            </a:r>
            <a:r>
              <a:rPr lang="en-US" altLang="en-US" sz="1200" dirty="0" err="1"/>
              <a:t>const</a:t>
            </a:r>
            <a:r>
              <a:rPr lang="en-US" altLang="en-US" sz="1200" dirty="0"/>
              <a:t> void *)&amp;</a:t>
            </a:r>
            <a:r>
              <a:rPr lang="en-US" altLang="en-US" sz="1200" dirty="0" err="1"/>
              <a:t>optval</a:t>
            </a:r>
            <a:r>
              <a:rPr lang="en-US" altLang="en-US" sz="1200" dirty="0"/>
              <a:t> , </a:t>
            </a:r>
            <a:r>
              <a:rPr lang="en-US" altLang="en-US" sz="1200" dirty="0" err="1"/>
              <a:t>sizeof</a:t>
            </a:r>
            <a:r>
              <a:rPr lang="en-US" altLang="en-US" sz="1200" dirty="0"/>
              <a:t> </a:t>
            </a:r>
            <a:r>
              <a:rPr lang="en-US" altLang="en-US" sz="1200" dirty="0" err="1"/>
              <a:t>optval</a:t>
            </a:r>
            <a:r>
              <a:rPr lang="en-US" altLang="en-US" sz="1200" dirty="0"/>
              <a:t>) == -1)</a:t>
            </a:r>
          </a:p>
          <a:p>
            <a:r>
              <a:rPr lang="en-US" altLang="en-US" sz="1200" dirty="0"/>
              <a:t>        return -1</a:t>
            </a:r>
            <a:r>
              <a:rPr lang="en-US" altLang="en-US" sz="1200" dirty="0" smtClean="0"/>
              <a:t>; /* Also needs </a:t>
            </a:r>
            <a:r>
              <a:rPr lang="en-US" altLang="en-US" sz="1200" dirty="0" err="1" smtClean="0"/>
              <a:t>freeaddrinfo</a:t>
            </a:r>
            <a:r>
              <a:rPr lang="en-US" altLang="en-US" sz="1200" dirty="0" smtClean="0"/>
              <a:t> but that won’t fit on this slide */</a:t>
            </a:r>
            <a:endParaRPr lang="en-US" altLang="en-US" sz="1200" dirty="0"/>
          </a:p>
          <a:p>
            <a:r>
              <a:rPr lang="en-US" altLang="en-US" sz="1200" dirty="0"/>
              <a:t>    /* 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 will be an endpoint for all requests to port */</a:t>
            </a:r>
          </a:p>
          <a:p>
            <a:r>
              <a:rPr lang="en-US" altLang="en-US" sz="1200" dirty="0"/>
              <a:t>    if (bind(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-&gt;</a:t>
            </a:r>
            <a:r>
              <a:rPr lang="en-US" altLang="en-US" sz="1200" dirty="0" err="1"/>
              <a:t>ai_addr</a:t>
            </a:r>
            <a:r>
              <a:rPr lang="en-US" altLang="en-US" sz="1200" dirty="0"/>
              <a:t>,</a:t>
            </a:r>
          </a:p>
          <a:p>
            <a:r>
              <a:rPr lang="en-US" altLang="en-US" sz="1200" dirty="0"/>
              <a:t>      </a:t>
            </a:r>
            <a:r>
              <a:rPr lang="en-US" altLang="en-US" sz="1200" dirty="0" err="1"/>
              <a:t>hostaddresses</a:t>
            </a:r>
            <a:r>
              <a:rPr lang="en-US" altLang="en-US" sz="1200" dirty="0"/>
              <a:t>-&gt;</a:t>
            </a:r>
            <a:r>
              <a:rPr lang="en-US" altLang="en-US" sz="1200" dirty="0" err="1"/>
              <a:t>ai_addrlen</a:t>
            </a:r>
            <a:r>
              <a:rPr lang="en-US" altLang="en-US" sz="1200" dirty="0"/>
              <a:t>) == -1)</a:t>
            </a:r>
          </a:p>
          <a:p>
            <a:r>
              <a:rPr lang="en-US" altLang="en-US" sz="1200" dirty="0"/>
              <a:t>        return -1;</a:t>
            </a:r>
          </a:p>
          <a:p>
            <a:r>
              <a:rPr lang="en-US" altLang="en-US" sz="1200" dirty="0"/>
              <a:t>    /* Make it a listening socket ready to accept</a:t>
            </a:r>
          </a:p>
          <a:p>
            <a:r>
              <a:rPr lang="en-US" altLang="en-US" sz="1200" dirty="0"/>
              <a:t>       connection requests */</a:t>
            </a:r>
          </a:p>
          <a:p>
            <a:r>
              <a:rPr lang="en-US" altLang="en-US" sz="1200" dirty="0"/>
              <a:t>    if (listen(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LISTEN_MAX</a:t>
            </a:r>
            <a:r>
              <a:rPr lang="en-US" altLang="en-US" sz="1200" dirty="0"/>
              <a:t>) == -1)</a:t>
            </a:r>
          </a:p>
          <a:p>
            <a:r>
              <a:rPr lang="en-US" altLang="en-US" sz="1200" dirty="0"/>
              <a:t>        return -1;</a:t>
            </a:r>
          </a:p>
          <a:p>
            <a:r>
              <a:rPr lang="en-US" altLang="en-US" sz="1200" dirty="0"/>
              <a:t>    return </a:t>
            </a:r>
            <a:r>
              <a:rPr lang="en-US" altLang="en-US" sz="1200" dirty="0" err="1"/>
              <a:t>listenfd</a:t>
            </a:r>
            <a:r>
              <a:rPr lang="en-US" altLang="en-US" sz="1200" dirty="0"/>
              <a:t>;</a:t>
            </a:r>
          </a:p>
          <a:p>
            <a:r>
              <a:rPr lang="en-US" altLang="en-US" sz="1200" dirty="0"/>
              <a:t>} 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endParaRPr lang="en-US" altLang="en-US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699125" y="1279525"/>
            <a:ext cx="3140075" cy="108267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>
                <a:latin typeface="Helvetica" pitchFamily="-124" charset="0"/>
              </a:rPr>
              <a:t>This function opens a file descriptor on which server can </a:t>
            </a:r>
            <a:r>
              <a:rPr lang="en-US" altLang="en-US" i="1">
                <a:latin typeface="Helvetica" pitchFamily="-124" charset="0"/>
              </a:rPr>
              <a:t>listen</a:t>
            </a:r>
            <a:r>
              <a:rPr lang="en-US" altLang="en-US">
                <a:latin typeface="Helvetica" pitchFamily="-124" charset="0"/>
              </a:rPr>
              <a:t> for incoming connections.  Details follow…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68463"/>
            <a:ext cx="8763000" cy="2141537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Here, </a:t>
            </a:r>
            <a:r>
              <a:rPr lang="en-US" dirty="0" err="1" smtClean="0">
                <a:latin typeface="Courier New" pitchFamily="49" charset="0"/>
              </a:rPr>
              <a:t>getaddrinfo</a:t>
            </a:r>
            <a:r>
              <a:rPr lang="en-US" dirty="0" smtClean="0"/>
              <a:t> sets up to create generic “port”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Most options same as for </a:t>
            </a:r>
            <a:r>
              <a:rPr lang="en-US" dirty="0" err="1" smtClean="0">
                <a:latin typeface="Courier New" pitchFamily="49" charset="0"/>
              </a:rPr>
              <a:t>open_clientfd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urier New" pitchFamily="49" charset="0"/>
              </a:rPr>
              <a:t>AI_PASSIVE</a:t>
            </a:r>
            <a:r>
              <a:rPr lang="en-US" dirty="0" smtClean="0"/>
              <a:t>: allow any host to connect to us (because we’re a server)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First argument to </a:t>
            </a:r>
            <a:r>
              <a:rPr lang="en-US" dirty="0" err="1" smtClean="0">
                <a:latin typeface="Courier New" pitchFamily="49" charset="0"/>
              </a:rPr>
              <a:t>getaddrinfo</a:t>
            </a:r>
            <a:r>
              <a:rPr lang="en-US" dirty="0" smtClean="0"/>
              <a:t> is </a:t>
            </a:r>
            <a:r>
              <a:rPr lang="en-US" dirty="0" smtClean="0">
                <a:latin typeface="Courier New" pitchFamily="49" charset="0"/>
              </a:rPr>
              <a:t>NULL</a:t>
            </a:r>
            <a:r>
              <a:rPr lang="en-US" dirty="0" smtClean="0"/>
              <a:t> because we won’t be connecting to a specific host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851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(getaddrinfo)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22288" y="4022725"/>
            <a:ext cx="8164512" cy="10826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    hints.ai_flags = AI_ADDRCONFIG | AI_V4MAPPED | AI_PASSIVE;</a:t>
            </a:r>
          </a:p>
          <a:p>
            <a:r>
              <a:rPr lang="en-US" altLang="en-US"/>
              <a:t>    hints.ai_family = AF_INET6;</a:t>
            </a:r>
          </a:p>
          <a:p>
            <a:r>
              <a:rPr lang="en-US" altLang="en-US"/>
              <a:t>    hints.ai_socktype = SOCK_STREAM;</a:t>
            </a:r>
          </a:p>
          <a:p>
            <a:r>
              <a:rPr lang="en-US" altLang="en-US"/>
              <a:t>    error = getaddrinfo(NULL, port, &amp;hints, &amp;hostaddresses);</a:t>
            </a:r>
          </a:p>
        </p:txBody>
      </p:sp>
      <p:sp>
        <p:nvSpPr>
          <p:cNvPr id="802821" name="AutoShape 5"/>
          <p:cNvSpPr>
            <a:spLocks noChangeArrowheads="1"/>
          </p:cNvSpPr>
          <p:nvPr/>
        </p:nvSpPr>
        <p:spPr bwMode="auto">
          <a:xfrm>
            <a:off x="4071938" y="4289425"/>
            <a:ext cx="304800" cy="304800"/>
          </a:xfrm>
          <a:custGeom>
            <a:avLst/>
            <a:gdLst>
              <a:gd name="T0" fmla="*/ 30346410 w 21600"/>
              <a:gd name="T1" fmla="*/ 0 h 21600"/>
              <a:gd name="T2" fmla="*/ 8887474 w 21600"/>
              <a:gd name="T3" fmla="*/ 8887474 h 21600"/>
              <a:gd name="T4" fmla="*/ 0 w 21600"/>
              <a:gd name="T5" fmla="*/ 30346410 h 21600"/>
              <a:gd name="T6" fmla="*/ 8887474 w 21600"/>
              <a:gd name="T7" fmla="*/ 51805346 h 21600"/>
              <a:gd name="T8" fmla="*/ 30346410 w 21600"/>
              <a:gd name="T9" fmla="*/ 60692834 h 21600"/>
              <a:gd name="T10" fmla="*/ 51805346 w 21600"/>
              <a:gd name="T11" fmla="*/ 51805346 h 21600"/>
              <a:gd name="T12" fmla="*/ 60692834 w 21600"/>
              <a:gd name="T13" fmla="*/ 30346410 h 21600"/>
              <a:gd name="T14" fmla="*/ 51805346 w 21600"/>
              <a:gd name="T15" fmla="*/ 888747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282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68463"/>
            <a:ext cx="8763000" cy="1455737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latin typeface="Courier New" pitchFamily="49" charset="0"/>
              </a:rPr>
              <a:t>socket</a:t>
            </a:r>
            <a:r>
              <a:rPr lang="en-US" smtClean="0"/>
              <a:t> creates socket descriptor on the server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All important parameters provided by </a:t>
            </a:r>
            <a:r>
              <a:rPr lang="en-US" smtClean="0">
                <a:latin typeface="Courier New" pitchFamily="49" charset="0"/>
              </a:rPr>
              <a:t>getaddrinfo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Saves us from worrying about IPv4 vs. IPv6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85000"/>
              </a:lnSpc>
              <a:defRPr/>
            </a:pPr>
            <a:endParaRPr lang="en-US" smtClean="0"/>
          </a:p>
          <a:p>
            <a:pPr eaLnBrk="1" hangingPunct="1">
              <a:lnSpc>
                <a:spcPct val="85000"/>
              </a:lnSpc>
              <a:defRPr/>
            </a:pPr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851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(socket)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81000" y="3263900"/>
            <a:ext cx="7837402" cy="1815882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listenfd</a:t>
            </a:r>
            <a:r>
              <a:rPr lang="en-US" altLang="en-US" dirty="0"/>
              <a:t>; /* listening socket descriptor */</a:t>
            </a:r>
          </a:p>
          <a:p>
            <a:r>
              <a:rPr lang="en-US" altLang="en-US" dirty="0"/>
              <a:t> </a:t>
            </a:r>
          </a:p>
          <a:p>
            <a:r>
              <a:rPr lang="en-US" altLang="en-US" dirty="0"/>
              <a:t>/* Create a socket descriptor */ </a:t>
            </a:r>
          </a:p>
          <a:p>
            <a:r>
              <a:rPr lang="en-US" altLang="en-US" dirty="0" err="1" smtClean="0"/>
              <a:t>listenfd</a:t>
            </a:r>
            <a:r>
              <a:rPr lang="en-US" altLang="en-US" dirty="0" smtClean="0"/>
              <a:t> </a:t>
            </a:r>
            <a:r>
              <a:rPr lang="en-US" altLang="en-US" dirty="0"/>
              <a:t>= socket(</a:t>
            </a:r>
            <a:r>
              <a:rPr lang="en-US" altLang="en-US" dirty="0" err="1"/>
              <a:t>hostaddresses</a:t>
            </a:r>
            <a:r>
              <a:rPr lang="en-US" altLang="en-US" dirty="0"/>
              <a:t>-&gt;</a:t>
            </a:r>
            <a:r>
              <a:rPr lang="en-US" altLang="en-US" dirty="0" err="1"/>
              <a:t>ai_family</a:t>
            </a:r>
            <a:r>
              <a:rPr lang="en-US" altLang="en-US" dirty="0"/>
              <a:t>,</a:t>
            </a:r>
          </a:p>
          <a:p>
            <a:r>
              <a:rPr lang="en-US" altLang="en-US" dirty="0"/>
              <a:t>      </a:t>
            </a:r>
            <a:r>
              <a:rPr lang="en-US" altLang="en-US" dirty="0" err="1"/>
              <a:t>hostaddresses</a:t>
            </a:r>
            <a:r>
              <a:rPr lang="en-US" altLang="en-US" dirty="0"/>
              <a:t>-&gt;</a:t>
            </a:r>
            <a:r>
              <a:rPr lang="en-US" altLang="en-US" dirty="0" err="1"/>
              <a:t>ai_socktype</a:t>
            </a:r>
            <a:r>
              <a:rPr lang="en-US" altLang="en-US" dirty="0"/>
              <a:t>, </a:t>
            </a:r>
            <a:r>
              <a:rPr lang="en-US" altLang="en-US" dirty="0" err="1"/>
              <a:t>hostaddresses</a:t>
            </a:r>
            <a:r>
              <a:rPr lang="en-US" altLang="en-US" dirty="0"/>
              <a:t>-&gt;</a:t>
            </a:r>
            <a:r>
              <a:rPr lang="en-US" altLang="en-US" dirty="0" err="1"/>
              <a:t>ai_protocol</a:t>
            </a:r>
            <a:r>
              <a:rPr lang="en-US" altLang="en-US" dirty="0" smtClean="0"/>
              <a:t>);</a:t>
            </a:r>
          </a:p>
          <a:p>
            <a:r>
              <a:rPr lang="en-US" altLang="en-US" dirty="0" smtClean="0"/>
              <a:t>if (</a:t>
            </a:r>
            <a:r>
              <a:rPr lang="en-US" altLang="en-US" dirty="0" err="1" smtClean="0"/>
              <a:t>listenfd</a:t>
            </a:r>
            <a:r>
              <a:rPr lang="en-US" altLang="en-US" dirty="0" smtClean="0"/>
              <a:t> </a:t>
            </a:r>
            <a:r>
              <a:rPr lang="en-US" altLang="en-US" dirty="0"/>
              <a:t>== -1)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  </a:t>
            </a:r>
            <a:r>
              <a:rPr lang="en-US" altLang="en-US" dirty="0" smtClean="0"/>
              <a:t>return </a:t>
            </a:r>
            <a:r>
              <a:rPr lang="en-US" altLang="en-US" dirty="0"/>
              <a:t>-1;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8486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(setsockopt)</a:t>
            </a:r>
          </a:p>
        </p:txBody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07388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socket can be given some attributes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Handy trick that allows us to rerun the server immediately after we kill it</a:t>
            </a:r>
          </a:p>
          <a:p>
            <a:pPr lvl="1" eaLnBrk="1" hangingPunct="1">
              <a:defRPr/>
            </a:pPr>
            <a:r>
              <a:rPr lang="en-US" smtClean="0"/>
              <a:t>Otherwise we would have to wait about 15 seconds</a:t>
            </a:r>
          </a:p>
          <a:p>
            <a:pPr lvl="1" eaLnBrk="1" hangingPunct="1">
              <a:defRPr/>
            </a:pPr>
            <a:r>
              <a:rPr lang="en-US" smtClean="0"/>
              <a:t>Eliminates “Address already in use” error from </a:t>
            </a:r>
            <a:r>
              <a:rPr lang="en-US" smtClean="0">
                <a:latin typeface="Courier New" pitchFamily="49" charset="0"/>
              </a:rPr>
              <a:t>bind()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Strongly suggest you do this for all your servers to simplify debugging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57200" y="2133600"/>
            <a:ext cx="8153400" cy="156966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 smtClean="0"/>
              <a:t>/* </a:t>
            </a:r>
            <a:r>
              <a:rPr lang="en-US" altLang="en-US" dirty="0"/>
              <a:t>Eliminates "Address already in use" error from bind(). */ </a:t>
            </a:r>
          </a:p>
          <a:p>
            <a:r>
              <a:rPr lang="en-US" altLang="en-US" dirty="0"/>
              <a:t>if (</a:t>
            </a:r>
            <a:r>
              <a:rPr lang="en-US" altLang="en-US" dirty="0" err="1"/>
              <a:t>setsockopt</a:t>
            </a:r>
            <a:r>
              <a:rPr lang="en-US" altLang="en-US" dirty="0"/>
              <a:t>(</a:t>
            </a:r>
            <a:r>
              <a:rPr lang="en-US" altLang="en-US" dirty="0" err="1"/>
              <a:t>listenfd</a:t>
            </a:r>
            <a:r>
              <a:rPr lang="en-US" altLang="en-US" dirty="0"/>
              <a:t>, </a:t>
            </a:r>
            <a:r>
              <a:rPr lang="en-US" altLang="en-US" dirty="0" err="1"/>
              <a:t>SOL_SOCKET</a:t>
            </a:r>
            <a:r>
              <a:rPr lang="en-US" altLang="en-US" dirty="0"/>
              <a:t>, </a:t>
            </a:r>
            <a:r>
              <a:rPr lang="en-US" altLang="en-US" dirty="0" err="1"/>
              <a:t>SO_REUSEADDR</a:t>
            </a:r>
            <a:r>
              <a:rPr lang="en-US" altLang="en-US" dirty="0"/>
              <a:t>,  </a:t>
            </a:r>
          </a:p>
          <a:p>
            <a:r>
              <a:rPr lang="en-US" altLang="en-US" dirty="0"/>
              <a:t>              (</a:t>
            </a:r>
            <a:r>
              <a:rPr lang="en-US" altLang="en-US" dirty="0" err="1"/>
              <a:t>const</a:t>
            </a:r>
            <a:r>
              <a:rPr lang="en-US" altLang="en-US" dirty="0"/>
              <a:t> void *)&amp;</a:t>
            </a:r>
            <a:r>
              <a:rPr lang="en-US" altLang="en-US" dirty="0" err="1" smtClean="0"/>
              <a:t>optval</a:t>
            </a:r>
            <a:r>
              <a:rPr lang="en-US" altLang="en-US" dirty="0" smtClean="0"/>
              <a:t>, </a:t>
            </a:r>
            <a:r>
              <a:rPr lang="en-US" altLang="en-US" dirty="0" err="1"/>
              <a:t>sizeof</a:t>
            </a:r>
            <a:r>
              <a:rPr lang="en-US" altLang="en-US" dirty="0"/>
              <a:t> </a:t>
            </a:r>
            <a:r>
              <a:rPr lang="en-US" altLang="en-US" dirty="0" err="1"/>
              <a:t>optval</a:t>
            </a:r>
            <a:r>
              <a:rPr lang="en-US" altLang="en-US" dirty="0"/>
              <a:t>) == -1</a:t>
            </a:r>
            <a:r>
              <a:rPr lang="en-US" altLang="en-US" dirty="0" smtClean="0"/>
              <a:t>) {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  </a:t>
            </a:r>
            <a:r>
              <a:rPr lang="en-US" altLang="en-US" dirty="0" err="1" smtClean="0"/>
              <a:t>freeaddrinfo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hostaddresses</a:t>
            </a:r>
            <a:r>
              <a:rPr lang="en-US" altLang="en-US" dirty="0" smtClean="0"/>
              <a:t>);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r>
              <a:rPr lang="en-US" altLang="en-US" dirty="0"/>
              <a:t>    return -1</a:t>
            </a:r>
            <a:r>
              <a:rPr lang="en-US" altLang="en-US" dirty="0" smtClean="0"/>
              <a:t>;</a:t>
            </a:r>
          </a:p>
          <a:p>
            <a:r>
              <a:rPr lang="en-US" altLang="en-US" dirty="0"/>
              <a:t>}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8486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r>
              <a:rPr lang="en-US" altLang="en-US" smtClean="0"/>
              <a:t> </a:t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(bind)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17688"/>
            <a:ext cx="8307387" cy="13827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urier New" pitchFamily="49" charset="0"/>
              </a:rPr>
              <a:t>bind </a:t>
            </a:r>
            <a:r>
              <a:rPr lang="en-US" smtClean="0"/>
              <a:t>associates socket with socket address we just created</a:t>
            </a:r>
          </a:p>
          <a:p>
            <a:pPr eaLnBrk="1" hangingPunct="1">
              <a:defRPr/>
            </a:pPr>
            <a:r>
              <a:rPr lang="en-US" smtClean="0"/>
              <a:t>Again, important parameters come from </a:t>
            </a:r>
            <a:r>
              <a:rPr lang="en-US" smtClean="0">
                <a:latin typeface="Courier New" pitchFamily="49" charset="0"/>
              </a:rPr>
              <a:t>getaddrinfo</a:t>
            </a:r>
            <a:endParaRPr lang="en-US" smtClean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81000" y="3502025"/>
            <a:ext cx="8305800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int listenfd;                  /* listening socket */</a:t>
            </a:r>
          </a:p>
          <a:p>
            <a:endParaRPr lang="en-US" altLang="en-US"/>
          </a:p>
          <a:p>
            <a:r>
              <a:rPr lang="en-US" altLang="en-US"/>
              <a:t>...</a:t>
            </a:r>
          </a:p>
          <a:p>
            <a:r>
              <a:rPr lang="en-US" altLang="en-US"/>
              <a:t>    /* listenfd will be an endpoint for all requests to port</a:t>
            </a:r>
          </a:p>
          <a:p>
            <a:r>
              <a:rPr lang="en-US" altLang="en-US"/>
              <a:t>       on any IP address for this host */</a:t>
            </a:r>
          </a:p>
          <a:p>
            <a:r>
              <a:rPr lang="en-US" altLang="en-US"/>
              <a:t>    if (bind(listenfd, hostaddresses-&gt;ai_addr,</a:t>
            </a:r>
          </a:p>
          <a:p>
            <a:r>
              <a:rPr lang="en-US" altLang="en-US"/>
              <a:t>      hostaddresses-&gt;ai_addrlen) == -1)</a:t>
            </a:r>
          </a:p>
          <a:p>
            <a:r>
              <a:rPr lang="en-US" altLang="en-US"/>
              <a:t>        return -1;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898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2. Domain Naming System (DNS)</a:t>
            </a:r>
          </a:p>
        </p:txBody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99500" cy="5638800"/>
          </a:xfrm>
        </p:spPr>
        <p:txBody>
          <a:bodyPr/>
          <a:lstStyle/>
          <a:p>
            <a:pPr marL="223838" indent="-223838" defTabSz="895350" eaLnBrk="1" hangingPunct="1">
              <a:defRPr/>
            </a:pPr>
            <a:r>
              <a:rPr lang="en-US" smtClean="0"/>
              <a:t>Internet maintains mapping between IP addresses and domain names in huge worldwide distributed database called </a:t>
            </a:r>
            <a:r>
              <a:rPr lang="en-US" i="1" smtClean="0"/>
              <a:t>DNS</a:t>
            </a:r>
            <a:endParaRPr lang="en-US" smtClean="0"/>
          </a:p>
          <a:p>
            <a:pPr marL="560388" lvl="1" indent="-222250" defTabSz="895350" eaLnBrk="1" hangingPunct="1">
              <a:defRPr/>
            </a:pPr>
            <a:r>
              <a:rPr lang="en-US" smtClean="0"/>
              <a:t>Conceptually, programmers can view DNS database as collection of millions of </a:t>
            </a:r>
            <a:r>
              <a:rPr lang="en-US" i="1" smtClean="0"/>
              <a:t>host entry structures</a:t>
            </a:r>
            <a:r>
              <a:rPr lang="en-US" smtClean="0"/>
              <a:t>:</a:t>
            </a:r>
          </a:p>
          <a:p>
            <a:pPr marL="223838" indent="-223838" defTabSz="895350" eaLnBrk="1" hangingPunct="1">
              <a:defRPr/>
            </a:pPr>
            <a:endParaRPr lang="en-US" sz="1600" smtClean="0">
              <a:latin typeface="Courier New" pitchFamily="49" charset="0"/>
            </a:endParaRPr>
          </a:p>
          <a:p>
            <a:pPr marL="223838" indent="-223838" defTabSz="895350" eaLnBrk="1" hangingPunct="1">
              <a:defRPr/>
            </a:pPr>
            <a:endParaRPr lang="en-US" smtClean="0"/>
          </a:p>
          <a:p>
            <a:pPr marL="223838" indent="-223838" defTabSz="895350" eaLnBrk="1" hangingPunct="1">
              <a:defRPr/>
            </a:pPr>
            <a:endParaRPr lang="en-US" smtClean="0"/>
          </a:p>
          <a:p>
            <a:pPr marL="223838" indent="-223838" defTabSz="895350" eaLnBrk="1" hangingPunct="1">
              <a:defRPr/>
            </a:pPr>
            <a:endParaRPr lang="en-US" smtClean="0"/>
          </a:p>
          <a:p>
            <a:pPr marL="223838" indent="-223838" defTabSz="895350" eaLnBrk="1" hangingPunct="1">
              <a:defRPr/>
            </a:pPr>
            <a:endParaRPr lang="en-US" smtClean="0"/>
          </a:p>
          <a:p>
            <a:pPr marL="223838" indent="-223838" defTabSz="895350" eaLnBrk="1" hangingPunct="1">
              <a:defRPr/>
            </a:pPr>
            <a:r>
              <a:rPr lang="en-US" smtClean="0"/>
              <a:t>Functions for retrieving host entries from DNS:</a:t>
            </a:r>
          </a:p>
          <a:p>
            <a:pPr marL="560388" lvl="1" indent="-222250" defTabSz="895350" eaLnBrk="1" hangingPunct="1">
              <a:defRPr/>
            </a:pPr>
            <a:r>
              <a:rPr lang="en-US" smtClean="0">
                <a:latin typeface="Courier New" pitchFamily="49" charset="0"/>
              </a:rPr>
              <a:t>getaddrinfo</a:t>
            </a:r>
            <a:r>
              <a:rPr lang="en-US" smtClean="0"/>
              <a:t>: query key is a DNS domain name</a:t>
            </a:r>
          </a:p>
          <a:p>
            <a:pPr marL="560388" lvl="1" indent="-222250" defTabSz="895350" eaLnBrk="1" hangingPunct="1">
              <a:defRPr/>
            </a:pPr>
            <a:r>
              <a:rPr lang="en-US" smtClean="0">
                <a:latin typeface="Courier New" pitchFamily="49" charset="0"/>
              </a:rPr>
              <a:t>getnameinfo:</a:t>
            </a:r>
            <a:r>
              <a:rPr lang="en-US" smtClean="0"/>
              <a:t> query key is an IP address</a:t>
            </a:r>
            <a:endParaRPr lang="en-US" sz="1400" smtClean="0">
              <a:latin typeface="Courier New" pitchFamily="49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" y="2971800"/>
            <a:ext cx="8915400" cy="24447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400"/>
              <a:t>/* Address information structure (DNS only has + entries) */ </a:t>
            </a:r>
          </a:p>
          <a:p>
            <a:r>
              <a:rPr lang="en-US" altLang="en-US" sz="1400"/>
              <a:t>struct addrinfo {</a:t>
            </a:r>
          </a:p>
          <a:p>
            <a:r>
              <a:rPr lang="en-US" altLang="en-US" sz="1400"/>
              <a:t>	int              ai_flags;	/*   Various options */</a:t>
            </a:r>
          </a:p>
          <a:p>
            <a:r>
              <a:rPr lang="en-US" altLang="en-US" sz="1400"/>
              <a:t>	int              ai_family;	/* + AF_INET or AF_INET6 */</a:t>
            </a:r>
          </a:p>
          <a:p>
            <a:r>
              <a:rPr lang="en-US" altLang="en-US" sz="1400"/>
              <a:t>	int              ai_socktype;	/*   Preferred socket type */</a:t>
            </a:r>
          </a:p>
          <a:p>
            <a:r>
              <a:rPr lang="en-US" altLang="en-US" sz="1400"/>
              <a:t>	int              ai_protocol;	/*   Preferred protocol */</a:t>
            </a:r>
          </a:p>
          <a:p>
            <a:r>
              <a:rPr lang="en-US" altLang="en-US" sz="1400"/>
              <a:t>	size_t           ai_addrlen;	/*   Length of address */</a:t>
            </a:r>
          </a:p>
          <a:p>
            <a:r>
              <a:rPr lang="en-US" altLang="en-US" sz="1400"/>
              <a:t>	struct sockaddr *ai_addr;		/* + Encoded IP address */</a:t>
            </a:r>
          </a:p>
          <a:p>
            <a:r>
              <a:rPr lang="en-US" altLang="en-US" sz="1400"/>
              <a:t>	char            *ai_canonname;	/* + Canonical host name */</a:t>
            </a:r>
          </a:p>
          <a:p>
            <a:r>
              <a:rPr lang="en-US" altLang="en-US" sz="1400"/>
              <a:t>	struct addrinfo *ai_next;		/*   Link to next answer */</a:t>
            </a:r>
          </a:p>
          <a:p>
            <a:r>
              <a:rPr lang="en-US" altLang="en-US" sz="1400"/>
              <a:t>};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72375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open_listenfd</a:t>
            </a:r>
            <a:r>
              <a:rPr lang="en-US" altLang="en-US" smtClean="0"/>
              <a:t> </a:t>
            </a:r>
            <a:br>
              <a:rPr lang="en-US" altLang="en-US" smtClean="0"/>
            </a:br>
            <a:r>
              <a:rPr lang="en-US" altLang="en-US" smtClean="0">
                <a:latin typeface="Courier New" pitchFamily="49" charset="0"/>
              </a:rPr>
              <a:t>(listen)</a:t>
            </a:r>
          </a:p>
        </p:txBody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676400"/>
            <a:ext cx="8255000" cy="52657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urier New" pitchFamily="49" charset="0"/>
              </a:rPr>
              <a:t>listen</a:t>
            </a:r>
            <a:r>
              <a:rPr lang="en-US" smtClean="0"/>
              <a:t> indicates that this socket will accept connection (</a:t>
            </a:r>
            <a:r>
              <a:rPr lang="en-US" smtClean="0">
                <a:latin typeface="Courier New" pitchFamily="49" charset="0"/>
              </a:rPr>
              <a:t>connect</a:t>
            </a:r>
            <a:r>
              <a:rPr lang="en-US" smtClean="0"/>
              <a:t>) requests from clients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We’re finally ready to enter main server loop that accepts and processes client connection requests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28600" y="2855913"/>
            <a:ext cx="8753475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int listenfd; /* listening socket */</a:t>
            </a:r>
          </a:p>
          <a:p>
            <a:endParaRPr lang="en-US" altLang="en-US"/>
          </a:p>
          <a:p>
            <a:r>
              <a:rPr lang="en-US" altLang="en-US"/>
              <a:t>...</a:t>
            </a:r>
          </a:p>
          <a:p>
            <a:r>
              <a:rPr lang="en-US" altLang="en-US"/>
              <a:t> /* Make it a listening socket ready to accept connection requests */ </a:t>
            </a:r>
          </a:p>
          <a:p>
            <a:r>
              <a:rPr lang="en-US" altLang="en-US"/>
              <a:t>    if (listen(listenfd, LISTEN_MAX) == -1) </a:t>
            </a:r>
          </a:p>
          <a:p>
            <a:r>
              <a:rPr lang="en-US" altLang="en-US"/>
              <a:t>        return -1;</a:t>
            </a:r>
          </a:p>
          <a:p>
            <a:r>
              <a:rPr lang="en-US" altLang="en-US"/>
              <a:t>    return listenfd; </a:t>
            </a:r>
          </a:p>
          <a:p>
            <a:r>
              <a:rPr lang="en-US" altLang="en-US"/>
              <a:t>}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024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Main Loop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Server loops endlessly, waiting for connection requests, then reading input from client and echoing it back to client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57200" y="2667000"/>
            <a:ext cx="8123238" cy="25495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main() {</a:t>
            </a:r>
          </a:p>
          <a:p>
            <a:endParaRPr lang="en-US" altLang="en-US"/>
          </a:p>
          <a:p>
            <a:r>
              <a:rPr lang="en-US" altLang="en-US"/>
              <a:t>   /* create and configure the listening socket */</a:t>
            </a:r>
          </a:p>
          <a:p>
            <a:endParaRPr lang="en-US" altLang="en-US"/>
          </a:p>
          <a:p>
            <a:r>
              <a:rPr lang="en-US" altLang="en-US"/>
              <a:t>   while(1) {</a:t>
            </a:r>
          </a:p>
          <a:p>
            <a:r>
              <a:rPr lang="en-US" altLang="en-US"/>
              <a:t>      /* accept(): wait for a connection request */</a:t>
            </a:r>
          </a:p>
          <a:p>
            <a:r>
              <a:rPr lang="en-US" altLang="en-US"/>
              <a:t>      /* echo(): read and echo input lines from client til EOF */</a:t>
            </a:r>
          </a:p>
          <a:p>
            <a:r>
              <a:rPr lang="en-US" altLang="en-US"/>
              <a:t>      /* close(): close the connection */ </a:t>
            </a:r>
          </a:p>
          <a:p>
            <a:r>
              <a:rPr lang="en-US" altLang="en-US"/>
              <a:t>   }</a:t>
            </a:r>
          </a:p>
          <a:p>
            <a:r>
              <a:rPr lang="en-US" alt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ChangeArrowheads="1"/>
          </p:cNvSpPr>
          <p:nvPr/>
        </p:nvSpPr>
        <p:spPr bwMode="auto">
          <a:xfrm>
            <a:off x="444500" y="990600"/>
            <a:ext cx="8255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accept()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blocks waiting for connection request</a:t>
            </a: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accept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returns </a:t>
            </a:r>
            <a:r>
              <a:rPr lang="en-US" sz="24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connected descriptor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(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connfd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) with same properties as </a:t>
            </a:r>
            <a:r>
              <a:rPr lang="en-US" sz="24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listening descriptor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(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listenfd)</a:t>
            </a: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>
                <a:latin typeface="Helvetica" pitchFamily="34" charset="0"/>
              </a:rPr>
              <a:t>Returns when connection between client and server is created and ready for I/O transfers</a:t>
            </a:r>
            <a:endParaRPr lang="en-US" sz="2000"/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>
                <a:latin typeface="Helvetica" pitchFamily="34" charset="0"/>
              </a:rPr>
              <a:t>All I/O with client will be done via connected socket</a:t>
            </a: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accept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also fills in client’s IP address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82148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accept</a:t>
            </a:r>
            <a:endParaRPr lang="en-US" altLang="en-US" smtClean="0"/>
          </a:p>
        </p:txBody>
      </p:sp>
      <p:sp>
        <p:nvSpPr>
          <p:cNvPr id="807940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55000" cy="5265738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1600" b="0" smtClean="0">
                <a:latin typeface="Courier New" pitchFamily="49" charset="0"/>
              </a:rPr>
              <a:t>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81000" y="1657350"/>
            <a:ext cx="8534400" cy="230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    int listenfd; /* listening descriptor */</a:t>
            </a:r>
          </a:p>
          <a:p>
            <a:r>
              <a:rPr lang="en-US" altLang="en-US"/>
              <a:t>    int connfd;   /* connected descriptor */ </a:t>
            </a:r>
          </a:p>
          <a:p>
            <a:r>
              <a:rPr lang="en-US" altLang="en-US"/>
              <a:t>    union { struct sockaddr_in client4; struct sockaddr_in6 client6;</a:t>
            </a:r>
          </a:p>
          <a:p>
            <a:r>
              <a:rPr lang="en-US" altLang="en-US"/>
              <a:t>      } clientaddr;</a:t>
            </a:r>
          </a:p>
          <a:p>
            <a:r>
              <a:rPr lang="en-US" altLang="en-US"/>
              <a:t>    int clientlen;    </a:t>
            </a:r>
          </a:p>
          <a:p>
            <a:r>
              <a:rPr lang="en-US" altLang="en-US"/>
              <a:t> </a:t>
            </a:r>
          </a:p>
          <a:p>
            <a:r>
              <a:rPr lang="en-US" altLang="en-US"/>
              <a:t>    clientlen = sizeof(clientaddr); </a:t>
            </a:r>
          </a:p>
          <a:p>
            <a:r>
              <a:rPr lang="en-US" altLang="en-US"/>
              <a:t>    connfd = accept(listenfd, (struct sockaddr *)&amp;clientaddr,</a:t>
            </a:r>
          </a:p>
          <a:p>
            <a:r>
              <a:rPr lang="en-US" altLang="en-US"/>
              <a:t>      &amp;clientlen);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Identifying Client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Server can determine domain name and IP address of client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04800" y="2193925"/>
            <a:ext cx="8631238" cy="2794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    char hostname[NI_MAXHOST], hostaddr[NI_MAXHOST];</a:t>
            </a:r>
          </a:p>
          <a:p>
            <a:r>
              <a:rPr lang="en-US" altLang="en-US"/>
              <a:t>    …</a:t>
            </a:r>
          </a:p>
          <a:p>
            <a:r>
              <a:rPr lang="en-US" altLang="en-US"/>
              <a:t>        error = getnameinfo((struct sockaddr*)&amp;clientaddr, clientlen,</a:t>
            </a:r>
          </a:p>
          <a:p>
            <a:r>
              <a:rPr lang="en-US" altLang="en-US"/>
              <a:t>          hostname, sizeof hostname, NULL, 0, 0);</a:t>
            </a:r>
          </a:p>
          <a:p>
            <a:r>
              <a:rPr lang="en-US" altLang="en-US"/>
              <a:t>        if (error != 0) {</a:t>
            </a:r>
          </a:p>
          <a:p>
            <a:r>
              <a:rPr lang="en-US" altLang="en-US"/>
              <a:t>          close(connfd);</a:t>
            </a:r>
          </a:p>
          <a:p>
            <a:r>
              <a:rPr lang="en-US" altLang="en-US"/>
              <a:t>          continue;</a:t>
            </a:r>
          </a:p>
          <a:p>
            <a:r>
              <a:rPr lang="en-US" altLang="en-US"/>
              <a:t>        }</a:t>
            </a:r>
          </a:p>
          <a:p>
            <a:r>
              <a:rPr lang="en-US" altLang="en-US"/>
              <a:t>        getnameinfo((struct sockaddr*)&amp;clientaddr, clientlen,</a:t>
            </a:r>
          </a:p>
          <a:p>
            <a:r>
              <a:rPr lang="en-US" altLang="en-US"/>
              <a:t>          hostaddr, sizeof hostaddr, NULL, 0, NI_NUMERICHOST);</a:t>
            </a:r>
          </a:p>
          <a:p>
            <a:r>
              <a:rPr lang="en-US" altLang="en-US"/>
              <a:t>        printf("server connected to %s (%s)\n", hostname, hostaddr);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4685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Echo Server: </a:t>
            </a:r>
            <a:r>
              <a:rPr lang="en-US" altLang="en-US" smtClean="0">
                <a:latin typeface="Courier New" pitchFamily="49" charset="0"/>
              </a:rPr>
              <a:t>echo</a:t>
            </a:r>
            <a:endParaRPr lang="en-US" altLang="en-US" smtClean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57200" y="3305175"/>
            <a:ext cx="7772400" cy="2794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/>
              <a:t>void echo(int connfd)</a:t>
            </a:r>
          </a:p>
          <a:p>
            <a:r>
              <a:rPr lang="en-US" altLang="en-US"/>
              <a:t>{</a:t>
            </a:r>
          </a:p>
          <a:p>
            <a:r>
              <a:rPr lang="en-US" altLang="en-US"/>
              <a:t>    size_t n;</a:t>
            </a:r>
          </a:p>
          <a:p>
            <a:r>
              <a:rPr lang="en-US" altLang="en-US"/>
              <a:t>    char buf[MAXLINE];</a:t>
            </a:r>
          </a:p>
          <a:p>
            <a:endParaRPr lang="en-US" altLang="en-US"/>
          </a:p>
          <a:p>
            <a:r>
              <a:rPr lang="en-US" altLang="en-US"/>
              <a:t>    while((n = read(connfd, buf, sizeof buf)) &gt; 0) {</a:t>
            </a:r>
          </a:p>
          <a:p>
            <a:r>
              <a:rPr lang="en-US" altLang="en-US"/>
              <a:t>        printf("server received %d bytes\n", n);</a:t>
            </a:r>
          </a:p>
          <a:p>
            <a:r>
              <a:rPr lang="en-US" altLang="en-US"/>
              <a:t>        write(connfd, buf, n);</a:t>
            </a:r>
          </a:p>
          <a:p>
            <a:r>
              <a:rPr lang="en-US" altLang="en-US"/>
              <a:t>    }</a:t>
            </a:r>
          </a:p>
          <a:p>
            <a:r>
              <a:rPr lang="en-US" altLang="en-US"/>
              <a:t>}</a:t>
            </a:r>
          </a:p>
          <a:p>
            <a:endParaRPr lang="en-US" altLang="en-US"/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96287" cy="1751012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Server uses Unix I/O to read and echo text lines until EOF (end-of-file) is encountered</a:t>
            </a:r>
          </a:p>
          <a:p>
            <a:pPr lvl="1" eaLnBrk="1" hangingPunct="1">
              <a:defRPr/>
            </a:pPr>
            <a:r>
              <a:rPr lang="en-US" smtClean="0"/>
              <a:t>EOF notification caused by client calling </a:t>
            </a:r>
            <a:r>
              <a:rPr lang="en-US" smtClean="0">
                <a:latin typeface="Courier New" pitchFamily="49" charset="0"/>
              </a:rPr>
              <a:t>close(clientfd)</a:t>
            </a:r>
          </a:p>
          <a:p>
            <a:pPr lvl="1" eaLnBrk="1" hangingPunct="1">
              <a:defRPr/>
            </a:pPr>
            <a:r>
              <a:rPr lang="en-US" smtClean="0"/>
              <a:t>IMPORTANT: EOF is a condition, not a particular data byte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52475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Testing Servers Using </a:t>
            </a:r>
            <a:r>
              <a:rPr lang="en-US" altLang="en-US" smtClean="0">
                <a:latin typeface="Courier New" pitchFamily="49" charset="0"/>
              </a:rPr>
              <a:t>telnet</a:t>
            </a:r>
            <a:endParaRPr lang="en-US" altLang="en-US" smtClean="0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</a:rPr>
              <a:t>telnet </a:t>
            </a:r>
            <a:r>
              <a:rPr lang="en-US" dirty="0" smtClean="0"/>
              <a:t>program is invaluable for testing servers that transmit ASCII strings over Internet connections</a:t>
            </a:r>
          </a:p>
          <a:p>
            <a:pPr lvl="1" eaLnBrk="1" hangingPunct="1">
              <a:defRPr/>
            </a:pPr>
            <a:r>
              <a:rPr lang="en-US" dirty="0" smtClean="0"/>
              <a:t>Our simple echo server</a:t>
            </a:r>
          </a:p>
          <a:p>
            <a:pPr lvl="1" eaLnBrk="1" hangingPunct="1">
              <a:defRPr/>
            </a:pPr>
            <a:r>
              <a:rPr lang="en-US" dirty="0" smtClean="0"/>
              <a:t>Web servers</a:t>
            </a:r>
          </a:p>
          <a:p>
            <a:pPr lvl="1" eaLnBrk="1" hangingPunct="1">
              <a:defRPr/>
            </a:pPr>
            <a:r>
              <a:rPr lang="en-US" dirty="0" smtClean="0"/>
              <a:t>Mail servers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Usage: </a:t>
            </a: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unix</a:t>
            </a:r>
            <a:r>
              <a:rPr lang="en-US" dirty="0" smtClean="0">
                <a:latin typeface="Courier New" pitchFamily="49" charset="0"/>
              </a:rPr>
              <a:t>&gt; telnet</a:t>
            </a:r>
            <a:r>
              <a:rPr lang="en-US" i="1" dirty="0" smtClean="0">
                <a:latin typeface="Courier New" pitchFamily="49" charset="0"/>
              </a:rPr>
              <a:t> host </a:t>
            </a:r>
            <a:r>
              <a:rPr lang="en-US" i="1" dirty="0" err="1" smtClean="0">
                <a:latin typeface="Courier New" pitchFamily="49" charset="0"/>
              </a:rPr>
              <a:t>portnumber</a:t>
            </a:r>
            <a:endParaRPr lang="en-US" i="1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smtClean="0"/>
              <a:t>Creates connection with server running on </a:t>
            </a:r>
            <a:r>
              <a:rPr lang="en-US" i="1" dirty="0" smtClean="0">
                <a:latin typeface="Courier New" pitchFamily="49" charset="0"/>
              </a:rPr>
              <a:t>host</a:t>
            </a:r>
            <a:r>
              <a:rPr lang="en-US" dirty="0" smtClean="0"/>
              <a:t> and  listening on port </a:t>
            </a:r>
            <a:r>
              <a:rPr lang="en-US" i="1" dirty="0" err="1" smtClean="0">
                <a:latin typeface="Courier New" pitchFamily="49" charset="0"/>
              </a:rPr>
              <a:t>portnumber</a:t>
            </a:r>
            <a:endParaRPr lang="en-US" dirty="0" smtClean="0">
              <a:latin typeface="Courier New" pitchFamily="49" charset="0"/>
            </a:endParaRPr>
          </a:p>
          <a:p>
            <a:pPr eaLnBrk="1" hangingPunct="1">
              <a:defRPr/>
            </a:pPr>
            <a:endParaRPr lang="en-US" dirty="0" smtClean="0">
              <a:latin typeface="Courier New" pitchFamily="49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3225" y="307975"/>
            <a:ext cx="7445375" cy="600075"/>
          </a:xfrm>
        </p:spPr>
        <p:txBody>
          <a:bodyPr/>
          <a:lstStyle/>
          <a:p>
            <a:pPr eaLnBrk="1" hangingPunct="1"/>
            <a:r>
              <a:rPr lang="en-US" altLang="en-US" smtClean="0"/>
              <a:t>Testing Echo Server With </a:t>
            </a:r>
            <a:r>
              <a:rPr lang="en-US" altLang="en-US" smtClean="0">
                <a:latin typeface="Courier New" pitchFamily="49" charset="0"/>
              </a:rPr>
              <a:t>telnet</a:t>
            </a:r>
            <a:endParaRPr lang="en-US" altLang="en-US" smtClean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81000" y="1085850"/>
            <a:ext cx="7467109" cy="452431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/>
              <a:t>mallet&gt; ./</a:t>
            </a:r>
            <a:r>
              <a:rPr lang="en-US" altLang="en-US" i="1" dirty="0" err="1"/>
              <a:t>echoserver</a:t>
            </a:r>
            <a:r>
              <a:rPr lang="en-US" altLang="en-US" i="1" dirty="0"/>
              <a:t> 5000</a:t>
            </a:r>
          </a:p>
          <a:p>
            <a:r>
              <a:rPr lang="en-US" altLang="en-US" dirty="0"/>
              <a:t>server connected to bow-vpn.cs.hmc.edu (::ffff:192.168.6.5)</a:t>
            </a:r>
          </a:p>
          <a:p>
            <a:r>
              <a:rPr lang="en-US" altLang="en-US" dirty="0"/>
              <a:t>server received 5 bytes</a:t>
            </a:r>
          </a:p>
          <a:p>
            <a:r>
              <a:rPr lang="en-US" altLang="en-US" dirty="0"/>
              <a:t>server connected to bow-vpn.cs.hmc.edu (::ffff:192.168.6.5)</a:t>
            </a:r>
          </a:p>
          <a:p>
            <a:r>
              <a:rPr lang="en-US" altLang="en-US" dirty="0"/>
              <a:t>server received 8 bytes</a:t>
            </a:r>
          </a:p>
          <a:p>
            <a:endParaRPr lang="en-US" altLang="en-US" dirty="0"/>
          </a:p>
          <a:p>
            <a:r>
              <a:rPr lang="en-US" altLang="en-US" dirty="0"/>
              <a:t>bow&gt; </a:t>
            </a:r>
            <a:r>
              <a:rPr lang="en-US" altLang="en-US" i="1" dirty="0"/>
              <a:t>telnet mallet-</a:t>
            </a:r>
            <a:r>
              <a:rPr lang="en-US" altLang="en-US" i="1" dirty="0" err="1"/>
              <a:t>vpn</a:t>
            </a:r>
            <a:r>
              <a:rPr lang="en-US" altLang="en-US" i="1" dirty="0"/>
              <a:t> 5000</a:t>
            </a:r>
            <a:endParaRPr lang="en-US" altLang="en-US" dirty="0"/>
          </a:p>
          <a:p>
            <a:r>
              <a:rPr lang="en-US" altLang="en-US" dirty="0"/>
              <a:t>Trying 192.168.6.1...</a:t>
            </a:r>
          </a:p>
          <a:p>
            <a:r>
              <a:rPr lang="en-US" altLang="en-US" dirty="0"/>
              <a:t>Connected to mallet-</a:t>
            </a:r>
            <a:r>
              <a:rPr lang="en-US" altLang="en-US" dirty="0" err="1"/>
              <a:t>vpn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Escape character is '^]'.</a:t>
            </a:r>
          </a:p>
          <a:p>
            <a:r>
              <a:rPr lang="en-US" altLang="en-US" dirty="0"/>
              <a:t>123</a:t>
            </a:r>
          </a:p>
          <a:p>
            <a:r>
              <a:rPr lang="en-US" altLang="en-US" dirty="0" smtClean="0"/>
              <a:t>123</a:t>
            </a:r>
          </a:p>
          <a:p>
            <a:r>
              <a:rPr lang="en-US" altLang="en-US" dirty="0" smtClean="0"/>
              <a:t>456789</a:t>
            </a:r>
          </a:p>
          <a:p>
            <a:r>
              <a:rPr lang="en-US" altLang="en-US" dirty="0" smtClean="0"/>
              <a:t>456789</a:t>
            </a:r>
          </a:p>
          <a:p>
            <a:r>
              <a:rPr lang="en-US" altLang="en-US" dirty="0" smtClean="0"/>
              <a:t>^]</a:t>
            </a:r>
          </a:p>
          <a:p>
            <a:r>
              <a:rPr lang="en-US" altLang="en-US" dirty="0" smtClean="0"/>
              <a:t>telnet&gt; quit</a:t>
            </a:r>
            <a:endParaRPr lang="en-US" altLang="en-US" dirty="0"/>
          </a:p>
          <a:p>
            <a:r>
              <a:rPr lang="en-US" altLang="en-US" dirty="0"/>
              <a:t>Connection </a:t>
            </a:r>
            <a:r>
              <a:rPr lang="en-US" altLang="en-US" dirty="0" smtClean="0"/>
              <a:t>closed.</a:t>
            </a:r>
            <a:endParaRPr lang="en-US" altLang="en-US" dirty="0"/>
          </a:p>
          <a:p>
            <a:r>
              <a:rPr lang="en-US" altLang="en-US" dirty="0" smtClean="0"/>
              <a:t>bow</a:t>
            </a:r>
            <a:r>
              <a:rPr lang="en-US" altLang="en-US" dirty="0"/>
              <a:t>&gt;</a:t>
            </a:r>
          </a:p>
        </p:txBody>
      </p:sp>
      <p:cxnSp>
        <p:nvCxnSpPr>
          <p:cNvPr id="35844" name="Straight Connector 2"/>
          <p:cNvCxnSpPr>
            <a:cxnSpLocks noChangeShapeType="1"/>
          </p:cNvCxnSpPr>
          <p:nvPr/>
        </p:nvCxnSpPr>
        <p:spPr bwMode="auto">
          <a:xfrm>
            <a:off x="381000" y="2438400"/>
            <a:ext cx="7408863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058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Running Echo Client and</a:t>
            </a:r>
            <a:br>
              <a:rPr lang="en-US" altLang="en-US" smtClean="0"/>
            </a:br>
            <a:r>
              <a:rPr lang="en-US" altLang="en-US" smtClean="0"/>
              <a:t> Server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531813" y="1371600"/>
            <a:ext cx="8078787" cy="378565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dirty="0"/>
              <a:t>mallet&gt; </a:t>
            </a:r>
            <a:r>
              <a:rPr lang="en-US" altLang="en-US" i="1" dirty="0" err="1"/>
              <a:t>echoserver</a:t>
            </a:r>
            <a:r>
              <a:rPr lang="en-US" altLang="en-US" i="1" dirty="0"/>
              <a:t> 5000</a:t>
            </a:r>
            <a:endParaRPr lang="en-US" altLang="en-US" dirty="0"/>
          </a:p>
          <a:p>
            <a:r>
              <a:rPr lang="en-US" altLang="en-US" dirty="0"/>
              <a:t>server connected to bow-vpn.cs.hmc.edu (::ffff:192.168.6.5)</a:t>
            </a:r>
          </a:p>
          <a:p>
            <a:r>
              <a:rPr lang="en-US" altLang="en-US" dirty="0"/>
              <a:t>server received 4 bytes</a:t>
            </a:r>
          </a:p>
          <a:p>
            <a:r>
              <a:rPr lang="en-US" altLang="en-US" dirty="0"/>
              <a:t>server connected to bow-vpn.cs.hmc.edu (::ffff:192.168.6.5)</a:t>
            </a:r>
          </a:p>
          <a:p>
            <a:r>
              <a:rPr lang="en-US" altLang="en-US" dirty="0"/>
              <a:t>server received 7 bytes</a:t>
            </a:r>
          </a:p>
          <a:p>
            <a:r>
              <a:rPr lang="en-US" altLang="en-US" dirty="0"/>
              <a:t>...</a:t>
            </a:r>
          </a:p>
          <a:p>
            <a:endParaRPr lang="en-US" altLang="en-US" dirty="0"/>
          </a:p>
          <a:p>
            <a:r>
              <a:rPr lang="en-US" altLang="en-US" dirty="0"/>
              <a:t>bow&gt; </a:t>
            </a:r>
            <a:r>
              <a:rPr lang="en-US" altLang="en-US" i="1" dirty="0" err="1"/>
              <a:t>echoclient</a:t>
            </a:r>
            <a:r>
              <a:rPr lang="en-US" altLang="en-US" i="1" dirty="0"/>
              <a:t> mallet-</a:t>
            </a:r>
            <a:r>
              <a:rPr lang="en-US" altLang="en-US" i="1" dirty="0" err="1"/>
              <a:t>vpn</a:t>
            </a:r>
            <a:r>
              <a:rPr lang="en-US" altLang="en-US" i="1" dirty="0"/>
              <a:t> 5000</a:t>
            </a:r>
            <a:endParaRPr lang="en-US" altLang="en-US" dirty="0"/>
          </a:p>
          <a:p>
            <a:r>
              <a:rPr lang="en-US" altLang="en-US" dirty="0"/>
              <a:t>123</a:t>
            </a:r>
          </a:p>
          <a:p>
            <a:r>
              <a:rPr lang="en-US" altLang="en-US" dirty="0"/>
              <a:t>123</a:t>
            </a:r>
          </a:p>
          <a:p>
            <a:r>
              <a:rPr lang="en-US" altLang="en-US" dirty="0" smtClean="0"/>
              <a:t>456789</a:t>
            </a:r>
            <a:endParaRPr lang="en-US" altLang="en-US" dirty="0"/>
          </a:p>
          <a:p>
            <a:r>
              <a:rPr lang="en-US" altLang="en-US" dirty="0"/>
              <a:t>456789</a:t>
            </a:r>
          </a:p>
          <a:p>
            <a:r>
              <a:rPr lang="en-US" altLang="en-US" dirty="0"/>
              <a:t>bow&gt;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cxnSp>
        <p:nvCxnSpPr>
          <p:cNvPr id="36868" name="Straight Connector 3"/>
          <p:cNvCxnSpPr>
            <a:cxnSpLocks noChangeShapeType="1"/>
          </p:cNvCxnSpPr>
          <p:nvPr/>
        </p:nvCxnSpPr>
        <p:spPr bwMode="auto">
          <a:xfrm>
            <a:off x="533400" y="2971800"/>
            <a:ext cx="8077200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One More Important Function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Real servers often want to handle multiple clients</a:t>
            </a:r>
          </a:p>
          <a:p>
            <a:pPr eaLnBrk="1" hangingPunct="1">
              <a:defRPr/>
            </a:pPr>
            <a:r>
              <a:rPr lang="en-US" dirty="0" smtClean="0"/>
              <a:t>Problem: you have 3 clients.  Only B wants service.  You can’t really write </a:t>
            </a:r>
            <a:r>
              <a:rPr lang="en-US" dirty="0" smtClean="0">
                <a:latin typeface="Courier New" pitchFamily="49" charset="0"/>
              </a:rPr>
              <a:t>serve(A); serve(B); serve(C) </a:t>
            </a:r>
            <a:r>
              <a:rPr lang="en-US" dirty="0" smtClean="0"/>
              <a:t>because B must wait for A to ask for service</a:t>
            </a:r>
          </a:p>
          <a:p>
            <a:pPr eaLnBrk="1" hangingPunct="1">
              <a:defRPr/>
            </a:pPr>
            <a:r>
              <a:rPr lang="en-US" dirty="0" smtClean="0"/>
              <a:t>Solution A: One threads or </a:t>
            </a:r>
            <a:r>
              <a:rPr lang="en-US" dirty="0" err="1" smtClean="0"/>
              <a:t>subprocess</a:t>
            </a:r>
            <a:r>
              <a:rPr lang="en-US" dirty="0" smtClean="0"/>
              <a:t> per client</a:t>
            </a:r>
          </a:p>
          <a:p>
            <a:pPr eaLnBrk="1" hangingPunct="1">
              <a:defRPr/>
            </a:pPr>
            <a:r>
              <a:rPr lang="en-US" dirty="0" smtClean="0"/>
              <a:t>Solution B: </a:t>
            </a:r>
            <a:r>
              <a:rPr lang="en-US" dirty="0" smtClean="0">
                <a:latin typeface="Courier New" pitchFamily="49" charset="0"/>
              </a:rPr>
              <a:t>select</a:t>
            </a:r>
            <a:r>
              <a:rPr lang="en-US" dirty="0" smtClean="0"/>
              <a:t> system call</a:t>
            </a:r>
          </a:p>
          <a:p>
            <a:pPr lvl="1" eaLnBrk="1" hangingPunct="1">
              <a:defRPr/>
            </a:pPr>
            <a:r>
              <a:rPr lang="en-US" dirty="0" smtClean="0"/>
              <a:t>Accepts set of file descriptors you’re interested in</a:t>
            </a:r>
          </a:p>
          <a:p>
            <a:pPr lvl="1" eaLnBrk="1" hangingPunct="1">
              <a:defRPr/>
            </a:pPr>
            <a:r>
              <a:rPr lang="en-US" dirty="0" smtClean="0"/>
              <a:t>Tells you which ones have input waiting or are ready for output</a:t>
            </a:r>
          </a:p>
          <a:p>
            <a:pPr lvl="1" eaLnBrk="1" hangingPunct="1">
              <a:defRPr/>
            </a:pPr>
            <a:r>
              <a:rPr lang="en-US" dirty="0" smtClean="0"/>
              <a:t>Then you can read from or write to only the active ones</a:t>
            </a:r>
          </a:p>
          <a:p>
            <a:pPr lvl="1" eaLnBrk="1" hangingPunct="1">
              <a:defRPr/>
            </a:pPr>
            <a:r>
              <a:rPr lang="en-US" dirty="0" smtClean="0"/>
              <a:t>For more info, see </a:t>
            </a:r>
            <a:r>
              <a:rPr lang="en-US" dirty="0" smtClean="0">
                <a:latin typeface="Courier New" pitchFamily="49" charset="0"/>
              </a:rPr>
              <a:t>man 2 select</a:t>
            </a:r>
            <a:r>
              <a:rPr lang="en-US" dirty="0" smtClean="0"/>
              <a:t> and Chapter 13 in text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53138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W. Richard Stevens, “Unix Network Programming: Networking APIs: Sockets and XTI”, Volume 1, Second Edition, Prentice Hall, 1998</a:t>
            </a:r>
          </a:p>
          <a:p>
            <a:pPr lvl="1" eaLnBrk="1" hangingPunct="1">
              <a:defRPr/>
            </a:pPr>
            <a:r>
              <a:rPr lang="en-US" smtClean="0"/>
              <a:t>THE network programming bible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Complete versions of the echo client and server (for IPV4 only) are developed in the text</a:t>
            </a:r>
          </a:p>
          <a:p>
            <a:pPr lvl="1" eaLnBrk="1" hangingPunct="1">
              <a:defRPr/>
            </a:pPr>
            <a:r>
              <a:rPr lang="en-US" smtClean="0"/>
              <a:t>IPV6 versions (from these slides) are available from class web page</a:t>
            </a:r>
            <a:endParaRPr lang="en-US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7405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969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717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3. Internet Connections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620963" y="4470400"/>
            <a:ext cx="38465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Connection socket pair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</a:t>
            </a:r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00"/>
                </a:solidFill>
                <a:latin typeface="Helvetica" pitchFamily="-124" charset="0"/>
              </a:rPr>
              <a:t>51213</a:t>
            </a:r>
            <a:r>
              <a:rPr lang="en-US" altLang="en-US">
                <a:latin typeface="Helvetica" pitchFamily="-124" charset="0"/>
              </a:rPr>
              <a:t>, </a:t>
            </a:r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134.173.42.2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FF"/>
                </a:solidFill>
                <a:latin typeface="Helvetica" pitchFamily="-124" charset="0"/>
              </a:rPr>
              <a:t>80</a:t>
            </a:r>
            <a:r>
              <a:rPr lang="en-US" altLang="en-US">
                <a:latin typeface="Helvetica" pitchFamily="-124" charset="0"/>
              </a:rPr>
              <a:t>)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67881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80)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9334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278063" y="450215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spect="1" noChangeArrowheads="1"/>
          </p:cNvSpPr>
          <p:nvPr/>
        </p:nvSpPr>
        <p:spPr bwMode="auto">
          <a:xfrm>
            <a:off x="2149475" y="4437063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7178" name="Oval 10"/>
          <p:cNvSpPr>
            <a:spLocks noChangeAspect="1" noChangeArrowheads="1"/>
          </p:cNvSpPr>
          <p:nvPr/>
        </p:nvSpPr>
        <p:spPr bwMode="auto">
          <a:xfrm>
            <a:off x="6729413" y="443706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473200" y="3228975"/>
            <a:ext cx="22844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Client socket address</a:t>
            </a:r>
          </a:p>
          <a:p>
            <a:pPr algn="ctr"/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00"/>
                </a:solidFill>
                <a:latin typeface="Helvetica" pitchFamily="-124" charset="0"/>
              </a:rPr>
              <a:t>51213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157788" y="3228975"/>
            <a:ext cx="25892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 i="1">
                <a:latin typeface="Helvetica" pitchFamily="-124" charset="0"/>
              </a:rPr>
              <a:t>Server socket address</a:t>
            </a:r>
          </a:p>
          <a:p>
            <a:pPr algn="ctr"/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134.173.42.2</a:t>
            </a:r>
            <a:r>
              <a:rPr lang="en-US" altLang="en-US">
                <a:latin typeface="Helvetica" pitchFamily="-124" charset="0"/>
              </a:rPr>
              <a:t>:</a:t>
            </a:r>
            <a:r>
              <a:rPr lang="en-US" altLang="en-US">
                <a:solidFill>
                  <a:srgbClr val="00FFFF"/>
                </a:solidFill>
                <a:latin typeface="Helvetica" pitchFamily="-124" charset="0"/>
              </a:rPr>
              <a:t>80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2278063" y="38100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6445250" y="38100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93725" y="5133975"/>
            <a:ext cx="2070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 host address</a:t>
            </a:r>
          </a:p>
          <a:p>
            <a:pPr algn="ctr"/>
            <a:r>
              <a:rPr lang="en-US" altLang="en-US">
                <a:solidFill>
                  <a:srgbClr val="FF0000"/>
                </a:solidFill>
                <a:latin typeface="Helvetica" pitchFamily="-124" charset="0"/>
              </a:rPr>
              <a:t>128.2.194.242</a:t>
            </a:r>
            <a:r>
              <a:rPr lang="en-US" altLang="en-US">
                <a:latin typeface="Helvetica" pitchFamily="-124" charset="0"/>
              </a:rPr>
              <a:t> 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451600" y="5133975"/>
            <a:ext cx="21383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Server host address</a:t>
            </a:r>
          </a:p>
          <a:p>
            <a:pPr algn="ctr"/>
            <a:r>
              <a:rPr lang="en-US" altLang="en-US">
                <a:solidFill>
                  <a:srgbClr val="9966FF"/>
                </a:solidFill>
                <a:latin typeface="Helvetica" pitchFamily="-124" charset="0"/>
              </a:rPr>
              <a:t>134.173.42.2</a:t>
            </a:r>
          </a:p>
        </p:txBody>
      </p:sp>
      <p:sp>
        <p:nvSpPr>
          <p:cNvPr id="75061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751012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/>
              <a:t>Clients and servers communicate by sending streams of bytes over </a:t>
            </a:r>
            <a:r>
              <a:rPr lang="en-US" i="1" smtClean="0">
                <a:solidFill>
                  <a:srgbClr val="FF0000"/>
                </a:solidFill>
              </a:rPr>
              <a:t>connections</a:t>
            </a: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Connections are point-to-point, full-duplex (2-way communication), and reliable</a:t>
            </a:r>
          </a:p>
        </p:txBody>
      </p:sp>
      <p:sp>
        <p:nvSpPr>
          <p:cNvPr id="7186" name="Text Box 21"/>
          <p:cNvSpPr txBox="1">
            <a:spLocks noChangeArrowheads="1"/>
          </p:cNvSpPr>
          <p:nvPr/>
        </p:nvSpPr>
        <p:spPr bwMode="auto">
          <a:xfrm>
            <a:off x="420443" y="5951538"/>
            <a:ext cx="2808782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i="1" dirty="0">
                <a:latin typeface="Helvetica" pitchFamily="-124" charset="0"/>
              </a:rPr>
              <a:t>Note: </a:t>
            </a:r>
            <a:r>
              <a:rPr lang="en-US" altLang="en-US" i="1" dirty="0">
                <a:solidFill>
                  <a:srgbClr val="00FF00"/>
                </a:solidFill>
                <a:latin typeface="Helvetica" pitchFamily="-124" charset="0"/>
              </a:rPr>
              <a:t>51213</a:t>
            </a:r>
            <a:r>
              <a:rPr lang="en-US" altLang="en-US" i="1" dirty="0">
                <a:latin typeface="Helvetica" pitchFamily="-124" charset="0"/>
              </a:rPr>
              <a:t> is an</a:t>
            </a:r>
          </a:p>
          <a:p>
            <a:pPr algn="ctr">
              <a:lnSpc>
                <a:spcPct val="90000"/>
              </a:lnSpc>
            </a:pPr>
            <a:r>
              <a:rPr lang="en-US" altLang="en-US" b="0" i="1" dirty="0">
                <a:latin typeface="Helvetica" pitchFamily="-124" charset="0"/>
              </a:rPr>
              <a:t>ephemeral </a:t>
            </a:r>
            <a:r>
              <a:rPr lang="en-US" altLang="en-US" i="1" dirty="0" smtClean="0">
                <a:latin typeface="Helvetica" pitchFamily="-124" charset="0"/>
              </a:rPr>
              <a:t>(temporary) port</a:t>
            </a:r>
          </a:p>
          <a:p>
            <a:pPr algn="ctr">
              <a:lnSpc>
                <a:spcPct val="90000"/>
              </a:lnSpc>
            </a:pPr>
            <a:r>
              <a:rPr lang="en-US" altLang="en-US" i="1" dirty="0" smtClean="0">
                <a:latin typeface="Helvetica" pitchFamily="-124" charset="0"/>
              </a:rPr>
              <a:t>allocated</a:t>
            </a:r>
            <a:r>
              <a:rPr lang="en-US" altLang="en-US" i="1" dirty="0">
                <a:latin typeface="Helvetica" pitchFamily="-124" charset="0"/>
              </a:rPr>
              <a:t> </a:t>
            </a:r>
            <a:r>
              <a:rPr lang="en-US" altLang="en-US" i="1" dirty="0" smtClean="0">
                <a:latin typeface="Helvetica" pitchFamily="-124" charset="0"/>
              </a:rPr>
              <a:t>by the OS </a:t>
            </a:r>
            <a:r>
              <a:rPr lang="en-US" altLang="en-US" i="1" dirty="0">
                <a:latin typeface="Helvetica" pitchFamily="-124" charset="0"/>
              </a:rPr>
              <a:t>kernel </a:t>
            </a:r>
          </a:p>
        </p:txBody>
      </p:sp>
      <p:sp>
        <p:nvSpPr>
          <p:cNvPr id="7187" name="Text Box 23"/>
          <p:cNvSpPr txBox="1">
            <a:spLocks noChangeArrowheads="1"/>
          </p:cNvSpPr>
          <p:nvPr/>
        </p:nvSpPr>
        <p:spPr bwMode="auto">
          <a:xfrm>
            <a:off x="5978525" y="5943600"/>
            <a:ext cx="29845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i="1">
                <a:latin typeface="Helvetica" pitchFamily="-124" charset="0"/>
              </a:rPr>
              <a:t>Note: </a:t>
            </a:r>
            <a:r>
              <a:rPr lang="en-US" altLang="en-US" i="1">
                <a:solidFill>
                  <a:srgbClr val="00FFFF"/>
                </a:solidFill>
                <a:latin typeface="Helvetica" pitchFamily="-124" charset="0"/>
              </a:rPr>
              <a:t>80</a:t>
            </a:r>
            <a:r>
              <a:rPr lang="en-US" altLang="en-US" i="1">
                <a:latin typeface="Helvetica" pitchFamily="-124" charset="0"/>
              </a:rPr>
              <a:t> is a </a:t>
            </a:r>
            <a:r>
              <a:rPr lang="en-US" altLang="en-US" b="0" i="1">
                <a:latin typeface="Helvetica" pitchFamily="-124" charset="0"/>
              </a:rPr>
              <a:t>well-known</a:t>
            </a:r>
            <a:r>
              <a:rPr lang="en-US" altLang="en-US" i="1">
                <a:latin typeface="Helvetica" pitchFamily="-124" charset="0"/>
              </a:rPr>
              <a:t> port</a:t>
            </a:r>
          </a:p>
          <a:p>
            <a:pPr algn="ctr">
              <a:lnSpc>
                <a:spcPct val="90000"/>
              </a:lnSpc>
            </a:pPr>
            <a:r>
              <a:rPr lang="en-US" altLang="en-US" i="1">
                <a:latin typeface="Helvetica" pitchFamily="-124" charset="0"/>
              </a:rPr>
              <a:t>associated with Web servers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Clients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Examples of client programs</a:t>
            </a:r>
          </a:p>
          <a:p>
            <a:pPr lvl="1" eaLnBrk="1" hangingPunct="1">
              <a:defRPr/>
            </a:pPr>
            <a:r>
              <a:rPr lang="en-US" smtClean="0"/>
              <a:t>Web browsers, </a:t>
            </a:r>
            <a:r>
              <a:rPr lang="en-US" smtClean="0">
                <a:latin typeface="Courier New" pitchFamily="49" charset="0"/>
              </a:rPr>
              <a:t>ftp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telnet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ssh</a:t>
            </a:r>
          </a:p>
          <a:p>
            <a:pPr eaLnBrk="1" hangingPunct="1">
              <a:defRPr/>
            </a:pPr>
            <a:r>
              <a:rPr lang="en-US" smtClean="0"/>
              <a:t>How does a client find the server?</a:t>
            </a:r>
          </a:p>
          <a:p>
            <a:pPr lvl="1" eaLnBrk="1" hangingPunct="1">
              <a:defRPr/>
            </a:pPr>
            <a:r>
              <a:rPr lang="en-US" smtClean="0"/>
              <a:t>IP address in server socket address identifies host</a:t>
            </a:r>
            <a:r>
              <a:rPr lang="en-US" i="1" smtClean="0"/>
              <a:t>  (more precisely, an adapter on the host)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(Well-known) port in server socket address identifies service, and thus implicitly identifies server process that provides it</a:t>
            </a:r>
          </a:p>
          <a:p>
            <a:pPr lvl="1" eaLnBrk="1" hangingPunct="1">
              <a:defRPr/>
            </a:pPr>
            <a:r>
              <a:rPr lang="en-US" smtClean="0"/>
              <a:t>Examples of well-known ports</a:t>
            </a:r>
          </a:p>
          <a:p>
            <a:pPr lvl="2" eaLnBrk="1" hangingPunct="1">
              <a:defRPr/>
            </a:pPr>
            <a:r>
              <a:rPr lang="en-US" smtClean="0"/>
              <a:t>Port 7: Echo server</a:t>
            </a:r>
          </a:p>
          <a:p>
            <a:pPr lvl="2" eaLnBrk="1" hangingPunct="1">
              <a:defRPr/>
            </a:pPr>
            <a:r>
              <a:rPr lang="en-US" smtClean="0"/>
              <a:t>Port 22: ssh server</a:t>
            </a:r>
          </a:p>
          <a:p>
            <a:pPr lvl="2" eaLnBrk="1" hangingPunct="1">
              <a:defRPr/>
            </a:pPr>
            <a:r>
              <a:rPr lang="en-US" smtClean="0"/>
              <a:t>Port 25: Mail server</a:t>
            </a:r>
          </a:p>
          <a:p>
            <a:pPr lvl="2" eaLnBrk="1" hangingPunct="1">
              <a:defRPr/>
            </a:pPr>
            <a:r>
              <a:rPr lang="en-US" smtClean="0"/>
              <a:t>Port 80: Web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381000" y="1968500"/>
            <a:ext cx="1295400" cy="1143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9220" name="Rectangle 16"/>
          <p:cNvSpPr>
            <a:spLocks noChangeArrowheads="1"/>
          </p:cNvSpPr>
          <p:nvPr/>
        </p:nvSpPr>
        <p:spPr bwMode="auto">
          <a:xfrm>
            <a:off x="381000" y="4895850"/>
            <a:ext cx="1295400" cy="1143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9221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922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Using Ports to Identify Services</a:t>
            </a:r>
          </a:p>
        </p:txBody>
      </p:sp>
      <p:sp>
        <p:nvSpPr>
          <p:cNvPr id="9223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Web 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80)</a:t>
            </a: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365125" y="1600200"/>
            <a:ext cx="1233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>
                <a:latin typeface="Helvetica" pitchFamily="-124" charset="0"/>
              </a:rPr>
              <a:t>Client host</a:t>
            </a:r>
          </a:p>
        </p:txBody>
      </p:sp>
      <p:sp>
        <p:nvSpPr>
          <p:cNvPr id="9225" name="Text Box 8"/>
          <p:cNvSpPr txBox="1">
            <a:spLocks noChangeArrowheads="1"/>
          </p:cNvSpPr>
          <p:nvPr/>
        </p:nvSpPr>
        <p:spPr bwMode="auto">
          <a:xfrm>
            <a:off x="5029200" y="1143000"/>
            <a:ext cx="2544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>
                <a:latin typeface="Helvetica" pitchFamily="-124" charset="0"/>
              </a:rPr>
              <a:t>Server host 134.173.42.2</a:t>
            </a:r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Echo 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7)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981200" y="1657350"/>
            <a:ext cx="26543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Service request for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134.173.42.2:80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(i.e., Web server)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Web 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80)</a:t>
            </a:r>
          </a:p>
        </p:txBody>
      </p:sp>
      <p:sp>
        <p:nvSpPr>
          <p:cNvPr id="9231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Echo server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(port 7)</a:t>
            </a:r>
          </a:p>
        </p:txBody>
      </p:sp>
      <p:sp>
        <p:nvSpPr>
          <p:cNvPr id="9233" name="Text Box 21"/>
          <p:cNvSpPr txBox="1">
            <a:spLocks noChangeArrowheads="1"/>
          </p:cNvSpPr>
          <p:nvPr/>
        </p:nvSpPr>
        <p:spPr bwMode="auto">
          <a:xfrm>
            <a:off x="2254250" y="4603750"/>
            <a:ext cx="20224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Service request for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134.173.42.2:7</a:t>
            </a:r>
          </a:p>
          <a:p>
            <a:pPr algn="ctr"/>
            <a:r>
              <a:rPr lang="en-US" altLang="en-US">
                <a:latin typeface="Helvetica" pitchFamily="-124" charset="0"/>
              </a:rPr>
              <a:t>(i.e., echo server)</a:t>
            </a:r>
          </a:p>
        </p:txBody>
      </p:sp>
      <p:sp>
        <p:nvSpPr>
          <p:cNvPr id="9234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AutoShape 25"/>
          <p:cNvSpPr>
            <a:spLocks noChangeArrowheads="1"/>
          </p:cNvSpPr>
          <p:nvPr/>
        </p:nvSpPr>
        <p:spPr bwMode="auto">
          <a:xfrm>
            <a:off x="2895600" y="31242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en-US" altLang="en-US"/>
          </a:p>
        </p:txBody>
      </p:sp>
      <p:sp>
        <p:nvSpPr>
          <p:cNvPr id="9236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Kernel</a:t>
            </a:r>
          </a:p>
        </p:txBody>
      </p:sp>
      <p:sp>
        <p:nvSpPr>
          <p:cNvPr id="923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Kernel</a:t>
            </a:r>
          </a:p>
        </p:txBody>
      </p:sp>
      <p:sp>
        <p:nvSpPr>
          <p:cNvPr id="9238" name="Oval 3"/>
          <p:cNvSpPr>
            <a:spLocks noChangeArrowheads="1"/>
          </p:cNvSpPr>
          <p:nvPr/>
        </p:nvSpPr>
        <p:spPr bwMode="auto">
          <a:xfrm>
            <a:off x="555625" y="2293938"/>
            <a:ext cx="996950" cy="45085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  <p:sp>
        <p:nvSpPr>
          <p:cNvPr id="9239" name="Oval 14"/>
          <p:cNvSpPr>
            <a:spLocks noChangeArrowheads="1"/>
          </p:cNvSpPr>
          <p:nvPr/>
        </p:nvSpPr>
        <p:spPr bwMode="auto">
          <a:xfrm>
            <a:off x="555625" y="5221288"/>
            <a:ext cx="996950" cy="45085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>
            <a:lvl1pPr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12813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en-US">
                <a:latin typeface="Helvetica" pitchFamily="-124" charset="0"/>
              </a:rPr>
              <a:t>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Servers</a:t>
            </a: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Servers are long-running processes (daemons).</a:t>
            </a:r>
          </a:p>
          <a:p>
            <a:pPr lvl="1" eaLnBrk="1" hangingPunct="1">
              <a:defRPr/>
            </a:pPr>
            <a:r>
              <a:rPr lang="en-US" smtClean="0"/>
              <a:t>Created at boot time (typically) by </a:t>
            </a:r>
            <a:r>
              <a:rPr lang="en-US" smtClean="0">
                <a:latin typeface="Courier New" pitchFamily="49" charset="0"/>
              </a:rPr>
              <a:t>init</a:t>
            </a:r>
            <a:r>
              <a:rPr lang="en-US" smtClean="0"/>
              <a:t> process (process 1)</a:t>
            </a:r>
          </a:p>
          <a:p>
            <a:pPr lvl="1" eaLnBrk="1" hangingPunct="1">
              <a:defRPr/>
            </a:pPr>
            <a:r>
              <a:rPr lang="en-US" smtClean="0"/>
              <a:t>Run continuously until machine is turned off</a:t>
            </a:r>
          </a:p>
          <a:p>
            <a:pPr lvl="1" eaLnBrk="1" hangingPunct="1">
              <a:defRPr/>
            </a:pPr>
            <a:r>
              <a:rPr lang="en-US" smtClean="0"/>
              <a:t>Or spawned by </a:t>
            </a:r>
            <a:r>
              <a:rPr lang="en-US" smtClean="0">
                <a:latin typeface="Courier New" pitchFamily="49" charset="0"/>
              </a:rPr>
              <a:t>inetd</a:t>
            </a:r>
            <a:r>
              <a:rPr lang="en-US" smtClean="0"/>
              <a:t> in response to connection to port</a:t>
            </a:r>
          </a:p>
          <a:p>
            <a:pPr eaLnBrk="1" hangingPunct="1">
              <a:defRPr/>
            </a:pPr>
            <a:r>
              <a:rPr lang="en-US" smtClean="0"/>
              <a:t>Each server waits for requests to arrive on well-known port associated with that particular service</a:t>
            </a:r>
          </a:p>
          <a:p>
            <a:pPr lvl="1" eaLnBrk="1" hangingPunct="1">
              <a:defRPr/>
            </a:pPr>
            <a:r>
              <a:rPr lang="en-US" smtClean="0"/>
              <a:t>Port 7: echo server</a:t>
            </a:r>
          </a:p>
          <a:p>
            <a:pPr lvl="1" eaLnBrk="1" hangingPunct="1">
              <a:defRPr/>
            </a:pPr>
            <a:r>
              <a:rPr lang="en-US" smtClean="0"/>
              <a:t>Port 22: ssh server</a:t>
            </a:r>
          </a:p>
          <a:p>
            <a:pPr lvl="1" eaLnBrk="1" hangingPunct="1">
              <a:defRPr/>
            </a:pPr>
            <a:r>
              <a:rPr lang="en-US" smtClean="0"/>
              <a:t>Port 25: mail server</a:t>
            </a:r>
          </a:p>
          <a:p>
            <a:pPr lvl="1" eaLnBrk="1" hangingPunct="1">
              <a:defRPr/>
            </a:pPr>
            <a:r>
              <a:rPr lang="en-US" smtClean="0"/>
              <a:t>Port 80: HTTP server</a:t>
            </a:r>
          </a:p>
          <a:p>
            <a:pPr eaLnBrk="1" hangingPunct="1">
              <a:defRPr/>
            </a:pPr>
            <a:r>
              <a:rPr lang="en-US" smtClean="0"/>
              <a:t>Machine that runs a server process is also often referred to as a “server”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Server Examples</a:t>
            </a:r>
          </a:p>
        </p:txBody>
      </p:sp>
      <p:sp>
        <p:nvSpPr>
          <p:cNvPr id="71578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/>
              <a:t>Web server (port 80)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files/compute cycles (CGI programs)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retrieves files and runs CGI programs on behalf of the client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/>
              <a:t>FTP server (20, 21)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files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stores and retrieve files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/>
              <a:t>ssh server (22)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terminal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proxies a terminal on the server machine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/>
              <a:t>Mail server (25)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email “spool” file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stores mail messages in spool file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715000" y="2911475"/>
            <a:ext cx="3124200" cy="147796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en-US" sz="1800">
                <a:latin typeface="Helvetica" pitchFamily="-124" charset="0"/>
              </a:rPr>
              <a:t>See </a:t>
            </a:r>
            <a:r>
              <a:rPr lang="en-US" altLang="en-US" sz="1800"/>
              <a:t>/etc/services</a:t>
            </a:r>
            <a:r>
              <a:rPr lang="en-US" altLang="en-US" sz="1800">
                <a:latin typeface="Helvetica" pitchFamily="-124" charset="0"/>
              </a:rPr>
              <a:t> for a comprehensive list of the services (potentially) available on a Linux machine.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30176</TotalTime>
  <Pages>35</Pages>
  <Words>3924</Words>
  <Application>Microsoft Office PowerPoint</Application>
  <PresentationFormat>Letter Paper (8.5x11 in)</PresentationFormat>
  <Paragraphs>866</Paragraphs>
  <Slides>49</Slides>
  <Notes>6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class02</vt:lpstr>
      <vt:lpstr>Network Programming</vt:lpstr>
      <vt:lpstr>Client-Server Transactions</vt:lpstr>
      <vt:lpstr>1. IP Addresses</vt:lpstr>
      <vt:lpstr>2. Domain Naming System (DNS)</vt:lpstr>
      <vt:lpstr>3. Internet Connections</vt:lpstr>
      <vt:lpstr>Clients</vt:lpstr>
      <vt:lpstr>Using Ports to Identify Services</vt:lpstr>
      <vt:lpstr>Servers</vt:lpstr>
      <vt:lpstr>Server Examples</vt:lpstr>
      <vt:lpstr>Sockets Interface</vt:lpstr>
      <vt:lpstr>Sockets</vt:lpstr>
      <vt:lpstr>Overview of Sockets Interface</vt:lpstr>
      <vt:lpstr>Sockets Interface</vt:lpstr>
      <vt:lpstr>Socket Address Structures</vt:lpstr>
      <vt:lpstr>Socket Address Structures</vt:lpstr>
      <vt:lpstr>Sockets Interface</vt:lpstr>
      <vt:lpstr>Sockets Interface: socket</vt:lpstr>
      <vt:lpstr>Sockets Interface</vt:lpstr>
      <vt:lpstr>Sockets Interface: connect</vt:lpstr>
      <vt:lpstr>Sockets Interface</vt:lpstr>
      <vt:lpstr>Sockets Interface: bind</vt:lpstr>
      <vt:lpstr>Sockets Interface</vt:lpstr>
      <vt:lpstr>Sockets Interface: listen</vt:lpstr>
      <vt:lpstr>Sockets Interface</vt:lpstr>
      <vt:lpstr>Sockets Interface: accept</vt:lpstr>
      <vt:lpstr>accept Illustrated</vt:lpstr>
      <vt:lpstr>Connected vs. Listening Descriptors</vt:lpstr>
      <vt:lpstr>Sockets Interface</vt:lpstr>
      <vt:lpstr>Echo Client Main Routine</vt:lpstr>
      <vt:lpstr>Echo Client: open_clientfd</vt:lpstr>
      <vt:lpstr>Echo Client: open_clientfd (getaddrinfo)</vt:lpstr>
      <vt:lpstr>Echo Client: open_clientfd (socket)</vt:lpstr>
      <vt:lpstr>Echo Client: open_clientfd  (connect)</vt:lpstr>
      <vt:lpstr>Echo Server: Main Routine</vt:lpstr>
      <vt:lpstr>Echo Server: open_listenfd</vt:lpstr>
      <vt:lpstr>Echo Server: open_listenfd (getaddrinfo)</vt:lpstr>
      <vt:lpstr>Echo Server: open_listenfd (socket)</vt:lpstr>
      <vt:lpstr>Echo Server: open_listenfd (setsockopt)</vt:lpstr>
      <vt:lpstr>Echo Server: open_listenfd  (bind)</vt:lpstr>
      <vt:lpstr>Echo Server: open_listenfd  (listen)</vt:lpstr>
      <vt:lpstr>Echo Server: Main Loop</vt:lpstr>
      <vt:lpstr>Echo Server: accept</vt:lpstr>
      <vt:lpstr>Echo Server: Identifying Client</vt:lpstr>
      <vt:lpstr>Echo Server: echo</vt:lpstr>
      <vt:lpstr>Testing Servers Using telnet</vt:lpstr>
      <vt:lpstr>Testing Echo Server With telnet</vt:lpstr>
      <vt:lpstr>Running Echo Client and  Server</vt:lpstr>
      <vt:lpstr>One More Important Function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Programming</dc:title>
  <dc:subject/>
  <dc:creator>Randal E. Bryant and David R. O'Hallaron</dc:creator>
  <cp:keywords/>
  <dc:description/>
  <cp:lastModifiedBy>Geoff Kuenning</cp:lastModifiedBy>
  <cp:revision>521</cp:revision>
  <cp:lastPrinted>2015-03-30T01:27:48Z</cp:lastPrinted>
  <dcterms:created xsi:type="dcterms:W3CDTF">1998-08-11T09:19:24Z</dcterms:created>
  <dcterms:modified xsi:type="dcterms:W3CDTF">2018-01-13T07:16:17Z</dcterms:modified>
</cp:coreProperties>
</file>