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96" r:id="rId2"/>
    <p:sldId id="287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297" r:id="rId12"/>
    <p:sldId id="288" r:id="rId13"/>
    <p:sldId id="289" r:id="rId14"/>
    <p:sldId id="301" r:id="rId15"/>
    <p:sldId id="300" r:id="rId16"/>
    <p:sldId id="290" r:id="rId17"/>
    <p:sldId id="291" r:id="rId18"/>
    <p:sldId id="292" r:id="rId19"/>
    <p:sldId id="298" r:id="rId20"/>
    <p:sldId id="293" r:id="rId21"/>
    <p:sldId id="294" r:id="rId22"/>
    <p:sldId id="299" r:id="rId23"/>
    <p:sldId id="302" r:id="rId24"/>
    <p:sldId id="303" r:id="rId25"/>
    <p:sldId id="304" r:id="rId26"/>
    <p:sldId id="295" r:id="rId27"/>
  </p:sldIdLst>
  <p:sldSz cx="9144000" cy="6858000" type="screen4x3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93" d="100"/>
          <a:sy n="93" d="100"/>
        </p:scale>
        <p:origin x="-4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3038" y="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3575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3038" y="663575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58662F9-831A-42F7-81F9-A921B8D6A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86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3038" y="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9250" y="523875"/>
            <a:ext cx="3492500" cy="2619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7875"/>
            <a:ext cx="680085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3575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3038" y="663575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EFE28BF-1B5D-4D5E-8F8D-C7FD3A7BF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67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34D0243-7590-45E6-A009-2943B689A1AF}" type="slidenum">
              <a:rPr lang="en-US" altLang="en-US" sz="1200" b="0" smtClean="0">
                <a:latin typeface="Arial" pitchFamily="34" charset="0"/>
              </a:rPr>
              <a:pPr/>
              <a:t>2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F801DB48-E22A-4E78-B450-72DF61475261}" type="slidenum">
              <a:rPr lang="en-US" altLang="en-US" sz="1200" b="0" smtClean="0">
                <a:latin typeface="Arial" pitchFamily="34" charset="0"/>
              </a:rPr>
              <a:pPr/>
              <a:t>21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5E10FCCA-3A27-4B86-BD07-02003F88A263}" type="slidenum">
              <a:rPr lang="en-US" altLang="en-US" sz="1200" b="0" smtClean="0">
                <a:latin typeface="Arial" pitchFamily="34" charset="0"/>
              </a:rPr>
              <a:pPr/>
              <a:t>26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34D0243-7590-45E6-A009-2943B689A1AF}" type="slidenum">
              <a:rPr lang="en-US" altLang="en-US" sz="1200" b="0" smtClean="0">
                <a:latin typeface="Arial" pitchFamily="34" charset="0"/>
              </a:rPr>
              <a:pPr/>
              <a:t>10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074CE2BC-69FA-410B-8F28-1911CC35BFC5}" type="slidenum">
              <a:rPr lang="en-US" altLang="en-US" sz="1200" b="0" smtClean="0">
                <a:latin typeface="Arial" pitchFamily="34" charset="0"/>
              </a:rPr>
              <a:pPr/>
              <a:t>12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E5B34B72-0154-400A-9475-90D8AE7ECD01}" type="slidenum">
              <a:rPr lang="en-US" altLang="en-US" sz="1200" b="0" smtClean="0">
                <a:latin typeface="Arial" pitchFamily="34" charset="0"/>
              </a:rPr>
              <a:pPr/>
              <a:t>13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29E8B6CF-D454-4E8E-B83E-E4B8A87A4D09}" type="slidenum">
              <a:rPr lang="en-US" altLang="en-US" sz="1200" b="0" smtClean="0">
                <a:latin typeface="Arial" pitchFamily="34" charset="0"/>
              </a:rPr>
              <a:pPr/>
              <a:t>14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41DCBA06-3B06-47D5-8746-AD168670FFDD}" type="slidenum">
              <a:rPr lang="en-US" altLang="en-US" sz="1200" b="0" smtClean="0">
                <a:latin typeface="Arial" pitchFamily="34" charset="0"/>
              </a:rPr>
              <a:pPr/>
              <a:t>16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64FD2E3D-3824-4D0D-A047-3CA5D21FDC09}" type="slidenum">
              <a:rPr lang="en-US" altLang="en-US" sz="1200" b="0" smtClean="0">
                <a:latin typeface="Arial" pitchFamily="34" charset="0"/>
              </a:rPr>
              <a:pPr/>
              <a:t>17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66BD9BD2-1C95-4A65-9931-73DCF0522C6C}" type="slidenum">
              <a:rPr lang="en-US" altLang="en-US" sz="1200" b="0" smtClean="0">
                <a:latin typeface="Arial" pitchFamily="34" charset="0"/>
              </a:rPr>
              <a:pPr/>
              <a:t>18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</a:rPr>
              <a:t>With 4K blocks and 8-byte pointers, triple indirect can address only 0.5 TB.  But 8K and 8-byte gives 8 TB.  Some new FSes have quad indirect blocks.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584C5526-2624-483B-8ED6-B09434F102C1}" type="slidenum">
              <a:rPr lang="en-US" altLang="en-US" sz="1200" b="0" smtClean="0">
                <a:latin typeface="Arial" pitchFamily="34" charset="0"/>
              </a:rPr>
              <a:pPr/>
              <a:t>20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35521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3029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28600"/>
            <a:ext cx="2076450" cy="6216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28600"/>
            <a:ext cx="6078537" cy="6216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4257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7343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45865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7337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5276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5238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790342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686401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22657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74676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7488" y="6400800"/>
            <a:ext cx="6064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– </a:t>
            </a:r>
            <a:fld id="{1E90F0C7-FCC0-4D3D-AE53-710EA43DB915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 smtClean="0">
                <a:solidFill>
                  <a:schemeClr val="hlink"/>
                </a:solidFill>
              </a:rPr>
              <a:t> –</a:t>
            </a:r>
            <a:endParaRPr lang="en-US" alt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64463" y="6391275"/>
            <a:ext cx="685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76200"/>
            <a:ext cx="8318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6738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File Systems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733800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mtClean="0"/>
              <a:t>Topics</a:t>
            </a:r>
          </a:p>
          <a:p>
            <a:pPr lvl="1" eaLnBrk="1" hangingPunct="1">
              <a:defRPr/>
            </a:pPr>
            <a:r>
              <a:rPr lang="en-US" smtClean="0"/>
              <a:t>Design criteria</a:t>
            </a:r>
          </a:p>
          <a:p>
            <a:pPr lvl="1" eaLnBrk="1" hangingPunct="1">
              <a:defRPr/>
            </a:pPr>
            <a:r>
              <a:rPr lang="en-US" smtClean="0"/>
              <a:t>History of file systems</a:t>
            </a:r>
          </a:p>
          <a:p>
            <a:pPr lvl="1" eaLnBrk="1" hangingPunct="1">
              <a:defRPr/>
            </a:pPr>
            <a:r>
              <a:rPr lang="en-US" smtClean="0"/>
              <a:t>Berkeley Fast File System</a:t>
            </a:r>
          </a:p>
          <a:p>
            <a:pPr lvl="1" eaLnBrk="1" hangingPunct="1">
              <a:defRPr/>
            </a:pPr>
            <a:r>
              <a:rPr lang="en-US" smtClean="0"/>
              <a:t>Effect of file systems on programs</a:t>
            </a:r>
          </a:p>
          <a:p>
            <a:pPr lvl="1" eaLnBrk="1" hangingPunct="1">
              <a:defRPr/>
            </a:pPr>
            <a:endParaRPr lang="en-US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27188" y="762000"/>
            <a:ext cx="614362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Aside: Solid-State Disks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They aren’t disks!  But for backwards compatibility they pretend to be…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SSDs</a:t>
            </a:r>
            <a:r>
              <a:rPr lang="en-US" dirty="0" smtClean="0"/>
              <a:t> are divided into </a:t>
            </a:r>
            <a:r>
              <a:rPr lang="en-US" i="1" dirty="0" smtClean="0"/>
              <a:t>erase blocks</a:t>
            </a:r>
            <a:r>
              <a:rPr lang="en-US" dirty="0" smtClean="0"/>
              <a:t> made up of </a:t>
            </a:r>
            <a:r>
              <a:rPr lang="en-US" i="1" dirty="0" smtClean="0"/>
              <a:t>pages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Typical page: 4K-8K bytes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Typical erase block: 128K-512K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Can only change bits from 1 to 0 when writing</a:t>
            </a:r>
            <a:endParaRPr lang="en-US" i="1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Erase sets entire block to all 1’s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Erase is slow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Can only erase 10</a:t>
            </a:r>
            <a:r>
              <a:rPr lang="en-US" baseline="30000" dirty="0" smtClean="0"/>
              <a:t>4</a:t>
            </a:r>
            <a:r>
              <a:rPr lang="en-US" dirty="0" smtClean="0"/>
              <a:t> to 10</a:t>
            </a:r>
            <a:r>
              <a:rPr lang="en-US" baseline="30000" dirty="0" smtClean="0"/>
              <a:t>6</a:t>
            </a:r>
            <a:r>
              <a:rPr lang="en-US" dirty="0" smtClean="0"/>
              <a:t> times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Must pre-plan erases and manage wear-out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Net result: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Reads are fast (and almost truly random-access)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Writes are 100X slower (and have weird side effects)</a:t>
            </a:r>
          </a:p>
        </p:txBody>
      </p:sp>
    </p:spTree>
    <p:extLst>
      <p:ext uri="{BB962C8B-B14F-4D97-AF65-F5344CB8AC3E}">
        <p14:creationId xmlns:p14="http://schemas.microsoft.com/office/powerpoint/2010/main" val="36662860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Design Problems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4724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So, disks have mechanical delays (and </a:t>
            </a:r>
            <a:r>
              <a:rPr lang="en-US" dirty="0" err="1" smtClean="0"/>
              <a:t>SSDs</a:t>
            </a:r>
            <a:r>
              <a:rPr lang="en-US" dirty="0" smtClean="0"/>
              <a:t> have their own strange behaviors)</a:t>
            </a:r>
          </a:p>
          <a:p>
            <a:pPr eaLnBrk="1" hangingPunct="1">
              <a:defRPr/>
            </a:pPr>
            <a:r>
              <a:rPr lang="en-US" dirty="0" smtClean="0"/>
              <a:t>Fundamental problem in file-system design: how to hide (or at least minimize) these delays?</a:t>
            </a:r>
          </a:p>
          <a:p>
            <a:pPr eaLnBrk="1" hangingPunct="1">
              <a:defRPr/>
            </a:pPr>
            <a:r>
              <a:rPr lang="en-US" dirty="0" smtClean="0"/>
              <a:t>Side problems also critical:</a:t>
            </a:r>
          </a:p>
          <a:p>
            <a:pPr lvl="1" eaLnBrk="1" hangingPunct="1">
              <a:defRPr/>
            </a:pPr>
            <a:r>
              <a:rPr lang="en-US" dirty="0" smtClean="0"/>
              <a:t>Making things reliable (in face of s/w and h/w failures)</a:t>
            </a:r>
          </a:p>
          <a:p>
            <a:pPr lvl="2" eaLnBrk="1" hangingPunct="1">
              <a:defRPr/>
            </a:pPr>
            <a:r>
              <a:rPr lang="en-US" dirty="0" smtClean="0"/>
              <a:t>People frown on losing data</a:t>
            </a:r>
          </a:p>
          <a:p>
            <a:pPr lvl="1" eaLnBrk="1" hangingPunct="1">
              <a:defRPr/>
            </a:pPr>
            <a:r>
              <a:rPr lang="en-US" dirty="0" smtClean="0"/>
              <a:t>Organizing data (e.g., in directories or databases)</a:t>
            </a:r>
          </a:p>
          <a:p>
            <a:pPr lvl="2" eaLnBrk="1" hangingPunct="1">
              <a:defRPr/>
            </a:pPr>
            <a:r>
              <a:rPr lang="en-US" dirty="0" smtClean="0"/>
              <a:t>Not finding stuff is almost as bad as losing it</a:t>
            </a:r>
          </a:p>
          <a:p>
            <a:pPr lvl="1" eaLnBrk="1" hangingPunct="1">
              <a:defRPr/>
            </a:pPr>
            <a:r>
              <a:rPr lang="en-US" dirty="0" smtClean="0"/>
              <a:t>Enforcing security</a:t>
            </a:r>
            <a:endParaRPr lang="en-US" dirty="0"/>
          </a:p>
          <a:p>
            <a:pPr lvl="2" eaLnBrk="1" hangingPunct="1">
              <a:defRPr/>
            </a:pPr>
            <a:r>
              <a:rPr lang="en-US" dirty="0" smtClean="0"/>
              <a:t>System should only share what you </a:t>
            </a:r>
            <a:r>
              <a:rPr lang="en-US" i="1" dirty="0" smtClean="0"/>
              <a:t>want</a:t>
            </a:r>
            <a:r>
              <a:rPr lang="en-US" dirty="0" smtClean="0"/>
              <a:t> to share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Important File Systems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FAT: old Windows and </a:t>
            </a:r>
            <a:r>
              <a:rPr lang="en-US" dirty="0" err="1" smtClean="0"/>
              <a:t>MSDOS</a:t>
            </a:r>
            <a:r>
              <a:rPr lang="en-US" dirty="0" smtClean="0"/>
              <a:t>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NTFS</a:t>
            </a:r>
            <a:r>
              <a:rPr lang="en-US" dirty="0" smtClean="0"/>
              <a:t>: Windows current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FFS</a:t>
            </a:r>
            <a:r>
              <a:rPr lang="en-US" dirty="0" smtClean="0"/>
              <a:t>: Unix standard since 80’s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AFS: distributed system developed at CMU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LFS</a:t>
            </a:r>
            <a:r>
              <a:rPr lang="en-US" dirty="0" smtClean="0"/>
              <a:t>: Berkeley redesign for high performance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ZFS</a:t>
            </a:r>
            <a:r>
              <a:rPr lang="en-US" dirty="0" smtClean="0"/>
              <a:t>: redesigned Unix system, recently released by Sun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ISO 9660: CD-ROM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EXT2/EXT3/EXT4: Linux standards, variants of </a:t>
            </a:r>
            <a:r>
              <a:rPr lang="en-US" dirty="0" err="1" smtClean="0"/>
              <a:t>FFS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BtrFS</a:t>
            </a:r>
            <a:r>
              <a:rPr lang="en-US" dirty="0" smtClean="0"/>
              <a:t>: new Linux kid on the block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Other OS’s have own file organization:  VMS, </a:t>
            </a:r>
            <a:r>
              <a:rPr lang="en-US" dirty="0" err="1" smtClean="0"/>
              <a:t>MVS</a:t>
            </a:r>
            <a:r>
              <a:rPr lang="en-US" dirty="0" smtClean="0"/>
              <a:t>, </a:t>
            </a:r>
            <a:r>
              <a:rPr lang="en-US" dirty="0" smtClean="0">
                <a:sym typeface="Symbol" pitchFamily="18" charset="2"/>
              </a:rPr>
              <a:t>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Typical Similarities</a:t>
            </a:r>
            <a:br>
              <a:rPr lang="en-US" altLang="en-US" smtClean="0"/>
            </a:br>
            <a:r>
              <a:rPr lang="en-US" altLang="en-US" smtClean="0"/>
              <a:t>Among File Systems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 (secondary) boot record</a:t>
            </a:r>
          </a:p>
          <a:p>
            <a:pPr eaLnBrk="1" hangingPunct="1">
              <a:defRPr/>
            </a:pPr>
            <a:r>
              <a:rPr lang="en-US" dirty="0" smtClean="0"/>
              <a:t>A top-level directory</a:t>
            </a:r>
          </a:p>
          <a:p>
            <a:pPr eaLnBrk="1" hangingPunct="1">
              <a:defRPr/>
            </a:pPr>
            <a:r>
              <a:rPr lang="en-US" dirty="0" smtClean="0"/>
              <a:t>Support for hierarchical directories</a:t>
            </a:r>
          </a:p>
          <a:p>
            <a:pPr eaLnBrk="1" hangingPunct="1">
              <a:defRPr/>
            </a:pPr>
            <a:r>
              <a:rPr lang="en-US" dirty="0" smtClean="0"/>
              <a:t>Management of free and used space</a:t>
            </a:r>
          </a:p>
          <a:p>
            <a:pPr eaLnBrk="1" hangingPunct="1">
              <a:defRPr/>
            </a:pPr>
            <a:r>
              <a:rPr lang="en-US" dirty="0" smtClean="0"/>
              <a:t>Metadata about files (e.g., creation date)</a:t>
            </a:r>
          </a:p>
          <a:p>
            <a:pPr eaLnBrk="1" hangingPunct="1">
              <a:defRPr/>
            </a:pPr>
            <a:r>
              <a:rPr lang="en-US" dirty="0" smtClean="0"/>
              <a:t>Protection and security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Typical Differences</a:t>
            </a:r>
            <a:br>
              <a:rPr lang="en-US" altLang="en-US" smtClean="0"/>
            </a:br>
            <a:r>
              <a:rPr lang="en-US" altLang="en-US" smtClean="0"/>
              <a:t>Between File Systems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  <a:defRPr/>
            </a:pPr>
            <a:r>
              <a:rPr lang="en-US" dirty="0" smtClean="0"/>
              <a:t>Naming conventions:  case, length, special symbols</a:t>
            </a:r>
          </a:p>
          <a:p>
            <a:pPr eaLnBrk="1" hangingPunct="1">
              <a:defRPr/>
            </a:pPr>
            <a:r>
              <a:rPr lang="en-US" dirty="0" smtClean="0"/>
              <a:t>File size and placement</a:t>
            </a:r>
          </a:p>
          <a:p>
            <a:pPr eaLnBrk="1" hangingPunct="1">
              <a:defRPr/>
            </a:pPr>
            <a:r>
              <a:rPr lang="en-US" dirty="0" smtClean="0"/>
              <a:t>Speed</a:t>
            </a:r>
          </a:p>
          <a:p>
            <a:pPr eaLnBrk="1" hangingPunct="1">
              <a:defRPr/>
            </a:pPr>
            <a:r>
              <a:rPr lang="en-US" dirty="0" smtClean="0"/>
              <a:t>Error recovery</a:t>
            </a:r>
          </a:p>
          <a:p>
            <a:pPr eaLnBrk="1" hangingPunct="1">
              <a:defRPr/>
            </a:pPr>
            <a:r>
              <a:rPr lang="en-US" dirty="0" smtClean="0"/>
              <a:t>Metadata details</a:t>
            </a:r>
          </a:p>
          <a:p>
            <a:pPr eaLnBrk="1" hangingPunct="1">
              <a:defRPr/>
            </a:pPr>
            <a:r>
              <a:rPr lang="en-US" dirty="0" smtClean="0"/>
              <a:t>Support for special files</a:t>
            </a:r>
          </a:p>
          <a:p>
            <a:pPr eaLnBrk="1" hangingPunct="1">
              <a:defRPr/>
            </a:pPr>
            <a:r>
              <a:rPr lang="en-US" dirty="0" smtClean="0"/>
              <a:t>Snapshot support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Case Study: Berkeley Fast File System (FFS)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First public Unix (Unix V7) introduced many important concepts in Unix File System (UFS)</a:t>
            </a:r>
          </a:p>
          <a:p>
            <a:pPr lvl="1" eaLnBrk="1" hangingPunct="1">
              <a:defRPr/>
            </a:pPr>
            <a:r>
              <a:rPr lang="en-US" smtClean="0"/>
              <a:t>I-nodes</a:t>
            </a:r>
          </a:p>
          <a:p>
            <a:pPr lvl="1" eaLnBrk="1" hangingPunct="1">
              <a:defRPr/>
            </a:pPr>
            <a:r>
              <a:rPr lang="en-US" smtClean="0"/>
              <a:t>Indirect blocks</a:t>
            </a:r>
          </a:p>
          <a:p>
            <a:pPr lvl="1" eaLnBrk="1" hangingPunct="1">
              <a:defRPr/>
            </a:pPr>
            <a:r>
              <a:rPr lang="en-US" smtClean="0"/>
              <a:t>Unix directory structure and permissions system</a:t>
            </a:r>
          </a:p>
          <a:p>
            <a:pPr eaLnBrk="1" hangingPunct="1">
              <a:defRPr/>
            </a:pPr>
            <a:r>
              <a:rPr lang="en-US" smtClean="0"/>
              <a:t>UFS was simple, elegant, and slow</a:t>
            </a:r>
          </a:p>
          <a:p>
            <a:pPr eaLnBrk="1" hangingPunct="1">
              <a:defRPr/>
            </a:pPr>
            <a:r>
              <a:rPr lang="en-US" smtClean="0"/>
              <a:t>Berkeley initiated project to solve the slowness</a:t>
            </a:r>
          </a:p>
          <a:p>
            <a:pPr eaLnBrk="1" hangingPunct="1">
              <a:defRPr/>
            </a:pPr>
            <a:r>
              <a:rPr lang="en-US" smtClean="0"/>
              <a:t>Many modern file systems are direct or indirect descendants of FFS</a:t>
            </a:r>
          </a:p>
          <a:p>
            <a:pPr lvl="1" eaLnBrk="1" hangingPunct="1">
              <a:defRPr/>
            </a:pPr>
            <a:r>
              <a:rPr lang="en-US" smtClean="0"/>
              <a:t>In particular, EXT2 through EXT4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FFS Headers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Boot block: first few sectors</a:t>
            </a:r>
          </a:p>
          <a:p>
            <a:pPr lvl="1" eaLnBrk="1" hangingPunct="1">
              <a:defRPr/>
            </a:pPr>
            <a:r>
              <a:rPr lang="en-US" dirty="0" smtClean="0"/>
              <a:t>Typically all of cylinder 0 is reserved for boot blocks, partition tables, etc.</a:t>
            </a:r>
          </a:p>
          <a:p>
            <a:pPr eaLnBrk="1" hangingPunct="1">
              <a:defRPr/>
            </a:pPr>
            <a:r>
              <a:rPr lang="en-US" dirty="0" smtClean="0"/>
              <a:t>Superblock: file system parameters, including</a:t>
            </a:r>
          </a:p>
          <a:p>
            <a:pPr lvl="1" eaLnBrk="1" hangingPunct="1">
              <a:defRPr/>
            </a:pPr>
            <a:r>
              <a:rPr lang="en-US" sz="1800" dirty="0" smtClean="0"/>
              <a:t>Size of partition (note that this is dangerously redundant)</a:t>
            </a:r>
          </a:p>
          <a:p>
            <a:pPr lvl="1" eaLnBrk="1" hangingPunct="1">
              <a:defRPr/>
            </a:pPr>
            <a:r>
              <a:rPr lang="en-US" sz="1800" dirty="0" smtClean="0"/>
              <a:t>Location of root directory</a:t>
            </a:r>
          </a:p>
          <a:p>
            <a:pPr lvl="1" eaLnBrk="1" hangingPunct="1">
              <a:defRPr/>
            </a:pPr>
            <a:r>
              <a:rPr lang="en-US" sz="1800" dirty="0" smtClean="0"/>
              <a:t>Block size</a:t>
            </a:r>
          </a:p>
          <a:p>
            <a:pPr eaLnBrk="1" hangingPunct="1">
              <a:defRPr/>
            </a:pPr>
            <a:r>
              <a:rPr lang="en-US" dirty="0" smtClean="0"/>
              <a:t>Cylinder groups, each including</a:t>
            </a:r>
          </a:p>
          <a:p>
            <a:pPr lvl="1" eaLnBrk="1" hangingPunct="1">
              <a:defRPr/>
            </a:pPr>
            <a:r>
              <a:rPr lang="en-US" sz="1800" dirty="0" smtClean="0"/>
              <a:t>Data blocks</a:t>
            </a:r>
          </a:p>
          <a:p>
            <a:pPr lvl="1" eaLnBrk="1" hangingPunct="1">
              <a:defRPr/>
            </a:pPr>
            <a:r>
              <a:rPr lang="en-US" sz="1800" dirty="0" smtClean="0"/>
              <a:t>List of </a:t>
            </a:r>
            <a:r>
              <a:rPr lang="en-US" sz="1800" dirty="0" err="1" smtClean="0"/>
              <a:t>inodes</a:t>
            </a:r>
            <a:endParaRPr lang="en-US" sz="1800" dirty="0" smtClean="0"/>
          </a:p>
          <a:p>
            <a:pPr lvl="1" eaLnBrk="1" hangingPunct="1">
              <a:defRPr/>
            </a:pPr>
            <a:r>
              <a:rPr lang="en-US" sz="1800" dirty="0" smtClean="0"/>
              <a:t>Bitmap of used blocks and fragments in the group</a:t>
            </a:r>
          </a:p>
          <a:p>
            <a:pPr lvl="1" eaLnBrk="1" hangingPunct="1">
              <a:defRPr/>
            </a:pPr>
            <a:r>
              <a:rPr lang="en-US" sz="1800" dirty="0" smtClean="0"/>
              <a:t>Replica of superblock (not always at start of group)</a:t>
            </a:r>
          </a:p>
          <a:p>
            <a:pPr eaLnBrk="1" hangingPunct="1">
              <a:defRPr/>
            </a:pPr>
            <a:endParaRPr lang="en-US" sz="20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FFS File Tracking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Directory:  file containing variable-length records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File name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I-node number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Inode</a:t>
            </a:r>
            <a:r>
              <a:rPr lang="en-US" dirty="0" smtClean="0"/>
              <a:t>: holds metadata for one file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Fixed size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Located by number, using info from superblock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Integral number of </a:t>
            </a:r>
            <a:r>
              <a:rPr lang="en-US" sz="1800" dirty="0" err="1" smtClean="0"/>
              <a:t>inodes</a:t>
            </a:r>
            <a:r>
              <a:rPr lang="en-US" sz="1800" dirty="0" smtClean="0"/>
              <a:t> in a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Includes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Owner and group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File type (regular, directory, pipe, symbolic link, …)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Access permissions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Time of last </a:t>
            </a:r>
            <a:r>
              <a:rPr lang="en-US" sz="1600" dirty="0" err="1" smtClean="0"/>
              <a:t>i</a:t>
            </a:r>
            <a:r>
              <a:rPr lang="en-US" sz="1600" dirty="0" smtClean="0"/>
              <a:t>-node change, last modification, last access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Number of links (reference count)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Size of file (for directories and regular files)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Pointers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Except for pointers, precisely what’s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</a:t>
            </a:r>
            <a:r>
              <a:rPr lang="en-US" dirty="0" smtClean="0"/>
              <a:t> data structure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FFS Inodes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Inode</a:t>
            </a:r>
            <a:r>
              <a:rPr lang="en-US" dirty="0" smtClean="0"/>
              <a:t> has 15 pointers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12 point directly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13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points to an </a:t>
            </a:r>
            <a:r>
              <a:rPr lang="en-US" sz="1800" i="1" dirty="0" smtClean="0"/>
              <a:t>indirect block</a:t>
            </a:r>
            <a:r>
              <a:rPr lang="en-US" sz="1800" dirty="0" smtClean="0"/>
              <a:t>, containing pointers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14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points to a </a:t>
            </a:r>
            <a:r>
              <a:rPr lang="en-US" sz="1800" i="1" dirty="0" smtClean="0"/>
              <a:t>double</a:t>
            </a:r>
            <a:r>
              <a:rPr lang="en-US" sz="1800" dirty="0" smtClean="0"/>
              <a:t> indirect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15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points to a </a:t>
            </a:r>
            <a:r>
              <a:rPr lang="en-US" sz="1800" i="1" dirty="0" smtClean="0"/>
              <a:t>triple</a:t>
            </a:r>
            <a:r>
              <a:rPr lang="en-US" sz="1800" dirty="0" smtClean="0"/>
              <a:t> indirect block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With 4K blocks and 4-byte pointers, the triple indirect block can address 4 terabytes (2</a:t>
            </a:r>
            <a:r>
              <a:rPr lang="en-US" baseline="30000" dirty="0" smtClean="0"/>
              <a:t>42</a:t>
            </a:r>
            <a:r>
              <a:rPr lang="en-US" dirty="0" smtClean="0"/>
              <a:t> bytes) in one file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Data blocks might not be contiguous on disk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But OS tries to </a:t>
            </a:r>
            <a:r>
              <a:rPr lang="en-US" i="1" dirty="0" smtClean="0"/>
              <a:t>cluster</a:t>
            </a:r>
            <a:r>
              <a:rPr lang="en-US" dirty="0" smtClean="0"/>
              <a:t> related items in cylinder group: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Directory entries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Corresponding </a:t>
            </a:r>
            <a:r>
              <a:rPr lang="en-US" dirty="0" err="1" smtClean="0"/>
              <a:t>inodes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Their data blocks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FFS Free-Space Management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Free space managed by bitmaps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One bit per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Makes it easy to find groups of contiguous blocks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Each cylinder group has own bitmap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Can find blocks that are physically nearby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Prevents long scans on full disks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Prefer to allocate block in cylinder group of last previous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If can’t, pick group that has most space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Heuristic tries to maximize number of blocks close to each other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File Systems:</a:t>
            </a:r>
            <a:r>
              <a:rPr lang="en-US" altLang="en-US" smtClean="0"/>
              <a:t> Disk Organization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 disk is a sequence of 4096-byte </a:t>
            </a:r>
            <a:r>
              <a:rPr lang="en-US" i="1" dirty="0" smtClean="0"/>
              <a:t>sectors</a:t>
            </a:r>
            <a:r>
              <a:rPr lang="en-US" dirty="0" smtClean="0"/>
              <a:t> or </a:t>
            </a:r>
            <a:r>
              <a:rPr lang="en-US" i="1" dirty="0" smtClean="0"/>
              <a:t>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Can </a:t>
            </a:r>
            <a:r>
              <a:rPr lang="en-US" dirty="0" smtClean="0"/>
              <a:t>only read or write in block-sized units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First comes </a:t>
            </a:r>
            <a:r>
              <a:rPr lang="en-US" i="1" dirty="0" smtClean="0"/>
              <a:t>boot block</a:t>
            </a:r>
            <a:r>
              <a:rPr lang="en-US" dirty="0" smtClean="0"/>
              <a:t> and </a:t>
            </a:r>
            <a:r>
              <a:rPr lang="en-US" i="1" dirty="0" smtClean="0"/>
              <a:t>partition table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Partition table divides the rest of disk into partitions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May appear to operating system as logical “disks”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Useful for multiple </a:t>
            </a:r>
            <a:r>
              <a:rPr lang="en-US" dirty="0" err="1" smtClean="0"/>
              <a:t>OSes</a:t>
            </a:r>
            <a:r>
              <a:rPr lang="en-US" dirty="0" smtClean="0"/>
              <a:t>, etc.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Otherwise bad idea; hangover from earlier days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dirty="0" smtClean="0"/>
              <a:t>File system</a:t>
            </a:r>
            <a:r>
              <a:rPr lang="en-US" dirty="0" smtClean="0"/>
              <a:t>: partition structured to hold </a:t>
            </a:r>
            <a:r>
              <a:rPr lang="en-US" i="1" dirty="0" smtClean="0"/>
              <a:t>files</a:t>
            </a:r>
            <a:r>
              <a:rPr lang="en-US" dirty="0" smtClean="0"/>
              <a:t> (of data)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May aggregate blocks into </a:t>
            </a:r>
            <a:r>
              <a:rPr lang="en-US" i="1" dirty="0" smtClean="0"/>
              <a:t>segments</a:t>
            </a:r>
            <a:r>
              <a:rPr lang="en-US" dirty="0" smtClean="0"/>
              <a:t> or </a:t>
            </a:r>
            <a:r>
              <a:rPr lang="en-US" i="1" dirty="0" smtClean="0"/>
              <a:t>clusters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Typical size: 8K–128M bytes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Increases efficiency by reducing </a:t>
            </a:r>
            <a:r>
              <a:rPr lang="en-US" dirty="0" smtClean="0"/>
              <a:t>overhead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But may waste space if files are small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FFS Fragmentation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Blocks are typically 4K or 8K</a:t>
            </a:r>
          </a:p>
          <a:p>
            <a:pPr lvl="1" eaLnBrk="1" hangingPunct="1">
              <a:defRPr/>
            </a:pPr>
            <a:r>
              <a:rPr lang="en-US" sz="1800" dirty="0" smtClean="0"/>
              <a:t>Sector size was only 512</a:t>
            </a:r>
          </a:p>
          <a:p>
            <a:pPr lvl="1" eaLnBrk="1" hangingPunct="1">
              <a:defRPr/>
            </a:pPr>
            <a:r>
              <a:rPr lang="en-US" sz="1800" dirty="0" smtClean="0"/>
              <a:t>Amortizes overhead of reading or writing block</a:t>
            </a:r>
          </a:p>
          <a:p>
            <a:pPr lvl="1" eaLnBrk="1" hangingPunct="1">
              <a:defRPr/>
            </a:pPr>
            <a:r>
              <a:rPr lang="en-US" sz="1800" dirty="0" smtClean="0"/>
              <a:t>On average, wastes 1/2 block (total) per file</a:t>
            </a:r>
          </a:p>
          <a:p>
            <a:pPr eaLnBrk="1" hangingPunct="1">
              <a:defRPr/>
            </a:pPr>
            <a:r>
              <a:rPr lang="en-US" dirty="0" err="1" smtClean="0"/>
              <a:t>FFS</a:t>
            </a:r>
            <a:r>
              <a:rPr lang="en-US" dirty="0" smtClean="0"/>
              <a:t> divides blocks into 4-16 </a:t>
            </a:r>
            <a:r>
              <a:rPr lang="en-US" i="1" dirty="0" smtClean="0"/>
              <a:t>fragments</a:t>
            </a:r>
          </a:p>
          <a:p>
            <a:pPr lvl="1" eaLnBrk="1" hangingPunct="1">
              <a:defRPr/>
            </a:pPr>
            <a:r>
              <a:rPr lang="en-US" sz="1800" dirty="0" smtClean="0"/>
              <a:t>Free space bitmap manages fragments</a:t>
            </a:r>
          </a:p>
          <a:p>
            <a:pPr lvl="1" eaLnBrk="1" hangingPunct="1">
              <a:defRPr/>
            </a:pPr>
            <a:r>
              <a:rPr lang="en-US" sz="1800" dirty="0" smtClean="0"/>
              <a:t>Small files, or tails of files, are placed in fragments</a:t>
            </a:r>
          </a:p>
          <a:p>
            <a:pPr lvl="1" eaLnBrk="1" hangingPunct="1">
              <a:defRPr/>
            </a:pPr>
            <a:r>
              <a:rPr lang="en-US" sz="1800" dirty="0" smtClean="0"/>
              <a:t>This turned out to be bad idea</a:t>
            </a:r>
          </a:p>
          <a:p>
            <a:pPr lvl="2" eaLnBrk="1" hangingPunct="1">
              <a:defRPr/>
            </a:pPr>
            <a:r>
              <a:rPr lang="en-US" sz="1600" dirty="0" smtClean="0"/>
              <a:t>Complicates OS code</a:t>
            </a:r>
          </a:p>
          <a:p>
            <a:pPr lvl="2" eaLnBrk="1" hangingPunct="1">
              <a:defRPr/>
            </a:pPr>
            <a:r>
              <a:rPr lang="en-US" sz="1600" dirty="0" smtClean="0"/>
              <a:t>Didn’t foresee how big disks would get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Linux EXT2/3/4 uses smaller block size (typically 4K) instead of fragments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696200" cy="838200"/>
          </a:xfrm>
        </p:spPr>
        <p:txBody>
          <a:bodyPr/>
          <a:lstStyle/>
          <a:p>
            <a:pPr eaLnBrk="1" hangingPunct="1"/>
            <a:r>
              <a:rPr lang="en-US" altLang="en-US" smtClean="0"/>
              <a:t>File Systems and Data Structures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Almost every data structure you can think of is present in FFS: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Arrays (of blocks and i-nodes)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Variable-length records (in directories)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Heterogeneous records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Indirection (directories and inodes)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Reference counting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Lists (inodes in different cylinder groups)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Trees (indirect data blocks)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Bitmaps (free space management)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Caching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Effect of File Systems</a:t>
            </a:r>
            <a:br>
              <a:rPr lang="en-US" altLang="en-US" smtClean="0"/>
            </a:br>
            <a:r>
              <a:rPr lang="en-US" altLang="en-US" smtClean="0"/>
              <a:t>on Programs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Software can take advantage of </a:t>
            </a:r>
            <a:r>
              <a:rPr lang="en-US" dirty="0" err="1" smtClean="0"/>
              <a:t>FFS</a:t>
            </a:r>
            <a:r>
              <a:rPr lang="en-US" dirty="0" smtClean="0"/>
              <a:t> design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Small files are cheap: spread data across many files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Directories are cheap: use as key/value database where file name is the key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Large files well supported: don’t worry about file-size limits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Random access adds little overhead: OK to store database inside large file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But don’t forget you’re still paying for disk latencies and indirect blocks!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FFS</a:t>
            </a:r>
            <a:r>
              <a:rPr lang="en-US" dirty="0" smtClean="0"/>
              <a:t> design also suggests optimizations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Put related files in single directory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Keep directories relatively small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Recognize that single large file will eat much remaining free space in cylinder group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Create small files before large ones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Crash Problem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File system data structures are interrelated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Free map implies which blocks do/don’t have 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 smtClean="0"/>
              <a:t>Inodes</a:t>
            </a:r>
            <a:r>
              <a:rPr lang="en-US" dirty="0" smtClean="0"/>
              <a:t> and indirect blocks list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Directories imply which </a:t>
            </a:r>
            <a:r>
              <a:rPr lang="en-US" dirty="0" err="1" smtClean="0"/>
              <a:t>inodes</a:t>
            </a:r>
            <a:r>
              <a:rPr lang="en-US" dirty="0" smtClean="0"/>
              <a:t> are allocated/free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All live in different places on disk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Which to update first?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Crash in between updates means inconsistencies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Block listed as free but really allocated will get reused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Block listed as allocated but really free means space leak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Allocated </a:t>
            </a:r>
            <a:r>
              <a:rPr lang="en-US" dirty="0" err="1" smtClean="0"/>
              <a:t>inode</a:t>
            </a:r>
            <a:r>
              <a:rPr lang="en-US" dirty="0" smtClean="0"/>
              <a:t> without directory listing means lost file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File System Checking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Traditional solution: verify all structures after a crash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Look through files to find out what blocks are in use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Look through directories to find used </a:t>
            </a:r>
            <a:r>
              <a:rPr lang="en-US" dirty="0" err="1" smtClean="0"/>
              <a:t>inodes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Fix all inconsistencies, put lost files in “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lost+found</a:t>
            </a:r>
            <a:r>
              <a:rPr lang="en-US" dirty="0" smtClean="0"/>
              <a:t>”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Problem: takes a long time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Following directory tree means random access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Following indirect blocks is also random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Random == slow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Huge modern disks </a:t>
            </a:r>
            <a:r>
              <a:rPr lang="en-US" dirty="0" smtClean="0">
                <a:sym typeface="Symbol"/>
              </a:rPr>
              <a:t> hours or even days to verify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/>
              </a:rPr>
              <a:t>System can’t be used during check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Journaled File Systems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One (not only) solution to checking problem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Before making change, write intentions to journal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“I plan to allocate block 42, give it to </a:t>
            </a:r>
            <a:r>
              <a:rPr lang="en-US" dirty="0" err="1" smtClean="0"/>
              <a:t>inode</a:t>
            </a:r>
            <a:r>
              <a:rPr lang="en-US" dirty="0" smtClean="0"/>
              <a:t> 47, put that in directory entry foo”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Journal writes are carefully kept in single block </a:t>
            </a:r>
            <a:r>
              <a:rPr lang="en-US" dirty="0" smtClean="0">
                <a:sym typeface="Symbol"/>
              </a:rPr>
              <a:t> atomic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/>
              </a:rPr>
              <a:t>After making changes, append “I’m done” to journal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Post-crash journal recovery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Journal is sequential and fairly small </a:t>
            </a:r>
            <a:r>
              <a:rPr lang="en-US" dirty="0" smtClean="0">
                <a:sym typeface="Symbol"/>
              </a:rPr>
              <a:t> fast scanning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/>
              </a:rPr>
              <a:t>Search for last “I’m done” record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/>
              </a:rPr>
              <a:t>Re-apply any changes past that point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/>
              </a:rPr>
              <a:t>Atomicity means they can’t be partial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/>
              </a:rPr>
              <a:t>All changes are arranged to be idempotent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/>
              </a:rPr>
              <a:t>Write an “I’m done” in case of another crash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Summary:  Goals of Unix</a:t>
            </a:r>
            <a:br>
              <a:rPr lang="en-US" altLang="en-US" smtClean="0"/>
            </a:br>
            <a:r>
              <a:rPr lang="en-US" altLang="en-US" smtClean="0"/>
              <a:t>File Systems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Simple data model</a:t>
            </a:r>
          </a:p>
          <a:p>
            <a:pPr lvl="1" eaLnBrk="1" hangingPunct="1">
              <a:defRPr/>
            </a:pPr>
            <a:r>
              <a:rPr lang="en-US" smtClean="0"/>
              <a:t>Hierarchical directory tree</a:t>
            </a:r>
          </a:p>
          <a:p>
            <a:pPr lvl="1" eaLnBrk="1" hangingPunct="1">
              <a:defRPr/>
            </a:pPr>
            <a:r>
              <a:rPr lang="en-US" smtClean="0"/>
              <a:t>Uninterpreted  (by OS) sequences of bytes</a:t>
            </a:r>
          </a:p>
          <a:p>
            <a:pPr lvl="1" eaLnBrk="1" hangingPunct="1">
              <a:defRPr/>
            </a:pPr>
            <a:r>
              <a:rPr lang="en-US" smtClean="0"/>
              <a:t>Extensions are just strings in long filename</a:t>
            </a:r>
          </a:p>
          <a:p>
            <a:pPr eaLnBrk="1" hangingPunct="1">
              <a:defRPr/>
            </a:pPr>
            <a:r>
              <a:rPr lang="en-US" smtClean="0"/>
              <a:t>Multiuser protection model</a:t>
            </a:r>
          </a:p>
          <a:p>
            <a:pPr eaLnBrk="1" hangingPunct="1">
              <a:defRPr/>
            </a:pPr>
            <a:r>
              <a:rPr lang="en-US" smtClean="0"/>
              <a:t>High speed</a:t>
            </a:r>
          </a:p>
          <a:p>
            <a:pPr lvl="1" eaLnBrk="1" hangingPunct="1">
              <a:defRPr/>
            </a:pPr>
            <a:r>
              <a:rPr lang="en-US" smtClean="0"/>
              <a:t>Reduce disk latencies by careful layout</a:t>
            </a:r>
          </a:p>
          <a:p>
            <a:pPr lvl="1" eaLnBrk="1" hangingPunct="1">
              <a:defRPr/>
            </a:pPr>
            <a:r>
              <a:rPr lang="en-US" smtClean="0"/>
              <a:t>Hide latencies with caching</a:t>
            </a:r>
          </a:p>
          <a:p>
            <a:pPr lvl="1" eaLnBrk="1" hangingPunct="1">
              <a:defRPr/>
            </a:pPr>
            <a:r>
              <a:rPr lang="en-US" smtClean="0"/>
              <a:t>Amortize overhead with large transfers</a:t>
            </a:r>
          </a:p>
          <a:p>
            <a:pPr lvl="1" eaLnBrk="1" hangingPunct="1">
              <a:defRPr/>
            </a:pPr>
            <a:r>
              <a:rPr lang="en-US" smtClean="0"/>
              <a:t>Sometimes trade off reliability for speed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Disk Geometry</a:t>
            </a:r>
          </a:p>
        </p:txBody>
      </p:sp>
      <p:sp>
        <p:nvSpPr>
          <p:cNvPr id="93230" name="Rectangle 46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5486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Disks consist of stacked </a:t>
            </a:r>
            <a:r>
              <a:rPr lang="en-US" dirty="0" smtClean="0">
                <a:solidFill>
                  <a:srgbClr val="FF0000"/>
                </a:solidFill>
              </a:rPr>
              <a:t>platters</a:t>
            </a:r>
            <a:r>
              <a:rPr lang="en-US" dirty="0" smtClean="0"/>
              <a:t>, each with two </a:t>
            </a:r>
            <a:r>
              <a:rPr lang="en-US" dirty="0" smtClean="0">
                <a:solidFill>
                  <a:srgbClr val="FF0000"/>
                </a:solidFill>
              </a:rPr>
              <a:t>surfaces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Each surface consists of concentric rings called </a:t>
            </a:r>
            <a:r>
              <a:rPr lang="en-US" dirty="0" smtClean="0">
                <a:solidFill>
                  <a:srgbClr val="FF0000"/>
                </a:solidFill>
              </a:rPr>
              <a:t>tracks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Each track consists of </a:t>
            </a:r>
            <a:r>
              <a:rPr lang="en-US" dirty="0" smtClean="0">
                <a:solidFill>
                  <a:srgbClr val="FF0000"/>
                </a:solidFill>
              </a:rPr>
              <a:t>sectors</a:t>
            </a:r>
            <a:r>
              <a:rPr lang="en-US" dirty="0" smtClean="0"/>
              <a:t> separated by </a:t>
            </a:r>
            <a:r>
              <a:rPr lang="en-US" dirty="0" smtClean="0">
                <a:solidFill>
                  <a:srgbClr val="FF0000"/>
                </a:solidFill>
              </a:rPr>
              <a:t>gaps</a:t>
            </a:r>
            <a:endParaRPr lang="en-US" dirty="0" smtClean="0"/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2036763" y="3702050"/>
            <a:ext cx="1851025" cy="18129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1066800" y="2752725"/>
            <a:ext cx="3790950" cy="37131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1257300" y="2938463"/>
            <a:ext cx="340995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1447800" y="3124200"/>
            <a:ext cx="3030538" cy="29686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1638300" y="3311525"/>
            <a:ext cx="2649538" cy="25955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1827213" y="3497263"/>
            <a:ext cx="2270125" cy="22225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2208213" y="3870325"/>
            <a:ext cx="1508125" cy="14779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2408238" y="4035425"/>
            <a:ext cx="1128712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535238" y="3079750"/>
            <a:ext cx="906462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surface</a:t>
            </a: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1163638" y="3160713"/>
            <a:ext cx="990600" cy="676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1436688" y="3160713"/>
            <a:ext cx="6731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793750" y="2871788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tracks</a:t>
            </a:r>
          </a:p>
        </p:txBody>
      </p:sp>
      <p:sp>
        <p:nvSpPr>
          <p:cNvPr id="5136" name="Oval 16"/>
          <p:cNvSpPr>
            <a:spLocks noChangeArrowheads="1"/>
          </p:cNvSpPr>
          <p:nvPr/>
        </p:nvSpPr>
        <p:spPr bwMode="auto">
          <a:xfrm>
            <a:off x="5675313" y="3730625"/>
            <a:ext cx="1851025" cy="1812925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6224588" y="3308350"/>
            <a:ext cx="839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track </a:t>
            </a:r>
            <a:r>
              <a:rPr lang="en-US" altLang="en-US" sz="1600" i="1"/>
              <a:t>k</a:t>
            </a:r>
          </a:p>
        </p:txBody>
      </p: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6611938" y="3675063"/>
            <a:ext cx="1066800" cy="990600"/>
            <a:chOff x="4320" y="690"/>
            <a:chExt cx="672" cy="624"/>
          </a:xfrm>
        </p:grpSpPr>
        <p:sp>
          <p:nvSpPr>
            <p:cNvPr id="5161" name="Line 19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2" name="Line 20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3" name="Line 21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4" name="Line 22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39" name="Group 23"/>
          <p:cNvGrpSpPr>
            <a:grpSpLocks/>
          </p:cNvGrpSpPr>
          <p:nvPr/>
        </p:nvGrpSpPr>
        <p:grpSpPr bwMode="auto">
          <a:xfrm flipV="1">
            <a:off x="6611938" y="4608513"/>
            <a:ext cx="1066800" cy="990600"/>
            <a:chOff x="4320" y="690"/>
            <a:chExt cx="672" cy="624"/>
          </a:xfrm>
        </p:grpSpPr>
        <p:sp>
          <p:nvSpPr>
            <p:cNvPr id="5157" name="Line 24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8" name="Line 25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9" name="Line 26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0" name="Line 27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40" name="Group 28"/>
          <p:cNvGrpSpPr>
            <a:grpSpLocks/>
          </p:cNvGrpSpPr>
          <p:nvPr/>
        </p:nvGrpSpPr>
        <p:grpSpPr bwMode="auto">
          <a:xfrm flipH="1" flipV="1">
            <a:off x="5545138" y="4608513"/>
            <a:ext cx="1066800" cy="990600"/>
            <a:chOff x="4320" y="690"/>
            <a:chExt cx="672" cy="624"/>
          </a:xfrm>
        </p:grpSpPr>
        <p:sp>
          <p:nvSpPr>
            <p:cNvPr id="5153" name="Line 29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4" name="Line 30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5" name="Line 31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6" name="Line 32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41" name="Group 33"/>
          <p:cNvGrpSpPr>
            <a:grpSpLocks/>
          </p:cNvGrpSpPr>
          <p:nvPr/>
        </p:nvGrpSpPr>
        <p:grpSpPr bwMode="auto">
          <a:xfrm flipH="1">
            <a:off x="5545138" y="3675063"/>
            <a:ext cx="1066800" cy="990600"/>
            <a:chOff x="4320" y="690"/>
            <a:chExt cx="672" cy="624"/>
          </a:xfrm>
        </p:grpSpPr>
        <p:sp>
          <p:nvSpPr>
            <p:cNvPr id="5149" name="Line 34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0" name="Line 35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1" name="Line 36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2" name="Line 37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142" name="Text Box 38"/>
          <p:cNvSpPr txBox="1">
            <a:spLocks noChangeArrowheads="1"/>
          </p:cNvSpPr>
          <p:nvPr/>
        </p:nvSpPr>
        <p:spPr bwMode="auto">
          <a:xfrm>
            <a:off x="6149975" y="6008688"/>
            <a:ext cx="906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sectors</a:t>
            </a:r>
          </a:p>
        </p:txBody>
      </p:sp>
      <p:sp>
        <p:nvSpPr>
          <p:cNvPr id="5143" name="Line 39"/>
          <p:cNvSpPr>
            <a:spLocks noChangeShapeType="1"/>
          </p:cNvSpPr>
          <p:nvPr/>
        </p:nvSpPr>
        <p:spPr bwMode="auto">
          <a:xfrm flipV="1">
            <a:off x="6383338" y="555148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4" name="Line 40"/>
          <p:cNvSpPr>
            <a:spLocks noChangeShapeType="1"/>
          </p:cNvSpPr>
          <p:nvPr/>
        </p:nvSpPr>
        <p:spPr bwMode="auto">
          <a:xfrm flipV="1">
            <a:off x="6840538" y="555148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5" name="AutoShape 41"/>
          <p:cNvSpPr>
            <a:spLocks noChangeArrowheads="1"/>
          </p:cNvSpPr>
          <p:nvPr/>
        </p:nvSpPr>
        <p:spPr bwMode="auto">
          <a:xfrm>
            <a:off x="4097338" y="4484688"/>
            <a:ext cx="1524000" cy="3048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46" name="Text Box 42"/>
          <p:cNvSpPr txBox="1">
            <a:spLocks noChangeArrowheads="1"/>
          </p:cNvSpPr>
          <p:nvPr/>
        </p:nvSpPr>
        <p:spPr bwMode="auto">
          <a:xfrm>
            <a:off x="7286625" y="3313113"/>
            <a:ext cx="657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gaps</a:t>
            </a:r>
          </a:p>
        </p:txBody>
      </p:sp>
      <p:sp>
        <p:nvSpPr>
          <p:cNvPr id="5147" name="Line 43"/>
          <p:cNvSpPr>
            <a:spLocks noChangeShapeType="1"/>
          </p:cNvSpPr>
          <p:nvPr/>
        </p:nvSpPr>
        <p:spPr bwMode="auto">
          <a:xfrm flipH="1">
            <a:off x="7097713" y="3617913"/>
            <a:ext cx="247650" cy="219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48" name="Line 44"/>
          <p:cNvSpPr>
            <a:spLocks noChangeShapeType="1"/>
          </p:cNvSpPr>
          <p:nvPr/>
        </p:nvSpPr>
        <p:spPr bwMode="auto">
          <a:xfrm flipV="1">
            <a:off x="7421563" y="3665538"/>
            <a:ext cx="190500" cy="514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Disk Geometry</a:t>
            </a:r>
            <a:br>
              <a:rPr lang="en-US" altLang="en-US" smtClean="0"/>
            </a:br>
            <a:r>
              <a:rPr lang="en-US" altLang="en-US" smtClean="0"/>
              <a:t>(Muliple-Platter View)</a:t>
            </a:r>
          </a:p>
        </p:txBody>
      </p:sp>
      <p:sp>
        <p:nvSpPr>
          <p:cNvPr id="94243" name="Rectangle 3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 Aligned tracks form a </a:t>
            </a:r>
            <a:r>
              <a:rPr lang="en-US" dirty="0" smtClean="0">
                <a:solidFill>
                  <a:srgbClr val="FF0000"/>
                </a:solidFill>
              </a:rPr>
              <a:t>cylinder </a:t>
            </a:r>
            <a:r>
              <a:rPr lang="en-US" dirty="0" smtClean="0">
                <a:solidFill>
                  <a:schemeClr val="tx1"/>
                </a:solidFill>
              </a:rPr>
              <a:t>(this view is outdated)</a:t>
            </a:r>
            <a:endParaRPr lang="en-US" dirty="0" smtClean="0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V="1">
            <a:off x="2914650" y="35020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V="1">
            <a:off x="2914650" y="40862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4146550" y="40354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3117850" y="38449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2914650" y="29305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866900" y="2530475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0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866900" y="287655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1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866900" y="3101975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2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866900" y="344805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3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866900" y="3686175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4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866900" y="403225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5</a:t>
            </a:r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2914650" y="38449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60" name="Oval 16"/>
          <p:cNvSpPr>
            <a:spLocks noChangeArrowheads="1"/>
          </p:cNvSpPr>
          <p:nvPr/>
        </p:nvSpPr>
        <p:spPr bwMode="auto">
          <a:xfrm>
            <a:off x="3765550" y="39973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auto">
          <a:xfrm>
            <a:off x="4146550" y="34639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62" name="Oval 18"/>
          <p:cNvSpPr>
            <a:spLocks noChangeArrowheads="1"/>
          </p:cNvSpPr>
          <p:nvPr/>
        </p:nvSpPr>
        <p:spPr bwMode="auto">
          <a:xfrm>
            <a:off x="3143250" y="32353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63" name="Oval 19"/>
          <p:cNvSpPr>
            <a:spLocks noChangeArrowheads="1"/>
          </p:cNvSpPr>
          <p:nvPr/>
        </p:nvSpPr>
        <p:spPr bwMode="auto">
          <a:xfrm>
            <a:off x="3752850" y="34258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64" name="AutoShape 20"/>
          <p:cNvSpPr>
            <a:spLocks noChangeArrowheads="1"/>
          </p:cNvSpPr>
          <p:nvPr/>
        </p:nvSpPr>
        <p:spPr bwMode="auto">
          <a:xfrm>
            <a:off x="4146550" y="28924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65" name="Oval 21"/>
          <p:cNvSpPr>
            <a:spLocks noChangeArrowheads="1"/>
          </p:cNvSpPr>
          <p:nvPr/>
        </p:nvSpPr>
        <p:spPr bwMode="auto">
          <a:xfrm>
            <a:off x="3105150" y="26892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66" name="Oval 22"/>
          <p:cNvSpPr>
            <a:spLocks noChangeArrowheads="1"/>
          </p:cNvSpPr>
          <p:nvPr/>
        </p:nvSpPr>
        <p:spPr bwMode="auto">
          <a:xfrm>
            <a:off x="3752850" y="28162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67" name="AutoShape 23"/>
          <p:cNvSpPr>
            <a:spLocks noChangeArrowheads="1"/>
          </p:cNvSpPr>
          <p:nvPr/>
        </p:nvSpPr>
        <p:spPr bwMode="auto">
          <a:xfrm>
            <a:off x="4146550" y="22955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68" name="Line 24"/>
          <p:cNvSpPr>
            <a:spLocks noChangeShapeType="1"/>
          </p:cNvSpPr>
          <p:nvPr/>
        </p:nvSpPr>
        <p:spPr bwMode="auto">
          <a:xfrm>
            <a:off x="2914650" y="26892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2914650" y="32607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3765550" y="2892425"/>
            <a:ext cx="0" cy="1193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>
            <a:off x="4946650" y="2905125"/>
            <a:ext cx="0" cy="1193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4395788" y="1898650"/>
            <a:ext cx="113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pitchFamily="34" charset="0"/>
              </a:rPr>
              <a:t>cylinder </a:t>
            </a:r>
            <a:r>
              <a:rPr lang="en-US" altLang="en-US" sz="1600" i="1">
                <a:latin typeface="Arial" pitchFamily="34" charset="0"/>
              </a:rPr>
              <a:t>k</a:t>
            </a:r>
            <a:endParaRPr lang="en-US" altLang="en-US" sz="1600">
              <a:latin typeface="Arial" pitchFamily="34" charset="0"/>
            </a:endParaRPr>
          </a:p>
        </p:txBody>
      </p:sp>
      <p:sp>
        <p:nvSpPr>
          <p:cNvPr id="6173" name="Line 29"/>
          <p:cNvSpPr>
            <a:spLocks noChangeShapeType="1"/>
          </p:cNvSpPr>
          <p:nvPr/>
        </p:nvSpPr>
        <p:spPr bwMode="auto">
          <a:xfrm flipH="1">
            <a:off x="4768850" y="2295525"/>
            <a:ext cx="1778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3905250" y="4616450"/>
            <a:ext cx="895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5529263" y="2724150"/>
            <a:ext cx="976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platter 0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5529263" y="3282950"/>
            <a:ext cx="976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platter 1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5529263" y="3892550"/>
            <a:ext cx="976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platter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Disk Operation (Single-Platter View)</a:t>
            </a:r>
          </a:p>
        </p:txBody>
      </p:sp>
      <p:sp>
        <p:nvSpPr>
          <p:cNvPr id="95260" name="Rectangle 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2962275" y="2722563"/>
            <a:ext cx="1851025" cy="18129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173" name="Oval 6"/>
          <p:cNvSpPr>
            <a:spLocks noChangeArrowheads="1"/>
          </p:cNvSpPr>
          <p:nvPr/>
        </p:nvSpPr>
        <p:spPr bwMode="auto">
          <a:xfrm>
            <a:off x="1992313" y="1773238"/>
            <a:ext cx="3790950" cy="37131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174" name="Oval 7"/>
          <p:cNvSpPr>
            <a:spLocks noChangeArrowheads="1"/>
          </p:cNvSpPr>
          <p:nvPr/>
        </p:nvSpPr>
        <p:spPr bwMode="auto">
          <a:xfrm>
            <a:off x="2182813" y="1958975"/>
            <a:ext cx="340995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175" name="Oval 8"/>
          <p:cNvSpPr>
            <a:spLocks noChangeArrowheads="1"/>
          </p:cNvSpPr>
          <p:nvPr/>
        </p:nvSpPr>
        <p:spPr bwMode="auto">
          <a:xfrm>
            <a:off x="2373313" y="2144713"/>
            <a:ext cx="3030537" cy="29686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176" name="Oval 9"/>
          <p:cNvSpPr>
            <a:spLocks noChangeArrowheads="1"/>
          </p:cNvSpPr>
          <p:nvPr/>
        </p:nvSpPr>
        <p:spPr bwMode="auto">
          <a:xfrm>
            <a:off x="2563813" y="2332038"/>
            <a:ext cx="2649537" cy="25955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177" name="Oval 10"/>
          <p:cNvSpPr>
            <a:spLocks noChangeArrowheads="1"/>
          </p:cNvSpPr>
          <p:nvPr/>
        </p:nvSpPr>
        <p:spPr bwMode="auto">
          <a:xfrm>
            <a:off x="2752725" y="2517775"/>
            <a:ext cx="2270125" cy="2222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178" name="Oval 11"/>
          <p:cNvSpPr>
            <a:spLocks noChangeArrowheads="1"/>
          </p:cNvSpPr>
          <p:nvPr/>
        </p:nvSpPr>
        <p:spPr bwMode="auto">
          <a:xfrm>
            <a:off x="3133725" y="2890838"/>
            <a:ext cx="1508125" cy="14779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179" name="Arc 13"/>
          <p:cNvSpPr>
            <a:spLocks/>
          </p:cNvSpPr>
          <p:nvPr/>
        </p:nvSpPr>
        <p:spPr bwMode="auto">
          <a:xfrm rot="-1879939">
            <a:off x="1814513" y="2114550"/>
            <a:ext cx="1231900" cy="508000"/>
          </a:xfrm>
          <a:custGeom>
            <a:avLst/>
            <a:gdLst>
              <a:gd name="T0" fmla="*/ 0 w 19775"/>
              <a:gd name="T1" fmla="*/ 2147483647 h 21600"/>
              <a:gd name="T2" fmla="*/ 2147483647 w 19775"/>
              <a:gd name="T3" fmla="*/ 0 h 21600"/>
              <a:gd name="T4" fmla="*/ 2147483647 w 19775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775" h="21600" fill="none" extrusionOk="0">
                <a:moveTo>
                  <a:pt x="0" y="12910"/>
                </a:moveTo>
                <a:cubicBezTo>
                  <a:pt x="3443" y="5073"/>
                  <a:pt x="11190" y="9"/>
                  <a:pt x="19750" y="0"/>
                </a:cubicBezTo>
              </a:path>
              <a:path w="19775" h="21600" stroke="0" extrusionOk="0">
                <a:moveTo>
                  <a:pt x="0" y="12910"/>
                </a:moveTo>
                <a:cubicBezTo>
                  <a:pt x="3443" y="5073"/>
                  <a:pt x="11190" y="9"/>
                  <a:pt x="19750" y="0"/>
                </a:cubicBezTo>
                <a:lnTo>
                  <a:pt x="19775" y="21600"/>
                </a:lnTo>
                <a:lnTo>
                  <a:pt x="0" y="12910"/>
                </a:lnTo>
                <a:close/>
              </a:path>
            </a:pathLst>
          </a:custGeom>
          <a:noFill/>
          <a:ln w="28575">
            <a:solidFill>
              <a:srgbClr val="00FFFF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Rectangle 14"/>
          <p:cNvSpPr>
            <a:spLocks noChangeArrowheads="1"/>
          </p:cNvSpPr>
          <p:nvPr/>
        </p:nvSpPr>
        <p:spPr bwMode="auto">
          <a:xfrm>
            <a:off x="457200" y="1647825"/>
            <a:ext cx="17351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The disk surface 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spins at a fixed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rotational rate</a:t>
            </a:r>
          </a:p>
        </p:txBody>
      </p:sp>
      <p:sp>
        <p:nvSpPr>
          <p:cNvPr id="7181" name="Oval 32"/>
          <p:cNvSpPr>
            <a:spLocks noChangeArrowheads="1"/>
          </p:cNvSpPr>
          <p:nvPr/>
        </p:nvSpPr>
        <p:spPr bwMode="auto">
          <a:xfrm>
            <a:off x="3355975" y="3078163"/>
            <a:ext cx="1128713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grpSp>
        <p:nvGrpSpPr>
          <p:cNvPr id="95330" name="Group 98"/>
          <p:cNvGrpSpPr>
            <a:grpSpLocks/>
          </p:cNvGrpSpPr>
          <p:nvPr/>
        </p:nvGrpSpPr>
        <p:grpSpPr bwMode="auto">
          <a:xfrm>
            <a:off x="4394200" y="1787525"/>
            <a:ext cx="4140200" cy="3629025"/>
            <a:chOff x="2768" y="1126"/>
            <a:chExt cx="2608" cy="2286"/>
          </a:xfrm>
        </p:grpSpPr>
        <p:grpSp>
          <p:nvGrpSpPr>
            <p:cNvPr id="7224" name="Group 67"/>
            <p:cNvGrpSpPr>
              <a:grpSpLocks/>
            </p:cNvGrpSpPr>
            <p:nvPr/>
          </p:nvGrpSpPr>
          <p:grpSpPr bwMode="auto">
            <a:xfrm>
              <a:off x="2768" y="2607"/>
              <a:ext cx="2608" cy="805"/>
              <a:chOff x="2768" y="2607"/>
              <a:chExt cx="2608" cy="805"/>
            </a:xfrm>
          </p:grpSpPr>
          <p:sp>
            <p:nvSpPr>
              <p:cNvPr id="7226" name="Rectangle 5"/>
              <p:cNvSpPr>
                <a:spLocks noChangeArrowheads="1"/>
              </p:cNvSpPr>
              <p:nvPr/>
            </p:nvSpPr>
            <p:spPr bwMode="auto">
              <a:xfrm>
                <a:off x="3520" y="2894"/>
                <a:ext cx="1856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7" tIns="44450" rIns="90487" bIns="44450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1600"/>
                  <a:t>By moving radially, arm can position read/write head over any track</a:t>
                </a:r>
              </a:p>
            </p:txBody>
          </p:sp>
          <p:sp>
            <p:nvSpPr>
              <p:cNvPr id="7227" name="Arc 16"/>
              <p:cNvSpPr>
                <a:spLocks noChangeAspect="1"/>
              </p:cNvSpPr>
              <p:nvPr/>
            </p:nvSpPr>
            <p:spPr bwMode="auto">
              <a:xfrm rot="2822162" flipV="1">
                <a:off x="2493" y="2882"/>
                <a:ext cx="713" cy="163"/>
              </a:xfrm>
              <a:custGeom>
                <a:avLst/>
                <a:gdLst>
                  <a:gd name="T0" fmla="*/ 0 w 37393"/>
                  <a:gd name="T1" fmla="*/ 0 h 21600"/>
                  <a:gd name="T2" fmla="*/ 0 w 37393"/>
                  <a:gd name="T3" fmla="*/ 0 h 21600"/>
                  <a:gd name="T4" fmla="*/ 0 w 3739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393" h="21600" fill="none" extrusionOk="0">
                    <a:moveTo>
                      <a:pt x="-1" y="10886"/>
                    </a:moveTo>
                    <a:cubicBezTo>
                      <a:pt x="3845" y="4154"/>
                      <a:pt x="11003" y="-1"/>
                      <a:pt x="18756" y="0"/>
                    </a:cubicBezTo>
                    <a:cubicBezTo>
                      <a:pt x="26423" y="0"/>
                      <a:pt x="33516" y="4065"/>
                      <a:pt x="37392" y="10681"/>
                    </a:cubicBezTo>
                  </a:path>
                  <a:path w="37393" h="21600" stroke="0" extrusionOk="0">
                    <a:moveTo>
                      <a:pt x="-1" y="10886"/>
                    </a:moveTo>
                    <a:cubicBezTo>
                      <a:pt x="3845" y="4154"/>
                      <a:pt x="11003" y="-1"/>
                      <a:pt x="18756" y="0"/>
                    </a:cubicBezTo>
                    <a:cubicBezTo>
                      <a:pt x="26423" y="0"/>
                      <a:pt x="33516" y="4065"/>
                      <a:pt x="37392" y="10681"/>
                    </a:cubicBezTo>
                    <a:lnTo>
                      <a:pt x="18756" y="21600"/>
                    </a:lnTo>
                    <a:lnTo>
                      <a:pt x="-1" y="10886"/>
                    </a:lnTo>
                    <a:close/>
                  </a:path>
                </a:pathLst>
              </a:custGeom>
              <a:noFill/>
              <a:ln w="28575">
                <a:solidFill>
                  <a:srgbClr val="00FFFF"/>
                </a:solidFill>
                <a:prstDash val="dash"/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7225" name="Rectangle 15"/>
            <p:cNvSpPr>
              <a:spLocks noChangeArrowheads="1"/>
            </p:cNvSpPr>
            <p:nvPr/>
          </p:nvSpPr>
          <p:spPr bwMode="auto">
            <a:xfrm>
              <a:off x="3604" y="1126"/>
              <a:ext cx="159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600"/>
                <a:t>Read/write </a:t>
              </a:r>
              <a:r>
                <a:rPr lang="en-US" altLang="en-US" sz="1600" i="1"/>
                <a:t>head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is attached to end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of the </a:t>
              </a:r>
              <a:r>
                <a:rPr lang="en-US" altLang="en-US" sz="1600" i="1"/>
                <a:t>arm</a:t>
              </a:r>
              <a:r>
                <a:rPr lang="en-US" altLang="en-US" sz="1600"/>
                <a:t> and flies over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disk surface on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thin cushion of air</a:t>
              </a:r>
            </a:p>
          </p:txBody>
        </p:sp>
      </p:grpSp>
      <p:grpSp>
        <p:nvGrpSpPr>
          <p:cNvPr id="95278" name="Group 46"/>
          <p:cNvGrpSpPr>
            <a:grpSpLocks/>
          </p:cNvGrpSpPr>
          <p:nvPr/>
        </p:nvGrpSpPr>
        <p:grpSpPr bwMode="auto">
          <a:xfrm>
            <a:off x="4287838" y="3209925"/>
            <a:ext cx="2205037" cy="850900"/>
            <a:chOff x="2701" y="2022"/>
            <a:chExt cx="1389" cy="536"/>
          </a:xfrm>
        </p:grpSpPr>
        <p:grpSp>
          <p:nvGrpSpPr>
            <p:cNvPr id="7220" name="Group 23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222" name="Oval 24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223" name="Rectangle 25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221" name="Oval 26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5279" name="Group 47"/>
          <p:cNvGrpSpPr>
            <a:grpSpLocks/>
          </p:cNvGrpSpPr>
          <p:nvPr/>
        </p:nvGrpSpPr>
        <p:grpSpPr bwMode="auto">
          <a:xfrm rot="-809166">
            <a:off x="4383088" y="3343275"/>
            <a:ext cx="2205037" cy="850900"/>
            <a:chOff x="2701" y="2022"/>
            <a:chExt cx="1389" cy="536"/>
          </a:xfrm>
        </p:grpSpPr>
        <p:grpSp>
          <p:nvGrpSpPr>
            <p:cNvPr id="7216" name="Group 48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218" name="Oval 49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219" name="Rectangle 50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217" name="Oval 51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5294" name="Group 62"/>
          <p:cNvGrpSpPr>
            <a:grpSpLocks/>
          </p:cNvGrpSpPr>
          <p:nvPr/>
        </p:nvGrpSpPr>
        <p:grpSpPr bwMode="auto">
          <a:xfrm rot="905387">
            <a:off x="4211638" y="2960688"/>
            <a:ext cx="2205037" cy="850900"/>
            <a:chOff x="2701" y="2022"/>
            <a:chExt cx="1389" cy="536"/>
          </a:xfrm>
        </p:grpSpPr>
        <p:grpSp>
          <p:nvGrpSpPr>
            <p:cNvPr id="7212" name="Group 63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214" name="Oval 64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215" name="Rectangle 65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213" name="Oval 66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95261" name="Oval 29"/>
          <p:cNvSpPr>
            <a:spLocks noChangeArrowheads="1"/>
          </p:cNvSpPr>
          <p:nvPr/>
        </p:nvSpPr>
        <p:spPr bwMode="auto">
          <a:xfrm>
            <a:off x="3344863" y="3068638"/>
            <a:ext cx="1128712" cy="112395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grpSp>
        <p:nvGrpSpPr>
          <p:cNvPr id="95300" name="Group 68"/>
          <p:cNvGrpSpPr>
            <a:grpSpLocks/>
          </p:cNvGrpSpPr>
          <p:nvPr/>
        </p:nvGrpSpPr>
        <p:grpSpPr bwMode="auto">
          <a:xfrm rot="905387">
            <a:off x="4202113" y="2960688"/>
            <a:ext cx="2205037" cy="850900"/>
            <a:chOff x="2701" y="2022"/>
            <a:chExt cx="1389" cy="536"/>
          </a:xfrm>
        </p:grpSpPr>
        <p:grpSp>
          <p:nvGrpSpPr>
            <p:cNvPr id="7208" name="Group 69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210" name="Oval 70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211" name="Rectangle 71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209" name="Oval 72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5305" name="Group 73"/>
          <p:cNvGrpSpPr>
            <a:grpSpLocks/>
          </p:cNvGrpSpPr>
          <p:nvPr/>
        </p:nvGrpSpPr>
        <p:grpSpPr bwMode="auto">
          <a:xfrm rot="905387">
            <a:off x="4202113" y="2960688"/>
            <a:ext cx="2205037" cy="850900"/>
            <a:chOff x="2701" y="2022"/>
            <a:chExt cx="1389" cy="536"/>
          </a:xfrm>
        </p:grpSpPr>
        <p:grpSp>
          <p:nvGrpSpPr>
            <p:cNvPr id="7204" name="Group 74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206" name="Oval 75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207" name="Rectangle 76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205" name="Oval 77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5315" name="Group 83"/>
          <p:cNvGrpSpPr>
            <a:grpSpLocks/>
          </p:cNvGrpSpPr>
          <p:nvPr/>
        </p:nvGrpSpPr>
        <p:grpSpPr bwMode="auto">
          <a:xfrm rot="-809166">
            <a:off x="4384675" y="3341688"/>
            <a:ext cx="2205038" cy="850900"/>
            <a:chOff x="2701" y="2022"/>
            <a:chExt cx="1389" cy="536"/>
          </a:xfrm>
        </p:grpSpPr>
        <p:grpSp>
          <p:nvGrpSpPr>
            <p:cNvPr id="7200" name="Group 84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202" name="Oval 85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203" name="Rectangle 86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201" name="Oval 87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5320" name="Group 88"/>
          <p:cNvGrpSpPr>
            <a:grpSpLocks/>
          </p:cNvGrpSpPr>
          <p:nvPr/>
        </p:nvGrpSpPr>
        <p:grpSpPr bwMode="auto">
          <a:xfrm rot="-809166">
            <a:off x="4383088" y="3341688"/>
            <a:ext cx="2205037" cy="850900"/>
            <a:chOff x="2701" y="2022"/>
            <a:chExt cx="1389" cy="536"/>
          </a:xfrm>
        </p:grpSpPr>
        <p:grpSp>
          <p:nvGrpSpPr>
            <p:cNvPr id="7196" name="Group 89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198" name="Oval 90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199" name="Rectangle 91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197" name="Oval 92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5325" name="Group 93"/>
          <p:cNvGrpSpPr>
            <a:grpSpLocks/>
          </p:cNvGrpSpPr>
          <p:nvPr/>
        </p:nvGrpSpPr>
        <p:grpSpPr bwMode="auto">
          <a:xfrm rot="-809166">
            <a:off x="4383088" y="3341688"/>
            <a:ext cx="2205037" cy="850900"/>
            <a:chOff x="2701" y="2022"/>
            <a:chExt cx="1389" cy="536"/>
          </a:xfrm>
        </p:grpSpPr>
        <p:grpSp>
          <p:nvGrpSpPr>
            <p:cNvPr id="7192" name="Group 94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194" name="Oval 95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195" name="Rectangle 96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193" name="Oval 97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52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6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Disk Operation (Multi-Platter View)</a:t>
            </a:r>
          </a:p>
        </p:txBody>
      </p:sp>
      <p:sp>
        <p:nvSpPr>
          <p:cNvPr id="96287" name="Rectangle 3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5218113" y="27209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5078413" y="2682875"/>
            <a:ext cx="304800" cy="762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5221288" y="32797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9" name="Oval 7"/>
          <p:cNvSpPr>
            <a:spLocks noChangeArrowheads="1"/>
          </p:cNvSpPr>
          <p:nvPr/>
        </p:nvSpPr>
        <p:spPr bwMode="auto">
          <a:xfrm>
            <a:off x="5081588" y="3241675"/>
            <a:ext cx="304800" cy="762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H="1">
            <a:off x="5218113" y="38893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5078413" y="3851275"/>
            <a:ext cx="304800" cy="762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4103688" y="373697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3074988" y="354647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5675313" y="2479675"/>
            <a:ext cx="3175" cy="1409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218113" y="36607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6" name="Oval 14"/>
          <p:cNvSpPr>
            <a:spLocks noChangeArrowheads="1"/>
          </p:cNvSpPr>
          <p:nvPr/>
        </p:nvSpPr>
        <p:spPr bwMode="auto">
          <a:xfrm>
            <a:off x="5078413" y="3622675"/>
            <a:ext cx="304800" cy="762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5678488" y="3165475"/>
            <a:ext cx="6397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auto">
          <a:xfrm>
            <a:off x="4103688" y="316547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09" name="Oval 17"/>
          <p:cNvSpPr>
            <a:spLocks noChangeArrowheads="1"/>
          </p:cNvSpPr>
          <p:nvPr/>
        </p:nvSpPr>
        <p:spPr bwMode="auto">
          <a:xfrm>
            <a:off x="3100388" y="293687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10" name="AutoShape 18"/>
          <p:cNvSpPr>
            <a:spLocks noChangeArrowheads="1"/>
          </p:cNvSpPr>
          <p:nvPr/>
        </p:nvSpPr>
        <p:spPr bwMode="auto">
          <a:xfrm>
            <a:off x="4103688" y="259397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11" name="Oval 19"/>
          <p:cNvSpPr>
            <a:spLocks noChangeArrowheads="1"/>
          </p:cNvSpPr>
          <p:nvPr/>
        </p:nvSpPr>
        <p:spPr bwMode="auto">
          <a:xfrm>
            <a:off x="3062288" y="239077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12" name="AutoShape 20"/>
          <p:cNvSpPr>
            <a:spLocks noChangeArrowheads="1"/>
          </p:cNvSpPr>
          <p:nvPr/>
        </p:nvSpPr>
        <p:spPr bwMode="auto">
          <a:xfrm>
            <a:off x="4103688" y="199707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H="1">
            <a:off x="5218113" y="24796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14" name="Oval 22"/>
          <p:cNvSpPr>
            <a:spLocks noChangeArrowheads="1"/>
          </p:cNvSpPr>
          <p:nvPr/>
        </p:nvSpPr>
        <p:spPr bwMode="auto">
          <a:xfrm>
            <a:off x="5065713" y="2441575"/>
            <a:ext cx="304800" cy="762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 flipH="1">
            <a:off x="5218113" y="30384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16" name="Oval 24"/>
          <p:cNvSpPr>
            <a:spLocks noChangeArrowheads="1"/>
          </p:cNvSpPr>
          <p:nvPr/>
        </p:nvSpPr>
        <p:spPr bwMode="auto">
          <a:xfrm>
            <a:off x="5078413" y="3000375"/>
            <a:ext cx="304800" cy="762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5772150" y="2828925"/>
            <a:ext cx="557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arm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4581525" y="1325563"/>
            <a:ext cx="25590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read/write heads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move in unison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from cylinder to cylinder</a:t>
            </a:r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 flipH="1">
            <a:off x="5360988" y="2165350"/>
            <a:ext cx="317500" cy="225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4411663" y="4035425"/>
            <a:ext cx="895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 flipH="1">
            <a:off x="5284788" y="2165350"/>
            <a:ext cx="390525" cy="844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Disk Access Time</a:t>
            </a:r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Average time to access some target sector approximated by :</a:t>
            </a:r>
          </a:p>
          <a:p>
            <a:pPr lvl="1" eaLnBrk="1" hangingPunct="1">
              <a:defRPr/>
            </a:pPr>
            <a:r>
              <a:rPr lang="en-US" sz="1800" dirty="0" err="1" smtClean="0"/>
              <a:t>T</a:t>
            </a:r>
            <a:r>
              <a:rPr lang="en-US" sz="1800" baseline="-25000" dirty="0" err="1" smtClean="0"/>
              <a:t>access</a:t>
            </a:r>
            <a:r>
              <a:rPr lang="en-US" sz="1800" dirty="0" smtClean="0"/>
              <a:t>  =  </a:t>
            </a:r>
            <a:r>
              <a:rPr lang="en-US" sz="1800" dirty="0" err="1" smtClean="0"/>
              <a:t>T</a:t>
            </a:r>
            <a:r>
              <a:rPr lang="en-US" sz="1800" baseline="-25000" dirty="0" err="1" smtClean="0"/>
              <a:t>avg</a:t>
            </a:r>
            <a:r>
              <a:rPr lang="en-US" sz="1800" baseline="-25000" dirty="0" smtClean="0"/>
              <a:t> seek</a:t>
            </a:r>
            <a:r>
              <a:rPr lang="en-US" sz="1800" dirty="0" smtClean="0"/>
              <a:t> +  </a:t>
            </a:r>
            <a:r>
              <a:rPr lang="en-US" sz="1800" dirty="0" err="1" smtClean="0"/>
              <a:t>T</a:t>
            </a:r>
            <a:r>
              <a:rPr lang="en-US" sz="1800" baseline="-25000" dirty="0" err="1" smtClean="0"/>
              <a:t>avg</a:t>
            </a:r>
            <a:r>
              <a:rPr lang="en-US" sz="1800" baseline="-25000" dirty="0" smtClean="0"/>
              <a:t> rotation</a:t>
            </a:r>
            <a:r>
              <a:rPr lang="en-US" sz="1800" dirty="0" smtClean="0"/>
              <a:t> + </a:t>
            </a:r>
            <a:r>
              <a:rPr lang="en-US" sz="1800" dirty="0" err="1" smtClean="0"/>
              <a:t>T</a:t>
            </a:r>
            <a:r>
              <a:rPr lang="en-US" sz="1800" baseline="-25000" dirty="0" err="1" smtClean="0"/>
              <a:t>avg</a:t>
            </a:r>
            <a:r>
              <a:rPr lang="en-US" sz="1800" baseline="-25000" dirty="0" smtClean="0"/>
              <a:t> transfer 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Seek time</a:t>
            </a:r>
            <a:r>
              <a:rPr lang="en-US" sz="2000" dirty="0" smtClean="0"/>
              <a:t> (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avg</a:t>
            </a:r>
            <a:r>
              <a:rPr lang="en-US" sz="2000" baseline="-25000" dirty="0" smtClean="0"/>
              <a:t> seek</a:t>
            </a:r>
            <a:r>
              <a:rPr lang="en-US" sz="20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Time to position heads over cylinder containing target sector</a:t>
            </a:r>
          </a:p>
          <a:p>
            <a:pPr lvl="1" eaLnBrk="1" hangingPunct="1">
              <a:defRPr/>
            </a:pPr>
            <a:r>
              <a:rPr lang="en-US" sz="1800" dirty="0" smtClean="0"/>
              <a:t>Typical  </a:t>
            </a:r>
            <a:r>
              <a:rPr lang="en-US" sz="1800" dirty="0" err="1" smtClean="0"/>
              <a:t>T</a:t>
            </a:r>
            <a:r>
              <a:rPr lang="en-US" sz="1800" baseline="-25000" dirty="0" err="1" smtClean="0"/>
              <a:t>avg</a:t>
            </a:r>
            <a:r>
              <a:rPr lang="en-US" sz="1800" baseline="-25000" dirty="0" smtClean="0"/>
              <a:t> seek</a:t>
            </a:r>
            <a:r>
              <a:rPr lang="en-US" sz="1800" dirty="0" smtClean="0"/>
              <a:t> </a:t>
            </a:r>
            <a:r>
              <a:rPr lang="en-US" sz="1800" dirty="0" smtClean="0"/>
              <a:t>= 9 </a:t>
            </a:r>
            <a:r>
              <a:rPr lang="en-US" sz="1800" dirty="0" err="1" smtClean="0"/>
              <a:t>ms</a:t>
            </a:r>
            <a:endParaRPr lang="en-US" sz="18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Rotational latency</a:t>
            </a:r>
            <a:r>
              <a:rPr lang="en-US" sz="2000" dirty="0" smtClean="0"/>
              <a:t> (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avg</a:t>
            </a:r>
            <a:r>
              <a:rPr lang="en-US" sz="2000" baseline="-25000" dirty="0" smtClean="0"/>
              <a:t> rotation</a:t>
            </a:r>
            <a:r>
              <a:rPr lang="en-US" sz="20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Time waiting for first bit of target sector to pass under </a:t>
            </a:r>
            <a:r>
              <a:rPr lang="en-US" sz="1800" dirty="0" smtClean="0"/>
              <a:t>r/w </a:t>
            </a:r>
            <a:r>
              <a:rPr lang="en-US" sz="1800" dirty="0" smtClean="0"/>
              <a:t>head</a:t>
            </a:r>
          </a:p>
          <a:p>
            <a:pPr lvl="1" eaLnBrk="1" hangingPunct="1">
              <a:defRPr/>
            </a:pPr>
            <a:r>
              <a:rPr lang="en-US" sz="1800" dirty="0" err="1" smtClean="0"/>
              <a:t>T</a:t>
            </a:r>
            <a:r>
              <a:rPr lang="en-US" sz="1800" baseline="-25000" dirty="0" err="1" smtClean="0"/>
              <a:t>avg</a:t>
            </a:r>
            <a:r>
              <a:rPr lang="en-US" sz="1800" baseline="-25000" dirty="0" smtClean="0"/>
              <a:t> rotation</a:t>
            </a:r>
            <a:r>
              <a:rPr lang="en-US" sz="1800" dirty="0" smtClean="0"/>
              <a:t> = 1/2 x 1/</a:t>
            </a:r>
            <a:r>
              <a:rPr lang="en-US" sz="1800" dirty="0" err="1" smtClean="0"/>
              <a:t>RPMs</a:t>
            </a:r>
            <a:r>
              <a:rPr lang="en-US" sz="1800" dirty="0" smtClean="0"/>
              <a:t> x 60 sec/1 min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Transfer time</a:t>
            </a:r>
            <a:r>
              <a:rPr lang="en-US" sz="2000" dirty="0" smtClean="0"/>
              <a:t> (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avg</a:t>
            </a:r>
            <a:r>
              <a:rPr lang="en-US" sz="2000" baseline="-25000" dirty="0" smtClean="0"/>
              <a:t> transfer</a:t>
            </a:r>
            <a:r>
              <a:rPr lang="en-US" sz="2000" dirty="0" smtClean="0"/>
              <a:t>)	</a:t>
            </a:r>
          </a:p>
          <a:p>
            <a:pPr lvl="1" eaLnBrk="1" hangingPunct="1">
              <a:defRPr/>
            </a:pPr>
            <a:r>
              <a:rPr lang="en-US" sz="1800" dirty="0" smtClean="0"/>
              <a:t>Time to read the bits in the target sector.</a:t>
            </a:r>
          </a:p>
          <a:p>
            <a:pPr lvl="1" eaLnBrk="1" hangingPunct="1">
              <a:defRPr/>
            </a:pPr>
            <a:r>
              <a:rPr lang="en-US" sz="1800" dirty="0" err="1" smtClean="0"/>
              <a:t>T</a:t>
            </a:r>
            <a:r>
              <a:rPr lang="en-US" sz="1800" baseline="-25000" dirty="0" err="1" smtClean="0"/>
              <a:t>avg</a:t>
            </a:r>
            <a:r>
              <a:rPr lang="en-US" sz="1800" baseline="-25000" dirty="0" smtClean="0"/>
              <a:t> transfer</a:t>
            </a:r>
            <a:r>
              <a:rPr lang="en-US" sz="1800" dirty="0" smtClean="0"/>
              <a:t> = 1/RPM x 1/(</a:t>
            </a:r>
            <a:r>
              <a:rPr lang="en-US" sz="1800" dirty="0" err="1" smtClean="0"/>
              <a:t>avg</a:t>
            </a:r>
            <a:r>
              <a:rPr lang="en-US" sz="1800" dirty="0" smtClean="0"/>
              <a:t> # sectors/track) x 60 </a:t>
            </a:r>
            <a:r>
              <a:rPr lang="en-US" sz="1800" dirty="0" err="1" smtClean="0"/>
              <a:t>secs</a:t>
            </a:r>
            <a:r>
              <a:rPr lang="en-US" sz="1800" dirty="0" smtClean="0"/>
              <a:t>/1 min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Disk Access Time Example</a:t>
            </a:r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Given:</a:t>
            </a:r>
          </a:p>
          <a:p>
            <a:pPr lvl="1" eaLnBrk="1" hangingPunct="1">
              <a:defRPr/>
            </a:pPr>
            <a:r>
              <a:rPr lang="en-US" sz="1800" dirty="0" smtClean="0"/>
              <a:t>Rotational rate = 7200 RPM (typical desktop; laptops </a:t>
            </a:r>
            <a:r>
              <a:rPr lang="en-US" sz="1800" dirty="0" smtClean="0"/>
              <a:t>usually 5400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Average seek time = 9 </a:t>
            </a:r>
            <a:r>
              <a:rPr lang="en-US" sz="1800" dirty="0" err="1" smtClean="0"/>
              <a:t>ms</a:t>
            </a:r>
            <a:r>
              <a:rPr lang="en-US" sz="1800" dirty="0" smtClean="0"/>
              <a:t> (given by manufacturer)</a:t>
            </a:r>
            <a:endParaRPr lang="en-US" sz="1800" dirty="0" smtClean="0"/>
          </a:p>
          <a:p>
            <a:pPr lvl="1" eaLnBrk="1" hangingPunct="1">
              <a:defRPr/>
            </a:pPr>
            <a:r>
              <a:rPr lang="en-US" sz="1800" dirty="0" err="1" smtClean="0"/>
              <a:t>Avg</a:t>
            </a:r>
            <a:r>
              <a:rPr lang="en-US" sz="1800" dirty="0" smtClean="0"/>
              <a:t> # sectors/track = 400</a:t>
            </a:r>
          </a:p>
          <a:p>
            <a:pPr eaLnBrk="1" hangingPunct="1">
              <a:defRPr/>
            </a:pPr>
            <a:r>
              <a:rPr lang="en-US" sz="2000" dirty="0" smtClean="0"/>
              <a:t>Derived:</a:t>
            </a:r>
          </a:p>
          <a:p>
            <a:pPr lvl="1" eaLnBrk="1" hangingPunct="1">
              <a:defRPr/>
            </a:pPr>
            <a:r>
              <a:rPr lang="en-US" sz="1800" dirty="0" err="1" smtClean="0"/>
              <a:t>T</a:t>
            </a:r>
            <a:r>
              <a:rPr lang="en-US" sz="1800" baseline="-25000" dirty="0" err="1" smtClean="0"/>
              <a:t>avg</a:t>
            </a:r>
            <a:r>
              <a:rPr lang="en-US" sz="1800" baseline="-25000" dirty="0" smtClean="0"/>
              <a:t> rotation</a:t>
            </a:r>
            <a:r>
              <a:rPr lang="en-US" sz="1800" dirty="0" smtClean="0"/>
              <a:t> = 1/2 x (60 </a:t>
            </a:r>
            <a:r>
              <a:rPr lang="en-US" sz="1800" dirty="0" err="1" smtClean="0"/>
              <a:t>secs</a:t>
            </a:r>
            <a:r>
              <a:rPr lang="en-US" sz="1800" dirty="0" smtClean="0"/>
              <a:t>/7200 RPM) x 1000 </a:t>
            </a:r>
            <a:r>
              <a:rPr lang="en-US" sz="1800" dirty="0" err="1" smtClean="0"/>
              <a:t>ms</a:t>
            </a:r>
            <a:r>
              <a:rPr lang="en-US" sz="1800" dirty="0" smtClean="0"/>
              <a:t>/sec = 4 </a:t>
            </a:r>
            <a:r>
              <a:rPr lang="en-US" sz="1800" dirty="0" err="1" smtClean="0"/>
              <a:t>ms</a:t>
            </a:r>
            <a:endParaRPr lang="en-US" sz="1800" dirty="0" smtClean="0"/>
          </a:p>
          <a:p>
            <a:pPr lvl="1" eaLnBrk="1" hangingPunct="1">
              <a:defRPr/>
            </a:pPr>
            <a:r>
              <a:rPr lang="en-US" sz="1800" dirty="0" err="1" smtClean="0"/>
              <a:t>T</a:t>
            </a:r>
            <a:r>
              <a:rPr lang="en-US" sz="1800" baseline="-25000" dirty="0" err="1" smtClean="0"/>
              <a:t>avg</a:t>
            </a:r>
            <a:r>
              <a:rPr lang="en-US" sz="1800" baseline="-25000" dirty="0" smtClean="0"/>
              <a:t> transfer</a:t>
            </a:r>
            <a:r>
              <a:rPr lang="en-US" sz="1800" dirty="0" smtClean="0"/>
              <a:t> = 60/7200 RPM x 1/400 </a:t>
            </a:r>
            <a:r>
              <a:rPr lang="en-US" sz="1800" dirty="0" err="1" smtClean="0"/>
              <a:t>secs</a:t>
            </a:r>
            <a:r>
              <a:rPr lang="en-US" sz="1800" dirty="0" smtClean="0"/>
              <a:t>/track x 1000 </a:t>
            </a:r>
            <a:r>
              <a:rPr lang="en-US" sz="1800" dirty="0" err="1" smtClean="0"/>
              <a:t>ms</a:t>
            </a:r>
            <a:r>
              <a:rPr lang="en-US" sz="1800" dirty="0" smtClean="0"/>
              <a:t>/sec = 0.02 </a:t>
            </a:r>
            <a:r>
              <a:rPr lang="en-US" sz="1800" dirty="0" err="1" smtClean="0"/>
              <a:t>ms</a:t>
            </a:r>
            <a:endParaRPr lang="en-US" sz="1800" dirty="0" smtClean="0"/>
          </a:p>
          <a:p>
            <a:pPr lvl="1" eaLnBrk="1" hangingPunct="1">
              <a:defRPr/>
            </a:pPr>
            <a:r>
              <a:rPr lang="en-US" sz="1800" dirty="0" err="1" smtClean="0"/>
              <a:t>T</a:t>
            </a:r>
            <a:r>
              <a:rPr lang="en-US" sz="1800" baseline="-25000" dirty="0" err="1" smtClean="0"/>
              <a:t>access</a:t>
            </a:r>
            <a:r>
              <a:rPr lang="en-US" sz="1800" dirty="0" smtClean="0"/>
              <a:t>  = 9 </a:t>
            </a:r>
            <a:r>
              <a:rPr lang="en-US" sz="1800" dirty="0" err="1" smtClean="0"/>
              <a:t>ms</a:t>
            </a:r>
            <a:r>
              <a:rPr lang="en-US" sz="1800" dirty="0" smtClean="0"/>
              <a:t> + 4 </a:t>
            </a:r>
            <a:r>
              <a:rPr lang="en-US" sz="1800" dirty="0" err="1" smtClean="0"/>
              <a:t>ms</a:t>
            </a:r>
            <a:r>
              <a:rPr lang="en-US" sz="1800" dirty="0" smtClean="0"/>
              <a:t> + 0.02 </a:t>
            </a:r>
            <a:r>
              <a:rPr lang="en-US" sz="1800" dirty="0" err="1" smtClean="0"/>
              <a:t>ms</a:t>
            </a:r>
            <a:endParaRPr lang="en-US" sz="1800" dirty="0" smtClean="0"/>
          </a:p>
          <a:p>
            <a:pPr eaLnBrk="1" hangingPunct="1">
              <a:defRPr/>
            </a:pPr>
            <a:r>
              <a:rPr lang="en-US" sz="2000" dirty="0" smtClean="0"/>
              <a:t>Important points:</a:t>
            </a:r>
          </a:p>
          <a:p>
            <a:pPr lvl="1" eaLnBrk="1" hangingPunct="1">
              <a:defRPr/>
            </a:pPr>
            <a:r>
              <a:rPr lang="en-US" sz="1800" dirty="0" smtClean="0"/>
              <a:t>Access time dominated by seek time and rotational latency</a:t>
            </a:r>
          </a:p>
          <a:p>
            <a:pPr lvl="1" eaLnBrk="1" hangingPunct="1">
              <a:defRPr/>
            </a:pPr>
            <a:r>
              <a:rPr lang="en-US" sz="1800" dirty="0" smtClean="0"/>
              <a:t>First bit in a sector is the most expensive, the rest are “free”</a:t>
            </a:r>
          </a:p>
          <a:p>
            <a:pPr lvl="1" eaLnBrk="1" hangingPunct="1">
              <a:defRPr/>
            </a:pPr>
            <a:r>
              <a:rPr lang="en-US" sz="1800" dirty="0" smtClean="0"/>
              <a:t>SRAM access time is about  4 ns/</a:t>
            </a:r>
            <a:r>
              <a:rPr lang="en-US" sz="1800" dirty="0" err="1" smtClean="0"/>
              <a:t>doubleword</a:t>
            </a:r>
            <a:r>
              <a:rPr lang="en-US" sz="1800" dirty="0" smtClean="0"/>
              <a:t>, DRAM about 60 ns</a:t>
            </a:r>
          </a:p>
          <a:p>
            <a:pPr lvl="2" eaLnBrk="1" hangingPunct="1">
              <a:defRPr/>
            </a:pPr>
            <a:r>
              <a:rPr lang="en-US" sz="1600" dirty="0" smtClean="0"/>
              <a:t>Disk is about 40,000 times slower than SRAM, and </a:t>
            </a:r>
          </a:p>
          <a:p>
            <a:pPr lvl="2" eaLnBrk="1" hangingPunct="1">
              <a:defRPr/>
            </a:pPr>
            <a:r>
              <a:rPr lang="en-US" sz="1600" dirty="0" smtClean="0"/>
              <a:t>2,500 times slower then DRAM</a:t>
            </a:r>
          </a:p>
          <a:p>
            <a:pPr lvl="1" eaLnBrk="1" hangingPunct="1"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Logical Disk Blocks</a:t>
            </a:r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Modern disks present a simpler abstract view of the complex sector geometry: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The set of available sectors is modeled as a sequence of b-sized </a:t>
            </a:r>
            <a:r>
              <a:rPr lang="en-US" dirty="0" smtClean="0">
                <a:solidFill>
                  <a:srgbClr val="FF0000"/>
                </a:solidFill>
              </a:rPr>
              <a:t>logical blocks</a:t>
            </a:r>
            <a:r>
              <a:rPr lang="en-US" dirty="0" smtClean="0"/>
              <a:t> (0, 1, 2, ...)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Mapping between logical blocks and actual (physical) sectors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Maintained by hardware/firmware device called </a:t>
            </a:r>
            <a:r>
              <a:rPr lang="en-US" i="1" dirty="0" smtClean="0"/>
              <a:t>disk controller </a:t>
            </a:r>
            <a:r>
              <a:rPr lang="en-US" dirty="0" smtClean="0"/>
              <a:t>(partly on motherboard, mostly in disk itself)</a:t>
            </a:r>
            <a:endParaRPr lang="en-US" i="1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Converts requests for logical blocks into (</a:t>
            </a:r>
            <a:r>
              <a:rPr lang="en-US" dirty="0" err="1" smtClean="0"/>
              <a:t>surface,track,sector</a:t>
            </a:r>
            <a:r>
              <a:rPr lang="en-US" dirty="0" smtClean="0"/>
              <a:t>) triples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Allows controller to set aside spare cylinders for each zone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Accounts for (some of) the difference in “</a:t>
            </a:r>
            <a:r>
              <a:rPr lang="en-US" dirty="0" smtClean="0">
                <a:solidFill>
                  <a:srgbClr val="FF0000"/>
                </a:solidFill>
              </a:rPr>
              <a:t>formatted capacity</a:t>
            </a:r>
            <a:r>
              <a:rPr lang="en-US" dirty="0" smtClean="0"/>
              <a:t>” and “</a:t>
            </a:r>
            <a:r>
              <a:rPr lang="en-US" dirty="0" smtClean="0">
                <a:solidFill>
                  <a:srgbClr val="FF0000"/>
                </a:solidFill>
              </a:rPr>
              <a:t>maximum capacity</a:t>
            </a:r>
            <a:r>
              <a:rPr lang="en-US" dirty="0" smtClean="0"/>
              <a:t>”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class20_semaphores</Template>
  <TotalTime>7150</TotalTime>
  <Words>1908</Words>
  <Application>Microsoft Office PowerPoint</Application>
  <PresentationFormat>On-screen Show (4:3)</PresentationFormat>
  <Paragraphs>300</Paragraphs>
  <Slides>26</Slides>
  <Notes>11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class02</vt:lpstr>
      <vt:lpstr>File Systems</vt:lpstr>
      <vt:lpstr>File Systems: Disk Organization</vt:lpstr>
      <vt:lpstr>Disk Geometry</vt:lpstr>
      <vt:lpstr>Disk Geometry (Muliple-Platter View)</vt:lpstr>
      <vt:lpstr>Disk Operation (Single-Platter View)</vt:lpstr>
      <vt:lpstr>Disk Operation (Multi-Platter View)</vt:lpstr>
      <vt:lpstr>Disk Access Time</vt:lpstr>
      <vt:lpstr>Disk Access Time Example</vt:lpstr>
      <vt:lpstr>Logical Disk Blocks</vt:lpstr>
      <vt:lpstr>Aside: Solid-State Disks</vt:lpstr>
      <vt:lpstr>Design Problems</vt:lpstr>
      <vt:lpstr>Important File Systems</vt:lpstr>
      <vt:lpstr>Typical Similarities Among File Systems</vt:lpstr>
      <vt:lpstr>Typical Differences Between File Systems</vt:lpstr>
      <vt:lpstr>Case Study: Berkeley Fast File System (FFS)</vt:lpstr>
      <vt:lpstr>FFS Headers</vt:lpstr>
      <vt:lpstr>FFS File Tracking</vt:lpstr>
      <vt:lpstr>FFS Inodes</vt:lpstr>
      <vt:lpstr>FFS Free-Space Management</vt:lpstr>
      <vt:lpstr>FFS Fragmentation</vt:lpstr>
      <vt:lpstr>File Systems and Data Structures</vt:lpstr>
      <vt:lpstr>Effect of File Systems on Programs</vt:lpstr>
      <vt:lpstr>The Crash Problem</vt:lpstr>
      <vt:lpstr>File System Checking</vt:lpstr>
      <vt:lpstr>Journaled File Systems</vt:lpstr>
      <vt:lpstr>Summary:  Goals of Unix File Systems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105 November 22, 2004</dc:title>
  <dc:creator>Everett Bull</dc:creator>
  <cp:lastModifiedBy>Geoff Kuenning</cp:lastModifiedBy>
  <cp:revision>41</cp:revision>
  <cp:lastPrinted>2017-11-12T02:01:22Z</cp:lastPrinted>
  <dcterms:created xsi:type="dcterms:W3CDTF">2004-11-21T22:29:03Z</dcterms:created>
  <dcterms:modified xsi:type="dcterms:W3CDTF">2017-11-15T22:38:43Z</dcterms:modified>
</cp:coreProperties>
</file>