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2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rts/chart3.xml" ContentType="application/vnd.openxmlformats-officedocument.drawingml.chart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30"/>
  </p:notesMasterIdLst>
  <p:handoutMasterIdLst>
    <p:handoutMasterId r:id="rId31"/>
  </p:handoutMasterIdLst>
  <p:sldIdLst>
    <p:sldId id="343" r:id="rId2"/>
    <p:sldId id="379" r:id="rId3"/>
    <p:sldId id="378" r:id="rId4"/>
    <p:sldId id="345" r:id="rId5"/>
    <p:sldId id="346" r:id="rId6"/>
    <p:sldId id="347" r:id="rId7"/>
    <p:sldId id="348" r:id="rId8"/>
    <p:sldId id="448" r:id="rId9"/>
    <p:sldId id="350" r:id="rId10"/>
    <p:sldId id="449" r:id="rId11"/>
    <p:sldId id="450" r:id="rId12"/>
    <p:sldId id="451" r:id="rId13"/>
    <p:sldId id="452" r:id="rId14"/>
    <p:sldId id="453" r:id="rId15"/>
    <p:sldId id="454" r:id="rId16"/>
    <p:sldId id="455" r:id="rId17"/>
    <p:sldId id="456" r:id="rId18"/>
    <p:sldId id="457" r:id="rId19"/>
    <p:sldId id="458" r:id="rId20"/>
    <p:sldId id="459" r:id="rId21"/>
    <p:sldId id="460" r:id="rId22"/>
    <p:sldId id="461" r:id="rId23"/>
    <p:sldId id="462" r:id="rId24"/>
    <p:sldId id="463" r:id="rId25"/>
    <p:sldId id="464" r:id="rId26"/>
    <p:sldId id="465" r:id="rId27"/>
    <p:sldId id="466" r:id="rId28"/>
    <p:sldId id="467" r:id="rId29"/>
  </p:sldIdLst>
  <p:sldSz cx="9144000" cy="6858000" type="letter"/>
  <p:notesSz cx="9271000" cy="6985000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00"/>
    <a:srgbClr val="FF0000"/>
    <a:srgbClr val="FFCCCC"/>
    <a:srgbClr val="CCCCFF"/>
    <a:srgbClr val="CCECFF"/>
    <a:srgbClr val="9999FF"/>
    <a:srgbClr val="A50021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11" autoAdjust="0"/>
    <p:restoredTop sz="94568" autoAdjust="0"/>
  </p:normalViewPr>
  <p:slideViewPr>
    <p:cSldViewPr>
      <p:cViewPr varScale="1">
        <p:scale>
          <a:sx n="92" d="100"/>
          <a:sy n="92" d="100"/>
        </p:scale>
        <p:origin x="-396" y="-108"/>
      </p:cViewPr>
      <p:guideLst>
        <p:guide orient="horz" pos="96"/>
        <p:guide pos="55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16"/>
    </p:cViewPr>
  </p:sorterViewPr>
  <p:notesViewPr>
    <p:cSldViewPr>
      <p:cViewPr varScale="1">
        <p:scale>
          <a:sx n="77" d="100"/>
          <a:sy n="77" d="100"/>
        </p:scale>
        <p:origin x="-1584" y="-104"/>
      </p:cViewPr>
      <p:guideLst>
        <p:guide orient="horz" pos="2200"/>
        <p:guide pos="292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OS%20X%20Lion:Users:bryant:ics3:opt:lower-haswell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OS%20X%20Lion:Users:bryant:ics3:opt:lower-haswell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OS%20X%20Lion:Users:bryant:ics3:opt:cpe-exampl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3842173350582"/>
          <c:y val="7.3107049608355096E-2"/>
          <c:w val="0.82923673997412695"/>
          <c:h val="0.71801566579634502"/>
        </c:manualLayout>
      </c:layout>
      <c:scatterChart>
        <c:scatterStyle val="lineMarker"/>
        <c:varyColors val="0"/>
        <c:ser>
          <c:idx val="0"/>
          <c:order val="0"/>
          <c:tx>
            <c:strRef>
              <c:f>lower!$H$24</c:f>
              <c:strCache>
                <c:ptCount val="1"/>
                <c:pt idx="0">
                  <c:v>lower1</c:v>
                </c:pt>
              </c:strCache>
            </c:strRef>
          </c:tx>
          <c:spPr>
            <a:ln w="25400">
              <a:solidFill>
                <a:srgbClr val="808080"/>
              </a:solidFill>
              <a:prstDash val="solid"/>
            </a:ln>
          </c:spPr>
          <c:marker>
            <c:symbol val="diamond"/>
            <c:size val="7"/>
            <c:spPr>
              <a:solidFill>
                <a:srgbClr val="333333"/>
              </a:solidFill>
              <a:ln>
                <a:solidFill>
                  <a:srgbClr val="333333"/>
                </a:solidFill>
                <a:prstDash val="solid"/>
              </a:ln>
            </c:spPr>
          </c:marker>
          <c:xVal>
            <c:numRef>
              <c:f>lower!$G$25:$G$50</c:f>
              <c:numCache>
                <c:formatCode>General</c:formatCode>
                <c:ptCount val="26"/>
                <c:pt idx="0">
                  <c:v>0</c:v>
                </c:pt>
                <c:pt idx="1">
                  <c:v>20000</c:v>
                </c:pt>
                <c:pt idx="2">
                  <c:v>40000</c:v>
                </c:pt>
                <c:pt idx="3">
                  <c:v>60000</c:v>
                </c:pt>
                <c:pt idx="4">
                  <c:v>80000</c:v>
                </c:pt>
                <c:pt idx="5">
                  <c:v>100000</c:v>
                </c:pt>
                <c:pt idx="6">
                  <c:v>120000</c:v>
                </c:pt>
                <c:pt idx="7">
                  <c:v>140000</c:v>
                </c:pt>
                <c:pt idx="8">
                  <c:v>160000</c:v>
                </c:pt>
                <c:pt idx="9">
                  <c:v>180000</c:v>
                </c:pt>
                <c:pt idx="10">
                  <c:v>200000</c:v>
                </c:pt>
                <c:pt idx="11">
                  <c:v>220000</c:v>
                </c:pt>
                <c:pt idx="12">
                  <c:v>240000</c:v>
                </c:pt>
                <c:pt idx="13">
                  <c:v>260000</c:v>
                </c:pt>
                <c:pt idx="14">
                  <c:v>280000</c:v>
                </c:pt>
                <c:pt idx="15">
                  <c:v>300000</c:v>
                </c:pt>
                <c:pt idx="16">
                  <c:v>320000</c:v>
                </c:pt>
                <c:pt idx="17">
                  <c:v>340000</c:v>
                </c:pt>
                <c:pt idx="18">
                  <c:v>360000</c:v>
                </c:pt>
                <c:pt idx="19">
                  <c:v>380000</c:v>
                </c:pt>
                <c:pt idx="20">
                  <c:v>400000</c:v>
                </c:pt>
                <c:pt idx="21">
                  <c:v>420000</c:v>
                </c:pt>
                <c:pt idx="22">
                  <c:v>440000</c:v>
                </c:pt>
                <c:pt idx="23">
                  <c:v>460000</c:v>
                </c:pt>
                <c:pt idx="24">
                  <c:v>480000</c:v>
                </c:pt>
                <c:pt idx="25">
                  <c:v>500000</c:v>
                </c:pt>
              </c:numCache>
            </c:numRef>
          </c:xVal>
          <c:yVal>
            <c:numRef>
              <c:f>lower!$H$25:$H$50</c:f>
              <c:numCache>
                <c:formatCode>General</c:formatCode>
                <c:ptCount val="26"/>
                <c:pt idx="0">
                  <c:v>0</c:v>
                </c:pt>
                <c:pt idx="1">
                  <c:v>0.38247999999999999</c:v>
                </c:pt>
                <c:pt idx="2">
                  <c:v>1.529026</c:v>
                </c:pt>
                <c:pt idx="3">
                  <c:v>3.439454</c:v>
                </c:pt>
                <c:pt idx="4">
                  <c:v>6.1138879999999913</c:v>
                </c:pt>
                <c:pt idx="5">
                  <c:v>9.5525529999999996</c:v>
                </c:pt>
                <c:pt idx="6">
                  <c:v>13.75432</c:v>
                </c:pt>
                <c:pt idx="7">
                  <c:v>18.721091999999999</c:v>
                </c:pt>
                <c:pt idx="8">
                  <c:v>24.451184000000001</c:v>
                </c:pt>
                <c:pt idx="9">
                  <c:v>30.945739999999919</c:v>
                </c:pt>
                <c:pt idx="10">
                  <c:v>38.204385000000002</c:v>
                </c:pt>
                <c:pt idx="11">
                  <c:v>46.226627999999998</c:v>
                </c:pt>
                <c:pt idx="12">
                  <c:v>55.013938000000003</c:v>
                </c:pt>
                <c:pt idx="13">
                  <c:v>64.564981000000003</c:v>
                </c:pt>
                <c:pt idx="14">
                  <c:v>74.879954999999995</c:v>
                </c:pt>
                <c:pt idx="15">
                  <c:v>85.968007999999998</c:v>
                </c:pt>
                <c:pt idx="16">
                  <c:v>97.809497999999977</c:v>
                </c:pt>
                <c:pt idx="17">
                  <c:v>110.416061</c:v>
                </c:pt>
                <c:pt idx="18">
                  <c:v>123.79652900000001</c:v>
                </c:pt>
                <c:pt idx="19">
                  <c:v>137.93689800000001</c:v>
                </c:pt>
                <c:pt idx="20">
                  <c:v>152.830521</c:v>
                </c:pt>
                <c:pt idx="21">
                  <c:v>168.48597100000001</c:v>
                </c:pt>
                <c:pt idx="22">
                  <c:v>184.916539</c:v>
                </c:pt>
                <c:pt idx="23">
                  <c:v>202.114667</c:v>
                </c:pt>
                <c:pt idx="24">
                  <c:v>220.06251</c:v>
                </c:pt>
                <c:pt idx="25">
                  <c:v>238.807323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3974272"/>
        <c:axId val="154112768"/>
      </c:scatterChart>
      <c:valAx>
        <c:axId val="153974272"/>
        <c:scaling>
          <c:orientation val="minMax"/>
          <c:max val="500000"/>
        </c:scaling>
        <c:delete val="0"/>
        <c:axPos val="b"/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String length</a:t>
                </a:r>
              </a:p>
            </c:rich>
          </c:tx>
          <c:layout>
            <c:manualLayout>
              <c:xMode val="edge"/>
              <c:yMode val="edge"/>
              <c:x val="0.46054333764553701"/>
              <c:y val="0.88511749347258495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54112768"/>
        <c:crosses val="autoZero"/>
        <c:crossBetween val="midCat"/>
      </c:valAx>
      <c:valAx>
        <c:axId val="154112768"/>
        <c:scaling>
          <c:orientation val="minMax"/>
          <c:max val="25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CPU seconds</a:t>
                </a:r>
              </a:p>
            </c:rich>
          </c:tx>
          <c:layout>
            <c:manualLayout>
              <c:xMode val="edge"/>
              <c:yMode val="edge"/>
              <c:x val="2.0698576972833099E-2"/>
              <c:y val="0.287206266318538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53974272"/>
        <c:crosses val="autoZero"/>
        <c:crossBetween val="midCat"/>
      </c:valAx>
      <c:spPr>
        <a:noFill/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842173350582"/>
          <c:y val="7.3107049608355096E-2"/>
          <c:w val="0.82923673997412695"/>
          <c:h val="0.71801566579634502"/>
        </c:manualLayout>
      </c:layout>
      <c:scatterChart>
        <c:scatterStyle val="lineMarker"/>
        <c:varyColors val="0"/>
        <c:ser>
          <c:idx val="0"/>
          <c:order val="0"/>
          <c:tx>
            <c:strRef>
              <c:f>lower!$H$24</c:f>
              <c:strCache>
                <c:ptCount val="1"/>
                <c:pt idx="0">
                  <c:v>lower1</c:v>
                </c:pt>
              </c:strCache>
            </c:strRef>
          </c:tx>
          <c:spPr>
            <a:ln w="25400">
              <a:solidFill>
                <a:srgbClr val="808080"/>
              </a:solidFill>
              <a:prstDash val="solid"/>
            </a:ln>
          </c:spPr>
          <c:marker>
            <c:symbol val="diamond"/>
            <c:size val="7"/>
            <c:spPr>
              <a:solidFill>
                <a:srgbClr val="333333"/>
              </a:solidFill>
              <a:ln>
                <a:solidFill>
                  <a:srgbClr val="333333"/>
                </a:solidFill>
                <a:prstDash val="solid"/>
              </a:ln>
            </c:spPr>
          </c:marker>
          <c:xVal>
            <c:numRef>
              <c:f>lower!$G$25:$G$50</c:f>
              <c:numCache>
                <c:formatCode>General</c:formatCode>
                <c:ptCount val="26"/>
                <c:pt idx="0">
                  <c:v>0</c:v>
                </c:pt>
                <c:pt idx="1">
                  <c:v>20000</c:v>
                </c:pt>
                <c:pt idx="2">
                  <c:v>40000</c:v>
                </c:pt>
                <c:pt idx="3">
                  <c:v>60000</c:v>
                </c:pt>
                <c:pt idx="4">
                  <c:v>80000</c:v>
                </c:pt>
                <c:pt idx="5">
                  <c:v>100000</c:v>
                </c:pt>
                <c:pt idx="6">
                  <c:v>120000</c:v>
                </c:pt>
                <c:pt idx="7">
                  <c:v>140000</c:v>
                </c:pt>
                <c:pt idx="8">
                  <c:v>160000</c:v>
                </c:pt>
                <c:pt idx="9">
                  <c:v>180000</c:v>
                </c:pt>
                <c:pt idx="10">
                  <c:v>200000</c:v>
                </c:pt>
                <c:pt idx="11">
                  <c:v>220000</c:v>
                </c:pt>
                <c:pt idx="12">
                  <c:v>240000</c:v>
                </c:pt>
                <c:pt idx="13">
                  <c:v>260000</c:v>
                </c:pt>
                <c:pt idx="14">
                  <c:v>280000</c:v>
                </c:pt>
                <c:pt idx="15">
                  <c:v>300000</c:v>
                </c:pt>
                <c:pt idx="16">
                  <c:v>320000</c:v>
                </c:pt>
                <c:pt idx="17">
                  <c:v>340000</c:v>
                </c:pt>
                <c:pt idx="18">
                  <c:v>360000</c:v>
                </c:pt>
                <c:pt idx="19">
                  <c:v>380000</c:v>
                </c:pt>
                <c:pt idx="20">
                  <c:v>400000</c:v>
                </c:pt>
                <c:pt idx="21">
                  <c:v>420000</c:v>
                </c:pt>
                <c:pt idx="22">
                  <c:v>440000</c:v>
                </c:pt>
                <c:pt idx="23">
                  <c:v>460000</c:v>
                </c:pt>
                <c:pt idx="24">
                  <c:v>480000</c:v>
                </c:pt>
                <c:pt idx="25">
                  <c:v>500000</c:v>
                </c:pt>
              </c:numCache>
            </c:numRef>
          </c:xVal>
          <c:yVal>
            <c:numRef>
              <c:f>lower!$H$25:$H$50</c:f>
              <c:numCache>
                <c:formatCode>General</c:formatCode>
                <c:ptCount val="26"/>
                <c:pt idx="0">
                  <c:v>0</c:v>
                </c:pt>
                <c:pt idx="1">
                  <c:v>0.38247999999999999</c:v>
                </c:pt>
                <c:pt idx="2">
                  <c:v>1.529026</c:v>
                </c:pt>
                <c:pt idx="3">
                  <c:v>3.439454</c:v>
                </c:pt>
                <c:pt idx="4">
                  <c:v>6.1138879999999887</c:v>
                </c:pt>
                <c:pt idx="5">
                  <c:v>9.5525529999999996</c:v>
                </c:pt>
                <c:pt idx="6">
                  <c:v>13.75432</c:v>
                </c:pt>
                <c:pt idx="7">
                  <c:v>18.721091999999999</c:v>
                </c:pt>
                <c:pt idx="8">
                  <c:v>24.451184000000001</c:v>
                </c:pt>
                <c:pt idx="9">
                  <c:v>30.945739999999901</c:v>
                </c:pt>
                <c:pt idx="10">
                  <c:v>38.204385000000002</c:v>
                </c:pt>
                <c:pt idx="11">
                  <c:v>46.226627999999998</c:v>
                </c:pt>
                <c:pt idx="12">
                  <c:v>55.013938000000003</c:v>
                </c:pt>
                <c:pt idx="13">
                  <c:v>64.564981000000003</c:v>
                </c:pt>
                <c:pt idx="14">
                  <c:v>74.879954999999995</c:v>
                </c:pt>
                <c:pt idx="15">
                  <c:v>85.968007999999998</c:v>
                </c:pt>
                <c:pt idx="16">
                  <c:v>97.809497999999977</c:v>
                </c:pt>
                <c:pt idx="17">
                  <c:v>110.416061</c:v>
                </c:pt>
                <c:pt idx="18">
                  <c:v>123.79652900000001</c:v>
                </c:pt>
                <c:pt idx="19">
                  <c:v>137.93689800000001</c:v>
                </c:pt>
                <c:pt idx="20">
                  <c:v>152.830521</c:v>
                </c:pt>
                <c:pt idx="21">
                  <c:v>168.48597100000001</c:v>
                </c:pt>
                <c:pt idx="22">
                  <c:v>184.916539</c:v>
                </c:pt>
                <c:pt idx="23">
                  <c:v>202.114667</c:v>
                </c:pt>
                <c:pt idx="24">
                  <c:v>220.06251</c:v>
                </c:pt>
                <c:pt idx="25">
                  <c:v>238.807323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lower!$I$24</c:f>
              <c:strCache>
                <c:ptCount val="1"/>
                <c:pt idx="0">
                  <c:v>lower2</c:v>
                </c:pt>
              </c:strCache>
            </c:strRef>
          </c:tx>
          <c:spPr>
            <a:ln w="25400">
              <a:solidFill>
                <a:srgbClr val="333333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000000"/>
              </a:solidFill>
              <a:ln>
                <a:solidFill>
                  <a:srgbClr val="000000"/>
                </a:solidFill>
                <a:prstDash val="solid"/>
              </a:ln>
            </c:spPr>
          </c:marker>
          <c:xVal>
            <c:numRef>
              <c:f>lower!$G$25:$G$50</c:f>
              <c:numCache>
                <c:formatCode>General</c:formatCode>
                <c:ptCount val="26"/>
                <c:pt idx="0">
                  <c:v>0</c:v>
                </c:pt>
                <c:pt idx="1">
                  <c:v>20000</c:v>
                </c:pt>
                <c:pt idx="2">
                  <c:v>40000</c:v>
                </c:pt>
                <c:pt idx="3">
                  <c:v>60000</c:v>
                </c:pt>
                <c:pt idx="4">
                  <c:v>80000</c:v>
                </c:pt>
                <c:pt idx="5">
                  <c:v>100000</c:v>
                </c:pt>
                <c:pt idx="6">
                  <c:v>120000</c:v>
                </c:pt>
                <c:pt idx="7">
                  <c:v>140000</c:v>
                </c:pt>
                <c:pt idx="8">
                  <c:v>160000</c:v>
                </c:pt>
                <c:pt idx="9">
                  <c:v>180000</c:v>
                </c:pt>
                <c:pt idx="10">
                  <c:v>200000</c:v>
                </c:pt>
                <c:pt idx="11">
                  <c:v>220000</c:v>
                </c:pt>
                <c:pt idx="12">
                  <c:v>240000</c:v>
                </c:pt>
                <c:pt idx="13">
                  <c:v>260000</c:v>
                </c:pt>
                <c:pt idx="14">
                  <c:v>280000</c:v>
                </c:pt>
                <c:pt idx="15">
                  <c:v>300000</c:v>
                </c:pt>
                <c:pt idx="16">
                  <c:v>320000</c:v>
                </c:pt>
                <c:pt idx="17">
                  <c:v>340000</c:v>
                </c:pt>
                <c:pt idx="18">
                  <c:v>360000</c:v>
                </c:pt>
                <c:pt idx="19">
                  <c:v>380000</c:v>
                </c:pt>
                <c:pt idx="20">
                  <c:v>400000</c:v>
                </c:pt>
                <c:pt idx="21">
                  <c:v>420000</c:v>
                </c:pt>
                <c:pt idx="22">
                  <c:v>440000</c:v>
                </c:pt>
                <c:pt idx="23">
                  <c:v>460000</c:v>
                </c:pt>
                <c:pt idx="24">
                  <c:v>480000</c:v>
                </c:pt>
                <c:pt idx="25">
                  <c:v>500000</c:v>
                </c:pt>
              </c:numCache>
            </c:numRef>
          </c:xVal>
          <c:yVal>
            <c:numRef>
              <c:f>lower!$I$25:$I$50</c:f>
              <c:numCache>
                <c:formatCode>General</c:formatCode>
                <c:ptCount val="26"/>
                <c:pt idx="0">
                  <c:v>0</c:v>
                </c:pt>
                <c:pt idx="1">
                  <c:v>3.8000000000000002E-5</c:v>
                </c:pt>
                <c:pt idx="2">
                  <c:v>7.7000000000000001E-5</c:v>
                </c:pt>
                <c:pt idx="3">
                  <c:v>1.15E-4</c:v>
                </c:pt>
                <c:pt idx="4">
                  <c:v>1.5300000000000001E-4</c:v>
                </c:pt>
                <c:pt idx="5">
                  <c:v>1.9100000000000001E-4</c:v>
                </c:pt>
                <c:pt idx="6">
                  <c:v>2.2900000000000001E-4</c:v>
                </c:pt>
                <c:pt idx="7">
                  <c:v>2.6699999999999998E-4</c:v>
                </c:pt>
                <c:pt idx="8">
                  <c:v>3.0600000000000001E-4</c:v>
                </c:pt>
                <c:pt idx="9">
                  <c:v>3.4400000000000001E-4</c:v>
                </c:pt>
                <c:pt idx="10">
                  <c:v>3.8200000000000002E-4</c:v>
                </c:pt>
                <c:pt idx="11">
                  <c:v>4.2000000000000002E-4</c:v>
                </c:pt>
                <c:pt idx="12">
                  <c:v>4.5800000000000002E-4</c:v>
                </c:pt>
                <c:pt idx="13">
                  <c:v>4.9700000000000005E-4</c:v>
                </c:pt>
                <c:pt idx="14">
                  <c:v>5.3499999999999999E-4</c:v>
                </c:pt>
                <c:pt idx="15">
                  <c:v>5.7300000000000005E-4</c:v>
                </c:pt>
                <c:pt idx="16">
                  <c:v>6.11E-4</c:v>
                </c:pt>
                <c:pt idx="17">
                  <c:v>6.4899999999999995E-4</c:v>
                </c:pt>
                <c:pt idx="18">
                  <c:v>6.87E-4</c:v>
                </c:pt>
                <c:pt idx="19">
                  <c:v>7.2599999999999997E-4</c:v>
                </c:pt>
                <c:pt idx="20">
                  <c:v>7.6400000000000003E-4</c:v>
                </c:pt>
                <c:pt idx="21">
                  <c:v>8.0199999999999998E-4</c:v>
                </c:pt>
                <c:pt idx="22">
                  <c:v>8.4000000000000003E-4</c:v>
                </c:pt>
                <c:pt idx="23">
                  <c:v>8.7799999999999998E-4</c:v>
                </c:pt>
                <c:pt idx="24">
                  <c:v>9.1699999999999995E-4</c:v>
                </c:pt>
                <c:pt idx="25">
                  <c:v>9.5500000000000001E-4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9631232"/>
        <c:axId val="160233344"/>
      </c:scatterChart>
      <c:valAx>
        <c:axId val="159631232"/>
        <c:scaling>
          <c:orientation val="minMax"/>
          <c:max val="500000"/>
        </c:scaling>
        <c:delete val="0"/>
        <c:axPos val="b"/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String length</a:t>
                </a:r>
              </a:p>
            </c:rich>
          </c:tx>
          <c:layout>
            <c:manualLayout>
              <c:xMode val="edge"/>
              <c:yMode val="edge"/>
              <c:x val="0.46054333764553701"/>
              <c:y val="0.88511749347258495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60233344"/>
        <c:crosses val="autoZero"/>
        <c:crossBetween val="midCat"/>
      </c:valAx>
      <c:valAx>
        <c:axId val="160233344"/>
        <c:scaling>
          <c:orientation val="minMax"/>
          <c:max val="25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CPU seconds</a:t>
                </a:r>
              </a:p>
            </c:rich>
          </c:tx>
          <c:layout>
            <c:manualLayout>
              <c:xMode val="edge"/>
              <c:yMode val="edge"/>
              <c:x val="2.0698576972833099E-2"/>
              <c:y val="0.287206266318538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59631232"/>
        <c:crosses val="autoZero"/>
        <c:crossBetween val="midCat"/>
      </c:valAx>
      <c:spPr>
        <a:noFill/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6807817589577"/>
          <c:y val="6.3380426983446495E-2"/>
          <c:w val="0.81758957654723097"/>
          <c:h val="0.76995481668779497"/>
        </c:manualLayout>
      </c:layout>
      <c:scatterChart>
        <c:scatterStyle val="lineMarker"/>
        <c:varyColors val="0"/>
        <c:ser>
          <c:idx val="0"/>
          <c:order val="0"/>
          <c:tx>
            <c:strRef>
              <c:f>'cpe2'!$A$3</c:f>
              <c:strCache>
                <c:ptCount val="1"/>
                <c:pt idx="0">
                  <c:v>psum1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5"/>
            <c:spPr>
              <a:solidFill>
                <a:srgbClr val="333333"/>
              </a:solidFill>
              <a:ln>
                <a:solidFill>
                  <a:srgbClr val="333333"/>
                </a:solidFill>
                <a:prstDash val="solid"/>
              </a:ln>
            </c:spPr>
          </c:marker>
          <c:xVal>
            <c:numRef>
              <c:f>'cpe2'!$B$2:$AE$2</c:f>
              <c:numCache>
                <c:formatCode>General</c:formatCode>
                <c:ptCount val="30"/>
                <c:pt idx="0">
                  <c:v>0</c:v>
                </c:pt>
                <c:pt idx="1">
                  <c:v>193</c:v>
                </c:pt>
                <c:pt idx="2">
                  <c:v>120</c:v>
                </c:pt>
                <c:pt idx="3">
                  <c:v>91</c:v>
                </c:pt>
                <c:pt idx="4">
                  <c:v>95</c:v>
                </c:pt>
                <c:pt idx="5">
                  <c:v>196</c:v>
                </c:pt>
                <c:pt idx="6">
                  <c:v>97</c:v>
                </c:pt>
                <c:pt idx="7">
                  <c:v>181</c:v>
                </c:pt>
                <c:pt idx="8">
                  <c:v>91</c:v>
                </c:pt>
                <c:pt idx="9">
                  <c:v>83</c:v>
                </c:pt>
                <c:pt idx="10">
                  <c:v>43</c:v>
                </c:pt>
                <c:pt idx="11">
                  <c:v>183</c:v>
                </c:pt>
                <c:pt idx="12">
                  <c:v>140</c:v>
                </c:pt>
                <c:pt idx="13">
                  <c:v>146</c:v>
                </c:pt>
                <c:pt idx="14">
                  <c:v>94</c:v>
                </c:pt>
                <c:pt idx="15">
                  <c:v>134</c:v>
                </c:pt>
                <c:pt idx="16">
                  <c:v>163</c:v>
                </c:pt>
                <c:pt idx="17">
                  <c:v>131</c:v>
                </c:pt>
                <c:pt idx="18">
                  <c:v>110</c:v>
                </c:pt>
                <c:pt idx="19">
                  <c:v>182</c:v>
                </c:pt>
                <c:pt idx="20">
                  <c:v>189</c:v>
                </c:pt>
                <c:pt idx="21">
                  <c:v>112</c:v>
                </c:pt>
                <c:pt idx="22">
                  <c:v>141</c:v>
                </c:pt>
                <c:pt idx="23">
                  <c:v>185</c:v>
                </c:pt>
                <c:pt idx="24">
                  <c:v>188</c:v>
                </c:pt>
                <c:pt idx="25">
                  <c:v>47</c:v>
                </c:pt>
                <c:pt idx="26">
                  <c:v>130</c:v>
                </c:pt>
                <c:pt idx="27">
                  <c:v>102</c:v>
                </c:pt>
                <c:pt idx="28">
                  <c:v>59</c:v>
                </c:pt>
                <c:pt idx="29">
                  <c:v>174</c:v>
                </c:pt>
              </c:numCache>
            </c:numRef>
          </c:xVal>
          <c:yVal>
            <c:numRef>
              <c:f>'cpe2'!$B$3:$AE$3</c:f>
              <c:numCache>
                <c:formatCode>General</c:formatCode>
                <c:ptCount val="30"/>
                <c:pt idx="1">
                  <c:v>2112.6</c:v>
                </c:pt>
                <c:pt idx="2">
                  <c:v>1451.1</c:v>
                </c:pt>
                <c:pt idx="3">
                  <c:v>1188.5999999999999</c:v>
                </c:pt>
                <c:pt idx="4">
                  <c:v>1218</c:v>
                </c:pt>
                <c:pt idx="5">
                  <c:v>2131.5</c:v>
                </c:pt>
                <c:pt idx="6">
                  <c:v>1247.4000000000001</c:v>
                </c:pt>
                <c:pt idx="7">
                  <c:v>2003.4</c:v>
                </c:pt>
                <c:pt idx="8">
                  <c:v>1190.7</c:v>
                </c:pt>
                <c:pt idx="9">
                  <c:v>1117.2</c:v>
                </c:pt>
                <c:pt idx="10">
                  <c:v>758.1</c:v>
                </c:pt>
                <c:pt idx="11">
                  <c:v>2020.2</c:v>
                </c:pt>
                <c:pt idx="12">
                  <c:v>1629.6</c:v>
                </c:pt>
                <c:pt idx="13">
                  <c:v>1686.3</c:v>
                </c:pt>
                <c:pt idx="14">
                  <c:v>1211.7</c:v>
                </c:pt>
                <c:pt idx="15">
                  <c:v>1568.7</c:v>
                </c:pt>
                <c:pt idx="16">
                  <c:v>1841.7</c:v>
                </c:pt>
                <c:pt idx="17">
                  <c:v>1543.5</c:v>
                </c:pt>
                <c:pt idx="18">
                  <c:v>1358.7</c:v>
                </c:pt>
                <c:pt idx="19">
                  <c:v>2011.8</c:v>
                </c:pt>
                <c:pt idx="20">
                  <c:v>2066.4</c:v>
                </c:pt>
                <c:pt idx="21">
                  <c:v>1373.4</c:v>
                </c:pt>
                <c:pt idx="22">
                  <c:v>1635.9</c:v>
                </c:pt>
                <c:pt idx="23">
                  <c:v>2032.8</c:v>
                </c:pt>
                <c:pt idx="24">
                  <c:v>2058</c:v>
                </c:pt>
                <c:pt idx="25">
                  <c:v>787.5</c:v>
                </c:pt>
                <c:pt idx="26">
                  <c:v>1539.3</c:v>
                </c:pt>
                <c:pt idx="27">
                  <c:v>1285.2</c:v>
                </c:pt>
                <c:pt idx="28">
                  <c:v>905.1</c:v>
                </c:pt>
                <c:pt idx="29">
                  <c:v>1938.3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'cpe2'!$A$4</c:f>
              <c:strCache>
                <c:ptCount val="1"/>
                <c:pt idx="0">
                  <c:v>psum1i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none"/>
          </c:marker>
          <c:xVal>
            <c:numRef>
              <c:f>'cpe2'!$B$2:$AE$2</c:f>
              <c:numCache>
                <c:formatCode>General</c:formatCode>
                <c:ptCount val="30"/>
                <c:pt idx="0">
                  <c:v>0</c:v>
                </c:pt>
                <c:pt idx="1">
                  <c:v>193</c:v>
                </c:pt>
                <c:pt idx="2">
                  <c:v>120</c:v>
                </c:pt>
                <c:pt idx="3">
                  <c:v>91</c:v>
                </c:pt>
                <c:pt idx="4">
                  <c:v>95</c:v>
                </c:pt>
                <c:pt idx="5">
                  <c:v>196</c:v>
                </c:pt>
                <c:pt idx="6">
                  <c:v>97</c:v>
                </c:pt>
                <c:pt idx="7">
                  <c:v>181</c:v>
                </c:pt>
                <c:pt idx="8">
                  <c:v>91</c:v>
                </c:pt>
                <c:pt idx="9">
                  <c:v>83</c:v>
                </c:pt>
                <c:pt idx="10">
                  <c:v>43</c:v>
                </c:pt>
                <c:pt idx="11">
                  <c:v>183</c:v>
                </c:pt>
                <c:pt idx="12">
                  <c:v>140</c:v>
                </c:pt>
                <c:pt idx="13">
                  <c:v>146</c:v>
                </c:pt>
                <c:pt idx="14">
                  <c:v>94</c:v>
                </c:pt>
                <c:pt idx="15">
                  <c:v>134</c:v>
                </c:pt>
                <c:pt idx="16">
                  <c:v>163</c:v>
                </c:pt>
                <c:pt idx="17">
                  <c:v>131</c:v>
                </c:pt>
                <c:pt idx="18">
                  <c:v>110</c:v>
                </c:pt>
                <c:pt idx="19">
                  <c:v>182</c:v>
                </c:pt>
                <c:pt idx="20">
                  <c:v>189</c:v>
                </c:pt>
                <c:pt idx="21">
                  <c:v>112</c:v>
                </c:pt>
                <c:pt idx="22">
                  <c:v>141</c:v>
                </c:pt>
                <c:pt idx="23">
                  <c:v>185</c:v>
                </c:pt>
                <c:pt idx="24">
                  <c:v>188</c:v>
                </c:pt>
                <c:pt idx="25">
                  <c:v>47</c:v>
                </c:pt>
                <c:pt idx="26">
                  <c:v>130</c:v>
                </c:pt>
                <c:pt idx="27">
                  <c:v>102</c:v>
                </c:pt>
                <c:pt idx="28">
                  <c:v>59</c:v>
                </c:pt>
                <c:pt idx="29">
                  <c:v>174</c:v>
                </c:pt>
              </c:numCache>
            </c:numRef>
          </c:xVal>
          <c:yVal>
            <c:numRef>
              <c:f>'cpe2'!$B$4:$AE$4</c:f>
              <c:numCache>
                <c:formatCode>General</c:formatCode>
                <c:ptCount val="30"/>
                <c:pt idx="0">
                  <c:v>367.79</c:v>
                </c:pt>
                <c:pt idx="1">
                  <c:v>2107.4299999999998</c:v>
                </c:pt>
                <c:pt idx="2">
                  <c:v>1449.43</c:v>
                </c:pt>
                <c:pt idx="3">
                  <c:v>1188.03</c:v>
                </c:pt>
                <c:pt idx="4">
                  <c:v>1224.0899999999999</c:v>
                </c:pt>
                <c:pt idx="5">
                  <c:v>2134.4699999999998</c:v>
                </c:pt>
                <c:pt idx="6">
                  <c:v>1242.1199999999999</c:v>
                </c:pt>
                <c:pt idx="7">
                  <c:v>1999.27</c:v>
                </c:pt>
                <c:pt idx="8">
                  <c:v>1188.03</c:v>
                </c:pt>
                <c:pt idx="9">
                  <c:v>1115.92</c:v>
                </c:pt>
                <c:pt idx="10">
                  <c:v>755.38</c:v>
                </c:pt>
                <c:pt idx="11">
                  <c:v>2017.29</c:v>
                </c:pt>
                <c:pt idx="12">
                  <c:v>1629.7</c:v>
                </c:pt>
                <c:pt idx="13">
                  <c:v>1683.79</c:v>
                </c:pt>
                <c:pt idx="14">
                  <c:v>1215.07</c:v>
                </c:pt>
                <c:pt idx="15">
                  <c:v>1575.62</c:v>
                </c:pt>
                <c:pt idx="16">
                  <c:v>1837.02</c:v>
                </c:pt>
                <c:pt idx="17">
                  <c:v>1548.58</c:v>
                </c:pt>
                <c:pt idx="18">
                  <c:v>1359.29</c:v>
                </c:pt>
                <c:pt idx="19">
                  <c:v>2008.28</c:v>
                </c:pt>
                <c:pt idx="20">
                  <c:v>2071.37</c:v>
                </c:pt>
                <c:pt idx="21">
                  <c:v>1377.32</c:v>
                </c:pt>
                <c:pt idx="22">
                  <c:v>1638.72</c:v>
                </c:pt>
                <c:pt idx="23">
                  <c:v>2035.32</c:v>
                </c:pt>
                <c:pt idx="24">
                  <c:v>2062.36</c:v>
                </c:pt>
                <c:pt idx="25">
                  <c:v>791.42999999999938</c:v>
                </c:pt>
                <c:pt idx="26">
                  <c:v>1539.57</c:v>
                </c:pt>
                <c:pt idx="27">
                  <c:v>1287.18</c:v>
                </c:pt>
                <c:pt idx="28">
                  <c:v>899.6</c:v>
                </c:pt>
                <c:pt idx="29">
                  <c:v>1936.17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'cpe2'!$A$5</c:f>
              <c:strCache>
                <c:ptCount val="1"/>
                <c:pt idx="0">
                  <c:v>psum2</c:v>
                </c:pt>
              </c:strCache>
            </c:strRef>
          </c:tx>
          <c:spPr>
            <a:ln w="28575">
              <a:noFill/>
            </a:ln>
          </c:spPr>
          <c:marker>
            <c:symbol val="triangle"/>
            <c:size val="5"/>
            <c:spPr>
              <a:solidFill>
                <a:srgbClr val="333333"/>
              </a:solidFill>
              <a:ln>
                <a:solidFill>
                  <a:srgbClr val="333333"/>
                </a:solidFill>
                <a:prstDash val="solid"/>
              </a:ln>
            </c:spPr>
          </c:marker>
          <c:xVal>
            <c:numRef>
              <c:f>'cpe2'!$B$2:$AE$2</c:f>
              <c:numCache>
                <c:formatCode>General</c:formatCode>
                <c:ptCount val="30"/>
                <c:pt idx="0">
                  <c:v>0</c:v>
                </c:pt>
                <c:pt idx="1">
                  <c:v>193</c:v>
                </c:pt>
                <c:pt idx="2">
                  <c:v>120</c:v>
                </c:pt>
                <c:pt idx="3">
                  <c:v>91</c:v>
                </c:pt>
                <c:pt idx="4">
                  <c:v>95</c:v>
                </c:pt>
                <c:pt idx="5">
                  <c:v>196</c:v>
                </c:pt>
                <c:pt idx="6">
                  <c:v>97</c:v>
                </c:pt>
                <c:pt idx="7">
                  <c:v>181</c:v>
                </c:pt>
                <c:pt idx="8">
                  <c:v>91</c:v>
                </c:pt>
                <c:pt idx="9">
                  <c:v>83</c:v>
                </c:pt>
                <c:pt idx="10">
                  <c:v>43</c:v>
                </c:pt>
                <c:pt idx="11">
                  <c:v>183</c:v>
                </c:pt>
                <c:pt idx="12">
                  <c:v>140</c:v>
                </c:pt>
                <c:pt idx="13">
                  <c:v>146</c:v>
                </c:pt>
                <c:pt idx="14">
                  <c:v>94</c:v>
                </c:pt>
                <c:pt idx="15">
                  <c:v>134</c:v>
                </c:pt>
                <c:pt idx="16">
                  <c:v>163</c:v>
                </c:pt>
                <c:pt idx="17">
                  <c:v>131</c:v>
                </c:pt>
                <c:pt idx="18">
                  <c:v>110</c:v>
                </c:pt>
                <c:pt idx="19">
                  <c:v>182</c:v>
                </c:pt>
                <c:pt idx="20">
                  <c:v>189</c:v>
                </c:pt>
                <c:pt idx="21">
                  <c:v>112</c:v>
                </c:pt>
                <c:pt idx="22">
                  <c:v>141</c:v>
                </c:pt>
                <c:pt idx="23">
                  <c:v>185</c:v>
                </c:pt>
                <c:pt idx="24">
                  <c:v>188</c:v>
                </c:pt>
                <c:pt idx="25">
                  <c:v>47</c:v>
                </c:pt>
                <c:pt idx="26">
                  <c:v>130</c:v>
                </c:pt>
                <c:pt idx="27">
                  <c:v>102</c:v>
                </c:pt>
                <c:pt idx="28">
                  <c:v>59</c:v>
                </c:pt>
                <c:pt idx="29">
                  <c:v>174</c:v>
                </c:pt>
              </c:numCache>
            </c:numRef>
          </c:xVal>
          <c:yVal>
            <c:numRef>
              <c:f>'cpe2'!$B$5:$AE$5</c:f>
              <c:numCache>
                <c:formatCode>General</c:formatCode>
                <c:ptCount val="30"/>
                <c:pt idx="1">
                  <c:v>1535.1</c:v>
                </c:pt>
                <c:pt idx="2">
                  <c:v>1100.4000000000001</c:v>
                </c:pt>
                <c:pt idx="3">
                  <c:v>921.9</c:v>
                </c:pt>
                <c:pt idx="4">
                  <c:v>940.8</c:v>
                </c:pt>
                <c:pt idx="5">
                  <c:v>1545.6</c:v>
                </c:pt>
                <c:pt idx="6">
                  <c:v>949.2</c:v>
                </c:pt>
                <c:pt idx="7">
                  <c:v>1455.3</c:v>
                </c:pt>
                <c:pt idx="8">
                  <c:v>917.7</c:v>
                </c:pt>
                <c:pt idx="9">
                  <c:v>865.2</c:v>
                </c:pt>
                <c:pt idx="10">
                  <c:v>623.70000000000005</c:v>
                </c:pt>
                <c:pt idx="11">
                  <c:v>1467.9</c:v>
                </c:pt>
                <c:pt idx="12">
                  <c:v>1209.5999999999999</c:v>
                </c:pt>
                <c:pt idx="13">
                  <c:v>1253.7</c:v>
                </c:pt>
                <c:pt idx="14">
                  <c:v>936.6</c:v>
                </c:pt>
                <c:pt idx="15">
                  <c:v>1173.9000000000001</c:v>
                </c:pt>
                <c:pt idx="16">
                  <c:v>1352.4</c:v>
                </c:pt>
                <c:pt idx="17">
                  <c:v>1150.8</c:v>
                </c:pt>
                <c:pt idx="18">
                  <c:v>1029</c:v>
                </c:pt>
                <c:pt idx="19">
                  <c:v>1461.6</c:v>
                </c:pt>
                <c:pt idx="20">
                  <c:v>1509.9</c:v>
                </c:pt>
                <c:pt idx="21">
                  <c:v>1039.5</c:v>
                </c:pt>
                <c:pt idx="22">
                  <c:v>1215.9000000000001</c:v>
                </c:pt>
                <c:pt idx="23">
                  <c:v>1478.4</c:v>
                </c:pt>
                <c:pt idx="24">
                  <c:v>1505.7</c:v>
                </c:pt>
                <c:pt idx="25">
                  <c:v>642.6</c:v>
                </c:pt>
                <c:pt idx="26">
                  <c:v>1152.9000000000001</c:v>
                </c:pt>
                <c:pt idx="27">
                  <c:v>987</c:v>
                </c:pt>
                <c:pt idx="28">
                  <c:v>732.9</c:v>
                </c:pt>
                <c:pt idx="29">
                  <c:v>1419.6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'cpe2'!$A$6</c:f>
              <c:strCache>
                <c:ptCount val="1"/>
                <c:pt idx="0">
                  <c:v>psum2i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none"/>
          </c:marker>
          <c:xVal>
            <c:numRef>
              <c:f>'cpe2'!$B$2:$AE$2</c:f>
              <c:numCache>
                <c:formatCode>General</c:formatCode>
                <c:ptCount val="30"/>
                <c:pt idx="0">
                  <c:v>0</c:v>
                </c:pt>
                <c:pt idx="1">
                  <c:v>193</c:v>
                </c:pt>
                <c:pt idx="2">
                  <c:v>120</c:v>
                </c:pt>
                <c:pt idx="3">
                  <c:v>91</c:v>
                </c:pt>
                <c:pt idx="4">
                  <c:v>95</c:v>
                </c:pt>
                <c:pt idx="5">
                  <c:v>196</c:v>
                </c:pt>
                <c:pt idx="6">
                  <c:v>97</c:v>
                </c:pt>
                <c:pt idx="7">
                  <c:v>181</c:v>
                </c:pt>
                <c:pt idx="8">
                  <c:v>91</c:v>
                </c:pt>
                <c:pt idx="9">
                  <c:v>83</c:v>
                </c:pt>
                <c:pt idx="10">
                  <c:v>43</c:v>
                </c:pt>
                <c:pt idx="11">
                  <c:v>183</c:v>
                </c:pt>
                <c:pt idx="12">
                  <c:v>140</c:v>
                </c:pt>
                <c:pt idx="13">
                  <c:v>146</c:v>
                </c:pt>
                <c:pt idx="14">
                  <c:v>94</c:v>
                </c:pt>
                <c:pt idx="15">
                  <c:v>134</c:v>
                </c:pt>
                <c:pt idx="16">
                  <c:v>163</c:v>
                </c:pt>
                <c:pt idx="17">
                  <c:v>131</c:v>
                </c:pt>
                <c:pt idx="18">
                  <c:v>110</c:v>
                </c:pt>
                <c:pt idx="19">
                  <c:v>182</c:v>
                </c:pt>
                <c:pt idx="20">
                  <c:v>189</c:v>
                </c:pt>
                <c:pt idx="21">
                  <c:v>112</c:v>
                </c:pt>
                <c:pt idx="22">
                  <c:v>141</c:v>
                </c:pt>
                <c:pt idx="23">
                  <c:v>185</c:v>
                </c:pt>
                <c:pt idx="24">
                  <c:v>188</c:v>
                </c:pt>
                <c:pt idx="25">
                  <c:v>47</c:v>
                </c:pt>
                <c:pt idx="26">
                  <c:v>130</c:v>
                </c:pt>
                <c:pt idx="27">
                  <c:v>102</c:v>
                </c:pt>
                <c:pt idx="28">
                  <c:v>59</c:v>
                </c:pt>
                <c:pt idx="29">
                  <c:v>174</c:v>
                </c:pt>
              </c:numCache>
            </c:numRef>
          </c:xVal>
          <c:yVal>
            <c:numRef>
              <c:f>'cpe2'!$B$6:$AE$6</c:f>
              <c:numCache>
                <c:formatCode>General</c:formatCode>
                <c:ptCount val="30"/>
                <c:pt idx="0">
                  <c:v>367.66</c:v>
                </c:pt>
                <c:pt idx="1">
                  <c:v>1531.11</c:v>
                </c:pt>
                <c:pt idx="2">
                  <c:v>1091.05</c:v>
                </c:pt>
                <c:pt idx="3">
                  <c:v>916.23</c:v>
                </c:pt>
                <c:pt idx="4">
                  <c:v>940.33999999999912</c:v>
                </c:pt>
                <c:pt idx="5">
                  <c:v>1549.2</c:v>
                </c:pt>
                <c:pt idx="6">
                  <c:v>952.4</c:v>
                </c:pt>
                <c:pt idx="7">
                  <c:v>1458.77</c:v>
                </c:pt>
                <c:pt idx="8">
                  <c:v>916.23</c:v>
                </c:pt>
                <c:pt idx="9">
                  <c:v>868.01</c:v>
                </c:pt>
                <c:pt idx="10">
                  <c:v>626.87</c:v>
                </c:pt>
                <c:pt idx="11">
                  <c:v>1470.83</c:v>
                </c:pt>
                <c:pt idx="12">
                  <c:v>1211.6199999999999</c:v>
                </c:pt>
                <c:pt idx="13">
                  <c:v>1247.79</c:v>
                </c:pt>
                <c:pt idx="14">
                  <c:v>934.31999999999937</c:v>
                </c:pt>
                <c:pt idx="15">
                  <c:v>1175.45</c:v>
                </c:pt>
                <c:pt idx="16">
                  <c:v>1350.27</c:v>
                </c:pt>
                <c:pt idx="17">
                  <c:v>1157.3599999999999</c:v>
                </c:pt>
                <c:pt idx="18">
                  <c:v>1030.77</c:v>
                </c:pt>
                <c:pt idx="19">
                  <c:v>1464.8</c:v>
                </c:pt>
                <c:pt idx="20">
                  <c:v>1507</c:v>
                </c:pt>
                <c:pt idx="21">
                  <c:v>1042.82</c:v>
                </c:pt>
                <c:pt idx="22">
                  <c:v>1217.6400000000001</c:v>
                </c:pt>
                <c:pt idx="23">
                  <c:v>1482.89</c:v>
                </c:pt>
                <c:pt idx="24">
                  <c:v>1500.97</c:v>
                </c:pt>
                <c:pt idx="25">
                  <c:v>650.99</c:v>
                </c:pt>
                <c:pt idx="26">
                  <c:v>1151.33</c:v>
                </c:pt>
                <c:pt idx="27">
                  <c:v>982.54</c:v>
                </c:pt>
                <c:pt idx="28">
                  <c:v>723.32999999999936</c:v>
                </c:pt>
                <c:pt idx="29">
                  <c:v>1416.58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6296448"/>
        <c:axId val="216328064"/>
      </c:scatterChart>
      <c:valAx>
        <c:axId val="216296448"/>
        <c:scaling>
          <c:orientation val="minMax"/>
          <c:max val="200"/>
        </c:scaling>
        <c:delete val="0"/>
        <c:axPos val="b"/>
        <c:title>
          <c:tx>
            <c:rich>
              <a:bodyPr/>
              <a:lstStyle/>
              <a:p>
                <a:pPr>
                  <a:defRPr sz="1075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Elements</a:t>
                </a:r>
              </a:p>
            </c:rich>
          </c:tx>
          <c:layout>
            <c:manualLayout>
              <c:xMode val="edge"/>
              <c:yMode val="edge"/>
              <c:x val="0.49022801302931601"/>
              <c:y val="0.9084526758098899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6328064"/>
        <c:crosses val="autoZero"/>
        <c:crossBetween val="midCat"/>
      </c:valAx>
      <c:valAx>
        <c:axId val="216328064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75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Cycles</a:t>
                </a:r>
              </a:p>
            </c:rich>
          </c:tx>
          <c:layout>
            <c:manualLayout>
              <c:xMode val="edge"/>
              <c:yMode val="edge"/>
              <c:x val="2.6058631921824098E-2"/>
              <c:y val="0.38967234729461597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6296448"/>
        <c:crosses val="autoZero"/>
        <c:crossBetween val="midCat"/>
      </c:valAx>
      <c:spPr>
        <a:noFill/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4122738" y="6653213"/>
            <a:ext cx="1027112" cy="19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79" tIns="44485" rIns="87379" bIns="44485">
            <a:spAutoFit/>
          </a:bodyPr>
          <a:lstStyle>
            <a:lvl1pPr defTabSz="869950"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 defTabSz="8699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 defTabSz="86995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 defTabSz="86995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 defTabSz="86995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defTabSz="8699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defTabSz="8699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defTabSz="8699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defTabSz="8699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defRPr/>
            </a:pPr>
            <a:r>
              <a:rPr lang="en-US" altLang="en-US" sz="1200" b="0" smtClean="0"/>
              <a:t>Page </a:t>
            </a:r>
            <a:fld id="{B263824A-3C48-49C1-AA8F-B42ED36436B8}" type="slidenum">
              <a:rPr lang="en-US" altLang="en-US" sz="1200" b="0" smtClean="0"/>
              <a:pPr>
                <a:defRPr/>
              </a:pPr>
              <a:t>‹#›</a:t>
            </a:fld>
            <a:endParaRPr lang="en-US" altLang="en-US" sz="1200" b="0" smtClean="0"/>
          </a:p>
        </p:txBody>
      </p:sp>
    </p:spTree>
    <p:extLst>
      <p:ext uri="{BB962C8B-B14F-4D97-AF65-F5344CB8AC3E}">
        <p14:creationId xmlns:p14="http://schemas.microsoft.com/office/powerpoint/2010/main" val="34130945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5075" y="3319463"/>
            <a:ext cx="6800850" cy="314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57" tIns="44485" rIns="90557" bIns="444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4094163" y="6653213"/>
            <a:ext cx="1082675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79" tIns="44485" rIns="87379" bIns="44485">
            <a:spAutoFit/>
          </a:bodyPr>
          <a:lstStyle>
            <a:lvl1pPr defTabSz="869950"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 defTabSz="8699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 defTabSz="86995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 defTabSz="86995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 defTabSz="86995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defTabSz="8699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defTabSz="8699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defTabSz="8699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defTabSz="8699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defRPr/>
            </a:pPr>
            <a:r>
              <a:rPr lang="en-US" altLang="en-US" sz="1200" b="0" smtClean="0">
                <a:latin typeface="Century Gothic" pitchFamily="34" charset="0"/>
              </a:rPr>
              <a:t>Page </a:t>
            </a:r>
            <a:fld id="{A5A47C74-C64B-4BC6-979E-3009F0E95004}" type="slidenum">
              <a:rPr lang="en-US" altLang="en-US" sz="1200" b="0" smtClean="0">
                <a:latin typeface="Century Gothic" pitchFamily="34" charset="0"/>
              </a:rPr>
              <a:pPr>
                <a:defRPr/>
              </a:pPr>
              <a:t>‹#›</a:t>
            </a:fld>
            <a:endParaRPr lang="en-US" altLang="en-US" sz="1200" b="0" smtClean="0">
              <a:latin typeface="Century Gothic" pitchFamily="34" charset="0"/>
            </a:endParaRPr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95600" y="527050"/>
            <a:ext cx="3481388" cy="26114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29457762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r>
              <a:rPr lang="en-US" dirty="0" smtClean="0"/>
              <a:t>On pass 0,</a:t>
            </a:r>
            <a:r>
              <a:rPr lang="en-US" baseline="0" dirty="0" smtClean="0"/>
              <a:t> B[0] is correctly set to 3.  Pass 1 is tricky: B[1] is set to 0, then 3, then 3+itself=6, and finally 6+16=22.  Pass 3 is again OK.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5019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65125"/>
            <a:ext cx="77724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54308550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902342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21450" y="247650"/>
            <a:ext cx="2076450" cy="6197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078537" cy="6197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91468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45138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7769976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148418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206742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390050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0817803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3935921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90877373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7291387" cy="74295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96969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219075" y="6400800"/>
            <a:ext cx="606425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defRPr/>
            </a:pPr>
            <a:r>
              <a:rPr lang="en-US" altLang="en-US" sz="1400" b="0" smtClean="0">
                <a:solidFill>
                  <a:schemeClr val="hlink"/>
                </a:solidFill>
              </a:rPr>
              <a:t>– </a:t>
            </a:r>
            <a:fld id="{B4978400-43D5-48A8-AFF6-3C8608E370B8}" type="slidenum">
              <a:rPr lang="en-US" altLang="en-US" sz="1400" b="0" smtClean="0">
                <a:solidFill>
                  <a:schemeClr val="hlink"/>
                </a:solidFill>
              </a:rPr>
              <a:pPr>
                <a:defRPr/>
              </a:pPr>
              <a:t>‹#›</a:t>
            </a:fld>
            <a:r>
              <a:rPr lang="en-US" altLang="en-US" sz="1400" b="0" smtClean="0">
                <a:solidFill>
                  <a:schemeClr val="hlink"/>
                </a:solidFill>
              </a:rPr>
              <a:t> –</a:t>
            </a:r>
            <a:endParaRPr lang="en-US" altLang="en-US" sz="1400" b="0" smtClean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7762875" y="6391275"/>
            <a:ext cx="684213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defRPr/>
            </a:pPr>
            <a:r>
              <a:rPr lang="en-US" altLang="en-US" sz="1400" b="0" smtClean="0">
                <a:solidFill>
                  <a:schemeClr val="hlink"/>
                </a:solidFill>
              </a:rPr>
              <a:t>CS 105</a:t>
            </a:r>
          </a:p>
        </p:txBody>
      </p:sp>
      <p:pic>
        <p:nvPicPr>
          <p:cNvPr id="1030" name="Picture 7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152400"/>
            <a:ext cx="7715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 spd="med"/>
  <p:txStyles>
    <p:titleStyle>
      <a:lvl1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2pPr>
      <a:lvl3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3pPr>
      <a:lvl4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4pPr>
      <a:lvl5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9pPr>
    </p:titleStyle>
    <p:bodyStyle>
      <a:lvl1pPr marL="385763" indent="-385763" algn="l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6175" indent="-238125" algn="l" rtl="0" eaLnBrk="0" fontAlgn="base" hangingPunct="0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</a:defRPr>
      </a:lvl4pPr>
      <a:lvl5pPr marL="24511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9083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33655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8227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42799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514600"/>
            <a:ext cx="9144000" cy="1565275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en-US" smtClean="0"/>
              <a:t>Code Optimization and Performance</a:t>
            </a:r>
            <a:br>
              <a:rPr lang="en-US" altLang="en-US" smtClean="0"/>
            </a:br>
            <a:r>
              <a:rPr lang="en-US" altLang="en-US" smtClean="0"/>
              <a:t> </a:t>
            </a:r>
            <a:br>
              <a:rPr lang="en-US" altLang="en-US" smtClean="0"/>
            </a:br>
            <a:endParaRPr lang="en-US" altLang="en-US" smtClean="0"/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0" y="4648200"/>
            <a:ext cx="5718175" cy="709613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algn="ctr" eaLnBrk="1" hangingPunct="1">
              <a:lnSpc>
                <a:spcPct val="80000"/>
              </a:lnSpc>
              <a:defRPr/>
            </a:pPr>
            <a:endParaRPr lang="en-US" dirty="0" smtClean="0"/>
          </a:p>
        </p:txBody>
      </p:sp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1619250" y="762000"/>
            <a:ext cx="6142038" cy="887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 eaLnBrk="1" hangingPunct="1">
              <a:lnSpc>
                <a:spcPct val="87000"/>
              </a:lnSpc>
            </a:pPr>
            <a:r>
              <a:rPr lang="en-US" altLang="en-US" sz="3800"/>
              <a:t>CS 105</a:t>
            </a:r>
            <a:br>
              <a:rPr lang="en-US" altLang="en-US" sz="3800"/>
            </a:br>
            <a:r>
              <a:rPr lang="en-US" altLang="en-US" sz="2500" i="1"/>
              <a:t>“Tour of the Black Holes of Computing”</a:t>
            </a:r>
            <a:endParaRPr lang="en-US" altLang="en-US" sz="38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382000" cy="106045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Share Common Subexpressions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066800"/>
            <a:ext cx="8307387" cy="5378450"/>
          </a:xfrm>
          <a:noFill/>
        </p:spPr>
        <p:txBody>
          <a:bodyPr lIns="90487" tIns="44450" rIns="90487" bIns="44450"/>
          <a:lstStyle/>
          <a:p>
            <a:pPr lvl="1" eaLnBrk="1" hangingPunct="1"/>
            <a:r>
              <a:rPr lang="en-US" dirty="0" smtClean="0"/>
              <a:t>Reuse portions of expressions</a:t>
            </a:r>
          </a:p>
          <a:p>
            <a:pPr lvl="1" eaLnBrk="1" hangingPunct="1"/>
            <a:r>
              <a:rPr lang="en-US" dirty="0" smtClean="0"/>
              <a:t>GCC will do this with –O1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533400" y="2209800"/>
            <a:ext cx="3516313" cy="1403350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/* Sum neighbors of </a:t>
            </a:r>
            <a:r>
              <a:rPr lang="en-US" sz="1400" dirty="0" err="1">
                <a:latin typeface="Courier New" pitchFamily="49" charset="0"/>
              </a:rPr>
              <a:t>i,j</a:t>
            </a:r>
            <a:r>
              <a:rPr lang="en-US" sz="1400" dirty="0">
                <a:latin typeface="Courier New" pitchFamily="49" charset="0"/>
              </a:rPr>
              <a:t> */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up =  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[(i-1)*n + j  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down =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[(i+1)*n + j  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left =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*n     + j-1];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right =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*n     + j+1];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sum = up + down + left + right;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4419600" y="2209800"/>
            <a:ext cx="3516313" cy="1403350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long </a:t>
            </a:r>
            <a:r>
              <a:rPr lang="en-US" sz="1400" dirty="0" err="1">
                <a:latin typeface="Courier New" pitchFamily="49" charset="0"/>
              </a:rPr>
              <a:t>inj</a:t>
            </a:r>
            <a:r>
              <a:rPr lang="en-US" sz="1400" dirty="0">
                <a:latin typeface="Courier New" pitchFamily="49" charset="0"/>
              </a:rPr>
              <a:t> =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*n + j;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up =  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</a:t>
            </a:r>
            <a:r>
              <a:rPr lang="en-US" sz="1400" dirty="0" err="1">
                <a:latin typeface="Courier New" pitchFamily="49" charset="0"/>
              </a:rPr>
              <a:t>inj</a:t>
            </a:r>
            <a:r>
              <a:rPr lang="en-US" sz="1400" dirty="0">
                <a:latin typeface="Courier New" pitchFamily="49" charset="0"/>
              </a:rPr>
              <a:t> - n];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down =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</a:t>
            </a:r>
            <a:r>
              <a:rPr lang="en-US" sz="1400" dirty="0" err="1">
                <a:latin typeface="Courier New" pitchFamily="49" charset="0"/>
              </a:rPr>
              <a:t>inj</a:t>
            </a:r>
            <a:r>
              <a:rPr lang="en-US" sz="1400" dirty="0">
                <a:latin typeface="Courier New" pitchFamily="49" charset="0"/>
              </a:rPr>
              <a:t> + n];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left =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</a:t>
            </a:r>
            <a:r>
              <a:rPr lang="en-US" sz="1400" dirty="0" err="1">
                <a:latin typeface="Courier New" pitchFamily="49" charset="0"/>
              </a:rPr>
              <a:t>inj</a:t>
            </a:r>
            <a:r>
              <a:rPr lang="en-US" sz="1400" dirty="0">
                <a:latin typeface="Courier New" pitchFamily="49" charset="0"/>
              </a:rPr>
              <a:t> - 1];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right =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</a:t>
            </a:r>
            <a:r>
              <a:rPr lang="en-US" sz="1400" dirty="0" err="1">
                <a:latin typeface="Courier New" pitchFamily="49" charset="0"/>
              </a:rPr>
              <a:t>inj</a:t>
            </a:r>
            <a:r>
              <a:rPr lang="en-US" sz="1400" dirty="0">
                <a:latin typeface="Courier New" pitchFamily="49" charset="0"/>
              </a:rPr>
              <a:t> + 1];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sum = up + down + left + right;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463550" y="3716338"/>
            <a:ext cx="3358791" cy="33598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/>
                <a:cs typeface="Calibri"/>
              </a:rPr>
              <a:t>3 multiplications: </a:t>
            </a:r>
            <a:r>
              <a:rPr lang="en-US" sz="1600" dirty="0" err="1">
                <a:latin typeface="Calibri"/>
                <a:cs typeface="Calibri"/>
              </a:rPr>
              <a:t>i</a:t>
            </a:r>
            <a:r>
              <a:rPr lang="en-US" sz="1600" dirty="0">
                <a:latin typeface="Calibri"/>
                <a:cs typeface="Calibri"/>
              </a:rPr>
              <a:t>*n, (</a:t>
            </a:r>
            <a:r>
              <a:rPr lang="en-US" sz="1600" dirty="0" err="1">
                <a:latin typeface="Calibri"/>
                <a:cs typeface="Calibri"/>
              </a:rPr>
              <a:t>i</a:t>
            </a:r>
            <a:r>
              <a:rPr lang="en-US" sz="1600" dirty="0">
                <a:latin typeface="Calibri"/>
                <a:cs typeface="Calibri"/>
              </a:rPr>
              <a:t>–1)*n, (i+1)*n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4654550" y="3716338"/>
            <a:ext cx="1884930" cy="33598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alibri"/>
                <a:cs typeface="Calibri"/>
              </a:rPr>
              <a:t>1 multiplication: i*n</a:t>
            </a: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533400" y="4191000"/>
            <a:ext cx="3733800" cy="2041525"/>
          </a:xfrm>
          <a:prstGeom prst="rect">
            <a:avLst/>
          </a:prstGeom>
          <a:solidFill>
            <a:srgbClr val="F1C7C7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leaq   1(%rsi), %rax  # i+1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leaq   -1(%rsi), %r8  # i-1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imulq  %rcx, %rsi     # i*n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imulq  %rcx, %rax     # (i+1)*n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imulq  %rcx, %r8      # (i-1)*n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addq   %rdx, %rsi     # i*n+j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addq   %rdx, %rax     # (i+1)*n+j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addq   %rdx, %r8      # (i-1)*n+j</a:t>
            </a:r>
          </a:p>
          <a:p>
            <a:pPr algn="l">
              <a:lnSpc>
                <a:spcPct val="100000"/>
              </a:lnSpc>
            </a:pPr>
            <a:endParaRPr lang="en-US" sz="1400">
              <a:latin typeface="Courier New" pitchFamily="49" charset="0"/>
            </a:endParaRP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4419600" y="4191000"/>
            <a:ext cx="4419600" cy="1190625"/>
          </a:xfrm>
          <a:prstGeom prst="rect">
            <a:avLst/>
          </a:prstGeom>
          <a:solidFill>
            <a:srgbClr val="F1C7C7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imulq	%rcx, %rsi  # i*n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addq	%rdx, %rsi  # i*n+j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movq	%rsi, %rax  # i*n+j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subq	%rcx, %rax  # i*n+j-n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leaq	(%rsi,%rcx), %rcx # i*n+j+n</a:t>
            </a:r>
          </a:p>
        </p:txBody>
      </p:sp>
    </p:spTree>
    <p:extLst>
      <p:ext uri="{BB962C8B-B14F-4D97-AF65-F5344CB8AC3E}">
        <p14:creationId xmlns:p14="http://schemas.microsoft.com/office/powerpoint/2010/main" val="24577184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316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Procedure to Convert String to Lower Case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Extracted from </a:t>
            </a:r>
            <a:r>
              <a:rPr lang="en-US" i="1" dirty="0" smtClean="0"/>
              <a:t>many</a:t>
            </a:r>
            <a:r>
              <a:rPr lang="en-US" dirty="0" smtClean="0"/>
              <a:t> student programs</a:t>
            </a:r>
            <a:endParaRPr lang="en-US" i="1" dirty="0" smtClean="0"/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2073275" y="1905000"/>
            <a:ext cx="4732064" cy="2582758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#include &lt;</a:t>
            </a:r>
            <a:r>
              <a:rPr lang="en-US" sz="1800" dirty="0" err="1" smtClean="0">
                <a:latin typeface="Courier New" pitchFamily="49" charset="0"/>
              </a:rPr>
              <a:t>ctype.h</a:t>
            </a:r>
            <a:r>
              <a:rPr lang="en-US" sz="1800" dirty="0" smtClean="0">
                <a:latin typeface="Courier New" pitchFamily="49" charset="0"/>
              </a:rPr>
              <a:t>&gt;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void </a:t>
            </a:r>
            <a:r>
              <a:rPr lang="en-US" sz="1800" dirty="0">
                <a:latin typeface="Courier New" pitchFamily="49" charset="0"/>
              </a:rPr>
              <a:t>lower(char *s)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 smtClean="0">
                <a:latin typeface="Courier New" pitchFamily="49" charset="0"/>
              </a:rPr>
              <a:t>size_t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for 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= 0;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&lt; </a:t>
            </a:r>
            <a:r>
              <a:rPr lang="en-US" sz="1800" dirty="0" err="1">
                <a:latin typeface="Courier New" pitchFamily="49" charset="0"/>
              </a:rPr>
              <a:t>strlen</a:t>
            </a:r>
            <a:r>
              <a:rPr lang="en-US" sz="1800" dirty="0">
                <a:latin typeface="Courier New" pitchFamily="49" charset="0"/>
              </a:rPr>
              <a:t>(s);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++)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if </a:t>
            </a:r>
            <a:r>
              <a:rPr lang="en-US" sz="1800" dirty="0" smtClean="0">
                <a:latin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</a:rPr>
              <a:t>isupper</a:t>
            </a:r>
            <a:r>
              <a:rPr lang="en-US" sz="1800" dirty="0" smtClean="0">
                <a:latin typeface="Courier New" pitchFamily="49" charset="0"/>
              </a:rPr>
              <a:t>(s[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]))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  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</a:t>
            </a:r>
            <a:r>
              <a:rPr lang="en-US" sz="1800" dirty="0" smtClean="0">
                <a:latin typeface="Courier New" pitchFamily="49" charset="0"/>
              </a:rPr>
              <a:t>= </a:t>
            </a:r>
            <a:r>
              <a:rPr lang="en-US" sz="1800" dirty="0" err="1" smtClean="0">
                <a:latin typeface="Courier New" pitchFamily="49" charset="0"/>
              </a:rPr>
              <a:t>tolower</a:t>
            </a:r>
            <a:r>
              <a:rPr lang="en-US" sz="1800" dirty="0" smtClean="0">
                <a:latin typeface="Courier New" pitchFamily="49" charset="0"/>
              </a:rPr>
              <a:t>(s[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]);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653315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341313"/>
            <a:ext cx="8458200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Optimization Blocker #1: Procedure Calls</a:t>
            </a:r>
          </a:p>
        </p:txBody>
      </p:sp>
    </p:spTree>
    <p:extLst>
      <p:ext uri="{BB962C8B-B14F-4D97-AF65-F5344CB8AC3E}">
        <p14:creationId xmlns:p14="http://schemas.microsoft.com/office/powerpoint/2010/main" val="41840132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34963"/>
            <a:ext cx="8678863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Lower Case</a:t>
            </a:r>
            <a:br>
              <a:rPr lang="en-US" dirty="0" smtClean="0"/>
            </a:br>
            <a:r>
              <a:rPr lang="en-US" dirty="0" smtClean="0"/>
              <a:t>Conversion Performance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522413"/>
            <a:ext cx="8307387" cy="908050"/>
          </a:xfrm>
        </p:spPr>
        <p:txBody>
          <a:bodyPr/>
          <a:lstStyle/>
          <a:p>
            <a:pPr lvl="1" eaLnBrk="1" hangingPunct="1"/>
            <a:r>
              <a:rPr lang="en-US" smtClean="0"/>
              <a:t>Time quadruples when double string length</a:t>
            </a:r>
          </a:p>
          <a:p>
            <a:pPr lvl="1" eaLnBrk="1" hangingPunct="1"/>
            <a:r>
              <a:rPr lang="en-US" smtClean="0"/>
              <a:t>Quadratic performance</a:t>
            </a: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7682118"/>
              </p:ext>
            </p:extLst>
          </p:nvPr>
        </p:nvGraphicFramePr>
        <p:xfrm>
          <a:off x="469900" y="2620246"/>
          <a:ext cx="8128000" cy="3441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5601160" y="3887295"/>
            <a:ext cx="588833" cy="215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27432" tIns="27432" rIns="0" bIns="0" anchor="t" upright="1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en-US" sz="1200" b="0" i="0" strike="noStrike" dirty="0">
                <a:solidFill>
                  <a:srgbClr val="000000"/>
                </a:solidFill>
                <a:latin typeface="Courier New"/>
                <a:cs typeface="Courier New"/>
              </a:rPr>
              <a:t>lower1</a:t>
            </a:r>
          </a:p>
        </p:txBody>
      </p:sp>
    </p:spTree>
    <p:extLst>
      <p:ext uri="{BB962C8B-B14F-4D97-AF65-F5344CB8AC3E}">
        <p14:creationId xmlns:p14="http://schemas.microsoft.com/office/powerpoint/2010/main" val="39752853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34963"/>
            <a:ext cx="70310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Convert Loop To Goto Form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3213" y="5000625"/>
            <a:ext cx="8281987" cy="90805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</a:pPr>
            <a:r>
              <a:rPr lang="en-US" sz="1800" smtClean="0"/>
              <a:t> </a:t>
            </a:r>
            <a:r>
              <a:rPr lang="en-US" sz="1800" smtClean="0">
                <a:latin typeface="Courier New" pitchFamily="49" charset="0"/>
              </a:rPr>
              <a:t>strlen</a:t>
            </a:r>
            <a:r>
              <a:rPr lang="en-US" sz="1800" smtClean="0"/>
              <a:t> executed every iteration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2209800" y="1143000"/>
            <a:ext cx="4962525" cy="3693319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void lower(char *s)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</a:t>
            </a:r>
            <a:r>
              <a:rPr lang="en-US" sz="1800" dirty="0" err="1" smtClean="0">
                <a:latin typeface="Courier New" pitchFamily="49" charset="0"/>
              </a:rPr>
              <a:t>size_t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= 0;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if 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&gt;= </a:t>
            </a:r>
            <a:r>
              <a:rPr lang="en-US" sz="1800" dirty="0" err="1">
                <a:latin typeface="Courier New" pitchFamily="49" charset="0"/>
              </a:rPr>
              <a:t>strlen</a:t>
            </a:r>
            <a:r>
              <a:rPr lang="en-US" sz="1800" dirty="0">
                <a:latin typeface="Courier New" pitchFamily="49" charset="0"/>
              </a:rPr>
              <a:t>(s))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 </a:t>
            </a:r>
            <a:r>
              <a:rPr lang="en-US" sz="1800" dirty="0" err="1">
                <a:latin typeface="Courier New" pitchFamily="49" charset="0"/>
              </a:rPr>
              <a:t>goto</a:t>
            </a:r>
            <a:r>
              <a:rPr lang="en-US" sz="1800" dirty="0">
                <a:latin typeface="Courier New" pitchFamily="49" charset="0"/>
              </a:rPr>
              <a:t> done;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loop: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if (s[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&gt;= 'A' &amp;&amp; 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&lt;= 'Z')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   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-= ('A' - 'a');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++;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if 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&lt; </a:t>
            </a:r>
            <a:r>
              <a:rPr lang="en-US" sz="1800" dirty="0" err="1">
                <a:solidFill>
                  <a:srgbClr val="A50021"/>
                </a:solidFill>
                <a:latin typeface="Courier New" pitchFamily="49" charset="0"/>
              </a:rPr>
              <a:t>strlen</a:t>
            </a:r>
            <a:r>
              <a:rPr lang="en-US" sz="1800" dirty="0">
                <a:latin typeface="Courier New" pitchFamily="49" charset="0"/>
              </a:rPr>
              <a:t>(s))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 </a:t>
            </a:r>
            <a:r>
              <a:rPr lang="en-US" sz="1800" dirty="0" err="1">
                <a:latin typeface="Courier New" pitchFamily="49" charset="0"/>
              </a:rPr>
              <a:t>goto</a:t>
            </a:r>
            <a:r>
              <a:rPr lang="en-US" sz="1800" dirty="0">
                <a:latin typeface="Courier New" pitchFamily="49" charset="0"/>
              </a:rPr>
              <a:t> loop;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done: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854835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34963"/>
            <a:ext cx="70310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Calling Strlen</a:t>
            </a:r>
          </a:p>
        </p:txBody>
      </p:sp>
      <p:sp>
        <p:nvSpPr>
          <p:cNvPr id="77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3213" y="3962400"/>
            <a:ext cx="8281987" cy="19462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000" dirty="0" err="1" smtClean="0"/>
              <a:t>Strlen</a:t>
            </a:r>
            <a:r>
              <a:rPr lang="en-US" sz="2000" dirty="0" smtClean="0"/>
              <a:t> performance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Only way to determine length of string is to scan its entire length, looking for null character.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dirty="0" smtClean="0"/>
              <a:t>Overall performance, string of length 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N calls to </a:t>
            </a:r>
            <a:r>
              <a:rPr lang="en-US" sz="1800" dirty="0" err="1" smtClean="0"/>
              <a:t>strlen</a:t>
            </a:r>
            <a:r>
              <a:rPr lang="en-US" sz="1800" dirty="0" smtClean="0"/>
              <a:t>, each takes O(N) time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Overall O(N</a:t>
            </a:r>
            <a:r>
              <a:rPr lang="en-US" sz="1800" baseline="30000" dirty="0" smtClean="0"/>
              <a:t>2</a:t>
            </a:r>
            <a:r>
              <a:rPr lang="en-US" sz="1800" dirty="0" smtClean="0"/>
              <a:t>) performance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2209800" y="990600"/>
            <a:ext cx="4962525" cy="2862322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/* My version of strlen */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size_t strlen(const char *s)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size_t length = 0;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while (*s != '\0') {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	s++; 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	length++;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return length;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560681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34963"/>
            <a:ext cx="62309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Improving Performance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867150"/>
            <a:ext cx="8307387" cy="2578100"/>
          </a:xfrm>
        </p:spPr>
        <p:txBody>
          <a:bodyPr/>
          <a:lstStyle/>
          <a:p>
            <a:pPr lvl="1" eaLnBrk="1" hangingPunct="1"/>
            <a:r>
              <a:rPr lang="en-US" dirty="0" smtClean="0"/>
              <a:t>Move call to </a:t>
            </a:r>
            <a:r>
              <a:rPr lang="en-US" dirty="0" err="1" smtClean="0">
                <a:latin typeface="Courier New" pitchFamily="49" charset="0"/>
              </a:rPr>
              <a:t>strlen</a:t>
            </a:r>
            <a:r>
              <a:rPr lang="en-US" dirty="0" smtClean="0"/>
              <a:t> outside of loop</a:t>
            </a:r>
          </a:p>
          <a:p>
            <a:pPr lvl="1" eaLnBrk="1" hangingPunct="1"/>
            <a:r>
              <a:rPr lang="en-US" dirty="0" smtClean="0"/>
              <a:t>Since result does not change from one iteration to another</a:t>
            </a:r>
          </a:p>
          <a:p>
            <a:pPr lvl="1" eaLnBrk="1" hangingPunct="1"/>
            <a:r>
              <a:rPr lang="en-US" dirty="0" smtClean="0"/>
              <a:t>Form of code motion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1981200" y="1143000"/>
            <a:ext cx="5007780" cy="2305759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smtClean="0">
                <a:latin typeface="Courier New" pitchFamily="49" charset="0"/>
              </a:rPr>
              <a:t>lower(char </a:t>
            </a:r>
            <a:r>
              <a:rPr lang="en-US" sz="1800" dirty="0">
                <a:latin typeface="Courier New" pitchFamily="49" charset="0"/>
              </a:rPr>
              <a:t>*s)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 smtClean="0">
                <a:latin typeface="Courier New" pitchFamily="49" charset="0"/>
              </a:rPr>
              <a:t>size_t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 smtClean="0">
                <a:latin typeface="Courier New" pitchFamily="49" charset="0"/>
              </a:rPr>
              <a:t>size_t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>
                <a:solidFill>
                  <a:srgbClr val="A50021"/>
                </a:solidFill>
                <a:latin typeface="Courier New" pitchFamily="49" charset="0"/>
              </a:rPr>
              <a:t>len</a:t>
            </a:r>
            <a:r>
              <a:rPr lang="en-US" sz="1800" dirty="0">
                <a:solidFill>
                  <a:srgbClr val="A50021"/>
                </a:solidFill>
                <a:latin typeface="Courier New" pitchFamily="49" charset="0"/>
              </a:rPr>
              <a:t> = </a:t>
            </a:r>
            <a:r>
              <a:rPr lang="en-US" sz="1800" dirty="0" err="1">
                <a:solidFill>
                  <a:srgbClr val="A50021"/>
                </a:solidFill>
                <a:latin typeface="Courier New" pitchFamily="49" charset="0"/>
              </a:rPr>
              <a:t>strlen</a:t>
            </a:r>
            <a:r>
              <a:rPr lang="en-US" sz="1800" dirty="0">
                <a:latin typeface="Courier New" pitchFamily="49" charset="0"/>
              </a:rPr>
              <a:t>(s);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for 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= 0;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&lt;</a:t>
            </a:r>
            <a:r>
              <a:rPr lang="en-US" sz="1800" dirty="0">
                <a:solidFill>
                  <a:srgbClr val="A50021"/>
                </a:solidFill>
                <a:latin typeface="Courier New" pitchFamily="49" charset="0"/>
              </a:rPr>
              <a:t> </a:t>
            </a:r>
            <a:r>
              <a:rPr lang="en-US" sz="1800" dirty="0" err="1">
                <a:solidFill>
                  <a:srgbClr val="A50021"/>
                </a:solidFill>
                <a:latin typeface="Courier New" pitchFamily="49" charset="0"/>
              </a:rPr>
              <a:t>len</a:t>
            </a:r>
            <a:r>
              <a:rPr lang="en-US" sz="1800" dirty="0">
                <a:latin typeface="Courier New" pitchFamily="49" charset="0"/>
              </a:rPr>
              <a:t>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++)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if (s[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&gt;= 'A' &amp;&amp; 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&lt;= 'Z')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  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-= ('A' - 'a');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8834223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34963"/>
            <a:ext cx="8763000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Lower Case Conversion Performance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906462"/>
          </a:xfrm>
        </p:spPr>
        <p:txBody>
          <a:bodyPr/>
          <a:lstStyle/>
          <a:p>
            <a:pPr lvl="1" eaLnBrk="1" hangingPunct="1"/>
            <a:r>
              <a:rPr lang="en-US" smtClean="0"/>
              <a:t>Time doubles when double string length</a:t>
            </a:r>
          </a:p>
          <a:p>
            <a:pPr lvl="1" eaLnBrk="1" hangingPunct="1"/>
            <a:r>
              <a:rPr lang="en-US" smtClean="0"/>
              <a:t>Linear performance of lower2</a:t>
            </a:r>
          </a:p>
        </p:txBody>
      </p: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469900" y="2620246"/>
            <a:ext cx="8128000" cy="3441700"/>
            <a:chOff x="0" y="0"/>
            <a:chExt cx="773" cy="383"/>
          </a:xfrm>
        </p:grpSpPr>
        <p:graphicFrame>
          <p:nvGraphicFramePr>
            <p:cNvPr id="15" name="Chart 14"/>
            <p:cNvGraphicFramePr>
              <a:graphicFrameLocks/>
            </p:cNvGraphicFramePr>
            <p:nvPr/>
          </p:nvGraphicFramePr>
          <p:xfrm>
            <a:off x="0" y="0"/>
            <a:ext cx="773" cy="38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6" name="Text Box 10"/>
            <p:cNvSpPr txBox="1">
              <a:spLocks noChangeArrowheads="1"/>
            </p:cNvSpPr>
            <p:nvPr/>
          </p:nvSpPr>
          <p:spPr bwMode="auto">
            <a:xfrm>
              <a:off x="488" y="141"/>
              <a:ext cx="56" cy="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27432" tIns="27432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n-US" sz="1200" b="0" i="0" strike="noStrike" dirty="0">
                  <a:solidFill>
                    <a:srgbClr val="000000"/>
                  </a:solidFill>
                  <a:latin typeface="Courier New"/>
                  <a:cs typeface="Courier New"/>
                </a:rPr>
                <a:t>lower1</a:t>
              </a:r>
            </a:p>
          </p:txBody>
        </p:sp>
        <p:sp>
          <p:nvSpPr>
            <p:cNvPr id="17" name="Text Box 11"/>
            <p:cNvSpPr txBox="1">
              <a:spLocks noChangeArrowheads="1"/>
            </p:cNvSpPr>
            <p:nvPr/>
          </p:nvSpPr>
          <p:spPr bwMode="auto">
            <a:xfrm>
              <a:off x="467" y="269"/>
              <a:ext cx="56" cy="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27432" tIns="27432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n-US" sz="1200" b="0" i="0" strike="noStrike" dirty="0">
                  <a:solidFill>
                    <a:srgbClr val="000000"/>
                  </a:solidFill>
                  <a:latin typeface="Courier New"/>
                  <a:cs typeface="Courier New"/>
                </a:rPr>
                <a:t>lower2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042843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88392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Optimization Blocker:</a:t>
            </a:r>
            <a:br>
              <a:rPr lang="en-US" dirty="0" smtClean="0"/>
            </a:br>
            <a:r>
              <a:rPr lang="en-US" dirty="0" smtClean="0"/>
              <a:t>Procedure Calls</a:t>
            </a:r>
          </a:p>
        </p:txBody>
      </p:sp>
      <p:sp>
        <p:nvSpPr>
          <p:cNvPr id="402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839200" cy="5410200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z="2000" i="1" dirty="0" smtClean="0"/>
              <a:t>Why couldn’t compiler move </a:t>
            </a:r>
            <a:r>
              <a:rPr lang="en-US" sz="2000" dirty="0" err="1" smtClean="0">
                <a:latin typeface="Courier New" pitchFamily="49" charset="0"/>
              </a:rPr>
              <a:t>strlen</a:t>
            </a:r>
            <a:r>
              <a:rPr lang="en-US" sz="2000" i="1" dirty="0" smtClean="0"/>
              <a:t> out of  inner loop?</a:t>
            </a:r>
          </a:p>
          <a:p>
            <a:pPr lvl="1" eaLnBrk="1" hangingPunct="1">
              <a:defRPr/>
            </a:pPr>
            <a:r>
              <a:rPr lang="en-US" sz="1800" dirty="0" smtClean="0"/>
              <a:t>Procedure may have side effects</a:t>
            </a:r>
          </a:p>
          <a:p>
            <a:pPr lvl="2" eaLnBrk="1" hangingPunct="1">
              <a:defRPr/>
            </a:pPr>
            <a:r>
              <a:rPr lang="en-US" sz="1600" dirty="0" smtClean="0"/>
              <a:t>Alters global state each time called</a:t>
            </a:r>
          </a:p>
          <a:p>
            <a:pPr lvl="1" eaLnBrk="1" hangingPunct="1">
              <a:defRPr/>
            </a:pPr>
            <a:r>
              <a:rPr lang="en-US" sz="1800" dirty="0" smtClean="0"/>
              <a:t>Function may not return same value for given arguments</a:t>
            </a:r>
          </a:p>
          <a:p>
            <a:pPr lvl="2" eaLnBrk="1" hangingPunct="1">
              <a:defRPr/>
            </a:pPr>
            <a:r>
              <a:rPr lang="en-US" sz="1600" dirty="0" smtClean="0"/>
              <a:t>Depends on other parts of global state</a:t>
            </a:r>
          </a:p>
          <a:p>
            <a:pPr lvl="2" eaLnBrk="1" hangingPunct="1">
              <a:defRPr/>
            </a:pPr>
            <a:r>
              <a:rPr lang="en-US" sz="1600" dirty="0" smtClean="0"/>
              <a:t>Procedure </a:t>
            </a:r>
            <a:r>
              <a:rPr lang="en-US" sz="1600" dirty="0" smtClean="0">
                <a:latin typeface="Courier New" pitchFamily="49" charset="0"/>
              </a:rPr>
              <a:t>lower</a:t>
            </a:r>
            <a:r>
              <a:rPr lang="en-US" sz="1600" dirty="0" smtClean="0"/>
              <a:t> could interact with </a:t>
            </a:r>
            <a:r>
              <a:rPr lang="en-US" sz="1600" dirty="0" err="1" smtClean="0">
                <a:latin typeface="Courier New" pitchFamily="49" charset="0"/>
              </a:rPr>
              <a:t>strlen</a:t>
            </a:r>
            <a:endParaRPr lang="en-US" sz="1600" dirty="0" smtClean="0"/>
          </a:p>
          <a:p>
            <a:pPr eaLnBrk="1" hangingPunct="1">
              <a:defRPr/>
            </a:pPr>
            <a:r>
              <a:rPr lang="en-US" sz="2000" dirty="0" smtClean="0">
                <a:solidFill>
                  <a:srgbClr val="FF0000"/>
                </a:solidFill>
              </a:rPr>
              <a:t>Warning:</a:t>
            </a:r>
          </a:p>
          <a:p>
            <a:pPr lvl="1" eaLnBrk="1" hangingPunct="1">
              <a:defRPr/>
            </a:pPr>
            <a:r>
              <a:rPr lang="en-US" sz="1800" dirty="0" smtClean="0"/>
              <a:t>Compiler treats procedure call as a black box</a:t>
            </a:r>
          </a:p>
          <a:p>
            <a:pPr lvl="1" eaLnBrk="1" hangingPunct="1">
              <a:defRPr/>
            </a:pPr>
            <a:r>
              <a:rPr lang="en-US" sz="1800" dirty="0" smtClean="0"/>
              <a:t>Weak optimizations near them</a:t>
            </a:r>
          </a:p>
          <a:p>
            <a:pPr eaLnBrk="1" hangingPunct="1">
              <a:defRPr/>
            </a:pPr>
            <a:r>
              <a:rPr lang="en-US" sz="2000" dirty="0" smtClean="0"/>
              <a:t>Remedies:</a:t>
            </a:r>
          </a:p>
          <a:p>
            <a:pPr lvl="1" eaLnBrk="1" hangingPunct="1">
              <a:defRPr/>
            </a:pPr>
            <a:r>
              <a:rPr lang="en-US" sz="1800" dirty="0" smtClean="0"/>
              <a:t>Use inline functions</a:t>
            </a:r>
          </a:p>
          <a:p>
            <a:pPr lvl="2">
              <a:defRPr/>
            </a:pPr>
            <a:r>
              <a:rPr lang="en-US" sz="1800" dirty="0" smtClean="0"/>
              <a:t>GCC does this with –O1</a:t>
            </a:r>
          </a:p>
          <a:p>
            <a:pPr lvl="3">
              <a:defRPr/>
            </a:pPr>
            <a:r>
              <a:rPr lang="en-US" sz="1800" dirty="0" smtClean="0"/>
              <a:t>But only within single file</a:t>
            </a:r>
          </a:p>
          <a:p>
            <a:pPr lvl="1" eaLnBrk="1" hangingPunct="1">
              <a:defRPr/>
            </a:pPr>
            <a:r>
              <a:rPr lang="en-US" sz="1800" dirty="0" smtClean="0"/>
              <a:t>Do your own code motion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4800600" y="3733800"/>
            <a:ext cx="4038600" cy="2862322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 err="1" smtClean="0">
                <a:latin typeface="Courier New" pitchFamily="49" charset="0"/>
              </a:rPr>
              <a:t>size_t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lencnt</a:t>
            </a:r>
            <a:r>
              <a:rPr lang="en-US" sz="1800" dirty="0">
                <a:latin typeface="Courier New" pitchFamily="49" charset="0"/>
              </a:rPr>
              <a:t> = 0;</a:t>
            </a: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</a:rPr>
              <a:t>size_t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strlen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</a:rPr>
              <a:t>const</a:t>
            </a:r>
            <a:r>
              <a:rPr lang="en-US" sz="1800" dirty="0">
                <a:latin typeface="Courier New" pitchFamily="49" charset="0"/>
              </a:rPr>
              <a:t> char *s)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size_t</a:t>
            </a:r>
            <a:r>
              <a:rPr lang="en-US" sz="1800" dirty="0">
                <a:latin typeface="Courier New" pitchFamily="49" charset="0"/>
              </a:rPr>
              <a:t> length = 0;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while (*s != '\0') {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	s++; length++;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lencnt</a:t>
            </a:r>
            <a:r>
              <a:rPr lang="en-US" sz="1800" dirty="0">
                <a:latin typeface="Courier New" pitchFamily="49" charset="0"/>
              </a:rPr>
              <a:t> += length;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return length;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4496287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Memory Matters</a:t>
            </a:r>
          </a:p>
        </p:txBody>
      </p:sp>
      <p:sp>
        <p:nvSpPr>
          <p:cNvPr id="18435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290513" y="5638800"/>
            <a:ext cx="8307387" cy="806450"/>
          </a:xfrm>
        </p:spPr>
        <p:txBody>
          <a:bodyPr/>
          <a:lstStyle/>
          <a:p>
            <a:pPr lvl="1" eaLnBrk="1" hangingPunct="1"/>
            <a:r>
              <a:rPr lang="en-US" smtClean="0"/>
              <a:t>Code updates </a:t>
            </a:r>
            <a:r>
              <a:rPr lang="en-US" smtClean="0">
                <a:latin typeface="Courier New" pitchFamily="49" charset="0"/>
              </a:rPr>
              <a:t>b[i]</a:t>
            </a:r>
            <a:r>
              <a:rPr lang="en-US" smtClean="0"/>
              <a:t> on every iteration</a:t>
            </a:r>
          </a:p>
          <a:p>
            <a:pPr lvl="1" eaLnBrk="1" hangingPunct="1"/>
            <a:r>
              <a:rPr lang="en-US" smtClean="0"/>
              <a:t>Why couldn’t compiler optimize this away?</a:t>
            </a:r>
          </a:p>
        </p:txBody>
      </p:sp>
      <p:sp>
        <p:nvSpPr>
          <p:cNvPr id="18436" name="Rectangle 3"/>
          <p:cNvSpPr>
            <a:spLocks noChangeArrowheads="1"/>
          </p:cNvSpPr>
          <p:nvPr/>
        </p:nvSpPr>
        <p:spPr bwMode="auto">
          <a:xfrm>
            <a:off x="1752600" y="3657600"/>
            <a:ext cx="5873402" cy="1667892"/>
          </a:xfrm>
          <a:prstGeom prst="rect">
            <a:avLst/>
          </a:prstGeom>
          <a:solidFill>
            <a:srgbClr val="F1C7C7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# sum_rows1 inner loop</a:t>
            </a:r>
          </a:p>
          <a:p>
            <a:pPr algn="l"/>
            <a:r>
              <a:rPr lang="en-US" sz="1400" dirty="0">
                <a:latin typeface="Courier New" pitchFamily="49" charset="0"/>
              </a:rPr>
              <a:t>.L4:</a:t>
            </a:r>
          </a:p>
          <a:p>
            <a:pPr algn="l"/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movsd</a:t>
            </a:r>
            <a:r>
              <a:rPr lang="en-US" sz="1400" dirty="0">
                <a:latin typeface="Courier New" pitchFamily="49" charset="0"/>
              </a:rPr>
              <a:t>   (%rsi,%rax,8), %</a:t>
            </a:r>
            <a:r>
              <a:rPr lang="en-US" sz="1400" dirty="0" smtClean="0">
                <a:latin typeface="Courier New" pitchFamily="49" charset="0"/>
              </a:rPr>
              <a:t>xmm0	# FP load</a:t>
            </a:r>
            <a:endParaRPr lang="en-US" sz="1400" dirty="0">
              <a:latin typeface="Courier New" pitchFamily="49" charset="0"/>
            </a:endParaRPr>
          </a:p>
          <a:p>
            <a:pPr algn="l"/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addsd</a:t>
            </a:r>
            <a:r>
              <a:rPr lang="en-US" sz="1400" dirty="0">
                <a:latin typeface="Courier New" pitchFamily="49" charset="0"/>
              </a:rPr>
              <a:t>   (%</a:t>
            </a:r>
            <a:r>
              <a:rPr lang="en-US" sz="1400" dirty="0" err="1">
                <a:latin typeface="Courier New" pitchFamily="49" charset="0"/>
              </a:rPr>
              <a:t>rdi</a:t>
            </a:r>
            <a:r>
              <a:rPr lang="en-US" sz="1400" dirty="0">
                <a:latin typeface="Courier New" pitchFamily="49" charset="0"/>
              </a:rPr>
              <a:t>), %</a:t>
            </a:r>
            <a:r>
              <a:rPr lang="en-US" sz="1400" dirty="0" smtClean="0">
                <a:latin typeface="Courier New" pitchFamily="49" charset="0"/>
              </a:rPr>
              <a:t>xmm0		# FP add</a:t>
            </a:r>
            <a:endParaRPr lang="en-US" sz="1400" dirty="0">
              <a:latin typeface="Courier New" pitchFamily="49" charset="0"/>
            </a:endParaRPr>
          </a:p>
          <a:p>
            <a:pPr algn="l"/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movsd</a:t>
            </a:r>
            <a:r>
              <a:rPr lang="en-US" sz="1400" dirty="0">
                <a:latin typeface="Courier New" pitchFamily="49" charset="0"/>
              </a:rPr>
              <a:t>   %xmm0, (%rsi,%rax,8</a:t>
            </a:r>
            <a:r>
              <a:rPr lang="en-US" sz="1400" dirty="0" smtClean="0">
                <a:latin typeface="Courier New" pitchFamily="49" charset="0"/>
              </a:rPr>
              <a:t>)	# FP store</a:t>
            </a:r>
            <a:endParaRPr lang="en-US" sz="1400" dirty="0">
              <a:latin typeface="Courier New" pitchFamily="49" charset="0"/>
            </a:endParaRPr>
          </a:p>
          <a:p>
            <a:pPr algn="l"/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addq</a:t>
            </a:r>
            <a:r>
              <a:rPr lang="en-US" sz="1400" dirty="0">
                <a:latin typeface="Courier New" pitchFamily="49" charset="0"/>
              </a:rPr>
              <a:t>    $8, %</a:t>
            </a:r>
            <a:r>
              <a:rPr lang="en-US" sz="1400" dirty="0" err="1">
                <a:latin typeface="Courier New" pitchFamily="49" charset="0"/>
              </a:rPr>
              <a:t>rdi</a:t>
            </a:r>
            <a:endParaRPr lang="en-US" sz="1400" dirty="0">
              <a:latin typeface="Courier New" pitchFamily="49" charset="0"/>
            </a:endParaRPr>
          </a:p>
          <a:p>
            <a:pPr algn="l"/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cmpq</a:t>
            </a:r>
            <a:r>
              <a:rPr lang="en-US" sz="1400" dirty="0">
                <a:latin typeface="Courier New" pitchFamily="49" charset="0"/>
              </a:rPr>
              <a:t>    %</a:t>
            </a:r>
            <a:r>
              <a:rPr lang="en-US" sz="1400" dirty="0" err="1">
                <a:latin typeface="Courier New" pitchFamily="49" charset="0"/>
              </a:rPr>
              <a:t>rcx</a:t>
            </a:r>
            <a:r>
              <a:rPr lang="en-US" sz="1400" dirty="0">
                <a:latin typeface="Courier New" pitchFamily="49" charset="0"/>
              </a:rPr>
              <a:t>, %</a:t>
            </a:r>
            <a:r>
              <a:rPr lang="en-US" sz="1400" dirty="0" err="1">
                <a:latin typeface="Courier New" pitchFamily="49" charset="0"/>
              </a:rPr>
              <a:t>rdi</a:t>
            </a:r>
            <a:endParaRPr lang="en-US" sz="1400" dirty="0">
              <a:latin typeface="Courier New" pitchFamily="49" charset="0"/>
            </a:endParaRPr>
          </a:p>
          <a:p>
            <a:pPr algn="l"/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jne</a:t>
            </a:r>
            <a:r>
              <a:rPr lang="en-US" sz="1400" dirty="0">
                <a:latin typeface="Courier New" pitchFamily="49" charset="0"/>
              </a:rPr>
              <a:t>     .</a:t>
            </a:r>
            <a:r>
              <a:rPr lang="en-US" sz="1400" dirty="0" smtClean="0">
                <a:latin typeface="Courier New" pitchFamily="49" charset="0"/>
              </a:rPr>
              <a:t>L4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18437" name="Line 4"/>
          <p:cNvSpPr>
            <a:spLocks noChangeShapeType="1"/>
          </p:cNvSpPr>
          <p:nvPr/>
        </p:nvSpPr>
        <p:spPr bwMode="auto">
          <a:xfrm>
            <a:off x="2286000" y="2743200"/>
            <a:ext cx="6096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8" name="Rectangle 7"/>
          <p:cNvSpPr>
            <a:spLocks noChangeArrowheads="1"/>
          </p:cNvSpPr>
          <p:nvPr/>
        </p:nvSpPr>
        <p:spPr bwMode="auto">
          <a:xfrm>
            <a:off x="533400" y="1143000"/>
            <a:ext cx="5130800" cy="2273300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/* Sum rows is of n X n matrix a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and store in vector b  */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void sum_rows1(double *a, double *b, long n)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long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, j;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= 0;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&lt; n;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++)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b[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] = 0;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    b[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] += a[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*n + j];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462318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Memory Aliasing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638800"/>
            <a:ext cx="8307387" cy="806450"/>
          </a:xfrm>
        </p:spPr>
        <p:txBody>
          <a:bodyPr/>
          <a:lstStyle/>
          <a:p>
            <a:pPr lvl="1" eaLnBrk="1" hangingPunct="1"/>
            <a:r>
              <a:rPr lang="en-US" smtClean="0"/>
              <a:t>Code updates </a:t>
            </a:r>
            <a:r>
              <a:rPr lang="en-US" smtClean="0">
                <a:latin typeface="Courier New" pitchFamily="49" charset="0"/>
              </a:rPr>
              <a:t>b[i]</a:t>
            </a:r>
            <a:r>
              <a:rPr lang="en-US" smtClean="0"/>
              <a:t> on every iteration</a:t>
            </a:r>
          </a:p>
          <a:p>
            <a:pPr lvl="1" eaLnBrk="1" hangingPunct="1"/>
            <a:r>
              <a:rPr lang="en-US" smtClean="0"/>
              <a:t>Must consider possibility that these updates will affect program behavior</a:t>
            </a:r>
          </a:p>
        </p:txBody>
      </p:sp>
      <p:sp>
        <p:nvSpPr>
          <p:cNvPr id="19460" name="Line 5"/>
          <p:cNvSpPr>
            <a:spLocks noChangeShapeType="1"/>
          </p:cNvSpPr>
          <p:nvPr/>
        </p:nvSpPr>
        <p:spPr bwMode="auto">
          <a:xfrm>
            <a:off x="2286000" y="2743200"/>
            <a:ext cx="6096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Rectangle 6"/>
          <p:cNvSpPr>
            <a:spLocks noChangeArrowheads="1"/>
          </p:cNvSpPr>
          <p:nvPr/>
        </p:nvSpPr>
        <p:spPr bwMode="auto">
          <a:xfrm>
            <a:off x="533400" y="1143000"/>
            <a:ext cx="5130800" cy="2273300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/* Sum rows is of n X n matrix a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and store in vector b  */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void sum_rows1(double *a, double *b, long n) {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long i, j;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for (i = 0; i &lt; n; i++) {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	b[i] = 0;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	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	    b[i] += a[i*n + j];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}</a:t>
            </a:r>
          </a:p>
        </p:txBody>
      </p:sp>
      <p:sp>
        <p:nvSpPr>
          <p:cNvPr id="19462" name="Rectangle 7"/>
          <p:cNvSpPr>
            <a:spLocks noChangeArrowheads="1"/>
          </p:cNvSpPr>
          <p:nvPr/>
        </p:nvSpPr>
        <p:spPr bwMode="auto">
          <a:xfrm>
            <a:off x="533400" y="3733800"/>
            <a:ext cx="2311400" cy="1813317"/>
          </a:xfrm>
          <a:prstGeom prst="rect">
            <a:avLst/>
          </a:prstGeom>
          <a:solidFill>
            <a:srgbClr val="D5F1CF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double A[9] = 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{ 0,   1,   2,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4,   8,  16},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32,  64, 128};</a:t>
            </a:r>
          </a:p>
          <a:p>
            <a:pPr algn="l">
              <a:lnSpc>
                <a:spcPct val="100000"/>
              </a:lnSpc>
            </a:pP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double* B </a:t>
            </a:r>
            <a:r>
              <a:rPr lang="en-US" sz="1400" dirty="0">
                <a:latin typeface="Courier New" pitchFamily="49" charset="0"/>
              </a:rPr>
              <a:t>= A+3;</a:t>
            </a:r>
          </a:p>
          <a:p>
            <a:pPr algn="l">
              <a:lnSpc>
                <a:spcPct val="100000"/>
              </a:lnSpc>
            </a:pP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sum_rows1(A, B, 3</a:t>
            </a:r>
            <a:r>
              <a:rPr lang="en-US" sz="1400" dirty="0" smtClean="0">
                <a:latin typeface="Courier New" pitchFamily="49" charset="0"/>
              </a:rPr>
              <a:t>);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777224" name="Rectangle 8"/>
          <p:cNvSpPr>
            <a:spLocks noChangeArrowheads="1"/>
          </p:cNvSpPr>
          <p:nvPr/>
        </p:nvSpPr>
        <p:spPr bwMode="auto">
          <a:xfrm>
            <a:off x="5918200" y="4267200"/>
            <a:ext cx="2311400" cy="358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 = 0: [3, 8, 16]</a:t>
            </a:r>
          </a:p>
        </p:txBody>
      </p:sp>
      <p:sp>
        <p:nvSpPr>
          <p:cNvPr id="19464" name="Rectangle 9"/>
          <p:cNvSpPr>
            <a:spLocks noChangeArrowheads="1"/>
          </p:cNvSpPr>
          <p:nvPr/>
        </p:nvSpPr>
        <p:spPr bwMode="auto">
          <a:xfrm>
            <a:off x="5918200" y="3810000"/>
            <a:ext cx="2311400" cy="358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init:  [4, 8, 16]</a:t>
            </a:r>
          </a:p>
        </p:txBody>
      </p:sp>
      <p:sp>
        <p:nvSpPr>
          <p:cNvPr id="777226" name="Rectangle 10"/>
          <p:cNvSpPr>
            <a:spLocks noChangeArrowheads="1"/>
          </p:cNvSpPr>
          <p:nvPr/>
        </p:nvSpPr>
        <p:spPr bwMode="auto">
          <a:xfrm>
            <a:off x="5918200" y="4724400"/>
            <a:ext cx="2311400" cy="358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 = 1: [3, 22, 16]</a:t>
            </a:r>
          </a:p>
        </p:txBody>
      </p:sp>
      <p:sp>
        <p:nvSpPr>
          <p:cNvPr id="777227" name="Rectangle 11"/>
          <p:cNvSpPr>
            <a:spLocks noChangeArrowheads="1"/>
          </p:cNvSpPr>
          <p:nvPr/>
        </p:nvSpPr>
        <p:spPr bwMode="auto">
          <a:xfrm>
            <a:off x="5918200" y="5203825"/>
            <a:ext cx="2311400" cy="358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 = 2: [3, 22, 224]</a:t>
            </a:r>
          </a:p>
        </p:txBody>
      </p:sp>
      <p:sp>
        <p:nvSpPr>
          <p:cNvPr id="19467" name="Text Box 12"/>
          <p:cNvSpPr txBox="1">
            <a:spLocks noChangeArrowheads="1"/>
          </p:cNvSpPr>
          <p:nvPr/>
        </p:nvSpPr>
        <p:spPr bwMode="auto">
          <a:xfrm>
            <a:off x="5791200" y="3352800"/>
            <a:ext cx="1257300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l"/>
            <a:r>
              <a:rPr lang="en-US"/>
              <a:t>Value of </a:t>
            </a:r>
            <a:r>
              <a:rPr lang="en-US">
                <a:latin typeface="Courier New" pitchFamily="49" charset="0"/>
              </a:rPr>
              <a:t>B</a:t>
            </a:r>
            <a:r>
              <a:rPr lang="en-US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774583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7224" grpId="0" animBg="1"/>
      <p:bldP spid="777226" grpId="0" animBg="1"/>
      <p:bldP spid="77722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Topics</a:t>
            </a:r>
          </a:p>
        </p:txBody>
      </p:sp>
      <p:sp>
        <p:nvSpPr>
          <p:cNvPr id="423939" name="Rectangle 1027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0" indent="0" eaLnBrk="1" hangingPunct="1">
              <a:lnSpc>
                <a:spcPct val="85000"/>
              </a:lnSpc>
              <a:buFont typeface="Wingdings" pitchFamily="2" charset="2"/>
              <a:buChar char="q"/>
              <a:defRPr/>
            </a:pPr>
            <a:r>
              <a:rPr lang="en-US" sz="2400" smtClean="0">
                <a:solidFill>
                  <a:schemeClr val="tx1"/>
                </a:solidFill>
              </a:rPr>
              <a:t>Machine-independent</a:t>
            </a:r>
            <a:r>
              <a:rPr lang="en-US" sz="2000" smtClean="0">
                <a:solidFill>
                  <a:schemeClr val="tx1"/>
                </a:solidFill>
              </a:rPr>
              <a:t> </a:t>
            </a:r>
            <a:r>
              <a:rPr lang="en-US" sz="2400" smtClean="0">
                <a:solidFill>
                  <a:schemeClr val="tx1"/>
                </a:solidFill>
              </a:rPr>
              <a:t>optimizations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q"/>
              <a:defRPr/>
            </a:pPr>
            <a:r>
              <a:rPr lang="en-US" sz="2000" smtClean="0"/>
              <a:t>Code motion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q"/>
              <a:defRPr/>
            </a:pPr>
            <a:r>
              <a:rPr lang="en-US" sz="2000" smtClean="0"/>
              <a:t>Reduction in strength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q"/>
              <a:defRPr/>
            </a:pPr>
            <a:r>
              <a:rPr lang="en-US" sz="2000" smtClean="0"/>
              <a:t>Common subexpression sharing</a:t>
            </a:r>
          </a:p>
          <a:p>
            <a:pPr marL="0" indent="0" eaLnBrk="1" hangingPunct="1">
              <a:lnSpc>
                <a:spcPct val="85000"/>
              </a:lnSpc>
              <a:buFont typeface="Wingdings" pitchFamily="2" charset="2"/>
              <a:buChar char="q"/>
              <a:defRPr/>
            </a:pPr>
            <a:r>
              <a:rPr lang="en-US" sz="2400" smtClean="0">
                <a:solidFill>
                  <a:schemeClr val="tx1"/>
                </a:solidFill>
              </a:rPr>
              <a:t>Tuning: </a:t>
            </a:r>
            <a:r>
              <a:rPr lang="en-US" sz="2400" smtClean="0">
                <a:solidFill>
                  <a:schemeClr val="tx1"/>
                </a:solidFill>
                <a:effectLst/>
              </a:rPr>
              <a:t>Identifying performance bottlenecks</a:t>
            </a:r>
          </a:p>
          <a:p>
            <a:pPr marL="0" indent="0" eaLnBrk="1" hangingPunct="1">
              <a:lnSpc>
                <a:spcPct val="85000"/>
              </a:lnSpc>
              <a:buFont typeface="Wingdings" pitchFamily="2" charset="2"/>
              <a:buChar char="q"/>
              <a:defRPr/>
            </a:pPr>
            <a:r>
              <a:rPr lang="en-US" sz="2400" smtClean="0">
                <a:solidFill>
                  <a:schemeClr val="tx1"/>
                </a:solidFill>
                <a:effectLst/>
              </a:rPr>
              <a:t>Machine-dependent optimizations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q"/>
              <a:defRPr/>
            </a:pPr>
            <a:r>
              <a:rPr lang="en-US" sz="2000" smtClean="0"/>
              <a:t>Pointer code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q"/>
              <a:defRPr/>
            </a:pPr>
            <a:r>
              <a:rPr lang="en-US" sz="2000" smtClean="0"/>
              <a:t>Loop unrolling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q"/>
              <a:defRPr/>
            </a:pPr>
            <a:r>
              <a:rPr lang="en-US" sz="2000" smtClean="0"/>
              <a:t>Enabling instruction-level parallelism</a:t>
            </a:r>
          </a:p>
          <a:p>
            <a:pPr marL="0" indent="0" eaLnBrk="1" hangingPunct="1">
              <a:lnSpc>
                <a:spcPct val="85000"/>
              </a:lnSpc>
              <a:buFont typeface="Wingdings" pitchFamily="2" charset="2"/>
              <a:buChar char="q"/>
              <a:defRPr/>
            </a:pPr>
            <a:endParaRPr lang="en-US" sz="2000" smtClean="0">
              <a:solidFill>
                <a:schemeClr val="tx1"/>
              </a:solidFill>
            </a:endParaRPr>
          </a:p>
        </p:txBody>
      </p:sp>
      <p:sp>
        <p:nvSpPr>
          <p:cNvPr id="423943" name="Rectangle 1031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 eaLnBrk="1" hangingPunct="1">
              <a:lnSpc>
                <a:spcPct val="85000"/>
              </a:lnSpc>
              <a:buFont typeface="Wingdings" pitchFamily="2" charset="2"/>
              <a:buChar char="q"/>
              <a:defRPr/>
            </a:pPr>
            <a:r>
              <a:rPr lang="en-US" sz="2400" smtClean="0">
                <a:solidFill>
                  <a:schemeClr val="tx1"/>
                </a:solidFill>
                <a:effectLst/>
              </a:rPr>
              <a:t>Understanding processor optimization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q"/>
              <a:defRPr/>
            </a:pPr>
            <a:r>
              <a:rPr lang="en-US" sz="2000" smtClean="0"/>
              <a:t>Translation of instructions into operations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q"/>
              <a:defRPr/>
            </a:pPr>
            <a:r>
              <a:rPr lang="en-US" sz="2000" smtClean="0"/>
              <a:t>Out-of-order execution</a:t>
            </a:r>
          </a:p>
          <a:p>
            <a:pPr marL="0" indent="0" eaLnBrk="1" hangingPunct="1">
              <a:lnSpc>
                <a:spcPct val="85000"/>
              </a:lnSpc>
              <a:buFont typeface="Wingdings" pitchFamily="2" charset="2"/>
              <a:buChar char="q"/>
              <a:defRPr/>
            </a:pPr>
            <a:r>
              <a:rPr lang="en-US" sz="2400" smtClean="0">
                <a:solidFill>
                  <a:schemeClr val="tx1"/>
                </a:solidFill>
                <a:effectLst/>
              </a:rPr>
              <a:t>Branches</a:t>
            </a:r>
          </a:p>
          <a:p>
            <a:pPr marL="0" indent="0" eaLnBrk="1" hangingPunct="1">
              <a:lnSpc>
                <a:spcPct val="85000"/>
              </a:lnSpc>
              <a:buFont typeface="Wingdings" pitchFamily="2" charset="2"/>
              <a:buChar char="q"/>
              <a:defRPr/>
            </a:pPr>
            <a:r>
              <a:rPr lang="en-US" sz="2400" smtClean="0">
                <a:solidFill>
                  <a:schemeClr val="tx1"/>
                </a:solidFill>
                <a:effectLst/>
              </a:rPr>
              <a:t>Caches and Blocking</a:t>
            </a:r>
          </a:p>
          <a:p>
            <a:pPr marL="0" indent="0" eaLnBrk="1" hangingPunct="1">
              <a:lnSpc>
                <a:spcPct val="85000"/>
              </a:lnSpc>
              <a:buFont typeface="Wingdings" pitchFamily="2" charset="2"/>
              <a:buChar char="q"/>
              <a:defRPr/>
            </a:pPr>
            <a:r>
              <a:rPr lang="en-US" sz="2400" smtClean="0">
                <a:solidFill>
                  <a:schemeClr val="tx1"/>
                </a:solidFill>
                <a:effectLst/>
              </a:rPr>
              <a:t>Advice</a:t>
            </a:r>
          </a:p>
          <a:p>
            <a:pPr marL="0" indent="0" eaLnBrk="1" hangingPunct="1">
              <a:lnSpc>
                <a:spcPct val="85000"/>
              </a:lnSpc>
              <a:defRPr/>
            </a:pPr>
            <a:endParaRPr lang="en-US" sz="240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Removing Aliasing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638800"/>
            <a:ext cx="8307387" cy="806450"/>
          </a:xfrm>
        </p:spPr>
        <p:txBody>
          <a:bodyPr/>
          <a:lstStyle/>
          <a:p>
            <a:pPr lvl="1" eaLnBrk="1" hangingPunct="1"/>
            <a:r>
              <a:rPr lang="en-US" smtClean="0"/>
              <a:t>No need to store intermediate results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609600" y="3810000"/>
            <a:ext cx="5638800" cy="1280094"/>
          </a:xfrm>
          <a:prstGeom prst="rect">
            <a:avLst/>
          </a:prstGeom>
          <a:solidFill>
            <a:srgbClr val="F1C7C7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# sum_rows2 inner loop</a:t>
            </a:r>
          </a:p>
          <a:p>
            <a:pPr algn="l"/>
            <a:r>
              <a:rPr lang="en-US" sz="1400" dirty="0">
                <a:latin typeface="Courier New" pitchFamily="49" charset="0"/>
              </a:rPr>
              <a:t>.L10:</a:t>
            </a:r>
          </a:p>
          <a:p>
            <a:pPr algn="l"/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addsd</a:t>
            </a:r>
            <a:r>
              <a:rPr lang="en-US" sz="1400" dirty="0">
                <a:latin typeface="Courier New" pitchFamily="49" charset="0"/>
              </a:rPr>
              <a:t>   (%</a:t>
            </a:r>
            <a:r>
              <a:rPr lang="en-US" sz="1400" dirty="0" err="1">
                <a:latin typeface="Courier New" pitchFamily="49" charset="0"/>
              </a:rPr>
              <a:t>rdi</a:t>
            </a:r>
            <a:r>
              <a:rPr lang="en-US" sz="1400" dirty="0">
                <a:latin typeface="Courier New" pitchFamily="49" charset="0"/>
              </a:rPr>
              <a:t>), %</a:t>
            </a:r>
            <a:r>
              <a:rPr lang="en-US" sz="1400" dirty="0" smtClean="0">
                <a:latin typeface="Courier New" pitchFamily="49" charset="0"/>
              </a:rPr>
              <a:t>xmm0	# FP load + add</a:t>
            </a:r>
            <a:endParaRPr lang="en-US" sz="1400" dirty="0">
              <a:latin typeface="Courier New" pitchFamily="49" charset="0"/>
            </a:endParaRPr>
          </a:p>
          <a:p>
            <a:pPr algn="l"/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addq</a:t>
            </a:r>
            <a:r>
              <a:rPr lang="en-US" sz="1400" dirty="0">
                <a:latin typeface="Courier New" pitchFamily="49" charset="0"/>
              </a:rPr>
              <a:t>    $8, %</a:t>
            </a:r>
            <a:r>
              <a:rPr lang="en-US" sz="1400" dirty="0" err="1">
                <a:latin typeface="Courier New" pitchFamily="49" charset="0"/>
              </a:rPr>
              <a:t>rdi</a:t>
            </a:r>
            <a:endParaRPr lang="en-US" sz="1400" dirty="0">
              <a:latin typeface="Courier New" pitchFamily="49" charset="0"/>
            </a:endParaRPr>
          </a:p>
          <a:p>
            <a:pPr algn="l"/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cmpq</a:t>
            </a:r>
            <a:r>
              <a:rPr lang="en-US" sz="1400" dirty="0">
                <a:latin typeface="Courier New" pitchFamily="49" charset="0"/>
              </a:rPr>
              <a:t>    %</a:t>
            </a:r>
            <a:r>
              <a:rPr lang="en-US" sz="1400" dirty="0" err="1">
                <a:latin typeface="Courier New" pitchFamily="49" charset="0"/>
              </a:rPr>
              <a:t>rax</a:t>
            </a:r>
            <a:r>
              <a:rPr lang="en-US" sz="1400" dirty="0">
                <a:latin typeface="Courier New" pitchFamily="49" charset="0"/>
              </a:rPr>
              <a:t>, %</a:t>
            </a:r>
            <a:r>
              <a:rPr lang="en-US" sz="1400" dirty="0" err="1">
                <a:latin typeface="Courier New" pitchFamily="49" charset="0"/>
              </a:rPr>
              <a:t>rdi</a:t>
            </a:r>
            <a:endParaRPr lang="en-US" sz="1400" dirty="0">
              <a:latin typeface="Courier New" pitchFamily="49" charset="0"/>
            </a:endParaRPr>
          </a:p>
          <a:p>
            <a:pPr algn="l"/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jne</a:t>
            </a:r>
            <a:r>
              <a:rPr lang="en-US" sz="1400" dirty="0">
                <a:latin typeface="Courier New" pitchFamily="49" charset="0"/>
              </a:rPr>
              <a:t>     .L10</a:t>
            </a:r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>
            <a:off x="2286000" y="2743200"/>
            <a:ext cx="6096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533400" y="1143000"/>
            <a:ext cx="5130800" cy="2486025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/* Sum rows is of n X n matrix a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and store in vector b  */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void sum_rows2(double *a, double *b, long n)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long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, j;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= 0;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&lt; n;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++)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double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 = 0;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  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 += a[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*n + j];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     b[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] =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2587240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53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304800"/>
            <a:ext cx="91440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Optimization Blocker:</a:t>
            </a:r>
            <a:br>
              <a:rPr lang="en-US" dirty="0" smtClean="0"/>
            </a:br>
            <a:r>
              <a:rPr lang="en-US" dirty="0" smtClean="0"/>
              <a:t>Memory Aliasing</a:t>
            </a:r>
          </a:p>
        </p:txBody>
      </p:sp>
      <p:sp>
        <p:nvSpPr>
          <p:cNvPr id="406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0487" tIns="44450" rIns="90487" bIns="44450"/>
          <a:lstStyle/>
          <a:p>
            <a:pPr marL="223838" indent="-223838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 smtClean="0"/>
              <a:t>Aliasing</a:t>
            </a:r>
          </a:p>
          <a:p>
            <a:pPr marL="560388" lvl="1" indent="-22225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 smtClean="0"/>
              <a:t>Two different memory references specify single location</a:t>
            </a:r>
          </a:p>
          <a:p>
            <a:pPr marL="560388" lvl="1" indent="-22225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 smtClean="0"/>
              <a:t>Easy to have happen in C</a:t>
            </a:r>
          </a:p>
          <a:p>
            <a:pPr marL="839788" lvl="2" indent="-16510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 smtClean="0"/>
              <a:t> Since allowed to do address arithmetic</a:t>
            </a:r>
          </a:p>
          <a:p>
            <a:pPr marL="839788" lvl="2" indent="-16510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 smtClean="0"/>
              <a:t> Direct access to storage structures</a:t>
            </a:r>
          </a:p>
          <a:p>
            <a:pPr marL="560388" lvl="1" indent="-22225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 smtClean="0"/>
              <a:t>Get in habit of introducing local variables</a:t>
            </a:r>
          </a:p>
          <a:p>
            <a:pPr marL="839788" lvl="2" indent="-16510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 smtClean="0"/>
              <a:t> Accumulating within loops</a:t>
            </a:r>
          </a:p>
          <a:p>
            <a:pPr marL="839788" lvl="2" indent="-16510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 smtClean="0"/>
              <a:t> </a:t>
            </a:r>
            <a:r>
              <a:rPr lang="en-US" smtClean="0">
                <a:solidFill>
                  <a:srgbClr val="FF0000"/>
                </a:solidFill>
              </a:rPr>
              <a:t>Your way of telling compiler not to check for aliasing</a:t>
            </a:r>
          </a:p>
        </p:txBody>
      </p:sp>
    </p:spTree>
    <p:extLst>
      <p:ext uri="{BB962C8B-B14F-4D97-AF65-F5344CB8AC3E}">
        <p14:creationId xmlns:p14="http://schemas.microsoft.com/office/powerpoint/2010/main" val="10047435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Exploiting Instruction-Level Parallelism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 general understanding of modern processor design</a:t>
            </a:r>
          </a:p>
          <a:p>
            <a:pPr lvl="1"/>
            <a:r>
              <a:rPr lang="en-US" dirty="0" smtClean="0"/>
              <a:t>Hardware can execute multiple instructions in parallel</a:t>
            </a:r>
          </a:p>
          <a:p>
            <a:r>
              <a:rPr lang="en-US" dirty="0" smtClean="0"/>
              <a:t>Performance limited by data dependencies</a:t>
            </a:r>
          </a:p>
          <a:p>
            <a:r>
              <a:rPr lang="en-US" dirty="0" smtClean="0"/>
              <a:t>Simple transformations can yield dramatic performance improvement</a:t>
            </a:r>
          </a:p>
          <a:p>
            <a:pPr lvl="1"/>
            <a:r>
              <a:rPr lang="en-US" dirty="0" smtClean="0"/>
              <a:t>Compilers often cannot make these transformations</a:t>
            </a:r>
          </a:p>
          <a:p>
            <a:pPr lvl="1"/>
            <a:r>
              <a:rPr lang="en-US" dirty="0" smtClean="0"/>
              <a:t>Lack of </a:t>
            </a:r>
            <a:r>
              <a:rPr lang="en-US" dirty="0" err="1" smtClean="0"/>
              <a:t>associativity</a:t>
            </a:r>
            <a:r>
              <a:rPr lang="en-US" dirty="0" smtClean="0"/>
              <a:t> and </a:t>
            </a:r>
            <a:r>
              <a:rPr lang="en-US" dirty="0" err="1" smtClean="0"/>
              <a:t>distributivity</a:t>
            </a:r>
            <a:r>
              <a:rPr lang="en-US" dirty="0" smtClean="0"/>
              <a:t> in floating-point arithmetic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4431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Benchmark Example:</a:t>
            </a:r>
            <a:br>
              <a:rPr lang="en-US" dirty="0" smtClean="0"/>
            </a:br>
            <a:r>
              <a:rPr lang="en-US" dirty="0" smtClean="0"/>
              <a:t>Data Type for Vectors</a:t>
            </a:r>
            <a:endParaRPr lang="en-US" dirty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514821" y="1498526"/>
            <a:ext cx="4132541" cy="1320874"/>
          </a:xfrm>
          <a:prstGeom prst="rect">
            <a:avLst/>
          </a:prstGeom>
          <a:solidFill>
            <a:srgbClr val="F6F5BD"/>
          </a:solidFill>
          <a:ln w="1270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/* data structure for vectors */</a:t>
            </a:r>
          </a:p>
          <a:p>
            <a:pPr algn="l">
              <a:lnSpc>
                <a:spcPct val="100000"/>
              </a:lnSpc>
            </a:pPr>
            <a:r>
              <a:rPr lang="en-US" sz="1600" dirty="0" err="1" smtClean="0">
                <a:latin typeface="Courier New" pitchFamily="49" charset="0"/>
              </a:rPr>
              <a:t>typedef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struct</a:t>
            </a:r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pPr algn="l" defTabSz="457200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len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 algn="l" defTabSz="457200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data_t</a:t>
            </a:r>
            <a:r>
              <a:rPr lang="en-US" sz="1600" dirty="0" smtClean="0">
                <a:latin typeface="Courier New" pitchFamily="49" charset="0"/>
              </a:rPr>
              <a:t> *data;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} </a:t>
            </a:r>
            <a:r>
              <a:rPr lang="en-US" sz="1600" dirty="0" err="1" smtClean="0">
                <a:latin typeface="Courier New" pitchFamily="49" charset="0"/>
              </a:rPr>
              <a:t>vec</a:t>
            </a:r>
            <a:r>
              <a:rPr lang="en-US" sz="1600" dirty="0" smtClean="0">
                <a:latin typeface="Courier New" pitchFamily="49" charset="0"/>
              </a:rPr>
              <a:t>;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4647362" y="3733800"/>
            <a:ext cx="4492314" cy="2551980"/>
          </a:xfrm>
          <a:prstGeom prst="rect">
            <a:avLst/>
          </a:prstGeom>
          <a:solidFill>
            <a:srgbClr val="F6F5BD"/>
          </a:solidFill>
          <a:ln w="1270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/* retrieve vector element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and store at </a:t>
            </a:r>
            <a:r>
              <a:rPr lang="en-US" sz="1600" dirty="0" err="1" smtClean="0">
                <a:latin typeface="Courier New" pitchFamily="49" charset="0"/>
              </a:rPr>
              <a:t>val</a:t>
            </a:r>
            <a:r>
              <a:rPr lang="en-US" sz="1600" dirty="0" smtClean="0">
                <a:latin typeface="Courier New" pitchFamily="49" charset="0"/>
              </a:rPr>
              <a:t> */</a:t>
            </a:r>
          </a:p>
          <a:p>
            <a:pPr algn="l">
              <a:lnSpc>
                <a:spcPct val="100000"/>
              </a:lnSpc>
            </a:pP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get_vec_element</a:t>
            </a:r>
            <a:endParaRPr lang="en-US" sz="16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vec</a:t>
            </a:r>
            <a:r>
              <a:rPr lang="en-US" sz="1600" dirty="0" smtClean="0">
                <a:latin typeface="Courier New" pitchFamily="49" charset="0"/>
              </a:rPr>
              <a:t> *v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idx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data_t</a:t>
            </a:r>
            <a:r>
              <a:rPr lang="en-US" sz="1600" dirty="0" smtClean="0">
                <a:latin typeface="Courier New" pitchFamily="49" charset="0"/>
              </a:rPr>
              <a:t> *</a:t>
            </a:r>
            <a:r>
              <a:rPr lang="en-US" sz="1600" dirty="0" err="1" smtClean="0">
                <a:latin typeface="Courier New" pitchFamily="49" charset="0"/>
              </a:rPr>
              <a:t>val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pPr algn="l" defTabSz="515938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if (</a:t>
            </a:r>
            <a:r>
              <a:rPr lang="en-US" sz="1600" dirty="0" err="1" smtClean="0">
                <a:latin typeface="Courier New" pitchFamily="49" charset="0"/>
              </a:rPr>
              <a:t>idx</a:t>
            </a:r>
            <a:r>
              <a:rPr lang="en-US" sz="1600" dirty="0" smtClean="0">
                <a:latin typeface="Courier New" pitchFamily="49" charset="0"/>
              </a:rPr>
              <a:t> &gt;= v-&gt;</a:t>
            </a:r>
            <a:r>
              <a:rPr lang="en-US" sz="1600" dirty="0" err="1" smtClean="0">
                <a:latin typeface="Courier New" pitchFamily="49" charset="0"/>
              </a:rPr>
              <a:t>len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pPr algn="l" defTabSz="515938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	return 0;</a:t>
            </a:r>
          </a:p>
          <a:p>
            <a:pPr algn="l" defTabSz="515938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*</a:t>
            </a:r>
            <a:r>
              <a:rPr lang="en-US" sz="1600" dirty="0" err="1" smtClean="0">
                <a:latin typeface="Courier New" pitchFamily="49" charset="0"/>
              </a:rPr>
              <a:t>val</a:t>
            </a:r>
            <a:r>
              <a:rPr lang="en-US" sz="1600" dirty="0" smtClean="0">
                <a:latin typeface="Courier New" pitchFamily="49" charset="0"/>
              </a:rPr>
              <a:t> = v-&gt;data[</a:t>
            </a:r>
            <a:r>
              <a:rPr lang="en-US" sz="1600" dirty="0" err="1" smtClean="0">
                <a:latin typeface="Courier New" pitchFamily="49" charset="0"/>
              </a:rPr>
              <a:t>idx</a:t>
            </a:r>
            <a:r>
              <a:rPr lang="en-US" sz="1600" dirty="0" smtClean="0">
                <a:latin typeface="Courier New" pitchFamily="49" charset="0"/>
              </a:rPr>
              <a:t>];</a:t>
            </a:r>
          </a:p>
          <a:p>
            <a:pPr algn="l" defTabSz="515938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return 1;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6503349" y="2133600"/>
            <a:ext cx="353699" cy="2921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endParaRPr lang="en-US" sz="2000" dirty="0">
              <a:latin typeface="Courier New" pitchFamily="49" charset="0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4800600" y="1841500"/>
            <a:ext cx="776536" cy="2921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1800" dirty="0" err="1" smtClean="0">
                <a:latin typeface="Courier New" pitchFamily="49" charset="0"/>
              </a:rPr>
              <a:t>len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4800600" y="2133600"/>
            <a:ext cx="776536" cy="2921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1800" dirty="0" smtClean="0">
                <a:latin typeface="Courier New" pitchFamily="49" charset="0"/>
              </a:rPr>
              <a:t>data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6858000" y="2133600"/>
            <a:ext cx="353699" cy="2921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endParaRPr lang="en-US" sz="2000" dirty="0">
              <a:latin typeface="Courier New" pitchFamily="49" charset="0"/>
            </a:endParaRP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8256901" y="2133600"/>
            <a:ext cx="353699" cy="2921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endParaRPr lang="en-US" sz="2000" dirty="0">
              <a:latin typeface="Courier New" pitchFamily="49" charset="0"/>
            </a:endParaRPr>
          </a:p>
        </p:txBody>
      </p:sp>
      <p:cxnSp>
        <p:nvCxnSpPr>
          <p:cNvPr id="15" name="Straight Arrow Connector 14"/>
          <p:cNvCxnSpPr>
            <a:stCxn id="11" idx="3"/>
            <a:endCxn id="7" idx="1"/>
          </p:cNvCxnSpPr>
          <p:nvPr/>
        </p:nvCxnSpPr>
        <p:spPr bwMode="auto">
          <a:xfrm>
            <a:off x="5577136" y="2279650"/>
            <a:ext cx="926213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7215499" y="2133600"/>
            <a:ext cx="1041402" cy="2921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endParaRPr lang="en-US" sz="2000" dirty="0">
              <a:latin typeface="Courier New" pitchFamily="49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516034" y="1837381"/>
            <a:ext cx="30809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0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891868" y="1837267"/>
            <a:ext cx="30809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1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8037377" y="1837267"/>
            <a:ext cx="8018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len-1</a:t>
            </a:r>
            <a:endParaRPr lang="en-US" sz="1600" dirty="0">
              <a:latin typeface="Courier New" pitchFamily="49" charset="0"/>
            </a:endParaRPr>
          </a:p>
        </p:txBody>
      </p:sp>
      <p:cxnSp>
        <p:nvCxnSpPr>
          <p:cNvPr id="21" name="Straight Connector 20"/>
          <p:cNvCxnSpPr/>
          <p:nvPr/>
        </p:nvCxnSpPr>
        <p:spPr bwMode="auto">
          <a:xfrm>
            <a:off x="7368989" y="2286000"/>
            <a:ext cx="733612" cy="1390"/>
          </a:xfrm>
          <a:prstGeom prst="line">
            <a:avLst/>
          </a:prstGeom>
          <a:noFill/>
          <a:ln w="635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638175" y="3048000"/>
            <a:ext cx="3871913" cy="2219325"/>
          </a:xfrm>
        </p:spPr>
        <p:txBody>
          <a:bodyPr/>
          <a:lstStyle/>
          <a:p>
            <a:pPr marL="0" indent="0"/>
            <a:r>
              <a:rPr lang="en-US" sz="2400" dirty="0"/>
              <a:t>Data Types</a:t>
            </a:r>
          </a:p>
          <a:p>
            <a:pPr lvl="1"/>
            <a:r>
              <a:rPr lang="en-US" sz="2000" dirty="0"/>
              <a:t>Use different declarations for </a:t>
            </a:r>
            <a:r>
              <a:rPr lang="en-US" sz="2000" dirty="0" err="1">
                <a:latin typeface="Courier New" pitchFamily="49" charset="0"/>
              </a:rPr>
              <a:t>data_t</a:t>
            </a:r>
            <a:endParaRPr lang="en-US" sz="2000" dirty="0">
              <a:latin typeface="Courier New" pitchFamily="49" charset="0"/>
            </a:endParaRPr>
          </a:p>
          <a:p>
            <a:pPr lvl="1"/>
            <a:r>
              <a:rPr lang="en-US" sz="2000" dirty="0" err="1">
                <a:latin typeface="Courier New" pitchFamily="49" charset="0"/>
              </a:rPr>
              <a:t>i</a:t>
            </a:r>
            <a:r>
              <a:rPr lang="en-US" sz="2000" dirty="0" err="1" smtClean="0">
                <a:latin typeface="Courier New" pitchFamily="49" charset="0"/>
              </a:rPr>
              <a:t>nt</a:t>
            </a:r>
            <a:endParaRPr lang="en-US" sz="2000" dirty="0" smtClean="0">
              <a:latin typeface="Courier New" pitchFamily="49" charset="0"/>
            </a:endParaRPr>
          </a:p>
          <a:p>
            <a:pPr lvl="1"/>
            <a:r>
              <a:rPr lang="en-US" sz="2000" dirty="0" smtClean="0">
                <a:latin typeface="Courier New" pitchFamily="49" charset="0"/>
              </a:rPr>
              <a:t>long</a:t>
            </a:r>
            <a:endParaRPr lang="en-US" sz="2000" dirty="0">
              <a:latin typeface="Courier New" pitchFamily="49" charset="0"/>
            </a:endParaRPr>
          </a:p>
          <a:p>
            <a:pPr lvl="1"/>
            <a:r>
              <a:rPr lang="en-US" sz="2000" dirty="0">
                <a:latin typeface="Courier New" pitchFamily="49" charset="0"/>
              </a:rPr>
              <a:t>float</a:t>
            </a:r>
          </a:p>
          <a:p>
            <a:pPr lvl="1"/>
            <a:r>
              <a:rPr lang="en-US" sz="2000" dirty="0">
                <a:latin typeface="Courier New" pitchFamily="49" charset="0"/>
              </a:rPr>
              <a:t>double</a:t>
            </a:r>
          </a:p>
        </p:txBody>
      </p:sp>
    </p:spTree>
    <p:extLst>
      <p:ext uri="{BB962C8B-B14F-4D97-AF65-F5344CB8AC3E}">
        <p14:creationId xmlns:p14="http://schemas.microsoft.com/office/powerpoint/2010/main" val="80571723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Benchmark </a:t>
            </a:r>
            <a:r>
              <a:rPr lang="en-US" dirty="0"/>
              <a:t>Computation</a:t>
            </a:r>
          </a:p>
        </p:txBody>
      </p:sp>
      <p:sp>
        <p:nvSpPr>
          <p:cNvPr id="77517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638175" y="4191000"/>
            <a:ext cx="3871913" cy="2219325"/>
          </a:xfrm>
        </p:spPr>
        <p:txBody>
          <a:bodyPr/>
          <a:lstStyle/>
          <a:p>
            <a:pPr marL="0" indent="0"/>
            <a:r>
              <a:rPr lang="en-US" sz="2400" dirty="0"/>
              <a:t>Data Types</a:t>
            </a:r>
          </a:p>
          <a:p>
            <a:pPr lvl="1"/>
            <a:r>
              <a:rPr lang="en-US" sz="2000" dirty="0"/>
              <a:t>Use different declarations for </a:t>
            </a:r>
            <a:r>
              <a:rPr lang="en-US" sz="2000" dirty="0" err="1">
                <a:latin typeface="Courier New" pitchFamily="49" charset="0"/>
              </a:rPr>
              <a:t>data_t</a:t>
            </a:r>
            <a:endParaRPr lang="en-US" sz="2000" dirty="0">
              <a:latin typeface="Courier New" pitchFamily="49" charset="0"/>
            </a:endParaRPr>
          </a:p>
          <a:p>
            <a:pPr lvl="1"/>
            <a:r>
              <a:rPr lang="en-US" sz="2000" dirty="0" err="1">
                <a:latin typeface="Courier New" pitchFamily="49" charset="0"/>
              </a:rPr>
              <a:t>i</a:t>
            </a:r>
            <a:r>
              <a:rPr lang="en-US" sz="2000" dirty="0" err="1" smtClean="0">
                <a:latin typeface="Courier New" pitchFamily="49" charset="0"/>
              </a:rPr>
              <a:t>nt</a:t>
            </a:r>
            <a:endParaRPr lang="en-US" sz="2000" dirty="0" smtClean="0">
              <a:latin typeface="Courier New" pitchFamily="49" charset="0"/>
            </a:endParaRPr>
          </a:p>
          <a:p>
            <a:pPr lvl="1"/>
            <a:r>
              <a:rPr lang="en-US" sz="2000" dirty="0" smtClean="0">
                <a:latin typeface="Courier New" pitchFamily="49" charset="0"/>
              </a:rPr>
              <a:t>long</a:t>
            </a:r>
            <a:endParaRPr lang="en-US" sz="2000" dirty="0">
              <a:latin typeface="Courier New" pitchFamily="49" charset="0"/>
            </a:endParaRPr>
          </a:p>
          <a:p>
            <a:pPr lvl="1"/>
            <a:r>
              <a:rPr lang="en-US" sz="2000" dirty="0">
                <a:latin typeface="Courier New" pitchFamily="49" charset="0"/>
              </a:rPr>
              <a:t>float</a:t>
            </a:r>
          </a:p>
          <a:p>
            <a:pPr lvl="1"/>
            <a:r>
              <a:rPr lang="en-US" sz="2000" dirty="0">
                <a:latin typeface="Courier New" pitchFamily="49" charset="0"/>
              </a:rPr>
              <a:t>double</a:t>
            </a:r>
          </a:p>
        </p:txBody>
      </p:sp>
      <p:sp>
        <p:nvSpPr>
          <p:cNvPr id="775173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4662488" y="4191000"/>
            <a:ext cx="3871912" cy="2219325"/>
          </a:xfrm>
        </p:spPr>
        <p:txBody>
          <a:bodyPr/>
          <a:lstStyle/>
          <a:p>
            <a:pPr marL="0" indent="0"/>
            <a:r>
              <a:rPr lang="en-US" sz="2400" dirty="0"/>
              <a:t>Operations</a:t>
            </a:r>
          </a:p>
          <a:p>
            <a:pPr lvl="1"/>
            <a:r>
              <a:rPr lang="en-US" sz="2000" dirty="0"/>
              <a:t>Use different definitions of </a:t>
            </a:r>
            <a:r>
              <a:rPr lang="en-US" sz="2000" dirty="0">
                <a:latin typeface="Courier New" pitchFamily="49" charset="0"/>
              </a:rPr>
              <a:t>OP</a:t>
            </a:r>
            <a:r>
              <a:rPr lang="en-US" sz="2000" dirty="0"/>
              <a:t> and </a:t>
            </a:r>
            <a:r>
              <a:rPr lang="en-US" sz="2000" dirty="0">
                <a:latin typeface="Courier New" pitchFamily="49" charset="0"/>
              </a:rPr>
              <a:t>IDENT</a:t>
            </a:r>
          </a:p>
          <a:p>
            <a:pPr lvl="1"/>
            <a:r>
              <a:rPr lang="en-US" sz="2000" dirty="0"/>
              <a:t> </a:t>
            </a:r>
            <a:r>
              <a:rPr lang="en-US" sz="2000" dirty="0">
                <a:latin typeface="Courier New" pitchFamily="49" charset="0"/>
              </a:rPr>
              <a:t>+ </a:t>
            </a:r>
            <a:r>
              <a:rPr lang="en-US" sz="2000" dirty="0"/>
              <a:t>/</a:t>
            </a:r>
            <a:r>
              <a:rPr lang="en-US" sz="2000" dirty="0">
                <a:latin typeface="Courier New" pitchFamily="49" charset="0"/>
              </a:rPr>
              <a:t> 0</a:t>
            </a:r>
          </a:p>
          <a:p>
            <a:pPr lvl="1"/>
            <a:r>
              <a:rPr lang="en-US" sz="2000" dirty="0"/>
              <a:t> </a:t>
            </a:r>
            <a:r>
              <a:rPr lang="en-US" sz="2000" dirty="0">
                <a:latin typeface="Courier New" pitchFamily="49" charset="0"/>
              </a:rPr>
              <a:t>* </a:t>
            </a:r>
            <a:r>
              <a:rPr lang="en-US" sz="2000" dirty="0"/>
              <a:t>/</a:t>
            </a:r>
            <a:r>
              <a:rPr lang="en-US" sz="2000" dirty="0">
                <a:latin typeface="Courier New" pitchFamily="49" charset="0"/>
              </a:rPr>
              <a:t> 1</a:t>
            </a:r>
          </a:p>
        </p:txBody>
      </p:sp>
      <p:sp>
        <p:nvSpPr>
          <p:cNvPr id="775172" name="Rectangle 4"/>
          <p:cNvSpPr>
            <a:spLocks noChangeArrowheads="1"/>
          </p:cNvSpPr>
          <p:nvPr/>
        </p:nvSpPr>
        <p:spPr bwMode="auto">
          <a:xfrm>
            <a:off x="638175" y="1133182"/>
            <a:ext cx="5834930" cy="2859757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void combine1(</a:t>
            </a:r>
            <a:r>
              <a:rPr lang="en-US" sz="1800" dirty="0" err="1" smtClean="0">
                <a:latin typeface="Courier New" pitchFamily="49" charset="0"/>
              </a:rPr>
              <a:t>vec_ptr</a:t>
            </a:r>
            <a:r>
              <a:rPr lang="en-US" sz="1800" dirty="0" smtClean="0">
                <a:latin typeface="Courier New" pitchFamily="49" charset="0"/>
              </a:rPr>
              <a:t> v, </a:t>
            </a:r>
            <a:r>
              <a:rPr lang="en-US" sz="1800" dirty="0" err="1" smtClean="0">
                <a:latin typeface="Courier New" pitchFamily="49" charset="0"/>
              </a:rPr>
              <a:t>data_t</a:t>
            </a:r>
            <a:r>
              <a:rPr lang="en-US" sz="1800" dirty="0" smtClean="0">
                <a:latin typeface="Courier New" pitchFamily="49" charset="0"/>
              </a:rPr>
              <a:t> *</a:t>
            </a:r>
            <a:r>
              <a:rPr lang="en-US" sz="1800" dirty="0" err="1" smtClean="0">
                <a:latin typeface="Courier New" pitchFamily="49" charset="0"/>
              </a:rPr>
              <a:t>dest</a:t>
            </a:r>
            <a:r>
              <a:rPr lang="en-US" sz="1800" dirty="0" smtClean="0">
                <a:latin typeface="Courier New" pitchFamily="49" charset="0"/>
              </a:rPr>
              <a:t>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    long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    *</a:t>
            </a:r>
            <a:r>
              <a:rPr lang="en-US" sz="1800" dirty="0" err="1" smtClean="0">
                <a:latin typeface="Courier New" pitchFamily="49" charset="0"/>
              </a:rPr>
              <a:t>dest</a:t>
            </a:r>
            <a:r>
              <a:rPr lang="en-US" sz="1800" dirty="0" smtClean="0">
                <a:latin typeface="Courier New" pitchFamily="49" charset="0"/>
              </a:rPr>
              <a:t> = IDENT;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    for (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 = 0;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 &lt; </a:t>
            </a:r>
            <a:r>
              <a:rPr lang="en-US" sz="1800" dirty="0" err="1" smtClean="0">
                <a:latin typeface="Courier New" pitchFamily="49" charset="0"/>
              </a:rPr>
              <a:t>vec_length</a:t>
            </a:r>
            <a:r>
              <a:rPr lang="en-US" sz="1800" dirty="0" smtClean="0">
                <a:latin typeface="Courier New" pitchFamily="49" charset="0"/>
              </a:rPr>
              <a:t>(v);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++) 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data_t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val</a:t>
            </a:r>
            <a:r>
              <a:rPr lang="en-US" sz="1800" dirty="0" smtClean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get_vec_element</a:t>
            </a:r>
            <a:r>
              <a:rPr lang="en-US" sz="1800" dirty="0" smtClean="0">
                <a:latin typeface="Courier New" pitchFamily="49" charset="0"/>
              </a:rPr>
              <a:t>(v,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, &amp;</a:t>
            </a:r>
            <a:r>
              <a:rPr lang="en-US" sz="1800" dirty="0" err="1" smtClean="0">
                <a:latin typeface="Courier New" pitchFamily="49" charset="0"/>
              </a:rPr>
              <a:t>val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	*</a:t>
            </a:r>
            <a:r>
              <a:rPr lang="en-US" sz="1800" dirty="0" err="1" smtClean="0">
                <a:latin typeface="Courier New" pitchFamily="49" charset="0"/>
              </a:rPr>
              <a:t>dest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dest</a:t>
            </a:r>
            <a:r>
              <a:rPr lang="en-US" sz="1800" dirty="0" smtClean="0">
                <a:latin typeface="Courier New" pitchFamily="49" charset="0"/>
              </a:rPr>
              <a:t> OP </a:t>
            </a:r>
            <a:r>
              <a:rPr lang="en-US" sz="1800" dirty="0" err="1" smtClean="0">
                <a:latin typeface="Courier New" pitchFamily="49" charset="0"/>
              </a:rPr>
              <a:t>val</a:t>
            </a:r>
            <a:r>
              <a:rPr lang="en-US" sz="1800" dirty="0" smtClean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}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53200" y="1600200"/>
            <a:ext cx="2438400" cy="108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alibri" pitchFamily="34" charset="0"/>
              </a:rPr>
              <a:t>Compute sum or product of vector elements</a:t>
            </a:r>
          </a:p>
        </p:txBody>
      </p:sp>
    </p:spTree>
    <p:extLst>
      <p:ext uri="{BB962C8B-B14F-4D97-AF65-F5344CB8AC3E}">
        <p14:creationId xmlns:p14="http://schemas.microsoft.com/office/powerpoint/2010/main" val="11969263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88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140700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Cycles Per Element (CPE)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990600"/>
            <a:ext cx="8307387" cy="1516063"/>
          </a:xfrm>
        </p:spPr>
        <p:txBody>
          <a:bodyPr/>
          <a:lstStyle/>
          <a:p>
            <a:r>
              <a:rPr lang="en-US" sz="2000" dirty="0" smtClean="0"/>
              <a:t>Convenient way to express performance of program that operates on vectors or lists</a:t>
            </a:r>
          </a:p>
          <a:p>
            <a:r>
              <a:rPr lang="en-US" sz="2000" dirty="0" smtClean="0"/>
              <a:t>Length = n</a:t>
            </a:r>
          </a:p>
          <a:p>
            <a:r>
              <a:rPr lang="en-US" sz="2000" dirty="0" smtClean="0"/>
              <a:t>In our case: </a:t>
            </a:r>
            <a:r>
              <a:rPr lang="en-US" sz="2000" dirty="0" smtClean="0">
                <a:solidFill>
                  <a:srgbClr val="C00000"/>
                </a:solidFill>
              </a:rPr>
              <a:t>CPE = cycles per OP</a:t>
            </a:r>
            <a:endParaRPr lang="en-US" sz="2000" dirty="0" smtClean="0"/>
          </a:p>
          <a:p>
            <a:r>
              <a:rPr lang="en-US" sz="2000" dirty="0" smtClean="0"/>
              <a:t>T = CPE*n + Overhead</a:t>
            </a:r>
          </a:p>
          <a:p>
            <a:pPr lvl="1"/>
            <a:r>
              <a:rPr lang="en-US" sz="1600" dirty="0" smtClean="0"/>
              <a:t>CPE is slope of line</a:t>
            </a: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48013694"/>
              </p:ext>
            </p:extLst>
          </p:nvPr>
        </p:nvGraphicFramePr>
        <p:xfrm>
          <a:off x="1752600" y="3276600"/>
          <a:ext cx="5754977" cy="327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4193646" y="4169220"/>
            <a:ext cx="746306" cy="34144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none" lIns="27432" tIns="27432" rIns="27432" bIns="0" anchor="t" upright="1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sz="1200" b="0" i="0" strike="noStrike">
                <a:solidFill>
                  <a:srgbClr val="000000"/>
                </a:solidFill>
                <a:latin typeface="Courier New"/>
                <a:cs typeface="Courier New"/>
              </a:rPr>
              <a:t>psum1</a:t>
            </a:r>
            <a:endParaRPr lang="en-US" sz="1200" b="0" i="0" strike="noStrike">
              <a:solidFill>
                <a:srgbClr val="000000"/>
              </a:solidFill>
              <a:latin typeface="Arial"/>
              <a:cs typeface="Arial"/>
            </a:endParaRPr>
          </a:p>
          <a:p>
            <a:pPr algn="ctr" rtl="0">
              <a:defRPr sz="1000"/>
            </a:pPr>
            <a:r>
              <a:rPr lang="en-US" sz="1200" b="0" i="0" strike="noStrike">
                <a:solidFill>
                  <a:srgbClr val="000000"/>
                </a:solidFill>
                <a:latin typeface="Arial"/>
                <a:cs typeface="Arial"/>
              </a:rPr>
              <a:t>Slope = 9.0</a:t>
            </a: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572000" y="5225123"/>
            <a:ext cx="746306" cy="33747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none" lIns="27432" tIns="22860" rIns="27432" bIns="0" anchor="t" upright="1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sz="1200" b="0" i="0" strike="noStrike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sz="1200" b="0" i="0" strike="noStrike" dirty="0">
                <a:solidFill>
                  <a:srgbClr val="000000"/>
                </a:solidFill>
                <a:latin typeface="Courier New"/>
                <a:cs typeface="Courier New"/>
              </a:rPr>
              <a:t>psum2</a:t>
            </a:r>
            <a:endParaRPr lang="en-US" sz="1200" b="0" i="0" strike="noStrike" dirty="0">
              <a:solidFill>
                <a:srgbClr val="000000"/>
              </a:solidFill>
              <a:latin typeface="Arial"/>
              <a:cs typeface="Arial"/>
            </a:endParaRPr>
          </a:p>
          <a:p>
            <a:pPr algn="ctr" rtl="0">
              <a:defRPr sz="1000"/>
            </a:pPr>
            <a:r>
              <a:rPr lang="en-US" sz="1200" b="0" i="0" strike="noStrike" dirty="0">
                <a:solidFill>
                  <a:srgbClr val="000000"/>
                </a:solidFill>
                <a:latin typeface="Arial"/>
                <a:cs typeface="Arial"/>
              </a:rPr>
              <a:t>Slope = 6.0</a:t>
            </a:r>
          </a:p>
        </p:txBody>
      </p:sp>
    </p:spTree>
    <p:extLst>
      <p:ext uri="{BB962C8B-B14F-4D97-AF65-F5344CB8AC3E}">
        <p14:creationId xmlns:p14="http://schemas.microsoft.com/office/powerpoint/2010/main" val="375100933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Benchmark Performance</a:t>
            </a:r>
            <a:endParaRPr lang="en-US" dirty="0"/>
          </a:p>
        </p:txBody>
      </p:sp>
      <p:sp>
        <p:nvSpPr>
          <p:cNvPr id="775172" name="Rectangle 4"/>
          <p:cNvSpPr>
            <a:spLocks noChangeArrowheads="1"/>
          </p:cNvSpPr>
          <p:nvPr/>
        </p:nvSpPr>
        <p:spPr bwMode="auto">
          <a:xfrm>
            <a:off x="638175" y="1133182"/>
            <a:ext cx="5834930" cy="2859757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void combine1(</a:t>
            </a:r>
            <a:r>
              <a:rPr lang="en-US" sz="1800" dirty="0" err="1" smtClean="0">
                <a:latin typeface="Courier New" pitchFamily="49" charset="0"/>
              </a:rPr>
              <a:t>vec_ptr</a:t>
            </a:r>
            <a:r>
              <a:rPr lang="en-US" sz="1800" dirty="0" smtClean="0">
                <a:latin typeface="Courier New" pitchFamily="49" charset="0"/>
              </a:rPr>
              <a:t> v, </a:t>
            </a:r>
            <a:r>
              <a:rPr lang="en-US" sz="1800" dirty="0" err="1" smtClean="0">
                <a:latin typeface="Courier New" pitchFamily="49" charset="0"/>
              </a:rPr>
              <a:t>data_t</a:t>
            </a:r>
            <a:r>
              <a:rPr lang="en-US" sz="1800" dirty="0" smtClean="0">
                <a:latin typeface="Courier New" pitchFamily="49" charset="0"/>
              </a:rPr>
              <a:t> *</a:t>
            </a:r>
            <a:r>
              <a:rPr lang="en-US" sz="1800" dirty="0" err="1" smtClean="0">
                <a:latin typeface="Courier New" pitchFamily="49" charset="0"/>
              </a:rPr>
              <a:t>dest</a:t>
            </a:r>
            <a:r>
              <a:rPr lang="en-US" sz="1800" dirty="0" smtClean="0">
                <a:latin typeface="Courier New" pitchFamily="49" charset="0"/>
              </a:rPr>
              <a:t>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    long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    *</a:t>
            </a:r>
            <a:r>
              <a:rPr lang="en-US" sz="1800" dirty="0" err="1" smtClean="0">
                <a:latin typeface="Courier New" pitchFamily="49" charset="0"/>
              </a:rPr>
              <a:t>dest</a:t>
            </a:r>
            <a:r>
              <a:rPr lang="en-US" sz="1800" dirty="0" smtClean="0">
                <a:latin typeface="Courier New" pitchFamily="49" charset="0"/>
              </a:rPr>
              <a:t> = IDENT;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    for (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 = 0;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 &lt; </a:t>
            </a:r>
            <a:r>
              <a:rPr lang="en-US" sz="1800" dirty="0" err="1" smtClean="0">
                <a:latin typeface="Courier New" pitchFamily="49" charset="0"/>
              </a:rPr>
              <a:t>vec_length</a:t>
            </a:r>
            <a:r>
              <a:rPr lang="en-US" sz="1800" dirty="0" smtClean="0">
                <a:latin typeface="Courier New" pitchFamily="49" charset="0"/>
              </a:rPr>
              <a:t>(v);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++) 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data_t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val</a:t>
            </a:r>
            <a:r>
              <a:rPr lang="en-US" sz="1800" dirty="0" smtClean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get_vec_element</a:t>
            </a:r>
            <a:r>
              <a:rPr lang="en-US" sz="1800" dirty="0" smtClean="0">
                <a:latin typeface="Courier New" pitchFamily="49" charset="0"/>
              </a:rPr>
              <a:t>(v,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, &amp;</a:t>
            </a:r>
            <a:r>
              <a:rPr lang="en-US" sz="1800" dirty="0" err="1" smtClean="0">
                <a:latin typeface="Courier New" pitchFamily="49" charset="0"/>
              </a:rPr>
              <a:t>val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	*</a:t>
            </a:r>
            <a:r>
              <a:rPr lang="en-US" sz="1800" dirty="0" err="1" smtClean="0">
                <a:latin typeface="Courier New" pitchFamily="49" charset="0"/>
              </a:rPr>
              <a:t>dest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dest</a:t>
            </a:r>
            <a:r>
              <a:rPr lang="en-US" sz="1800" dirty="0" smtClean="0">
                <a:latin typeface="Courier New" pitchFamily="49" charset="0"/>
              </a:rPr>
              <a:t> OP </a:t>
            </a:r>
            <a:r>
              <a:rPr lang="en-US" sz="1800" dirty="0" err="1" smtClean="0">
                <a:latin typeface="Courier New" pitchFamily="49" charset="0"/>
              </a:rPr>
              <a:t>val</a:t>
            </a:r>
            <a:r>
              <a:rPr lang="en-US" sz="1800" dirty="0" smtClean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}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05600" y="1600200"/>
            <a:ext cx="243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Compute sum or product of vector elements</a:t>
            </a:r>
          </a:p>
        </p:txBody>
      </p:sp>
      <p:graphicFrame>
        <p:nvGraphicFramePr>
          <p:cNvPr id="10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9407973"/>
              </p:ext>
            </p:extLst>
          </p:nvPr>
        </p:nvGraphicFramePr>
        <p:xfrm>
          <a:off x="396875" y="4267200"/>
          <a:ext cx="8229600" cy="1777873"/>
        </p:xfrm>
        <a:graphic>
          <a:graphicData uri="http://schemas.openxmlformats.org/drawingml/2006/table">
            <a:tbl>
              <a:tblPr/>
              <a:tblGrid>
                <a:gridCol w="2362200"/>
                <a:gridCol w="1466850"/>
                <a:gridCol w="1466850"/>
                <a:gridCol w="1466850"/>
                <a:gridCol w="1466850"/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Combine1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unoptimized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22.68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20.02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19.98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20.18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Combine1 –O1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10.12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10.12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10.17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11.14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00929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Optimizations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96875" y="4495800"/>
            <a:ext cx="7896225" cy="1838324"/>
          </a:xfrm>
        </p:spPr>
        <p:txBody>
          <a:bodyPr/>
          <a:lstStyle/>
          <a:p>
            <a:r>
              <a:rPr lang="en-US" dirty="0" smtClean="0"/>
              <a:t>Move </a:t>
            </a:r>
            <a:r>
              <a:rPr lang="en-US" dirty="0" err="1" smtClean="0"/>
              <a:t>vec_length</a:t>
            </a:r>
            <a:r>
              <a:rPr lang="en-US" dirty="0" smtClean="0"/>
              <a:t> out of loop</a:t>
            </a:r>
          </a:p>
          <a:p>
            <a:r>
              <a:rPr lang="en-US" dirty="0" smtClean="0"/>
              <a:t>Avoid bounds check on each cycle</a:t>
            </a:r>
          </a:p>
          <a:p>
            <a:r>
              <a:rPr lang="en-US" dirty="0" smtClean="0"/>
              <a:t>Accumulate in temporary</a:t>
            </a:r>
            <a:endParaRPr lang="en-US" dirty="0"/>
          </a:p>
        </p:txBody>
      </p:sp>
      <p:sp>
        <p:nvSpPr>
          <p:cNvPr id="775172" name="Rectangle 4"/>
          <p:cNvSpPr>
            <a:spLocks noChangeArrowheads="1"/>
          </p:cNvSpPr>
          <p:nvPr/>
        </p:nvSpPr>
        <p:spPr bwMode="auto">
          <a:xfrm>
            <a:off x="1295400" y="1331243"/>
            <a:ext cx="5421355" cy="2859757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void combine4(</a:t>
            </a:r>
            <a:r>
              <a:rPr lang="en-US" sz="1800" dirty="0" err="1">
                <a:latin typeface="Courier New" pitchFamily="49" charset="0"/>
              </a:rPr>
              <a:t>vec_ptr</a:t>
            </a:r>
            <a:r>
              <a:rPr lang="en-US" sz="1800" dirty="0">
                <a:latin typeface="Courier New" pitchFamily="49" charset="0"/>
              </a:rPr>
              <a:t> v, 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smtClean="0">
                <a:latin typeface="Courier New" pitchFamily="49" charset="0"/>
              </a:rPr>
              <a:t>long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smtClean="0">
                <a:latin typeface="Courier New" pitchFamily="49" charset="0"/>
              </a:rPr>
              <a:t>long </a:t>
            </a:r>
            <a:r>
              <a:rPr lang="en-US" sz="1800" dirty="0">
                <a:latin typeface="Courier New" pitchFamily="49" charset="0"/>
              </a:rPr>
              <a:t>length = </a:t>
            </a:r>
            <a:r>
              <a:rPr lang="en-US" sz="1800" dirty="0" err="1">
                <a:latin typeface="Courier New" pitchFamily="49" charset="0"/>
              </a:rPr>
              <a:t>vec_length</a:t>
            </a:r>
            <a:r>
              <a:rPr lang="en-US" sz="1800" dirty="0">
                <a:latin typeface="Courier New" pitchFamily="49" charset="0"/>
              </a:rPr>
              <a:t>(v);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*d = </a:t>
            </a:r>
            <a:r>
              <a:rPr lang="en-US" sz="1800" dirty="0" err="1">
                <a:latin typeface="Courier New" pitchFamily="49" charset="0"/>
              </a:rPr>
              <a:t>get_vec_start</a:t>
            </a:r>
            <a:r>
              <a:rPr lang="en-US" sz="1800" dirty="0">
                <a:latin typeface="Courier New" pitchFamily="49" charset="0"/>
              </a:rPr>
              <a:t>(v);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t = IDENT;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for 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= 0;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&lt; length;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++)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t = t OP 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 = t;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48285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 of Basic Optimizations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96875" y="5934076"/>
            <a:ext cx="7896225" cy="542924"/>
          </a:xfrm>
        </p:spPr>
        <p:txBody>
          <a:bodyPr/>
          <a:lstStyle/>
          <a:p>
            <a:r>
              <a:rPr lang="en-US" dirty="0" smtClean="0"/>
              <a:t>Eliminates sources of overhead in loop</a:t>
            </a:r>
            <a:endParaRPr lang="en-US" dirty="0"/>
          </a:p>
        </p:txBody>
      </p:sp>
      <p:sp>
        <p:nvSpPr>
          <p:cNvPr id="775172" name="Rectangle 4"/>
          <p:cNvSpPr>
            <a:spLocks noChangeArrowheads="1"/>
          </p:cNvSpPr>
          <p:nvPr/>
        </p:nvSpPr>
        <p:spPr bwMode="auto">
          <a:xfrm>
            <a:off x="1295400" y="1331243"/>
            <a:ext cx="5421355" cy="2859757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void combine4(</a:t>
            </a:r>
            <a:r>
              <a:rPr lang="en-US" sz="1800" dirty="0" err="1">
                <a:latin typeface="Courier New" pitchFamily="49" charset="0"/>
              </a:rPr>
              <a:t>vec_ptr</a:t>
            </a:r>
            <a:r>
              <a:rPr lang="en-US" sz="1800" dirty="0">
                <a:latin typeface="Courier New" pitchFamily="49" charset="0"/>
              </a:rPr>
              <a:t> v, 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smtClean="0">
                <a:latin typeface="Courier New" pitchFamily="49" charset="0"/>
              </a:rPr>
              <a:t>long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smtClean="0">
                <a:latin typeface="Courier New" pitchFamily="49" charset="0"/>
              </a:rPr>
              <a:t>long </a:t>
            </a:r>
            <a:r>
              <a:rPr lang="en-US" sz="1800" dirty="0">
                <a:latin typeface="Courier New" pitchFamily="49" charset="0"/>
              </a:rPr>
              <a:t>length = </a:t>
            </a:r>
            <a:r>
              <a:rPr lang="en-US" sz="1800" dirty="0" err="1">
                <a:latin typeface="Courier New" pitchFamily="49" charset="0"/>
              </a:rPr>
              <a:t>vec_length</a:t>
            </a:r>
            <a:r>
              <a:rPr lang="en-US" sz="1800" dirty="0">
                <a:latin typeface="Courier New" pitchFamily="49" charset="0"/>
              </a:rPr>
              <a:t>(v);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*d = </a:t>
            </a:r>
            <a:r>
              <a:rPr lang="en-US" sz="1800" dirty="0" err="1">
                <a:latin typeface="Courier New" pitchFamily="49" charset="0"/>
              </a:rPr>
              <a:t>get_vec_start</a:t>
            </a:r>
            <a:r>
              <a:rPr lang="en-US" sz="1800" dirty="0">
                <a:latin typeface="Courier New" pitchFamily="49" charset="0"/>
              </a:rPr>
              <a:t>(v);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t = IDENT;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for 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= 0;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&lt; length;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++)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t = t OP 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 = t;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graphicFrame>
        <p:nvGraphicFramePr>
          <p:cNvPr id="5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1924180"/>
              </p:ext>
            </p:extLst>
          </p:nvPr>
        </p:nvGraphicFramePr>
        <p:xfrm>
          <a:off x="396874" y="4267200"/>
          <a:ext cx="6003925" cy="1552575"/>
        </p:xfrm>
        <a:graphic>
          <a:graphicData uri="http://schemas.openxmlformats.org/drawingml/2006/table">
            <a:tbl>
              <a:tblPr/>
              <a:tblGrid>
                <a:gridCol w="1723349"/>
                <a:gridCol w="1070144"/>
                <a:gridCol w="1070144"/>
                <a:gridCol w="1070144"/>
                <a:gridCol w="1070144"/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Combine1 –O1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10.12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10.12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10.17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11.14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1.27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80150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Speed and optimization</a:t>
            </a:r>
          </a:p>
        </p:txBody>
      </p:sp>
      <p:sp>
        <p:nvSpPr>
          <p:cNvPr id="417797" name="Rectangle 1029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Char char="q"/>
              <a:defRPr/>
            </a:pPr>
            <a:r>
              <a:rPr lang="en-US" sz="2400" smtClean="0"/>
              <a:t>Programmer</a:t>
            </a:r>
          </a:p>
          <a:p>
            <a:pPr lvl="1" eaLnBrk="1" hangingPunct="1">
              <a:buFont typeface="Wingdings" pitchFamily="2" charset="2"/>
              <a:buChar char="q"/>
              <a:defRPr/>
            </a:pPr>
            <a:r>
              <a:rPr lang="en-US" sz="2000" smtClean="0"/>
              <a:t>Choice of algorithm</a:t>
            </a:r>
          </a:p>
          <a:p>
            <a:pPr lvl="1" eaLnBrk="1" hangingPunct="1">
              <a:buFont typeface="Wingdings" pitchFamily="2" charset="2"/>
              <a:buChar char="q"/>
              <a:defRPr/>
            </a:pPr>
            <a:r>
              <a:rPr lang="en-US" sz="2000" smtClean="0"/>
              <a:t>Intelligent coding</a:t>
            </a:r>
          </a:p>
          <a:p>
            <a:pPr lvl="1" eaLnBrk="1" hangingPunct="1">
              <a:buFont typeface="Wingdings" pitchFamily="2" charset="2"/>
              <a:buNone/>
              <a:defRPr/>
            </a:pPr>
            <a:endParaRPr lang="en-US" sz="2000" smtClean="0"/>
          </a:p>
          <a:p>
            <a:pPr marL="0" indent="0" eaLnBrk="1" hangingPunct="1">
              <a:buFont typeface="Wingdings" pitchFamily="2" charset="2"/>
              <a:buChar char="q"/>
              <a:defRPr/>
            </a:pPr>
            <a:r>
              <a:rPr lang="en-US" sz="2400" smtClean="0"/>
              <a:t>Compiler</a:t>
            </a:r>
          </a:p>
          <a:p>
            <a:pPr lvl="1" eaLnBrk="1" hangingPunct="1">
              <a:buFont typeface="Wingdings" pitchFamily="2" charset="2"/>
              <a:buChar char="q"/>
              <a:defRPr/>
            </a:pPr>
            <a:r>
              <a:rPr lang="en-US" sz="2000" smtClean="0"/>
              <a:t>Choice of instructions</a:t>
            </a:r>
          </a:p>
          <a:p>
            <a:pPr lvl="1" eaLnBrk="1" hangingPunct="1">
              <a:buFont typeface="Wingdings" pitchFamily="2" charset="2"/>
              <a:buChar char="q"/>
              <a:defRPr/>
            </a:pPr>
            <a:r>
              <a:rPr lang="en-US" sz="2000" smtClean="0"/>
              <a:t>Moving code</a:t>
            </a:r>
          </a:p>
          <a:p>
            <a:pPr lvl="1" eaLnBrk="1" hangingPunct="1">
              <a:buFont typeface="Wingdings" pitchFamily="2" charset="2"/>
              <a:buChar char="q"/>
              <a:defRPr/>
            </a:pPr>
            <a:r>
              <a:rPr lang="en-US" sz="2000" smtClean="0"/>
              <a:t>Reordering code</a:t>
            </a:r>
          </a:p>
          <a:p>
            <a:pPr lvl="1" eaLnBrk="1" hangingPunct="1">
              <a:buFont typeface="Wingdings" pitchFamily="2" charset="2"/>
              <a:buChar char="q"/>
              <a:defRPr/>
            </a:pPr>
            <a:r>
              <a:rPr lang="en-US" sz="2000" smtClean="0"/>
              <a:t>Strength reduction</a:t>
            </a:r>
          </a:p>
          <a:p>
            <a:pPr lvl="1" eaLnBrk="1" hangingPunct="1">
              <a:buFont typeface="Wingdings" pitchFamily="2" charset="2"/>
              <a:buChar char="q"/>
              <a:defRPr/>
            </a:pPr>
            <a:r>
              <a:rPr lang="en-US" sz="2000" i="1" smtClean="0"/>
              <a:t>Must be faithful to original program</a:t>
            </a:r>
          </a:p>
        </p:txBody>
      </p:sp>
      <p:sp>
        <p:nvSpPr>
          <p:cNvPr id="417798" name="Rectangle 1030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Char char="q"/>
              <a:defRPr/>
            </a:pPr>
            <a:r>
              <a:rPr lang="en-US" sz="2400" smtClean="0"/>
              <a:t>Processor</a:t>
            </a:r>
          </a:p>
          <a:p>
            <a:pPr lvl="1" eaLnBrk="1" hangingPunct="1">
              <a:buFont typeface="Wingdings" pitchFamily="2" charset="2"/>
              <a:buChar char="q"/>
              <a:defRPr/>
            </a:pPr>
            <a:r>
              <a:rPr lang="en-US" sz="2000" smtClean="0"/>
              <a:t>Pipelining</a:t>
            </a:r>
          </a:p>
          <a:p>
            <a:pPr lvl="1" eaLnBrk="1" hangingPunct="1">
              <a:buFont typeface="Wingdings" pitchFamily="2" charset="2"/>
              <a:buChar char="q"/>
              <a:defRPr/>
            </a:pPr>
            <a:r>
              <a:rPr lang="en-US" sz="2000" smtClean="0"/>
              <a:t>Multiple execution units</a:t>
            </a:r>
          </a:p>
          <a:p>
            <a:pPr lvl="1" eaLnBrk="1" hangingPunct="1">
              <a:buFont typeface="Wingdings" pitchFamily="2" charset="2"/>
              <a:buChar char="q"/>
              <a:defRPr/>
            </a:pPr>
            <a:r>
              <a:rPr lang="en-US" sz="2000" smtClean="0"/>
              <a:t>Memory accesses</a:t>
            </a:r>
          </a:p>
          <a:p>
            <a:pPr lvl="1" eaLnBrk="1" hangingPunct="1">
              <a:buFont typeface="Wingdings" pitchFamily="2" charset="2"/>
              <a:buChar char="q"/>
              <a:defRPr/>
            </a:pPr>
            <a:r>
              <a:rPr lang="en-US" sz="2000" smtClean="0"/>
              <a:t>Branches</a:t>
            </a:r>
          </a:p>
          <a:p>
            <a:pPr lvl="1" eaLnBrk="1" hangingPunct="1">
              <a:buFont typeface="Wingdings" pitchFamily="2" charset="2"/>
              <a:buChar char="q"/>
              <a:defRPr/>
            </a:pPr>
            <a:r>
              <a:rPr lang="en-US" sz="2000" smtClean="0"/>
              <a:t>Caches</a:t>
            </a:r>
          </a:p>
          <a:p>
            <a:pPr lvl="1" eaLnBrk="1" hangingPunct="1">
              <a:buFont typeface="Wingdings" pitchFamily="2" charset="2"/>
              <a:buNone/>
              <a:defRPr/>
            </a:pPr>
            <a:endParaRPr lang="en-US" sz="2000" smtClean="0"/>
          </a:p>
          <a:p>
            <a:pPr marL="0" indent="0" eaLnBrk="1" hangingPunct="1">
              <a:buFont typeface="Wingdings" pitchFamily="2" charset="2"/>
              <a:buChar char="q"/>
              <a:defRPr/>
            </a:pPr>
            <a:r>
              <a:rPr lang="en-US" sz="2000" smtClean="0"/>
              <a:t> </a:t>
            </a:r>
            <a:r>
              <a:rPr lang="en-US" sz="2400" smtClean="0"/>
              <a:t>Rest of system</a:t>
            </a:r>
          </a:p>
          <a:p>
            <a:pPr lvl="1" eaLnBrk="1" hangingPunct="1">
              <a:buFont typeface="Wingdings" pitchFamily="2" charset="2"/>
              <a:buChar char="q"/>
              <a:defRPr/>
            </a:pPr>
            <a:r>
              <a:rPr lang="en-US" sz="2000" smtClean="0"/>
              <a:t>Uncontrollable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958850" y="361950"/>
            <a:ext cx="4446588" cy="546100"/>
          </a:xfrm>
        </p:spPr>
        <p:txBody>
          <a:bodyPr/>
          <a:lstStyle/>
          <a:p>
            <a:pPr eaLnBrk="1" hangingPunct="1"/>
            <a:r>
              <a:rPr lang="en-US" altLang="en-US" smtClean="0"/>
              <a:t>Great Reality</a:t>
            </a:r>
          </a:p>
        </p:txBody>
      </p:sp>
      <p:sp>
        <p:nvSpPr>
          <p:cNvPr id="381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i="1" smtClean="0"/>
              <a:t>There’s more to performance than</a:t>
            </a:r>
          </a:p>
          <a:p>
            <a:pPr algn="ctr" eaLnBrk="1" hangingPunct="1">
              <a:defRPr/>
            </a:pPr>
            <a:r>
              <a:rPr lang="en-US" i="1" smtClean="0"/>
              <a:t>asymptotic complexity</a:t>
            </a:r>
            <a:endParaRPr lang="en-US" smtClean="0"/>
          </a:p>
          <a:p>
            <a:pPr eaLnBrk="1" hangingPunct="1">
              <a:defRPr/>
            </a:pPr>
            <a:r>
              <a:rPr lang="en-US" smtClean="0"/>
              <a:t>Constant factors matter too!</a:t>
            </a:r>
          </a:p>
          <a:p>
            <a:pPr lvl="1" eaLnBrk="1" hangingPunct="1">
              <a:defRPr/>
            </a:pPr>
            <a:r>
              <a:rPr lang="en-US" smtClean="0"/>
              <a:t>Easily see 10:1 performance range depending on how code is written</a:t>
            </a:r>
          </a:p>
          <a:p>
            <a:pPr lvl="1" eaLnBrk="1" hangingPunct="1">
              <a:defRPr/>
            </a:pPr>
            <a:r>
              <a:rPr lang="en-US" smtClean="0"/>
              <a:t>Must optimize at multiple levels: </a:t>
            </a:r>
          </a:p>
          <a:p>
            <a:pPr lvl="2" eaLnBrk="1" hangingPunct="1">
              <a:defRPr/>
            </a:pPr>
            <a:r>
              <a:rPr lang="en-US" smtClean="0"/>
              <a:t>Algorithm, data representations, procedures, and loops</a:t>
            </a:r>
          </a:p>
          <a:p>
            <a:pPr eaLnBrk="1" hangingPunct="1">
              <a:defRPr/>
            </a:pPr>
            <a:r>
              <a:rPr lang="en-US" smtClean="0"/>
              <a:t>Must understand system to optimize performance</a:t>
            </a:r>
          </a:p>
          <a:p>
            <a:pPr lvl="1" eaLnBrk="1" hangingPunct="1">
              <a:defRPr/>
            </a:pPr>
            <a:r>
              <a:rPr lang="en-US" smtClean="0"/>
              <a:t>How programs are compiled and executed</a:t>
            </a:r>
          </a:p>
          <a:p>
            <a:pPr lvl="1" eaLnBrk="1" hangingPunct="1">
              <a:defRPr/>
            </a:pPr>
            <a:r>
              <a:rPr lang="en-US" smtClean="0"/>
              <a:t>How to measure program performance and identify bottlenecks</a:t>
            </a:r>
          </a:p>
          <a:p>
            <a:pPr lvl="1" eaLnBrk="1" hangingPunct="1">
              <a:defRPr/>
            </a:pPr>
            <a:r>
              <a:rPr lang="en-US" smtClean="0"/>
              <a:t>How to improve performance without destroying code modularity, generality, readability</a:t>
            </a:r>
          </a:p>
          <a:p>
            <a:pPr eaLnBrk="1" hangingPunct="1"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49263" y="301625"/>
            <a:ext cx="5487987" cy="546100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Optimizing Compilers</a:t>
            </a:r>
          </a:p>
        </p:txBody>
      </p:sp>
      <p:sp>
        <p:nvSpPr>
          <p:cNvPr id="382979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mtClean="0"/>
              <a:t>Provide efficient mapping of program to machine</a:t>
            </a:r>
          </a:p>
          <a:p>
            <a:pPr lvl="1" eaLnBrk="1" hangingPunct="1">
              <a:defRPr/>
            </a:pPr>
            <a:r>
              <a:rPr lang="en-US" smtClean="0"/>
              <a:t>Register allocation</a:t>
            </a:r>
          </a:p>
          <a:p>
            <a:pPr lvl="1" eaLnBrk="1" hangingPunct="1">
              <a:defRPr/>
            </a:pPr>
            <a:r>
              <a:rPr lang="en-US" smtClean="0"/>
              <a:t>Code selection and ordering</a:t>
            </a:r>
          </a:p>
          <a:p>
            <a:pPr lvl="1" eaLnBrk="1" hangingPunct="1">
              <a:defRPr/>
            </a:pPr>
            <a:r>
              <a:rPr lang="en-US" smtClean="0"/>
              <a:t>Eliminating minor inefficiencies</a:t>
            </a:r>
          </a:p>
          <a:p>
            <a:pPr eaLnBrk="1" hangingPunct="1">
              <a:defRPr/>
            </a:pPr>
            <a:r>
              <a:rPr lang="en-US" smtClean="0"/>
              <a:t>Don’t (usually) improve asymptotic efficiency</a:t>
            </a:r>
          </a:p>
          <a:p>
            <a:pPr lvl="1" eaLnBrk="1" hangingPunct="1">
              <a:defRPr/>
            </a:pPr>
            <a:r>
              <a:rPr lang="en-US" smtClean="0"/>
              <a:t>Up to programmer to select best overall algorithm</a:t>
            </a:r>
          </a:p>
          <a:p>
            <a:pPr lvl="1" eaLnBrk="1" hangingPunct="1">
              <a:defRPr/>
            </a:pPr>
            <a:r>
              <a:rPr lang="en-US" smtClean="0"/>
              <a:t>Big-O savings are (often) more important than constant factors</a:t>
            </a:r>
          </a:p>
          <a:p>
            <a:pPr lvl="2" eaLnBrk="1" hangingPunct="1">
              <a:defRPr/>
            </a:pPr>
            <a:r>
              <a:rPr lang="en-US" smtClean="0"/>
              <a:t>But constant factors also matter</a:t>
            </a:r>
          </a:p>
          <a:p>
            <a:pPr eaLnBrk="1" hangingPunct="1">
              <a:defRPr/>
            </a:pPr>
            <a:r>
              <a:rPr lang="en-US" smtClean="0"/>
              <a:t>Have difficulty overcoming “optimization blockers”</a:t>
            </a:r>
          </a:p>
          <a:p>
            <a:pPr lvl="1" eaLnBrk="1" hangingPunct="1">
              <a:defRPr/>
            </a:pPr>
            <a:r>
              <a:rPr lang="en-US" smtClean="0"/>
              <a:t>Potential memory aliasing</a:t>
            </a:r>
          </a:p>
          <a:p>
            <a:pPr lvl="1" eaLnBrk="1" hangingPunct="1">
              <a:defRPr/>
            </a:pPr>
            <a:r>
              <a:rPr lang="en-US" smtClean="0"/>
              <a:t>Potential procedure side effects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534400" cy="573088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Limitations</a:t>
            </a:r>
            <a:br>
              <a:rPr lang="en-US" altLang="en-US" smtClean="0"/>
            </a:br>
            <a:r>
              <a:rPr lang="en-US" altLang="en-US" smtClean="0"/>
              <a:t>of Optimizing Compilers</a:t>
            </a:r>
          </a:p>
        </p:txBody>
      </p:sp>
      <p:sp>
        <p:nvSpPr>
          <p:cNvPr id="384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066800"/>
            <a:ext cx="8307387" cy="52197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z="2000" dirty="0" smtClean="0"/>
              <a:t>Operate Under Fundamental Constraint</a:t>
            </a:r>
          </a:p>
          <a:p>
            <a:pPr lvl="1" eaLnBrk="1" hangingPunct="1">
              <a:defRPr/>
            </a:pPr>
            <a:r>
              <a:rPr lang="en-US" sz="1800" dirty="0" smtClean="0"/>
              <a:t>Must not cause any change in program behavior under any possible condition</a:t>
            </a:r>
          </a:p>
          <a:p>
            <a:pPr lvl="1" eaLnBrk="1" hangingPunct="1">
              <a:defRPr/>
            </a:pPr>
            <a:r>
              <a:rPr lang="en-US" sz="1800" dirty="0" smtClean="0"/>
              <a:t>Often prevents making optimizations that would only affect behavior under pathological conditions</a:t>
            </a:r>
          </a:p>
          <a:p>
            <a:pPr eaLnBrk="1" hangingPunct="1">
              <a:defRPr/>
            </a:pPr>
            <a:r>
              <a:rPr lang="en-US" sz="2000" dirty="0" smtClean="0"/>
              <a:t>Behavior that may be obvious to the programmer can  be obfuscated by languages and coding styles</a:t>
            </a:r>
          </a:p>
          <a:p>
            <a:pPr lvl="1" eaLnBrk="1" hangingPunct="1">
              <a:defRPr/>
            </a:pPr>
            <a:r>
              <a:rPr lang="en-US" sz="1800" dirty="0" smtClean="0"/>
              <a:t>E.g., data ranges may be more limited than variable types suggest</a:t>
            </a:r>
          </a:p>
          <a:p>
            <a:pPr eaLnBrk="1" hangingPunct="1">
              <a:defRPr/>
            </a:pPr>
            <a:r>
              <a:rPr lang="en-US" sz="2000" dirty="0" smtClean="0"/>
              <a:t>Most analysis is performed only within procedures</a:t>
            </a:r>
          </a:p>
          <a:p>
            <a:pPr lvl="1" eaLnBrk="1" hangingPunct="1">
              <a:defRPr/>
            </a:pPr>
            <a:r>
              <a:rPr lang="en-US" sz="1800" dirty="0" smtClean="0"/>
              <a:t>Whole-program analysis is too expensive in most cases</a:t>
            </a:r>
          </a:p>
          <a:p>
            <a:pPr lvl="1" eaLnBrk="1" hangingPunct="1">
              <a:defRPr/>
            </a:pPr>
            <a:r>
              <a:rPr lang="en-US" sz="1800" dirty="0" smtClean="0"/>
              <a:t>(</a:t>
            </a:r>
            <a:r>
              <a:rPr lang="en-US" sz="1800" dirty="0" err="1" smtClean="0"/>
              <a:t>gcc</a:t>
            </a:r>
            <a:r>
              <a:rPr lang="en-US" sz="1800" dirty="0" smtClean="0"/>
              <a:t> does some </a:t>
            </a:r>
            <a:r>
              <a:rPr lang="en-US" sz="1800" dirty="0" err="1" smtClean="0"/>
              <a:t>interprocedural</a:t>
            </a:r>
            <a:r>
              <a:rPr lang="en-US" sz="1800" dirty="0" smtClean="0"/>
              <a:t> analysis but not across files)</a:t>
            </a:r>
          </a:p>
          <a:p>
            <a:pPr eaLnBrk="1" hangingPunct="1">
              <a:defRPr/>
            </a:pPr>
            <a:r>
              <a:rPr lang="en-US" sz="2000" dirty="0" smtClean="0"/>
              <a:t>Most analysis is based only on </a:t>
            </a:r>
            <a:r>
              <a:rPr lang="en-US" sz="2000" i="1" dirty="0" smtClean="0"/>
              <a:t>static</a:t>
            </a:r>
            <a:r>
              <a:rPr lang="en-US" sz="2000" dirty="0" smtClean="0"/>
              <a:t> information</a:t>
            </a:r>
          </a:p>
          <a:p>
            <a:pPr lvl="1" eaLnBrk="1" hangingPunct="1">
              <a:defRPr/>
            </a:pPr>
            <a:r>
              <a:rPr lang="en-US" sz="1800" dirty="0" smtClean="0"/>
              <a:t>Compiler has difficulty anticipating run-time inputs</a:t>
            </a:r>
          </a:p>
          <a:p>
            <a:pPr eaLnBrk="1" hangingPunct="1">
              <a:defRPr/>
            </a:pPr>
            <a:r>
              <a:rPr lang="en-US" sz="2000" dirty="0" smtClean="0">
                <a:solidFill>
                  <a:srgbClr val="FF0000"/>
                </a:solidFill>
              </a:rPr>
              <a:t>When in doubt, the compiler must be conservative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350250" cy="1060450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 smtClean="0"/>
              <a:t>Generally Useful Optimizations</a:t>
            </a:r>
          </a:p>
        </p:txBody>
      </p:sp>
      <p:sp>
        <p:nvSpPr>
          <p:cNvPr id="385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828800"/>
            <a:ext cx="8307388" cy="2360613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lvl="1" eaLnBrk="1" hangingPunct="1">
              <a:defRPr/>
            </a:pPr>
            <a:r>
              <a:rPr lang="en-US" smtClean="0"/>
              <a:t>Optimizations you should do regardless of processor / compiler</a:t>
            </a:r>
          </a:p>
          <a:p>
            <a:pPr eaLnBrk="1" hangingPunct="1">
              <a:defRPr/>
            </a:pPr>
            <a:r>
              <a:rPr lang="en-US" smtClean="0"/>
              <a:t>Code Motion</a:t>
            </a:r>
          </a:p>
          <a:p>
            <a:pPr lvl="1" eaLnBrk="1" hangingPunct="1">
              <a:defRPr/>
            </a:pPr>
            <a:r>
              <a:rPr lang="en-US" smtClean="0"/>
              <a:t>Reduce frequency with which computation performed</a:t>
            </a:r>
          </a:p>
          <a:p>
            <a:pPr lvl="2" eaLnBrk="1" hangingPunct="1">
              <a:defRPr/>
            </a:pPr>
            <a:r>
              <a:rPr lang="en-US" smtClean="0"/>
              <a:t>If it will always produce same result</a:t>
            </a:r>
          </a:p>
          <a:p>
            <a:pPr lvl="2" eaLnBrk="1" hangingPunct="1">
              <a:defRPr/>
            </a:pPr>
            <a:r>
              <a:rPr lang="en-US" smtClean="0"/>
              <a:t>Especially moving code out of loop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457200" y="4876800"/>
            <a:ext cx="3294063" cy="879475"/>
          </a:xfrm>
          <a:prstGeom prst="rect">
            <a:avLst/>
          </a:prstGeom>
          <a:solidFill>
            <a:srgbClr val="FFFF66"/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for (i = 0; i &lt; n; i++)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  for (j = 0; j &lt; n; j++)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    a[n*i + j] = b[j];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5029200" y="4724400"/>
            <a:ext cx="3294063" cy="1368425"/>
          </a:xfrm>
          <a:prstGeom prst="rect">
            <a:avLst/>
          </a:prstGeom>
          <a:solidFill>
            <a:srgbClr val="FFFF66"/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for (i = 0; i &lt; n; i++) {</a:t>
            </a:r>
          </a:p>
          <a:p>
            <a:pPr algn="l">
              <a:lnSpc>
                <a:spcPct val="100000"/>
              </a:lnSpc>
            </a:pPr>
            <a:r>
              <a:rPr lang="en-US" altLang="en-US" sz="1600" i="1">
                <a:latin typeface="Courier New" pitchFamily="49" charset="0"/>
              </a:rPr>
              <a:t>  int ni = n*i;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  for (j = 0; j &lt; n; j++)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    a[ni + j] = b[j];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}</a:t>
            </a:r>
          </a:p>
        </p:txBody>
      </p:sp>
      <p:sp>
        <p:nvSpPr>
          <p:cNvPr id="9222" name="Line 6"/>
          <p:cNvSpPr>
            <a:spLocks noChangeShapeType="1"/>
          </p:cNvSpPr>
          <p:nvPr/>
        </p:nvSpPr>
        <p:spPr bwMode="auto">
          <a:xfrm>
            <a:off x="4114800" y="5334000"/>
            <a:ext cx="584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57762" y="304800"/>
            <a:ext cx="8075754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Compiler-Generated Code Motion (-O1)</a:t>
            </a:r>
          </a:p>
        </p:txBody>
      </p:sp>
      <p:sp>
        <p:nvSpPr>
          <p:cNvPr id="10243" name="Rectangle 5"/>
          <p:cNvSpPr>
            <a:spLocks noChangeArrowheads="1"/>
          </p:cNvSpPr>
          <p:nvPr/>
        </p:nvSpPr>
        <p:spPr bwMode="auto">
          <a:xfrm>
            <a:off x="1371600" y="3514856"/>
            <a:ext cx="7054815" cy="2809744"/>
          </a:xfrm>
          <a:prstGeom prst="rect">
            <a:avLst/>
          </a:prstGeom>
          <a:solidFill>
            <a:srgbClr val="F1C7C7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US" sz="1400" dirty="0" err="1" smtClean="0">
                <a:latin typeface="Courier New" pitchFamily="49" charset="0"/>
              </a:rPr>
              <a:t>set_row</a:t>
            </a:r>
            <a:r>
              <a:rPr lang="en-US" sz="1400" dirty="0" smtClean="0">
                <a:latin typeface="Courier New" pitchFamily="49" charset="0"/>
              </a:rPr>
              <a:t>:</a:t>
            </a:r>
          </a:p>
          <a:p>
            <a:pPr algn="l"/>
            <a:r>
              <a:rPr lang="en-US" sz="1400" dirty="0" smtClean="0">
                <a:latin typeface="Courier New" pitchFamily="49" charset="0"/>
              </a:rPr>
              <a:t>	</a:t>
            </a:r>
            <a:r>
              <a:rPr lang="en-US" sz="1400" dirty="0" err="1" smtClean="0">
                <a:latin typeface="Courier New" pitchFamily="49" charset="0"/>
              </a:rPr>
              <a:t>testq</a:t>
            </a:r>
            <a:r>
              <a:rPr lang="en-US" sz="1400" dirty="0" smtClean="0">
                <a:latin typeface="Courier New" pitchFamily="49" charset="0"/>
              </a:rPr>
              <a:t>	%</a:t>
            </a:r>
            <a:r>
              <a:rPr lang="en-US" sz="1400" dirty="0" err="1" smtClean="0">
                <a:latin typeface="Courier New" pitchFamily="49" charset="0"/>
              </a:rPr>
              <a:t>rcx</a:t>
            </a:r>
            <a:r>
              <a:rPr lang="en-US" sz="1400" dirty="0" smtClean="0">
                <a:latin typeface="Courier New" pitchFamily="49" charset="0"/>
              </a:rPr>
              <a:t>, %</a:t>
            </a:r>
            <a:r>
              <a:rPr lang="en-US" sz="1400" dirty="0" err="1" smtClean="0">
                <a:latin typeface="Courier New" pitchFamily="49" charset="0"/>
              </a:rPr>
              <a:t>rcx</a:t>
            </a:r>
            <a:r>
              <a:rPr lang="en-US" sz="1400" dirty="0" smtClean="0">
                <a:latin typeface="Courier New" pitchFamily="49" charset="0"/>
              </a:rPr>
              <a:t>		# Test n</a:t>
            </a:r>
          </a:p>
          <a:p>
            <a:pPr algn="l"/>
            <a:r>
              <a:rPr lang="en-US" sz="1400" dirty="0" smtClean="0">
                <a:latin typeface="Courier New" pitchFamily="49" charset="0"/>
              </a:rPr>
              <a:t>	</a:t>
            </a:r>
            <a:r>
              <a:rPr lang="en-US" sz="1400" dirty="0" err="1" smtClean="0">
                <a:latin typeface="Courier New" pitchFamily="49" charset="0"/>
              </a:rPr>
              <a:t>jle</a:t>
            </a:r>
            <a:r>
              <a:rPr lang="en-US" sz="1400" dirty="0" smtClean="0">
                <a:latin typeface="Courier New" pitchFamily="49" charset="0"/>
              </a:rPr>
              <a:t>	.L1			# If 0, </a:t>
            </a:r>
            <a:r>
              <a:rPr lang="en-US" sz="1400" dirty="0" err="1" smtClean="0">
                <a:latin typeface="Courier New" pitchFamily="49" charset="0"/>
              </a:rPr>
              <a:t>goto</a:t>
            </a:r>
            <a:r>
              <a:rPr lang="en-US" sz="1400" dirty="0" smtClean="0">
                <a:latin typeface="Courier New" pitchFamily="49" charset="0"/>
              </a:rPr>
              <a:t> done</a:t>
            </a:r>
          </a:p>
          <a:p>
            <a:pPr algn="l"/>
            <a:r>
              <a:rPr lang="en-US" sz="1400" dirty="0" smtClean="0">
                <a:latin typeface="Courier New" pitchFamily="49" charset="0"/>
              </a:rPr>
              <a:t>	</a:t>
            </a:r>
            <a:r>
              <a:rPr lang="en-US" sz="1400" dirty="0" err="1" smtClean="0">
                <a:solidFill>
                  <a:srgbClr val="C00000"/>
                </a:solidFill>
                <a:latin typeface="Courier New" pitchFamily="49" charset="0"/>
              </a:rPr>
              <a:t>imulq</a:t>
            </a:r>
            <a:r>
              <a:rPr lang="en-US" sz="1400" dirty="0" smtClean="0">
                <a:solidFill>
                  <a:srgbClr val="C00000"/>
                </a:solidFill>
                <a:latin typeface="Courier New" pitchFamily="49" charset="0"/>
              </a:rPr>
              <a:t>	%</a:t>
            </a:r>
            <a:r>
              <a:rPr lang="en-US" sz="1400" dirty="0" err="1" smtClean="0">
                <a:solidFill>
                  <a:srgbClr val="C00000"/>
                </a:solidFill>
                <a:latin typeface="Courier New" pitchFamily="49" charset="0"/>
              </a:rPr>
              <a:t>rcx</a:t>
            </a:r>
            <a:r>
              <a:rPr lang="en-US" sz="1400" dirty="0" smtClean="0">
                <a:solidFill>
                  <a:srgbClr val="C00000"/>
                </a:solidFill>
                <a:latin typeface="Courier New" pitchFamily="49" charset="0"/>
              </a:rPr>
              <a:t>, %</a:t>
            </a:r>
            <a:r>
              <a:rPr lang="en-US" sz="1400" dirty="0" err="1" smtClean="0">
                <a:solidFill>
                  <a:srgbClr val="C00000"/>
                </a:solidFill>
                <a:latin typeface="Courier New" pitchFamily="49" charset="0"/>
              </a:rPr>
              <a:t>rdx</a:t>
            </a:r>
            <a:r>
              <a:rPr lang="en-US" sz="1400" dirty="0" smtClean="0">
                <a:solidFill>
                  <a:srgbClr val="C00000"/>
                </a:solidFill>
                <a:latin typeface="Courier New" pitchFamily="49" charset="0"/>
              </a:rPr>
              <a:t>		# </a:t>
            </a:r>
            <a:r>
              <a:rPr lang="en-US" sz="1400" dirty="0" err="1" smtClean="0">
                <a:solidFill>
                  <a:srgbClr val="C00000"/>
                </a:solidFill>
                <a:latin typeface="Courier New" pitchFamily="49" charset="0"/>
              </a:rPr>
              <a:t>ni</a:t>
            </a:r>
            <a:r>
              <a:rPr lang="en-US" sz="1400" dirty="0" smtClean="0">
                <a:solidFill>
                  <a:srgbClr val="C00000"/>
                </a:solidFill>
                <a:latin typeface="Courier New" pitchFamily="49" charset="0"/>
              </a:rPr>
              <a:t> = n*</a:t>
            </a:r>
            <a:r>
              <a:rPr lang="en-US" sz="1400" dirty="0" err="1" smtClean="0">
                <a:solidFill>
                  <a:srgbClr val="C00000"/>
                </a:solidFill>
                <a:latin typeface="Courier New" pitchFamily="49" charset="0"/>
              </a:rPr>
              <a:t>i</a:t>
            </a:r>
            <a:endParaRPr lang="en-US" sz="1400" dirty="0" smtClean="0">
              <a:solidFill>
                <a:srgbClr val="C00000"/>
              </a:solidFill>
              <a:latin typeface="Courier New" pitchFamily="49" charset="0"/>
            </a:endParaRPr>
          </a:p>
          <a:p>
            <a:pPr algn="l"/>
            <a:r>
              <a:rPr lang="en-US" sz="1400" dirty="0" smtClean="0">
                <a:latin typeface="Courier New" pitchFamily="49" charset="0"/>
              </a:rPr>
              <a:t>	</a:t>
            </a:r>
            <a:r>
              <a:rPr lang="en-US" sz="1400" dirty="0" err="1" smtClean="0">
                <a:latin typeface="Courier New" pitchFamily="49" charset="0"/>
              </a:rPr>
              <a:t>leaq</a:t>
            </a:r>
            <a:r>
              <a:rPr lang="en-US" sz="1400" dirty="0" smtClean="0">
                <a:latin typeface="Courier New" pitchFamily="49" charset="0"/>
              </a:rPr>
              <a:t>	(%rdi,%rdx,8), %</a:t>
            </a:r>
            <a:r>
              <a:rPr lang="en-US" sz="1400" dirty="0" err="1" smtClean="0">
                <a:latin typeface="Courier New" pitchFamily="49" charset="0"/>
              </a:rPr>
              <a:t>rdx</a:t>
            </a:r>
            <a:r>
              <a:rPr lang="en-US" sz="1400" dirty="0" smtClean="0">
                <a:latin typeface="Courier New" pitchFamily="49" charset="0"/>
              </a:rPr>
              <a:t>	# </a:t>
            </a:r>
            <a:r>
              <a:rPr lang="en-US" sz="1400" dirty="0" err="1" smtClean="0">
                <a:latin typeface="Courier New" pitchFamily="49" charset="0"/>
              </a:rPr>
              <a:t>rowp</a:t>
            </a:r>
            <a:r>
              <a:rPr lang="en-US" sz="1400" dirty="0" smtClean="0">
                <a:latin typeface="Courier New" pitchFamily="49" charset="0"/>
              </a:rPr>
              <a:t> = A + </a:t>
            </a:r>
            <a:r>
              <a:rPr lang="en-US" sz="1400" dirty="0" err="1" smtClean="0">
                <a:latin typeface="Courier New" pitchFamily="49" charset="0"/>
              </a:rPr>
              <a:t>ni</a:t>
            </a:r>
            <a:r>
              <a:rPr lang="en-US" sz="1400" dirty="0" smtClean="0">
                <a:latin typeface="Courier New" pitchFamily="49" charset="0"/>
              </a:rPr>
              <a:t>*8</a:t>
            </a:r>
          </a:p>
          <a:p>
            <a:pPr algn="l"/>
            <a:r>
              <a:rPr lang="en-US" sz="1400" dirty="0" smtClean="0">
                <a:latin typeface="Courier New" pitchFamily="49" charset="0"/>
              </a:rPr>
              <a:t>	</a:t>
            </a:r>
            <a:r>
              <a:rPr lang="en-US" sz="1400" dirty="0" err="1" smtClean="0">
                <a:latin typeface="Courier New" pitchFamily="49" charset="0"/>
              </a:rPr>
              <a:t>movl</a:t>
            </a:r>
            <a:r>
              <a:rPr lang="en-US" sz="1400" dirty="0" smtClean="0">
                <a:latin typeface="Courier New" pitchFamily="49" charset="0"/>
              </a:rPr>
              <a:t>	$0, %</a:t>
            </a:r>
            <a:r>
              <a:rPr lang="en-US" sz="1400" dirty="0" err="1" smtClean="0">
                <a:latin typeface="Courier New" pitchFamily="49" charset="0"/>
              </a:rPr>
              <a:t>eax</a:t>
            </a:r>
            <a:r>
              <a:rPr lang="en-US" sz="1400" dirty="0" smtClean="0">
                <a:latin typeface="Courier New" pitchFamily="49" charset="0"/>
              </a:rPr>
              <a:t>	               	# j = 0</a:t>
            </a:r>
          </a:p>
          <a:p>
            <a:pPr algn="l"/>
            <a:r>
              <a:rPr lang="en-US" sz="1400" dirty="0" smtClean="0">
                <a:latin typeface="Courier New" pitchFamily="49" charset="0"/>
              </a:rPr>
              <a:t>.L3:				      	# loop:</a:t>
            </a:r>
          </a:p>
          <a:p>
            <a:pPr algn="l"/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movsd</a:t>
            </a:r>
            <a:r>
              <a:rPr lang="en-US" sz="1400" dirty="0">
                <a:latin typeface="Courier New" pitchFamily="49" charset="0"/>
              </a:rPr>
              <a:t>	(%rsi,%rax,8), %</a:t>
            </a:r>
            <a:r>
              <a:rPr lang="en-US" sz="1400" dirty="0" smtClean="0">
                <a:latin typeface="Courier New" pitchFamily="49" charset="0"/>
              </a:rPr>
              <a:t>xmm0    	# t = b[j]</a:t>
            </a:r>
            <a:endParaRPr lang="en-US" sz="1400" dirty="0">
              <a:latin typeface="Courier New" pitchFamily="49" charset="0"/>
            </a:endParaRPr>
          </a:p>
          <a:p>
            <a:pPr algn="l"/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movsd</a:t>
            </a:r>
            <a:r>
              <a:rPr lang="en-US" sz="1400" dirty="0">
                <a:latin typeface="Courier New" pitchFamily="49" charset="0"/>
              </a:rPr>
              <a:t>	%xmm0, (%rdx,%rax,8</a:t>
            </a:r>
            <a:r>
              <a:rPr lang="en-US" sz="1400" dirty="0" smtClean="0">
                <a:latin typeface="Courier New" pitchFamily="49" charset="0"/>
              </a:rPr>
              <a:t>)   	# M[</a:t>
            </a:r>
            <a:r>
              <a:rPr lang="en-US" sz="1400" dirty="0" err="1" smtClean="0">
                <a:latin typeface="Courier New" pitchFamily="49" charset="0"/>
              </a:rPr>
              <a:t>A+ni</a:t>
            </a:r>
            <a:r>
              <a:rPr lang="en-US" sz="1400" dirty="0" smtClean="0">
                <a:latin typeface="Courier New" pitchFamily="49" charset="0"/>
              </a:rPr>
              <a:t>*8 + j*8] = t</a:t>
            </a:r>
            <a:endParaRPr lang="en-US" sz="1400" dirty="0">
              <a:latin typeface="Courier New" pitchFamily="49" charset="0"/>
            </a:endParaRPr>
          </a:p>
          <a:p>
            <a:pPr algn="l"/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addq</a:t>
            </a:r>
            <a:r>
              <a:rPr lang="en-US" sz="1400" dirty="0">
                <a:latin typeface="Courier New" pitchFamily="49" charset="0"/>
              </a:rPr>
              <a:t>	$1, %</a:t>
            </a:r>
            <a:r>
              <a:rPr lang="en-US" sz="1400" dirty="0" err="1" smtClean="0">
                <a:latin typeface="Courier New" pitchFamily="49" charset="0"/>
              </a:rPr>
              <a:t>rax</a:t>
            </a:r>
            <a:r>
              <a:rPr lang="en-US" sz="1400" dirty="0" smtClean="0">
                <a:latin typeface="Courier New" pitchFamily="49" charset="0"/>
              </a:rPr>
              <a:t>			# j++</a:t>
            </a:r>
            <a:endParaRPr lang="en-US" sz="1400" dirty="0">
              <a:latin typeface="Courier New" pitchFamily="49" charset="0"/>
            </a:endParaRPr>
          </a:p>
          <a:p>
            <a:pPr algn="l"/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cmpq</a:t>
            </a:r>
            <a:r>
              <a:rPr lang="en-US" sz="1400" dirty="0">
                <a:latin typeface="Courier New" pitchFamily="49" charset="0"/>
              </a:rPr>
              <a:t>	%</a:t>
            </a:r>
            <a:r>
              <a:rPr lang="en-US" sz="1400" dirty="0" err="1">
                <a:latin typeface="Courier New" pitchFamily="49" charset="0"/>
              </a:rPr>
              <a:t>rcx</a:t>
            </a:r>
            <a:r>
              <a:rPr lang="en-US" sz="1400" dirty="0">
                <a:latin typeface="Courier New" pitchFamily="49" charset="0"/>
              </a:rPr>
              <a:t>, %</a:t>
            </a:r>
            <a:r>
              <a:rPr lang="en-US" sz="1400" dirty="0" err="1" smtClean="0">
                <a:latin typeface="Courier New" pitchFamily="49" charset="0"/>
              </a:rPr>
              <a:t>rax</a:t>
            </a:r>
            <a:r>
              <a:rPr lang="en-US" sz="1400" dirty="0" smtClean="0">
                <a:latin typeface="Courier New" pitchFamily="49" charset="0"/>
              </a:rPr>
              <a:t>		# </a:t>
            </a:r>
            <a:r>
              <a:rPr lang="en-US" sz="1400" dirty="0" err="1" smtClean="0">
                <a:latin typeface="Courier New" pitchFamily="49" charset="0"/>
              </a:rPr>
              <a:t>j:n</a:t>
            </a:r>
            <a:endParaRPr lang="en-US" sz="1400" dirty="0">
              <a:latin typeface="Courier New" pitchFamily="49" charset="0"/>
            </a:endParaRPr>
          </a:p>
          <a:p>
            <a:pPr algn="l"/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jne</a:t>
            </a:r>
            <a:r>
              <a:rPr lang="en-US" sz="1400" dirty="0">
                <a:latin typeface="Courier New" pitchFamily="49" charset="0"/>
              </a:rPr>
              <a:t>	.</a:t>
            </a:r>
            <a:r>
              <a:rPr lang="en-US" sz="1400" dirty="0" smtClean="0">
                <a:latin typeface="Courier New" pitchFamily="49" charset="0"/>
              </a:rPr>
              <a:t>L3			# if !=, </a:t>
            </a:r>
            <a:r>
              <a:rPr lang="en-US" sz="1400" dirty="0" err="1" smtClean="0">
                <a:latin typeface="Courier New" pitchFamily="49" charset="0"/>
              </a:rPr>
              <a:t>goto</a:t>
            </a:r>
            <a:r>
              <a:rPr lang="en-US" sz="1400" dirty="0" smtClean="0">
                <a:latin typeface="Courier New" pitchFamily="49" charset="0"/>
              </a:rPr>
              <a:t> loop</a:t>
            </a:r>
            <a:endParaRPr lang="en-US" sz="1400" dirty="0">
              <a:latin typeface="Courier New" pitchFamily="49" charset="0"/>
            </a:endParaRPr>
          </a:p>
          <a:p>
            <a:pPr algn="l"/>
            <a:r>
              <a:rPr lang="en-US" sz="1400" dirty="0" smtClean="0">
                <a:latin typeface="Courier New" pitchFamily="49" charset="0"/>
              </a:rPr>
              <a:t>.L1:				      	# done:</a:t>
            </a:r>
          </a:p>
          <a:p>
            <a:pPr algn="l"/>
            <a:r>
              <a:rPr lang="en-US" sz="1400" dirty="0" smtClean="0">
                <a:latin typeface="Courier New" pitchFamily="49" charset="0"/>
              </a:rPr>
              <a:t>	rep ; ret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10244" name="Line 6"/>
          <p:cNvSpPr>
            <a:spLocks noChangeShapeType="1"/>
          </p:cNvSpPr>
          <p:nvPr/>
        </p:nvSpPr>
        <p:spPr bwMode="auto">
          <a:xfrm>
            <a:off x="2286000" y="2981456"/>
            <a:ext cx="6096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Line 8"/>
          <p:cNvSpPr>
            <a:spLocks noChangeShapeType="1"/>
          </p:cNvSpPr>
          <p:nvPr/>
        </p:nvSpPr>
        <p:spPr bwMode="auto">
          <a:xfrm rot="5400000" flipH="1" flipV="1">
            <a:off x="5257800" y="2819400"/>
            <a:ext cx="6096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Rectangle 9"/>
          <p:cNvSpPr>
            <a:spLocks noChangeArrowheads="1"/>
          </p:cNvSpPr>
          <p:nvPr/>
        </p:nvSpPr>
        <p:spPr bwMode="auto">
          <a:xfrm>
            <a:off x="5257800" y="1457456"/>
            <a:ext cx="3124200" cy="1209675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long j;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long </a:t>
            </a:r>
            <a:r>
              <a:rPr lang="en-US" sz="1400" dirty="0" err="1">
                <a:latin typeface="Courier New" pitchFamily="49" charset="0"/>
              </a:rPr>
              <a:t>ni</a:t>
            </a:r>
            <a:r>
              <a:rPr lang="en-US" sz="1400" dirty="0">
                <a:latin typeface="Courier New" pitchFamily="49" charset="0"/>
              </a:rPr>
              <a:t> = n*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double *</a:t>
            </a:r>
            <a:r>
              <a:rPr lang="en-US" sz="1400" dirty="0" err="1">
                <a:latin typeface="Courier New" pitchFamily="49" charset="0"/>
              </a:rPr>
              <a:t>rowp</a:t>
            </a:r>
            <a:r>
              <a:rPr lang="en-US" sz="1400" dirty="0">
                <a:latin typeface="Courier New" pitchFamily="49" charset="0"/>
              </a:rPr>
              <a:t> = </a:t>
            </a:r>
            <a:r>
              <a:rPr lang="en-US" sz="1400" dirty="0" err="1">
                <a:latin typeface="Courier New" pitchFamily="49" charset="0"/>
              </a:rPr>
              <a:t>a+ni</a:t>
            </a:r>
            <a:r>
              <a:rPr lang="en-US" sz="14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(j = 0; j &lt; n; </a:t>
            </a:r>
            <a:r>
              <a:rPr lang="en-US" sz="1400" dirty="0" err="1">
                <a:latin typeface="Courier New" pitchFamily="49" charset="0"/>
              </a:rPr>
              <a:t>j++</a:t>
            </a:r>
            <a:r>
              <a:rPr lang="en-US" sz="1400" dirty="0">
                <a:latin typeface="Courier New" pitchFamily="49" charset="0"/>
              </a:rPr>
              <a:t>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*</a:t>
            </a:r>
            <a:r>
              <a:rPr lang="en-US" sz="1400" dirty="0" err="1">
                <a:latin typeface="Courier New" pitchFamily="49" charset="0"/>
              </a:rPr>
              <a:t>rowp</a:t>
            </a:r>
            <a:r>
              <a:rPr lang="en-US" sz="1400" dirty="0">
                <a:latin typeface="Courier New" pitchFamily="49" charset="0"/>
              </a:rPr>
              <a:t>++ = b[j];	</a:t>
            </a:r>
          </a:p>
        </p:txBody>
      </p:sp>
      <p:sp>
        <p:nvSpPr>
          <p:cNvPr id="10247" name="Rectangle 10"/>
          <p:cNvSpPr>
            <a:spLocks noChangeArrowheads="1"/>
          </p:cNvSpPr>
          <p:nvPr/>
        </p:nvSpPr>
        <p:spPr bwMode="auto">
          <a:xfrm>
            <a:off x="304800" y="1305056"/>
            <a:ext cx="3854450" cy="1635125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void </a:t>
            </a:r>
            <a:r>
              <a:rPr lang="en-US" sz="1400" dirty="0" err="1">
                <a:latin typeface="Courier New" pitchFamily="49" charset="0"/>
              </a:rPr>
              <a:t>set_row</a:t>
            </a:r>
            <a:r>
              <a:rPr lang="en-US" sz="1400" dirty="0">
                <a:latin typeface="Courier New" pitchFamily="49" charset="0"/>
              </a:rPr>
              <a:t>(double *a, double *b,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long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, long n)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long j;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a[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</a:rPr>
              <a:t>n*</a:t>
            </a:r>
            <a:r>
              <a:rPr lang="en-US" sz="1400" dirty="0" err="1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1400" dirty="0" err="1">
                <a:latin typeface="Courier New" pitchFamily="49" charset="0"/>
              </a:rPr>
              <a:t>+j</a:t>
            </a:r>
            <a:r>
              <a:rPr lang="en-US" sz="1400" dirty="0">
                <a:latin typeface="Courier New" pitchFamily="49" charset="0"/>
              </a:rPr>
              <a:t>] = b[j];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5747235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766763" y="301625"/>
            <a:ext cx="5189537" cy="528638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Strength Reduction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lvl="1" eaLnBrk="1" hangingPunct="1"/>
            <a:r>
              <a:rPr lang="en-US" altLang="en-US" dirty="0" smtClean="0"/>
              <a:t>Replace costly operation with simpler one</a:t>
            </a:r>
          </a:p>
          <a:p>
            <a:pPr lvl="1" eaLnBrk="1" hangingPunct="1"/>
            <a:r>
              <a:rPr lang="en-US" altLang="en-US" dirty="0" smtClean="0"/>
              <a:t>Shift, add instead of multiply or divide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en-US" altLang="en-US" dirty="0" smtClean="0">
                <a:latin typeface="Courier New" pitchFamily="49" charset="0"/>
              </a:rPr>
              <a:t>16*x	</a:t>
            </a:r>
            <a:r>
              <a:rPr lang="en-US" altLang="en-US" dirty="0" smtClean="0">
                <a:latin typeface="Courier New" pitchFamily="49" charset="0"/>
                <a:sym typeface="Symbol" pitchFamily="18" charset="2"/>
              </a:rPr>
              <a:t></a:t>
            </a:r>
            <a:r>
              <a:rPr lang="en-US" altLang="en-US" dirty="0" smtClean="0">
                <a:latin typeface="Courier New" pitchFamily="49" charset="0"/>
              </a:rPr>
              <a:t>	x &lt;&lt; 4</a:t>
            </a:r>
          </a:p>
          <a:p>
            <a:pPr lvl="2" eaLnBrk="1" hangingPunct="1"/>
            <a:r>
              <a:rPr lang="en-US" altLang="en-US" dirty="0" smtClean="0"/>
              <a:t>Utility is machine-dependent</a:t>
            </a:r>
          </a:p>
          <a:p>
            <a:pPr lvl="2" eaLnBrk="1" hangingPunct="1"/>
            <a:r>
              <a:rPr lang="en-US" altLang="en-US" dirty="0" smtClean="0"/>
              <a:t>Depends on cost of multiply or divide instruction</a:t>
            </a:r>
          </a:p>
          <a:p>
            <a:pPr lvl="2" eaLnBrk="1" hangingPunct="1"/>
            <a:r>
              <a:rPr lang="en-US" altLang="en-US" dirty="0" smtClean="0"/>
              <a:t>On </a:t>
            </a:r>
            <a:r>
              <a:rPr lang="en-US" dirty="0" smtClean="0"/>
              <a:t>Intel Nehalem, integer multiply requires 3 CPU cycles</a:t>
            </a:r>
            <a:endParaRPr lang="en-US" altLang="en-US" dirty="0" smtClean="0"/>
          </a:p>
          <a:p>
            <a:pPr lvl="1" eaLnBrk="1" hangingPunct="1"/>
            <a:r>
              <a:rPr lang="en-US" altLang="en-US" dirty="0" smtClean="0"/>
              <a:t>Recognize sequence of products</a:t>
            </a:r>
          </a:p>
          <a:p>
            <a:pPr lvl="1" eaLnBrk="1" hangingPunct="1"/>
            <a:endParaRPr lang="en-US" altLang="en-US" dirty="0" smtClean="0"/>
          </a:p>
          <a:p>
            <a:pPr lvl="1" eaLnBrk="1" hangingPunct="1"/>
            <a:endParaRPr lang="en-US" altLang="en-US" dirty="0" smtClean="0"/>
          </a:p>
          <a:p>
            <a:pPr lvl="1" eaLnBrk="1" hangingPunct="1"/>
            <a:endParaRPr lang="en-US" altLang="en-US" dirty="0" smtClean="0"/>
          </a:p>
          <a:p>
            <a:pPr lvl="1" eaLnBrk="1" hangingPunct="1"/>
            <a:endParaRPr lang="en-US" altLang="en-US" dirty="0" smtClean="0"/>
          </a:p>
          <a:p>
            <a:pPr lvl="1" eaLnBrk="1" hangingPunct="1"/>
            <a:endParaRPr lang="en-US" altLang="en-US" dirty="0" smtClean="0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838200" y="4216400"/>
            <a:ext cx="2897188" cy="784225"/>
          </a:xfrm>
          <a:prstGeom prst="rect">
            <a:avLst/>
          </a:prstGeom>
          <a:solidFill>
            <a:srgbClr val="FFFF66"/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for (i = 0; i &lt; n; i++)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  for (j = 0; j &lt; n; j++)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    a[n*i + j] = b[j];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4876800" y="3987800"/>
            <a:ext cx="2897188" cy="1422400"/>
          </a:xfrm>
          <a:prstGeom prst="rect">
            <a:avLst/>
          </a:prstGeom>
          <a:solidFill>
            <a:srgbClr val="FFFF66"/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400" i="1">
                <a:latin typeface="Courier New" pitchFamily="49" charset="0"/>
              </a:rPr>
              <a:t>int ni = 0;</a:t>
            </a:r>
            <a:endParaRPr lang="en-US" altLang="en-US" sz="140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for (i = 0; i &lt; n; i++) {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  for (j = 0; j &lt; n; j++)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    a[ni + j] = b[j];</a:t>
            </a:r>
          </a:p>
          <a:p>
            <a:pPr algn="l">
              <a:lnSpc>
                <a:spcPct val="100000"/>
              </a:lnSpc>
            </a:pPr>
            <a:r>
              <a:rPr lang="en-US" altLang="en-US" sz="1400" i="1">
                <a:latin typeface="Courier New" pitchFamily="49" charset="0"/>
              </a:rPr>
              <a:t>  ni += n;</a:t>
            </a:r>
          </a:p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}</a:t>
            </a:r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>
            <a:off x="4017963" y="4525963"/>
            <a:ext cx="584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lass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class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class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C:\Shared Files\Classes\CS 213 F'02\Lectures\class02.ppt</Template>
  <TotalTime>24106</TotalTime>
  <Pages>35</Pages>
  <Words>2078</Words>
  <Application>Microsoft Office PowerPoint</Application>
  <PresentationFormat>Letter Paper (8.5x11 in)</PresentationFormat>
  <Paragraphs>481</Paragraphs>
  <Slides>28</Slides>
  <Notes>19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class02</vt:lpstr>
      <vt:lpstr>Code Optimization and Performance   </vt:lpstr>
      <vt:lpstr>Topics</vt:lpstr>
      <vt:lpstr>Speed and optimization</vt:lpstr>
      <vt:lpstr>Great Reality</vt:lpstr>
      <vt:lpstr>Optimizing Compilers</vt:lpstr>
      <vt:lpstr>Limitations of Optimizing Compilers</vt:lpstr>
      <vt:lpstr>Generally Useful Optimizations</vt:lpstr>
      <vt:lpstr>Compiler-Generated Code Motion (-O1)</vt:lpstr>
      <vt:lpstr>Strength Reduction</vt:lpstr>
      <vt:lpstr>Share Common Subexpressions</vt:lpstr>
      <vt:lpstr>Optimization Blocker #1: Procedure Calls</vt:lpstr>
      <vt:lpstr>Lower Case Conversion Performance</vt:lpstr>
      <vt:lpstr>Convert Loop To Goto Form</vt:lpstr>
      <vt:lpstr>Calling Strlen</vt:lpstr>
      <vt:lpstr>Improving Performance</vt:lpstr>
      <vt:lpstr>Lower Case Conversion Performance</vt:lpstr>
      <vt:lpstr>Optimization Blocker: Procedure Calls</vt:lpstr>
      <vt:lpstr>Memory Matters</vt:lpstr>
      <vt:lpstr>Memory Aliasing</vt:lpstr>
      <vt:lpstr>Removing Aliasing</vt:lpstr>
      <vt:lpstr>Optimization Blocker: Memory Aliasing</vt:lpstr>
      <vt:lpstr>Exploiting Instruction-Level Parallelism</vt:lpstr>
      <vt:lpstr>Benchmark Example: Data Type for Vectors</vt:lpstr>
      <vt:lpstr>Benchmark Computation</vt:lpstr>
      <vt:lpstr>Cycles Per Element (CPE)</vt:lpstr>
      <vt:lpstr>Benchmark Performance</vt:lpstr>
      <vt:lpstr>Basic Optimizations</vt:lpstr>
      <vt:lpstr>Effect of Basic Optimizations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Code Optimization I</dc:title>
  <dc:subject/>
  <dc:creator>Randal E. Bryant and David R. O'Hallaron</dc:creator>
  <cp:keywords/>
  <dc:description/>
  <cp:lastModifiedBy>Geoff Kuenning</cp:lastModifiedBy>
  <cp:revision>168</cp:revision>
  <cp:lastPrinted>2015-04-13T08:06:56Z</cp:lastPrinted>
  <dcterms:created xsi:type="dcterms:W3CDTF">1998-08-11T09:19:24Z</dcterms:created>
  <dcterms:modified xsi:type="dcterms:W3CDTF">2018-01-13T07:22:34Z</dcterms:modified>
  <cp:category/>
</cp:coreProperties>
</file>