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0"/>
  </p:notesMasterIdLst>
  <p:handoutMasterIdLst>
    <p:handoutMasterId r:id="rId41"/>
  </p:handoutMasterIdLst>
  <p:sldIdLst>
    <p:sldId id="291" r:id="rId2"/>
    <p:sldId id="310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5" r:id="rId29"/>
    <p:sldId id="326" r:id="rId30"/>
    <p:sldId id="327" r:id="rId31"/>
    <p:sldId id="328" r:id="rId32"/>
    <p:sldId id="329" r:id="rId33"/>
    <p:sldId id="330" r:id="rId34"/>
    <p:sldId id="331" r:id="rId35"/>
    <p:sldId id="332" r:id="rId36"/>
    <p:sldId id="333" r:id="rId37"/>
    <p:sldId id="334" r:id="rId38"/>
    <p:sldId id="335" r:id="rId39"/>
  </p:sldIdLst>
  <p:sldSz cx="9144000" cy="6858000" type="letter"/>
  <p:notesSz cx="9271000" cy="6985000"/>
  <p:defaultTextStyle>
    <a:defPPr>
      <a:defRPr lang="en-US"/>
    </a:defPPr>
    <a:lvl1pPr algn="l" rtl="0" eaLnBrk="0" fontAlgn="base" hangingPunct="0">
      <a:lnSpc>
        <a:spcPct val="65000"/>
      </a:lnSpc>
      <a:spcBef>
        <a:spcPct val="5000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65000"/>
      </a:lnSpc>
      <a:spcBef>
        <a:spcPct val="5000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65000"/>
      </a:lnSpc>
      <a:spcBef>
        <a:spcPct val="5000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65000"/>
      </a:lnSpc>
      <a:spcBef>
        <a:spcPct val="5000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65000"/>
      </a:lnSpc>
      <a:spcBef>
        <a:spcPct val="5000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00"/>
    <a:srgbClr val="FF0000"/>
    <a:srgbClr val="33CCFF"/>
    <a:srgbClr val="66CCFF"/>
    <a:srgbClr val="FF66CC"/>
    <a:srgbClr val="DDDDDD"/>
    <a:srgbClr val="000004"/>
    <a:srgbClr val="000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426" y="-90"/>
      </p:cViewPr>
      <p:guideLst>
        <p:guide orient="horz" pos="1113"/>
        <p:guide pos="47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droh:Google%20Drive:ics3:mountains:corei7mountain4x4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45"/>
      <c:rAngAx val="0"/>
      <c:perspective val="30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8498920968212"/>
          <c:y val="2.8386075383512899E-2"/>
          <c:w val="0.69976389617964396"/>
          <c:h val="0.921287118521949"/>
        </c:manualLayout>
      </c:layout>
      <c:surface3DChart>
        <c:wireframe val="0"/>
        <c:ser>
          <c:idx val="0"/>
          <c:order val="0"/>
          <c:tx>
            <c:strRef>
              <c:f>data!$A$2</c:f>
              <c:strCache>
                <c:ptCount val="1"/>
                <c:pt idx="0">
                  <c:v>128m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data!$B$2:$M$2</c:f>
              <c:numCache>
                <c:formatCode>General</c:formatCode>
                <c:ptCount val="12"/>
                <c:pt idx="0">
                  <c:v>8350</c:v>
                </c:pt>
                <c:pt idx="1">
                  <c:v>4750</c:v>
                </c:pt>
                <c:pt idx="2">
                  <c:v>3096</c:v>
                </c:pt>
                <c:pt idx="3">
                  <c:v>2286</c:v>
                </c:pt>
                <c:pt idx="4">
                  <c:v>1817</c:v>
                </c:pt>
                <c:pt idx="5">
                  <c:v>1512</c:v>
                </c:pt>
                <c:pt idx="6">
                  <c:v>1293</c:v>
                </c:pt>
                <c:pt idx="7">
                  <c:v>1131</c:v>
                </c:pt>
                <c:pt idx="8">
                  <c:v>1055</c:v>
                </c:pt>
                <c:pt idx="9">
                  <c:v>995</c:v>
                </c:pt>
                <c:pt idx="10">
                  <c:v>945</c:v>
                </c:pt>
                <c:pt idx="11">
                  <c:v>900</c:v>
                </c:pt>
              </c:numCache>
            </c:numRef>
          </c:val>
        </c:ser>
        <c:ser>
          <c:idx val="1"/>
          <c:order val="1"/>
          <c:tx>
            <c:strRef>
              <c:f>data!$A$3</c:f>
              <c:strCache>
                <c:ptCount val="1"/>
                <c:pt idx="0">
                  <c:v>64m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data!$B$3:$M$3</c:f>
              <c:numCache>
                <c:formatCode>General</c:formatCode>
                <c:ptCount val="12"/>
                <c:pt idx="0">
                  <c:v>8352</c:v>
                </c:pt>
                <c:pt idx="1">
                  <c:v>4750</c:v>
                </c:pt>
                <c:pt idx="2">
                  <c:v>3092</c:v>
                </c:pt>
                <c:pt idx="3">
                  <c:v>2287</c:v>
                </c:pt>
                <c:pt idx="4">
                  <c:v>1816</c:v>
                </c:pt>
                <c:pt idx="5">
                  <c:v>1510</c:v>
                </c:pt>
                <c:pt idx="6">
                  <c:v>1291</c:v>
                </c:pt>
                <c:pt idx="7">
                  <c:v>1129</c:v>
                </c:pt>
                <c:pt idx="8">
                  <c:v>1051</c:v>
                </c:pt>
                <c:pt idx="9">
                  <c:v>989</c:v>
                </c:pt>
                <c:pt idx="10">
                  <c:v>938</c:v>
                </c:pt>
                <c:pt idx="11">
                  <c:v>894</c:v>
                </c:pt>
              </c:numCache>
            </c:numRef>
          </c:val>
        </c:ser>
        <c:ser>
          <c:idx val="2"/>
          <c:order val="2"/>
          <c:tx>
            <c:strRef>
              <c:f>data!$A$4</c:f>
              <c:strCache>
                <c:ptCount val="1"/>
                <c:pt idx="0">
                  <c:v>32m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data!$B$4:$M$4</c:f>
              <c:numCache>
                <c:formatCode>General</c:formatCode>
                <c:ptCount val="12"/>
                <c:pt idx="0">
                  <c:v>8406</c:v>
                </c:pt>
                <c:pt idx="1">
                  <c:v>4787</c:v>
                </c:pt>
                <c:pt idx="2">
                  <c:v>3098</c:v>
                </c:pt>
                <c:pt idx="3">
                  <c:v>2289</c:v>
                </c:pt>
                <c:pt idx="4">
                  <c:v>1823</c:v>
                </c:pt>
                <c:pt idx="5">
                  <c:v>1512</c:v>
                </c:pt>
                <c:pt idx="6">
                  <c:v>1295</c:v>
                </c:pt>
                <c:pt idx="7">
                  <c:v>1133</c:v>
                </c:pt>
                <c:pt idx="8">
                  <c:v>1052</c:v>
                </c:pt>
                <c:pt idx="9">
                  <c:v>989</c:v>
                </c:pt>
                <c:pt idx="10">
                  <c:v>938</c:v>
                </c:pt>
                <c:pt idx="11">
                  <c:v>892</c:v>
                </c:pt>
              </c:numCache>
            </c:numRef>
          </c:val>
        </c:ser>
        <c:ser>
          <c:idx val="3"/>
          <c:order val="3"/>
          <c:tx>
            <c:strRef>
              <c:f>data!$A$5</c:f>
              <c:strCache>
                <c:ptCount val="1"/>
                <c:pt idx="0">
                  <c:v>16m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data!$B$5:$M$5</c:f>
              <c:numCache>
                <c:formatCode>General</c:formatCode>
                <c:ptCount val="12"/>
                <c:pt idx="0">
                  <c:v>8556</c:v>
                </c:pt>
                <c:pt idx="1">
                  <c:v>4990</c:v>
                </c:pt>
                <c:pt idx="2">
                  <c:v>3204</c:v>
                </c:pt>
                <c:pt idx="3">
                  <c:v>2376</c:v>
                </c:pt>
                <c:pt idx="4">
                  <c:v>1891</c:v>
                </c:pt>
                <c:pt idx="5">
                  <c:v>1579</c:v>
                </c:pt>
                <c:pt idx="6">
                  <c:v>1356</c:v>
                </c:pt>
                <c:pt idx="7">
                  <c:v>1198</c:v>
                </c:pt>
                <c:pt idx="8">
                  <c:v>1127</c:v>
                </c:pt>
                <c:pt idx="9">
                  <c:v>1070</c:v>
                </c:pt>
                <c:pt idx="10">
                  <c:v>1028</c:v>
                </c:pt>
                <c:pt idx="11">
                  <c:v>994</c:v>
                </c:pt>
              </c:numCache>
            </c:numRef>
          </c:val>
        </c:ser>
        <c:ser>
          <c:idx val="4"/>
          <c:order val="4"/>
          <c:tx>
            <c:strRef>
              <c:f>data!$A$6</c:f>
              <c:strCache>
                <c:ptCount val="1"/>
                <c:pt idx="0">
                  <c:v>8m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data!$B$6:$M$6</c:f>
              <c:numCache>
                <c:formatCode>General</c:formatCode>
                <c:ptCount val="12"/>
                <c:pt idx="0">
                  <c:v>8998</c:v>
                </c:pt>
                <c:pt idx="1">
                  <c:v>5447</c:v>
                </c:pt>
                <c:pt idx="2">
                  <c:v>3570</c:v>
                </c:pt>
                <c:pt idx="3">
                  <c:v>2643</c:v>
                </c:pt>
                <c:pt idx="4">
                  <c:v>2104</c:v>
                </c:pt>
                <c:pt idx="5">
                  <c:v>1743</c:v>
                </c:pt>
                <c:pt idx="6">
                  <c:v>1477</c:v>
                </c:pt>
                <c:pt idx="7">
                  <c:v>1300</c:v>
                </c:pt>
                <c:pt idx="8">
                  <c:v>1217</c:v>
                </c:pt>
                <c:pt idx="9">
                  <c:v>1158</c:v>
                </c:pt>
                <c:pt idx="10">
                  <c:v>1128</c:v>
                </c:pt>
                <c:pt idx="11">
                  <c:v>1096</c:v>
                </c:pt>
              </c:numCache>
            </c:numRef>
          </c:val>
        </c:ser>
        <c:ser>
          <c:idx val="5"/>
          <c:order val="5"/>
          <c:tx>
            <c:strRef>
              <c:f>data!$A$7</c:f>
              <c:strCache>
                <c:ptCount val="1"/>
                <c:pt idx="0">
                  <c:v>4m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data!$B$7:$M$7</c:f>
              <c:numCache>
                <c:formatCode>General</c:formatCode>
                <c:ptCount val="12"/>
                <c:pt idx="0">
                  <c:v>11494</c:v>
                </c:pt>
                <c:pt idx="1">
                  <c:v>7921</c:v>
                </c:pt>
                <c:pt idx="2">
                  <c:v>5664</c:v>
                </c:pt>
                <c:pt idx="3">
                  <c:v>4319</c:v>
                </c:pt>
                <c:pt idx="4">
                  <c:v>3524</c:v>
                </c:pt>
                <c:pt idx="5">
                  <c:v>2991</c:v>
                </c:pt>
                <c:pt idx="6">
                  <c:v>2592</c:v>
                </c:pt>
                <c:pt idx="7">
                  <c:v>2298</c:v>
                </c:pt>
                <c:pt idx="8">
                  <c:v>2208</c:v>
                </c:pt>
                <c:pt idx="9">
                  <c:v>2148</c:v>
                </c:pt>
                <c:pt idx="10">
                  <c:v>2117</c:v>
                </c:pt>
                <c:pt idx="11">
                  <c:v>2077</c:v>
                </c:pt>
              </c:numCache>
            </c:numRef>
          </c:val>
        </c:ser>
        <c:ser>
          <c:idx val="6"/>
          <c:order val="6"/>
          <c:tx>
            <c:strRef>
              <c:f>data!$A$8</c:f>
              <c:strCache>
                <c:ptCount val="1"/>
                <c:pt idx="0">
                  <c:v>2m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data!$B$8:$M$8</c:f>
              <c:numCache>
                <c:formatCode>General</c:formatCode>
                <c:ptCount val="12"/>
                <c:pt idx="0">
                  <c:v>12297</c:v>
                </c:pt>
                <c:pt idx="1">
                  <c:v>8417</c:v>
                </c:pt>
                <c:pt idx="2">
                  <c:v>5940</c:v>
                </c:pt>
                <c:pt idx="3">
                  <c:v>4573</c:v>
                </c:pt>
                <c:pt idx="4">
                  <c:v>3734</c:v>
                </c:pt>
                <c:pt idx="5">
                  <c:v>3174</c:v>
                </c:pt>
                <c:pt idx="6">
                  <c:v>2763</c:v>
                </c:pt>
                <c:pt idx="7">
                  <c:v>2446</c:v>
                </c:pt>
                <c:pt idx="8">
                  <c:v>2349</c:v>
                </c:pt>
                <c:pt idx="9">
                  <c:v>2272</c:v>
                </c:pt>
                <c:pt idx="10">
                  <c:v>2213</c:v>
                </c:pt>
                <c:pt idx="11">
                  <c:v>2160</c:v>
                </c:pt>
              </c:numCache>
            </c:numRef>
          </c:val>
        </c:ser>
        <c:ser>
          <c:idx val="7"/>
          <c:order val="7"/>
          <c:tx>
            <c:strRef>
              <c:f>data!$A$9</c:f>
              <c:strCache>
                <c:ptCount val="1"/>
                <c:pt idx="0">
                  <c:v>1024k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data!$B$9:$M$9</c:f>
              <c:numCache>
                <c:formatCode>General</c:formatCode>
                <c:ptCount val="12"/>
                <c:pt idx="0">
                  <c:v>12422</c:v>
                </c:pt>
                <c:pt idx="1">
                  <c:v>8398</c:v>
                </c:pt>
                <c:pt idx="2">
                  <c:v>5971</c:v>
                </c:pt>
                <c:pt idx="3">
                  <c:v>4569</c:v>
                </c:pt>
                <c:pt idx="4">
                  <c:v>3740</c:v>
                </c:pt>
                <c:pt idx="5">
                  <c:v>3172</c:v>
                </c:pt>
                <c:pt idx="6">
                  <c:v>2756</c:v>
                </c:pt>
                <c:pt idx="7">
                  <c:v>2446</c:v>
                </c:pt>
                <c:pt idx="8">
                  <c:v>2351</c:v>
                </c:pt>
                <c:pt idx="9">
                  <c:v>2271</c:v>
                </c:pt>
                <c:pt idx="10">
                  <c:v>2209</c:v>
                </c:pt>
                <c:pt idx="11">
                  <c:v>2162</c:v>
                </c:pt>
              </c:numCache>
            </c:numRef>
          </c:val>
        </c:ser>
        <c:ser>
          <c:idx val="8"/>
          <c:order val="8"/>
          <c:tx>
            <c:strRef>
              <c:f>data!$A$10</c:f>
              <c:strCache>
                <c:ptCount val="1"/>
                <c:pt idx="0">
                  <c:v>512k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data!$B$10:$M$10</c:f>
              <c:numCache>
                <c:formatCode>General</c:formatCode>
                <c:ptCount val="12"/>
                <c:pt idx="0">
                  <c:v>12432</c:v>
                </c:pt>
                <c:pt idx="1">
                  <c:v>8472</c:v>
                </c:pt>
                <c:pt idx="2">
                  <c:v>5950</c:v>
                </c:pt>
                <c:pt idx="3">
                  <c:v>4573</c:v>
                </c:pt>
                <c:pt idx="4">
                  <c:v>3726</c:v>
                </c:pt>
                <c:pt idx="5">
                  <c:v>3165</c:v>
                </c:pt>
                <c:pt idx="6">
                  <c:v>2758</c:v>
                </c:pt>
                <c:pt idx="7">
                  <c:v>2447</c:v>
                </c:pt>
                <c:pt idx="8">
                  <c:v>2341</c:v>
                </c:pt>
                <c:pt idx="9">
                  <c:v>2267</c:v>
                </c:pt>
                <c:pt idx="10">
                  <c:v>2210</c:v>
                </c:pt>
                <c:pt idx="11">
                  <c:v>2162</c:v>
                </c:pt>
              </c:numCache>
            </c:numRef>
          </c:val>
        </c:ser>
        <c:ser>
          <c:idx val="9"/>
          <c:order val="9"/>
          <c:tx>
            <c:strRef>
              <c:f>data!$A$11</c:f>
              <c:strCache>
                <c:ptCount val="1"/>
                <c:pt idx="0">
                  <c:v>256k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data!$B$11:$M$11</c:f>
              <c:numCache>
                <c:formatCode>General</c:formatCode>
                <c:ptCount val="12"/>
                <c:pt idx="0">
                  <c:v>12564</c:v>
                </c:pt>
                <c:pt idx="1">
                  <c:v>10037</c:v>
                </c:pt>
                <c:pt idx="2">
                  <c:v>8679</c:v>
                </c:pt>
                <c:pt idx="3">
                  <c:v>7175</c:v>
                </c:pt>
                <c:pt idx="4">
                  <c:v>5915</c:v>
                </c:pt>
                <c:pt idx="5">
                  <c:v>5022</c:v>
                </c:pt>
                <c:pt idx="6">
                  <c:v>4345</c:v>
                </c:pt>
                <c:pt idx="7">
                  <c:v>3856</c:v>
                </c:pt>
                <c:pt idx="8">
                  <c:v>3895</c:v>
                </c:pt>
                <c:pt idx="9">
                  <c:v>3981</c:v>
                </c:pt>
                <c:pt idx="10">
                  <c:v>4001</c:v>
                </c:pt>
                <c:pt idx="11">
                  <c:v>4404</c:v>
                </c:pt>
              </c:numCache>
            </c:numRef>
          </c:val>
        </c:ser>
        <c:ser>
          <c:idx val="10"/>
          <c:order val="10"/>
          <c:tx>
            <c:strRef>
              <c:f>data!$A$12</c:f>
              <c:strCache>
                <c:ptCount val="1"/>
                <c:pt idx="0">
                  <c:v>128k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data!$B$12:$M$12</c:f>
              <c:numCache>
                <c:formatCode>General</c:formatCode>
                <c:ptCount val="12"/>
                <c:pt idx="0">
                  <c:v>12711</c:v>
                </c:pt>
                <c:pt idx="1">
                  <c:v>10750</c:v>
                </c:pt>
                <c:pt idx="2">
                  <c:v>10271</c:v>
                </c:pt>
                <c:pt idx="3">
                  <c:v>8649</c:v>
                </c:pt>
                <c:pt idx="4">
                  <c:v>7525</c:v>
                </c:pt>
                <c:pt idx="5">
                  <c:v>6374</c:v>
                </c:pt>
                <c:pt idx="6">
                  <c:v>5482</c:v>
                </c:pt>
                <c:pt idx="7">
                  <c:v>4854</c:v>
                </c:pt>
                <c:pt idx="8">
                  <c:v>4901</c:v>
                </c:pt>
                <c:pt idx="9">
                  <c:v>4933</c:v>
                </c:pt>
                <c:pt idx="10">
                  <c:v>4917</c:v>
                </c:pt>
                <c:pt idx="11">
                  <c:v>4924</c:v>
                </c:pt>
              </c:numCache>
            </c:numRef>
          </c:val>
        </c:ser>
        <c:ser>
          <c:idx val="11"/>
          <c:order val="11"/>
          <c:tx>
            <c:strRef>
              <c:f>data!$A$13</c:f>
              <c:strCache>
                <c:ptCount val="1"/>
                <c:pt idx="0">
                  <c:v>64k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data!$B$13:$M$13</c:f>
              <c:numCache>
                <c:formatCode>General</c:formatCode>
                <c:ptCount val="12"/>
                <c:pt idx="0">
                  <c:v>12687</c:v>
                </c:pt>
                <c:pt idx="1">
                  <c:v>10689</c:v>
                </c:pt>
                <c:pt idx="2">
                  <c:v>10208</c:v>
                </c:pt>
                <c:pt idx="3">
                  <c:v>8768</c:v>
                </c:pt>
                <c:pt idx="4">
                  <c:v>7570</c:v>
                </c:pt>
                <c:pt idx="5">
                  <c:v>6352</c:v>
                </c:pt>
                <c:pt idx="6">
                  <c:v>5460</c:v>
                </c:pt>
                <c:pt idx="7">
                  <c:v>4830</c:v>
                </c:pt>
                <c:pt idx="8">
                  <c:v>4885</c:v>
                </c:pt>
                <c:pt idx="9">
                  <c:v>4885</c:v>
                </c:pt>
                <c:pt idx="10">
                  <c:v>4823</c:v>
                </c:pt>
                <c:pt idx="11">
                  <c:v>4868</c:v>
                </c:pt>
              </c:numCache>
            </c:numRef>
          </c:val>
        </c:ser>
        <c:ser>
          <c:idx val="12"/>
          <c:order val="12"/>
          <c:tx>
            <c:strRef>
              <c:f>data!$A$14</c:f>
              <c:strCache>
                <c:ptCount val="1"/>
                <c:pt idx="0">
                  <c:v>32k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data!$B$14:$M$14</c:f>
              <c:numCache>
                <c:formatCode>General</c:formatCode>
                <c:ptCount val="12"/>
                <c:pt idx="0">
                  <c:v>14101</c:v>
                </c:pt>
                <c:pt idx="1">
                  <c:v>13686</c:v>
                </c:pt>
                <c:pt idx="2">
                  <c:v>13524</c:v>
                </c:pt>
                <c:pt idx="3">
                  <c:v>13092</c:v>
                </c:pt>
                <c:pt idx="4">
                  <c:v>13144</c:v>
                </c:pt>
                <c:pt idx="5">
                  <c:v>12771</c:v>
                </c:pt>
                <c:pt idx="6">
                  <c:v>12783</c:v>
                </c:pt>
                <c:pt idx="7">
                  <c:v>12466</c:v>
                </c:pt>
                <c:pt idx="8">
                  <c:v>12230</c:v>
                </c:pt>
                <c:pt idx="9">
                  <c:v>12716</c:v>
                </c:pt>
                <c:pt idx="10">
                  <c:v>12238</c:v>
                </c:pt>
                <c:pt idx="11">
                  <c:v>12409</c:v>
                </c:pt>
              </c:numCache>
            </c:numRef>
          </c:val>
        </c:ser>
        <c:ser>
          <c:idx val="13"/>
          <c:order val="13"/>
          <c:tx>
            <c:strRef>
              <c:f>data!$A$15</c:f>
              <c:strCache>
                <c:ptCount val="1"/>
                <c:pt idx="0">
                  <c:v>16k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data!$B$15:$M$15</c:f>
              <c:numCache>
                <c:formatCode>General</c:formatCode>
                <c:ptCount val="12"/>
                <c:pt idx="0">
                  <c:v>13958</c:v>
                </c:pt>
                <c:pt idx="1">
                  <c:v>13986</c:v>
                </c:pt>
                <c:pt idx="2">
                  <c:v>13366</c:v>
                </c:pt>
                <c:pt idx="3">
                  <c:v>13033</c:v>
                </c:pt>
                <c:pt idx="4">
                  <c:v>12835</c:v>
                </c:pt>
                <c:pt idx="5">
                  <c:v>12409</c:v>
                </c:pt>
                <c:pt idx="6">
                  <c:v>11784</c:v>
                </c:pt>
                <c:pt idx="7">
                  <c:v>10833</c:v>
                </c:pt>
                <c:pt idx="8">
                  <c:v>10414</c:v>
                </c:pt>
                <c:pt idx="9">
                  <c:v>11543</c:v>
                </c:pt>
                <c:pt idx="10">
                  <c:v>10857</c:v>
                </c:pt>
                <c:pt idx="11">
                  <c:v>10129</c:v>
                </c:pt>
              </c:numCache>
            </c:numRef>
          </c:val>
        </c:ser>
        <c:bandFmts/>
        <c:axId val="140963840"/>
        <c:axId val="140965760"/>
        <c:axId val="88843136"/>
      </c:surface3DChart>
      <c:catAx>
        <c:axId val="1409638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13657770709015099"/>
              <c:y val="0.84909405264439197"/>
            </c:manualLayout>
          </c:layout>
          <c:overlay val="0"/>
        </c:title>
        <c:majorTickMark val="out"/>
        <c:minorTickMark val="none"/>
        <c:tickLblPos val="nextTo"/>
        <c:txPr>
          <a:bodyPr rot="0" vert="horz" anchor="b" anchorCtr="1"/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140965760"/>
        <c:crosses val="autoZero"/>
        <c:auto val="1"/>
        <c:lblAlgn val="ctr"/>
        <c:lblOffset val="100"/>
        <c:noMultiLvlLbl val="0"/>
      </c:catAx>
      <c:valAx>
        <c:axId val="140965760"/>
        <c:scaling>
          <c:orientation val="minMax"/>
          <c:max val="170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Read throughput (MB/s)</a:t>
                </a:r>
              </a:p>
              <a:p>
                <a:pPr>
                  <a:defRPr sz="1200">
                    <a:latin typeface="Arial"/>
                  </a:defRPr>
                </a:pPr>
                <a:endParaRPr lang="en-US" sz="1200">
                  <a:latin typeface="Arial"/>
                </a:endParaRPr>
              </a:p>
            </c:rich>
          </c:tx>
          <c:layout>
            <c:manualLayout>
              <c:xMode val="edge"/>
              <c:yMode val="edge"/>
              <c:x val="2.9427050902444098E-2"/>
              <c:y val="0.2617015621110019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140963840"/>
        <c:crosses val="autoZero"/>
        <c:crossBetween val="midCat"/>
        <c:majorUnit val="2000"/>
        <c:minorUnit val="500"/>
      </c:valAx>
      <c:serAx>
        <c:axId val="88843136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Size (bytes)</a:t>
                </a:r>
              </a:p>
            </c:rich>
          </c:tx>
          <c:layout>
            <c:manualLayout>
              <c:xMode val="edge"/>
              <c:yMode val="edge"/>
              <c:x val="0.64497276173811602"/>
              <c:y val="0.855644760091263"/>
            </c:manualLayout>
          </c:layout>
          <c:overlay val="0"/>
        </c:title>
        <c:majorTickMark val="out"/>
        <c:minorTickMark val="none"/>
        <c:tickLblPos val="nextTo"/>
        <c:txPr>
          <a:bodyPr rot="0" vert="horz" lIns="2">
            <a:spAutoFit/>
          </a:bodyPr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140965760"/>
        <c:crosses val="autoZero"/>
        <c:tickLblSkip val="2"/>
        <c:tickMarkSkip val="1"/>
      </c:serAx>
    </c:plotArea>
    <c:plotVisOnly val="1"/>
    <c:dispBlanksAs val="zero"/>
    <c:showDLblsOverMax val="0"/>
  </c:chart>
  <c:spPr>
    <a:ln w="9525"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54500" y="6653213"/>
            <a:ext cx="763588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229" tIns="44408" rIns="87229" bIns="44408">
            <a:spAutoFit/>
          </a:bodyPr>
          <a:lstStyle>
            <a:lvl1pPr defTabSz="862013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-65" charset="0"/>
              </a:defRPr>
            </a:lvl1pPr>
            <a:lvl2pPr marL="431800" defTabSz="862013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-65" charset="0"/>
              </a:defRPr>
            </a:lvl2pPr>
            <a:lvl3pPr marL="862013" defTabSz="862013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-65" charset="0"/>
              </a:defRPr>
            </a:lvl3pPr>
            <a:lvl4pPr marL="1293813" defTabSz="862013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-65" charset="0"/>
              </a:defRPr>
            </a:lvl4pPr>
            <a:lvl5pPr marL="1724025" defTabSz="862013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-65" charset="0"/>
              </a:defRPr>
            </a:lvl5pPr>
            <a:lvl6pPr marL="2181225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6pPr>
            <a:lvl7pPr marL="2638425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7pPr>
            <a:lvl8pPr marL="3095625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8pPr>
            <a:lvl9pPr marL="3552825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>
                <a:latin typeface="Helvetica" pitchFamily="34" charset="0"/>
              </a:rPr>
              <a:t>Page </a:t>
            </a:r>
            <a:fld id="{B19AFE8C-E295-44F3-A8E4-6E9F6CC2B97C}" type="slidenum">
              <a:rPr lang="en-US" altLang="en-US" sz="1200" b="0">
                <a:latin typeface="Helvetica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25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6663" y="3317875"/>
            <a:ext cx="6797675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02" tIns="44408" rIns="90402" bIns="444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Body Text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232275" y="6653213"/>
            <a:ext cx="8064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229" tIns="44408" rIns="87229" bIns="44408">
            <a:spAutoFit/>
          </a:bodyPr>
          <a:lstStyle>
            <a:lvl1pPr defTabSz="862013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-65" charset="0"/>
              </a:defRPr>
            </a:lvl1pPr>
            <a:lvl2pPr marL="431800" defTabSz="862013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-65" charset="0"/>
              </a:defRPr>
            </a:lvl2pPr>
            <a:lvl3pPr marL="862013" defTabSz="862013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-65" charset="0"/>
              </a:defRPr>
            </a:lvl3pPr>
            <a:lvl4pPr marL="1293813" defTabSz="862013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-65" charset="0"/>
              </a:defRPr>
            </a:lvl4pPr>
            <a:lvl5pPr marL="1724025" defTabSz="862013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-65" charset="0"/>
              </a:defRPr>
            </a:lvl5pPr>
            <a:lvl6pPr marL="2181225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6pPr>
            <a:lvl7pPr marL="2638425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7pPr>
            <a:lvl8pPr marL="3095625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8pPr>
            <a:lvl9pPr marL="3552825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B91B8097-20A9-4045-8458-2F23CB964B87}" type="slidenum">
              <a:rPr lang="en-US" altLang="en-US" sz="1200" b="0" smtClean="0">
                <a:latin typeface="Century Gothic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8638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6523445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01950" y="530225"/>
            <a:ext cx="3476625" cy="2608263"/>
          </a:xfrm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276" y="3316428"/>
            <a:ext cx="6798454" cy="314397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1620280" y="529030"/>
            <a:ext cx="6033508" cy="26087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1237053" y="3318180"/>
            <a:ext cx="6798427" cy="3143856"/>
          </a:xfrm>
          <a:noFill/>
          <a:ln/>
        </p:spPr>
        <p:txBody>
          <a:bodyPr wrap="none" lIns="95308" tIns="47654" rIns="95308" bIns="47654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/>
          </p:nvPr>
        </p:nvSpPr>
        <p:spPr>
          <a:xfrm>
            <a:off x="1237053" y="3318180"/>
            <a:ext cx="6798427" cy="3143856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623347" y="529030"/>
            <a:ext cx="6036573" cy="26102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35521" y="3318180"/>
            <a:ext cx="6799960" cy="3143856"/>
          </a:xfrm>
          <a:noFill/>
          <a:ln/>
        </p:spPr>
        <p:txBody>
          <a:bodyPr lIns="95683" tIns="47003" rIns="95683" bIns="47003"/>
          <a:lstStyle/>
          <a:p>
            <a:endParaRPr lang="en-US" smtClean="0"/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9250" y="522288"/>
            <a:ext cx="3494088" cy="262096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01950" y="530225"/>
            <a:ext cx="3476625" cy="2608263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276" y="3316428"/>
            <a:ext cx="6798454" cy="314397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0784932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1932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47650"/>
            <a:ext cx="2076450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0785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4824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15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7217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8372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375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9895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108633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882318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17134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7512050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7488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– </a:t>
            </a:r>
            <a:fld id="{90148B2B-6971-4F3C-8080-2FC9C8D5407D}" type="slidenum">
              <a:rPr lang="en-US" altLang="en-US" sz="1400" b="0" smtClean="0">
                <a:solidFill>
                  <a:schemeClr val="hlink"/>
                </a:solidFill>
              </a:rPr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r>
              <a:rPr lang="en-US" altLang="en-US" sz="1400" b="0" smtClean="0">
                <a:solidFill>
                  <a:schemeClr val="hlink"/>
                </a:solidFill>
              </a:rPr>
              <a:t> –</a:t>
            </a:r>
            <a:endParaRPr lang="en-US" alt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88275" y="6391275"/>
            <a:ext cx="6350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CS105</a:t>
            </a:r>
          </a:p>
        </p:txBody>
      </p:sp>
      <p:pic>
        <p:nvPicPr>
          <p:cNvPr id="1030" name="Picture 6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275" y="122238"/>
            <a:ext cx="855663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Cache Memories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3505200"/>
            <a:ext cx="6175375" cy="246221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mtClean="0"/>
              <a:t>Topics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mtClean="0"/>
              <a:t>Generic cache-memory organization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mtClean="0"/>
              <a:t>Direct-mapped caches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mtClean="0"/>
              <a:t>Set-associative caches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mtClean="0"/>
              <a:t>Impact of caches on performance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288925" y="762000"/>
            <a:ext cx="8786813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 eaLnBrk="1" hangingPunct="1">
              <a:lnSpc>
                <a:spcPct val="87000"/>
              </a:lnSpc>
              <a:spcBef>
                <a:spcPct val="0"/>
              </a:spcBef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3800"/>
              <a:t>Tour of the Black Holes of Computing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Set-Associative Cache</a:t>
            </a:r>
            <a:br>
              <a:rPr lang="en-US" dirty="0" smtClean="0"/>
            </a:br>
            <a:r>
              <a:rPr lang="en-US" dirty="0" smtClean="0"/>
              <a:t>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35344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432892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1124185" y="3377238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  <p:extLst>
      <p:ext uri="{BB962C8B-B14F-4D97-AF65-F5344CB8AC3E}">
        <p14:creationId xmlns:p14="http://schemas.microsoft.com/office/powerpoint/2010/main" val="29546537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39" grpId="0"/>
      <p:bldP spid="145" grpId="0"/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Set-Associative Cache</a:t>
            </a:r>
            <a:br>
              <a:rPr lang="en-US" dirty="0" smtClean="0"/>
            </a:br>
            <a:r>
              <a:rPr lang="en-US" dirty="0" smtClean="0"/>
              <a:t>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35344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9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41599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432892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Down Arrow 42"/>
          <p:cNvSpPr/>
          <p:nvPr/>
        </p:nvSpPr>
        <p:spPr bwMode="auto">
          <a:xfrm flipV="1">
            <a:off x="2717407" y="37338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03399" y="4812268"/>
            <a:ext cx="257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(2 Bytes) is here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7200" y="5562600"/>
            <a:ext cx="7978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No match: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One line in set is selected for eviction and replacement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Replacement policies: random, least recently used (LRU), …</a:t>
            </a:r>
          </a:p>
        </p:txBody>
      </p:sp>
    </p:spTree>
    <p:extLst>
      <p:ext uri="{BB962C8B-B14F-4D97-AF65-F5344CB8AC3E}">
        <p14:creationId xmlns:p14="http://schemas.microsoft.com/office/powerpoint/2010/main" val="16411235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02" name="Rectangle 50"/>
          <p:cNvSpPr>
            <a:spLocks noChangeArrowheads="1"/>
          </p:cNvSpPr>
          <p:nvPr/>
        </p:nvSpPr>
        <p:spPr bwMode="auto">
          <a:xfrm>
            <a:off x="3922713" y="5213015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801" name="Rectangle 49"/>
          <p:cNvSpPr>
            <a:spLocks noChangeArrowheads="1"/>
          </p:cNvSpPr>
          <p:nvPr/>
        </p:nvSpPr>
        <p:spPr bwMode="auto">
          <a:xfrm>
            <a:off x="3922713" y="6030577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 smtClean="0"/>
              <a:t>2-Way Set-Associative Cache Simulation</a:t>
            </a:r>
            <a:endParaRPr lang="en-US" dirty="0"/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3211513" y="1712243"/>
            <a:ext cx="5475287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M=16 byte addresses, B=2 bytes/block,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S=2 sets, E=2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Address 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Calibri"/>
                <a:cs typeface="Calibri"/>
              </a:rPr>
              <a:t>	1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Calibri"/>
                <a:cs typeface="Calibri"/>
              </a:rPr>
              <a:t>	7	[01</a:t>
            </a:r>
            <a:r>
              <a:rPr lang="en-US" sz="2000" u="sng" dirty="0">
                <a:latin typeface="Calibri"/>
                <a:cs typeface="Calibri"/>
              </a:rPr>
              <a:t>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Calibri"/>
                <a:cs typeface="Calibri"/>
              </a:rPr>
              <a:t>	8	[10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Calibri"/>
                <a:cs typeface="Calibri"/>
              </a:rPr>
              <a:t>	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5720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576262" y="1507455"/>
            <a:ext cx="52638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t=2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1204912" y="1507455"/>
            <a:ext cx="55393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s=1</a:t>
            </a: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1944687" y="1507455"/>
            <a:ext cx="5812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117475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1890712" y="184150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922713" y="5106988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202764" name="Rectangle 12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4071938" y="4724400"/>
            <a:ext cx="31691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alibri"/>
                <a:cs typeface="Calibri"/>
              </a:rPr>
              <a:t>v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4549775" y="4724400"/>
            <a:ext cx="53853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T</a:t>
            </a:r>
            <a:r>
              <a:rPr lang="en-US" sz="2000" dirty="0" smtClean="0">
                <a:latin typeface="Calibri"/>
                <a:cs typeface="Calibri"/>
              </a:rPr>
              <a:t>ag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5410200" y="4724400"/>
            <a:ext cx="75781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smtClean="0">
                <a:latin typeface="Calibri"/>
                <a:cs typeface="Calibri"/>
              </a:rPr>
              <a:t>Block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922713" y="5416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4497388" y="5416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5165725" y="5416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3922713" y="5924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3" name="Rectangle 21"/>
          <p:cNvSpPr>
            <a:spLocks noChangeArrowheads="1"/>
          </p:cNvSpPr>
          <p:nvPr/>
        </p:nvSpPr>
        <p:spPr bwMode="auto">
          <a:xfrm>
            <a:off x="4497388" y="5924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4" name="Rectangle 22"/>
          <p:cNvSpPr>
            <a:spLocks noChangeArrowheads="1"/>
          </p:cNvSpPr>
          <p:nvPr/>
        </p:nvSpPr>
        <p:spPr bwMode="auto">
          <a:xfrm>
            <a:off x="5165725" y="5924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3922713" y="624840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4497388" y="624840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7" name="Rectangle 25"/>
          <p:cNvSpPr>
            <a:spLocks noChangeArrowheads="1"/>
          </p:cNvSpPr>
          <p:nvPr/>
        </p:nvSpPr>
        <p:spPr bwMode="auto">
          <a:xfrm>
            <a:off x="5165725" y="624840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6657975" y="2984698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922713" y="5110163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1" name="Rectangle 29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2" name="Rectangle 30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00</a:t>
              </a:r>
            </a:p>
          </p:txBody>
        </p:sp>
        <p:sp>
          <p:nvSpPr>
            <p:cNvPr id="202783" name="Rectangle 31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748463" y="32766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6657975" y="35814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922713" y="5921375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7" name="Rectangle 35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8" name="Rectangle 36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01</a:t>
              </a:r>
            </a:p>
          </p:txBody>
        </p:sp>
        <p:sp>
          <p:nvSpPr>
            <p:cNvPr id="202789" name="Rectangle 37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202790" name="Text Box 38"/>
          <p:cNvSpPr txBox="1">
            <a:spLocks noChangeArrowheads="1"/>
          </p:cNvSpPr>
          <p:nvPr/>
        </p:nvSpPr>
        <p:spPr bwMode="auto">
          <a:xfrm>
            <a:off x="6657975" y="38862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922713" y="541337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92" name="Rectangle 40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93" name="Rectangle 41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10</a:t>
              </a:r>
            </a:p>
          </p:txBody>
        </p:sp>
        <p:sp>
          <p:nvSpPr>
            <p:cNvPr id="202794" name="Rectangle 42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202795" name="Text Box 43"/>
          <p:cNvSpPr txBox="1">
            <a:spLocks noChangeArrowheads="1"/>
          </p:cNvSpPr>
          <p:nvPr/>
        </p:nvSpPr>
        <p:spPr bwMode="auto">
          <a:xfrm>
            <a:off x="6748463" y="41910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825750" y="5416550"/>
            <a:ext cx="858838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27045" y="5220512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27045" y="60314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</p:spTree>
    <p:extLst>
      <p:ext uri="{BB962C8B-B14F-4D97-AF65-F5344CB8AC3E}">
        <p14:creationId xmlns:p14="http://schemas.microsoft.com/office/powerpoint/2010/main" val="1250750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9" grpId="0"/>
      <p:bldP spid="202784" grpId="0"/>
      <p:bldP spid="202785" grpId="0"/>
      <p:bldP spid="202790" grpId="0"/>
      <p:bldP spid="2027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10040"/>
            <a:ext cx="8716962" cy="782638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What About Writes?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307387" cy="5322887"/>
          </a:xfrm>
        </p:spPr>
        <p:txBody>
          <a:bodyPr lIns="90360" tIns="44280" rIns="90360" bIns="44280"/>
          <a:lstStyle/>
          <a:p>
            <a:pPr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Multiple copies of data exist:</a:t>
            </a:r>
          </a:p>
          <a:p>
            <a:pPr lvl="1" eaLnBrk="1" hangingPunct="1"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L1, L2, L3, Main Memory, Disk</a:t>
            </a:r>
          </a:p>
          <a:p>
            <a:pPr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 hit?</a:t>
            </a:r>
          </a:p>
          <a:p>
            <a:pPr lvl="1" eaLnBrk="1" hangingPunct="1"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Write-through </a:t>
            </a:r>
            <a:r>
              <a:rPr lang="en-GB" dirty="0" smtClean="0"/>
              <a:t>(write immediately to memory)</a:t>
            </a:r>
          </a:p>
          <a:p>
            <a:pPr lvl="1" eaLnBrk="1" hangingPunct="1"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Write-back </a:t>
            </a:r>
            <a:r>
              <a:rPr lang="en-GB" dirty="0" smtClean="0"/>
              <a:t>(defer write to memory until replacement of line)</a:t>
            </a:r>
          </a:p>
          <a:p>
            <a:pPr lvl="2" eaLnBrk="1" hangingPunct="1"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Need a dirty bit (line different from memory or not)</a:t>
            </a:r>
          </a:p>
          <a:p>
            <a:pPr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 miss?</a:t>
            </a:r>
          </a:p>
          <a:p>
            <a:pPr lvl="1"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Write-allocate </a:t>
            </a:r>
            <a:r>
              <a:rPr lang="en-GB" dirty="0" smtClean="0"/>
              <a:t>(load into cache, update line in cache)</a:t>
            </a:r>
          </a:p>
          <a:p>
            <a:pPr lvl="2"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Good if more writes to the location follow</a:t>
            </a:r>
          </a:p>
          <a:p>
            <a:pPr lvl="1"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No-write-allocate </a:t>
            </a:r>
            <a:r>
              <a:rPr lang="en-GB" dirty="0" smtClean="0"/>
              <a:t>(writes straight to memory, does not load into cache)</a:t>
            </a:r>
          </a:p>
          <a:p>
            <a:pPr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Typical</a:t>
            </a:r>
          </a:p>
          <a:p>
            <a:pPr lvl="1"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Write-through + No-write-allocate</a:t>
            </a:r>
          </a:p>
          <a:p>
            <a:pPr lvl="1">
              <a:spcBef>
                <a:spcPts val="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b="1" dirty="0" smtClean="0"/>
              <a:t>Write-back + Write-allocate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136117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25"/>
          <p:cNvSpPr>
            <a:spLocks noChangeArrowheads="1"/>
          </p:cNvSpPr>
          <p:nvPr/>
        </p:nvSpPr>
        <p:spPr bwMode="auto">
          <a:xfrm>
            <a:off x="228600" y="1676400"/>
            <a:ext cx="6172200" cy="3886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404"/>
          <p:cNvSpPr>
            <a:spLocks noChangeArrowheads="1"/>
          </p:cNvSpPr>
          <p:nvPr/>
        </p:nvSpPr>
        <p:spPr bwMode="auto">
          <a:xfrm>
            <a:off x="3810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Rectangle 413"/>
          <p:cNvSpPr>
            <a:spLocks noChangeArrowheads="1"/>
          </p:cNvSpPr>
          <p:nvPr/>
        </p:nvSpPr>
        <p:spPr bwMode="auto">
          <a:xfrm>
            <a:off x="41148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Intel Core i7 Cache Hierarchy</a:t>
            </a:r>
            <a:endParaRPr lang="en-US" dirty="0"/>
          </a:p>
        </p:txBody>
      </p:sp>
      <p:sp>
        <p:nvSpPr>
          <p:cNvPr id="4" name="Rectangle 396"/>
          <p:cNvSpPr>
            <a:spLocks noChangeArrowheads="1"/>
          </p:cNvSpPr>
          <p:nvPr/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/>
              <a:t>Regs</a:t>
            </a:r>
            <a:endParaRPr lang="en-US" sz="1800" dirty="0"/>
          </a:p>
        </p:txBody>
      </p:sp>
      <p:sp>
        <p:nvSpPr>
          <p:cNvPr id="5" name="Rectangle 397"/>
          <p:cNvSpPr>
            <a:spLocks noChangeArrowheads="1"/>
          </p:cNvSpPr>
          <p:nvPr/>
        </p:nvSpPr>
        <p:spPr bwMode="auto">
          <a:xfrm>
            <a:off x="5889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L1 </a:t>
            </a:r>
          </a:p>
          <a:p>
            <a:pPr algn="ctr"/>
            <a:r>
              <a:rPr lang="en-US" sz="1600"/>
              <a:t>d-cache</a:t>
            </a:r>
          </a:p>
        </p:txBody>
      </p:sp>
      <p:sp>
        <p:nvSpPr>
          <p:cNvPr id="6" name="Rectangle 399"/>
          <p:cNvSpPr>
            <a:spLocks noChangeArrowheads="1"/>
          </p:cNvSpPr>
          <p:nvPr/>
        </p:nvSpPr>
        <p:spPr bwMode="auto">
          <a:xfrm>
            <a:off x="15240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/>
              <a:t>L1 </a:t>
            </a:r>
          </a:p>
          <a:p>
            <a:pPr algn="ctr"/>
            <a:r>
              <a:rPr lang="en-US" sz="1600" dirty="0" err="1"/>
              <a:t>i</a:t>
            </a:r>
            <a:r>
              <a:rPr lang="en-US" sz="1600" dirty="0"/>
              <a:t>-cache</a:t>
            </a:r>
          </a:p>
        </p:txBody>
      </p:sp>
      <p:sp>
        <p:nvSpPr>
          <p:cNvPr id="7" name="Rectangle 400"/>
          <p:cNvSpPr>
            <a:spLocks noChangeArrowheads="1"/>
          </p:cNvSpPr>
          <p:nvPr/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8" name="Line 401"/>
          <p:cNvSpPr>
            <a:spLocks noChangeShapeType="1"/>
          </p:cNvSpPr>
          <p:nvPr/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Line 402"/>
          <p:cNvSpPr>
            <a:spLocks noChangeShapeType="1"/>
          </p:cNvSpPr>
          <p:nvPr/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Line 403"/>
          <p:cNvSpPr>
            <a:spLocks noChangeShapeType="1"/>
          </p:cNvSpPr>
          <p:nvPr/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Text Box 405"/>
          <p:cNvSpPr txBox="1">
            <a:spLocks noChangeArrowheads="1"/>
          </p:cNvSpPr>
          <p:nvPr/>
        </p:nvSpPr>
        <p:spPr bwMode="auto">
          <a:xfrm>
            <a:off x="3048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0</a:t>
            </a:r>
          </a:p>
        </p:txBody>
      </p:sp>
      <p:sp>
        <p:nvSpPr>
          <p:cNvPr id="13" name="Rectangle 406"/>
          <p:cNvSpPr>
            <a:spLocks noChangeArrowheads="1"/>
          </p:cNvSpPr>
          <p:nvPr/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Regs</a:t>
            </a:r>
          </a:p>
        </p:txBody>
      </p:sp>
      <p:sp>
        <p:nvSpPr>
          <p:cNvPr id="14" name="Rectangle 407"/>
          <p:cNvSpPr>
            <a:spLocks noChangeArrowheads="1"/>
          </p:cNvSpPr>
          <p:nvPr/>
        </p:nvSpPr>
        <p:spPr bwMode="auto">
          <a:xfrm>
            <a:off x="43227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/>
              <a:t>L1 </a:t>
            </a:r>
          </a:p>
          <a:p>
            <a:pPr algn="ctr"/>
            <a:r>
              <a:rPr lang="en-US" sz="1600" dirty="0" err="1"/>
              <a:t>d</a:t>
            </a:r>
            <a:r>
              <a:rPr lang="en-US" sz="1600" dirty="0"/>
              <a:t>-cache</a:t>
            </a:r>
          </a:p>
        </p:txBody>
      </p:sp>
      <p:sp>
        <p:nvSpPr>
          <p:cNvPr id="15" name="Rectangle 408"/>
          <p:cNvSpPr>
            <a:spLocks noChangeArrowheads="1"/>
          </p:cNvSpPr>
          <p:nvPr/>
        </p:nvSpPr>
        <p:spPr bwMode="auto">
          <a:xfrm>
            <a:off x="52578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L1 </a:t>
            </a:r>
          </a:p>
          <a:p>
            <a:pPr algn="ctr"/>
            <a:r>
              <a:rPr lang="en-US" sz="1600"/>
              <a:t>i-cache</a:t>
            </a:r>
          </a:p>
        </p:txBody>
      </p:sp>
      <p:sp>
        <p:nvSpPr>
          <p:cNvPr id="16" name="Rectangle 409"/>
          <p:cNvSpPr>
            <a:spLocks noChangeArrowheads="1"/>
          </p:cNvSpPr>
          <p:nvPr/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7" name="Line 410"/>
          <p:cNvSpPr>
            <a:spLocks noChangeShapeType="1"/>
          </p:cNvSpPr>
          <p:nvPr/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Line 411"/>
          <p:cNvSpPr>
            <a:spLocks noChangeShapeType="1"/>
          </p:cNvSpPr>
          <p:nvPr/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412"/>
          <p:cNvSpPr>
            <a:spLocks noChangeShapeType="1"/>
          </p:cNvSpPr>
          <p:nvPr/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Text Box 414"/>
          <p:cNvSpPr txBox="1">
            <a:spLocks noChangeArrowheads="1"/>
          </p:cNvSpPr>
          <p:nvPr/>
        </p:nvSpPr>
        <p:spPr bwMode="auto">
          <a:xfrm>
            <a:off x="40386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3</a:t>
            </a:r>
          </a:p>
        </p:txBody>
      </p:sp>
      <p:sp>
        <p:nvSpPr>
          <p:cNvPr id="22" name="Text Box 415"/>
          <p:cNvSpPr txBox="1">
            <a:spLocks noChangeArrowheads="1"/>
          </p:cNvSpPr>
          <p:nvPr/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/>
              <a:t>…</a:t>
            </a:r>
          </a:p>
        </p:txBody>
      </p:sp>
      <p:sp>
        <p:nvSpPr>
          <p:cNvPr id="23" name="Line 417"/>
          <p:cNvSpPr>
            <a:spLocks noChangeShapeType="1"/>
          </p:cNvSpPr>
          <p:nvPr/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Line 418"/>
          <p:cNvSpPr>
            <a:spLocks noChangeShapeType="1"/>
          </p:cNvSpPr>
          <p:nvPr/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419"/>
          <p:cNvSpPr>
            <a:spLocks noChangeArrowheads="1"/>
          </p:cNvSpPr>
          <p:nvPr/>
        </p:nvSpPr>
        <p:spPr bwMode="auto">
          <a:xfrm>
            <a:off x="1098550" y="4820478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</a:pPr>
            <a:r>
              <a:rPr lang="en-US" sz="1700" dirty="0"/>
              <a:t>L3 unified cache</a:t>
            </a:r>
          </a:p>
          <a:p>
            <a:pPr algn="ctr">
              <a:spcBef>
                <a:spcPts val="0"/>
              </a:spcBef>
            </a:pPr>
            <a:r>
              <a:rPr lang="en-US" sz="1700" dirty="0"/>
              <a:t>(shared by all cores)</a:t>
            </a:r>
          </a:p>
        </p:txBody>
      </p:sp>
      <p:sp>
        <p:nvSpPr>
          <p:cNvPr id="26" name="Rectangle 420"/>
          <p:cNvSpPr>
            <a:spLocks noChangeArrowheads="1"/>
          </p:cNvSpPr>
          <p:nvPr/>
        </p:nvSpPr>
        <p:spPr bwMode="auto">
          <a:xfrm>
            <a:off x="228600" y="6057900"/>
            <a:ext cx="6172200" cy="5715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Main memory</a:t>
            </a:r>
          </a:p>
        </p:txBody>
      </p:sp>
      <p:sp>
        <p:nvSpPr>
          <p:cNvPr id="27" name="Line 421"/>
          <p:cNvSpPr>
            <a:spLocks noChangeShapeType="1"/>
          </p:cNvSpPr>
          <p:nvPr/>
        </p:nvSpPr>
        <p:spPr bwMode="auto">
          <a:xfrm>
            <a:off x="3371850" y="53721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426"/>
          <p:cNvSpPr txBox="1">
            <a:spLocks noChangeArrowheads="1"/>
          </p:cNvSpPr>
          <p:nvPr/>
        </p:nvSpPr>
        <p:spPr bwMode="auto">
          <a:xfrm>
            <a:off x="152400" y="1295400"/>
            <a:ext cx="192075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Processor package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53200" y="1676400"/>
            <a:ext cx="2514600" cy="3536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800" dirty="0" smtClean="0">
                <a:latin typeface="Calibri" pitchFamily="34" charset="0"/>
              </a:rPr>
              <a:t>L1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 and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-cache:</a:t>
            </a:r>
          </a:p>
          <a:p>
            <a:pPr lvl="1">
              <a:spcBef>
                <a:spcPts val="600"/>
              </a:spcBef>
            </a:pPr>
            <a:r>
              <a:rPr lang="en-US" sz="1800" b="0" dirty="0" smtClean="0">
                <a:latin typeface="Calibri" pitchFamily="34" charset="0"/>
              </a:rPr>
              <a:t>32 KB,  8-way, </a:t>
            </a:r>
          </a:p>
          <a:p>
            <a:pPr lvl="1">
              <a:spcBef>
                <a:spcPts val="600"/>
              </a:spcBef>
            </a:pPr>
            <a:r>
              <a:rPr lang="en-US" sz="1800" b="0" dirty="0" smtClean="0">
                <a:latin typeface="Calibri" pitchFamily="34" charset="0"/>
              </a:rPr>
              <a:t>Access: 4 cycles</a:t>
            </a:r>
          </a:p>
          <a:p>
            <a:pPr>
              <a:spcBef>
                <a:spcPts val="600"/>
              </a:spcBef>
            </a:pPr>
            <a:endParaRPr lang="en-US" sz="1800" b="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1800" dirty="0" smtClean="0">
                <a:latin typeface="Calibri" pitchFamily="34" charset="0"/>
              </a:rPr>
              <a:t>L2 unified cache:</a:t>
            </a:r>
          </a:p>
          <a:p>
            <a:pPr lvl="1">
              <a:spcBef>
                <a:spcPts val="600"/>
              </a:spcBef>
            </a:pPr>
            <a:r>
              <a:rPr lang="en-US" sz="1800" b="0" dirty="0" smtClean="0">
                <a:latin typeface="Calibri" pitchFamily="34" charset="0"/>
              </a:rPr>
              <a:t> 256 KB, 8-way, </a:t>
            </a:r>
          </a:p>
          <a:p>
            <a:pPr lvl="1">
              <a:spcBef>
                <a:spcPts val="600"/>
              </a:spcBef>
            </a:pPr>
            <a:r>
              <a:rPr lang="en-US" sz="1800" b="0" dirty="0" smtClean="0">
                <a:latin typeface="Calibri" pitchFamily="34" charset="0"/>
              </a:rPr>
              <a:t>Access: 10 cycles</a:t>
            </a:r>
          </a:p>
          <a:p>
            <a:pPr lvl="1">
              <a:spcBef>
                <a:spcPts val="600"/>
              </a:spcBef>
            </a:pPr>
            <a:endParaRPr lang="en-US" sz="1800" b="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1800" dirty="0" smtClean="0">
                <a:latin typeface="Calibri" pitchFamily="34" charset="0"/>
              </a:rPr>
              <a:t>L3 unified cache:</a:t>
            </a:r>
          </a:p>
          <a:p>
            <a:pPr lvl="1">
              <a:spcBef>
                <a:spcPts val="600"/>
              </a:spcBef>
            </a:pPr>
            <a:r>
              <a:rPr lang="en-US" sz="1800" b="0" dirty="0" smtClean="0">
                <a:latin typeface="Calibri" pitchFamily="34" charset="0"/>
              </a:rPr>
              <a:t>8 MB, 16-way,</a:t>
            </a:r>
          </a:p>
          <a:p>
            <a:pPr lvl="1">
              <a:spcBef>
                <a:spcPts val="600"/>
              </a:spcBef>
            </a:pPr>
            <a:r>
              <a:rPr lang="en-US" sz="1800" b="0" dirty="0" smtClean="0">
                <a:latin typeface="Calibri" pitchFamily="34" charset="0"/>
              </a:rPr>
              <a:t>Access: 40-75 cycles</a:t>
            </a:r>
          </a:p>
          <a:p>
            <a:pPr lvl="1">
              <a:spcBef>
                <a:spcPts val="600"/>
              </a:spcBef>
            </a:pPr>
            <a:endParaRPr lang="en-US" sz="1800" b="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1800" dirty="0" smtClean="0">
                <a:latin typeface="Calibri" pitchFamily="34" charset="0"/>
              </a:rPr>
              <a:t>Block size</a:t>
            </a:r>
            <a:r>
              <a:rPr lang="en-US" sz="1800" b="0" dirty="0" smtClean="0">
                <a:latin typeface="Calibri" pitchFamily="34" charset="0"/>
              </a:rPr>
              <a:t>: 64 bytes for all caches. </a:t>
            </a:r>
          </a:p>
        </p:txBody>
      </p:sp>
    </p:spTree>
    <p:extLst>
      <p:ext uri="{BB962C8B-B14F-4D97-AF65-F5344CB8AC3E}">
        <p14:creationId xmlns:p14="http://schemas.microsoft.com/office/powerpoint/2010/main" val="26586192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Cache Performance Metrics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94725" cy="497205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Miss Rate</a:t>
            </a:r>
          </a:p>
          <a:p>
            <a:pPr lvl="1"/>
            <a:r>
              <a:rPr lang="en-GB" dirty="0" smtClean="0"/>
              <a:t>Fraction of memory references not found in cache</a:t>
            </a:r>
            <a:br>
              <a:rPr lang="en-GB" dirty="0" smtClean="0"/>
            </a:br>
            <a:r>
              <a:rPr lang="en-GB" dirty="0" smtClean="0"/>
              <a:t>(misses / accesses) = 1 – hit rate</a:t>
            </a:r>
          </a:p>
          <a:p>
            <a:pPr lvl="1"/>
            <a:r>
              <a:rPr lang="en-GB" dirty="0" smtClean="0"/>
              <a:t>Typical numbers (in percentages):</a:t>
            </a:r>
          </a:p>
          <a:p>
            <a:pPr lvl="2"/>
            <a:r>
              <a:rPr lang="en-GB" dirty="0" smtClean="0"/>
              <a:t>3-10% for L1</a:t>
            </a:r>
          </a:p>
          <a:p>
            <a:pPr lvl="2"/>
            <a:r>
              <a:rPr lang="en-GB" dirty="0" smtClean="0"/>
              <a:t>Can be quite small (e.g., &lt; 1%) for L2, depending on size, etc.</a:t>
            </a:r>
          </a:p>
          <a:p>
            <a:r>
              <a:rPr lang="en-GB" dirty="0" smtClean="0"/>
              <a:t>Hit Time</a:t>
            </a:r>
          </a:p>
          <a:p>
            <a:pPr lvl="1"/>
            <a:r>
              <a:rPr lang="en-GB" dirty="0" smtClean="0"/>
              <a:t>Time to deliver a line in the cache to the processor</a:t>
            </a:r>
          </a:p>
          <a:p>
            <a:pPr lvl="2"/>
            <a:r>
              <a:rPr lang="en-GB" dirty="0" smtClean="0"/>
              <a:t>Includes time to determine whether line is in the cache</a:t>
            </a:r>
          </a:p>
          <a:p>
            <a:pPr lvl="1"/>
            <a:r>
              <a:rPr lang="en-GB" dirty="0" smtClean="0"/>
              <a:t>Typical numbers:</a:t>
            </a:r>
          </a:p>
          <a:p>
            <a:pPr lvl="2"/>
            <a:r>
              <a:rPr lang="en-GB" dirty="0" smtClean="0"/>
              <a:t>4 clock cycles for L1</a:t>
            </a:r>
          </a:p>
          <a:p>
            <a:pPr lvl="2"/>
            <a:r>
              <a:rPr lang="en-GB" dirty="0" smtClean="0"/>
              <a:t>10 clock cycles for L2</a:t>
            </a:r>
          </a:p>
          <a:p>
            <a:r>
              <a:rPr lang="en-GB" dirty="0" smtClean="0"/>
              <a:t>Miss Penalty</a:t>
            </a:r>
          </a:p>
          <a:p>
            <a:pPr lvl="1"/>
            <a:r>
              <a:rPr lang="en-GB" dirty="0" smtClean="0"/>
              <a:t>Additional time required because of a miss</a:t>
            </a:r>
          </a:p>
          <a:p>
            <a:pPr lvl="2"/>
            <a:r>
              <a:rPr lang="en-GB" dirty="0"/>
              <a:t>T</a:t>
            </a:r>
            <a:r>
              <a:rPr lang="en-GB" dirty="0" smtClean="0"/>
              <a:t>ypically 50-200 cycles for main memory (Trend: increasing!)</a:t>
            </a:r>
          </a:p>
        </p:txBody>
      </p:sp>
    </p:spTree>
    <p:extLst>
      <p:ext uri="{BB962C8B-B14F-4D97-AF65-F5344CB8AC3E}">
        <p14:creationId xmlns:p14="http://schemas.microsoft.com/office/powerpoint/2010/main" val="42818468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90513" y="247650"/>
            <a:ext cx="8038478" cy="781050"/>
          </a:xfrm>
        </p:spPr>
        <p:txBody>
          <a:bodyPr lIns="90488" tIns="44450" rIns="90488" bIns="44450" anchor="b"/>
          <a:lstStyle/>
          <a:p>
            <a:pPr eaLnBrk="1" hangingPunct="1"/>
            <a:r>
              <a:rPr lang="en-US" dirty="0" smtClean="0"/>
              <a:t>Let’s Think About Those Numbers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8" tIns="44450" rIns="90488" bIns="44450"/>
          <a:lstStyle/>
          <a:p>
            <a:pPr>
              <a:defRPr/>
            </a:pPr>
            <a:r>
              <a:rPr lang="en-US" dirty="0" smtClean="0"/>
              <a:t>Huge difference between a hit and a miss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Could be 100x, if just L1 and main memory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Would you believe 99% hits is twice as good as 97%?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Consider: </a:t>
            </a:r>
            <a:br>
              <a:rPr lang="en-US" sz="1800" dirty="0" smtClean="0"/>
            </a:br>
            <a:r>
              <a:rPr lang="en-US" sz="1800" dirty="0" smtClean="0"/>
              <a:t>Cache hit time of 1 cycle</a:t>
            </a:r>
            <a:br>
              <a:rPr lang="en-US" sz="1800" dirty="0" smtClean="0"/>
            </a:br>
            <a:r>
              <a:rPr lang="en-US" sz="1800" dirty="0" smtClean="0"/>
              <a:t>Miss penalty of 100 cycles</a:t>
            </a:r>
          </a:p>
          <a:p>
            <a:pPr lvl="1">
              <a:defRPr/>
            </a:pP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Average access time: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97% hits:  1 cycle + 0.03 * 100 cycles =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4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99% hits:  1 cycle + 0.01 * 100 cycles = </a:t>
            </a:r>
            <a:r>
              <a:rPr lang="en-US" sz="1800" b="1" dirty="0" smtClean="0">
                <a:solidFill>
                  <a:srgbClr val="C00000"/>
                </a:solidFill>
              </a:rPr>
              <a:t>2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sz="1600" dirty="0" smtClean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rgbClr val="C00000"/>
                </a:solidFill>
              </a:rPr>
              <a:t>This is why “miss rate” is used instead of “hit rate”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069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Cache-Friendly Code</a:t>
            </a:r>
            <a:endParaRPr lang="en-US" dirty="0"/>
          </a:p>
        </p:txBody>
      </p:sp>
      <p:sp>
        <p:nvSpPr>
          <p:cNvPr id="16077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dirty="0" smtClean="0"/>
              <a:t>Make the common case go fast</a:t>
            </a:r>
          </a:p>
          <a:p>
            <a:pPr lvl="1"/>
            <a:r>
              <a:rPr lang="en-US" dirty="0" smtClean="0"/>
              <a:t>Focus on the inner loops of the core functions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Minimize misses in the inner loops</a:t>
            </a:r>
          </a:p>
          <a:p>
            <a:pPr lvl="1"/>
            <a:r>
              <a:rPr lang="en-US" dirty="0" smtClean="0"/>
              <a:t>Repeated references to variables are good (</a:t>
            </a:r>
            <a:r>
              <a:rPr lang="en-US" dirty="0" smtClean="0">
                <a:solidFill>
                  <a:srgbClr val="FF0000"/>
                </a:solidFill>
              </a:rPr>
              <a:t>temporal locality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Stride-1 reference patterns are good (</a:t>
            </a:r>
            <a:r>
              <a:rPr lang="en-US" dirty="0" smtClean="0">
                <a:solidFill>
                  <a:srgbClr val="FF0000"/>
                </a:solidFill>
              </a:rPr>
              <a:t>spatial locality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6876" y="4800600"/>
            <a:ext cx="8518524" cy="677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Key idea: Our qualitative notion of locality is quantified by our understanding of cache memories</a:t>
            </a:r>
          </a:p>
        </p:txBody>
      </p:sp>
    </p:spTree>
    <p:extLst>
      <p:ext uri="{BB962C8B-B14F-4D97-AF65-F5344CB8AC3E}">
        <p14:creationId xmlns:p14="http://schemas.microsoft.com/office/powerpoint/2010/main" val="24523802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Memory Mountain</a:t>
            </a:r>
          </a:p>
        </p:txBody>
      </p:sp>
      <p:sp>
        <p:nvSpPr>
          <p:cNvPr id="1617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Read throughput </a:t>
            </a:r>
            <a:r>
              <a:rPr lang="en-US" dirty="0"/>
              <a:t>(read bandwidth)</a:t>
            </a:r>
          </a:p>
          <a:p>
            <a:pPr lvl="1"/>
            <a:r>
              <a:rPr lang="en-US" dirty="0"/>
              <a:t>Number of bytes read from memory per second (MB/</a:t>
            </a:r>
            <a:r>
              <a:rPr lang="en-US" dirty="0" err="1"/>
              <a:t>s</a:t>
            </a:r>
            <a:r>
              <a:rPr lang="en-US" dirty="0"/>
              <a:t>)</a:t>
            </a: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Memory mountain: </a:t>
            </a:r>
            <a:r>
              <a:rPr lang="en-US" dirty="0" smtClean="0"/>
              <a:t>Measured </a:t>
            </a:r>
            <a:r>
              <a:rPr lang="en-US" dirty="0"/>
              <a:t>read throughput as a function of spatial and temporal locality.</a:t>
            </a:r>
          </a:p>
          <a:p>
            <a:pPr lvl="1"/>
            <a:r>
              <a:rPr lang="en-US" dirty="0"/>
              <a:t>Compact way to characterize memory system performance.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2298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7592093" cy="762000"/>
          </a:xfrm>
        </p:spPr>
        <p:txBody>
          <a:bodyPr/>
          <a:lstStyle/>
          <a:p>
            <a:r>
              <a:rPr lang="en-US" dirty="0"/>
              <a:t>Memory Mountain Test Function</a:t>
            </a: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76200" y="918656"/>
            <a:ext cx="6318391" cy="5863144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ts val="600"/>
              </a:spcBef>
            </a:pPr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data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[MAXELEMS];  </a:t>
            </a:r>
            <a:r>
              <a:rPr lang="en-US" sz="1500" dirty="0" smtClean="0">
                <a:solidFill>
                  <a:srgbClr val="CB2418"/>
                </a:solidFill>
                <a:latin typeface="Menlo-Regular"/>
              </a:rPr>
              <a:t>/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* </a:t>
            </a:r>
            <a:r>
              <a:rPr lang="en-US" sz="1500" dirty="0" smtClean="0">
                <a:solidFill>
                  <a:srgbClr val="CB2418"/>
                </a:solidFill>
                <a:latin typeface="Menlo-Regular"/>
              </a:rPr>
              <a:t>Global array to traverse */</a:t>
            </a:r>
          </a:p>
          <a:p>
            <a:pPr>
              <a:spcBef>
                <a:spcPts val="600"/>
              </a:spcBef>
            </a:pPr>
            <a:endParaRPr lang="en-US" sz="1500" dirty="0" smtClean="0">
              <a:solidFill>
                <a:srgbClr val="9D0003"/>
              </a:solidFill>
              <a:latin typeface="Menlo-Regular"/>
            </a:endParaRPr>
          </a:p>
          <a:p>
            <a:pPr>
              <a:spcBef>
                <a:spcPts val="600"/>
              </a:spcBef>
            </a:pPr>
            <a:r>
              <a:rPr lang="en-US" sz="1500" dirty="0" smtClean="0">
                <a:solidFill>
                  <a:srgbClr val="9D0003"/>
                </a:solidFill>
                <a:latin typeface="Menlo-Regular"/>
              </a:rPr>
              <a:t>/* test </a:t>
            </a:r>
            <a:r>
              <a:rPr lang="en-US" sz="1500" dirty="0">
                <a:solidFill>
                  <a:srgbClr val="9D0003"/>
                </a:solidFill>
                <a:latin typeface="Menlo-Regular"/>
              </a:rPr>
              <a:t>- Iterate over first "</a:t>
            </a:r>
            <a:r>
              <a:rPr lang="en-US" sz="1500" dirty="0" err="1">
                <a:solidFill>
                  <a:srgbClr val="9D0003"/>
                </a:solidFill>
                <a:latin typeface="Menlo-Regular"/>
              </a:rPr>
              <a:t>elems</a:t>
            </a:r>
            <a:r>
              <a:rPr lang="en-US" sz="1500" dirty="0">
                <a:solidFill>
                  <a:srgbClr val="9D0003"/>
                </a:solidFill>
                <a:latin typeface="Menlo-Regular"/>
              </a:rPr>
              <a:t>" elements </a:t>
            </a:r>
            <a:r>
              <a:rPr lang="en-US" sz="1500" dirty="0" smtClean="0">
                <a:solidFill>
                  <a:srgbClr val="9D0003"/>
                </a:solidFill>
                <a:latin typeface="Menlo-Regular"/>
              </a:rPr>
              <a:t>of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pPr>
              <a:spcBef>
                <a:spcPts val="600"/>
              </a:spcBef>
            </a:pPr>
            <a:r>
              <a:rPr lang="en-US" sz="1500" dirty="0">
                <a:solidFill>
                  <a:srgbClr val="9D0003"/>
                </a:solidFill>
                <a:latin typeface="Menlo-Regular"/>
              </a:rPr>
              <a:t> *        </a:t>
            </a:r>
            <a:r>
              <a:rPr lang="en-US" sz="1500" dirty="0" smtClean="0">
                <a:solidFill>
                  <a:srgbClr val="9D0003"/>
                </a:solidFill>
                <a:latin typeface="Menlo-Regular"/>
              </a:rPr>
              <a:t>array “data” with stride </a:t>
            </a:r>
            <a:r>
              <a:rPr lang="en-US" sz="1500" dirty="0">
                <a:solidFill>
                  <a:srgbClr val="9D0003"/>
                </a:solidFill>
                <a:latin typeface="Menlo-Regular"/>
              </a:rPr>
              <a:t>of "stride", using </a:t>
            </a:r>
            <a:endParaRPr lang="en-US" sz="1500" dirty="0" smtClean="0">
              <a:solidFill>
                <a:srgbClr val="9D0003"/>
              </a:solidFill>
              <a:latin typeface="Menlo-Regular"/>
            </a:endParaRPr>
          </a:p>
          <a:p>
            <a:pPr>
              <a:spcBef>
                <a:spcPts val="600"/>
              </a:spcBef>
            </a:pPr>
            <a:r>
              <a:rPr lang="en-US" sz="1500" dirty="0">
                <a:solidFill>
                  <a:srgbClr val="9D0003"/>
                </a:solidFill>
                <a:latin typeface="Menlo-Regular"/>
              </a:rPr>
              <a:t> </a:t>
            </a:r>
            <a:r>
              <a:rPr lang="en-US" sz="1500" dirty="0" smtClean="0">
                <a:solidFill>
                  <a:srgbClr val="9D0003"/>
                </a:solidFill>
                <a:latin typeface="Menlo-Regular"/>
              </a:rPr>
              <a:t>*        using 4x4 </a:t>
            </a:r>
            <a:r>
              <a:rPr lang="en-US" sz="1500" dirty="0">
                <a:solidFill>
                  <a:srgbClr val="9D0003"/>
                </a:solidFill>
                <a:latin typeface="Menlo-Regular"/>
              </a:rPr>
              <a:t>loop unrolling.                                                            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pPr>
              <a:spcBef>
                <a:spcPts val="600"/>
              </a:spcBef>
            </a:pPr>
            <a:r>
              <a:rPr lang="en-US" sz="1500" dirty="0">
                <a:solidFill>
                  <a:srgbClr val="9D0003"/>
                </a:solidFill>
                <a:latin typeface="Menlo-Regular"/>
              </a:rPr>
              <a:t> */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endParaRPr lang="en-US" sz="1500" dirty="0" smtClean="0">
              <a:solidFill>
                <a:srgbClr val="000000"/>
              </a:solidFill>
              <a:latin typeface="Menlo-Regular"/>
            </a:endParaRPr>
          </a:p>
          <a:p>
            <a:pPr>
              <a:spcBef>
                <a:spcPts val="600"/>
              </a:spcBef>
            </a:pPr>
            <a:r>
              <a:rPr lang="en-US" sz="1500" dirty="0" err="1" smtClean="0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smtClean="0">
                <a:solidFill>
                  <a:srgbClr val="4A00FF"/>
                </a:solidFill>
                <a:latin typeface="Menlo-Regular"/>
              </a:rPr>
              <a:t>test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 err="1" smtClean="0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 smtClean="0">
                <a:solidFill>
                  <a:srgbClr val="C1651C"/>
                </a:solidFill>
                <a:latin typeface="Menlo-Regular"/>
              </a:rPr>
              <a:t>elems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 err="1" smtClean="0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smtClean="0">
                <a:solidFill>
                  <a:srgbClr val="C1651C"/>
                </a:solidFill>
                <a:latin typeface="Menlo-Regular"/>
              </a:rPr>
              <a:t>stride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) {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pPr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 smtClean="0">
                <a:solidFill>
                  <a:srgbClr val="C1651C"/>
                </a:solidFill>
                <a:latin typeface="Menlo-Regular"/>
              </a:rPr>
              <a:t>sx2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=stride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*2, </a:t>
            </a:r>
            <a:r>
              <a:rPr lang="en-US" sz="1500" dirty="0" smtClean="0">
                <a:solidFill>
                  <a:srgbClr val="C1651C"/>
                </a:solidFill>
                <a:latin typeface="Menlo-Regular"/>
              </a:rPr>
              <a:t>sx3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=stride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*3, </a:t>
            </a:r>
            <a:r>
              <a:rPr lang="en-US" sz="1500" dirty="0" smtClean="0">
                <a:solidFill>
                  <a:srgbClr val="C1651C"/>
                </a:solidFill>
                <a:latin typeface="Menlo-Regular"/>
              </a:rPr>
              <a:t>sx4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=stride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*4;</a:t>
            </a:r>
          </a:p>
          <a:p>
            <a:pPr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acc0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0,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acc1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0,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acc2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0,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acc3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0;</a:t>
            </a:r>
          </a:p>
          <a:p>
            <a:pPr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length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500" dirty="0" err="1" smtClean="0">
                <a:solidFill>
                  <a:srgbClr val="000000"/>
                </a:solidFill>
                <a:latin typeface="Menlo-Regular"/>
              </a:rPr>
              <a:t>elems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 smtClean="0">
                <a:solidFill>
                  <a:srgbClr val="C1651C"/>
                </a:solidFill>
                <a:latin typeface="Menlo-Regular"/>
              </a:rPr>
              <a:t>limit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= length - sx4;</a:t>
            </a:r>
          </a:p>
          <a:p>
            <a:pPr>
              <a:spcBef>
                <a:spcPts val="600"/>
              </a:spcBef>
            </a:pP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pPr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Combine 4 elements at a time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pPr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0;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&lt; limit;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+= sx4) {</a:t>
            </a:r>
          </a:p>
          <a:p>
            <a:pPr>
              <a:spcBef>
                <a:spcPts val="600"/>
              </a:spcBef>
            </a:pPr>
            <a:r>
              <a:rPr lang="it-IT" sz="1500" dirty="0">
                <a:solidFill>
                  <a:srgbClr val="000000"/>
                </a:solidFill>
                <a:latin typeface="Menlo-Regular"/>
              </a:rPr>
              <a:t>        acc0 = acc0 + data[i];</a:t>
            </a:r>
          </a:p>
          <a:p>
            <a:pPr>
              <a:spcBef>
                <a:spcPts val="600"/>
              </a:spcBef>
            </a:pPr>
            <a:r>
              <a:rPr lang="sv-SE" sz="1500" dirty="0">
                <a:solidFill>
                  <a:srgbClr val="000000"/>
                </a:solidFill>
                <a:latin typeface="Menlo-Regular"/>
              </a:rPr>
              <a:t>        acc1 = acc1 + data[</a:t>
            </a:r>
            <a:r>
              <a:rPr lang="sv-SE" sz="1500" dirty="0" err="1">
                <a:solidFill>
                  <a:srgbClr val="000000"/>
                </a:solidFill>
                <a:latin typeface="Menlo-Regular"/>
              </a:rPr>
              <a:t>i+stride</a:t>
            </a:r>
            <a:r>
              <a:rPr lang="sv-SE" sz="1500" dirty="0">
                <a:solidFill>
                  <a:srgbClr val="000000"/>
                </a:solidFill>
                <a:latin typeface="Menlo-Regular"/>
              </a:rPr>
              <a:t>];</a:t>
            </a:r>
          </a:p>
          <a:p>
            <a:pPr>
              <a:spcBef>
                <a:spcPts val="600"/>
              </a:spcBef>
            </a:pPr>
            <a:r>
              <a:rPr lang="it-IT" sz="1500" dirty="0">
                <a:solidFill>
                  <a:srgbClr val="000000"/>
                </a:solidFill>
                <a:latin typeface="Menlo-Regular"/>
              </a:rPr>
              <a:t>        acc2 = acc2 + data[i+sx2];</a:t>
            </a:r>
          </a:p>
          <a:p>
            <a:pPr>
              <a:spcBef>
                <a:spcPts val="600"/>
              </a:spcBef>
            </a:pPr>
            <a:r>
              <a:rPr lang="it-IT" sz="1500" dirty="0">
                <a:solidFill>
                  <a:srgbClr val="000000"/>
                </a:solidFill>
                <a:latin typeface="Menlo-Regular"/>
              </a:rPr>
              <a:t>        acc3 = acc3 + data[i+sx3];</a:t>
            </a:r>
          </a:p>
          <a:p>
            <a:pPr>
              <a:spcBef>
                <a:spcPts val="600"/>
              </a:spcBef>
            </a:pPr>
            <a:r>
              <a:rPr lang="it-IT" sz="15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pPr>
              <a:spcBef>
                <a:spcPts val="600"/>
              </a:spcBef>
            </a:pPr>
            <a:endParaRPr lang="it-IT" sz="1500" dirty="0">
              <a:solidFill>
                <a:srgbClr val="000000"/>
              </a:solidFill>
              <a:latin typeface="Menlo-Regular"/>
            </a:endParaRPr>
          </a:p>
          <a:p>
            <a:pPr>
              <a:spcBef>
                <a:spcPts val="600"/>
              </a:spcBef>
            </a:pPr>
            <a:r>
              <a:rPr lang="it-IT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t-IT" sz="15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it-IT" sz="1500" dirty="0" err="1">
                <a:solidFill>
                  <a:srgbClr val="CB2418"/>
                </a:solidFill>
                <a:latin typeface="Menlo-Regular"/>
              </a:rPr>
              <a:t>Finish</a:t>
            </a:r>
            <a:r>
              <a:rPr lang="it-IT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it-IT" sz="1500" dirty="0" err="1">
                <a:solidFill>
                  <a:srgbClr val="CB2418"/>
                </a:solidFill>
                <a:latin typeface="Menlo-Regular"/>
              </a:rPr>
              <a:t>any</a:t>
            </a:r>
            <a:r>
              <a:rPr lang="it-IT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it-IT" sz="1500" dirty="0" err="1">
                <a:solidFill>
                  <a:srgbClr val="CB2418"/>
                </a:solidFill>
                <a:latin typeface="Menlo-Regular"/>
              </a:rPr>
              <a:t>remaining</a:t>
            </a:r>
            <a:r>
              <a:rPr lang="it-IT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it-IT" sz="1500" dirty="0" err="1">
                <a:solidFill>
                  <a:srgbClr val="CB2418"/>
                </a:solidFill>
                <a:latin typeface="Menlo-Regular"/>
              </a:rPr>
              <a:t>elements</a:t>
            </a:r>
            <a:r>
              <a:rPr lang="it-IT" sz="1500" dirty="0">
                <a:solidFill>
                  <a:srgbClr val="CB2418"/>
                </a:solidFill>
                <a:latin typeface="Menlo-Regular"/>
              </a:rPr>
              <a:t> */</a:t>
            </a:r>
            <a:endParaRPr lang="it-IT" sz="1500" dirty="0">
              <a:solidFill>
                <a:srgbClr val="000000"/>
              </a:solidFill>
              <a:latin typeface="Menlo-Regular"/>
            </a:endParaRPr>
          </a:p>
          <a:p>
            <a:pPr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(;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&lt; length;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++) {</a:t>
            </a:r>
          </a:p>
          <a:p>
            <a:pPr>
              <a:spcBef>
                <a:spcPts val="600"/>
              </a:spcBef>
            </a:pPr>
            <a:r>
              <a:rPr lang="it-IT" sz="1500" dirty="0">
                <a:solidFill>
                  <a:srgbClr val="000000"/>
                </a:solidFill>
                <a:latin typeface="Menlo-Regular"/>
              </a:rPr>
              <a:t>        acc0 = acc0 + data[i];</a:t>
            </a:r>
          </a:p>
          <a:p>
            <a:pPr>
              <a:spcBef>
                <a:spcPts val="600"/>
              </a:spcBef>
            </a:pPr>
            <a:r>
              <a:rPr lang="it-IT" sz="15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pPr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((acc0 + acc1) + (acc2 + acc3));</a:t>
            </a:r>
          </a:p>
          <a:p>
            <a:pPr>
              <a:spcBef>
                <a:spcPts val="600"/>
              </a:spcBef>
            </a:pP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77001" y="1447800"/>
            <a:ext cx="2514600" cy="236220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77001" y="1447800"/>
            <a:ext cx="2590800" cy="3962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1800" dirty="0">
                <a:latin typeface="Calibri" pitchFamily="34" charset="0"/>
              </a:rPr>
              <a:t>Call </a:t>
            </a:r>
            <a:r>
              <a:rPr lang="en-US" sz="1800" dirty="0" smtClean="0">
                <a:latin typeface="Courier New"/>
                <a:cs typeface="Courier New"/>
              </a:rPr>
              <a:t>test()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with many </a:t>
            </a:r>
            <a:r>
              <a:rPr lang="en-US" sz="1800" dirty="0" smtClean="0">
                <a:latin typeface="Calibri" pitchFamily="34" charset="0"/>
              </a:rPr>
              <a:t>combinations </a:t>
            </a:r>
            <a:r>
              <a:rPr lang="en-US" sz="1800" dirty="0">
                <a:latin typeface="Calibri" pitchFamily="34" charset="0"/>
              </a:rPr>
              <a:t>of </a:t>
            </a:r>
            <a:r>
              <a:rPr lang="en-US" sz="1800" dirty="0" err="1">
                <a:latin typeface="Courier New"/>
                <a:cs typeface="Courier New"/>
              </a:rPr>
              <a:t>elems</a:t>
            </a:r>
            <a:r>
              <a:rPr lang="en-US" sz="1800" dirty="0">
                <a:latin typeface="Calibri" pitchFamily="34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1800" dirty="0">
                <a:latin typeface="Calibri" pitchFamily="34" charset="0"/>
              </a:rPr>
              <a:t>and </a:t>
            </a:r>
            <a:r>
              <a:rPr lang="en-US" sz="1800" dirty="0">
                <a:latin typeface="Courier New"/>
                <a:cs typeface="Courier New"/>
              </a:rPr>
              <a:t>stride.</a:t>
            </a:r>
          </a:p>
          <a:p>
            <a:pPr>
              <a:spcBef>
                <a:spcPts val="600"/>
              </a:spcBef>
            </a:pPr>
            <a:endParaRPr lang="en-US" sz="1800" dirty="0">
              <a:latin typeface="Courier New"/>
              <a:cs typeface="Courier New"/>
            </a:endParaRPr>
          </a:p>
          <a:p>
            <a:pPr>
              <a:spcBef>
                <a:spcPts val="600"/>
              </a:spcBef>
            </a:pPr>
            <a:r>
              <a:rPr lang="en-US" sz="1800" dirty="0">
                <a:latin typeface="Courier New"/>
                <a:cs typeface="Courier New"/>
              </a:rPr>
              <a:t>For each </a:t>
            </a:r>
            <a:r>
              <a:rPr lang="en-US" sz="1800" dirty="0" err="1">
                <a:latin typeface="Courier New"/>
                <a:cs typeface="Courier New"/>
              </a:rPr>
              <a:t>elems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smtClean="0">
                <a:latin typeface="Courier New"/>
                <a:cs typeface="Courier New"/>
              </a:rPr>
              <a:t>and stride:</a:t>
            </a:r>
          </a:p>
          <a:p>
            <a:pPr>
              <a:spcBef>
                <a:spcPts val="600"/>
              </a:spcBef>
            </a:pPr>
            <a:endParaRPr lang="en-US" sz="1800" dirty="0" smtClean="0">
              <a:latin typeface="Courier New"/>
              <a:cs typeface="Courier New"/>
            </a:endParaRPr>
          </a:p>
          <a:p>
            <a:pPr>
              <a:spcBef>
                <a:spcPts val="600"/>
              </a:spcBef>
            </a:pPr>
            <a:r>
              <a:rPr lang="en-US" sz="1800" dirty="0" smtClean="0">
                <a:latin typeface="Courier New"/>
                <a:cs typeface="Courier New"/>
              </a:rPr>
              <a:t>1. Call test() once to warm up the caches.</a:t>
            </a:r>
          </a:p>
          <a:p>
            <a:pPr>
              <a:spcBef>
                <a:spcPts val="600"/>
              </a:spcBef>
            </a:pPr>
            <a:endParaRPr lang="en-US" sz="1800" dirty="0">
              <a:latin typeface="Courier New"/>
              <a:cs typeface="Courier New"/>
            </a:endParaRPr>
          </a:p>
          <a:p>
            <a:pPr>
              <a:spcBef>
                <a:spcPts val="600"/>
              </a:spcBef>
            </a:pPr>
            <a:r>
              <a:rPr lang="en-US" sz="1800" dirty="0" smtClean="0">
                <a:latin typeface="Courier New"/>
                <a:cs typeface="Courier New"/>
              </a:rPr>
              <a:t>2. Call test() again and measure the read throughput(MB/s)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581400" y="6477000"/>
            <a:ext cx="286808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mountain/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mountain.c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6536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2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Memories</a:t>
            </a:r>
            <a:endParaRPr lang="en-US" dirty="0"/>
          </a:p>
        </p:txBody>
      </p:sp>
      <p:sp>
        <p:nvSpPr>
          <p:cNvPr id="187424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ache memories </a:t>
            </a:r>
            <a:r>
              <a:rPr lang="en-US" dirty="0" smtClean="0"/>
              <a:t>are small, fast SRAM-based memories managed automatically in hardware</a:t>
            </a:r>
          </a:p>
          <a:p>
            <a:pPr lvl="1"/>
            <a:r>
              <a:rPr lang="en-US" dirty="0" smtClean="0"/>
              <a:t>Hold frequently accessed blocks of main memory</a:t>
            </a:r>
          </a:p>
          <a:p>
            <a:r>
              <a:rPr lang="en-US" dirty="0" smtClean="0"/>
              <a:t>CPU looks first for data in cache, then in main memory</a:t>
            </a:r>
          </a:p>
          <a:p>
            <a:r>
              <a:rPr lang="en-US" dirty="0" smtClean="0"/>
              <a:t>Typical system structure:</a:t>
            </a:r>
            <a:endParaRPr lang="en-US" dirty="0"/>
          </a:p>
        </p:txBody>
      </p:sp>
      <p:sp>
        <p:nvSpPr>
          <p:cNvPr id="33" name="Rectangle 146"/>
          <p:cNvSpPr>
            <a:spLocks noChangeAspect="1" noChangeArrowheads="1"/>
          </p:cNvSpPr>
          <p:nvPr/>
        </p:nvSpPr>
        <p:spPr bwMode="auto">
          <a:xfrm>
            <a:off x="7258050" y="5414551"/>
            <a:ext cx="819150" cy="8239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Main</a:t>
            </a:r>
          </a:p>
          <a:p>
            <a:pPr algn="ctr"/>
            <a:r>
              <a:rPr lang="en-US" sz="1600"/>
              <a:t>memory</a:t>
            </a:r>
          </a:p>
        </p:txBody>
      </p:sp>
      <p:sp>
        <p:nvSpPr>
          <p:cNvPr id="34" name="AutoShape 201"/>
          <p:cNvSpPr>
            <a:spLocks noChangeAspect="1" noChangeArrowheads="1"/>
          </p:cNvSpPr>
          <p:nvPr/>
        </p:nvSpPr>
        <p:spPr bwMode="auto">
          <a:xfrm>
            <a:off x="5884863" y="5551076"/>
            <a:ext cx="1344612" cy="481013"/>
          </a:xfrm>
          <a:prstGeom prst="leftRightArrow">
            <a:avLst>
              <a:gd name="adj1" fmla="val 50000"/>
              <a:gd name="adj2" fmla="val 5590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5" name="Rectangle 202"/>
          <p:cNvSpPr>
            <a:spLocks noChangeAspect="1" noChangeArrowheads="1"/>
          </p:cNvSpPr>
          <p:nvPr/>
        </p:nvSpPr>
        <p:spPr bwMode="auto">
          <a:xfrm>
            <a:off x="5060950" y="5579651"/>
            <a:ext cx="81915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I/O</a:t>
            </a:r>
          </a:p>
          <a:p>
            <a:pPr algn="ctr"/>
            <a:r>
              <a:rPr lang="en-US" sz="1600"/>
              <a:t>bridge</a:t>
            </a:r>
          </a:p>
        </p:txBody>
      </p:sp>
      <p:sp>
        <p:nvSpPr>
          <p:cNvPr id="36" name="AutoShape 205"/>
          <p:cNvSpPr>
            <a:spLocks noChangeAspect="1" noChangeArrowheads="1"/>
          </p:cNvSpPr>
          <p:nvPr/>
        </p:nvSpPr>
        <p:spPr bwMode="auto">
          <a:xfrm>
            <a:off x="3748088" y="5551076"/>
            <a:ext cx="1309687" cy="481013"/>
          </a:xfrm>
          <a:prstGeom prst="leftRightArrow">
            <a:avLst>
              <a:gd name="adj1" fmla="val 50000"/>
              <a:gd name="adj2" fmla="val 5445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7" name="Rectangle 206"/>
          <p:cNvSpPr>
            <a:spLocks noChangeAspect="1" noChangeArrowheads="1"/>
          </p:cNvSpPr>
          <p:nvPr/>
        </p:nvSpPr>
        <p:spPr bwMode="auto">
          <a:xfrm>
            <a:off x="1349375" y="5579651"/>
            <a:ext cx="23749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Bus interface</a:t>
            </a:r>
          </a:p>
        </p:txBody>
      </p:sp>
      <p:sp>
        <p:nvSpPr>
          <p:cNvPr id="38" name="Rectangle 207"/>
          <p:cNvSpPr>
            <a:spLocks noChangeAspect="1" noChangeArrowheads="1"/>
          </p:cNvSpPr>
          <p:nvPr/>
        </p:nvSpPr>
        <p:spPr bwMode="auto">
          <a:xfrm>
            <a:off x="2862263" y="4384264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9" name="Rectangle 208"/>
          <p:cNvSpPr>
            <a:spLocks noChangeAspect="1" noChangeArrowheads="1"/>
          </p:cNvSpPr>
          <p:nvPr/>
        </p:nvSpPr>
        <p:spPr bwMode="auto">
          <a:xfrm>
            <a:off x="2862263" y="4522376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0" name="Rectangle 210"/>
          <p:cNvSpPr>
            <a:spLocks noChangeAspect="1" noChangeArrowheads="1"/>
          </p:cNvSpPr>
          <p:nvPr/>
        </p:nvSpPr>
        <p:spPr bwMode="auto">
          <a:xfrm>
            <a:off x="2862263" y="4658901"/>
            <a:ext cx="615950" cy="138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1" name="Rectangle 211"/>
          <p:cNvSpPr>
            <a:spLocks noChangeAspect="1" noChangeArrowheads="1"/>
          </p:cNvSpPr>
          <p:nvPr/>
        </p:nvSpPr>
        <p:spPr bwMode="auto">
          <a:xfrm>
            <a:off x="2862263" y="4797014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2" name="Rectangle 212"/>
          <p:cNvSpPr>
            <a:spLocks noChangeAspect="1" noChangeArrowheads="1"/>
          </p:cNvSpPr>
          <p:nvPr/>
        </p:nvSpPr>
        <p:spPr bwMode="auto">
          <a:xfrm>
            <a:off x="2862263" y="4933539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3" name="AutoShape 214"/>
          <p:cNvSpPr>
            <a:spLocks noChangeAspect="1" noChangeArrowheads="1"/>
          </p:cNvSpPr>
          <p:nvPr/>
        </p:nvSpPr>
        <p:spPr bwMode="auto">
          <a:xfrm>
            <a:off x="3559175" y="4384264"/>
            <a:ext cx="400050" cy="3429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4" name="AutoShape 215"/>
          <p:cNvSpPr>
            <a:spLocks noChangeAspect="1" noChangeArrowheads="1"/>
          </p:cNvSpPr>
          <p:nvPr/>
        </p:nvSpPr>
        <p:spPr bwMode="auto">
          <a:xfrm flipH="1">
            <a:off x="3478213" y="4727164"/>
            <a:ext cx="400050" cy="344487"/>
          </a:xfrm>
          <a:prstGeom prst="rightArrow">
            <a:avLst>
              <a:gd name="adj1" fmla="val 50000"/>
              <a:gd name="adj2" fmla="val 2903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5" name="Rectangle 220"/>
          <p:cNvSpPr>
            <a:spLocks noChangeAspect="1" noChangeArrowheads="1"/>
          </p:cNvSpPr>
          <p:nvPr/>
        </p:nvSpPr>
        <p:spPr bwMode="auto">
          <a:xfrm>
            <a:off x="3959225" y="4247739"/>
            <a:ext cx="479425" cy="960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ALU</a:t>
            </a:r>
          </a:p>
        </p:txBody>
      </p:sp>
      <p:sp>
        <p:nvSpPr>
          <p:cNvPr id="46" name="Text Box 221"/>
          <p:cNvSpPr txBox="1">
            <a:spLocks noChangeAspect="1" noChangeArrowheads="1"/>
          </p:cNvSpPr>
          <p:nvPr/>
        </p:nvSpPr>
        <p:spPr bwMode="auto">
          <a:xfrm>
            <a:off x="2613022" y="4078462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Register file</a:t>
            </a:r>
          </a:p>
        </p:txBody>
      </p:sp>
      <p:sp>
        <p:nvSpPr>
          <p:cNvPr id="47" name="AutoShape 222"/>
          <p:cNvSpPr>
            <a:spLocks noChangeAspect="1" noChangeArrowheads="1"/>
          </p:cNvSpPr>
          <p:nvPr/>
        </p:nvSpPr>
        <p:spPr bwMode="auto">
          <a:xfrm>
            <a:off x="2928938" y="5139914"/>
            <a:ext cx="549275" cy="4111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8" name="Rectangle 223"/>
          <p:cNvSpPr>
            <a:spLocks noChangeAspect="1" noChangeArrowheads="1"/>
          </p:cNvSpPr>
          <p:nvPr/>
        </p:nvSpPr>
        <p:spPr bwMode="auto">
          <a:xfrm>
            <a:off x="1196975" y="4041364"/>
            <a:ext cx="3379788" cy="21971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9" name="Text Box 225"/>
          <p:cNvSpPr txBox="1">
            <a:spLocks noChangeAspect="1" noChangeArrowheads="1"/>
          </p:cNvSpPr>
          <p:nvPr/>
        </p:nvSpPr>
        <p:spPr bwMode="auto">
          <a:xfrm>
            <a:off x="1174448" y="3749849"/>
            <a:ext cx="93246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/>
              <a:t>CPU chip</a:t>
            </a:r>
          </a:p>
        </p:txBody>
      </p:sp>
      <p:sp>
        <p:nvSpPr>
          <p:cNvPr id="50" name="Text Box 229"/>
          <p:cNvSpPr txBox="1">
            <a:spLocks noChangeAspect="1" noChangeArrowheads="1"/>
          </p:cNvSpPr>
          <p:nvPr/>
        </p:nvSpPr>
        <p:spPr bwMode="auto">
          <a:xfrm>
            <a:off x="4656720" y="4916662"/>
            <a:ext cx="112913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System bus</a:t>
            </a:r>
          </a:p>
        </p:txBody>
      </p:sp>
      <p:sp>
        <p:nvSpPr>
          <p:cNvPr id="51" name="Line 230"/>
          <p:cNvSpPr>
            <a:spLocks noChangeAspect="1" noChangeShapeType="1"/>
          </p:cNvSpPr>
          <p:nvPr/>
        </p:nvSpPr>
        <p:spPr bwMode="auto">
          <a:xfrm flipH="1">
            <a:off x="4438650" y="5208176"/>
            <a:ext cx="619125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2" name="Text Box 231"/>
          <p:cNvSpPr txBox="1">
            <a:spLocks noChangeAspect="1" noChangeArrowheads="1"/>
          </p:cNvSpPr>
          <p:nvPr/>
        </p:nvSpPr>
        <p:spPr bwMode="auto">
          <a:xfrm>
            <a:off x="5976451" y="4916662"/>
            <a:ext cx="11757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Memory bus</a:t>
            </a:r>
          </a:p>
        </p:txBody>
      </p:sp>
      <p:sp>
        <p:nvSpPr>
          <p:cNvPr id="53" name="Line 232"/>
          <p:cNvSpPr>
            <a:spLocks noChangeAspect="1" noChangeShapeType="1"/>
          </p:cNvSpPr>
          <p:nvPr/>
        </p:nvSpPr>
        <p:spPr bwMode="auto">
          <a:xfrm>
            <a:off x="6530975" y="5208176"/>
            <a:ext cx="0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4" name="Rectangle 233"/>
          <p:cNvSpPr>
            <a:spLocks noChangeAspect="1" noChangeArrowheads="1"/>
          </p:cNvSpPr>
          <p:nvPr/>
        </p:nvSpPr>
        <p:spPr bwMode="auto">
          <a:xfrm>
            <a:off x="1349375" y="4481101"/>
            <a:ext cx="1066800" cy="5207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dirty="0"/>
              <a:t>Cache </a:t>
            </a:r>
          </a:p>
          <a:p>
            <a:pPr algn="ctr"/>
            <a:r>
              <a:rPr lang="en-US" sz="1200" dirty="0" smtClean="0"/>
              <a:t>memory</a:t>
            </a:r>
            <a:endParaRPr lang="en-US" sz="1200" dirty="0"/>
          </a:p>
        </p:txBody>
      </p:sp>
      <p:sp>
        <p:nvSpPr>
          <p:cNvPr id="55" name="AutoShape 234"/>
          <p:cNvSpPr>
            <a:spLocks noChangeAspect="1" noChangeArrowheads="1"/>
          </p:cNvSpPr>
          <p:nvPr/>
        </p:nvSpPr>
        <p:spPr bwMode="auto">
          <a:xfrm>
            <a:off x="1577975" y="5001801"/>
            <a:ext cx="549275" cy="549275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6" name="AutoShape 236"/>
          <p:cNvSpPr>
            <a:spLocks noChangeAspect="1" noChangeArrowheads="1"/>
          </p:cNvSpPr>
          <p:nvPr/>
        </p:nvSpPr>
        <p:spPr bwMode="auto">
          <a:xfrm flipH="1">
            <a:off x="2441575" y="4528726"/>
            <a:ext cx="400050" cy="344488"/>
          </a:xfrm>
          <a:prstGeom prst="leftRightArrow">
            <a:avLst>
              <a:gd name="adj1" fmla="val 50000"/>
              <a:gd name="adj2" fmla="val 2322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2486554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52" name="Chart 5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61072778"/>
              </p:ext>
            </p:extLst>
          </p:nvPr>
        </p:nvGraphicFramePr>
        <p:xfrm>
          <a:off x="285750" y="876300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6327816" y="304800"/>
            <a:ext cx="176262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dirty="0" smtClean="0"/>
              <a:t>Core i7 </a:t>
            </a:r>
            <a:r>
              <a:rPr lang="en-US" sz="1800" dirty="0" err="1" smtClean="0"/>
              <a:t>Haswell</a:t>
            </a:r>
            <a:endParaRPr lang="en-US" sz="1800" dirty="0" smtClean="0"/>
          </a:p>
          <a:p>
            <a:pPr algn="l"/>
            <a:r>
              <a:rPr lang="en-US" sz="1800" dirty="0" smtClean="0"/>
              <a:t>2.1 GHz</a:t>
            </a:r>
          </a:p>
          <a:p>
            <a:pPr algn="l"/>
            <a:r>
              <a:rPr lang="en-US" sz="1800" dirty="0" smtClean="0"/>
              <a:t>32 KB L1 d-cache</a:t>
            </a:r>
          </a:p>
          <a:p>
            <a:pPr algn="l"/>
            <a:r>
              <a:rPr lang="en-US" sz="1800" dirty="0" smtClean="0"/>
              <a:t>256 KB L2 cache</a:t>
            </a:r>
          </a:p>
          <a:p>
            <a:pPr algn="l"/>
            <a:r>
              <a:rPr lang="en-US" sz="1800" dirty="0" smtClean="0"/>
              <a:t>8 MB L3 cache</a:t>
            </a:r>
          </a:p>
          <a:p>
            <a:pPr algn="l"/>
            <a:r>
              <a:rPr lang="en-US" sz="1800" dirty="0" smtClean="0"/>
              <a:t>64 B block size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2400" y="2876551"/>
            <a:ext cx="4495800" cy="2937781"/>
            <a:chOff x="152400" y="2876551"/>
            <a:chExt cx="4495800" cy="2937781"/>
          </a:xfrm>
        </p:grpSpPr>
        <p:sp>
          <p:nvSpPr>
            <p:cNvPr id="62" name="TextBox 61"/>
            <p:cNvSpPr txBox="1"/>
            <p:nvPr/>
          </p:nvSpPr>
          <p:spPr>
            <a:xfrm>
              <a:off x="152400" y="4737114"/>
              <a:ext cx="9906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600" i="1" dirty="0" smtClean="0">
                  <a:solidFill>
                    <a:srgbClr val="FF0000"/>
                  </a:solidFill>
                </a:rPr>
                <a:t>Slopes </a:t>
              </a:r>
            </a:p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600" i="1" dirty="0" smtClean="0">
                  <a:solidFill>
                    <a:srgbClr val="FF0000"/>
                  </a:solidFill>
                </a:rPr>
                <a:t>of spatial locality</a:t>
              </a:r>
            </a:p>
          </p:txBody>
        </p:sp>
        <p:cxnSp>
          <p:nvCxnSpPr>
            <p:cNvPr id="63" name="Straight Arrow Connector 62"/>
            <p:cNvCxnSpPr>
              <a:stCxn id="62" idx="3"/>
            </p:cNvCxnSpPr>
            <p:nvPr/>
          </p:nvCxnSpPr>
          <p:spPr bwMode="auto">
            <a:xfrm flipV="1">
              <a:off x="1143000" y="2876551"/>
              <a:ext cx="3505200" cy="2399172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Arrow Connector 63"/>
            <p:cNvCxnSpPr>
              <a:stCxn id="62" idx="3"/>
            </p:cNvCxnSpPr>
            <p:nvPr/>
          </p:nvCxnSpPr>
          <p:spPr bwMode="auto">
            <a:xfrm flipV="1">
              <a:off x="1143000" y="4523783"/>
              <a:ext cx="1390650" cy="75194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Arrow Connector 64"/>
            <p:cNvCxnSpPr>
              <a:stCxn id="62" idx="3"/>
            </p:cNvCxnSpPr>
            <p:nvPr/>
          </p:nvCxnSpPr>
          <p:spPr bwMode="auto">
            <a:xfrm flipV="1">
              <a:off x="1143000" y="3591017"/>
              <a:ext cx="2590800" cy="1684706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69" name="Group 68"/>
          <p:cNvGrpSpPr/>
          <p:nvPr/>
        </p:nvGrpSpPr>
        <p:grpSpPr>
          <a:xfrm>
            <a:off x="3873193" y="2241606"/>
            <a:ext cx="4661207" cy="3471458"/>
            <a:chOff x="3873193" y="2241606"/>
            <a:chExt cx="4661207" cy="3471458"/>
          </a:xfrm>
        </p:grpSpPr>
        <p:sp>
          <p:nvSpPr>
            <p:cNvPr id="54" name="TextBox 53"/>
            <p:cNvSpPr txBox="1"/>
            <p:nvPr/>
          </p:nvSpPr>
          <p:spPr>
            <a:xfrm>
              <a:off x="7163568" y="3406973"/>
              <a:ext cx="13708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600" i="1" dirty="0" smtClean="0">
                  <a:solidFill>
                    <a:srgbClr val="FF0000"/>
                  </a:solidFill>
                </a:rPr>
                <a:t>Ridges </a:t>
              </a:r>
            </a:p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600" i="1" dirty="0" smtClean="0">
                  <a:solidFill>
                    <a:srgbClr val="FF0000"/>
                  </a:solidFill>
                </a:rPr>
                <a:t>of temporal locality</a:t>
              </a: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5957287" y="2241606"/>
              <a:ext cx="412893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L1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3873193" y="5374510"/>
              <a:ext cx="640620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Mem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5451902" y="3714750"/>
              <a:ext cx="415498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L2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4648200" y="4522295"/>
              <a:ext cx="412893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L3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charset="0"/>
                <a:ea typeface="ＭＳ Ｐゴシック" charset="0"/>
              </a:endParaRPr>
            </a:p>
          </p:txBody>
        </p:sp>
        <p:cxnSp>
          <p:nvCxnSpPr>
            <p:cNvPr id="59" name="Straight Arrow Connector 58"/>
            <p:cNvCxnSpPr>
              <a:stCxn id="54" idx="1"/>
              <a:endCxn id="55" idx="3"/>
            </p:cNvCxnSpPr>
            <p:nvPr/>
          </p:nvCxnSpPr>
          <p:spPr bwMode="auto">
            <a:xfrm flipH="1" flipV="1">
              <a:off x="6370180" y="2410883"/>
              <a:ext cx="793388" cy="1411589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Straight Arrow Connector 59"/>
            <p:cNvCxnSpPr>
              <a:stCxn id="54" idx="1"/>
              <a:endCxn id="57" idx="3"/>
            </p:cNvCxnSpPr>
            <p:nvPr/>
          </p:nvCxnSpPr>
          <p:spPr bwMode="auto">
            <a:xfrm flipH="1">
              <a:off x="5867400" y="3822472"/>
              <a:ext cx="1296168" cy="6155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Straight Arrow Connector 60"/>
            <p:cNvCxnSpPr>
              <a:stCxn id="54" idx="1"/>
              <a:endCxn id="58" idx="3"/>
            </p:cNvCxnSpPr>
            <p:nvPr/>
          </p:nvCxnSpPr>
          <p:spPr bwMode="auto">
            <a:xfrm flipH="1">
              <a:off x="5061093" y="3822472"/>
              <a:ext cx="2102475" cy="86910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6" name="Straight Arrow Connector 65"/>
            <p:cNvCxnSpPr>
              <a:stCxn id="54" idx="1"/>
              <a:endCxn id="56" idx="3"/>
            </p:cNvCxnSpPr>
            <p:nvPr/>
          </p:nvCxnSpPr>
          <p:spPr bwMode="auto">
            <a:xfrm flipH="1">
              <a:off x="4513813" y="3822472"/>
              <a:ext cx="2649755" cy="172131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2" name="Group 11"/>
          <p:cNvGrpSpPr/>
          <p:nvPr/>
        </p:nvGrpSpPr>
        <p:grpSpPr>
          <a:xfrm>
            <a:off x="57497" y="1371600"/>
            <a:ext cx="3447703" cy="932541"/>
            <a:chOff x="57497" y="1371600"/>
            <a:chExt cx="3447703" cy="932541"/>
          </a:xfrm>
        </p:grpSpPr>
        <p:sp>
          <p:nvSpPr>
            <p:cNvPr id="67" name="TextBox 66"/>
            <p:cNvSpPr txBox="1"/>
            <p:nvPr/>
          </p:nvSpPr>
          <p:spPr>
            <a:xfrm>
              <a:off x="57497" y="1371600"/>
              <a:ext cx="135301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00000"/>
                </a:lnSpc>
                <a:spcBef>
                  <a:spcPts val="1200"/>
                </a:spcBef>
              </a:pPr>
              <a:r>
                <a:rPr lang="en-US" sz="1600" i="1" dirty="0" smtClean="0">
                  <a:solidFill>
                    <a:srgbClr val="FF0000"/>
                  </a:solidFill>
                </a:rPr>
                <a:t>Aggressive prefetching</a:t>
              </a:r>
            </a:p>
          </p:txBody>
        </p:sp>
        <p:cxnSp>
          <p:nvCxnSpPr>
            <p:cNvPr id="68" name="Straight Arrow Connector 67"/>
            <p:cNvCxnSpPr>
              <a:stCxn id="67" idx="3"/>
            </p:cNvCxnSpPr>
            <p:nvPr/>
          </p:nvCxnSpPr>
          <p:spPr bwMode="auto">
            <a:xfrm>
              <a:off x="1410510" y="1663988"/>
              <a:ext cx="2094690" cy="64015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156854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Matrix-Multiplication Example</a:t>
            </a:r>
            <a:endParaRPr lang="en-US" dirty="0"/>
          </a:p>
        </p:txBody>
      </p:sp>
      <p:sp>
        <p:nvSpPr>
          <p:cNvPr id="1679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3641725" cy="4972050"/>
          </a:xfrm>
        </p:spPr>
        <p:txBody>
          <a:bodyPr/>
          <a:lstStyle/>
          <a:p>
            <a:r>
              <a:rPr lang="en-US" dirty="0" smtClean="0"/>
              <a:t>Description:</a:t>
            </a:r>
          </a:p>
          <a:p>
            <a:pPr lvl="1"/>
            <a:r>
              <a:rPr lang="en-US" dirty="0" smtClean="0"/>
              <a:t>Multiply N x N matrices</a:t>
            </a:r>
          </a:p>
          <a:p>
            <a:pPr lvl="1"/>
            <a:r>
              <a:rPr lang="en-US" dirty="0" smtClean="0"/>
              <a:t>Matrix elements are </a:t>
            </a:r>
            <a:r>
              <a:rPr lang="en-US" dirty="0" smtClean="0">
                <a:latin typeface="Calibri"/>
                <a:cs typeface="Calibri"/>
              </a:rPr>
              <a:t>double</a:t>
            </a:r>
            <a:r>
              <a:rPr lang="en-US" dirty="0" smtClean="0">
                <a:latin typeface="+mj-lt"/>
                <a:cs typeface="Courier New"/>
              </a:rPr>
              <a:t>s</a:t>
            </a:r>
            <a:r>
              <a:rPr lang="en-US" dirty="0" smtClean="0"/>
              <a:t> (8 bytes)</a:t>
            </a:r>
          </a:p>
          <a:p>
            <a:pPr lvl="1"/>
            <a:r>
              <a:rPr lang="en-US" dirty="0" smtClean="0"/>
              <a:t>O(N</a:t>
            </a:r>
            <a:r>
              <a:rPr lang="en-US" baseline="30000" dirty="0" smtClean="0"/>
              <a:t>3</a:t>
            </a:r>
            <a:r>
              <a:rPr lang="en-US" dirty="0" smtClean="0"/>
              <a:t>) total operations</a:t>
            </a:r>
          </a:p>
          <a:p>
            <a:pPr lvl="1"/>
            <a:r>
              <a:rPr lang="en-US" dirty="0" smtClean="0"/>
              <a:t>N reads per source element</a:t>
            </a:r>
          </a:p>
          <a:p>
            <a:pPr lvl="1"/>
            <a:r>
              <a:rPr lang="en-US" dirty="0" smtClean="0"/>
              <a:t>N values summed per destination</a:t>
            </a:r>
          </a:p>
          <a:p>
            <a:pPr lvl="2"/>
            <a:r>
              <a:rPr lang="en-US" dirty="0"/>
              <a:t>B</a:t>
            </a:r>
            <a:r>
              <a:rPr lang="en-US" dirty="0" smtClean="0"/>
              <a:t>ut may be able to keep in register</a:t>
            </a:r>
            <a:endParaRPr lang="en-US" dirty="0"/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4270375" y="1731057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ijk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&lt;n;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(j=0; j&lt;n; </a:t>
            </a:r>
            <a:r>
              <a:rPr lang="en-US" sz="1800" dirty="0" err="1">
                <a:latin typeface="Courier New" charset="0"/>
              </a:rPr>
              <a:t>j++</a:t>
            </a:r>
            <a:r>
              <a:rPr lang="en-US" sz="1800" dirty="0">
                <a:latin typeface="Courier New" charset="0"/>
              </a:rPr>
              <a:t>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(k=0; k&lt;n; k++)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sum += a[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c[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][j]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 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7162800" y="1237032"/>
            <a:ext cx="1845056" cy="7822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Variable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sum</a:t>
            </a:r>
            <a:endParaRPr lang="en-US" sz="1800" b="0" dirty="0">
              <a:solidFill>
                <a:srgbClr val="FF0000"/>
              </a:solidFill>
              <a:latin typeface="Comic Sans MS" charset="0"/>
            </a:endParaRPr>
          </a:p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held in register</a:t>
            </a:r>
            <a:endParaRPr lang="en-US" sz="1800" b="0" dirty="0">
              <a:solidFill>
                <a:srgbClr val="FF0000"/>
              </a:solidFill>
              <a:latin typeface="Comic Sans MS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48413" y="1933575"/>
            <a:ext cx="1676400" cy="838808"/>
            <a:chOff x="3936" y="2064"/>
            <a:chExt cx="1056" cy="288"/>
          </a:xfrm>
        </p:grpSpPr>
        <p:sp>
          <p:nvSpPr>
            <p:cNvPr id="167942" name="Line 6"/>
            <p:cNvSpPr>
              <a:spLocks noChangeShapeType="1"/>
            </p:cNvSpPr>
            <p:nvPr/>
          </p:nvSpPr>
          <p:spPr bwMode="auto">
            <a:xfrm flipH="1">
              <a:off x="3936" y="2352"/>
              <a:ext cx="9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943" name="Line 7"/>
            <p:cNvSpPr>
              <a:spLocks noChangeShapeType="1"/>
            </p:cNvSpPr>
            <p:nvPr/>
          </p:nvSpPr>
          <p:spPr bwMode="auto">
            <a:xfrm flipH="1">
              <a:off x="4848" y="2064"/>
              <a:ext cx="144" cy="2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858000" y="4022928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1515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91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Miss-Rate Analysis</a:t>
            </a:r>
            <a:br>
              <a:rPr lang="en-US" dirty="0" smtClean="0"/>
            </a:br>
            <a:r>
              <a:rPr lang="en-US" dirty="0" smtClean="0"/>
              <a:t>for Matrix Multiply</a:t>
            </a:r>
            <a:endParaRPr lang="en-US" dirty="0"/>
          </a:p>
        </p:txBody>
      </p:sp>
      <p:sp>
        <p:nvSpPr>
          <p:cNvPr id="168992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Assume:</a:t>
            </a:r>
          </a:p>
          <a:p>
            <a:pPr lvl="1"/>
            <a:r>
              <a:rPr lang="en-US" dirty="0" smtClean="0"/>
              <a:t>Block size = 32B (big enough for four </a:t>
            </a:r>
            <a:r>
              <a:rPr lang="en-US" dirty="0" smtClean="0">
                <a:latin typeface="Calibri"/>
                <a:cs typeface="Calibri"/>
              </a:rPr>
              <a:t>doubles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Matrix dimension (N) is very large</a:t>
            </a:r>
          </a:p>
          <a:p>
            <a:pPr lvl="2"/>
            <a:r>
              <a:rPr lang="en-US" dirty="0" smtClean="0"/>
              <a:t>Approximate 1/N as 0.0</a:t>
            </a:r>
          </a:p>
          <a:p>
            <a:pPr lvl="1"/>
            <a:r>
              <a:rPr lang="en-US" dirty="0" smtClean="0"/>
              <a:t>Cache is not even big enough to hold multiple rows</a:t>
            </a:r>
          </a:p>
          <a:p>
            <a:r>
              <a:rPr lang="en-US" dirty="0" smtClean="0"/>
              <a:t>Analysis Method:</a:t>
            </a:r>
          </a:p>
          <a:p>
            <a:pPr lvl="1"/>
            <a:r>
              <a:rPr lang="en-US" dirty="0" smtClean="0"/>
              <a:t>Look at access pattern of inner loop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3474621" y="4648200"/>
            <a:ext cx="1295400" cy="1752600"/>
            <a:chOff x="1752600" y="4648200"/>
            <a:chExt cx="1295400" cy="1752600"/>
          </a:xfrm>
        </p:grpSpPr>
        <p:sp>
          <p:nvSpPr>
            <p:cNvPr id="168966" name="Rectangle 6"/>
            <p:cNvSpPr>
              <a:spLocks noChangeArrowheads="1"/>
            </p:cNvSpPr>
            <p:nvPr/>
          </p:nvSpPr>
          <p:spPr bwMode="auto">
            <a:xfrm>
              <a:off x="2139950" y="5111750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67" name="Rectangle 7"/>
            <p:cNvSpPr>
              <a:spLocks noChangeArrowheads="1"/>
            </p:cNvSpPr>
            <p:nvPr/>
          </p:nvSpPr>
          <p:spPr bwMode="auto">
            <a:xfrm>
              <a:off x="2418650" y="5941700"/>
              <a:ext cx="400750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168969" name="Line 9"/>
            <p:cNvSpPr>
              <a:spLocks noChangeShapeType="1"/>
            </p:cNvSpPr>
            <p:nvPr/>
          </p:nvSpPr>
          <p:spPr bwMode="auto">
            <a:xfrm>
              <a:off x="2146300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0" name="Rectangle 10"/>
            <p:cNvSpPr>
              <a:spLocks noChangeArrowheads="1"/>
            </p:cNvSpPr>
            <p:nvPr/>
          </p:nvSpPr>
          <p:spPr bwMode="auto">
            <a:xfrm>
              <a:off x="2271713" y="4662487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72" name="Line 12"/>
            <p:cNvSpPr>
              <a:spLocks noChangeShapeType="1"/>
            </p:cNvSpPr>
            <p:nvPr/>
          </p:nvSpPr>
          <p:spPr bwMode="auto">
            <a:xfrm>
              <a:off x="1752600" y="51308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3" name="Rectangle 13"/>
            <p:cNvSpPr>
              <a:spLocks noChangeArrowheads="1"/>
            </p:cNvSpPr>
            <p:nvPr/>
          </p:nvSpPr>
          <p:spPr bwMode="auto">
            <a:xfrm>
              <a:off x="1812337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i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956975" y="4648200"/>
            <a:ext cx="1255297" cy="1752600"/>
            <a:chOff x="3505200" y="4648200"/>
            <a:chExt cx="1255297" cy="1752600"/>
          </a:xfrm>
        </p:grpSpPr>
        <p:sp>
          <p:nvSpPr>
            <p:cNvPr id="168976" name="Rectangle 16"/>
            <p:cNvSpPr>
              <a:spLocks noChangeArrowheads="1"/>
            </p:cNvSpPr>
            <p:nvPr/>
          </p:nvSpPr>
          <p:spPr bwMode="auto">
            <a:xfrm>
              <a:off x="4114800" y="5941700"/>
              <a:ext cx="388026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168978" name="Line 18"/>
            <p:cNvSpPr>
              <a:spLocks noChangeShapeType="1"/>
            </p:cNvSpPr>
            <p:nvPr/>
          </p:nvSpPr>
          <p:spPr bwMode="auto">
            <a:xfrm>
              <a:off x="3505200" y="5118101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9" name="Rectangle 19"/>
            <p:cNvSpPr>
              <a:spLocks noChangeArrowheads="1"/>
            </p:cNvSpPr>
            <p:nvPr/>
          </p:nvSpPr>
          <p:spPr bwMode="auto">
            <a:xfrm>
              <a:off x="3567113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82" name="Rectangle 22"/>
            <p:cNvSpPr>
              <a:spLocks noChangeArrowheads="1"/>
            </p:cNvSpPr>
            <p:nvPr/>
          </p:nvSpPr>
          <p:spPr bwMode="auto">
            <a:xfrm>
              <a:off x="3948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3852447" y="5111749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7" name="Line 9"/>
            <p:cNvSpPr>
              <a:spLocks noChangeShapeType="1"/>
            </p:cNvSpPr>
            <p:nvPr/>
          </p:nvSpPr>
          <p:spPr bwMode="auto">
            <a:xfrm>
              <a:off x="3852447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920750" y="4648200"/>
            <a:ext cx="1301750" cy="1698624"/>
            <a:chOff x="5334000" y="4648200"/>
            <a:chExt cx="1301750" cy="1698624"/>
          </a:xfrm>
        </p:grpSpPr>
        <p:sp>
          <p:nvSpPr>
            <p:cNvPr id="168964" name="Rectangle 4"/>
            <p:cNvSpPr>
              <a:spLocks noChangeArrowheads="1"/>
            </p:cNvSpPr>
            <p:nvPr/>
          </p:nvSpPr>
          <p:spPr bwMode="auto">
            <a:xfrm>
              <a:off x="6019800" y="5887724"/>
              <a:ext cx="405008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C</a:t>
              </a:r>
            </a:p>
          </p:txBody>
        </p:sp>
        <p:sp>
          <p:nvSpPr>
            <p:cNvPr id="168986" name="Line 26"/>
            <p:cNvSpPr>
              <a:spLocks noChangeShapeType="1"/>
            </p:cNvSpPr>
            <p:nvPr/>
          </p:nvSpPr>
          <p:spPr bwMode="auto">
            <a:xfrm>
              <a:off x="5334000" y="51181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87" name="Rectangle 27"/>
            <p:cNvSpPr>
              <a:spLocks noChangeArrowheads="1"/>
            </p:cNvSpPr>
            <p:nvPr/>
          </p:nvSpPr>
          <p:spPr bwMode="auto">
            <a:xfrm>
              <a:off x="5395913" y="5205413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>
                  <a:latin typeface="Courier New"/>
                  <a:cs typeface="Courier New"/>
                </a:rPr>
                <a:t>i</a:t>
              </a:r>
            </a:p>
          </p:txBody>
        </p:sp>
        <p:sp>
          <p:nvSpPr>
            <p:cNvPr id="168990" name="Rectangle 30"/>
            <p:cNvSpPr>
              <a:spLocks noChangeArrowheads="1"/>
            </p:cNvSpPr>
            <p:nvPr/>
          </p:nvSpPr>
          <p:spPr bwMode="auto">
            <a:xfrm>
              <a:off x="5853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6" name="Rectangle 6"/>
            <p:cNvSpPr>
              <a:spLocks noChangeArrowheads="1"/>
            </p:cNvSpPr>
            <p:nvPr/>
          </p:nvSpPr>
          <p:spPr bwMode="auto">
            <a:xfrm>
              <a:off x="5727700" y="5053425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8" name="Line 9"/>
            <p:cNvSpPr>
              <a:spLocks noChangeShapeType="1"/>
            </p:cNvSpPr>
            <p:nvPr/>
          </p:nvSpPr>
          <p:spPr bwMode="auto">
            <a:xfrm>
              <a:off x="5727700" y="4662487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590800" y="4642214"/>
            <a:ext cx="53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05400" y="4700538"/>
            <a:ext cx="53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Calibri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1679853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 of C Arrays in Memory (review)</a:t>
            </a:r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 arrays allocated in row-major order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Each </a:t>
            </a:r>
            <a:r>
              <a:rPr lang="en-US" dirty="0"/>
              <a:t>row in contiguous memory locations</a:t>
            </a:r>
          </a:p>
          <a:p>
            <a:pPr>
              <a:lnSpc>
                <a:spcPct val="85000"/>
              </a:lnSpc>
            </a:pPr>
            <a:r>
              <a:rPr lang="en-US" dirty="0"/>
              <a:t>Stepping through columns in one row:</a:t>
            </a:r>
          </a:p>
          <a:p>
            <a:pPr lvl="1">
              <a:lnSpc>
                <a:spcPct val="90000"/>
              </a:lnSpc>
            </a:pPr>
            <a:r>
              <a:rPr lang="en-US" b="0" dirty="0">
                <a:latin typeface="Courier New" charset="0"/>
              </a:rPr>
              <a:t>for (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= 0;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&lt; N;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 dirty="0">
                <a:solidFill>
                  <a:schemeClr val="tx1"/>
                </a:solidFill>
                <a:latin typeface="Courier New" charset="0"/>
              </a:rPr>
              <a:t>sum += a[0][i];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Accesses </a:t>
            </a:r>
            <a:r>
              <a:rPr lang="en-US" dirty="0"/>
              <a:t>successive elements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/>
              <a:t>block size (B) &gt; </a:t>
            </a:r>
            <a:r>
              <a:rPr lang="en-US" dirty="0" err="1" smtClean="0">
                <a:latin typeface="Calibri"/>
                <a:cs typeface="Calibri"/>
              </a:rPr>
              <a:t>sizeof</a:t>
            </a:r>
            <a:r>
              <a:rPr lang="en-US" dirty="0" smtClean="0">
                <a:latin typeface="Calibri"/>
                <a:cs typeface="Calibri"/>
              </a:rPr>
              <a:t>(</a:t>
            </a:r>
            <a:r>
              <a:rPr lang="en-US" dirty="0" err="1" smtClean="0">
                <a:latin typeface="Calibri"/>
                <a:cs typeface="Calibri"/>
              </a:rPr>
              <a:t>a</a:t>
            </a:r>
            <a:r>
              <a:rPr lang="en-US" baseline="-25000" dirty="0" err="1" smtClean="0">
                <a:latin typeface="Calibri"/>
                <a:cs typeface="Calibri"/>
              </a:rPr>
              <a:t>ij</a:t>
            </a:r>
            <a:r>
              <a:rPr lang="en-US" dirty="0" smtClean="0">
                <a:latin typeface="Calibri"/>
                <a:cs typeface="Calibri"/>
              </a:rPr>
              <a:t>) bytes</a:t>
            </a:r>
            <a:r>
              <a:rPr lang="en-US" dirty="0"/>
              <a:t>, exploit spatial locality</a:t>
            </a:r>
            <a:endParaRPr lang="en-US" dirty="0" smtClean="0"/>
          </a:p>
          <a:p>
            <a:pPr lvl="2">
              <a:lnSpc>
                <a:spcPct val="97000"/>
              </a:lnSpc>
            </a:pPr>
            <a:r>
              <a:rPr lang="en-US" dirty="0" smtClean="0"/>
              <a:t>Miss </a:t>
            </a:r>
            <a:r>
              <a:rPr lang="en-US" dirty="0"/>
              <a:t>rate = </a:t>
            </a:r>
            <a:r>
              <a:rPr lang="en-US" dirty="0" err="1" smtClean="0">
                <a:latin typeface="Calibri"/>
                <a:cs typeface="Calibri"/>
              </a:rPr>
              <a:t>sizeof</a:t>
            </a:r>
            <a:r>
              <a:rPr lang="en-US" dirty="0" smtClean="0">
                <a:latin typeface="Calibri"/>
                <a:cs typeface="Calibri"/>
              </a:rPr>
              <a:t>(</a:t>
            </a:r>
            <a:r>
              <a:rPr lang="en-US" dirty="0" err="1" smtClean="0">
                <a:latin typeface="Calibri"/>
                <a:cs typeface="Calibri"/>
              </a:rPr>
              <a:t>a</a:t>
            </a:r>
            <a:r>
              <a:rPr lang="en-US" baseline="-25000" dirty="0" err="1" smtClean="0">
                <a:latin typeface="Calibri"/>
                <a:cs typeface="Calibri"/>
              </a:rPr>
              <a:t>ij</a:t>
            </a:r>
            <a:r>
              <a:rPr lang="en-US" dirty="0" smtClean="0">
                <a:latin typeface="Calibri"/>
                <a:cs typeface="Calibri"/>
              </a:rPr>
              <a:t>) </a:t>
            </a:r>
            <a:r>
              <a:rPr lang="en-US" dirty="0" smtClean="0"/>
              <a:t>/ </a:t>
            </a:r>
            <a:r>
              <a:rPr lang="en-US" dirty="0"/>
              <a:t>B</a:t>
            </a:r>
          </a:p>
          <a:p>
            <a:pPr>
              <a:lnSpc>
                <a:spcPct val="85000"/>
              </a:lnSpc>
            </a:pPr>
            <a:r>
              <a:rPr lang="en-US" dirty="0"/>
              <a:t>Stepping through rows in one column:</a:t>
            </a:r>
          </a:p>
          <a:p>
            <a:pPr lvl="1">
              <a:lnSpc>
                <a:spcPct val="90000"/>
              </a:lnSpc>
            </a:pPr>
            <a:r>
              <a:rPr lang="en-US" b="0" dirty="0">
                <a:latin typeface="Courier New" charset="0"/>
              </a:rPr>
              <a:t>for (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= 0;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&lt; </a:t>
            </a:r>
            <a:r>
              <a:rPr lang="en-US" b="0" dirty="0" err="1">
                <a:latin typeface="Courier New" charset="0"/>
              </a:rPr>
              <a:t>n</a:t>
            </a:r>
            <a:r>
              <a:rPr lang="en-US" b="0" dirty="0">
                <a:latin typeface="Courier New" charset="0"/>
              </a:rPr>
              <a:t>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 dirty="0">
                <a:solidFill>
                  <a:schemeClr val="tx1"/>
                </a:solidFill>
                <a:latin typeface="Courier New" charset="0"/>
              </a:rPr>
              <a:t>sum += a[i][0];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Accesses </a:t>
            </a:r>
            <a:r>
              <a:rPr lang="en-US" dirty="0"/>
              <a:t>distant elements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 </a:t>
            </a:r>
            <a:r>
              <a:rPr lang="en-US" dirty="0"/>
              <a:t>spatial locality!</a:t>
            </a:r>
            <a:endParaRPr lang="en-US" dirty="0" smtClean="0"/>
          </a:p>
          <a:p>
            <a:pPr lvl="2">
              <a:lnSpc>
                <a:spcPct val="97000"/>
              </a:lnSpc>
            </a:pPr>
            <a:r>
              <a:rPr lang="en-US" dirty="0"/>
              <a:t>M</a:t>
            </a:r>
            <a:r>
              <a:rPr lang="en-US" dirty="0" smtClean="0"/>
              <a:t>iss </a:t>
            </a:r>
            <a:r>
              <a:rPr lang="en-US" dirty="0"/>
              <a:t>rate = 1 (i.e. 100%)</a:t>
            </a:r>
          </a:p>
        </p:txBody>
      </p:sp>
    </p:spTree>
    <p:extLst>
      <p:ext uri="{BB962C8B-B14F-4D97-AF65-F5344CB8AC3E}">
        <p14:creationId xmlns:p14="http://schemas.microsoft.com/office/powerpoint/2010/main" val="34230940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3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(ijk)</a:t>
            </a:r>
            <a:endParaRPr lang="en-US"/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527050" y="1765300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ijk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sum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b[k][j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c[i][j</a:t>
            </a:r>
            <a:r>
              <a:rPr lang="en-US" sz="1800" dirty="0">
                <a:latin typeface="Courier New" charset="0"/>
              </a:rPr>
              <a:t>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 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54927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6711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7854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5624513" y="316865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auto">
          <a:xfrm>
            <a:off x="6843713" y="316865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7986713" y="316865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1018" name="Line 10"/>
          <p:cNvSpPr>
            <a:spLocks noChangeShapeType="1"/>
          </p:cNvSpPr>
          <p:nvPr/>
        </p:nvSpPr>
        <p:spPr bwMode="auto">
          <a:xfrm>
            <a:off x="6934200" y="2593975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9" name="Line 11"/>
          <p:cNvSpPr>
            <a:spLocks noChangeShapeType="1"/>
          </p:cNvSpPr>
          <p:nvPr/>
        </p:nvSpPr>
        <p:spPr bwMode="auto">
          <a:xfrm>
            <a:off x="5499100" y="296227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6081713" y="278765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6691313" y="225425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8013700" y="289877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7834313" y="2559050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1024" name="Rectangle 16"/>
          <p:cNvSpPr>
            <a:spLocks noChangeArrowheads="1"/>
          </p:cNvSpPr>
          <p:nvPr/>
        </p:nvSpPr>
        <p:spPr bwMode="auto">
          <a:xfrm>
            <a:off x="5395913" y="179705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1026" name="Rectangle 18"/>
          <p:cNvSpPr>
            <a:spLocks noChangeArrowheads="1"/>
          </p:cNvSpPr>
          <p:nvPr/>
        </p:nvSpPr>
        <p:spPr bwMode="auto">
          <a:xfrm>
            <a:off x="6434138" y="4256088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1027" name="Line 19"/>
          <p:cNvSpPr>
            <a:spLocks noChangeShapeType="1"/>
          </p:cNvSpPr>
          <p:nvPr/>
        </p:nvSpPr>
        <p:spPr bwMode="auto">
          <a:xfrm flipV="1">
            <a:off x="6991351" y="359251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8" name="Rectangle 20"/>
          <p:cNvSpPr>
            <a:spLocks noChangeArrowheads="1"/>
          </p:cNvSpPr>
          <p:nvPr/>
        </p:nvSpPr>
        <p:spPr bwMode="auto">
          <a:xfrm>
            <a:off x="5214938" y="4256088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1029" name="Line 21"/>
          <p:cNvSpPr>
            <a:spLocks noChangeShapeType="1"/>
          </p:cNvSpPr>
          <p:nvPr/>
        </p:nvSpPr>
        <p:spPr bwMode="auto">
          <a:xfrm flipV="1">
            <a:off x="5772150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7808266" y="4256088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1032" name="Line 24"/>
          <p:cNvSpPr>
            <a:spLocks noChangeShapeType="1"/>
          </p:cNvSpPr>
          <p:nvPr/>
        </p:nvSpPr>
        <p:spPr bwMode="auto">
          <a:xfrm flipV="1">
            <a:off x="8147051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9" name="Rectangle 31"/>
          <p:cNvSpPr>
            <a:spLocks noChangeArrowheads="1"/>
          </p:cNvSpPr>
          <p:nvPr/>
        </p:nvSpPr>
        <p:spPr bwMode="auto">
          <a:xfrm>
            <a:off x="290513" y="4964113"/>
            <a:ext cx="5073650" cy="1217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121249" y="4219576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3329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59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(jik)</a:t>
            </a:r>
          </a:p>
        </p:txBody>
      </p:sp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300038" y="1779588"/>
            <a:ext cx="47212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jik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55689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6788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8" name="Rectangle 6"/>
          <p:cNvSpPr>
            <a:spLocks noChangeArrowheads="1"/>
          </p:cNvSpPr>
          <p:nvPr/>
        </p:nvSpPr>
        <p:spPr bwMode="auto">
          <a:xfrm>
            <a:off x="7931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9" name="Rectangle 7"/>
          <p:cNvSpPr>
            <a:spLocks noChangeArrowheads="1"/>
          </p:cNvSpPr>
          <p:nvPr/>
        </p:nvSpPr>
        <p:spPr bwMode="auto">
          <a:xfrm>
            <a:off x="5700713" y="3235325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6919913" y="3235325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8077200" y="3235325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2042" name="Line 10"/>
          <p:cNvSpPr>
            <a:spLocks noChangeShapeType="1"/>
          </p:cNvSpPr>
          <p:nvPr/>
        </p:nvSpPr>
        <p:spPr bwMode="auto">
          <a:xfrm>
            <a:off x="7010400" y="2660650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3" name="Line 11"/>
          <p:cNvSpPr>
            <a:spLocks noChangeShapeType="1"/>
          </p:cNvSpPr>
          <p:nvPr/>
        </p:nvSpPr>
        <p:spPr bwMode="auto">
          <a:xfrm>
            <a:off x="5575300" y="3028950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4" name="Rectangle 12"/>
          <p:cNvSpPr>
            <a:spLocks noChangeArrowheads="1"/>
          </p:cNvSpPr>
          <p:nvPr/>
        </p:nvSpPr>
        <p:spPr bwMode="auto">
          <a:xfrm>
            <a:off x="6157913" y="2854325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2045" name="Rectangle 13"/>
          <p:cNvSpPr>
            <a:spLocks noChangeArrowheads="1"/>
          </p:cNvSpPr>
          <p:nvPr/>
        </p:nvSpPr>
        <p:spPr bwMode="auto">
          <a:xfrm>
            <a:off x="6767513" y="2320925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2046" name="Rectangle 14"/>
          <p:cNvSpPr>
            <a:spLocks noChangeArrowheads="1"/>
          </p:cNvSpPr>
          <p:nvPr/>
        </p:nvSpPr>
        <p:spPr bwMode="auto">
          <a:xfrm>
            <a:off x="8089900" y="296545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7" name="Rectangle 15"/>
          <p:cNvSpPr>
            <a:spLocks noChangeArrowheads="1"/>
          </p:cNvSpPr>
          <p:nvPr/>
        </p:nvSpPr>
        <p:spPr bwMode="auto">
          <a:xfrm>
            <a:off x="7910513" y="2625725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5548313" y="1787525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2050" name="Rectangle 18"/>
          <p:cNvSpPr>
            <a:spLocks noChangeArrowheads="1"/>
          </p:cNvSpPr>
          <p:nvPr/>
        </p:nvSpPr>
        <p:spPr bwMode="auto">
          <a:xfrm>
            <a:off x="5334000" y="4244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2051" name="Line 19"/>
          <p:cNvSpPr>
            <a:spLocks noChangeShapeType="1"/>
          </p:cNvSpPr>
          <p:nvPr/>
        </p:nvSpPr>
        <p:spPr bwMode="auto">
          <a:xfrm flipV="1">
            <a:off x="5891213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3" name="Rectangle 21"/>
          <p:cNvSpPr>
            <a:spLocks noChangeArrowheads="1"/>
          </p:cNvSpPr>
          <p:nvPr/>
        </p:nvSpPr>
        <p:spPr bwMode="auto">
          <a:xfrm>
            <a:off x="6535738" y="4244975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2054" name="Line 22"/>
          <p:cNvSpPr>
            <a:spLocks noChangeShapeType="1"/>
          </p:cNvSpPr>
          <p:nvPr/>
        </p:nvSpPr>
        <p:spPr bwMode="auto">
          <a:xfrm flipV="1">
            <a:off x="7092951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6" name="Rectangle 24"/>
          <p:cNvSpPr>
            <a:spLocks noChangeArrowheads="1"/>
          </p:cNvSpPr>
          <p:nvPr/>
        </p:nvSpPr>
        <p:spPr bwMode="auto">
          <a:xfrm>
            <a:off x="7884466" y="4244975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2057" name="Line 25"/>
          <p:cNvSpPr>
            <a:spLocks noChangeShapeType="1"/>
          </p:cNvSpPr>
          <p:nvPr/>
        </p:nvSpPr>
        <p:spPr bwMode="auto">
          <a:xfrm flipV="1">
            <a:off x="8223251" y="3587750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8" name="Rectangle 26"/>
          <p:cNvSpPr>
            <a:spLocks noChangeArrowheads="1"/>
          </p:cNvSpPr>
          <p:nvPr/>
        </p:nvSpPr>
        <p:spPr bwMode="auto">
          <a:xfrm>
            <a:off x="444500" y="4868863"/>
            <a:ext cx="5446713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122837" y="4256291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6889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83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(kij)</a:t>
            </a:r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452438" y="1770063"/>
            <a:ext cx="4264025" cy="24996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kij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&lt;n;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r = a[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c[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i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][j] += r * b[k][j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</a:rPr>
              <a:t>];</a:t>
            </a:r>
            <a:endParaRPr lang="en-US" sz="1800" dirty="0" smtClean="0">
              <a:latin typeface="Courier New" charset="0"/>
            </a:endParaRP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dirty="0" smtClean="0">
                <a:latin typeface="Courier New" charset="0"/>
              </a:rPr>
              <a:t>    </a:t>
            </a:r>
            <a:r>
              <a:rPr lang="en-US" sz="1800" dirty="0" smtClean="0">
                <a:latin typeface="Courier New" charset="0"/>
              </a:rPr>
              <a:t>}</a:t>
            </a:r>
            <a:endParaRPr lang="en-US" sz="1800" dirty="0">
              <a:latin typeface="Courier New" charset="0"/>
            </a:endParaRP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 smtClean="0">
                <a:latin typeface="Courier New" charset="0"/>
              </a:rPr>
              <a:t>}</a:t>
            </a:r>
            <a:endParaRPr lang="en-US" sz="1800" dirty="0">
              <a:latin typeface="Courier New" charset="0"/>
            </a:endParaRP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3067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5289669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</a:t>
            </a:r>
            <a:r>
              <a:rPr lang="en-US" sz="2000" b="0" dirty="0" err="1">
                <a:latin typeface="Calibri"/>
                <a:cs typeface="Calibri"/>
              </a:rPr>
              <a:t>i,k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3070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3071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72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3074" name="Rectangle 18"/>
          <p:cNvSpPr>
            <a:spLocks noChangeArrowheads="1"/>
          </p:cNvSpPr>
          <p:nvPr/>
        </p:nvSpPr>
        <p:spPr bwMode="auto">
          <a:xfrm>
            <a:off x="6324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5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77" name="Rectangle 21"/>
          <p:cNvSpPr>
            <a:spLocks noChangeArrowheads="1"/>
          </p:cNvSpPr>
          <p:nvPr/>
        </p:nvSpPr>
        <p:spPr bwMode="auto">
          <a:xfrm>
            <a:off x="7467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8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0" name="Rectangle 24"/>
          <p:cNvSpPr>
            <a:spLocks noChangeArrowheads="1"/>
          </p:cNvSpPr>
          <p:nvPr/>
        </p:nvSpPr>
        <p:spPr bwMode="auto">
          <a:xfrm>
            <a:off x="5293666" y="38719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3081" name="Line 25"/>
          <p:cNvSpPr>
            <a:spLocks noChangeShapeType="1"/>
          </p:cNvSpPr>
          <p:nvPr/>
        </p:nvSpPr>
        <p:spPr bwMode="auto">
          <a:xfrm flipV="1">
            <a:off x="5632451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2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2895600" y="3962400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3149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7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(ikj)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90538" y="1757363"/>
            <a:ext cx="43148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ikj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7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4090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4091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2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5272088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(i,k)</a:t>
            </a:r>
          </a:p>
        </p:txBody>
      </p:sp>
      <p:sp>
        <p:nvSpPr>
          <p:cNvPr id="174094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4095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6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4098" name="Rectangle 18"/>
          <p:cNvSpPr>
            <a:spLocks noChangeArrowheads="1"/>
          </p:cNvSpPr>
          <p:nvPr/>
        </p:nvSpPr>
        <p:spPr bwMode="auto">
          <a:xfrm>
            <a:off x="6324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099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1" name="Rectangle 21"/>
          <p:cNvSpPr>
            <a:spLocks noChangeArrowheads="1"/>
          </p:cNvSpPr>
          <p:nvPr/>
        </p:nvSpPr>
        <p:spPr bwMode="auto">
          <a:xfrm>
            <a:off x="7467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102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4" name="Rectangle 24"/>
          <p:cNvSpPr>
            <a:spLocks noChangeArrowheads="1"/>
          </p:cNvSpPr>
          <p:nvPr/>
        </p:nvSpPr>
        <p:spPr bwMode="auto">
          <a:xfrm>
            <a:off x="5227638" y="40243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Fixed</a:t>
            </a:r>
          </a:p>
        </p:txBody>
      </p:sp>
      <p:sp>
        <p:nvSpPr>
          <p:cNvPr id="174105" name="Line 25"/>
          <p:cNvSpPr>
            <a:spLocks noChangeShapeType="1"/>
          </p:cNvSpPr>
          <p:nvPr/>
        </p:nvSpPr>
        <p:spPr bwMode="auto">
          <a:xfrm flipV="1">
            <a:off x="5632450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6" name="Rectangle 26"/>
          <p:cNvSpPr>
            <a:spLocks noChangeArrowheads="1"/>
          </p:cNvSpPr>
          <p:nvPr/>
        </p:nvSpPr>
        <p:spPr bwMode="auto">
          <a:xfrm>
            <a:off x="444500" y="4868863"/>
            <a:ext cx="51943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2971800" y="3962400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3600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31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(jki)</a:t>
            </a:r>
          </a:p>
        </p:txBody>
      </p:sp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566738" y="1766888"/>
            <a:ext cx="4352925" cy="2515817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jki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r</a:t>
            </a:r>
            <a:r>
              <a:rPr lang="en-US" sz="1800" dirty="0">
                <a:latin typeface="Courier New" charset="0"/>
              </a:rPr>
              <a:t> = </a:t>
            </a:r>
            <a:r>
              <a:rPr lang="en-US" sz="1800" dirty="0" err="1">
                <a:latin typeface="Courier New" charset="0"/>
              </a:rPr>
              <a:t>b[k][j</a:t>
            </a:r>
            <a:r>
              <a:rPr lang="en-US" sz="1800" dirty="0"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c[i][j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r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	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53403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65595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0" name="Rectangle 6"/>
          <p:cNvSpPr>
            <a:spLocks noChangeArrowheads="1"/>
          </p:cNvSpPr>
          <p:nvPr/>
        </p:nvSpPr>
        <p:spPr bwMode="auto">
          <a:xfrm>
            <a:off x="77279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1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5112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5113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7656513" y="20574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j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15" name="Rectangle 11"/>
          <p:cNvSpPr>
            <a:spLocks noChangeArrowheads="1"/>
          </p:cNvSpPr>
          <p:nvPr/>
        </p:nvSpPr>
        <p:spPr bwMode="auto">
          <a:xfrm>
            <a:off x="6692900" y="283210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6" name="Rectangle 12"/>
          <p:cNvSpPr>
            <a:spLocks noChangeArrowheads="1"/>
          </p:cNvSpPr>
          <p:nvPr/>
        </p:nvSpPr>
        <p:spPr bwMode="auto">
          <a:xfrm>
            <a:off x="6475413" y="2416175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5117" name="Rectangle 13"/>
          <p:cNvSpPr>
            <a:spLocks noChangeArrowheads="1"/>
          </p:cNvSpPr>
          <p:nvPr/>
        </p:nvSpPr>
        <p:spPr bwMode="auto">
          <a:xfrm>
            <a:off x="5268913" y="16002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5118" name="Line 14"/>
          <p:cNvSpPr>
            <a:spLocks noChangeShapeType="1"/>
          </p:cNvSpPr>
          <p:nvPr/>
        </p:nvSpPr>
        <p:spPr bwMode="auto">
          <a:xfrm flipV="1">
            <a:off x="5803900" y="24257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9" name="Line 15"/>
          <p:cNvSpPr>
            <a:spLocks noChangeShapeType="1"/>
          </p:cNvSpPr>
          <p:nvPr/>
        </p:nvSpPr>
        <p:spPr bwMode="auto">
          <a:xfrm flipV="1">
            <a:off x="7886700" y="24384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20" name="Rectangle 16"/>
          <p:cNvSpPr>
            <a:spLocks noChangeArrowheads="1"/>
          </p:cNvSpPr>
          <p:nvPr/>
        </p:nvSpPr>
        <p:spPr bwMode="auto">
          <a:xfrm>
            <a:off x="5522913" y="20574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22" name="Rectangle 18"/>
          <p:cNvSpPr>
            <a:spLocks noChangeArrowheads="1"/>
          </p:cNvSpPr>
          <p:nvPr/>
        </p:nvSpPr>
        <p:spPr bwMode="auto">
          <a:xfrm>
            <a:off x="5133853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 smtClean="0">
                <a:latin typeface="Calibri"/>
                <a:cs typeface="Calibri"/>
              </a:rPr>
              <a:t>Column-</a:t>
            </a:r>
            <a:endParaRPr lang="en-US" sz="2000" b="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3" name="Line 19"/>
          <p:cNvSpPr>
            <a:spLocks noChangeShapeType="1"/>
          </p:cNvSpPr>
          <p:nvPr/>
        </p:nvSpPr>
        <p:spPr bwMode="auto">
          <a:xfrm flipV="1">
            <a:off x="5638800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5" name="Rectangle 21"/>
          <p:cNvSpPr>
            <a:spLocks noChangeArrowheads="1"/>
          </p:cNvSpPr>
          <p:nvPr/>
        </p:nvSpPr>
        <p:spPr bwMode="auto">
          <a:xfrm>
            <a:off x="7467600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6" name="Line 22"/>
          <p:cNvSpPr>
            <a:spLocks noChangeShapeType="1"/>
          </p:cNvSpPr>
          <p:nvPr/>
        </p:nvSpPr>
        <p:spPr bwMode="auto">
          <a:xfrm flipV="1">
            <a:off x="8024813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8" name="Rectangle 24"/>
          <p:cNvSpPr>
            <a:spLocks noChangeArrowheads="1"/>
          </p:cNvSpPr>
          <p:nvPr/>
        </p:nvSpPr>
        <p:spPr bwMode="auto">
          <a:xfrm>
            <a:off x="6477000" y="3866679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5129" name="Line 25"/>
          <p:cNvSpPr>
            <a:spLocks noChangeShapeType="1"/>
          </p:cNvSpPr>
          <p:nvPr/>
        </p:nvSpPr>
        <p:spPr bwMode="auto">
          <a:xfrm flipV="1">
            <a:off x="6815785" y="3343921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30" name="Rectangle 26"/>
          <p:cNvSpPr>
            <a:spLocks noChangeArrowheads="1"/>
          </p:cNvSpPr>
          <p:nvPr/>
        </p:nvSpPr>
        <p:spPr bwMode="auto">
          <a:xfrm>
            <a:off x="444500" y="4868863"/>
            <a:ext cx="549275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u="sng" dirty="0">
                <a:latin typeface="Calibri"/>
                <a:cs typeface="Calibri"/>
              </a:rPr>
              <a:t>Misses per</a:t>
            </a:r>
            <a:r>
              <a:rPr lang="en-US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</a:t>
            </a:r>
            <a:r>
              <a:rPr lang="en-US" b="0" u="sng" dirty="0">
                <a:latin typeface="Calibri"/>
                <a:cs typeface="Calibri"/>
              </a:rPr>
              <a:t>A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B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C</a:t>
            </a:r>
            <a:endParaRPr lang="en-US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1.0	0.0	1.0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122837" y="3985737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8961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55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(kji)</a:t>
            </a: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617538" y="1782763"/>
            <a:ext cx="45180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kji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(i=0; i&lt;n; i++)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a[i][k] * r;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	</a:t>
            </a:r>
          </a:p>
        </p:txBody>
      </p:sp>
      <p:sp>
        <p:nvSpPr>
          <p:cNvPr id="176132" name="Rectangle 4"/>
          <p:cNvSpPr>
            <a:spLocks noChangeArrowheads="1"/>
          </p:cNvSpPr>
          <p:nvPr/>
        </p:nvSpPr>
        <p:spPr bwMode="auto">
          <a:xfrm>
            <a:off x="56578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68770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4" name="Rectangle 6"/>
          <p:cNvSpPr>
            <a:spLocks noChangeArrowheads="1"/>
          </p:cNvSpPr>
          <p:nvPr/>
        </p:nvSpPr>
        <p:spPr bwMode="auto">
          <a:xfrm>
            <a:off x="80454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5" name="Rectangle 7"/>
          <p:cNvSpPr>
            <a:spLocks noChangeArrowheads="1"/>
          </p:cNvSpPr>
          <p:nvPr/>
        </p:nvSpPr>
        <p:spPr bwMode="auto">
          <a:xfrm>
            <a:off x="5789613" y="31242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7008813" y="31242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8229600" y="31242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7974013" y="22733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7010400" y="30067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0" name="Rectangle 12"/>
          <p:cNvSpPr>
            <a:spLocks noChangeArrowheads="1"/>
          </p:cNvSpPr>
          <p:nvPr/>
        </p:nvSpPr>
        <p:spPr bwMode="auto">
          <a:xfrm>
            <a:off x="6792913" y="2590800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6141" name="Rectangle 13"/>
          <p:cNvSpPr>
            <a:spLocks noChangeArrowheads="1"/>
          </p:cNvSpPr>
          <p:nvPr/>
        </p:nvSpPr>
        <p:spPr bwMode="auto">
          <a:xfrm>
            <a:off x="5586413" y="18288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6142" name="Line 14"/>
          <p:cNvSpPr>
            <a:spLocks noChangeShapeType="1"/>
          </p:cNvSpPr>
          <p:nvPr/>
        </p:nvSpPr>
        <p:spPr bwMode="auto">
          <a:xfrm flipV="1">
            <a:off x="6121400" y="26003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3" name="Line 15"/>
          <p:cNvSpPr>
            <a:spLocks noChangeShapeType="1"/>
          </p:cNvSpPr>
          <p:nvPr/>
        </p:nvSpPr>
        <p:spPr bwMode="auto">
          <a:xfrm flipV="1">
            <a:off x="8204200" y="26130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4" name="Rectangle 16"/>
          <p:cNvSpPr>
            <a:spLocks noChangeArrowheads="1"/>
          </p:cNvSpPr>
          <p:nvPr/>
        </p:nvSpPr>
        <p:spPr bwMode="auto">
          <a:xfrm>
            <a:off x="5840413" y="22733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(*,k)</a:t>
            </a:r>
          </a:p>
        </p:txBody>
      </p:sp>
      <p:sp>
        <p:nvSpPr>
          <p:cNvPr id="176146" name="Rectangle 18"/>
          <p:cNvSpPr>
            <a:spLocks noChangeArrowheads="1"/>
          </p:cNvSpPr>
          <p:nvPr/>
        </p:nvSpPr>
        <p:spPr bwMode="auto">
          <a:xfrm>
            <a:off x="6817666" y="4165600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6147" name="Line 19"/>
          <p:cNvSpPr>
            <a:spLocks noChangeShapeType="1"/>
          </p:cNvSpPr>
          <p:nvPr/>
        </p:nvSpPr>
        <p:spPr bwMode="auto">
          <a:xfrm flipV="1">
            <a:off x="7156451" y="350996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9" name="Rectangle 21"/>
          <p:cNvSpPr>
            <a:spLocks noChangeArrowheads="1"/>
          </p:cNvSpPr>
          <p:nvPr/>
        </p:nvSpPr>
        <p:spPr bwMode="auto">
          <a:xfrm>
            <a:off x="5410200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6150" name="Line 22"/>
          <p:cNvSpPr>
            <a:spLocks noChangeShapeType="1"/>
          </p:cNvSpPr>
          <p:nvPr/>
        </p:nvSpPr>
        <p:spPr bwMode="auto">
          <a:xfrm flipV="1">
            <a:off x="59674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7924001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6153" name="Line 25"/>
          <p:cNvSpPr>
            <a:spLocks noChangeShapeType="1"/>
          </p:cNvSpPr>
          <p:nvPr/>
        </p:nvSpPr>
        <p:spPr bwMode="auto">
          <a:xfrm flipV="1">
            <a:off x="84058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1.0	0.0	1.0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283174" y="3962400"/>
            <a:ext cx="189842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3307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Cache Organization</a:t>
            </a:r>
            <a:br>
              <a:rPr lang="en-US" dirty="0" smtClean="0"/>
            </a:br>
            <a:r>
              <a:rPr lang="en-US" dirty="0" smtClean="0"/>
              <a:t>(S, E, B)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4114801" y="-495835"/>
            <a:ext cx="228600" cy="4648201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905000" y="2078999"/>
            <a:ext cx="4648200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 bwMode="auto">
          <a:xfrm>
            <a:off x="2133600" y="4019283"/>
            <a:ext cx="4267200" cy="1111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524000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86200" y="1344634"/>
            <a:ext cx="1556836" cy="272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7333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59" name="Straight Connector 58"/>
          <p:cNvCxnSpPr>
            <a:endCxn id="61" idx="1"/>
          </p:cNvCxnSpPr>
          <p:nvPr/>
        </p:nvCxnSpPr>
        <p:spPr bwMode="auto">
          <a:xfrm flipV="1">
            <a:off x="6553202" y="2070349"/>
            <a:ext cx="596798" cy="10416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0000" y="1885683"/>
            <a:ext cx="470000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6096000" y="2338583"/>
            <a:ext cx="914400" cy="13845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6971766" y="227835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line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905000" y="2647683"/>
            <a:ext cx="4648200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5" name="Group 86"/>
          <p:cNvGrpSpPr/>
          <p:nvPr/>
        </p:nvGrpSpPr>
        <p:grpSpPr>
          <a:xfrm>
            <a:off x="1905000" y="3221999"/>
            <a:ext cx="4648200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6" name="Group 92"/>
          <p:cNvGrpSpPr/>
          <p:nvPr/>
        </p:nvGrpSpPr>
        <p:grpSpPr>
          <a:xfrm>
            <a:off x="1905000" y="4288799"/>
            <a:ext cx="4648200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sp>
        <p:nvSpPr>
          <p:cNvPr id="99" name="Trapezoid 98"/>
          <p:cNvSpPr/>
          <p:nvPr/>
        </p:nvSpPr>
        <p:spPr bwMode="auto">
          <a:xfrm>
            <a:off x="2146824" y="4709564"/>
            <a:ext cx="3523449" cy="865914"/>
          </a:xfrm>
          <a:prstGeom prst="trapezoid">
            <a:avLst>
              <a:gd name="adj" fmla="val 135061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2146824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6450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917673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41784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5092868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4451073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585224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742478" y="5689778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2273468" y="5702122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4496145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12058" y="6434536"/>
            <a:ext cx="392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096000" y="5112603"/>
            <a:ext cx="31512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Cache size:</a:t>
            </a:r>
          </a:p>
          <a:p>
            <a:r>
              <a:rPr lang="en-US" i="1" dirty="0" smtClean="0">
                <a:latin typeface="Calibri" pitchFamily="34" charset="0"/>
              </a:rPr>
              <a:t>C = S x E x B data bytes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943288" y="6336268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 rot="5400000" flipH="1" flipV="1">
            <a:off x="2285206" y="6158528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3" name="Group 12"/>
          <p:cNvGrpSpPr/>
          <p:nvPr/>
        </p:nvGrpSpPr>
        <p:grpSpPr>
          <a:xfrm>
            <a:off x="2806994" y="853128"/>
            <a:ext cx="2158411" cy="491506"/>
            <a:chOff x="2806994" y="853128"/>
            <a:chExt cx="2158411" cy="491506"/>
          </a:xfrm>
        </p:grpSpPr>
        <p:sp>
          <p:nvSpPr>
            <p:cNvPr id="7" name="TextBox 6"/>
            <p:cNvSpPr txBox="1"/>
            <p:nvPr/>
          </p:nvSpPr>
          <p:spPr>
            <a:xfrm>
              <a:off x="2806994" y="853128"/>
              <a:ext cx="2158411" cy="2523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Not always power of 2!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 bwMode="auto">
            <a:xfrm>
              <a:off x="3657945" y="1105505"/>
              <a:ext cx="354113" cy="239129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58" name="Text Box 1086"/>
          <p:cNvSpPr txBox="1">
            <a:spLocks noChangeArrowheads="1"/>
          </p:cNvSpPr>
          <p:nvPr/>
        </p:nvSpPr>
        <p:spPr bwMode="auto">
          <a:xfrm>
            <a:off x="6836291" y="2984904"/>
            <a:ext cx="2117725" cy="89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folHlink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eaLnBrk="0" fontAlgn="base" hangingPunct="0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Set </a:t>
            </a:r>
            <a:r>
              <a:rPr lang="en-US" altLang="en-US" dirty="0" smtClean="0">
                <a:solidFill>
                  <a:srgbClr val="FF0000"/>
                </a:solidFill>
              </a:rPr>
              <a:t># </a:t>
            </a:r>
            <a:r>
              <a:rPr lang="en-US" altLang="en-US" dirty="0">
                <a:solidFill>
                  <a:srgbClr val="FF0000"/>
                </a:solidFill>
              </a:rPr>
              <a:t>≡ hash code</a:t>
            </a:r>
          </a:p>
          <a:p>
            <a:endParaRPr lang="en-US" altLang="en-US" dirty="0">
              <a:solidFill>
                <a:srgbClr val="FF0000"/>
              </a:solidFill>
            </a:endParaRPr>
          </a:p>
          <a:p>
            <a:r>
              <a:rPr lang="en-US" altLang="en-US" dirty="0">
                <a:solidFill>
                  <a:srgbClr val="FF0000"/>
                </a:solidFill>
              </a:rPr>
              <a:t>Tag   ≡ hash key</a:t>
            </a:r>
          </a:p>
        </p:txBody>
      </p:sp>
    </p:spTree>
    <p:extLst>
      <p:ext uri="{BB962C8B-B14F-4D97-AF65-F5344CB8AC3E}">
        <p14:creationId xmlns:p14="http://schemas.microsoft.com/office/powerpoint/2010/main" val="8178743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/>
      <p:bldP spid="100" grpId="0"/>
      <p:bldP spid="53" grpId="0"/>
      <p:bldP spid="5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1" name="Rectangle 9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Summary of Matrix Multiplication</a:t>
            </a:r>
            <a:endParaRPr lang="en-US" dirty="0"/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5486400" y="1371600"/>
            <a:ext cx="2356863" cy="13208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ijk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jik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2 loads, 0 stores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</a:t>
            </a:r>
            <a:r>
              <a:rPr lang="en-US" sz="2000" b="0" dirty="0" smtClean="0">
                <a:latin typeface="Calibri"/>
                <a:cs typeface="Calibri"/>
              </a:rPr>
              <a:t>Misses/</a:t>
            </a:r>
            <a:r>
              <a:rPr lang="en-US" sz="2000" b="0" dirty="0" err="1" smtClean="0">
                <a:latin typeface="Calibri"/>
                <a:cs typeface="Calibri"/>
              </a:rPr>
              <a:t>iter</a:t>
            </a:r>
            <a:r>
              <a:rPr lang="en-US" sz="2000" b="0" dirty="0" smtClean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= </a:t>
            </a:r>
            <a:r>
              <a:rPr lang="en-US" sz="2000" dirty="0">
                <a:latin typeface="Calibri"/>
                <a:cs typeface="Calibri"/>
              </a:rPr>
              <a:t>1.25</a:t>
            </a: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5486400" y="3313113"/>
            <a:ext cx="2227019" cy="13208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kij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ikj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</a:t>
            </a:r>
            <a:r>
              <a:rPr lang="en-US" sz="2000" b="0" dirty="0" smtClean="0">
                <a:latin typeface="Calibri"/>
                <a:cs typeface="Calibri"/>
              </a:rPr>
              <a:t>Misses/</a:t>
            </a:r>
            <a:r>
              <a:rPr lang="en-US" sz="2000" b="0" dirty="0" err="1" smtClean="0">
                <a:latin typeface="Calibri"/>
                <a:cs typeface="Calibri"/>
              </a:rPr>
              <a:t>iter</a:t>
            </a:r>
            <a:r>
              <a:rPr lang="en-US" sz="2000" b="0" dirty="0" smtClean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= </a:t>
            </a:r>
            <a:r>
              <a:rPr lang="en-US" sz="2000" dirty="0">
                <a:latin typeface="Calibri"/>
                <a:cs typeface="Calibri"/>
              </a:rPr>
              <a:t>0.5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77160" name="Rectangle 8"/>
          <p:cNvSpPr>
            <a:spLocks noChangeArrowheads="1"/>
          </p:cNvSpPr>
          <p:nvPr/>
        </p:nvSpPr>
        <p:spPr bwMode="auto">
          <a:xfrm>
            <a:off x="5486400" y="5184775"/>
            <a:ext cx="2227019" cy="13208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jki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kji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</a:t>
            </a:r>
            <a:r>
              <a:rPr lang="en-US" sz="2000" b="0" dirty="0" smtClean="0">
                <a:latin typeface="Calibri"/>
                <a:cs typeface="Calibri"/>
              </a:rPr>
              <a:t>Misses/</a:t>
            </a:r>
            <a:r>
              <a:rPr lang="en-US" sz="2000" b="0" dirty="0" err="1" smtClean="0">
                <a:latin typeface="Calibri"/>
                <a:cs typeface="Calibri"/>
              </a:rPr>
              <a:t>iter</a:t>
            </a:r>
            <a:r>
              <a:rPr lang="en-US" sz="2000" b="0" dirty="0" smtClean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= </a:t>
            </a:r>
            <a:r>
              <a:rPr lang="en-US" sz="2000" dirty="0">
                <a:latin typeface="Calibri"/>
                <a:cs typeface="Calibri"/>
              </a:rPr>
              <a:t>2.0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1295400" y="1058863"/>
            <a:ext cx="3481388" cy="2082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 smtClean="0">
                <a:latin typeface="Courier New" charset="0"/>
              </a:rPr>
              <a:t>for 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for (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sum = 0.0;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for (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++)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  sum += </a:t>
            </a:r>
            <a:r>
              <a:rPr lang="en-US" sz="1400" dirty="0" err="1">
                <a:latin typeface="Courier New" charset="0"/>
              </a:rPr>
              <a:t>a[i][k</a:t>
            </a:r>
            <a:r>
              <a:rPr lang="en-US" sz="1400" dirty="0">
                <a:latin typeface="Courier New" charset="0"/>
              </a:rPr>
              <a:t>] * </a:t>
            </a:r>
            <a:r>
              <a:rPr lang="en-US" sz="1400" dirty="0" err="1">
                <a:latin typeface="Courier New" charset="0"/>
              </a:rPr>
              <a:t>b[k][j</a:t>
            </a:r>
            <a:r>
              <a:rPr lang="en-US" sz="1400" dirty="0">
                <a:latin typeface="Courier New" charset="0"/>
              </a:rPr>
              <a:t>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</a:t>
            </a:r>
            <a:r>
              <a:rPr lang="en-US" sz="1400" dirty="0" err="1">
                <a:latin typeface="Courier New" charset="0"/>
              </a:rPr>
              <a:t>c[i][j</a:t>
            </a:r>
            <a:r>
              <a:rPr lang="en-US" sz="1400" dirty="0">
                <a:latin typeface="Courier New" charset="0"/>
              </a:rPr>
              <a:t>] = sum;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} 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295400" y="3221038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(i=0; i&lt;n; i++)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r = a[i][k];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for (j=0; j&lt;n; j++)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c[i][j] += r * b[k][j];  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1295400" y="5073650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(j=0; j&lt;n; j++)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r = b[k][j];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for (i=0; i&lt;n; i++)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 c[i][j] += a[i][k] * r;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191800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439" y="445070"/>
            <a:ext cx="7591425" cy="762000"/>
          </a:xfrm>
        </p:spPr>
        <p:txBody>
          <a:bodyPr/>
          <a:lstStyle/>
          <a:p>
            <a:r>
              <a:rPr lang="en-US" dirty="0" smtClean="0"/>
              <a:t>Better Matrix Multiplication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284665" y="45720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84865" y="45720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284665" y="5427663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rot="5400000">
            <a:off x="3998371" y="51427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087560" y="5242573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0399" y="3936999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9997" y="49862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99532" y="45720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65782" y="48768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185332" y="5410200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99532" y="1413396"/>
            <a:ext cx="6907339" cy="2798202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c = (double *) </a:t>
            </a:r>
            <a:r>
              <a:rPr lang="en-US" sz="1600" dirty="0" err="1" smtClean="0">
                <a:latin typeface="Courier New" pitchFamily="49" charset="0"/>
              </a:rPr>
              <a:t>calloc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mmm</a:t>
            </a:r>
            <a:r>
              <a:rPr lang="en-US" sz="1600" dirty="0" smtClean="0">
                <a:latin typeface="Courier New" pitchFamily="49" charset="0"/>
              </a:rPr>
              <a:t>(double </a:t>
            </a:r>
            <a:r>
              <a:rPr lang="en-US" sz="1600" dirty="0">
                <a:latin typeface="Courier New" pitchFamily="49" charset="0"/>
              </a:rPr>
              <a:t>*a, double *b, </a:t>
            </a:r>
            <a:r>
              <a:rPr lang="en-US" sz="1600" dirty="0" smtClean="0">
                <a:latin typeface="Courier New" pitchFamily="49" charset="0"/>
              </a:rPr>
              <a:t>double *c,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smtClean="0">
                <a:latin typeface="Courier New" pitchFamily="49" charset="0"/>
              </a:rPr>
              <a:t>j, k;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Courier New" pitchFamily="49" charset="0"/>
              </a:rPr>
              <a:t>    for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Courier New" pitchFamily="49" charset="0"/>
              </a:rPr>
              <a:t>	for (j = 0; j &lt; n; j</a:t>
            </a:r>
            <a:r>
              <a:rPr lang="en-US" sz="1600" dirty="0" smtClean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             for (k = 0; k &lt; n; k++)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 smtClean="0">
                <a:latin typeface="Courier New" pitchFamily="49" charset="0"/>
              </a:rPr>
              <a:t>     c[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*n + j] </a:t>
            </a:r>
            <a:r>
              <a:rPr lang="en-US" sz="1600" dirty="0">
                <a:latin typeface="Courier New" pitchFamily="49" charset="0"/>
              </a:rPr>
              <a:t>+= a[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*n + </a:t>
            </a:r>
            <a:r>
              <a:rPr lang="en-US" sz="1600" dirty="0" smtClean="0">
                <a:latin typeface="Courier New" pitchFamily="49" charset="0"/>
              </a:rPr>
              <a:t>k] * b[k*n + j];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dirty="0">
              <a:latin typeface="Courier New" pitchFamily="49" charset="0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96875" y="5562599"/>
            <a:ext cx="7896225" cy="77152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3213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First iteration:</a:t>
            </a:r>
          </a:p>
          <a:p>
            <a:pPr lvl="1"/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</a:t>
            </a:r>
            <a:r>
              <a:rPr lang="en-US" dirty="0" smtClean="0">
                <a:solidFill>
                  <a:srgbClr val="C00000"/>
                </a:solidFill>
              </a:rPr>
              <a:t>in cache: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(schematic)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7103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3105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5710367" y="36576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rot="5400000">
            <a:off x="6741196" y="42283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895699" y="4071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925234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91484" y="3962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3925234" y="36576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52578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745829" y="58285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5672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5562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929867" y="52578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5257800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6155842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6400800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  <p:extLst>
      <p:ext uri="{BB962C8B-B14F-4D97-AF65-F5344CB8AC3E}">
        <p14:creationId xmlns:p14="http://schemas.microsoft.com/office/powerpoint/2010/main" val="42669274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/>
      <p:bldP spid="21" grpId="0" animBg="1"/>
      <p:bldP spid="22" grpId="0"/>
      <p:bldP spid="23" grpId="0" animBg="1"/>
      <p:bldP spid="26" grpId="0" animBg="1"/>
      <p:bldP spid="2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Second iteration:</a:t>
            </a:r>
          </a:p>
          <a:p>
            <a:pPr lvl="1"/>
            <a:r>
              <a:rPr lang="en-US" dirty="0" smtClean="0"/>
              <a:t>Again:</a:t>
            </a:r>
            <a:br>
              <a:rPr lang="en-US" dirty="0" smtClean="0"/>
            </a:br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smtClean="0"/>
              <a:t>9n/8 * n</a:t>
            </a:r>
            <a:r>
              <a:rPr lang="en-US" baseline="30000" dirty="0" smtClean="0"/>
              <a:t>2</a:t>
            </a:r>
            <a:r>
              <a:rPr lang="en-US" dirty="0" smtClean="0"/>
              <a:t> = (9/8) * n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3654624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836039" y="4225329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406891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395942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004732" y="3654624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3654623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4552665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4797623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  <p:extLst>
      <p:ext uri="{BB962C8B-B14F-4D97-AF65-F5344CB8AC3E}">
        <p14:creationId xmlns:p14="http://schemas.microsoft.com/office/powerpoint/2010/main" val="15258372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Blocked Matrix Multiplication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52400" y="1143000"/>
            <a:ext cx="8839200" cy="3536866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c = (double *) </a:t>
            </a:r>
            <a:r>
              <a:rPr lang="en-US" sz="1600" dirty="0" err="1" smtClean="0">
                <a:latin typeface="Courier New" pitchFamily="49" charset="0"/>
              </a:rPr>
              <a:t>calloc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sizeof</a:t>
            </a:r>
            <a:r>
              <a:rPr lang="en-US" sz="16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mmm</a:t>
            </a:r>
            <a:r>
              <a:rPr lang="en-US" sz="1600" dirty="0" smtClean="0">
                <a:latin typeface="Courier New" pitchFamily="49" charset="0"/>
              </a:rPr>
              <a:t>(double </a:t>
            </a:r>
            <a:r>
              <a:rPr lang="en-US" sz="1600" dirty="0">
                <a:latin typeface="Courier New" pitchFamily="49" charset="0"/>
              </a:rPr>
              <a:t>*a, double *b, </a:t>
            </a:r>
            <a:r>
              <a:rPr lang="en-US" sz="1600" dirty="0" smtClean="0">
                <a:latin typeface="Courier New" pitchFamily="49" charset="0"/>
              </a:rPr>
              <a:t>double *c,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smtClean="0">
                <a:latin typeface="Courier New" pitchFamily="49" charset="0"/>
              </a:rPr>
              <a:t>j, k;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&lt; n;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+= B)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smtClean="0">
                <a:latin typeface="Courier New" pitchFamily="49" charset="0"/>
              </a:rPr>
              <a:t>j </a:t>
            </a:r>
            <a:r>
              <a:rPr lang="en-US" sz="1600" dirty="0">
                <a:latin typeface="Courier New" pitchFamily="49" charset="0"/>
              </a:rPr>
              <a:t>= 0; </a:t>
            </a:r>
            <a:r>
              <a:rPr lang="en-US" sz="1600" dirty="0" smtClean="0">
                <a:latin typeface="Courier New" pitchFamily="49" charset="0"/>
              </a:rPr>
              <a:t>j </a:t>
            </a:r>
            <a:r>
              <a:rPr lang="en-US" sz="1600" dirty="0">
                <a:latin typeface="Courier New" pitchFamily="49" charset="0"/>
              </a:rPr>
              <a:t>&lt; n; </a:t>
            </a:r>
            <a:r>
              <a:rPr lang="en-US" sz="1600" dirty="0" smtClean="0">
                <a:latin typeface="Courier New" pitchFamily="49" charset="0"/>
              </a:rPr>
              <a:t>j += B)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            for (k = 0; k &lt; n; k += B)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B x B mini matrix multiplications */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                for (i1 =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; i1 &lt; </a:t>
            </a:r>
            <a:r>
              <a:rPr lang="en-US" sz="1600" dirty="0" err="1" smtClean="0">
                <a:latin typeface="Courier New" pitchFamily="49" charset="0"/>
              </a:rPr>
              <a:t>i+B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                    for (j1 = j; j1 &lt; </a:t>
            </a:r>
            <a:r>
              <a:rPr lang="en-US" sz="1600" dirty="0" err="1" smtClean="0">
                <a:latin typeface="Courier New" pitchFamily="49" charset="0"/>
              </a:rPr>
              <a:t>j+B</a:t>
            </a:r>
            <a:r>
              <a:rPr lang="en-US" sz="1600" dirty="0" smtClean="0">
                <a:latin typeface="Courier New" pitchFamily="49" charset="0"/>
              </a:rPr>
              <a:t>; j++)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                        for (k1 = k; k1 &lt; </a:t>
            </a:r>
            <a:r>
              <a:rPr lang="en-US" sz="1600" dirty="0" err="1" smtClean="0">
                <a:latin typeface="Courier New" pitchFamily="49" charset="0"/>
              </a:rPr>
              <a:t>k+B</a:t>
            </a:r>
            <a:r>
              <a:rPr lang="en-US" sz="1600" dirty="0" smtClean="0">
                <a:latin typeface="Courier New" pitchFamily="49" charset="0"/>
              </a:rPr>
              <a:t>; k++)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 smtClean="0">
                <a:latin typeface="Courier New" pitchFamily="49" charset="0"/>
              </a:rPr>
              <a:t>                 c[i1*n + j1] </a:t>
            </a:r>
            <a:r>
              <a:rPr lang="en-US" sz="1600" dirty="0">
                <a:latin typeface="Courier New" pitchFamily="49" charset="0"/>
              </a:rPr>
              <a:t>+= </a:t>
            </a:r>
            <a:r>
              <a:rPr lang="en-US" sz="1600" dirty="0" smtClean="0">
                <a:latin typeface="Courier New" pitchFamily="49" charset="0"/>
              </a:rPr>
              <a:t>a[i1*n </a:t>
            </a:r>
            <a:r>
              <a:rPr lang="en-US" sz="1600" dirty="0">
                <a:latin typeface="Courier New" pitchFamily="49" charset="0"/>
              </a:rPr>
              <a:t>+ </a:t>
            </a:r>
            <a:r>
              <a:rPr lang="en-US" sz="1600" dirty="0" smtClean="0">
                <a:latin typeface="Courier New" pitchFamily="49" charset="0"/>
              </a:rPr>
              <a:t>k1]*b[k1*n + j1];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284665" y="5181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884865" y="5181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5852173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94196" y="4659868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9997" y="5595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9532" y="5181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65782" y="5486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143000" y="5969001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28732" y="5181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13864" y="5486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+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284665" y="59436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 rot="5400000">
            <a:off x="3996268" y="5638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rot="5400000">
            <a:off x="2848242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5400000">
            <a:off x="3085309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5400000">
            <a:off x="2384163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>
            <a:off x="2612763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30"/>
          <p:cNvGrpSpPr/>
          <p:nvPr/>
        </p:nvGrpSpPr>
        <p:grpSpPr>
          <a:xfrm rot="5400000">
            <a:off x="4207934" y="5647267"/>
            <a:ext cx="702734" cy="228600"/>
            <a:chOff x="2650069" y="6316133"/>
            <a:chExt cx="702734" cy="228600"/>
          </a:xfrm>
        </p:grpSpPr>
        <p:cxnSp>
          <p:nvCxnSpPr>
            <p:cNvPr id="27" name="Straight Connector 26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2" name="TextBox 31"/>
          <p:cNvSpPr txBox="1"/>
          <p:nvPr/>
        </p:nvSpPr>
        <p:spPr>
          <a:xfrm>
            <a:off x="3756917" y="6488668"/>
            <a:ext cx="162788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34" name="Straight Arrow Connector 33"/>
          <p:cNvCxnSpPr>
            <a:stCxn id="32" idx="0"/>
            <a:endCxn id="20" idx="3"/>
          </p:cNvCxnSpPr>
          <p:nvPr/>
        </p:nvCxnSpPr>
        <p:spPr bwMode="auto">
          <a:xfrm flipH="1" flipV="1">
            <a:off x="4567768" y="6324600"/>
            <a:ext cx="3090" cy="1640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7010400" y="4343400"/>
            <a:ext cx="2036948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matmult</a:t>
            </a: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/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bmm.c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178856" y="5985209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1132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r>
              <a:rPr lang="en-US" dirty="0" smtClean="0"/>
              <a:t>First (block) iteration:</a:t>
            </a:r>
          </a:p>
          <a:p>
            <a:pPr lvl="1"/>
            <a:r>
              <a:rPr lang="en-US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/>
              <a:t>/8 misses for each block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  <a:br>
              <a:rPr lang="en-US" dirty="0" smtClean="0"/>
            </a:br>
            <a:r>
              <a:rPr lang="en-US" dirty="0" smtClean="0"/>
              <a:t>(omitting matrix c)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in cache</a:t>
            </a:r>
            <a:br>
              <a:rPr lang="en-US" dirty="0" smtClean="0"/>
            </a:br>
            <a:r>
              <a:rPr lang="en-US" dirty="0" smtClean="0"/>
              <a:t>(schematic)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5976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5867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55626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55607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029618" y="6019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241284" y="60282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0" name="Rectangle 49"/>
          <p:cNvSpPr/>
          <p:nvPr/>
        </p:nvSpPr>
        <p:spPr bwMode="auto">
          <a:xfrm>
            <a:off x="2932178" y="2509916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814083" y="5552267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899933" y="37319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 rot="5400000">
            <a:off x="7010400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 rot="5400000">
            <a:off x="6463510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5400000">
            <a:off x="6700577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>
            <a:off x="59994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5400000">
            <a:off x="62280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30"/>
          <p:cNvGrpSpPr/>
          <p:nvPr/>
        </p:nvGrpSpPr>
        <p:grpSpPr>
          <a:xfrm rot="5400000">
            <a:off x="7230692" y="4199467"/>
            <a:ext cx="702734" cy="228600"/>
            <a:chOff x="2650069" y="6316133"/>
            <a:chExt cx="702734" cy="228600"/>
          </a:xfrm>
        </p:grpSpPr>
        <p:cxnSp>
          <p:nvCxnSpPr>
            <p:cNvPr id="68" name="Straight Connector 67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2" name="TextBox 71"/>
          <p:cNvSpPr txBox="1"/>
          <p:nvPr/>
        </p:nvSpPr>
        <p:spPr>
          <a:xfrm>
            <a:off x="7058918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73" name="Straight Arrow Connector 72"/>
          <p:cNvCxnSpPr/>
          <p:nvPr/>
        </p:nvCxnSpPr>
        <p:spPr bwMode="auto">
          <a:xfrm rot="16200000" flipV="1">
            <a:off x="7354845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7488157" y="6493935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116138" y="5560734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8052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/>
      <p:bldP spid="32" grpId="0" animBg="1"/>
      <p:bldP spid="33" grpId="0"/>
      <p:bldP spid="34" grpId="0" animBg="1"/>
      <p:bldP spid="37" grpId="0" animBg="1"/>
      <p:bldP spid="38" grpId="0" animBg="1"/>
      <p:bldP spid="53" grpId="0" animBg="1"/>
      <p:bldP spid="48" grpId="0" animBg="1"/>
      <p:bldP spid="4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5343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r>
              <a:rPr lang="en-US" dirty="0" smtClean="0"/>
              <a:t>Second (block) iteration:</a:t>
            </a:r>
          </a:p>
          <a:p>
            <a:pPr lvl="1"/>
            <a:r>
              <a:rPr lang="en-US" dirty="0" smtClean="0"/>
              <a:t>Same as first iteration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err="1" smtClean="0"/>
              <a:t>nB</a:t>
            </a:r>
            <a:r>
              <a:rPr lang="en-US" dirty="0" smtClean="0"/>
              <a:t>/4 * (n/B)</a:t>
            </a:r>
            <a:r>
              <a:rPr lang="en-US" baseline="30000" dirty="0" smtClean="0"/>
              <a:t>2</a:t>
            </a:r>
            <a:r>
              <a:rPr lang="en-US" dirty="0" smtClean="0"/>
              <a:t> = n</a:t>
            </a:r>
            <a:r>
              <a:rPr lang="en-US" baseline="30000" dirty="0" smtClean="0"/>
              <a:t>3</a:t>
            </a:r>
            <a:r>
              <a:rPr lang="en-US" dirty="0" smtClean="0"/>
              <a:t>/(4B)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374056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264401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476067" y="41994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8" name="TextBox 47"/>
          <p:cNvSpPr txBox="1"/>
          <p:nvPr/>
        </p:nvSpPr>
        <p:spPr>
          <a:xfrm>
            <a:off x="7016583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49" name="Straight Arrow Connector 48"/>
          <p:cNvCxnSpPr>
            <a:stCxn id="48" idx="0"/>
          </p:cNvCxnSpPr>
          <p:nvPr/>
        </p:nvCxnSpPr>
        <p:spPr bwMode="auto">
          <a:xfrm rot="16200000" flipV="1">
            <a:off x="7638479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Rectangle 49"/>
          <p:cNvSpPr/>
          <p:nvPr/>
        </p:nvSpPr>
        <p:spPr bwMode="auto">
          <a:xfrm>
            <a:off x="2932178" y="2509916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1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4339118" y="373209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7481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blocking: (9/8) * n</a:t>
            </a:r>
            <a:r>
              <a:rPr lang="en-US" baseline="30000" dirty="0" smtClean="0"/>
              <a:t>3</a:t>
            </a:r>
          </a:p>
          <a:p>
            <a:r>
              <a:rPr lang="en-US" dirty="0" smtClean="0"/>
              <a:t>Blocking: 1/(4B) * </a:t>
            </a:r>
            <a:r>
              <a:rPr lang="en-US" dirty="0" smtClean="0"/>
              <a:t>n</a:t>
            </a:r>
            <a:r>
              <a:rPr lang="en-US" baseline="30000" dirty="0" smtClean="0"/>
              <a:t>3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(plus n</a:t>
            </a:r>
            <a:r>
              <a:rPr lang="en-US" baseline="30000" dirty="0" smtClean="0"/>
              <a:t>2</a:t>
            </a:r>
            <a:r>
              <a:rPr lang="en-US" dirty="0" smtClean="0"/>
              <a:t>/8 misses for C)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Suggest largest possible block size B, but limit 3B</a:t>
            </a:r>
            <a:r>
              <a:rPr lang="en-US" baseline="30000" dirty="0" smtClean="0"/>
              <a:t>2</a:t>
            </a:r>
            <a:r>
              <a:rPr lang="en-US" dirty="0" smtClean="0"/>
              <a:t> &lt; C!</a:t>
            </a:r>
            <a:endParaRPr lang="en-US" sz="2000" b="0" dirty="0" smtClean="0"/>
          </a:p>
          <a:p>
            <a:endParaRPr lang="en-US" dirty="0" smtClean="0"/>
          </a:p>
          <a:p>
            <a:r>
              <a:rPr lang="en-US" dirty="0" smtClean="0"/>
              <a:t>Reason for dramatic difference:</a:t>
            </a:r>
          </a:p>
          <a:p>
            <a:pPr lvl="1"/>
            <a:r>
              <a:rPr lang="en-US" dirty="0" smtClean="0"/>
              <a:t>Matrix multiplication has inherent temporal locality:</a:t>
            </a:r>
          </a:p>
          <a:p>
            <a:pPr lvl="2"/>
            <a:r>
              <a:rPr lang="en-US" dirty="0" smtClean="0"/>
              <a:t>Input data: 3n</a:t>
            </a:r>
            <a:r>
              <a:rPr lang="en-US" baseline="30000" dirty="0" smtClean="0"/>
              <a:t>2</a:t>
            </a:r>
            <a:r>
              <a:rPr lang="en-US" dirty="0" smtClean="0"/>
              <a:t>, computation 2n</a:t>
            </a:r>
            <a:r>
              <a:rPr lang="en-US" baseline="30000" dirty="0" smtClean="0"/>
              <a:t>3</a:t>
            </a:r>
          </a:p>
          <a:p>
            <a:pPr lvl="2"/>
            <a:r>
              <a:rPr lang="en-US" dirty="0" smtClean="0"/>
              <a:t>Every array </a:t>
            </a:r>
            <a:r>
              <a:rPr lang="en-US" dirty="0" smtClean="0"/>
              <a:t>element </a:t>
            </a:r>
            <a:r>
              <a:rPr lang="en-US" dirty="0" smtClean="0"/>
              <a:t>used O(n) times!</a:t>
            </a:r>
          </a:p>
          <a:p>
            <a:pPr lvl="1"/>
            <a:r>
              <a:rPr lang="en-US" dirty="0" smtClean="0"/>
              <a:t>But program has to be written properly</a:t>
            </a:r>
          </a:p>
        </p:txBody>
      </p:sp>
    </p:spTree>
    <p:extLst>
      <p:ext uri="{BB962C8B-B14F-4D97-AF65-F5344CB8AC3E}">
        <p14:creationId xmlns:p14="http://schemas.microsoft.com/office/powerpoint/2010/main" val="30181640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Summary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 memories can have significant performance impact</a:t>
            </a:r>
          </a:p>
          <a:p>
            <a:endParaRPr lang="en-US" dirty="0" smtClean="0"/>
          </a:p>
          <a:p>
            <a:r>
              <a:rPr lang="en-US" dirty="0" smtClean="0"/>
              <a:t>You can write your programs to exploit this!</a:t>
            </a:r>
          </a:p>
          <a:p>
            <a:pPr lvl="1"/>
            <a:r>
              <a:rPr lang="en-US" dirty="0" smtClean="0"/>
              <a:t>Focus on the inner loops, where bulk of computations and memory accesses occur. </a:t>
            </a:r>
          </a:p>
          <a:p>
            <a:pPr lvl="1"/>
            <a:r>
              <a:rPr lang="en-US" dirty="0" smtClean="0"/>
              <a:t>Try to maximize spatial locality by reading data objects with sequentially with stride 1.</a:t>
            </a:r>
          </a:p>
          <a:p>
            <a:pPr lvl="1"/>
            <a:r>
              <a:rPr lang="en-US" dirty="0" smtClean="0"/>
              <a:t>Try to maximize temporal locality by using a data object as often as possible once it’s read from memory.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3916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Read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/>
        </p:nvCxnSpPr>
        <p:spPr bwMode="auto">
          <a:xfrm>
            <a:off x="1782467" y="4019283"/>
            <a:ext cx="3875673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300213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/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/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/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92556" y="6166036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76" name="Straight Connector 75"/>
          <p:cNvCxnSpPr/>
          <p:nvPr/>
        </p:nvCxnSpPr>
        <p:spPr bwMode="auto">
          <a:xfrm rot="5400000" flipH="1" flipV="1">
            <a:off x="1867506" y="6138001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85097" y="6442998"/>
            <a:ext cx="383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337478" y="28533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7328078" y="28533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s bits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090078" y="2853352"/>
            <a:ext cx="6858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b bits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48400" y="2513390"/>
            <a:ext cx="1810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word:</a:t>
            </a:r>
          </a:p>
        </p:txBody>
      </p:sp>
      <p:sp>
        <p:nvSpPr>
          <p:cNvPr id="58" name="AutoShape 16"/>
          <p:cNvSpPr>
            <a:spLocks/>
          </p:cNvSpPr>
          <p:nvPr/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/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/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/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/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5912159" y="560858"/>
            <a:ext cx="2415982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Check if any line in set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has matching tag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Yes + line valid: hit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</p:spTree>
    <p:extLst>
      <p:ext uri="{BB962C8B-B14F-4D97-AF65-F5344CB8AC3E}">
        <p14:creationId xmlns:p14="http://schemas.microsoft.com/office/powerpoint/2010/main" val="14875835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4" grpId="0"/>
      <p:bldP spid="77" grpId="0" animBg="1"/>
      <p:bldP spid="78" grpId="0"/>
      <p:bldP spid="1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448735"/>
            <a:ext cx="228600" cy="29614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6200" y="3625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1905001" y="4640062"/>
            <a:ext cx="3124199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25405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>
              <a:spcBef>
                <a:spcPts val="0"/>
              </a:spcBef>
            </a:pP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1524000" y="3810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0222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3294848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 bwMode="auto">
          <a:xfrm>
            <a:off x="3555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36" name="Rectangle 135"/>
          <p:cNvSpPr/>
          <p:nvPr/>
        </p:nvSpPr>
        <p:spPr bwMode="auto">
          <a:xfrm>
            <a:off x="49776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2119653" y="3924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40" name="Rectangle 139"/>
          <p:cNvSpPr/>
          <p:nvPr/>
        </p:nvSpPr>
        <p:spPr bwMode="auto">
          <a:xfrm>
            <a:off x="1650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3828971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42" name="Rectangle 141"/>
          <p:cNvSpPr/>
          <p:nvPr/>
        </p:nvSpPr>
        <p:spPr bwMode="auto">
          <a:xfrm>
            <a:off x="46864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4394566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4102644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59" name="Rectangle 158"/>
          <p:cNvSpPr/>
          <p:nvPr/>
        </p:nvSpPr>
        <p:spPr bwMode="auto">
          <a:xfrm>
            <a:off x="1524000" y="2438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30222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61" name="Rectangle 160"/>
          <p:cNvSpPr/>
          <p:nvPr/>
        </p:nvSpPr>
        <p:spPr bwMode="auto">
          <a:xfrm>
            <a:off x="3294848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3555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49776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64" name="Rectangle 163"/>
          <p:cNvSpPr/>
          <p:nvPr/>
        </p:nvSpPr>
        <p:spPr bwMode="auto">
          <a:xfrm>
            <a:off x="2119653" y="2552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65" name="Rectangle 164"/>
          <p:cNvSpPr/>
          <p:nvPr/>
        </p:nvSpPr>
        <p:spPr bwMode="auto">
          <a:xfrm>
            <a:off x="1650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3828971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46864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4394566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69" name="Rectangle 168"/>
          <p:cNvSpPr/>
          <p:nvPr/>
        </p:nvSpPr>
        <p:spPr bwMode="auto">
          <a:xfrm>
            <a:off x="4102644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71" name="Rectangle 170"/>
          <p:cNvSpPr/>
          <p:nvPr/>
        </p:nvSpPr>
        <p:spPr bwMode="auto">
          <a:xfrm>
            <a:off x="1524000" y="48768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30222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3294848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 bwMode="auto">
          <a:xfrm>
            <a:off x="3555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75" name="Rectangle 174"/>
          <p:cNvSpPr/>
          <p:nvPr/>
        </p:nvSpPr>
        <p:spPr bwMode="auto">
          <a:xfrm>
            <a:off x="49776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2119653" y="49911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1650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3828971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79" name="Rectangle 178"/>
          <p:cNvSpPr/>
          <p:nvPr/>
        </p:nvSpPr>
        <p:spPr bwMode="auto">
          <a:xfrm>
            <a:off x="46864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0" name="Rectangle 179"/>
          <p:cNvSpPr/>
          <p:nvPr/>
        </p:nvSpPr>
        <p:spPr bwMode="auto">
          <a:xfrm>
            <a:off x="4394566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 bwMode="auto">
          <a:xfrm>
            <a:off x="4102644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875252" y="3412270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  <p:extLst>
      <p:ext uri="{BB962C8B-B14F-4D97-AF65-F5344CB8AC3E}">
        <p14:creationId xmlns:p14="http://schemas.microsoft.com/office/powerpoint/2010/main" val="6257331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25405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715000" y="4030496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124974" y="3242096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  <p:extLst>
      <p:ext uri="{BB962C8B-B14F-4D97-AF65-F5344CB8AC3E}">
        <p14:creationId xmlns:p14="http://schemas.microsoft.com/office/powerpoint/2010/main" val="398706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9" grpId="0"/>
      <p:bldP spid="26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25405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1744708" cy="272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</a:rPr>
              <a:t>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Down Arrow 25"/>
          <p:cNvSpPr/>
          <p:nvPr/>
        </p:nvSpPr>
        <p:spPr bwMode="auto">
          <a:xfrm flipV="1">
            <a:off x="4330522" y="35814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40656" y="4659868"/>
            <a:ext cx="2017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(4 Bytes) is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5000" y="4030496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5715000"/>
            <a:ext cx="5143267" cy="272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If tag doesn’t match: </a:t>
            </a:r>
            <a:r>
              <a:rPr lang="en-US" dirty="0" smtClean="0">
                <a:latin typeface="Calibri" pitchFamily="34" charset="0"/>
              </a:rPr>
              <a:t>old line is </a:t>
            </a:r>
            <a:r>
              <a:rPr lang="en-US" i="1" dirty="0" smtClean="0">
                <a:latin typeface="Calibri" pitchFamily="34" charset="0"/>
              </a:rPr>
              <a:t>evicted</a:t>
            </a:r>
            <a:r>
              <a:rPr lang="en-US" dirty="0" smtClean="0">
                <a:latin typeface="Calibri" pitchFamily="34" charset="0"/>
              </a:rPr>
              <a:t> and replaced</a:t>
            </a:r>
          </a:p>
        </p:txBody>
      </p:sp>
    </p:spTree>
    <p:extLst>
      <p:ext uri="{BB962C8B-B14F-4D97-AF65-F5344CB8AC3E}">
        <p14:creationId xmlns:p14="http://schemas.microsoft.com/office/powerpoint/2010/main" val="6138732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7785030" cy="781050"/>
          </a:xfrm>
        </p:spPr>
        <p:txBody>
          <a:bodyPr/>
          <a:lstStyle/>
          <a:p>
            <a:r>
              <a:rPr lang="en-US" smtClean="0"/>
              <a:t>Direct-Mapped Cache Simulation</a:t>
            </a:r>
            <a:endParaRPr lang="en-US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11513" y="1391766"/>
            <a:ext cx="6161087" cy="31675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0" dirty="0" smtClean="0">
                <a:latin typeface="Calibri"/>
                <a:cs typeface="Calibri"/>
              </a:rPr>
              <a:t>M</a:t>
            </a:r>
            <a:r>
              <a:rPr lang="en-US" sz="2000" b="0" dirty="0">
                <a:latin typeface="Calibri"/>
                <a:cs typeface="Calibri"/>
              </a:rPr>
              <a:t>=16 </a:t>
            </a:r>
            <a:r>
              <a:rPr lang="en-US" sz="2000" b="0" dirty="0" smtClean="0">
                <a:latin typeface="Calibri"/>
                <a:cs typeface="Calibri"/>
              </a:rPr>
              <a:t>bytes (4-bit addresses), </a:t>
            </a:r>
            <a:r>
              <a:rPr lang="en-US" sz="2000" b="0" dirty="0">
                <a:latin typeface="Calibri"/>
                <a:cs typeface="Calibri"/>
              </a:rPr>
              <a:t>B=2 bytes/block,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S=4 sets, E=1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0" dirty="0" smtClean="0">
                <a:latin typeface="Calibri"/>
                <a:cs typeface="Calibri"/>
              </a:rPr>
              <a:t>Address </a:t>
            </a:r>
            <a:r>
              <a:rPr lang="en-US" sz="2000" b="0" dirty="0">
                <a:latin typeface="Calibri"/>
                <a:cs typeface="Calibri"/>
              </a:rPr>
              <a:t>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Calibri"/>
                <a:cs typeface="Calibri"/>
              </a:rPr>
              <a:t>	1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Calibri"/>
                <a:cs typeface="Calibri"/>
              </a:rPr>
              <a:t>	7	[0</a:t>
            </a:r>
            <a:r>
              <a:rPr lang="en-US" sz="2000" u="sng" dirty="0">
                <a:latin typeface="Calibri"/>
                <a:cs typeface="Calibri"/>
              </a:rPr>
              <a:t>11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Calibri"/>
                <a:cs typeface="Calibri"/>
              </a:rPr>
              <a:t>	8	[1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Calibri"/>
                <a:cs typeface="Calibri"/>
              </a:rPr>
              <a:t>	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6513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x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584200" y="1295400"/>
            <a:ext cx="52899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t</a:t>
            </a:r>
            <a:r>
              <a:rPr lang="en-US" sz="2000" b="0" dirty="0">
                <a:latin typeface="Calibri"/>
                <a:cs typeface="Calibri"/>
              </a:rPr>
              <a:t>=1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12850" y="1295400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1952625" y="1295400"/>
            <a:ext cx="57522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18268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898650" y="1633736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Tag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Block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678" name="Text Box 174"/>
          <p:cNvSpPr txBox="1">
            <a:spLocks noChangeArrowheads="1"/>
          </p:cNvSpPr>
          <p:nvPr/>
        </p:nvSpPr>
        <p:spPr bwMode="auto">
          <a:xfrm>
            <a:off x="6657975" y="29688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176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1" name="Rectangle 177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2" name="Rectangle 178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3" name="Rectangle 179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149684" name="Text Box 180"/>
          <p:cNvSpPr txBox="1">
            <a:spLocks noChangeArrowheads="1"/>
          </p:cNvSpPr>
          <p:nvPr/>
        </p:nvSpPr>
        <p:spPr bwMode="auto">
          <a:xfrm>
            <a:off x="6748463" y="3273623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149685" name="Text Box 181"/>
          <p:cNvSpPr txBox="1">
            <a:spLocks noChangeArrowheads="1"/>
          </p:cNvSpPr>
          <p:nvPr/>
        </p:nvSpPr>
        <p:spPr bwMode="auto">
          <a:xfrm>
            <a:off x="6657975" y="354806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182"/>
          <p:cNvGrpSpPr>
            <a:grpSpLocks/>
          </p:cNvGrpSpPr>
          <p:nvPr/>
        </p:nvGrpSpPr>
        <p:grpSpPr bwMode="auto">
          <a:xfrm>
            <a:off x="3352800" y="6096000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7" name="Rectangle 18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8" name="Rectangle 18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9" name="Rectangle 18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149690" name="Text Box 186"/>
          <p:cNvSpPr txBox="1">
            <a:spLocks noChangeArrowheads="1"/>
          </p:cNvSpPr>
          <p:nvPr/>
        </p:nvSpPr>
        <p:spPr bwMode="auto">
          <a:xfrm>
            <a:off x="6657975" y="38832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187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2" name="Rectangle 188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3" name="Rectangle 189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4" name="Rectangle 190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149695" name="Text Box 191"/>
          <p:cNvSpPr txBox="1">
            <a:spLocks noChangeArrowheads="1"/>
          </p:cNvSpPr>
          <p:nvPr/>
        </p:nvSpPr>
        <p:spPr bwMode="auto">
          <a:xfrm>
            <a:off x="6657975" y="41880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6" name="Group 192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7" name="Rectangle 19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8" name="Rectangle 19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99" name="Rectangle 19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667000" y="5194892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509949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834734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149791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3</a:t>
            </a:r>
          </a:p>
        </p:txBody>
      </p:sp>
    </p:spTree>
    <p:extLst>
      <p:ext uri="{BB962C8B-B14F-4D97-AF65-F5344CB8AC3E}">
        <p14:creationId xmlns:p14="http://schemas.microsoft.com/office/powerpoint/2010/main" val="10770744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78" grpId="0"/>
      <p:bldP spid="149684" grpId="0"/>
      <p:bldP spid="149685" grpId="0"/>
      <p:bldP spid="149690" grpId="0"/>
      <p:bldP spid="1496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61660" cy="762000"/>
          </a:xfrm>
        </p:spPr>
        <p:txBody>
          <a:bodyPr/>
          <a:lstStyle/>
          <a:p>
            <a:r>
              <a:rPr lang="en-US" dirty="0" smtClean="0"/>
              <a:t>E-way Set-Associative Cache (Here: E = 2)</a:t>
            </a:r>
            <a:endParaRPr lang="en-US" dirty="0"/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762000" y="4800600"/>
            <a:ext cx="6598924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35344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457200" y="25146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606607" y="25908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1899924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2135242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2360367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358790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1120788" y="26894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715928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596309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333653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3084544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2832550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4080935" y="25940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374252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5609570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5834695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06223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4595116" y="26927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4190256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6070637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681086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6558872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6306878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37" name="Rectangle 136"/>
          <p:cNvSpPr/>
          <p:nvPr/>
        </p:nvSpPr>
        <p:spPr bwMode="auto">
          <a:xfrm>
            <a:off x="457200" y="38862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606607" y="39624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1899924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93" name="Rectangle 192"/>
          <p:cNvSpPr/>
          <p:nvPr/>
        </p:nvSpPr>
        <p:spPr bwMode="auto">
          <a:xfrm>
            <a:off x="2135242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94" name="Rectangle 193"/>
          <p:cNvSpPr/>
          <p:nvPr/>
        </p:nvSpPr>
        <p:spPr bwMode="auto">
          <a:xfrm>
            <a:off x="2360367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95" name="Rectangle 194"/>
          <p:cNvSpPr/>
          <p:nvPr/>
        </p:nvSpPr>
        <p:spPr bwMode="auto">
          <a:xfrm>
            <a:off x="358790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96" name="Rectangle 195"/>
          <p:cNvSpPr/>
          <p:nvPr/>
        </p:nvSpPr>
        <p:spPr bwMode="auto">
          <a:xfrm>
            <a:off x="1120788" y="40610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97" name="Rectangle 196"/>
          <p:cNvSpPr/>
          <p:nvPr/>
        </p:nvSpPr>
        <p:spPr bwMode="auto">
          <a:xfrm>
            <a:off x="715928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98" name="Rectangle 197"/>
          <p:cNvSpPr/>
          <p:nvPr/>
        </p:nvSpPr>
        <p:spPr bwMode="auto">
          <a:xfrm>
            <a:off x="2596309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99" name="Rectangle 198"/>
          <p:cNvSpPr/>
          <p:nvPr/>
        </p:nvSpPr>
        <p:spPr bwMode="auto">
          <a:xfrm>
            <a:off x="333653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00" name="Rectangle 199"/>
          <p:cNvSpPr/>
          <p:nvPr/>
        </p:nvSpPr>
        <p:spPr bwMode="auto">
          <a:xfrm>
            <a:off x="3084544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01" name="Rectangle 200"/>
          <p:cNvSpPr/>
          <p:nvPr/>
        </p:nvSpPr>
        <p:spPr bwMode="auto">
          <a:xfrm>
            <a:off x="2832550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6" name="Rectangle 145"/>
          <p:cNvSpPr/>
          <p:nvPr/>
        </p:nvSpPr>
        <p:spPr bwMode="auto">
          <a:xfrm>
            <a:off x="4080935" y="39656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5374252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0" name="Rectangle 169"/>
          <p:cNvSpPr/>
          <p:nvPr/>
        </p:nvSpPr>
        <p:spPr bwMode="auto">
          <a:xfrm>
            <a:off x="5609570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5834695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 bwMode="auto">
          <a:xfrm>
            <a:off x="706223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85" name="Rectangle 184"/>
          <p:cNvSpPr/>
          <p:nvPr/>
        </p:nvSpPr>
        <p:spPr bwMode="auto">
          <a:xfrm>
            <a:off x="4595116" y="40643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86" name="Rectangle 185"/>
          <p:cNvSpPr/>
          <p:nvPr/>
        </p:nvSpPr>
        <p:spPr bwMode="auto">
          <a:xfrm>
            <a:off x="4190256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87" name="Rectangle 186"/>
          <p:cNvSpPr/>
          <p:nvPr/>
        </p:nvSpPr>
        <p:spPr bwMode="auto">
          <a:xfrm>
            <a:off x="6070637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88" name="Rectangle 187"/>
          <p:cNvSpPr/>
          <p:nvPr/>
        </p:nvSpPr>
        <p:spPr bwMode="auto">
          <a:xfrm>
            <a:off x="681086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9" name="Rectangle 188"/>
          <p:cNvSpPr/>
          <p:nvPr/>
        </p:nvSpPr>
        <p:spPr bwMode="auto">
          <a:xfrm>
            <a:off x="6558872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90" name="Rectangle 189"/>
          <p:cNvSpPr/>
          <p:nvPr/>
        </p:nvSpPr>
        <p:spPr bwMode="auto">
          <a:xfrm>
            <a:off x="6306878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5" name="Rectangle 204"/>
          <p:cNvSpPr/>
          <p:nvPr/>
        </p:nvSpPr>
        <p:spPr bwMode="auto">
          <a:xfrm>
            <a:off x="457200" y="5102157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606607" y="5178360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899924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21" name="Rectangle 220"/>
          <p:cNvSpPr/>
          <p:nvPr/>
        </p:nvSpPr>
        <p:spPr bwMode="auto">
          <a:xfrm>
            <a:off x="2135242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22" name="Rectangle 221"/>
          <p:cNvSpPr/>
          <p:nvPr/>
        </p:nvSpPr>
        <p:spPr bwMode="auto">
          <a:xfrm>
            <a:off x="2360367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23" name="Rectangle 222"/>
          <p:cNvSpPr/>
          <p:nvPr/>
        </p:nvSpPr>
        <p:spPr bwMode="auto">
          <a:xfrm>
            <a:off x="358790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24" name="Rectangle 223"/>
          <p:cNvSpPr/>
          <p:nvPr/>
        </p:nvSpPr>
        <p:spPr bwMode="auto">
          <a:xfrm>
            <a:off x="1120788" y="52770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25" name="Rectangle 224"/>
          <p:cNvSpPr/>
          <p:nvPr/>
        </p:nvSpPr>
        <p:spPr bwMode="auto">
          <a:xfrm>
            <a:off x="715928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26" name="Rectangle 225"/>
          <p:cNvSpPr/>
          <p:nvPr/>
        </p:nvSpPr>
        <p:spPr bwMode="auto">
          <a:xfrm>
            <a:off x="2596309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27" name="Rectangle 226"/>
          <p:cNvSpPr/>
          <p:nvPr/>
        </p:nvSpPr>
        <p:spPr bwMode="auto">
          <a:xfrm>
            <a:off x="333653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28" name="Rectangle 227"/>
          <p:cNvSpPr/>
          <p:nvPr/>
        </p:nvSpPr>
        <p:spPr bwMode="auto">
          <a:xfrm>
            <a:off x="3084544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29" name="Rectangle 228"/>
          <p:cNvSpPr/>
          <p:nvPr/>
        </p:nvSpPr>
        <p:spPr bwMode="auto">
          <a:xfrm>
            <a:off x="2832550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8" name="Rectangle 207"/>
          <p:cNvSpPr/>
          <p:nvPr/>
        </p:nvSpPr>
        <p:spPr bwMode="auto">
          <a:xfrm>
            <a:off x="4080935" y="5181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5374252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10" name="Rectangle 209"/>
          <p:cNvSpPr/>
          <p:nvPr/>
        </p:nvSpPr>
        <p:spPr bwMode="auto">
          <a:xfrm>
            <a:off x="5609570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11" name="Rectangle 210"/>
          <p:cNvSpPr/>
          <p:nvPr/>
        </p:nvSpPr>
        <p:spPr bwMode="auto">
          <a:xfrm>
            <a:off x="5834695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12" name="Rectangle 211"/>
          <p:cNvSpPr/>
          <p:nvPr/>
        </p:nvSpPr>
        <p:spPr bwMode="auto">
          <a:xfrm>
            <a:off x="706223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13" name="Rectangle 212"/>
          <p:cNvSpPr/>
          <p:nvPr/>
        </p:nvSpPr>
        <p:spPr bwMode="auto">
          <a:xfrm>
            <a:off x="4595116" y="5280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14" name="Rectangle 213"/>
          <p:cNvSpPr/>
          <p:nvPr/>
        </p:nvSpPr>
        <p:spPr bwMode="auto">
          <a:xfrm>
            <a:off x="4190256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15" name="Rectangle 214"/>
          <p:cNvSpPr/>
          <p:nvPr/>
        </p:nvSpPr>
        <p:spPr bwMode="auto">
          <a:xfrm>
            <a:off x="6070637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16" name="Rectangle 215"/>
          <p:cNvSpPr/>
          <p:nvPr/>
        </p:nvSpPr>
        <p:spPr bwMode="auto">
          <a:xfrm>
            <a:off x="681086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17" name="Rectangle 216"/>
          <p:cNvSpPr/>
          <p:nvPr/>
        </p:nvSpPr>
        <p:spPr bwMode="auto">
          <a:xfrm>
            <a:off x="6558872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18" name="Rectangle 217"/>
          <p:cNvSpPr/>
          <p:nvPr/>
        </p:nvSpPr>
        <p:spPr bwMode="auto">
          <a:xfrm>
            <a:off x="6306878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7924800" y="324657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  <p:extLst>
      <p:ext uri="{BB962C8B-B14F-4D97-AF65-F5344CB8AC3E}">
        <p14:creationId xmlns:p14="http://schemas.microsoft.com/office/powerpoint/2010/main" val="16879871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theme/theme1.xml><?xml version="1.0" encoding="utf-8"?>
<a:theme xmlns:a="http://schemas.openxmlformats.org/drawingml/2006/main" name="class11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11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07763" dir="2700000" algn="ctr" rotWithShape="0">
            <a:schemeClr val="folHlink"/>
          </a:outerShdw>
        </a:effectLst>
      </a:spPr>
      <a:bodyPr vert="horz" wrap="squar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65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07763" dir="2700000" algn="ctr" rotWithShape="0">
            <a:schemeClr val="folHlink"/>
          </a:outerShdw>
        </a:effectLst>
      </a:spPr>
      <a:bodyPr vert="horz" wrap="squar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65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1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C:\cygwin\home\droh\class\213-f02\class11.ppt</Template>
  <TotalTime>7434</TotalTime>
  <Pages>20</Pages>
  <Words>2931</Words>
  <Application>Microsoft Office PowerPoint</Application>
  <PresentationFormat>Letter Paper (8.5x11 in)</PresentationFormat>
  <Paragraphs>913</Paragraphs>
  <Slides>38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class11</vt:lpstr>
      <vt:lpstr>Cache Memories</vt:lpstr>
      <vt:lpstr>Cache Memories</vt:lpstr>
      <vt:lpstr>General Cache Organization (S, E, B)</vt:lpstr>
      <vt:lpstr>Cache Read</vt:lpstr>
      <vt:lpstr>Example: Direct Mapped Cache (E = 1)</vt:lpstr>
      <vt:lpstr>Example: Direct Mapped Cache (E = 1)</vt:lpstr>
      <vt:lpstr>Example: Direct Mapped Cache (E = 1)</vt:lpstr>
      <vt:lpstr>Direct-Mapped Cache Simulation</vt:lpstr>
      <vt:lpstr>E-way Set-Associative Cache (Here: E = 2)</vt:lpstr>
      <vt:lpstr>E-way Set-Associative Cache (Here: E = 2)</vt:lpstr>
      <vt:lpstr>E-way Set-Associative Cache (Here: E = 2)</vt:lpstr>
      <vt:lpstr>2-Way Set-Associative Cache Simulation</vt:lpstr>
      <vt:lpstr>What About Writes?</vt:lpstr>
      <vt:lpstr>Intel Core i7 Cache Hierarchy</vt:lpstr>
      <vt:lpstr>Cache Performance Metrics</vt:lpstr>
      <vt:lpstr>Let’s Think About Those Numbers</vt:lpstr>
      <vt:lpstr>Writing Cache-Friendly Code</vt:lpstr>
      <vt:lpstr>The Memory Mountain</vt:lpstr>
      <vt:lpstr>Memory Mountain Test Function</vt:lpstr>
      <vt:lpstr>The Memory Mountain</vt:lpstr>
      <vt:lpstr>Matrix-Multiplication Example</vt:lpstr>
      <vt:lpstr>Miss-Rate Analysis for Matrix Multiply</vt:lpstr>
      <vt:lpstr>Layout of C Arrays in Memory (review)</vt:lpstr>
      <vt:lpstr>Matrix Multiplication (ijk)</vt:lpstr>
      <vt:lpstr>Matrix Multiplication (jik)</vt:lpstr>
      <vt:lpstr>Matrix Multiplication (kij)</vt:lpstr>
      <vt:lpstr>Matrix Multiplication (ikj)</vt:lpstr>
      <vt:lpstr>Matrix Multiplication (jki)</vt:lpstr>
      <vt:lpstr>Matrix Multiplication (kji)</vt:lpstr>
      <vt:lpstr>Summary of Matrix Multiplication</vt:lpstr>
      <vt:lpstr>Better Matrix Multiplication</vt:lpstr>
      <vt:lpstr>Cache Miss Analysis</vt:lpstr>
      <vt:lpstr>Cache Miss Analysis</vt:lpstr>
      <vt:lpstr>Blocked Matrix Multiplication</vt:lpstr>
      <vt:lpstr>Cache Miss Analysis</vt:lpstr>
      <vt:lpstr>Cache Miss Analysis</vt:lpstr>
      <vt:lpstr>Blocking Summary</vt:lpstr>
      <vt:lpstr>Cache Summary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Cache Memories</dc:title>
  <dc:subject/>
  <dc:creator>Randal E. Bryant and David R. O'Hallaron</dc:creator>
  <cp:keywords/>
  <dc:description/>
  <cp:lastModifiedBy>Geoff Kuenning</cp:lastModifiedBy>
  <cp:revision>325</cp:revision>
  <cp:lastPrinted>2015-11-30T01:42:52Z</cp:lastPrinted>
  <dcterms:created xsi:type="dcterms:W3CDTF">1998-08-11T09:18:51Z</dcterms:created>
  <dcterms:modified xsi:type="dcterms:W3CDTF">2017-11-26T01:32:48Z</dcterms:modified>
</cp:coreProperties>
</file>