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343" r:id="rId2"/>
    <p:sldId id="344" r:id="rId3"/>
    <p:sldId id="387" r:id="rId4"/>
    <p:sldId id="345" r:id="rId5"/>
    <p:sldId id="346" r:id="rId6"/>
    <p:sldId id="347" r:id="rId7"/>
    <p:sldId id="388" r:id="rId8"/>
    <p:sldId id="349" r:id="rId9"/>
    <p:sldId id="350" r:id="rId10"/>
    <p:sldId id="389" r:id="rId11"/>
    <p:sldId id="352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60" r:id="rId22"/>
    <p:sldId id="399" r:id="rId23"/>
    <p:sldId id="400" r:id="rId24"/>
    <p:sldId id="402" r:id="rId25"/>
    <p:sldId id="403" r:id="rId26"/>
    <p:sldId id="404" r:id="rId27"/>
    <p:sldId id="405" r:id="rId28"/>
    <p:sldId id="406" r:id="rId29"/>
    <p:sldId id="363" r:id="rId30"/>
    <p:sldId id="386" r:id="rId31"/>
    <p:sldId id="364" r:id="rId32"/>
    <p:sldId id="407" r:id="rId33"/>
    <p:sldId id="408" r:id="rId34"/>
    <p:sldId id="409" r:id="rId35"/>
    <p:sldId id="410" r:id="rId36"/>
    <p:sldId id="411" r:id="rId37"/>
  </p:sldIdLst>
  <p:sldSz cx="12192000" cy="6858000"/>
  <p:notesSz cx="9271000" cy="6985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49" autoAdjust="0"/>
  </p:normalViewPr>
  <p:slideViewPr>
    <p:cSldViewPr>
      <p:cViewPr varScale="1">
        <p:scale>
          <a:sx n="68" d="100"/>
          <a:sy n="68" d="100"/>
        </p:scale>
        <p:origin x="492" y="96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43B10237-8A62-40B9-A127-A961C63DE67D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616472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86E7D796-55B4-4B83-8ACF-275D1C171B36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27252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769986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868418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1" y="228600"/>
            <a:ext cx="2815167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1" y="228600"/>
            <a:ext cx="8242300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85204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759116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436654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38779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349809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322631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174002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893329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457790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3201" y="228600"/>
            <a:ext cx="10200217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C5645F44-6419-4741-95A8-8DA46E5F3758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044557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dirty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1" y="152400"/>
            <a:ext cx="651510" cy="8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5100" y="2590800"/>
            <a:ext cx="7581900" cy="13716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Machine-Level Programming I: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Topics</a:t>
            </a:r>
          </a:p>
          <a:p>
            <a:pPr lvl="1" eaLnBrk="1" hangingPunct="1">
              <a:defRPr/>
            </a:pPr>
            <a:r>
              <a:rPr lang="en-US"/>
              <a:t>Assembly Programmer’s Execution Model</a:t>
            </a:r>
          </a:p>
          <a:p>
            <a:pPr lvl="1" eaLnBrk="1" hangingPunct="1">
              <a:defRPr/>
            </a:pPr>
            <a:r>
              <a:rPr lang="en-US"/>
              <a:t>Accessing Information</a:t>
            </a:r>
          </a:p>
          <a:p>
            <a:pPr lvl="2" eaLnBrk="1" hangingPunct="1">
              <a:defRPr/>
            </a:pPr>
            <a:r>
              <a:rPr lang="en-US"/>
              <a:t>Registers</a:t>
            </a:r>
          </a:p>
          <a:p>
            <a:pPr lvl="2" eaLnBrk="1" hangingPunct="1">
              <a:defRPr/>
            </a:pPr>
            <a:r>
              <a:rPr lang="en-US"/>
              <a:t>Memory</a:t>
            </a:r>
          </a:p>
          <a:p>
            <a:pPr lvl="1" eaLnBrk="1" hangingPunct="1">
              <a:defRPr/>
            </a:pPr>
            <a:r>
              <a:rPr lang="en-US"/>
              <a:t>Arithmetic operations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066800" y="76201"/>
            <a:ext cx="10134600" cy="208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 dirty="0"/>
              <a:t>CS 105</a:t>
            </a:r>
            <a:br>
              <a:rPr lang="en-US" altLang="en-US" sz="3800" dirty="0"/>
            </a:br>
            <a:r>
              <a:rPr lang="en-US" altLang="en-US" sz="3800" dirty="0"/>
              <a:t>“Tour of the Black Holes of Computing”</a:t>
            </a:r>
            <a:br>
              <a:rPr lang="en-US" altLang="en-US" sz="3800" dirty="0"/>
            </a:br>
            <a:br>
              <a:rPr lang="en-US" altLang="en-US" sz="3800" dirty="0"/>
            </a:br>
            <a:endParaRPr lang="en-US" altLang="en-US" sz="3800" dirty="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-257175" y="508001"/>
            <a:ext cx="920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6565901" y="838201"/>
            <a:ext cx="920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93100" cy="555625"/>
          </a:xfrm>
          <a:noFill/>
          <a:ln/>
          <a:effectLst/>
        </p:spPr>
        <p:txBody>
          <a:bodyPr/>
          <a:lstStyle/>
          <a:p>
            <a:r>
              <a:rPr lang="en-US" dirty="0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46150"/>
            <a:ext cx="2438400" cy="363538"/>
          </a:xfrm>
          <a:noFill/>
          <a:ln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dirty="0"/>
              <a:t>C Code (</a:t>
            </a:r>
            <a:r>
              <a:rPr lang="en-US" dirty="0" err="1"/>
              <a:t>sum.c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09600" y="1403351"/>
            <a:ext cx="4343400" cy="20910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long plus(long x, long y); </a:t>
            </a:r>
          </a:p>
          <a:p>
            <a:pPr algn="l"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(long x, long y,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          long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long t = plus(x, y);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953000" y="91440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x86-64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029201" y="1395413"/>
            <a:ext cx="4195763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pushq</a:t>
            </a:r>
            <a:r>
              <a:rPr lang="en-US" dirty="0">
                <a:latin typeface="Courier New" pitchFamily="49" charset="0"/>
              </a:rPr>
              <a:t>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call    plus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popq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ret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987425" y="3638098"/>
            <a:ext cx="8237538" cy="266585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(on Wilkes) with 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err="1">
                <a:latin typeface="Courier New" pitchFamily="49" charset="0"/>
              </a:rPr>
              <a:t>gcc</a:t>
            </a:r>
            <a:r>
              <a:rPr lang="en-US" dirty="0">
                <a:latin typeface="Courier New" pitchFamily="49" charset="0"/>
              </a:rPr>
              <a:t> –</a:t>
            </a:r>
            <a:r>
              <a:rPr lang="en-US" dirty="0" err="1">
                <a:latin typeface="Courier New" pitchFamily="49" charset="0"/>
              </a:rPr>
              <a:t>Og</a:t>
            </a:r>
            <a:r>
              <a:rPr lang="en-US" dirty="0">
                <a:latin typeface="Courier New" pitchFamily="49" charset="0"/>
              </a:rPr>
              <a:t> –S </a:t>
            </a:r>
            <a:r>
              <a:rPr lang="en-US" dirty="0" err="1">
                <a:latin typeface="Courier New" pitchFamily="49" charset="0"/>
              </a:rPr>
              <a:t>sum.c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err="1">
                <a:latin typeface="Courier New" pitchFamily="49" charset="0"/>
              </a:rPr>
              <a:t>sum.s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(Note: we’re removed a bunch of irrelevant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pseudo-ops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intended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the assembler)</a:t>
            </a:r>
          </a:p>
          <a:p>
            <a:pPr algn="l">
              <a:spcBef>
                <a:spcPct val="50000"/>
              </a:spcBef>
            </a:pPr>
            <a:r>
              <a:rPr lang="en-US" i="1" dirty="0">
                <a:solidFill>
                  <a:srgbClr val="FF0000"/>
                </a:solidFill>
                <a:latin typeface="Calibri" pitchFamily="34" charset="0"/>
              </a:rPr>
              <a:t>Warning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: May get very different results on other machines (Knuth, Mac OS-X, …) due to different versions of </a:t>
            </a:r>
            <a:r>
              <a:rPr lang="en-US" dirty="0" err="1">
                <a:solidFill>
                  <a:srgbClr val="FF0000"/>
                </a:solidFill>
                <a:latin typeface="Calibri" pitchFamily="34" charset="0"/>
              </a:rPr>
              <a:t>gcc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 and different compiler settings.</a:t>
            </a: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83889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Assembly Characteristics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Minimal data types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Integer data of 1, 2, 4, or 8 bytes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Data values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Addresses (</a:t>
            </a:r>
            <a:r>
              <a:rPr lang="en-US" dirty="0" err="1"/>
              <a:t>untyped</a:t>
            </a:r>
            <a:r>
              <a:rPr lang="en-US" dirty="0"/>
              <a:t> pointers)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Floating-point data of 4, 8, or 10 bytes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No aggregate types such as arrays or structures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Just contiguously allocated bytes in memory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Code is also just byte sequences encoding instructions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Primitive operations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Perform arithmetic function on register or memory data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Transfer data between memory and register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Load data from memory into register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Store register data into memory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Transfer control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Unconditional jumps to/from procedures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Conditional branches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685800" y="914400"/>
            <a:ext cx="41910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Sample code for </a:t>
            </a:r>
            <a:r>
              <a:rPr lang="en-US" sz="2400" dirty="0" err="1">
                <a:latin typeface="Courier New" pitchFamily="49" charset="0"/>
              </a:rPr>
              <a:t>sumstore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1066800" y="1447800"/>
            <a:ext cx="2511425" cy="38361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0x0400595: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0xd3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0xe8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0xf2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0x03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0x5b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0xc3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00900" cy="573088"/>
          </a:xfrm>
        </p:spPr>
        <p:txBody>
          <a:bodyPr/>
          <a:lstStyle/>
          <a:p>
            <a:r>
              <a:rPr lang="en-US" dirty="0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495800" y="1143000"/>
            <a:ext cx="67818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2017711" y="5181600"/>
            <a:ext cx="2362200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Total of 14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Each instruction 1, 3, or 5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</a:rPr>
              <a:t>0x0400595</a:t>
            </a:r>
          </a:p>
        </p:txBody>
      </p:sp>
    </p:spTree>
    <p:extLst>
      <p:ext uri="{BB962C8B-B14F-4D97-AF65-F5344CB8AC3E}">
        <p14:creationId xmlns:p14="http://schemas.microsoft.com/office/powerpoint/2010/main" val="104858657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573088"/>
          </a:xfrm>
        </p:spPr>
        <p:txBody>
          <a:bodyPr/>
          <a:lstStyle/>
          <a:p>
            <a:r>
              <a:rPr lang="en-US" dirty="0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7800" y="838200"/>
            <a:ext cx="56388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b="1" dirty="0">
                <a:latin typeface="Courier New"/>
                <a:cs typeface="Courier New"/>
              </a:rPr>
              <a:t>t</a:t>
            </a:r>
            <a:r>
              <a:rPr lang="en-US" dirty="0"/>
              <a:t> where designated by </a:t>
            </a:r>
            <a:r>
              <a:rPr lang="en-US" b="1" dirty="0" err="1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i="1" dirty="0"/>
              <a:t>Quad words</a:t>
            </a:r>
            <a:r>
              <a:rPr lang="en-US" dirty="0"/>
              <a:t>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	</a:t>
            </a:r>
            <a:r>
              <a:rPr lang="en-US" dirty="0"/>
              <a:t>Register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 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>
                <a:latin typeface="Courier New" pitchFamily="49" charset="0"/>
              </a:rPr>
              <a:t>0x40059e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812801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8128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809625" y="46482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dirty="0">
                <a:latin typeface="Courier New" pitchFamily="49" charset="0"/>
              </a:rPr>
              <a:t>0x40059e:  48 89 03</a:t>
            </a:r>
          </a:p>
        </p:txBody>
      </p:sp>
    </p:spTree>
    <p:extLst>
      <p:ext uri="{BB962C8B-B14F-4D97-AF65-F5344CB8AC3E}">
        <p14:creationId xmlns:p14="http://schemas.microsoft.com/office/powerpoint/2010/main" val="153482711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6858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Disassembler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–d sum</a:t>
            </a: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89000" y="1628839"/>
            <a:ext cx="7493000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0000000000400595 &lt;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&gt;: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400595:  53              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400596:  48 89 d3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400599:  e8 f2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40059e:  48 89 03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4005a1:  5b               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4005a2:  c3               </a:t>
            </a:r>
            <a:r>
              <a:rPr lang="en-US" dirty="0" err="1">
                <a:latin typeface="Courier New" pitchFamily="49" charset="0"/>
              </a:rPr>
              <a:t>retq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5818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5105399" y="1027112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3211513" y="1524000"/>
            <a:ext cx="6846887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Dump of assembler code for function 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0x0000000000400595 &lt;+0&gt;: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0x0000000000400596 &lt;+1&gt;: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0x0000000000400599 &lt;+4&gt;: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0x400590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0x000000000040059e &lt;+9&gt;: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0x00000000004005a1 &lt;+12&gt;:pop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0x00000000004005a2 &lt;+13&gt;:</a:t>
            </a:r>
            <a:r>
              <a:rPr lang="en-US" dirty="0" err="1">
                <a:latin typeface="Courier New" pitchFamily="49" charset="0"/>
              </a:rPr>
              <a:t>retq</a:t>
            </a:r>
            <a:r>
              <a:rPr lang="en-US" dirty="0">
                <a:latin typeface="Courier New" pitchFamily="49" charset="0"/>
              </a:rPr>
              <a:t> </a:t>
            </a:r>
            <a:endParaRPr lang="en-US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17512"/>
            <a:ext cx="7848600" cy="573088"/>
          </a:xfrm>
        </p:spPr>
        <p:txBody>
          <a:bodyPr/>
          <a:lstStyle/>
          <a:p>
            <a:r>
              <a:rPr lang="en-US" dirty="0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11513" y="3552762"/>
            <a:ext cx="7608887" cy="3152838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sum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Disassembles procedure named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x/14xb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Examines the 14 hex bytes 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marL="498475" lvl="1" indent="0">
              <a:buNone/>
            </a:pPr>
            <a:r>
              <a:rPr lang="en-US" dirty="0">
                <a:latin typeface="Courier New" pitchFamily="49" charset="0"/>
              </a:rPr>
              <a:t>x/6i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Disassembles 6 </a:t>
            </a:r>
            <a:r>
              <a:rPr lang="en-US" dirty="0" err="1"/>
              <a:t>insructions</a:t>
            </a:r>
            <a:r>
              <a:rPr lang="en-US" dirty="0"/>
              <a:t> 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9906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609600" y="1524001"/>
            <a:ext cx="1828800" cy="4244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0x0400595: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0xd3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0xe8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0xf2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0xc3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3505200" y="4572000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7C5FBE91-1F29-44C8-BA92-8949113B0EC8}"/>
              </a:ext>
            </a:extLst>
          </p:cNvPr>
          <p:cNvSpPr/>
          <p:nvPr/>
        </p:nvSpPr>
        <p:spPr bwMode="auto">
          <a:xfrm>
            <a:off x="3505200" y="5297168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EA510283-9F1B-4B6B-B795-7C67F05738D7}"/>
              </a:ext>
            </a:extLst>
          </p:cNvPr>
          <p:cNvSpPr/>
          <p:nvPr/>
        </p:nvSpPr>
        <p:spPr bwMode="auto">
          <a:xfrm>
            <a:off x="3505200" y="6135368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3698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2057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% </a:t>
            </a:r>
            <a:r>
              <a:rPr lang="en-US" dirty="0" err="1">
                <a:latin typeface="Courier New" pitchFamily="49" charset="0"/>
              </a:rPr>
              <a:t>objdump</a:t>
            </a:r>
            <a:r>
              <a:rPr lang="en-US" dirty="0">
                <a:latin typeface="Courier New" pitchFamily="49" charset="0"/>
              </a:rPr>
              <a:t> -</a:t>
            </a:r>
            <a:r>
              <a:rPr lang="en-US" dirty="0" err="1">
                <a:latin typeface="Courier New" pitchFamily="49" charset="0"/>
              </a:rPr>
              <a:t>d</a:t>
            </a:r>
            <a:r>
              <a:rPr lang="en-US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WINWORD.EXE:   file 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30001000:  55             push   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30001001:  8b </a:t>
            </a:r>
            <a:r>
              <a:rPr lang="en-US" dirty="0" err="1">
                <a:latin typeface="Courier New" pitchFamily="49" charset="0"/>
              </a:rPr>
              <a:t>ec</a:t>
            </a:r>
            <a:r>
              <a:rPr lang="en-US" dirty="0">
                <a:latin typeface="Courier New" pitchFamily="49" charset="0"/>
              </a:rPr>
              <a:t> 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esp,%ebp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30001003:  6a ff          push   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30001005:  68 90 10 00 30 push   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3000100a:  68 91 dc 4c 30 push   $0x304cdc91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657600" y="3858425"/>
            <a:ext cx="53340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Reverse engineering forbidden by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Microsoft End User License Agreement</a:t>
            </a:r>
          </a:p>
        </p:txBody>
      </p:sp>
    </p:spTree>
    <p:extLst>
      <p:ext uri="{BB962C8B-B14F-4D97-AF65-F5344CB8AC3E}">
        <p14:creationId xmlns:p14="http://schemas.microsoft.com/office/powerpoint/2010/main" val="342023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2286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2286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2286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2286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2286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2286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2286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2286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4029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4029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4029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4029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4029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4029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4029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4029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6248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6248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6248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6248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6248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6248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6248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6248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7991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7991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7991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7991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7991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7991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7991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7991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905375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%ax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9149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bx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9149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%cx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9149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%dx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9149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si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9149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%di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9149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9149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877300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%r8w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88773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%r9w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88773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%r10w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88773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%r11w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88773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%r12w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8773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%r13w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88773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%r14w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8773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%r15w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9053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%dx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49053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si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905375" y="4278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%di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905375" y="4887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905375" y="5497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8867775" y="1230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%r8w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867775" y="1839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%r9w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867775" y="2449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%r10w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88677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%r11w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8677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%r12w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914901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ah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5362576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al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4914901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bh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362576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4914901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ch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5362576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cl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4914901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dh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5362576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dl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5362576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sil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362576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dil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5362576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spl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362576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bpl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9324976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r8b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9324976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r9b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9324976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r10b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9324976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r11b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9324976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r12b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9324976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r13b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9324976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r14b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9324976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r15b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8548" y="1168872"/>
            <a:ext cx="2234907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Oh.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023432" y="2921472"/>
            <a:ext cx="2145139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My.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602644" y="4674072"/>
            <a:ext cx="2986715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God.</a:t>
            </a:r>
          </a:p>
        </p:txBody>
      </p:sp>
    </p:spTree>
    <p:extLst>
      <p:ext uri="{BB962C8B-B14F-4D97-AF65-F5344CB8AC3E}">
        <p14:creationId xmlns:p14="http://schemas.microsoft.com/office/powerpoint/2010/main" val="140375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4" grpId="0"/>
      <p:bldP spid="94" grpId="0"/>
      <p:bldP spid="9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2286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2286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2286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2286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2286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2286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2286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2286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4029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4029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4029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4029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4029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4029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4029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4029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6248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6248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6248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6248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6248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6248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6248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6248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7991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7991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7991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7991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7991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7991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7991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7991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</p:spTree>
    <p:extLst>
      <p:ext uri="{BB962C8B-B14F-4D97-AF65-F5344CB8AC3E}">
        <p14:creationId xmlns:p14="http://schemas.microsoft.com/office/powerpoint/2010/main" val="273103333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Data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/>
              <a:t> </a:t>
            </a:r>
            <a:r>
              <a:rPr lang="en-US" b="1" i="1" dirty="0"/>
              <a:t>Source</a:t>
            </a:r>
            <a:r>
              <a:rPr lang="en-US" b="1" dirty="0"/>
              <a:t>, </a:t>
            </a:r>
            <a:r>
              <a:rPr lang="en-US" b="1" i="1" dirty="0" err="1"/>
              <a:t>Dest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Operand 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$0x400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$-533</a:t>
            </a:r>
            <a:endParaRPr lang="en-US" dirty="0"/>
          </a:p>
          <a:p>
            <a:pPr lvl="2"/>
            <a:r>
              <a:rPr lang="en-US" dirty="0"/>
              <a:t>Like 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/>
              <a:t>Encoded with 1, 2,  4, or 8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16 integer registers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, %r13</a:t>
            </a:r>
          </a:p>
          <a:p>
            <a:pPr lvl="2"/>
            <a:r>
              <a:rPr lang="en-US" dirty="0"/>
              <a:t>But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8 consecutive bytes of memory at address given by register</a:t>
            </a:r>
          </a:p>
          <a:p>
            <a:pPr lvl="2"/>
            <a:r>
              <a:rPr lang="en-US" dirty="0"/>
              <a:t>Simplest example: </a:t>
            </a:r>
            <a:r>
              <a:rPr lang="en-US" b="1" dirty="0">
                <a:latin typeface="Courier New" pitchFamily="49" charset="0"/>
              </a:rPr>
              <a:t>(%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lvl="2"/>
            <a:r>
              <a:rPr lang="en-US" dirty="0"/>
              <a:t>Various other “address modes”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691416" y="609600"/>
            <a:ext cx="2519384" cy="4267200"/>
            <a:chOff x="6167416" y="609600"/>
            <a:chExt cx="2519384" cy="4267200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6172200" y="609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6172200" y="1066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6172200" y="1524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6172200" y="19812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6172200" y="24384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6172200" y="2895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6172200" y="3352800"/>
              <a:ext cx="2514600" cy="3810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6172200" y="3810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167416" y="4495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rN</a:t>
              </a:r>
              <a:endParaRPr lang="en-US" dirty="0">
                <a:latin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1101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Intel x86 (IA32/64) Processors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Totally Dominate Computer Market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Evolutionary Design</a:t>
            </a:r>
          </a:p>
          <a:p>
            <a:pPr lvl="1" eaLnBrk="1" hangingPunct="1">
              <a:defRPr/>
            </a:pPr>
            <a:r>
              <a:rPr lang="en-US" dirty="0"/>
              <a:t>Starting in 1978 with 8086 (really 1971 with 4004)</a:t>
            </a:r>
          </a:p>
          <a:p>
            <a:pPr lvl="1" eaLnBrk="1" hangingPunct="1">
              <a:defRPr/>
            </a:pPr>
            <a:r>
              <a:rPr lang="en-US" dirty="0"/>
              <a:t>Added more features as time went on</a:t>
            </a:r>
          </a:p>
          <a:p>
            <a:pPr lvl="1" eaLnBrk="1" hangingPunct="1">
              <a:defRPr/>
            </a:pPr>
            <a:r>
              <a:rPr lang="en-US" dirty="0"/>
              <a:t>Still support old features, although obsolete</a:t>
            </a:r>
          </a:p>
          <a:p>
            <a:pPr eaLnBrk="1" hangingPunct="1">
              <a:defRPr/>
            </a:pPr>
            <a:r>
              <a:rPr lang="en-US" dirty="0"/>
              <a:t>Complex Instruction Set Computer (</a:t>
            </a:r>
            <a:r>
              <a:rPr lang="en-US" dirty="0" err="1"/>
              <a:t>CISC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Many different instructions with many different formats</a:t>
            </a:r>
          </a:p>
          <a:p>
            <a:pPr lvl="2" eaLnBrk="1" hangingPunct="1">
              <a:defRPr/>
            </a:pPr>
            <a:r>
              <a:rPr lang="en-US" dirty="0"/>
              <a:t>But only small subset encountered with Linux programs</a:t>
            </a:r>
          </a:p>
          <a:p>
            <a:pPr lvl="1" eaLnBrk="1" hangingPunct="1">
              <a:defRPr/>
            </a:pPr>
            <a:r>
              <a:rPr lang="en-US" dirty="0"/>
              <a:t>Hard to match performance of Reduced Instruction Set Computers (RISC)</a:t>
            </a:r>
          </a:p>
          <a:p>
            <a:pPr lvl="1" eaLnBrk="1" hangingPunct="1">
              <a:defRPr/>
            </a:pPr>
            <a:r>
              <a:rPr lang="en-US" dirty="0"/>
              <a:t>But Intel has done just that!</a:t>
            </a:r>
          </a:p>
          <a:p>
            <a:pPr lvl="2" eaLnBrk="1" hangingPunct="1">
              <a:defRPr/>
            </a:pPr>
            <a:r>
              <a:rPr lang="en-US" dirty="0"/>
              <a:t>Well…in terms of speed; less so for low power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5578180"/>
            <a:ext cx="11076516" cy="867070"/>
          </a:xfrm>
          <a:noFill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i="1" dirty="0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1143000" y="3543300"/>
            <a:ext cx="93627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ourier New" pitchFamily="49" charset="0"/>
              </a:rPr>
              <a:t>movq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2514600" y="24765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2514600" y="35433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2514600" y="4686299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3733800" y="2247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3733800" y="2705099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3733800" y="3390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3733800" y="3836987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3733800" y="46863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2362201" y="15240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3733801" y="15240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2209800" y="2400299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3429000" y="2324099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3429000" y="3467099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8382000" y="15240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solidFill>
                  <a:schemeClr val="tx1">
                    <a:lumMod val="40000"/>
                    <a:lumOff val="60000"/>
                  </a:schemeClr>
                </a:solidFill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4648201" y="2278062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$0x4,%rax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8197850" y="22780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4648201" y="2735262"/>
            <a:ext cx="28011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$-147,(%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8197850" y="27352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4648201" y="3421062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8197850" y="34210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4648201" y="3867149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rdx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8197850" y="38671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4648201" y="4716462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8197850" y="47164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5486401" y="15240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596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Direct	A	Mem[A]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Memory address A is directly specified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Mostly used for static and global variables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0x804acb8,%eax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Normal	(R)	Mem[</a:t>
            </a:r>
            <a:r>
              <a:rPr lang="en-US" dirty="0" err="1"/>
              <a:t>Reg</a:t>
            </a:r>
            <a:r>
              <a:rPr lang="en-US" dirty="0"/>
              <a:t>[R]]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memory address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Aha! Pointer dereferencing in C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(%</a:t>
            </a:r>
            <a:r>
              <a:rPr lang="en-US" dirty="0" err="1">
                <a:latin typeface="Courier New" pitchFamily="49" charset="0"/>
              </a:rPr>
              <a:t>rcx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Displacement	D(R)	Mem[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start of memory region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Constant displacement D specifies offset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8(%</a:t>
            </a:r>
            <a:r>
              <a:rPr lang="en-US" dirty="0" err="1">
                <a:latin typeface="Courier New" pitchFamily="49" charset="0"/>
              </a:rPr>
              <a:t>rbp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371600" y="16002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(long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, long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t0 =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t1 =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019800" y="2154198"/>
            <a:ext cx="4191000" cy="1613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ro-RO" dirty="0">
                <a:latin typeface="Courier New" pitchFamily="49" charset="0"/>
              </a:rPr>
              <a:t>ret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229081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855822" y="1780988"/>
            <a:ext cx="1752600" cy="1752600"/>
            <a:chOff x="9111129" y="1790700"/>
            <a:chExt cx="1752600" cy="1752600"/>
          </a:xfrm>
        </p:grpSpPr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9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762000" y="12954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(long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, long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t0 =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t1 =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8614371" y="833736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16002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alibri" pitchFamily="34" charset="0"/>
              </a:rPr>
              <a:t>Register	Value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xp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yp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	t0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	t1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4953000" y="48006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6040400" y="1219201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cxnSp>
        <p:nvCxnSpPr>
          <p:cNvPr id="3" name="Straight Arrow Connector 2"/>
          <p:cNvCxnSpPr>
            <a:endCxn id="34" idx="1"/>
          </p:cNvCxnSpPr>
          <p:nvPr/>
        </p:nvCxnSpPr>
        <p:spPr bwMode="auto">
          <a:xfrm flipV="1">
            <a:off x="7239000" y="1647176"/>
            <a:ext cx="1466178" cy="33402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7239001" y="2438400"/>
            <a:ext cx="1451237" cy="685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Oval 4"/>
          <p:cNvSpPr/>
          <p:nvPr/>
        </p:nvSpPr>
        <p:spPr bwMode="auto">
          <a:xfrm>
            <a:off x="7162800" y="19050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7162800" y="23622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705178" y="1456675"/>
            <a:ext cx="1066800" cy="1905000"/>
            <a:chOff x="7181178" y="1456675"/>
            <a:chExt cx="1066800" cy="1905000"/>
          </a:xfrm>
        </p:grpSpPr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7181178" y="1456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7181178" y="1837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7181178" y="2218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7181178" y="2599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7181178" y="2980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734701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54"/>
          <p:cNvSpPr>
            <a:spLocks noChangeArrowheads="1"/>
          </p:cNvSpPr>
          <p:nvPr/>
        </p:nvSpPr>
        <p:spPr bwMode="auto">
          <a:xfrm>
            <a:off x="3320623" y="27285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8" name="Rectangle 54"/>
          <p:cNvSpPr>
            <a:spLocks noChangeArrowheads="1"/>
          </p:cNvSpPr>
          <p:nvPr/>
        </p:nvSpPr>
        <p:spPr bwMode="auto">
          <a:xfrm>
            <a:off x="3323304" y="2727758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123</a:t>
            </a:r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sp>
        <p:nvSpPr>
          <p:cNvPr id="65" name="Rectangle 43"/>
          <p:cNvSpPr>
            <a:spLocks noChangeArrowheads="1"/>
          </p:cNvSpPr>
          <p:nvPr/>
        </p:nvSpPr>
        <p:spPr bwMode="auto">
          <a:xfrm>
            <a:off x="2634823" y="18141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6" name="Rectangle 44"/>
          <p:cNvSpPr>
            <a:spLocks noChangeArrowheads="1"/>
          </p:cNvSpPr>
          <p:nvPr/>
        </p:nvSpPr>
        <p:spPr bwMode="auto">
          <a:xfrm>
            <a:off x="2634823" y="22713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7" name="Rectangle 45"/>
          <p:cNvSpPr>
            <a:spLocks noChangeArrowheads="1"/>
          </p:cNvSpPr>
          <p:nvPr/>
        </p:nvSpPr>
        <p:spPr bwMode="auto">
          <a:xfrm>
            <a:off x="2634823" y="27285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8" name="Rectangle 46"/>
          <p:cNvSpPr>
            <a:spLocks noChangeArrowheads="1"/>
          </p:cNvSpPr>
          <p:nvPr/>
        </p:nvSpPr>
        <p:spPr bwMode="auto">
          <a:xfrm>
            <a:off x="2634823" y="31857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9" name="Rectangle 52"/>
          <p:cNvSpPr>
            <a:spLocks noChangeArrowheads="1"/>
          </p:cNvSpPr>
          <p:nvPr/>
        </p:nvSpPr>
        <p:spPr bwMode="auto">
          <a:xfrm>
            <a:off x="3320623" y="18141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0x120</a:t>
            </a:r>
          </a:p>
        </p:txBody>
      </p:sp>
      <p:sp>
        <p:nvSpPr>
          <p:cNvPr id="70" name="Rectangle 53"/>
          <p:cNvSpPr>
            <a:spLocks noChangeArrowheads="1"/>
          </p:cNvSpPr>
          <p:nvPr/>
        </p:nvSpPr>
        <p:spPr bwMode="auto">
          <a:xfrm>
            <a:off x="3320623" y="22713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0x100</a:t>
            </a:r>
          </a:p>
        </p:txBody>
      </p:sp>
      <p:sp>
        <p:nvSpPr>
          <p:cNvPr id="72" name="Rectangle 55"/>
          <p:cNvSpPr>
            <a:spLocks noChangeArrowheads="1"/>
          </p:cNvSpPr>
          <p:nvPr/>
        </p:nvSpPr>
        <p:spPr bwMode="auto">
          <a:xfrm>
            <a:off x="3320623" y="31857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3" idx="1"/>
            <a:endCxn id="71" idx="3"/>
          </p:cNvCxnSpPr>
          <p:nvPr/>
        </p:nvCxnSpPr>
        <p:spPr bwMode="auto">
          <a:xfrm flipH="1">
            <a:off x="4387424" y="1852210"/>
            <a:ext cx="2089577" cy="1066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9450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8" idx="1"/>
            <a:endCxn id="72" idx="3"/>
          </p:cNvCxnSpPr>
          <p:nvPr/>
        </p:nvCxnSpPr>
        <p:spPr bwMode="auto">
          <a:xfrm flipH="1">
            <a:off x="4387424" y="3376210"/>
            <a:ext cx="2089577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7768555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2" idx="3"/>
            <a:endCxn id="53" idx="1"/>
          </p:cNvCxnSpPr>
          <p:nvPr/>
        </p:nvCxnSpPr>
        <p:spPr bwMode="auto">
          <a:xfrm flipV="1">
            <a:off x="4387424" y="1852210"/>
            <a:ext cx="2089577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659419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123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1" idx="3"/>
          </p:cNvCxnSpPr>
          <p:nvPr/>
        </p:nvCxnSpPr>
        <p:spPr bwMode="auto">
          <a:xfrm>
            <a:off x="4387423" y="2919010"/>
            <a:ext cx="2074636" cy="4191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9973126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Direct	A	Mem[A]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Memory address A is directly specified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Mostly used for static and global variables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0x804acb8,%eax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Normal	(R)	Mem[</a:t>
            </a:r>
            <a:r>
              <a:rPr lang="en-US" dirty="0" err="1"/>
              <a:t>Reg</a:t>
            </a:r>
            <a:r>
              <a:rPr lang="en-US" dirty="0"/>
              <a:t>[R]]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memory address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Aha! Pointer dereferencing in C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(%</a:t>
            </a:r>
            <a:r>
              <a:rPr lang="en-US" dirty="0" err="1">
                <a:latin typeface="Courier New" pitchFamily="49" charset="0"/>
              </a:rPr>
              <a:t>rcx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Displacement	D(R)	Mem[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start of memory region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Constant displacement D specifies offset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8(%</a:t>
            </a:r>
            <a:r>
              <a:rPr lang="en-US" dirty="0" err="1">
                <a:latin typeface="Courier New" pitchFamily="49" charset="0"/>
              </a:rPr>
              <a:t>rbp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094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Complete 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47738"/>
            <a:ext cx="11076516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Most General Form</a:t>
            </a:r>
          </a:p>
          <a:p>
            <a:pPr marL="223838" indent="-223838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D(</a:t>
            </a:r>
            <a:r>
              <a:rPr lang="en-US" dirty="0" err="1"/>
              <a:t>Rb,Ri,S</a:t>
            </a:r>
            <a:r>
              <a:rPr lang="en-US" dirty="0"/>
              <a:t>)	Mem[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D: 	Constant “displacement” 1, 2, or 4 bytes (but not 8)</a:t>
            </a:r>
          </a:p>
          <a:p>
            <a:pPr marL="962025" lvl="2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Can be small (offset) or large (address)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err="1"/>
              <a:t>Rb</a:t>
            </a:r>
            <a:r>
              <a:rPr lang="en-US" dirty="0"/>
              <a:t>: 	Base register: Any of 16 integer registers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S: 	Scale: 1, 2, 4, or 8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Special Cases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</a:t>
            </a:r>
            <a:r>
              <a:rPr lang="en-US" dirty="0" err="1"/>
              <a:t>Rb,Ri</a:t>
            </a:r>
            <a:r>
              <a:rPr lang="en-US" dirty="0"/>
              <a:t>)	Mem[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D(</a:t>
            </a:r>
            <a:r>
              <a:rPr lang="en-US" dirty="0" err="1"/>
              <a:t>Rb,Ri</a:t>
            </a:r>
            <a:r>
              <a:rPr lang="en-US" dirty="0"/>
              <a:t>)	Mem[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</a:t>
            </a:r>
            <a:r>
              <a:rPr lang="en-US" dirty="0" err="1"/>
              <a:t>Rb,Ri,S</a:t>
            </a:r>
            <a:r>
              <a:rPr lang="en-US" dirty="0"/>
              <a:t>)	Mem[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	Mem[D]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(,</a:t>
            </a:r>
            <a:r>
              <a:rPr lang="en-US" dirty="0" err="1"/>
              <a:t>Ri,S</a:t>
            </a:r>
            <a:r>
              <a:rPr lang="en-US" dirty="0"/>
              <a:t>)	Mem[S*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4004	1971	2.3K			108 KHz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4-bit processor.  First 1-chip microprocessor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Didn’t even have interrupts!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8008	1972	3.3K			200-800 KHz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Like 4004, but with 8-bit </a:t>
            </a:r>
            <a:r>
              <a:rPr lang="en-US" dirty="0" err="1"/>
              <a:t>ALU</a:t>
            </a:r>
            <a:endParaRPr lang="en-US" dirty="0"/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8080	1974	6K			2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Compatible at source level with 8008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Processor in first “kit” computers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Pricing caused it to beat similar processors with better programming models</a:t>
            </a:r>
          </a:p>
          <a:p>
            <a:pPr marL="839788" lvl="2" indent="-16510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Motorola 6800</a:t>
            </a:r>
          </a:p>
          <a:p>
            <a:pPr marL="839788" lvl="2" indent="-16510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MOS Technologies (</a:t>
            </a:r>
            <a:r>
              <a:rPr lang="en-US" dirty="0" err="1"/>
              <a:t>MOSTEK</a:t>
            </a:r>
            <a:r>
              <a:rPr lang="en-US" dirty="0"/>
              <a:t>) 6502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 Computation Examples</a:t>
            </a:r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5334000" y="16002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rdx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32772" name="Rectangle 7"/>
          <p:cNvSpPr>
            <a:spLocks noChangeArrowheads="1"/>
          </p:cNvSpPr>
          <p:nvPr/>
        </p:nvSpPr>
        <p:spPr bwMode="auto">
          <a:xfrm>
            <a:off x="5334000" y="20574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rcx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32773" name="Rectangle 15"/>
          <p:cNvSpPr>
            <a:spLocks noChangeArrowheads="1"/>
          </p:cNvSpPr>
          <p:nvPr/>
        </p:nvSpPr>
        <p:spPr bwMode="auto">
          <a:xfrm>
            <a:off x="60198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0xf000</a:t>
            </a:r>
          </a:p>
        </p:txBody>
      </p:sp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6019800" y="2057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0x100</a:t>
            </a:r>
          </a:p>
        </p:txBody>
      </p:sp>
      <p:graphicFrame>
        <p:nvGraphicFramePr>
          <p:cNvPr id="187509" name="Group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252333"/>
              </p:ext>
            </p:extLst>
          </p:nvPr>
        </p:nvGraphicFramePr>
        <p:xfrm>
          <a:off x="2590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Expression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Computation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Address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0x8(%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rdx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+ 0x8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(%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rdx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,%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rcx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+ 0x100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(%rdx,%rcx,4)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+ 4*0x100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0xf400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0x80(,%rdx,2)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2*0xf000 + 0x80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0x1e080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 Computation Instruction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/>
              <a:t> 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endParaRPr lang="en-US" dirty="0"/>
          </a:p>
          <a:p>
            <a:pPr lvl="1" eaLnBrk="1" hangingPunct="1">
              <a:defRPr/>
            </a:pPr>
            <a:r>
              <a:rPr lang="en-US" i="1" dirty="0" err="1"/>
              <a:t>Src</a:t>
            </a:r>
            <a:r>
              <a:rPr lang="en-US" dirty="0"/>
              <a:t> is address mode expression</a:t>
            </a:r>
          </a:p>
          <a:p>
            <a:pPr lvl="1" eaLnBrk="1" hangingPunct="1">
              <a:defRPr/>
            </a:pPr>
            <a:r>
              <a:rPr lang="en-US" dirty="0"/>
              <a:t>Set </a:t>
            </a:r>
            <a:r>
              <a:rPr lang="en-US" i="1" dirty="0" err="1"/>
              <a:t>Dest</a:t>
            </a:r>
            <a:r>
              <a:rPr lang="en-US" dirty="0"/>
              <a:t> to address denoted by expression</a:t>
            </a:r>
          </a:p>
          <a:p>
            <a:pPr eaLnBrk="1" hangingPunct="1">
              <a:defRPr/>
            </a:pPr>
            <a:r>
              <a:rPr lang="en-US" dirty="0"/>
              <a:t>Uses</a:t>
            </a:r>
          </a:p>
          <a:p>
            <a:pPr lvl="1" eaLnBrk="1" hangingPunct="1">
              <a:defRPr/>
            </a:pPr>
            <a:r>
              <a:rPr lang="en-US" dirty="0"/>
              <a:t>Computing address without doing memory reference</a:t>
            </a:r>
          </a:p>
          <a:p>
            <a:pPr lvl="2" eaLnBrk="1" hangingPunct="1">
              <a:defRPr/>
            </a:pPr>
            <a:r>
              <a:rPr lang="en-US" dirty="0"/>
              <a:t>E.g., translation of </a:t>
            </a:r>
            <a:r>
              <a:rPr lang="en-US" dirty="0">
                <a:latin typeface="Courier New" pitchFamily="49" charset="0"/>
              </a:rPr>
              <a:t>p = &amp;x[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];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Computing arithmetic expressions of the form x + k*y</a:t>
            </a:r>
          </a:p>
          <a:p>
            <a:pPr lvl="2" eaLnBrk="1" hangingPunct="1">
              <a:defRPr/>
            </a:pPr>
            <a:r>
              <a:rPr lang="en-US" dirty="0"/>
              <a:t>k = 1, 2, 4, or 8.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CC0000"/>
                </a:solidFill>
              </a:rPr>
              <a:t>LEARN THIS INSTRUCTION!!!</a:t>
            </a:r>
          </a:p>
          <a:p>
            <a:pPr lvl="1" eaLnBrk="1" hangingPunct="1">
              <a:defRPr/>
            </a:pPr>
            <a:r>
              <a:rPr lang="en-US" dirty="0"/>
              <a:t>Used heavily by compiler</a:t>
            </a:r>
          </a:p>
          <a:p>
            <a:pPr lvl="1" eaLnBrk="1" hangingPunct="1">
              <a:defRPr/>
            </a:pPr>
            <a:r>
              <a:rPr lang="en-US" dirty="0"/>
              <a:t>Appears regularly on exams &amp; quizzes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leaq</a:t>
            </a:r>
            <a:r>
              <a:rPr lang="en-US" altLang="en-US" dirty="0"/>
              <a:t> vs. </a:t>
            </a:r>
            <a:r>
              <a:rPr lang="en-US" altLang="en-US" dirty="0" err="1"/>
              <a:t>movq</a:t>
            </a:r>
            <a:endParaRPr lang="en-US" alt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Assume </a:t>
            </a:r>
            <a:r>
              <a:rPr lang="en-US" dirty="0" err="1"/>
              <a:t>dest</a:t>
            </a:r>
            <a:r>
              <a:rPr lang="en-US" dirty="0"/>
              <a:t> is %</a:t>
            </a:r>
            <a:r>
              <a:rPr lang="en-US" dirty="0" err="1"/>
              <a:t>rax</a:t>
            </a:r>
            <a:r>
              <a:rPr lang="en-US" dirty="0"/>
              <a:t>: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%</a:t>
            </a:r>
            <a:r>
              <a:rPr lang="en-US" dirty="0" err="1"/>
              <a:t>rdi</a:t>
            </a:r>
            <a:r>
              <a:rPr lang="en-US" dirty="0"/>
              <a:t> = 0xF000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%</a:t>
            </a:r>
            <a:r>
              <a:rPr lang="en-US" dirty="0" err="1"/>
              <a:t>rsi</a:t>
            </a:r>
            <a:r>
              <a:rPr lang="en-US" dirty="0"/>
              <a:t> = 0x8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0xF000 = 0x12345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0xF008 = 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0xF010 = 0xBCDEF</a:t>
            </a:r>
          </a:p>
          <a:p>
            <a:pPr eaLnBrk="1" hangingPunct="1">
              <a:defRPr/>
            </a:pP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Src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			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leaq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		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movq</a:t>
            </a:r>
            <a:endParaRPr lang="en-US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</a:t>
            </a:r>
            <a:r>
              <a:rPr lang="en-US" dirty="0" err="1"/>
              <a:t>rdi</a:t>
            </a:r>
            <a:r>
              <a:rPr lang="en-US" dirty="0"/>
              <a:t>)			0xF000	0x12345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8(%</a:t>
            </a:r>
            <a:r>
              <a:rPr lang="en-US" dirty="0" err="1"/>
              <a:t>rdi</a:t>
            </a:r>
            <a:r>
              <a:rPr lang="en-US" dirty="0"/>
              <a:t>)		0xF008	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</a:t>
            </a:r>
            <a:r>
              <a:rPr lang="en-US" dirty="0" err="1"/>
              <a:t>rdi</a:t>
            </a:r>
            <a:r>
              <a:rPr lang="en-US" dirty="0"/>
              <a:t>,%</a:t>
            </a:r>
            <a:r>
              <a:rPr lang="en-US" dirty="0" err="1"/>
              <a:t>rsi</a:t>
            </a:r>
            <a:r>
              <a:rPr lang="en-US" dirty="0"/>
              <a:t>)		0xF008	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(%rdi,%rsi,2)	0xF010	0xBCDEF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%</a:t>
            </a:r>
            <a:r>
              <a:rPr lang="en-US" dirty="0" err="1"/>
              <a:t>rdi</a:t>
            </a:r>
            <a:r>
              <a:rPr lang="en-US" dirty="0"/>
              <a:t>			</a:t>
            </a:r>
            <a:r>
              <a:rPr lang="en-US" i="1" dirty="0"/>
              <a:t>Illegal!</a:t>
            </a:r>
            <a:r>
              <a:rPr lang="en-US" dirty="0"/>
              <a:t>	0xF000</a:t>
            </a:r>
          </a:p>
        </p:txBody>
      </p:sp>
    </p:spTree>
    <p:extLst>
      <p:ext uri="{BB962C8B-B14F-4D97-AF65-F5344CB8AC3E}">
        <p14:creationId xmlns:p14="http://schemas.microsoft.com/office/powerpoint/2010/main" val="12151904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Two-Operand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shlq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 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Note: immediate source limited to 4 bytes (sigh)</a:t>
            </a:r>
          </a:p>
        </p:txBody>
      </p:sp>
    </p:spTree>
    <p:extLst>
      <p:ext uri="{BB962C8B-B14F-4D97-AF65-F5344CB8AC3E}">
        <p14:creationId xmlns:p14="http://schemas.microsoft.com/office/powerpoint/2010/main" val="21767536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One-Operand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textbook for more instructions</a:t>
            </a:r>
          </a:p>
        </p:txBody>
      </p:sp>
    </p:spTree>
    <p:extLst>
      <p:ext uri="{BB962C8B-B14F-4D97-AF65-F5344CB8AC3E}">
        <p14:creationId xmlns:p14="http://schemas.microsoft.com/office/powerpoint/2010/main" val="17651762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Arithmetic Expression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10200" y="3505200"/>
            <a:ext cx="4406900" cy="2828925"/>
          </a:xfrm>
        </p:spPr>
        <p:txBody>
          <a:bodyPr/>
          <a:lstStyle/>
          <a:p>
            <a:pPr marL="0" indent="0"/>
            <a:r>
              <a:rPr lang="en-US" dirty="0"/>
              <a:t>Interesting Instructions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leaq</a:t>
            </a:r>
            <a:r>
              <a:rPr lang="en-US" dirty="0"/>
              <a:t>: address computation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salq</a:t>
            </a:r>
            <a:r>
              <a:rPr lang="en-US" dirty="0"/>
              <a:t>: shift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imulq</a:t>
            </a:r>
            <a:r>
              <a:rPr lang="en-US" dirty="0"/>
              <a:t>: multiplication</a:t>
            </a:r>
          </a:p>
          <a:p>
            <a:pPr lvl="2" indent="-342900"/>
            <a:r>
              <a:rPr lang="en-US" dirty="0"/>
              <a:t>But only used once!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295400" y="1752600"/>
            <a:ext cx="35814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5773737" y="1193800"/>
            <a:ext cx="41275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27364301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Understanding Arithmetic Expression Example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676400" y="1752600"/>
            <a:ext cx="35052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5334000" y="1193800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 t1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t2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  # t4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t5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635565"/>
              </p:ext>
            </p:extLst>
          </p:nvPr>
        </p:nvGraphicFramePr>
        <p:xfrm>
          <a:off x="6172200" y="373380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t1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t2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baseline="0" dirty="0" err="1">
                          <a:latin typeface="Courier New"/>
                          <a:cs typeface="Courier New"/>
                        </a:rPr>
                        <a:t>rval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t4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t5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E557BAB-AC0A-43A4-9A18-E616A626E886}"/>
              </a:ext>
            </a:extLst>
          </p:cNvPr>
          <p:cNvCxnSpPr/>
          <p:nvPr/>
        </p:nvCxnSpPr>
        <p:spPr bwMode="auto">
          <a:xfrm flipV="1">
            <a:off x="3967089" y="1600200"/>
            <a:ext cx="1595511" cy="1044526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25F8D9F-B5F2-40FA-9E7B-01D2D67683BE}"/>
              </a:ext>
            </a:extLst>
          </p:cNvPr>
          <p:cNvCxnSpPr/>
          <p:nvPr/>
        </p:nvCxnSpPr>
        <p:spPr bwMode="auto">
          <a:xfrm flipV="1">
            <a:off x="4079631" y="1905000"/>
            <a:ext cx="1482969" cy="992945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854413A-726C-43A0-804B-53373ED5E88A}"/>
              </a:ext>
            </a:extLst>
          </p:cNvPr>
          <p:cNvCxnSpPr/>
          <p:nvPr/>
        </p:nvCxnSpPr>
        <p:spPr bwMode="auto">
          <a:xfrm flipV="1">
            <a:off x="4331368" y="2362200"/>
            <a:ext cx="1231232" cy="100664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1E47EAF-71E5-40FE-84E9-1F864AC9D7F4}"/>
              </a:ext>
            </a:extLst>
          </p:cNvPr>
          <p:cNvCxnSpPr/>
          <p:nvPr/>
        </p:nvCxnSpPr>
        <p:spPr bwMode="auto">
          <a:xfrm flipV="1">
            <a:off x="4495800" y="2667000"/>
            <a:ext cx="1066800" cy="990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523EAC9-B41D-46F2-A2FF-B9CF103C9533}"/>
              </a:ext>
            </a:extLst>
          </p:cNvPr>
          <p:cNvCxnSpPr/>
          <p:nvPr/>
        </p:nvCxnSpPr>
        <p:spPr bwMode="auto">
          <a:xfrm flipV="1">
            <a:off x="4740812" y="2895600"/>
            <a:ext cx="821788" cy="1001151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C21B41E-7A04-401F-9415-03CE19A2BADD}"/>
              </a:ext>
            </a:extLst>
          </p:cNvPr>
          <p:cNvCxnSpPr/>
          <p:nvPr/>
        </p:nvCxnSpPr>
        <p:spPr bwMode="auto">
          <a:xfrm flipV="1">
            <a:off x="3938954" y="2667000"/>
            <a:ext cx="1623646" cy="484163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8EEC2CB-B4B9-4060-AFEA-3C8321A3302C}"/>
              </a:ext>
            </a:extLst>
          </p:cNvPr>
          <p:cNvCxnSpPr/>
          <p:nvPr/>
        </p:nvCxnSpPr>
        <p:spPr bwMode="auto">
          <a:xfrm flipV="1">
            <a:off x="4331368" y="2133600"/>
            <a:ext cx="1231232" cy="123524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9671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8086	1978	29K			5-10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16-bit processor.  Basis for IBM PC &amp; DOS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Limited to 1MB address space.  DOS only gives you 640K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80286	1982	134K			4-12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Added elaborate, but not very useful, addressing scheme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Basis for IBM PC-AT and Windows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386	1985	275K			16-33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Extended to 32 bits.  Added “flat addressing”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Capable of running Unix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By default, Linux/</a:t>
            </a:r>
            <a:r>
              <a:rPr lang="en-US" dirty="0" err="1"/>
              <a:t>gcc</a:t>
            </a:r>
            <a:r>
              <a:rPr lang="en-US" dirty="0"/>
              <a:t> compiling for 32-bit x86 machines use no instructions introduced in later models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486	1989	1.9M			16-150 MHz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Pentium P5	1993	3.1M			60-66 MHz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Pentium 4E	2004	125M			2.8-3.8 GHz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First 64-bit Intel x86 processor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Core 2	2006	291M			1.0-3.5 GHz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First multi-core Intel processor</a:t>
            </a:r>
          </a:p>
          <a:p>
            <a:pPr marL="201613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Core i7	2008	731M			1.7-3.9 GHz</a:t>
            </a:r>
          </a:p>
          <a:p>
            <a:pPr marL="201613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Ivy Bridge	2012	0.6-4.3B		3.2-4.0 GHz	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Transistor counts are going crazy here…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…but max GHz has  been stuck since 2004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X86 Evolution: Clones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Advanced Micro Devices (AMD)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Historically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AMD has followed just behind Intel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 little bit slower, a lot cheaper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Late 1990s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Recruited top circuit designers from Digital Equipment Corp.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Exploited fact that Intel distracted by Itanium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Became close competitors to Intel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Developed own extension to 64 bits (called x86_64)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Intel adopted in early 2000’s after Itanium bombed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Has recovered lead in semiconductor technology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AMD has fallen behind again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C00000"/>
                </a:solidFill>
              </a:rPr>
              <a:t>Architecture:</a:t>
            </a:r>
            <a:r>
              <a:rPr lang="en-US" dirty="0"/>
              <a:t> (also ISA: instruction set architecture) The parts of a processor design that one needs to understand or write assembly/machine code. </a:t>
            </a:r>
          </a:p>
          <a:p>
            <a:pPr lvl="1"/>
            <a:r>
              <a:rPr lang="en-US" dirty="0"/>
              <a:t>Examples: 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instruction set specification, registers.</a:t>
            </a:r>
          </a:p>
          <a:p>
            <a:r>
              <a:rPr lang="en-US" dirty="0" err="1">
                <a:solidFill>
                  <a:srgbClr val="C00000"/>
                </a:solidFill>
              </a:rPr>
              <a:t>Microarchitecture</a:t>
            </a:r>
            <a:r>
              <a:rPr lang="en-US" dirty="0">
                <a:solidFill>
                  <a:srgbClr val="C00000"/>
                </a:solidFill>
              </a:rPr>
              <a:t>:</a:t>
            </a:r>
            <a:r>
              <a:rPr lang="en-US" dirty="0"/>
              <a:t> Implementation of the architecture.</a:t>
            </a:r>
          </a:p>
          <a:p>
            <a:pPr lvl="1"/>
            <a:r>
              <a:rPr lang="en-US" dirty="0"/>
              <a:t>Examples: cache sizes and core frequency.</a:t>
            </a:r>
          </a:p>
          <a:p>
            <a:r>
              <a:rPr lang="en-US" dirty="0"/>
              <a:t>Code Forms: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Machine Code</a:t>
            </a:r>
            <a:r>
              <a:rPr lang="en-US" dirty="0"/>
              <a:t>: The byte-level programs that a processor executes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Assembly Code</a:t>
            </a:r>
            <a:r>
              <a:rPr lang="en-US" dirty="0"/>
              <a:t>: A text representation of machine code</a:t>
            </a:r>
          </a:p>
          <a:p>
            <a:pPr eaLnBrk="1" hangingPunct="1"/>
            <a:r>
              <a:rPr lang="en-US" dirty="0"/>
              <a:t>Example ISAs: </a:t>
            </a:r>
          </a:p>
          <a:p>
            <a:pPr lvl="1"/>
            <a:r>
              <a:rPr lang="en-US" dirty="0"/>
              <a:t>Intel: x86, IA32, Itanium, x86-64</a:t>
            </a:r>
          </a:p>
          <a:p>
            <a:pPr lvl="1"/>
            <a:r>
              <a:rPr lang="en-US" dirty="0"/>
              <a:t>ARM: Used in almost all mobile phones</a:t>
            </a:r>
          </a:p>
        </p:txBody>
      </p:sp>
    </p:spTree>
    <p:extLst>
      <p:ext uri="{BB962C8B-B14F-4D97-AF65-F5344CB8AC3E}">
        <p14:creationId xmlns:p14="http://schemas.microsoft.com/office/powerpoint/2010/main" val="6956478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85750"/>
            <a:ext cx="9220201" cy="573088"/>
          </a:xfrm>
        </p:spPr>
        <p:txBody>
          <a:bodyPr/>
          <a:lstStyle/>
          <a:p>
            <a:pPr eaLnBrk="1" hangingPunct="1"/>
            <a:r>
              <a:rPr lang="en-US" altLang="en-US" dirty="0"/>
              <a:t>Assembly Programmer’s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14514" y="3760788"/>
            <a:ext cx="4357687" cy="2684462"/>
          </a:xfrm>
        </p:spPr>
        <p:txBody>
          <a:bodyPr/>
          <a:lstStyle/>
          <a:p>
            <a:pPr marL="0" indent="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2000" dirty="0"/>
              <a:t>Programmer-Visible State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RIP (Program Counter)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Address of next instruction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Register File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Heavily used program data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Condition Codes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Store status information about most recent arithmetic operation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Used for conditional branching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124200" y="1600200"/>
            <a:ext cx="381000" cy="1447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/>
              <a:t>R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I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P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886200" y="1447800"/>
            <a:ext cx="1371600" cy="762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Registers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590800" y="990600"/>
            <a:ext cx="3200400" cy="2209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CPU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543800" y="990600"/>
            <a:ext cx="2286000" cy="3810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Memory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543800" y="1676401"/>
            <a:ext cx="2286000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Object Code</a:t>
            </a:r>
          </a:p>
          <a:p>
            <a:pPr>
              <a:lnSpc>
                <a:spcPct val="100000"/>
              </a:lnSpc>
            </a:pPr>
            <a:r>
              <a:rPr lang="en-US" altLang="en-US" b="0"/>
              <a:t>Program Data</a:t>
            </a:r>
          </a:p>
          <a:p>
            <a:pPr>
              <a:lnSpc>
                <a:spcPct val="100000"/>
              </a:lnSpc>
            </a:pPr>
            <a:r>
              <a:rPr lang="en-US" altLang="en-US" b="0"/>
              <a:t>OS Data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791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5791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5791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791200" y="1346200"/>
            <a:ext cx="1752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Addresses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791200" y="1905000"/>
            <a:ext cx="1752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Data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867400" y="2438400"/>
            <a:ext cx="16764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Instructions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8001000" y="2971800"/>
            <a:ext cx="990600" cy="1371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Stack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886200" y="2362200"/>
            <a:ext cx="1371600" cy="685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Condition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5867400" y="4876800"/>
            <a:ext cx="4076700" cy="156845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/>
              <a:t>Memory</a:t>
            </a:r>
          </a:p>
          <a:p>
            <a:pPr lvl="2" eaLnBrk="1" hangingPunct="1">
              <a:defRPr/>
            </a:pPr>
            <a:r>
              <a:rPr lang="en-US" sz="1600"/>
              <a:t>Byte-addressable array</a:t>
            </a:r>
          </a:p>
          <a:p>
            <a:pPr lvl="2" eaLnBrk="1" hangingPunct="1">
              <a:defRPr/>
            </a:pPr>
            <a:r>
              <a:rPr lang="en-US" sz="1600"/>
              <a:t>Code, user data, (most) OS data</a:t>
            </a:r>
          </a:p>
          <a:p>
            <a:pPr lvl="2" eaLnBrk="1" hangingPunct="1">
              <a:defRPr/>
            </a:pPr>
            <a:r>
              <a:rPr lang="en-US" sz="1600"/>
              <a:t>Includes stack used to support procedures</a:t>
            </a:r>
          </a:p>
          <a:p>
            <a:pPr marL="0" indent="0" eaLnBrk="1" hangingPunct="1">
              <a:defRPr/>
            </a:pPr>
            <a:endParaRPr lang="en-US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482851" y="2813050"/>
            <a:ext cx="727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text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482851" y="4027489"/>
            <a:ext cx="7270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text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09801" y="5094289"/>
            <a:ext cx="1000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binary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209801" y="6161089"/>
            <a:ext cx="1000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binary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513388" y="3271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819774" y="3389314"/>
            <a:ext cx="399732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/>
              <a:t>Compiler (</a:t>
            </a:r>
            <a:r>
              <a:rPr lang="en-US" altLang="en-US" dirty="0" err="1">
                <a:latin typeface="Courier New" pitchFamily="49" charset="0"/>
              </a:rPr>
              <a:t>gcc</a:t>
            </a:r>
            <a:r>
              <a:rPr lang="en-US" altLang="en-US" dirty="0">
                <a:latin typeface="Courier New" pitchFamily="49" charset="0"/>
              </a:rPr>
              <a:t> –Wall -</a:t>
            </a:r>
            <a:r>
              <a:rPr lang="en-US" altLang="en-US" dirty="0" err="1">
                <a:latin typeface="Courier New" pitchFamily="49" charset="0"/>
              </a:rPr>
              <a:t>Og</a:t>
            </a:r>
            <a:r>
              <a:rPr lang="en-US" altLang="en-US" dirty="0">
                <a:latin typeface="Courier New" pitchFamily="49" charset="0"/>
              </a:rPr>
              <a:t> -S</a:t>
            </a:r>
            <a:r>
              <a:rPr lang="en-US" altLang="en-US" dirty="0"/>
              <a:t>)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803900" y="4532314"/>
            <a:ext cx="30480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Assembler (</a:t>
            </a:r>
            <a:r>
              <a:rPr lang="en-US" altLang="en-US">
                <a:latin typeface="Courier New" pitchFamily="49" charset="0"/>
              </a:rPr>
              <a:t>gcc</a:t>
            </a:r>
            <a:r>
              <a:rPr lang="en-US" altLang="en-US"/>
              <a:t> or </a:t>
            </a:r>
            <a:r>
              <a:rPr lang="en-US" altLang="en-US">
                <a:latin typeface="Courier New" pitchFamily="49" charset="0"/>
              </a:rPr>
              <a:t>as</a:t>
            </a:r>
            <a:r>
              <a:rPr lang="en-US" altLang="en-US"/>
              <a:t>)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200401" y="5627689"/>
            <a:ext cx="2638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Linker (</a:t>
            </a:r>
            <a:r>
              <a:rPr lang="en-US" altLang="en-US">
                <a:latin typeface="Courier New" pitchFamily="49" charset="0"/>
              </a:rPr>
              <a:t>gcc</a:t>
            </a:r>
            <a:r>
              <a:rPr lang="en-US" altLang="en-US"/>
              <a:t> or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>
                <a:latin typeface="Courier New" pitchFamily="49" charset="0"/>
              </a:rPr>
              <a:t>ld</a:t>
            </a:r>
            <a:r>
              <a:rPr lang="en-US" altLang="en-US"/>
              <a:t>)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881438" y="2797176"/>
            <a:ext cx="3263900" cy="366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 program (</a:t>
            </a:r>
            <a:r>
              <a:rPr lang="en-US" altLang="en-US">
                <a:latin typeface="Courier New" pitchFamily="49" charset="0"/>
              </a:rPr>
              <a:t>p1.c p2.c</a:t>
            </a:r>
            <a:r>
              <a:rPr lang="en-US" altLang="en-US"/>
              <a:t>)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767138" y="3875088"/>
            <a:ext cx="3492500" cy="366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Asm program (</a:t>
            </a:r>
            <a:r>
              <a:rPr lang="en-US" altLang="en-US">
                <a:latin typeface="Courier New" pitchFamily="49" charset="0"/>
              </a:rPr>
              <a:t>p1.s p2.s</a:t>
            </a:r>
            <a:r>
              <a:rPr lang="en-US" altLang="en-US"/>
              <a:t>)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3652838" y="5018088"/>
            <a:ext cx="3721100" cy="366767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Object program (</a:t>
            </a:r>
            <a:r>
              <a:rPr lang="en-US" altLang="en-US">
                <a:latin typeface="Courier New" pitchFamily="49" charset="0"/>
              </a:rPr>
              <a:t>p1.o p2.o</a:t>
            </a:r>
            <a:r>
              <a:rPr lang="en-US" altLang="en-US"/>
              <a:t>)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3657600" y="6161088"/>
            <a:ext cx="3748088" cy="366767"/>
          </a:xfrm>
          <a:prstGeom prst="rect">
            <a:avLst/>
          </a:prstGeom>
          <a:solidFill>
            <a:srgbClr val="CC99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Executable program (</a:t>
            </a:r>
            <a:r>
              <a:rPr lang="en-US" altLang="en-US">
                <a:latin typeface="Courier New" pitchFamily="49" charset="0"/>
              </a:rPr>
              <a:t>p</a:t>
            </a:r>
            <a:r>
              <a:rPr lang="en-US" altLang="en-US"/>
              <a:t>)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5513388" y="4414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513388" y="5557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772400" y="5018088"/>
            <a:ext cx="2044700" cy="666750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Static libraries (</a:t>
            </a:r>
            <a:r>
              <a:rPr lang="en-US" altLang="en-US">
                <a:latin typeface="Courier New" pitchFamily="49" charset="0"/>
              </a:rPr>
              <a:t>.a</a:t>
            </a:r>
            <a:r>
              <a:rPr lang="en-US" altLang="en-US"/>
              <a:t>)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6781800" y="5246688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8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Turning C into Object Code</a:t>
            </a:r>
          </a:p>
        </p:txBody>
      </p:sp>
      <p:sp>
        <p:nvSpPr>
          <p:cNvPr id="11283" name="Rectangle 1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60388" lvl="1" indent="-22225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Code in files 	</a:t>
            </a:r>
            <a:r>
              <a:rPr lang="en-US" altLang="en-US" dirty="0">
                <a:latin typeface="Courier New" pitchFamily="49" charset="0"/>
              </a:rPr>
              <a:t>p1.c p2.c</a:t>
            </a:r>
            <a:endParaRPr lang="en-US" altLang="en-US" dirty="0">
              <a:latin typeface="Courier" pitchFamily="49" charset="0"/>
            </a:endParaRPr>
          </a:p>
          <a:p>
            <a:pPr marL="560388" lvl="1" indent="-22225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Compile with command: 	        </a:t>
            </a:r>
            <a:r>
              <a:rPr lang="en-US" altLang="en-US" dirty="0" err="1">
                <a:latin typeface="Courier New" pitchFamily="49" charset="0"/>
              </a:rPr>
              <a:t>gcc</a:t>
            </a:r>
            <a:r>
              <a:rPr lang="en-US" altLang="en-US" dirty="0">
                <a:latin typeface="Courier New" pitchFamily="49" charset="0"/>
              </a:rPr>
              <a:t> -Wall -</a:t>
            </a:r>
            <a:r>
              <a:rPr lang="en-US" altLang="en-US" dirty="0" err="1">
                <a:latin typeface="Courier New" pitchFamily="49" charset="0"/>
              </a:rPr>
              <a:t>Og</a:t>
            </a:r>
            <a:r>
              <a:rPr lang="en-US" altLang="en-US" dirty="0">
                <a:latin typeface="Courier New" pitchFamily="49" charset="0"/>
              </a:rPr>
              <a:t> p1.c p2.c -o p</a:t>
            </a:r>
            <a:endParaRPr lang="en-US" altLang="en-US" dirty="0">
              <a:latin typeface="Courier" pitchFamily="49" charset="0"/>
            </a:endParaRPr>
          </a:p>
          <a:p>
            <a:pPr marL="839788" lvl="2" indent="-16510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Use basic optimizations (</a:t>
            </a:r>
            <a:r>
              <a:rPr lang="en-US" altLang="en-US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altLang="en-US" dirty="0" err="1">
                <a:solidFill>
                  <a:schemeClr val="tx1"/>
                </a:solidFill>
                <a:latin typeface="Courier New" pitchFamily="49" charset="0"/>
              </a:rPr>
              <a:t>Og</a:t>
            </a:r>
            <a:r>
              <a:rPr lang="en-US" altLang="en-US" dirty="0"/>
              <a:t>) (new to recent versions of </a:t>
            </a:r>
            <a:r>
              <a:rPr lang="en-US" altLang="en-US" dirty="0" err="1"/>
              <a:t>gcc</a:t>
            </a:r>
            <a:r>
              <a:rPr lang="en-US" altLang="en-US" dirty="0"/>
              <a:t>)</a:t>
            </a:r>
          </a:p>
          <a:p>
            <a:pPr marL="839788" lvl="2" indent="-16510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Put resulting binary in file </a:t>
            </a:r>
            <a:r>
              <a:rPr lang="en-US" altLang="en-US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alt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10103</TotalTime>
  <Pages>35</Pages>
  <Words>2540</Words>
  <Application>Microsoft Office PowerPoint</Application>
  <PresentationFormat>Widescreen</PresentationFormat>
  <Paragraphs>768</Paragraphs>
  <Slides>36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  <vt:variant>
        <vt:lpstr>Custom Shows</vt:lpstr>
      </vt:variant>
      <vt:variant>
        <vt:i4>2</vt:i4>
      </vt:variant>
    </vt:vector>
  </HeadingPairs>
  <TitlesOfParts>
    <vt:vector size="48" baseType="lpstr">
      <vt:lpstr>Calibri</vt:lpstr>
      <vt:lpstr>Calibri Bold Italic</vt:lpstr>
      <vt:lpstr>Calibri Italic</vt:lpstr>
      <vt:lpstr>Century Gothic</vt:lpstr>
      <vt:lpstr>Courier</vt:lpstr>
      <vt:lpstr>Courier New</vt:lpstr>
      <vt:lpstr>Helvetica</vt:lpstr>
      <vt:lpstr>Times New Roman</vt:lpstr>
      <vt:lpstr>Wingdings</vt:lpstr>
      <vt:lpstr>class02</vt:lpstr>
      <vt:lpstr>Machine-Level Programming I:  </vt:lpstr>
      <vt:lpstr>Intel x86 (IA32/64) Processors</vt:lpstr>
      <vt:lpstr>X86 Evolution: Milestones</vt:lpstr>
      <vt:lpstr>X86 Evolution: Milestones</vt:lpstr>
      <vt:lpstr>X86 Evolution: Milestones</vt:lpstr>
      <vt:lpstr>X86 Evolution: Clones</vt:lpstr>
      <vt:lpstr>Definitions</vt:lpstr>
      <vt:lpstr>Assembly Programmer’s View</vt:lpstr>
      <vt:lpstr>Turning C into Object Code</vt:lpstr>
      <vt:lpstr>Compiling Into Assembly</vt:lpstr>
      <vt:lpstr>Assembly Characteristics</vt:lpstr>
      <vt:lpstr>Object Code</vt:lpstr>
      <vt:lpstr>Machine Instruction Example</vt:lpstr>
      <vt:lpstr>Disassembling Object Code</vt:lpstr>
      <vt:lpstr>Alternate Disassembly</vt:lpstr>
      <vt:lpstr>What Can be Disassembled?</vt:lpstr>
      <vt:lpstr>x86-64 Integer Registers</vt:lpstr>
      <vt:lpstr>x86-64 Integer Registers</vt:lpstr>
      <vt:lpstr>Moving Data</vt:lpstr>
      <vt:lpstr>movq Operand Combinations</vt:lpstr>
      <vt:lpstr>Simple Addressing Modes</vt:lpstr>
      <vt:lpstr>Example of Simple Addressing Modes</vt:lpstr>
      <vt:lpstr>Understanding Swap()</vt:lpstr>
      <vt:lpstr>Understanding Swap()</vt:lpstr>
      <vt:lpstr>Understanding Swap()</vt:lpstr>
      <vt:lpstr>Understanding Swap()</vt:lpstr>
      <vt:lpstr>Understanding Swap()</vt:lpstr>
      <vt:lpstr>Simple Addressing Modes</vt:lpstr>
      <vt:lpstr>Complete Addressing Modes</vt:lpstr>
      <vt:lpstr>Address Computation Examples</vt:lpstr>
      <vt:lpstr>Address Computation Instruction</vt:lpstr>
      <vt:lpstr>leaq vs. movq</vt:lpstr>
      <vt:lpstr>Some Arithmetic Operations</vt:lpstr>
      <vt:lpstr>Some Arithmetic Operations</vt:lpstr>
      <vt:lpstr>Arithmetic Expression Example</vt:lpstr>
      <vt:lpstr>Understanding Arithmetic Expression Example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Machine Level Programming I</dc:title>
  <dc:subject/>
  <dc:creator>Randal E. Bryant and David R. O'Hallaron</dc:creator>
  <cp:keywords/>
  <dc:description/>
  <cp:lastModifiedBy>Kuenning</cp:lastModifiedBy>
  <cp:revision>139</cp:revision>
  <cp:lastPrinted>2019-09-10T07:42:07Z</cp:lastPrinted>
  <dcterms:created xsi:type="dcterms:W3CDTF">1998-08-11T09:19:24Z</dcterms:created>
  <dcterms:modified xsi:type="dcterms:W3CDTF">2020-01-06T08:23:37Z</dcterms:modified>
</cp:coreProperties>
</file>