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52"/>
  </p:notesMasterIdLst>
  <p:handoutMasterIdLst>
    <p:handoutMasterId r:id="rId53"/>
  </p:handoutMasterIdLst>
  <p:sldIdLst>
    <p:sldId id="343" r:id="rId2"/>
    <p:sldId id="396" r:id="rId3"/>
    <p:sldId id="379" r:id="rId4"/>
    <p:sldId id="380" r:id="rId5"/>
    <p:sldId id="345" r:id="rId6"/>
    <p:sldId id="346" r:id="rId7"/>
    <p:sldId id="347" r:id="rId8"/>
    <p:sldId id="397" r:id="rId9"/>
    <p:sldId id="398" r:id="rId10"/>
    <p:sldId id="399" r:id="rId11"/>
    <p:sldId id="400" r:id="rId12"/>
    <p:sldId id="401" r:id="rId13"/>
    <p:sldId id="403" r:id="rId14"/>
    <p:sldId id="404" r:id="rId15"/>
    <p:sldId id="349" r:id="rId16"/>
    <p:sldId id="350" r:id="rId17"/>
    <p:sldId id="405" r:id="rId18"/>
    <p:sldId id="406" r:id="rId19"/>
    <p:sldId id="407" r:id="rId20"/>
    <p:sldId id="408" r:id="rId21"/>
    <p:sldId id="409" r:id="rId22"/>
    <p:sldId id="410" r:id="rId23"/>
    <p:sldId id="411" r:id="rId24"/>
    <p:sldId id="412" r:id="rId25"/>
    <p:sldId id="413" r:id="rId26"/>
    <p:sldId id="414" r:id="rId27"/>
    <p:sldId id="415" r:id="rId28"/>
    <p:sldId id="416" r:id="rId29"/>
    <p:sldId id="417" r:id="rId30"/>
    <p:sldId id="418" r:id="rId31"/>
    <p:sldId id="419" r:id="rId32"/>
    <p:sldId id="420" r:id="rId33"/>
    <p:sldId id="421" r:id="rId34"/>
    <p:sldId id="422" r:id="rId35"/>
    <p:sldId id="423" r:id="rId36"/>
    <p:sldId id="424" r:id="rId37"/>
    <p:sldId id="425" r:id="rId38"/>
    <p:sldId id="426" r:id="rId39"/>
    <p:sldId id="427" r:id="rId40"/>
    <p:sldId id="428" r:id="rId41"/>
    <p:sldId id="429" r:id="rId42"/>
    <p:sldId id="430" r:id="rId43"/>
    <p:sldId id="431" r:id="rId44"/>
    <p:sldId id="432" r:id="rId45"/>
    <p:sldId id="433" r:id="rId46"/>
    <p:sldId id="434" r:id="rId47"/>
    <p:sldId id="435" r:id="rId48"/>
    <p:sldId id="436" r:id="rId49"/>
    <p:sldId id="437" r:id="rId50"/>
    <p:sldId id="438" r:id="rId51"/>
  </p:sldIdLst>
  <p:sldSz cx="12192000" cy="6858000"/>
  <p:notesSz cx="9271000" cy="69850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Helvetica" pitchFamily="-12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Helvetica" pitchFamily="-12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Helvetica" pitchFamily="-12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Helvetica" pitchFamily="-12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Helvetica" pitchFamily="-124" charset="0"/>
        <a:ea typeface="+mn-ea"/>
        <a:cs typeface="+mn-cs"/>
      </a:defRPr>
    </a:lvl5pPr>
    <a:lvl6pPr marL="2286000" algn="l" defTabSz="914400" rtl="0" eaLnBrk="1" latinLnBrk="0" hangingPunct="1">
      <a:defRPr sz="3600" b="1" kern="1200">
        <a:solidFill>
          <a:schemeClr val="tx1"/>
        </a:solidFill>
        <a:latin typeface="Helvetica" pitchFamily="-124" charset="0"/>
        <a:ea typeface="+mn-ea"/>
        <a:cs typeface="+mn-cs"/>
      </a:defRPr>
    </a:lvl6pPr>
    <a:lvl7pPr marL="2743200" algn="l" defTabSz="914400" rtl="0" eaLnBrk="1" latinLnBrk="0" hangingPunct="1">
      <a:defRPr sz="3600" b="1" kern="1200">
        <a:solidFill>
          <a:schemeClr val="tx1"/>
        </a:solidFill>
        <a:latin typeface="Helvetica" pitchFamily="-124" charset="0"/>
        <a:ea typeface="+mn-ea"/>
        <a:cs typeface="+mn-cs"/>
      </a:defRPr>
    </a:lvl7pPr>
    <a:lvl8pPr marL="3200400" algn="l" defTabSz="914400" rtl="0" eaLnBrk="1" latinLnBrk="0" hangingPunct="1">
      <a:defRPr sz="3600" b="1" kern="1200">
        <a:solidFill>
          <a:schemeClr val="tx1"/>
        </a:solidFill>
        <a:latin typeface="Helvetica" pitchFamily="-124" charset="0"/>
        <a:ea typeface="+mn-ea"/>
        <a:cs typeface="+mn-cs"/>
      </a:defRPr>
    </a:lvl8pPr>
    <a:lvl9pPr marL="3657600" algn="l" defTabSz="914400" rtl="0" eaLnBrk="1" latinLnBrk="0" hangingPunct="1">
      <a:defRPr sz="3600" b="1" kern="1200">
        <a:solidFill>
          <a:schemeClr val="tx1"/>
        </a:solidFill>
        <a:latin typeface="Helvetica" pitchFamily="-12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74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0">
          <p15:clr>
            <a:srgbClr val="A4A3A4"/>
          </p15:clr>
        </p15:guide>
        <p15:guide id="2" pos="292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00"/>
    <a:srgbClr val="FF0000"/>
    <a:srgbClr val="FFCCCC"/>
    <a:srgbClr val="CCCCFF"/>
    <a:srgbClr val="CCECFF"/>
    <a:srgbClr val="9999FF"/>
    <a:srgbClr val="99C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/>
  </p:normalViewPr>
  <p:slideViewPr>
    <p:cSldViewPr>
      <p:cViewPr varScale="1">
        <p:scale>
          <a:sx n="68" d="100"/>
          <a:sy n="68" d="100"/>
        </p:scale>
        <p:origin x="492" y="78"/>
      </p:cViewPr>
      <p:guideLst>
        <p:guide orient="horz" pos="96"/>
        <p:guide pos="74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584" y="-104"/>
      </p:cViewPr>
      <p:guideLst>
        <p:guide orient="horz" pos="2200"/>
        <p:guide pos="292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4256088" y="6653213"/>
            <a:ext cx="762000" cy="25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1" tIns="44724" rIns="87851" bIns="44724">
            <a:spAutoFit/>
          </a:bodyPr>
          <a:lstStyle>
            <a:lvl1pPr defTabSz="868363"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200" b="0"/>
              <a:t>Page </a:t>
            </a:r>
            <a:fld id="{93D8D2B9-0C73-412F-A9C9-80C6D9539E79}" type="slidenum">
              <a:rPr lang="en-US" altLang="en-US" sz="1200" b="0"/>
              <a:pPr>
                <a:defRPr/>
              </a:pPr>
              <a:t>‹#›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5784585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5075" y="3319463"/>
            <a:ext cx="6800850" cy="314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46" tIns="44724" rIns="91046" bIns="447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4232275" y="6653213"/>
            <a:ext cx="806450" cy="25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1" tIns="44724" rIns="87851" bIns="44724">
            <a:spAutoFit/>
          </a:bodyPr>
          <a:lstStyle>
            <a:lvl1pPr defTabSz="868363"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200" b="0">
                <a:latin typeface="Century Gothic" pitchFamily="34" charset="0"/>
              </a:rPr>
              <a:t>Page </a:t>
            </a:r>
            <a:fld id="{D20366A1-9C1C-484C-BCA0-8C9B60D8EBCA}" type="slidenum">
              <a:rPr lang="en-US" altLang="en-US" sz="12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200" b="0">
              <a:latin typeface="Century Gothic" pitchFamily="34" charset="0"/>
            </a:endParaRPr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16163" y="528638"/>
            <a:ext cx="4638675" cy="2609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8790377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  <p:sp>
        <p:nvSpPr>
          <p:cNvPr id="4915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8638"/>
            <a:ext cx="4638675" cy="260985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7152315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22713309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95267" y="247650"/>
            <a:ext cx="2768600" cy="6197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7351" y="247650"/>
            <a:ext cx="8104716" cy="6197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9952123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476629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698382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77301076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06911348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4807787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1933970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63605036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816485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752" y="247650"/>
            <a:ext cx="9518649" cy="7429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1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– </a:t>
            </a:r>
            <a:fld id="{322ED18A-21E5-4B48-A6C5-EA2E0EFDEC54}" type="slidenum">
              <a:rPr lang="en-US" alt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altLang="en-US" sz="1400" b="0">
                <a:solidFill>
                  <a:schemeClr val="hlink"/>
                </a:solidFill>
              </a:rPr>
              <a:t> –</a:t>
            </a:r>
            <a:endParaRPr lang="en-US" alt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460462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434A1C8-EFD9-4762-B237-9A52D6DE1E2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150705" y="200819"/>
            <a:ext cx="704850" cy="90487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36739"/>
            <a:ext cx="112776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 dirty="0"/>
              <a:t>Machine-Level Programming III:</a:t>
            </a:r>
            <a:br>
              <a:rPr lang="en-US" altLang="en-US" dirty="0"/>
            </a:br>
            <a:r>
              <a:rPr lang="en-US" altLang="en-US" dirty="0"/>
              <a:t>Procedures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4426" y="3719513"/>
            <a:ext cx="5413375" cy="2462212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Topics</a:t>
            </a:r>
          </a:p>
          <a:p>
            <a:pPr lvl="1" eaLnBrk="1" hangingPunct="1">
              <a:defRPr/>
            </a:pPr>
            <a:r>
              <a:rPr lang="en-US" dirty="0"/>
              <a:t>x86-64 stack discipline</a:t>
            </a:r>
          </a:p>
          <a:p>
            <a:pPr lvl="1" eaLnBrk="1" hangingPunct="1">
              <a:defRPr/>
            </a:pPr>
            <a:r>
              <a:rPr lang="en-US" dirty="0"/>
              <a:t>Register-saving conventions</a:t>
            </a:r>
          </a:p>
          <a:p>
            <a:pPr lvl="1" eaLnBrk="1" hangingPunct="1">
              <a:defRPr/>
            </a:pPr>
            <a:r>
              <a:rPr lang="en-US" dirty="0"/>
              <a:t>Creating pointers to local variables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6139799" y="762001"/>
            <a:ext cx="128305" cy="56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endParaRPr lang="en-US" altLang="en-US" sz="3800"/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2271505" y="330672"/>
            <a:ext cx="7823616" cy="142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3200" dirty="0"/>
              <a:t>CS 105</a:t>
            </a:r>
          </a:p>
          <a:p>
            <a:r>
              <a:rPr lang="en-US" altLang="en-US" sz="3200" dirty="0"/>
              <a:t>“Tour of the Black Holes of Computing”</a:t>
            </a:r>
          </a:p>
          <a:p>
            <a:endParaRPr lang="en-US" altLang="en-US" sz="3200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Control-Flow Example #3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1752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%rdi,%rax</a:t>
            </a: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1752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7772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0x400557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7772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0x118</a:t>
            </a:r>
          </a:p>
        </p:txBody>
      </p:sp>
      <p:sp>
        <p:nvSpPr>
          <p:cNvPr id="17" name="Rectangle 14"/>
          <p:cNvSpPr>
            <a:spLocks/>
          </p:cNvSpPr>
          <p:nvPr/>
        </p:nvSpPr>
        <p:spPr bwMode="auto">
          <a:xfrm>
            <a:off x="7772400" y="22860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7772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8153400" y="2438400"/>
            <a:ext cx="1676400" cy="685800"/>
          </a:xfrm>
          <a:prstGeom prst="arc">
            <a:avLst>
              <a:gd name="adj1" fmla="val 17108922"/>
              <a:gd name="adj2" fmla="val 4394693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00000"/>
              </a:lnSpc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>
            <a:off x="3886200" y="3695700"/>
            <a:ext cx="3886200" cy="14097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 flipV="1">
            <a:off x="5638800" y="2476500"/>
            <a:ext cx="2133600" cy="381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21" name="Group 20"/>
          <p:cNvGrpSpPr/>
          <p:nvPr/>
        </p:nvGrpSpPr>
        <p:grpSpPr>
          <a:xfrm>
            <a:off x="6858001" y="1143000"/>
            <a:ext cx="776287" cy="2743200"/>
            <a:chOff x="5334000" y="1143000"/>
            <a:chExt cx="776287" cy="2743200"/>
          </a:xfrm>
        </p:grpSpPr>
        <p:sp>
          <p:nvSpPr>
            <p:cNvPr id="23" name="Rectangle 3"/>
            <p:cNvSpPr>
              <a:spLocks/>
            </p:cNvSpPr>
            <p:nvPr/>
          </p:nvSpPr>
          <p:spPr bwMode="auto">
            <a:xfrm>
              <a:off x="5472112" y="28956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4" name="Rectangle 10"/>
            <p:cNvSpPr>
              <a:spLocks/>
            </p:cNvSpPr>
            <p:nvPr/>
          </p:nvSpPr>
          <p:spPr bwMode="auto">
            <a:xfrm>
              <a:off x="5334000" y="1905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0x120</a:t>
              </a:r>
            </a:p>
          </p:txBody>
        </p:sp>
        <p:sp>
          <p:nvSpPr>
            <p:cNvPr id="25" name="Rectangle 11"/>
            <p:cNvSpPr>
              <a:spLocks/>
            </p:cNvSpPr>
            <p:nvPr/>
          </p:nvSpPr>
          <p:spPr bwMode="auto">
            <a:xfrm>
              <a:off x="5334000" y="1524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0x128</a:t>
              </a:r>
            </a:p>
          </p:txBody>
        </p:sp>
        <p:sp>
          <p:nvSpPr>
            <p:cNvPr id="26" name="Rectangle 12"/>
            <p:cNvSpPr>
              <a:spLocks/>
            </p:cNvSpPr>
            <p:nvPr/>
          </p:nvSpPr>
          <p:spPr bwMode="auto">
            <a:xfrm>
              <a:off x="5334000" y="1143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0x130</a:t>
              </a:r>
            </a:p>
          </p:txBody>
        </p:sp>
        <p:sp>
          <p:nvSpPr>
            <p:cNvPr id="27" name="Rectangle 11"/>
            <p:cNvSpPr>
              <a:spLocks/>
            </p:cNvSpPr>
            <p:nvPr/>
          </p:nvSpPr>
          <p:spPr bwMode="auto">
            <a:xfrm>
              <a:off x="5334000" y="2286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0x118</a:t>
              </a:r>
            </a:p>
          </p:txBody>
        </p:sp>
        <p:sp>
          <p:nvSpPr>
            <p:cNvPr id="28" name="Rectangle 4"/>
            <p:cNvSpPr>
              <a:spLocks/>
            </p:cNvSpPr>
            <p:nvPr/>
          </p:nvSpPr>
          <p:spPr bwMode="auto">
            <a:xfrm>
              <a:off x="5472112" y="35052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%rip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82758269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Control-Flow Example #4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1752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%rdi,%rax</a:t>
            </a: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1752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7772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7772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7772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8153400" y="2133600"/>
            <a:ext cx="1676400" cy="990600"/>
          </a:xfrm>
          <a:prstGeom prst="arc">
            <a:avLst>
              <a:gd name="adj1" fmla="val 17108922"/>
              <a:gd name="adj2" fmla="val 4768750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00000"/>
              </a:lnSpc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 flipV="1">
            <a:off x="5638800" y="2590800"/>
            <a:ext cx="2133600" cy="11049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Rectangle 3"/>
          <p:cNvSpPr>
            <a:spLocks/>
          </p:cNvSpPr>
          <p:nvPr/>
        </p:nvSpPr>
        <p:spPr bwMode="auto">
          <a:xfrm>
            <a:off x="6996113" y="28956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3" name="Rectangle 10"/>
          <p:cNvSpPr>
            <a:spLocks/>
          </p:cNvSpPr>
          <p:nvPr/>
        </p:nvSpPr>
        <p:spPr bwMode="auto">
          <a:xfrm>
            <a:off x="6858001" y="1905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24" name="Rectangle 11"/>
          <p:cNvSpPr>
            <a:spLocks/>
          </p:cNvSpPr>
          <p:nvPr/>
        </p:nvSpPr>
        <p:spPr bwMode="auto">
          <a:xfrm>
            <a:off x="6858001" y="1524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0x128</a:t>
            </a:r>
          </a:p>
        </p:txBody>
      </p:sp>
      <p:sp>
        <p:nvSpPr>
          <p:cNvPr id="25" name="Rectangle 12"/>
          <p:cNvSpPr>
            <a:spLocks/>
          </p:cNvSpPr>
          <p:nvPr/>
        </p:nvSpPr>
        <p:spPr bwMode="auto">
          <a:xfrm>
            <a:off x="6858001" y="1143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0x130</a:t>
            </a:r>
          </a:p>
        </p:txBody>
      </p:sp>
      <p:sp>
        <p:nvSpPr>
          <p:cNvPr id="27" name="Rectangle 4"/>
          <p:cNvSpPr>
            <a:spLocks/>
          </p:cNvSpPr>
          <p:nvPr/>
        </p:nvSpPr>
        <p:spPr bwMode="auto">
          <a:xfrm>
            <a:off x="6996113" y="35052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%rip</a:t>
            </a:r>
          </a:p>
        </p:txBody>
      </p:sp>
    </p:spTree>
    <p:extLst>
      <p:ext uri="{BB962C8B-B14F-4D97-AF65-F5344CB8AC3E}">
        <p14:creationId xmlns:p14="http://schemas.microsoft.com/office/powerpoint/2010/main" val="4068070343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Procedure Data Flow</a:t>
            </a: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Registers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First 6 arguments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r>
              <a:rPr lang="en-US" dirty="0"/>
              <a:t>Return value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Stack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6169026" y="5791200"/>
            <a:ext cx="4041775" cy="334963"/>
          </a:xfrm>
        </p:spPr>
        <p:txBody>
          <a:bodyPr/>
          <a:lstStyle/>
          <a:p>
            <a:r>
              <a:rPr lang="en-US" dirty="0"/>
              <a:t>Only allocate stack space when needed</a:t>
            </a:r>
          </a:p>
        </p:txBody>
      </p:sp>
      <p:sp>
        <p:nvSpPr>
          <p:cNvPr id="9" name="Rectangle 9"/>
          <p:cNvSpPr>
            <a:spLocks/>
          </p:cNvSpPr>
          <p:nvPr/>
        </p:nvSpPr>
        <p:spPr bwMode="auto">
          <a:xfrm>
            <a:off x="2286000" y="2819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0" name="Rectangle 9"/>
          <p:cNvSpPr>
            <a:spLocks/>
          </p:cNvSpPr>
          <p:nvPr/>
        </p:nvSpPr>
        <p:spPr bwMode="auto">
          <a:xfrm>
            <a:off x="2286000" y="3200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1" name="Rectangle 10"/>
          <p:cNvSpPr>
            <a:spLocks/>
          </p:cNvSpPr>
          <p:nvPr/>
        </p:nvSpPr>
        <p:spPr bwMode="auto">
          <a:xfrm>
            <a:off x="2286000" y="3581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2286000" y="3962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3" name="Rectangle 12"/>
          <p:cNvSpPr>
            <a:spLocks/>
          </p:cNvSpPr>
          <p:nvPr/>
        </p:nvSpPr>
        <p:spPr bwMode="auto">
          <a:xfrm>
            <a:off x="2286000" y="4343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14" name="Rectangle 13"/>
          <p:cNvSpPr>
            <a:spLocks/>
          </p:cNvSpPr>
          <p:nvPr/>
        </p:nvSpPr>
        <p:spPr bwMode="auto">
          <a:xfrm>
            <a:off x="2286000" y="4724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15" name="Rectangle 14"/>
          <p:cNvSpPr>
            <a:spLocks/>
          </p:cNvSpPr>
          <p:nvPr/>
        </p:nvSpPr>
        <p:spPr bwMode="auto">
          <a:xfrm>
            <a:off x="2286000" y="5486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7162800" y="2438400"/>
            <a:ext cx="1346200" cy="2667000"/>
            <a:chOff x="5943600" y="2057400"/>
            <a:chExt cx="1346200" cy="2667000"/>
          </a:xfrm>
        </p:grpSpPr>
        <p:sp>
          <p:nvSpPr>
            <p:cNvPr id="16" name="Rectangle 14"/>
            <p:cNvSpPr>
              <a:spLocks/>
            </p:cNvSpPr>
            <p:nvPr/>
          </p:nvSpPr>
          <p:spPr bwMode="auto">
            <a:xfrm>
              <a:off x="5943600" y="4343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1800" dirty="0" err="1">
                  <a:latin typeface="+mn-lt"/>
                  <a:cs typeface="Courier New Bold" charset="0"/>
                  <a:sym typeface="Courier New Bold" charset="0"/>
                </a:rPr>
                <a:t>Arg</a:t>
              </a:r>
              <a:r>
                <a:rPr lang="en-US" sz="1800" dirty="0">
                  <a:latin typeface="+mn-lt"/>
                  <a:cs typeface="Courier New Bold" charset="0"/>
                  <a:sym typeface="Courier New Bold" charset="0"/>
                </a:rPr>
                <a:t> </a:t>
              </a:r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7</a:t>
              </a:r>
            </a:p>
          </p:txBody>
        </p:sp>
        <p:sp>
          <p:nvSpPr>
            <p:cNvPr id="17" name="Rectangle 15"/>
            <p:cNvSpPr>
              <a:spLocks/>
            </p:cNvSpPr>
            <p:nvPr/>
          </p:nvSpPr>
          <p:spPr bwMode="auto">
            <a:xfrm>
              <a:off x="5943600" y="3200400"/>
              <a:ext cx="1346200" cy="762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2400" dirty="0"/>
                <a:t>• • •</a:t>
              </a:r>
            </a:p>
          </p:txBody>
        </p:sp>
        <p:sp>
          <p:nvSpPr>
            <p:cNvPr id="18" name="Rectangle 14"/>
            <p:cNvSpPr>
              <a:spLocks/>
            </p:cNvSpPr>
            <p:nvPr/>
          </p:nvSpPr>
          <p:spPr bwMode="auto">
            <a:xfrm>
              <a:off x="5943600" y="3962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1800" dirty="0" err="1">
                  <a:latin typeface="+mn-lt"/>
                  <a:cs typeface="Courier New Bold" charset="0"/>
                  <a:sym typeface="Courier New Bold" charset="0"/>
                </a:rPr>
                <a:t>Arg</a:t>
              </a:r>
              <a:r>
                <a:rPr lang="en-US" sz="1800" dirty="0">
                  <a:latin typeface="+mn-lt"/>
                  <a:cs typeface="Courier New Bold" charset="0"/>
                  <a:sym typeface="Courier New Bold" charset="0"/>
                </a:rPr>
                <a:t> </a:t>
              </a:r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8</a:t>
              </a:r>
            </a:p>
          </p:txBody>
        </p:sp>
        <p:sp>
          <p:nvSpPr>
            <p:cNvPr id="19" name="Rectangle 14"/>
            <p:cNvSpPr>
              <a:spLocks/>
            </p:cNvSpPr>
            <p:nvPr/>
          </p:nvSpPr>
          <p:spPr bwMode="auto">
            <a:xfrm>
              <a:off x="5943600" y="2819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1800" dirty="0" err="1">
                  <a:latin typeface="+mn-lt"/>
                  <a:cs typeface="Courier New Bold" charset="0"/>
                  <a:sym typeface="Courier New Bold" charset="0"/>
                </a:rPr>
                <a:t>Arg</a:t>
              </a:r>
              <a:r>
                <a:rPr lang="en-US" sz="1800" dirty="0">
                  <a:latin typeface="+mn-lt"/>
                  <a:cs typeface="Courier New Bold" charset="0"/>
                  <a:sym typeface="Courier New Bold" charset="0"/>
                </a:rPr>
                <a:t> </a:t>
              </a:r>
              <a:r>
                <a:rPr lang="en-US" sz="1800" i="1" dirty="0">
                  <a:latin typeface="+mn-lt"/>
                  <a:cs typeface="Courier New Bold" charset="0"/>
                  <a:sym typeface="Courier New Bold" charset="0"/>
                </a:rPr>
                <a:t>n</a:t>
              </a:r>
            </a:p>
          </p:txBody>
        </p:sp>
        <p:sp>
          <p:nvSpPr>
            <p:cNvPr id="20" name="Rectangle 15"/>
            <p:cNvSpPr>
              <a:spLocks/>
            </p:cNvSpPr>
            <p:nvPr/>
          </p:nvSpPr>
          <p:spPr bwMode="auto">
            <a:xfrm>
              <a:off x="5943600" y="2057400"/>
              <a:ext cx="1346200" cy="762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2400" dirty="0"/>
                <a:t>• • •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02063279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Diane’s Silk Dress Cost $89</a:t>
            </a: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Registers</a:t>
            </a:r>
          </a:p>
        </p:txBody>
      </p:sp>
      <p:sp>
        <p:nvSpPr>
          <p:cNvPr id="9" name="Rectangle 9"/>
          <p:cNvSpPr>
            <a:spLocks/>
          </p:cNvSpPr>
          <p:nvPr/>
        </p:nvSpPr>
        <p:spPr bwMode="auto">
          <a:xfrm>
            <a:off x="2286000" y="2819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0" name="Rectangle 9"/>
          <p:cNvSpPr>
            <a:spLocks/>
          </p:cNvSpPr>
          <p:nvPr/>
        </p:nvSpPr>
        <p:spPr bwMode="auto">
          <a:xfrm>
            <a:off x="2286000" y="3200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1" name="Rectangle 10"/>
          <p:cNvSpPr>
            <a:spLocks/>
          </p:cNvSpPr>
          <p:nvPr/>
        </p:nvSpPr>
        <p:spPr bwMode="auto">
          <a:xfrm>
            <a:off x="2286000" y="3581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2286000" y="3962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3" name="Rectangle 12"/>
          <p:cNvSpPr>
            <a:spLocks/>
          </p:cNvSpPr>
          <p:nvPr/>
        </p:nvSpPr>
        <p:spPr bwMode="auto">
          <a:xfrm>
            <a:off x="2286000" y="4343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14" name="Rectangle 13"/>
          <p:cNvSpPr>
            <a:spLocks/>
          </p:cNvSpPr>
          <p:nvPr/>
        </p:nvSpPr>
        <p:spPr bwMode="auto">
          <a:xfrm>
            <a:off x="2286000" y="4724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1" y="1485900"/>
            <a:ext cx="3075709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602631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Data-Flow Example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1600200" y="4800600"/>
            <a:ext cx="2667000" cy="18288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mult2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(long a, long b)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s = a * b;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s;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5410200" y="152400"/>
            <a:ext cx="4267200" cy="1828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void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multstore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(long x, long y, long *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t = mult2(x, y);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*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= t;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4495800" y="4800600"/>
            <a:ext cx="5867400" cy="18288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sk-SK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a in %rdi, b in %rsi</a:t>
            </a: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%rdi,%rax	# a </a:t>
            </a: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400553:  imul   %rsi,%rax	# a * b</a:t>
            </a:r>
          </a:p>
          <a:p>
            <a:pPr algn="l"/>
            <a:r>
              <a:rPr lang="sk-SK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s in %rax</a:t>
            </a:r>
            <a:endParaRPr lang="ro-RO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	# Return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590800" y="2362200"/>
            <a:ext cx="67818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x in %rdi, y in %rsi, dest in %rdx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/>
              <a:t>• • •</a:t>
            </a:r>
            <a:endParaRPr lang="sk-SK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400541: mov    %rdx,%rbx		# Save dest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	# mult2(x,y)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sk-SK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# t in %rax</a:t>
            </a:r>
            <a:endParaRPr lang="sk-SK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	# Save at dest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/>
              <a:t>• • •</a:t>
            </a:r>
            <a:endParaRPr lang="sk-SK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541036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Stack-Based Languages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/>
              <a:t>Languages That Support Recursion</a:t>
            </a:r>
          </a:p>
          <a:p>
            <a:pPr lvl="1" eaLnBrk="1" hangingPunct="1">
              <a:defRPr/>
            </a:pPr>
            <a:r>
              <a:rPr lang="en-US"/>
              <a:t>E.g., C, Pascal, Java</a:t>
            </a:r>
          </a:p>
          <a:p>
            <a:pPr lvl="1" eaLnBrk="1" hangingPunct="1">
              <a:defRPr/>
            </a:pPr>
            <a:r>
              <a:rPr lang="en-US"/>
              <a:t>Code must be “</a:t>
            </a:r>
            <a:r>
              <a:rPr lang="en-US" i="1"/>
              <a:t>reentrant</a:t>
            </a:r>
            <a:r>
              <a:rPr lang="en-US"/>
              <a:t>”</a:t>
            </a:r>
          </a:p>
          <a:p>
            <a:pPr lvl="2" eaLnBrk="1" hangingPunct="1">
              <a:defRPr/>
            </a:pPr>
            <a:r>
              <a:rPr lang="en-US"/>
              <a:t>Multiple simultaneous instantiations of single procedure</a:t>
            </a:r>
          </a:p>
          <a:p>
            <a:pPr lvl="1" eaLnBrk="1" hangingPunct="1">
              <a:buSzPct val="125000"/>
              <a:buFont typeface="Arial Unicode MS" pitchFamily="34" charset="-128"/>
              <a:buChar char="⇒"/>
              <a:defRPr/>
            </a:pPr>
            <a:r>
              <a:rPr lang="en-US"/>
              <a:t>Need some place to store state of each instantiation</a:t>
            </a:r>
          </a:p>
          <a:p>
            <a:pPr lvl="2" eaLnBrk="1" hangingPunct="1">
              <a:defRPr/>
            </a:pPr>
            <a:r>
              <a:rPr lang="en-US"/>
              <a:t>Arguments</a:t>
            </a:r>
          </a:p>
          <a:p>
            <a:pPr lvl="2" eaLnBrk="1" hangingPunct="1">
              <a:defRPr/>
            </a:pPr>
            <a:r>
              <a:rPr lang="en-US"/>
              <a:t>Local variables</a:t>
            </a:r>
          </a:p>
          <a:p>
            <a:pPr lvl="2" eaLnBrk="1" hangingPunct="1">
              <a:defRPr/>
            </a:pPr>
            <a:r>
              <a:rPr lang="en-US"/>
              <a:t>Return pointer</a:t>
            </a:r>
          </a:p>
          <a:p>
            <a:pPr eaLnBrk="1" hangingPunct="1">
              <a:defRPr/>
            </a:pPr>
            <a:r>
              <a:rPr lang="en-US"/>
              <a:t>Stack Discipline</a:t>
            </a:r>
          </a:p>
          <a:p>
            <a:pPr lvl="1" eaLnBrk="1" hangingPunct="1">
              <a:defRPr/>
            </a:pPr>
            <a:r>
              <a:rPr lang="en-US"/>
              <a:t>State for given procedure needed for limited time</a:t>
            </a:r>
          </a:p>
          <a:p>
            <a:pPr lvl="2" eaLnBrk="1" hangingPunct="1">
              <a:defRPr/>
            </a:pPr>
            <a:r>
              <a:rPr lang="en-US"/>
              <a:t>From when called to when return</a:t>
            </a:r>
          </a:p>
          <a:p>
            <a:pPr lvl="1" eaLnBrk="1" hangingPunct="1">
              <a:defRPr/>
            </a:pPr>
            <a:r>
              <a:rPr lang="en-US">
                <a:solidFill>
                  <a:srgbClr val="FF0000"/>
                </a:solidFill>
              </a:rPr>
              <a:t>Callee returns before caller does</a:t>
            </a:r>
          </a:p>
          <a:p>
            <a:pPr eaLnBrk="1" hangingPunct="1">
              <a:defRPr/>
            </a:pPr>
            <a:r>
              <a:rPr lang="en-US"/>
              <a:t>Stack Allocated in </a:t>
            </a:r>
            <a:r>
              <a:rPr lang="en-US" i="1"/>
              <a:t>Frames</a:t>
            </a:r>
          </a:p>
          <a:p>
            <a:pPr lvl="1" eaLnBrk="1" hangingPunct="1">
              <a:defRPr/>
            </a:pPr>
            <a:r>
              <a:rPr lang="en-US"/>
              <a:t>State for single procedure instantiation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Call Chain Example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/>
              <a:t>Code Structure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981200" y="1752600"/>
            <a:ext cx="1524000" cy="23114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34290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800" dirty="0" err="1">
                <a:latin typeface="Courier New" pitchFamily="49" charset="0"/>
              </a:rPr>
              <a:t>yoo</a:t>
            </a:r>
            <a:r>
              <a:rPr lang="en-US" altLang="en-US" sz="1800" dirty="0">
                <a:latin typeface="Courier New" pitchFamily="49" charset="0"/>
              </a:rPr>
              <a:t>(…)</a:t>
            </a:r>
          </a:p>
          <a:p>
            <a:pPr algn="l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{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•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•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who();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•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•</a:t>
            </a:r>
          </a:p>
          <a:p>
            <a:pPr algn="l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3810000" y="2743200"/>
            <a:ext cx="1600200" cy="2311400"/>
          </a:xfrm>
          <a:prstGeom prst="rect">
            <a:avLst/>
          </a:prstGeom>
          <a:solidFill>
            <a:srgbClr val="FFCCCC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34290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who(…)</a:t>
            </a:r>
          </a:p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{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• • •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amI();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• • •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amI();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• • •</a:t>
            </a:r>
          </a:p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}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5791200" y="4267200"/>
            <a:ext cx="1524000" cy="2311400"/>
          </a:xfrm>
          <a:prstGeom prst="rect">
            <a:avLst/>
          </a:prstGeom>
          <a:solidFill>
            <a:srgbClr val="CCE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amI(…)</a:t>
            </a:r>
          </a:p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{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•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•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amI();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•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•</a:t>
            </a:r>
          </a:p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}</a:t>
            </a:r>
          </a:p>
        </p:txBody>
      </p:sp>
      <p:sp>
        <p:nvSpPr>
          <p:cNvPr id="12295" name="Rectangle 9"/>
          <p:cNvSpPr>
            <a:spLocks noChangeArrowheads="1"/>
          </p:cNvSpPr>
          <p:nvPr/>
        </p:nvSpPr>
        <p:spPr bwMode="auto">
          <a:xfrm>
            <a:off x="7721600" y="1676400"/>
            <a:ext cx="1498600" cy="35814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CCECFF"/>
            </a:outerShdw>
          </a:effec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12296" name="Rectangle 11"/>
          <p:cNvSpPr>
            <a:spLocks noChangeArrowheads="1"/>
          </p:cNvSpPr>
          <p:nvPr/>
        </p:nvSpPr>
        <p:spPr bwMode="auto">
          <a:xfrm>
            <a:off x="7935914" y="1905000"/>
            <a:ext cx="6064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yoo</a:t>
            </a:r>
          </a:p>
        </p:txBody>
      </p:sp>
      <p:sp>
        <p:nvSpPr>
          <p:cNvPr id="12297" name="Rectangle 12"/>
          <p:cNvSpPr>
            <a:spLocks noChangeArrowheads="1"/>
          </p:cNvSpPr>
          <p:nvPr/>
        </p:nvSpPr>
        <p:spPr bwMode="auto">
          <a:xfrm>
            <a:off x="7935914" y="2590800"/>
            <a:ext cx="6064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who</a:t>
            </a:r>
          </a:p>
        </p:txBody>
      </p:sp>
      <p:sp>
        <p:nvSpPr>
          <p:cNvPr id="12298" name="Rectangle 13"/>
          <p:cNvSpPr>
            <a:spLocks noChangeArrowheads="1"/>
          </p:cNvSpPr>
          <p:nvPr/>
        </p:nvSpPr>
        <p:spPr bwMode="auto">
          <a:xfrm>
            <a:off x="7924801" y="3265489"/>
            <a:ext cx="60642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amI</a:t>
            </a:r>
          </a:p>
        </p:txBody>
      </p:sp>
      <p:sp>
        <p:nvSpPr>
          <p:cNvPr id="12299" name="Rectangle 14"/>
          <p:cNvSpPr>
            <a:spLocks noChangeArrowheads="1"/>
          </p:cNvSpPr>
          <p:nvPr/>
        </p:nvSpPr>
        <p:spPr bwMode="auto">
          <a:xfrm>
            <a:off x="7935914" y="3962400"/>
            <a:ext cx="6064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amI</a:t>
            </a:r>
          </a:p>
        </p:txBody>
      </p:sp>
      <p:sp>
        <p:nvSpPr>
          <p:cNvPr id="12300" name="Rectangle 15"/>
          <p:cNvSpPr>
            <a:spLocks noChangeArrowheads="1"/>
          </p:cNvSpPr>
          <p:nvPr/>
        </p:nvSpPr>
        <p:spPr bwMode="auto">
          <a:xfrm>
            <a:off x="7935914" y="4724400"/>
            <a:ext cx="6064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amI</a:t>
            </a:r>
          </a:p>
        </p:txBody>
      </p:sp>
      <p:sp>
        <p:nvSpPr>
          <p:cNvPr id="12301" name="Line 16"/>
          <p:cNvSpPr>
            <a:spLocks noChangeShapeType="1"/>
          </p:cNvSpPr>
          <p:nvPr/>
        </p:nvSpPr>
        <p:spPr bwMode="auto">
          <a:xfrm>
            <a:off x="8240713" y="2209800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Line 17"/>
          <p:cNvSpPr>
            <a:spLocks noChangeShapeType="1"/>
          </p:cNvSpPr>
          <p:nvPr/>
        </p:nvSpPr>
        <p:spPr bwMode="auto">
          <a:xfrm>
            <a:off x="8240713" y="2895600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Line 18"/>
          <p:cNvSpPr>
            <a:spLocks noChangeShapeType="1"/>
          </p:cNvSpPr>
          <p:nvPr/>
        </p:nvSpPr>
        <p:spPr bwMode="auto">
          <a:xfrm>
            <a:off x="8240713" y="3581400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Line 19"/>
          <p:cNvSpPr>
            <a:spLocks noChangeShapeType="1"/>
          </p:cNvSpPr>
          <p:nvPr/>
        </p:nvSpPr>
        <p:spPr bwMode="auto">
          <a:xfrm>
            <a:off x="8240713" y="4343400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5" name="Rectangle 20"/>
          <p:cNvSpPr>
            <a:spLocks noChangeArrowheads="1"/>
          </p:cNvSpPr>
          <p:nvPr/>
        </p:nvSpPr>
        <p:spPr bwMode="auto">
          <a:xfrm>
            <a:off x="7612640" y="1143000"/>
            <a:ext cx="168635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400"/>
              <a:t>Call Chain</a:t>
            </a:r>
          </a:p>
        </p:txBody>
      </p:sp>
      <p:sp>
        <p:nvSpPr>
          <p:cNvPr id="12306" name="Rectangle 21"/>
          <p:cNvSpPr>
            <a:spLocks noChangeArrowheads="1"/>
          </p:cNvSpPr>
          <p:nvPr/>
        </p:nvSpPr>
        <p:spPr bwMode="auto">
          <a:xfrm>
            <a:off x="387351" y="5181600"/>
            <a:ext cx="5175249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342900" indent="-342900" algn="l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defRPr sz="2400" b="1">
                <a:solidFill>
                  <a:schemeClr val="tx2"/>
                </a:solidFill>
                <a:latin typeface="Helvetica" pitchFamily="-124" charset="0"/>
              </a:defRPr>
            </a:lvl1pPr>
            <a:lvl2pPr marL="744538" indent="-246063" algn="l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algn="l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folHlink"/>
                </a:solidFill>
                <a:latin typeface="Helvetica" pitchFamily="-124" charset="0"/>
              </a:defRPr>
            </a:lvl3pPr>
            <a:lvl4pPr marL="1600200" indent="-228600" algn="l">
              <a:spcBef>
                <a:spcPct val="20000"/>
              </a:spcBef>
              <a:buChar char="»"/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eaLnBrk="1" hangingPunct="1">
              <a:lnSpc>
                <a:spcPct val="100000"/>
              </a:lnSpc>
            </a:pPr>
            <a:r>
              <a:rPr lang="en-US" altLang="en-US" dirty="0"/>
              <a:t>Procedure </a:t>
            </a:r>
            <a:r>
              <a:rPr lang="en-US" altLang="en-US" dirty="0" err="1">
                <a:latin typeface="Courier New" pitchFamily="49" charset="0"/>
              </a:rPr>
              <a:t>amI</a:t>
            </a:r>
            <a:r>
              <a:rPr lang="en-US" altLang="en-US" dirty="0">
                <a:latin typeface="Courier New" pitchFamily="49" charset="0"/>
              </a:rPr>
              <a:t> is </a:t>
            </a:r>
            <a:r>
              <a:rPr lang="en-US" altLang="en-US" dirty="0"/>
              <a:t>recursive</a:t>
            </a:r>
          </a:p>
        </p:txBody>
      </p:sp>
      <p:sp>
        <p:nvSpPr>
          <p:cNvPr id="12307" name="Rectangle 23"/>
          <p:cNvSpPr>
            <a:spLocks noChangeArrowheads="1"/>
          </p:cNvSpPr>
          <p:nvPr/>
        </p:nvSpPr>
        <p:spPr bwMode="auto">
          <a:xfrm>
            <a:off x="8602664" y="3265489"/>
            <a:ext cx="60642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amI</a:t>
            </a:r>
          </a:p>
        </p:txBody>
      </p:sp>
      <p:sp>
        <p:nvSpPr>
          <p:cNvPr id="12308" name="Line 25"/>
          <p:cNvSpPr>
            <a:spLocks noChangeShapeType="1"/>
          </p:cNvSpPr>
          <p:nvPr/>
        </p:nvSpPr>
        <p:spPr bwMode="auto">
          <a:xfrm>
            <a:off x="8382001" y="2895600"/>
            <a:ext cx="536575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0179" name="Line 3"/>
          <p:cNvSpPr>
            <a:spLocks noChangeShapeType="1"/>
          </p:cNvSpPr>
          <p:nvPr/>
        </p:nvSpPr>
        <p:spPr bwMode="auto">
          <a:xfrm>
            <a:off x="8418512" y="2267745"/>
            <a:ext cx="358775" cy="3969"/>
          </a:xfrm>
          <a:prstGeom prst="line">
            <a:avLst/>
          </a:prstGeom>
          <a:noFill/>
          <a:ln w="25400" cap="flat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0180" name="Rectangle 4"/>
          <p:cNvSpPr>
            <a:spLocks/>
          </p:cNvSpPr>
          <p:nvPr/>
        </p:nvSpPr>
        <p:spPr bwMode="auto">
          <a:xfrm>
            <a:off x="5970589" y="3379788"/>
            <a:ext cx="2439987" cy="36671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 Pointer: </a:t>
            </a:r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Stack Frames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Contents</a:t>
            </a:r>
          </a:p>
          <a:p>
            <a:pPr marL="552450" lvl="1"/>
            <a:r>
              <a:rPr lang="en-US" dirty="0"/>
              <a:t>Return information</a:t>
            </a:r>
          </a:p>
          <a:p>
            <a:pPr marL="552450" lvl="1"/>
            <a:r>
              <a:rPr lang="en-US" dirty="0"/>
              <a:t>Local storage (if needed)</a:t>
            </a:r>
          </a:p>
          <a:p>
            <a:pPr marL="552450" lvl="1"/>
            <a:r>
              <a:rPr lang="en-US" dirty="0"/>
              <a:t>Temporary space (if needed)</a:t>
            </a:r>
          </a:p>
          <a:p>
            <a:r>
              <a:rPr lang="en-US" dirty="0"/>
              <a:t>Management</a:t>
            </a:r>
          </a:p>
          <a:p>
            <a:pPr marL="552450" lvl="1"/>
            <a:r>
              <a:rPr lang="en-US" dirty="0"/>
              <a:t>Space allocated when enter procedure</a:t>
            </a:r>
          </a:p>
          <a:p>
            <a:pPr marL="838200" lvl="2"/>
            <a:r>
              <a:rPr lang="en-US" dirty="0"/>
              <a:t>“Set-up” code</a:t>
            </a:r>
          </a:p>
          <a:p>
            <a:pPr marL="838200" lvl="2"/>
            <a:r>
              <a:rPr lang="en-US" dirty="0"/>
              <a:t>Includes push done by </a:t>
            </a:r>
            <a:r>
              <a:rPr lang="en-US" b="1" dirty="0">
                <a:latin typeface="Courier New"/>
                <a:cs typeface="Courier New"/>
              </a:rPr>
              <a:t>call</a:t>
            </a:r>
            <a:r>
              <a:rPr lang="en-US" dirty="0"/>
              <a:t> instruction</a:t>
            </a:r>
          </a:p>
          <a:p>
            <a:pPr marL="552450" lvl="1"/>
            <a:r>
              <a:rPr lang="en-US" dirty="0" err="1"/>
              <a:t>Deallocated</a:t>
            </a:r>
            <a:r>
              <a:rPr lang="en-US" dirty="0"/>
              <a:t> when return</a:t>
            </a:r>
          </a:p>
          <a:p>
            <a:pPr marL="838200" lvl="2"/>
            <a:r>
              <a:rPr lang="en-US" dirty="0"/>
              <a:t>“Finish” code</a:t>
            </a:r>
          </a:p>
          <a:p>
            <a:pPr marL="838200" lvl="2"/>
            <a:r>
              <a:rPr lang="en-US" dirty="0"/>
              <a:t>Includes pop done by </a:t>
            </a:r>
            <a:r>
              <a:rPr lang="en-US" b="1" dirty="0">
                <a:latin typeface="Courier New"/>
                <a:cs typeface="Courier New"/>
              </a:rPr>
              <a:t>ret</a:t>
            </a:r>
            <a:r>
              <a:rPr lang="en-US" dirty="0"/>
              <a:t> instruction</a:t>
            </a:r>
          </a:p>
        </p:txBody>
      </p:sp>
      <p:sp>
        <p:nvSpPr>
          <p:cNvPr id="50183" name="Line 7"/>
          <p:cNvSpPr>
            <a:spLocks noChangeShapeType="1"/>
          </p:cNvSpPr>
          <p:nvPr/>
        </p:nvSpPr>
        <p:spPr bwMode="auto">
          <a:xfrm>
            <a:off x="8418511" y="3636169"/>
            <a:ext cx="368301" cy="5556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0184" name="Rectangle 8"/>
          <p:cNvSpPr>
            <a:spLocks/>
          </p:cNvSpPr>
          <p:nvPr/>
        </p:nvSpPr>
        <p:spPr bwMode="auto">
          <a:xfrm>
            <a:off x="6019800" y="4748213"/>
            <a:ext cx="2438400" cy="36671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Pointer: </a:t>
            </a:r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0185" name="Rectangle 9"/>
          <p:cNvSpPr>
            <a:spLocks/>
          </p:cNvSpPr>
          <p:nvPr/>
        </p:nvSpPr>
        <p:spPr bwMode="auto">
          <a:xfrm>
            <a:off x="8804223" y="5575301"/>
            <a:ext cx="1560619" cy="4093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“Top”</a:t>
            </a:r>
          </a:p>
        </p:txBody>
      </p:sp>
      <p:sp>
        <p:nvSpPr>
          <p:cNvPr id="50186" name="AutoShape 10"/>
          <p:cNvSpPr>
            <a:spLocks/>
          </p:cNvSpPr>
          <p:nvPr/>
        </p:nvSpPr>
        <p:spPr bwMode="auto">
          <a:xfrm rot="10800000" flipH="1">
            <a:off x="9272587" y="5197475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graphicFrame>
        <p:nvGraphicFramePr>
          <p:cNvPr id="50187" name="Group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733528"/>
              </p:ext>
            </p:extLst>
          </p:nvPr>
        </p:nvGraphicFramePr>
        <p:xfrm>
          <a:off x="8910637" y="1692275"/>
          <a:ext cx="1320800" cy="3403600"/>
        </p:xfrm>
        <a:graphic>
          <a:graphicData uri="http://schemas.openxmlformats.org/drawingml/2006/table">
            <a:tbl>
              <a:tblPr/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0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Previous Frame</a:t>
                      </a:r>
                    </a:p>
                  </a:txBody>
                  <a:tcPr marL="50800" marR="50800" marT="50800" marB="5080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Frame for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proc</a:t>
                      </a:r>
                    </a:p>
                  </a:txBody>
                  <a:tcPr marL="50800" marR="50800" marT="50800" marB="5080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Rectangle 4"/>
          <p:cNvSpPr>
            <a:spLocks/>
          </p:cNvSpPr>
          <p:nvPr/>
        </p:nvSpPr>
        <p:spPr bwMode="auto">
          <a:xfrm>
            <a:off x="5972176" y="3660775"/>
            <a:ext cx="2439987" cy="36671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(Optional)	</a:t>
            </a:r>
            <a:r>
              <a:rPr lang="en-US" sz="1800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x</a:t>
            </a:r>
            <a:endParaRPr lang="en-US" sz="1800" dirty="0">
              <a:solidFill>
                <a:schemeClr val="bg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244683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1204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1205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1206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7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8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9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1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2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3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14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5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1216" name="Group 16"/>
          <p:cNvGrpSpPr>
            <a:grpSpLocks/>
          </p:cNvGrpSpPr>
          <p:nvPr/>
        </p:nvGrpSpPr>
        <p:grpSpPr bwMode="auto">
          <a:xfrm>
            <a:off x="6921500" y="1592264"/>
            <a:ext cx="1493838" cy="928687"/>
            <a:chOff x="0" y="0"/>
            <a:chExt cx="941" cy="585"/>
          </a:xfrm>
        </p:grpSpPr>
        <p:sp>
          <p:nvSpPr>
            <p:cNvPr id="51217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218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1219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220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1221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22" name="Rectangle 22"/>
          <p:cNvSpPr>
            <a:spLocks/>
          </p:cNvSpPr>
          <p:nvPr/>
        </p:nvSpPr>
        <p:spPr bwMode="auto">
          <a:xfrm>
            <a:off x="8721154" y="381001"/>
            <a:ext cx="755207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1223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1254" name="AutoShape 54"/>
          <p:cNvSpPr>
            <a:spLocks/>
          </p:cNvSpPr>
          <p:nvPr/>
        </p:nvSpPr>
        <p:spPr bwMode="auto">
          <a:xfrm>
            <a:off x="1727200" y="20320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" name="Rectangle 4"/>
          <p:cNvSpPr>
            <a:spLocks/>
          </p:cNvSpPr>
          <p:nvPr/>
        </p:nvSpPr>
        <p:spPr bwMode="auto">
          <a:xfrm>
            <a:off x="2501900" y="1524000"/>
            <a:ext cx="15367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</p:spTree>
    <p:extLst>
      <p:ext uri="{BB962C8B-B14F-4D97-AF65-F5344CB8AC3E}">
        <p14:creationId xmlns:p14="http://schemas.microsoft.com/office/powerpoint/2010/main" val="1185841825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4"/>
          <p:cNvSpPr>
            <a:spLocks/>
          </p:cNvSpPr>
          <p:nvPr/>
        </p:nvSpPr>
        <p:spPr bwMode="auto">
          <a:xfrm>
            <a:off x="25019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222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2228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2229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2230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1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2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3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4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5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6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7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8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9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2240" name="Group 16"/>
          <p:cNvGrpSpPr>
            <a:grpSpLocks/>
          </p:cNvGrpSpPr>
          <p:nvPr/>
        </p:nvGrpSpPr>
        <p:grpSpPr bwMode="auto">
          <a:xfrm>
            <a:off x="6915151" y="2379664"/>
            <a:ext cx="1495425" cy="928687"/>
            <a:chOff x="0" y="0"/>
            <a:chExt cx="941" cy="585"/>
          </a:xfrm>
        </p:grpSpPr>
        <p:sp>
          <p:nvSpPr>
            <p:cNvPr id="52241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2242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2243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2244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2245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46" name="Rectangle 22"/>
          <p:cNvSpPr>
            <a:spLocks/>
          </p:cNvSpPr>
          <p:nvPr/>
        </p:nvSpPr>
        <p:spPr bwMode="auto">
          <a:xfrm>
            <a:off x="8721154" y="381001"/>
            <a:ext cx="755207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2247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2279" name="AutoShape 55"/>
          <p:cNvSpPr>
            <a:spLocks/>
          </p:cNvSpPr>
          <p:nvPr/>
        </p:nvSpPr>
        <p:spPr bwMode="auto">
          <a:xfrm>
            <a:off x="2032000" y="23749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" name="Rectangle 5"/>
          <p:cNvSpPr>
            <a:spLocks/>
          </p:cNvSpPr>
          <p:nvPr/>
        </p:nvSpPr>
        <p:spPr bwMode="auto">
          <a:xfrm>
            <a:off x="28194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1299928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Mechanisms in Procedures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7351" y="1220788"/>
            <a:ext cx="6724649" cy="5224462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dirty="0"/>
              <a:t>Passing control</a:t>
            </a:r>
          </a:p>
          <a:p>
            <a:pPr lvl="1"/>
            <a:r>
              <a:rPr lang="en-US" dirty="0"/>
              <a:t>To beginning of procedure code</a:t>
            </a:r>
          </a:p>
          <a:p>
            <a:pPr lvl="1"/>
            <a:r>
              <a:rPr lang="en-US" dirty="0"/>
              <a:t>Back to calling point</a:t>
            </a:r>
          </a:p>
          <a:p>
            <a:pPr>
              <a:spcBef>
                <a:spcPts val="600"/>
              </a:spcBef>
            </a:pPr>
            <a:r>
              <a:rPr lang="en-US" dirty="0"/>
              <a:t>Passing data</a:t>
            </a:r>
          </a:p>
          <a:p>
            <a:pPr lvl="1"/>
            <a:r>
              <a:rPr lang="en-US" dirty="0"/>
              <a:t>Procedure arguments</a:t>
            </a:r>
          </a:p>
          <a:p>
            <a:pPr lvl="1"/>
            <a:r>
              <a:rPr lang="en-US" dirty="0"/>
              <a:t>Return value</a:t>
            </a:r>
          </a:p>
          <a:p>
            <a:pPr>
              <a:spcBef>
                <a:spcPts val="600"/>
              </a:spcBef>
            </a:pPr>
            <a:r>
              <a:rPr lang="en-US" dirty="0"/>
              <a:t>Memory management</a:t>
            </a:r>
          </a:p>
          <a:p>
            <a:pPr lvl="1"/>
            <a:r>
              <a:rPr lang="en-US" dirty="0"/>
              <a:t>Allocate during procedure execution</a:t>
            </a:r>
          </a:p>
          <a:p>
            <a:pPr lvl="1"/>
            <a:r>
              <a:rPr lang="en-US" dirty="0" err="1"/>
              <a:t>Deallocate</a:t>
            </a:r>
            <a:r>
              <a:rPr lang="en-US" dirty="0"/>
              <a:t> upon return</a:t>
            </a:r>
          </a:p>
          <a:p>
            <a:pPr>
              <a:spcBef>
                <a:spcPts val="600"/>
              </a:spcBef>
            </a:pPr>
            <a:r>
              <a:rPr lang="en-US" dirty="0"/>
              <a:t>Mechanisms all implemented with machine instructions</a:t>
            </a:r>
          </a:p>
          <a:p>
            <a:pPr>
              <a:spcBef>
                <a:spcPts val="600"/>
              </a:spcBef>
            </a:pPr>
            <a:r>
              <a:rPr lang="en-US" dirty="0"/>
              <a:t>x86-64 procedures use only what’s needed</a:t>
            </a:r>
          </a:p>
        </p:txBody>
      </p:sp>
      <p:sp>
        <p:nvSpPr>
          <p:cNvPr id="8" name="Rectangle 4"/>
          <p:cNvSpPr>
            <a:spLocks/>
          </p:cNvSpPr>
          <p:nvPr/>
        </p:nvSpPr>
        <p:spPr bwMode="auto">
          <a:xfrm>
            <a:off x="7315200" y="990600"/>
            <a:ext cx="18415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P(…) 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y = Q(x);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print(y)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9" name="Rectangle 5"/>
          <p:cNvSpPr>
            <a:spLocks/>
          </p:cNvSpPr>
          <p:nvPr/>
        </p:nvSpPr>
        <p:spPr bwMode="auto">
          <a:xfrm>
            <a:off x="7315200" y="3581400"/>
            <a:ext cx="2133600" cy="2362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Q(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t = 3*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;  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v[10];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v[t];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0" name="Arc 9"/>
          <p:cNvSpPr/>
          <p:nvPr/>
        </p:nvSpPr>
        <p:spPr bwMode="auto">
          <a:xfrm>
            <a:off x="8001000" y="1905000"/>
            <a:ext cx="2209800" cy="2286000"/>
          </a:xfrm>
          <a:prstGeom prst="arc">
            <a:avLst>
              <a:gd name="adj1" fmla="val 15620407"/>
              <a:gd name="adj2" fmla="val 4768750"/>
            </a:avLst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00000"/>
              </a:lnSpc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1" name="Arc 10"/>
          <p:cNvSpPr/>
          <p:nvPr/>
        </p:nvSpPr>
        <p:spPr bwMode="auto">
          <a:xfrm rot="10800000">
            <a:off x="6858000" y="2133600"/>
            <a:ext cx="1371600" cy="3048000"/>
          </a:xfrm>
          <a:prstGeom prst="arc">
            <a:avLst>
              <a:gd name="adj1" fmla="val 16200000"/>
              <a:gd name="adj2" fmla="val 5567493"/>
            </a:avLst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00000"/>
              </a:lnSpc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8496300" y="1981200"/>
            <a:ext cx="228600" cy="16764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 flipV="1">
            <a:off x="7734300" y="1905000"/>
            <a:ext cx="914400" cy="32004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Rectangle 19"/>
          <p:cNvSpPr/>
          <p:nvPr/>
        </p:nvSpPr>
        <p:spPr bwMode="auto">
          <a:xfrm>
            <a:off x="7543800" y="4362856"/>
            <a:ext cx="1447800" cy="228600"/>
          </a:xfrm>
          <a:prstGeom prst="rect">
            <a:avLst/>
          </a:prstGeom>
          <a:solidFill>
            <a:schemeClr val="accent1">
              <a:alpha val="23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00000"/>
              </a:lnSpc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7182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2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4"/>
          <p:cNvSpPr>
            <a:spLocks/>
          </p:cNvSpPr>
          <p:nvPr/>
        </p:nvSpPr>
        <p:spPr bwMode="auto">
          <a:xfrm>
            <a:off x="25019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28194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325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3252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3253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3254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5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6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1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3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3264" name="Group 16"/>
          <p:cNvGrpSpPr>
            <a:grpSpLocks/>
          </p:cNvGrpSpPr>
          <p:nvPr/>
        </p:nvGrpSpPr>
        <p:grpSpPr bwMode="auto">
          <a:xfrm>
            <a:off x="6921500" y="3225800"/>
            <a:ext cx="1493838" cy="928688"/>
            <a:chOff x="0" y="0"/>
            <a:chExt cx="941" cy="585"/>
          </a:xfrm>
        </p:grpSpPr>
        <p:sp>
          <p:nvSpPr>
            <p:cNvPr id="53265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3266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3267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3268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3269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70" name="Rectangle 22"/>
          <p:cNvSpPr>
            <a:spLocks/>
          </p:cNvSpPr>
          <p:nvPr/>
        </p:nvSpPr>
        <p:spPr bwMode="auto">
          <a:xfrm>
            <a:off x="8721154" y="381001"/>
            <a:ext cx="755207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3271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3304" name="AutoShape 56"/>
          <p:cNvSpPr>
            <a:spLocks/>
          </p:cNvSpPr>
          <p:nvPr/>
        </p:nvSpPr>
        <p:spPr bwMode="auto">
          <a:xfrm>
            <a:off x="2438400" y="27305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" name="Rectangle 6"/>
          <p:cNvSpPr>
            <a:spLocks/>
          </p:cNvSpPr>
          <p:nvPr/>
        </p:nvSpPr>
        <p:spPr bwMode="auto">
          <a:xfrm>
            <a:off x="31242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58464030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79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0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4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5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7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4288" name="Group 16"/>
          <p:cNvGrpSpPr>
            <a:grpSpLocks/>
          </p:cNvGrpSpPr>
          <p:nvPr/>
        </p:nvGrpSpPr>
        <p:grpSpPr bwMode="auto">
          <a:xfrm>
            <a:off x="6915151" y="4056064"/>
            <a:ext cx="1495425" cy="928687"/>
            <a:chOff x="0" y="0"/>
            <a:chExt cx="941" cy="585"/>
          </a:xfrm>
        </p:grpSpPr>
        <p:sp>
          <p:nvSpPr>
            <p:cNvPr id="54289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90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4291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92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4293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94" name="Rectangle 22"/>
          <p:cNvSpPr>
            <a:spLocks/>
          </p:cNvSpPr>
          <p:nvPr/>
        </p:nvSpPr>
        <p:spPr bwMode="auto">
          <a:xfrm>
            <a:off x="8721154" y="381001"/>
            <a:ext cx="755207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4295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9" name="Rectangle 4"/>
          <p:cNvSpPr>
            <a:spLocks/>
          </p:cNvSpPr>
          <p:nvPr/>
        </p:nvSpPr>
        <p:spPr bwMode="auto">
          <a:xfrm>
            <a:off x="1816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2133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2438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Rectangle 6"/>
          <p:cNvSpPr>
            <a:spLocks/>
          </p:cNvSpPr>
          <p:nvPr/>
        </p:nvSpPr>
        <p:spPr bwMode="auto">
          <a:xfrm>
            <a:off x="2882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2133600" y="27305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871294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5301" name="Rectangle 5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5302" name="Rectangle 6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5303" name="Rectangle 7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4" name="Rectangle 8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5" name="Rectangle 9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6" name="Line 10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7" name="Line 11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8" name="Line 12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9" name="Line 13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0" name="Rectangle 14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11" name="Line 15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2" name="Rectangle 16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5313" name="Group 17"/>
          <p:cNvGrpSpPr>
            <a:grpSpLocks/>
          </p:cNvGrpSpPr>
          <p:nvPr/>
        </p:nvGrpSpPr>
        <p:grpSpPr bwMode="auto">
          <a:xfrm>
            <a:off x="6915151" y="4919664"/>
            <a:ext cx="1495425" cy="928687"/>
            <a:chOff x="0" y="0"/>
            <a:chExt cx="941" cy="585"/>
          </a:xfrm>
        </p:grpSpPr>
        <p:sp>
          <p:nvSpPr>
            <p:cNvPr id="55314" name="Line 18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5315" name="Rectangle 19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5316" name="Line 20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5317" name="Rectangle 21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5318" name="Rectangle 22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9" name="Rectangle 23"/>
          <p:cNvSpPr>
            <a:spLocks/>
          </p:cNvSpPr>
          <p:nvPr/>
        </p:nvSpPr>
        <p:spPr bwMode="auto">
          <a:xfrm>
            <a:off x="8721154" y="381001"/>
            <a:ext cx="755207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5320" name="Group 24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0" name="Rectangle 4"/>
          <p:cNvSpPr>
            <a:spLocks/>
          </p:cNvSpPr>
          <p:nvPr/>
        </p:nvSpPr>
        <p:spPr bwMode="auto">
          <a:xfrm>
            <a:off x="1816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61" name="Rectangle 5"/>
          <p:cNvSpPr>
            <a:spLocks/>
          </p:cNvSpPr>
          <p:nvPr/>
        </p:nvSpPr>
        <p:spPr bwMode="auto">
          <a:xfrm>
            <a:off x="2133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2438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Rectangle 6"/>
          <p:cNvSpPr>
            <a:spLocks/>
          </p:cNvSpPr>
          <p:nvPr/>
        </p:nvSpPr>
        <p:spPr bwMode="auto">
          <a:xfrm>
            <a:off x="2882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4" name="AutoShape 56"/>
          <p:cNvSpPr>
            <a:spLocks/>
          </p:cNvSpPr>
          <p:nvPr/>
        </p:nvSpPr>
        <p:spPr bwMode="auto">
          <a:xfrm>
            <a:off x="2590800" y="3733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5" name="Rectangle 6"/>
          <p:cNvSpPr>
            <a:spLocks/>
          </p:cNvSpPr>
          <p:nvPr/>
        </p:nvSpPr>
        <p:spPr bwMode="auto">
          <a:xfrm>
            <a:off x="3340100" y="30480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71376935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6324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6325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6326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7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8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9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0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2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3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34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5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6336" name="Group 16"/>
          <p:cNvGrpSpPr>
            <a:grpSpLocks/>
          </p:cNvGrpSpPr>
          <p:nvPr/>
        </p:nvGrpSpPr>
        <p:grpSpPr bwMode="auto">
          <a:xfrm>
            <a:off x="6915151" y="4056064"/>
            <a:ext cx="1495425" cy="928687"/>
            <a:chOff x="0" y="0"/>
            <a:chExt cx="941" cy="585"/>
          </a:xfrm>
        </p:grpSpPr>
        <p:sp>
          <p:nvSpPr>
            <p:cNvPr id="56337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6338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6339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6340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6341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42" name="Rectangle 22"/>
          <p:cNvSpPr>
            <a:spLocks/>
          </p:cNvSpPr>
          <p:nvPr/>
        </p:nvSpPr>
        <p:spPr bwMode="auto">
          <a:xfrm>
            <a:off x="8721154" y="381001"/>
            <a:ext cx="755207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6343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9" name="Rectangle 4"/>
          <p:cNvSpPr>
            <a:spLocks/>
          </p:cNvSpPr>
          <p:nvPr/>
        </p:nvSpPr>
        <p:spPr bwMode="auto">
          <a:xfrm>
            <a:off x="1816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2133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Rectangle 6"/>
          <p:cNvSpPr>
            <a:spLocks/>
          </p:cNvSpPr>
          <p:nvPr/>
        </p:nvSpPr>
        <p:spPr bwMode="auto">
          <a:xfrm>
            <a:off x="2438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2882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AutoShape 56"/>
          <p:cNvSpPr>
            <a:spLocks/>
          </p:cNvSpPr>
          <p:nvPr/>
        </p:nvSpPr>
        <p:spPr bwMode="auto">
          <a:xfrm>
            <a:off x="2209800" y="34290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334458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7348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7349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7350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1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2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7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9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7360" name="Group 16"/>
          <p:cNvGrpSpPr>
            <a:grpSpLocks/>
          </p:cNvGrpSpPr>
          <p:nvPr/>
        </p:nvGrpSpPr>
        <p:grpSpPr bwMode="auto">
          <a:xfrm>
            <a:off x="6921500" y="3225800"/>
            <a:ext cx="1493838" cy="928688"/>
            <a:chOff x="0" y="0"/>
            <a:chExt cx="941" cy="585"/>
          </a:xfrm>
        </p:grpSpPr>
        <p:sp>
          <p:nvSpPr>
            <p:cNvPr id="57361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7362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7363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7364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7365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66" name="Rectangle 22"/>
          <p:cNvSpPr>
            <a:spLocks/>
          </p:cNvSpPr>
          <p:nvPr/>
        </p:nvSpPr>
        <p:spPr bwMode="auto">
          <a:xfrm>
            <a:off x="8721154" y="381001"/>
            <a:ext cx="755207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7367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8" name="Rectangle 4"/>
          <p:cNvSpPr>
            <a:spLocks/>
          </p:cNvSpPr>
          <p:nvPr/>
        </p:nvSpPr>
        <p:spPr bwMode="auto">
          <a:xfrm>
            <a:off x="1816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9" name="Rectangle 5"/>
          <p:cNvSpPr>
            <a:spLocks/>
          </p:cNvSpPr>
          <p:nvPr/>
        </p:nvSpPr>
        <p:spPr bwMode="auto">
          <a:xfrm>
            <a:off x="2133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Rectangle 6"/>
          <p:cNvSpPr>
            <a:spLocks/>
          </p:cNvSpPr>
          <p:nvPr/>
        </p:nvSpPr>
        <p:spPr bwMode="auto">
          <a:xfrm>
            <a:off x="2438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AutoShape 56"/>
          <p:cNvSpPr>
            <a:spLocks/>
          </p:cNvSpPr>
          <p:nvPr/>
        </p:nvSpPr>
        <p:spPr bwMode="auto">
          <a:xfrm>
            <a:off x="1752600" y="2971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976554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8372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8373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8374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5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6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1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3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8384" name="Group 16"/>
          <p:cNvGrpSpPr>
            <a:grpSpLocks/>
          </p:cNvGrpSpPr>
          <p:nvPr/>
        </p:nvGrpSpPr>
        <p:grpSpPr bwMode="auto">
          <a:xfrm>
            <a:off x="6915151" y="2379664"/>
            <a:ext cx="1495425" cy="928687"/>
            <a:chOff x="0" y="0"/>
            <a:chExt cx="941" cy="585"/>
          </a:xfrm>
        </p:grpSpPr>
        <p:sp>
          <p:nvSpPr>
            <p:cNvPr id="58385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386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8387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388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8389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90" name="Rectangle 22"/>
          <p:cNvSpPr>
            <a:spLocks/>
          </p:cNvSpPr>
          <p:nvPr/>
        </p:nvSpPr>
        <p:spPr bwMode="auto">
          <a:xfrm>
            <a:off x="8721154" y="381001"/>
            <a:ext cx="755207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8391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7" name="Rectangle 4"/>
          <p:cNvSpPr>
            <a:spLocks/>
          </p:cNvSpPr>
          <p:nvPr/>
        </p:nvSpPr>
        <p:spPr bwMode="auto">
          <a:xfrm>
            <a:off x="1816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8" name="Rectangle 5"/>
          <p:cNvSpPr>
            <a:spLocks/>
          </p:cNvSpPr>
          <p:nvPr/>
        </p:nvSpPr>
        <p:spPr bwMode="auto">
          <a:xfrm>
            <a:off x="2133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1371600" y="25146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968391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9397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9398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6A6A6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399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1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2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rgbClr val="A6A6A6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3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4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5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6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7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9408" name="Group 16"/>
          <p:cNvGrpSpPr>
            <a:grpSpLocks/>
          </p:cNvGrpSpPr>
          <p:nvPr/>
        </p:nvGrpSpPr>
        <p:grpSpPr bwMode="auto">
          <a:xfrm>
            <a:off x="6921500" y="3225800"/>
            <a:ext cx="1493838" cy="928688"/>
            <a:chOff x="0" y="0"/>
            <a:chExt cx="941" cy="585"/>
          </a:xfrm>
        </p:grpSpPr>
        <p:sp>
          <p:nvSpPr>
            <p:cNvPr id="59409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9410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9411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9412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9413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14" name="Rectangle 22"/>
          <p:cNvSpPr>
            <a:spLocks/>
          </p:cNvSpPr>
          <p:nvPr/>
        </p:nvSpPr>
        <p:spPr bwMode="auto">
          <a:xfrm>
            <a:off x="8721154" y="381001"/>
            <a:ext cx="755207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9415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8" name="Rectangle 4"/>
          <p:cNvSpPr>
            <a:spLocks/>
          </p:cNvSpPr>
          <p:nvPr/>
        </p:nvSpPr>
        <p:spPr bwMode="auto">
          <a:xfrm>
            <a:off x="1816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9" name="Rectangle 5"/>
          <p:cNvSpPr>
            <a:spLocks/>
          </p:cNvSpPr>
          <p:nvPr/>
        </p:nvSpPr>
        <p:spPr bwMode="auto">
          <a:xfrm>
            <a:off x="2133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Rectangle 6"/>
          <p:cNvSpPr>
            <a:spLocks/>
          </p:cNvSpPr>
          <p:nvPr/>
        </p:nvSpPr>
        <p:spPr bwMode="auto">
          <a:xfrm>
            <a:off x="2438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1752600" y="2971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300514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60420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60421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60422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3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4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6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7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8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9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30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31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60432" name="Group 16"/>
          <p:cNvGrpSpPr>
            <a:grpSpLocks/>
          </p:cNvGrpSpPr>
          <p:nvPr/>
        </p:nvGrpSpPr>
        <p:grpSpPr bwMode="auto">
          <a:xfrm>
            <a:off x="6915151" y="2379664"/>
            <a:ext cx="1495425" cy="928687"/>
            <a:chOff x="0" y="0"/>
            <a:chExt cx="941" cy="585"/>
          </a:xfrm>
        </p:grpSpPr>
        <p:sp>
          <p:nvSpPr>
            <p:cNvPr id="60433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0434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60435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0436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60437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38" name="Rectangle 22"/>
          <p:cNvSpPr>
            <a:spLocks/>
          </p:cNvSpPr>
          <p:nvPr/>
        </p:nvSpPr>
        <p:spPr bwMode="auto">
          <a:xfrm>
            <a:off x="8721154" y="381001"/>
            <a:ext cx="755207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60439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7" name="Rectangle 4"/>
          <p:cNvSpPr>
            <a:spLocks/>
          </p:cNvSpPr>
          <p:nvPr/>
        </p:nvSpPr>
        <p:spPr bwMode="auto">
          <a:xfrm>
            <a:off x="19558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8" name="Rectangle 5"/>
          <p:cNvSpPr>
            <a:spLocks/>
          </p:cNvSpPr>
          <p:nvPr/>
        </p:nvSpPr>
        <p:spPr bwMode="auto">
          <a:xfrm>
            <a:off x="22733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AutoShape 56"/>
          <p:cNvSpPr>
            <a:spLocks/>
          </p:cNvSpPr>
          <p:nvPr/>
        </p:nvSpPr>
        <p:spPr bwMode="auto">
          <a:xfrm>
            <a:off x="1663700" y="25146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181423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61445" name="Rectangle 5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61446" name="Rectangle 6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61447" name="Rectangle 7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48" name="Rectangle 8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49" name="Rectangle 9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4" name="Rectangle 14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6" name="Rectangle 16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61457" name="Group 17"/>
          <p:cNvGrpSpPr>
            <a:grpSpLocks/>
          </p:cNvGrpSpPr>
          <p:nvPr/>
        </p:nvGrpSpPr>
        <p:grpSpPr bwMode="auto">
          <a:xfrm>
            <a:off x="6921500" y="1592264"/>
            <a:ext cx="1493838" cy="928687"/>
            <a:chOff x="0" y="0"/>
            <a:chExt cx="941" cy="585"/>
          </a:xfrm>
        </p:grpSpPr>
        <p:sp>
          <p:nvSpPr>
            <p:cNvPr id="61458" name="Line 18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459" name="Rectangle 19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61460" name="Line 20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461" name="Rectangle 21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61462" name="Rectangle 22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63" name="Rectangle 23"/>
          <p:cNvSpPr>
            <a:spLocks/>
          </p:cNvSpPr>
          <p:nvPr/>
        </p:nvSpPr>
        <p:spPr bwMode="auto">
          <a:xfrm>
            <a:off x="8721154" y="381001"/>
            <a:ext cx="755207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61465" name="Group 25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6" name="Rectangle 4"/>
          <p:cNvSpPr>
            <a:spLocks/>
          </p:cNvSpPr>
          <p:nvPr/>
        </p:nvSpPr>
        <p:spPr bwMode="auto">
          <a:xfrm>
            <a:off x="2349500" y="16764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8" name="AutoShape 56"/>
          <p:cNvSpPr>
            <a:spLocks/>
          </p:cNvSpPr>
          <p:nvPr/>
        </p:nvSpPr>
        <p:spPr bwMode="auto">
          <a:xfrm>
            <a:off x="1663700" y="25146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723160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x86-64/Linux Stack Frame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Current Stack Frame (“Top” to Bottom)</a:t>
            </a:r>
          </a:p>
          <a:p>
            <a:pPr marL="552450" lvl="1"/>
            <a:r>
              <a:rPr lang="en-US" dirty="0"/>
              <a:t>“Argument build:”</a:t>
            </a:r>
            <a:br>
              <a:rPr lang="en-US" dirty="0"/>
            </a:br>
            <a:r>
              <a:rPr lang="en-US" dirty="0"/>
              <a:t>Parameters for function about to be called</a:t>
            </a:r>
          </a:p>
          <a:p>
            <a:pPr marL="552450" lvl="1"/>
            <a:r>
              <a:rPr lang="en-US" dirty="0"/>
              <a:t>Local variables(if can’t keep in registers)</a:t>
            </a:r>
          </a:p>
          <a:p>
            <a:pPr marL="552450" lvl="1"/>
            <a:r>
              <a:rPr lang="en-US" dirty="0"/>
              <a:t>Saved register context</a:t>
            </a:r>
          </a:p>
          <a:p>
            <a:pPr marL="552450" lvl="1"/>
            <a:r>
              <a:rPr lang="en-US" dirty="0"/>
              <a:t>Old frame pointer (optional)</a:t>
            </a:r>
          </a:p>
          <a:p>
            <a:endParaRPr lang="en-US" dirty="0"/>
          </a:p>
          <a:p>
            <a:r>
              <a:rPr lang="en-US" dirty="0"/>
              <a:t>Caller Stack Frame</a:t>
            </a:r>
          </a:p>
          <a:p>
            <a:pPr marL="552450" lvl="1"/>
            <a:r>
              <a:rPr lang="en-US" dirty="0"/>
              <a:t>Return address</a:t>
            </a:r>
          </a:p>
          <a:p>
            <a:pPr marL="838200" lvl="2"/>
            <a:r>
              <a:rPr lang="en-US" dirty="0"/>
              <a:t>Pushed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call</a:t>
            </a:r>
            <a:r>
              <a:rPr lang="en-US" dirty="0"/>
              <a:t> instruction</a:t>
            </a:r>
          </a:p>
          <a:p>
            <a:pPr marL="552450" lvl="1"/>
            <a:r>
              <a:rPr lang="en-US" dirty="0"/>
              <a:t>Arguments for this call</a:t>
            </a:r>
          </a:p>
        </p:txBody>
      </p:sp>
      <p:sp>
        <p:nvSpPr>
          <p:cNvPr id="62469" name="Rectangle 5"/>
          <p:cNvSpPr>
            <a:spLocks/>
          </p:cNvSpPr>
          <p:nvPr/>
        </p:nvSpPr>
        <p:spPr bwMode="auto">
          <a:xfrm>
            <a:off x="8890000" y="2819400"/>
            <a:ext cx="1270000" cy="3048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Addr</a:t>
            </a:r>
          </a:p>
        </p:txBody>
      </p:sp>
      <p:sp>
        <p:nvSpPr>
          <p:cNvPr id="62470" name="Rectangle 6"/>
          <p:cNvSpPr>
            <a:spLocks/>
          </p:cNvSpPr>
          <p:nvPr/>
        </p:nvSpPr>
        <p:spPr bwMode="auto">
          <a:xfrm>
            <a:off x="8890000" y="3429000"/>
            <a:ext cx="1270000" cy="18161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</a:p>
          <a:p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</a:p>
          <a:p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</a:p>
          <a:p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</a:p>
          <a:p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62471" name="Rectangle 7"/>
          <p:cNvSpPr>
            <a:spLocks/>
          </p:cNvSpPr>
          <p:nvPr/>
        </p:nvSpPr>
        <p:spPr bwMode="auto">
          <a:xfrm>
            <a:off x="8890000" y="5241925"/>
            <a:ext cx="1270000" cy="854075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</a:t>
            </a:r>
          </a:p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Build</a:t>
            </a:r>
          </a:p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(Optional)</a:t>
            </a:r>
          </a:p>
        </p:txBody>
      </p:sp>
      <p:sp>
        <p:nvSpPr>
          <p:cNvPr id="62472" name="Rectangle 8"/>
          <p:cNvSpPr>
            <a:spLocks/>
          </p:cNvSpPr>
          <p:nvPr/>
        </p:nvSpPr>
        <p:spPr bwMode="auto">
          <a:xfrm>
            <a:off x="8890000" y="838200"/>
            <a:ext cx="1270000" cy="1371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3" name="Rectangle 9"/>
          <p:cNvSpPr>
            <a:spLocks/>
          </p:cNvSpPr>
          <p:nvPr/>
        </p:nvSpPr>
        <p:spPr bwMode="auto">
          <a:xfrm>
            <a:off x="8890000" y="3124200"/>
            <a:ext cx="12700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rgbClr val="7F7F7F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 dirty="0">
                <a:solidFill>
                  <a:srgbClr val="7F7F7F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dirty="0" err="1">
                <a:solidFill>
                  <a:srgbClr val="7F7F7F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rbp</a:t>
            </a:r>
            <a:endParaRPr lang="en-US" sz="1800" dirty="0">
              <a:solidFill>
                <a:srgbClr val="7F7F7F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62474" name="Rectangle 10"/>
          <p:cNvSpPr>
            <a:spLocks/>
          </p:cNvSpPr>
          <p:nvPr/>
        </p:nvSpPr>
        <p:spPr bwMode="auto">
          <a:xfrm>
            <a:off x="8890000" y="2209800"/>
            <a:ext cx="1270000" cy="609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7+</a:t>
            </a:r>
          </a:p>
        </p:txBody>
      </p:sp>
      <p:sp>
        <p:nvSpPr>
          <p:cNvPr id="62475" name="Rectangle 11"/>
          <p:cNvSpPr>
            <a:spLocks/>
          </p:cNvSpPr>
          <p:nvPr/>
        </p:nvSpPr>
        <p:spPr bwMode="auto">
          <a:xfrm>
            <a:off x="7767703" y="1668463"/>
            <a:ext cx="676211" cy="57554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62476" name="AutoShape 12"/>
          <p:cNvSpPr>
            <a:spLocks/>
          </p:cNvSpPr>
          <p:nvPr/>
        </p:nvSpPr>
        <p:spPr bwMode="auto">
          <a:xfrm>
            <a:off x="8505825" y="838200"/>
            <a:ext cx="228600" cy="22606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7" name="Line 13"/>
          <p:cNvSpPr>
            <a:spLocks noChangeShapeType="1"/>
          </p:cNvSpPr>
          <p:nvPr/>
        </p:nvSpPr>
        <p:spPr bwMode="auto">
          <a:xfrm>
            <a:off x="7993063" y="3275013"/>
            <a:ext cx="717550" cy="0"/>
          </a:xfrm>
          <a:prstGeom prst="line">
            <a:avLst/>
          </a:pr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8" name="Rectangle 14"/>
          <p:cNvSpPr>
            <a:spLocks/>
          </p:cNvSpPr>
          <p:nvPr/>
        </p:nvSpPr>
        <p:spPr bwMode="auto">
          <a:xfrm>
            <a:off x="6451600" y="2811463"/>
            <a:ext cx="15621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 pointer</a:t>
            </a:r>
            <a:b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</a:br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2479" name="Line 15"/>
          <p:cNvSpPr>
            <a:spLocks noChangeShapeType="1"/>
          </p:cNvSpPr>
          <p:nvPr/>
        </p:nvSpPr>
        <p:spPr bwMode="auto">
          <a:xfrm>
            <a:off x="8002589" y="6030912"/>
            <a:ext cx="719137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80" name="Rectangle 16"/>
          <p:cNvSpPr>
            <a:spLocks/>
          </p:cNvSpPr>
          <p:nvPr/>
        </p:nvSpPr>
        <p:spPr bwMode="auto">
          <a:xfrm>
            <a:off x="6529388" y="5562600"/>
            <a:ext cx="14859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</a:t>
            </a:r>
            <a:endParaRPr lang="en-US" dirty="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14"/>
          <p:cNvSpPr>
            <a:spLocks/>
          </p:cNvSpPr>
          <p:nvPr/>
        </p:nvSpPr>
        <p:spPr bwMode="auto">
          <a:xfrm>
            <a:off x="6477000" y="3352800"/>
            <a:ext cx="15621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(Optional)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85342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x86-64 Stack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en-US" altLang="en-US" dirty="0"/>
              <a:t>Region of memory managed with </a:t>
            </a:r>
            <a:r>
              <a:rPr lang="en-US" altLang="en-US" i="1" dirty="0"/>
              <a:t>stack discipline</a:t>
            </a:r>
          </a:p>
          <a:p>
            <a:pPr lvl="1" eaLnBrk="1" hangingPunct="1"/>
            <a:r>
              <a:rPr lang="en-US" altLang="en-US" dirty="0"/>
              <a:t>Grows toward </a:t>
            </a:r>
            <a:r>
              <a:rPr lang="en-US" altLang="en-US" i="1" dirty="0"/>
              <a:t>lower</a:t>
            </a:r>
            <a:r>
              <a:rPr lang="en-US" altLang="en-US" dirty="0"/>
              <a:t> addresses</a:t>
            </a:r>
          </a:p>
          <a:p>
            <a:pPr lvl="1" eaLnBrk="1" hangingPunct="1"/>
            <a:r>
              <a:rPr lang="en-US" altLang="en-US" dirty="0"/>
              <a:t>Register </a:t>
            </a:r>
            <a:r>
              <a:rPr lang="en-US" altLang="en-US" dirty="0">
                <a:latin typeface="Courier New" pitchFamily="49" charset="0"/>
              </a:rPr>
              <a:t>%</a:t>
            </a:r>
            <a:r>
              <a:rPr lang="en-US" altLang="en-US" dirty="0" err="1">
                <a:latin typeface="Courier New" pitchFamily="49" charset="0"/>
              </a:rPr>
              <a:t>rsp</a:t>
            </a:r>
            <a:r>
              <a:rPr lang="en-US" altLang="en-US" dirty="0"/>
              <a:t> indicates numerically </a:t>
            </a:r>
            <a:r>
              <a:rPr lang="en-US" altLang="en-US" i="1" dirty="0"/>
              <a:t>lowest</a:t>
            </a:r>
            <a:r>
              <a:rPr lang="en-US" altLang="en-US" dirty="0"/>
              <a:t>  stack address</a:t>
            </a:r>
          </a:p>
          <a:p>
            <a:pPr lvl="2" eaLnBrk="1" hangingPunct="1"/>
            <a:r>
              <a:rPr lang="en-US" altLang="en-US" dirty="0"/>
              <a:t>Address of </a:t>
            </a:r>
            <a:r>
              <a:rPr lang="en-US" altLang="en-US" i="1" dirty="0"/>
              <a:t>“</a:t>
            </a:r>
            <a:r>
              <a:rPr lang="en-US" altLang="en-US" i="1" dirty="0" err="1"/>
              <a:t>top”</a:t>
            </a:r>
            <a:r>
              <a:rPr lang="en-US" altLang="en-US" dirty="0" err="1"/>
              <a:t>element</a:t>
            </a:r>
            <a:endParaRPr lang="en-US" altLang="en-US" dirty="0"/>
          </a:p>
        </p:txBody>
      </p:sp>
      <p:grpSp>
        <p:nvGrpSpPr>
          <p:cNvPr id="4100" name="Group 4"/>
          <p:cNvGrpSpPr>
            <a:grpSpLocks/>
          </p:cNvGrpSpPr>
          <p:nvPr/>
        </p:nvGrpSpPr>
        <p:grpSpPr bwMode="auto">
          <a:xfrm>
            <a:off x="6948268" y="4267201"/>
            <a:ext cx="1520825" cy="912813"/>
            <a:chOff x="2592" y="2736"/>
            <a:chExt cx="958" cy="575"/>
          </a:xfrm>
        </p:grpSpPr>
        <p:sp>
          <p:nvSpPr>
            <p:cNvPr id="4112" name="Line 5"/>
            <p:cNvSpPr>
              <a:spLocks noChangeShapeType="1"/>
            </p:cNvSpPr>
            <p:nvPr/>
          </p:nvSpPr>
          <p:spPr bwMode="auto">
            <a:xfrm>
              <a:off x="3230" y="3201"/>
              <a:ext cx="3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3" name="Rectangle 6"/>
            <p:cNvSpPr>
              <a:spLocks noChangeArrowheads="1"/>
            </p:cNvSpPr>
            <p:nvPr/>
          </p:nvSpPr>
          <p:spPr bwMode="auto">
            <a:xfrm>
              <a:off x="2592" y="2736"/>
              <a:ext cx="610" cy="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 sz="1800" dirty="0"/>
                <a:t>Stack</a:t>
              </a:r>
            </a:p>
            <a:p>
              <a:pPr algn="r">
                <a:lnSpc>
                  <a:spcPct val="100000"/>
                </a:lnSpc>
              </a:pPr>
              <a:r>
                <a:rPr lang="en-US" altLang="en-US" sz="1800" dirty="0"/>
                <a:t>Pointer</a:t>
              </a:r>
            </a:p>
            <a:p>
              <a:pPr algn="r">
                <a:lnSpc>
                  <a:spcPct val="100000"/>
                </a:lnSpc>
              </a:pPr>
              <a:r>
                <a:rPr lang="en-US" altLang="en-US" sz="1800" dirty="0">
                  <a:latin typeface="Courier New" pitchFamily="49" charset="0"/>
                </a:rPr>
                <a:t>%</a:t>
              </a:r>
              <a:r>
                <a:rPr lang="en-US" altLang="en-US" sz="1800" dirty="0" err="1">
                  <a:latin typeface="Courier New" pitchFamily="49" charset="0"/>
                </a:rPr>
                <a:t>rsp</a:t>
              </a:r>
              <a:endParaRPr lang="en-US" altLang="en-US" sz="1800" dirty="0">
                <a:latin typeface="Courier New" pitchFamily="49" charset="0"/>
              </a:endParaRPr>
            </a:p>
          </p:txBody>
        </p:sp>
      </p:grpSp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8472268" y="1981200"/>
            <a:ext cx="1292225" cy="32004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</p:txBody>
      </p:sp>
      <p:sp>
        <p:nvSpPr>
          <p:cNvPr id="4102" name="Line 8"/>
          <p:cNvSpPr>
            <a:spLocks noChangeShapeType="1"/>
          </p:cNvSpPr>
          <p:nvPr/>
        </p:nvSpPr>
        <p:spPr bwMode="auto">
          <a:xfrm>
            <a:off x="10758267" y="3810000"/>
            <a:ext cx="0" cy="1371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4103" name="Rectangle 9"/>
          <p:cNvSpPr>
            <a:spLocks noChangeArrowheads="1"/>
          </p:cNvSpPr>
          <p:nvPr/>
        </p:nvSpPr>
        <p:spPr bwMode="auto">
          <a:xfrm>
            <a:off x="9986743" y="4111626"/>
            <a:ext cx="1565275" cy="638175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/>
              <a:t>Stack Grows</a:t>
            </a:r>
          </a:p>
          <a:p>
            <a:pPr>
              <a:lnSpc>
                <a:spcPct val="100000"/>
              </a:lnSpc>
            </a:pPr>
            <a:r>
              <a:rPr lang="en-US" altLang="en-US" sz="1800" i="1"/>
              <a:t>Down</a:t>
            </a:r>
          </a:p>
        </p:txBody>
      </p:sp>
      <p:grpSp>
        <p:nvGrpSpPr>
          <p:cNvPr id="4104" name="Group 10"/>
          <p:cNvGrpSpPr>
            <a:grpSpLocks/>
          </p:cNvGrpSpPr>
          <p:nvPr/>
        </p:nvGrpSpPr>
        <p:grpSpPr bwMode="auto">
          <a:xfrm>
            <a:off x="9986743" y="1600200"/>
            <a:ext cx="1349375" cy="1295400"/>
            <a:chOff x="3264" y="720"/>
            <a:chExt cx="850" cy="816"/>
          </a:xfrm>
        </p:grpSpPr>
        <p:sp>
          <p:nvSpPr>
            <p:cNvPr id="4110" name="Line 11"/>
            <p:cNvSpPr>
              <a:spLocks noChangeShapeType="1"/>
            </p:cNvSpPr>
            <p:nvPr/>
          </p:nvSpPr>
          <p:spPr bwMode="auto">
            <a:xfrm flipH="1" flipV="1">
              <a:off x="3696" y="720"/>
              <a:ext cx="0" cy="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 useBgFill="1">
          <p:nvSpPr>
            <p:cNvPr id="4111" name="Rectangle 12"/>
            <p:cNvSpPr>
              <a:spLocks noChangeArrowheads="1"/>
            </p:cNvSpPr>
            <p:nvPr/>
          </p:nvSpPr>
          <p:spPr bwMode="auto">
            <a:xfrm>
              <a:off x="3264" y="973"/>
              <a:ext cx="850" cy="402"/>
            </a:xfrm>
            <a:prstGeom prst="rect">
              <a:avLst/>
            </a:pr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sz="1800"/>
                <a:t>Increasing</a:t>
              </a:r>
            </a:p>
            <a:p>
              <a:pPr>
                <a:lnSpc>
                  <a:spcPct val="100000"/>
                </a:lnSpc>
              </a:pPr>
              <a:r>
                <a:rPr lang="en-US" altLang="en-US" sz="1800"/>
                <a:t>Addresses</a:t>
              </a:r>
            </a:p>
          </p:txBody>
        </p:sp>
      </p:grpSp>
      <p:sp>
        <p:nvSpPr>
          <p:cNvPr id="4105" name="Line 13"/>
          <p:cNvSpPr>
            <a:spLocks noChangeShapeType="1"/>
          </p:cNvSpPr>
          <p:nvPr/>
        </p:nvSpPr>
        <p:spPr bwMode="auto">
          <a:xfrm flipH="1" flipV="1">
            <a:off x="9300942" y="5181600"/>
            <a:ext cx="635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4106" name="Rectangle 14"/>
          <p:cNvSpPr>
            <a:spLocks noChangeArrowheads="1"/>
          </p:cNvSpPr>
          <p:nvPr/>
        </p:nvSpPr>
        <p:spPr bwMode="auto">
          <a:xfrm>
            <a:off x="9180293" y="5638800"/>
            <a:ext cx="1501775" cy="363538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/>
              <a:t>Stack “Top”</a:t>
            </a:r>
          </a:p>
        </p:txBody>
      </p:sp>
      <p:sp>
        <p:nvSpPr>
          <p:cNvPr id="4107" name="Line 15"/>
          <p:cNvSpPr>
            <a:spLocks noChangeShapeType="1"/>
          </p:cNvSpPr>
          <p:nvPr/>
        </p:nvSpPr>
        <p:spPr bwMode="auto">
          <a:xfrm>
            <a:off x="7253068" y="4876800"/>
            <a:ext cx="1295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4108" name="Rectangle 16"/>
          <p:cNvSpPr>
            <a:spLocks noChangeArrowheads="1"/>
          </p:cNvSpPr>
          <p:nvPr/>
        </p:nvSpPr>
        <p:spPr bwMode="auto">
          <a:xfrm>
            <a:off x="9158068" y="838200"/>
            <a:ext cx="1882775" cy="363538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/>
              <a:t>Stack “Bottom”</a:t>
            </a:r>
          </a:p>
        </p:txBody>
      </p:sp>
      <p:sp>
        <p:nvSpPr>
          <p:cNvPr id="4109" name="Line 17"/>
          <p:cNvSpPr>
            <a:spLocks noChangeShapeType="1"/>
          </p:cNvSpPr>
          <p:nvPr/>
        </p:nvSpPr>
        <p:spPr bwMode="auto">
          <a:xfrm flipH="1">
            <a:off x="9539067" y="1295400"/>
            <a:ext cx="4572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447800" y="1371600"/>
            <a:ext cx="4876800" cy="1828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*p, long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x = *p;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y = x +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*p = y;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x;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4" name="Rectangle 6"/>
          <p:cNvSpPr>
            <a:spLocks/>
          </p:cNvSpPr>
          <p:nvPr/>
        </p:nvSpPr>
        <p:spPr bwMode="auto">
          <a:xfrm>
            <a:off x="1447800" y="4038600"/>
            <a:ext cx="4279900" cy="15240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(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), </a:t>
            </a:r>
            <a:r>
              <a:rPr lang="en-US" sz="18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solidFill>
                <a:srgbClr val="008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381481"/>
              </p:ext>
            </p:extLst>
          </p:nvPr>
        </p:nvGraphicFramePr>
        <p:xfrm>
          <a:off x="7086600" y="4114800"/>
          <a:ext cx="3352800" cy="150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val</a:t>
                      </a:r>
                      <a:r>
                        <a:rPr lang="en-US" dirty="0">
                          <a:latin typeface="Calibri"/>
                          <a:cs typeface="Calibri"/>
                        </a:rPr>
                        <a:t>,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  <a:r>
                        <a:rPr lang="en-US" dirty="0">
                          <a:latin typeface="Calibri"/>
                          <a:cs typeface="Calibri"/>
                        </a:rPr>
                        <a:t>, 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8203052"/>
      </p:ext>
    </p:extLst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#1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524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524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v1 + 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8226766" y="2514599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8746004" y="2355849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7693366" y="838200"/>
            <a:ext cx="2357440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Stack Structure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6931366" y="1371599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6931366" y="22859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6931366" y="54863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6931366" y="58673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8253753" y="6102349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8760167" y="5873749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693366" y="3657600"/>
            <a:ext cx="273196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6931366" y="4190999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6931366" y="51053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8226766" y="5714999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8733179" y="5486399"/>
            <a:ext cx="904094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</p:spTree>
    <p:extLst>
      <p:ext uri="{BB962C8B-B14F-4D97-AF65-F5344CB8AC3E}">
        <p14:creationId xmlns:p14="http://schemas.microsoft.com/office/powerpoint/2010/main" val="3359046218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#2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524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524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v2 =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v1 + 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6934200" y="26669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6934200" y="30479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8256587" y="3282949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8763001" y="3054349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733494" y="838200"/>
            <a:ext cx="1690591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6934200" y="1371599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6934200" y="22859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8229600" y="2895599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8736013" y="2666999"/>
            <a:ext cx="904094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60902"/>
              </p:ext>
            </p:extLst>
          </p:nvPr>
        </p:nvGraphicFramePr>
        <p:xfrm>
          <a:off x="6781800" y="4114800"/>
          <a:ext cx="335280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&amp;v1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2572276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#3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524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  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524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v2 =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v1 + 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6934200" y="26669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rgbClr val="FF0000"/>
                </a:solidFill>
                <a:latin typeface="Courier New Bold" charset="0"/>
                <a:cs typeface="Courier New Bold" charset="0"/>
                <a:sym typeface="Courier New Bold" charset="0"/>
              </a:rPr>
              <a:t>18213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6934200" y="30479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8256587" y="3282949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8763001" y="3054349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730073" y="838200"/>
            <a:ext cx="1690591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6934200" y="1371599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6934200" y="22859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8229600" y="2895599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8736013" y="2666999"/>
            <a:ext cx="904094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225658"/>
              </p:ext>
            </p:extLst>
          </p:nvPr>
        </p:nvGraphicFramePr>
        <p:xfrm>
          <a:off x="6781800" y="4114800"/>
          <a:ext cx="335280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&amp;v1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6315547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#4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524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524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v1 + 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6934200" y="2667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18213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6934200" y="3048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8256587" y="32829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8763001" y="3054350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724337" y="838201"/>
            <a:ext cx="1690591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6934200" y="137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6934200" y="2286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8229600" y="2895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8736013" y="2667000"/>
            <a:ext cx="904094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8165582"/>
              </p:ext>
            </p:extLst>
          </p:nvPr>
        </p:nvGraphicFramePr>
        <p:xfrm>
          <a:off x="6781800" y="3886201"/>
          <a:ext cx="3352800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" name="Line 10"/>
          <p:cNvSpPr>
            <a:spLocks noChangeShapeType="1"/>
          </p:cNvSpPr>
          <p:nvPr/>
        </p:nvSpPr>
        <p:spPr bwMode="auto">
          <a:xfrm flipH="1">
            <a:off x="8229600" y="64008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" name="Rectangle 11"/>
          <p:cNvSpPr>
            <a:spLocks/>
          </p:cNvSpPr>
          <p:nvPr/>
        </p:nvSpPr>
        <p:spPr bwMode="auto">
          <a:xfrm>
            <a:off x="8736014" y="6172200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1" name="Rectangle 12"/>
          <p:cNvSpPr>
            <a:spLocks/>
          </p:cNvSpPr>
          <p:nvPr/>
        </p:nvSpPr>
        <p:spPr bwMode="auto">
          <a:xfrm>
            <a:off x="7467600" y="4800602"/>
            <a:ext cx="2667718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Updated Stack Structure</a:t>
            </a:r>
          </a:p>
        </p:txBody>
      </p:sp>
      <p:sp>
        <p:nvSpPr>
          <p:cNvPr id="32" name="Rectangle 13"/>
          <p:cNvSpPr>
            <a:spLocks/>
          </p:cNvSpPr>
          <p:nvPr/>
        </p:nvSpPr>
        <p:spPr bwMode="auto">
          <a:xfrm>
            <a:off x="6934200" y="52578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36" name="Rectangle 9"/>
          <p:cNvSpPr>
            <a:spLocks/>
          </p:cNvSpPr>
          <p:nvPr/>
        </p:nvSpPr>
        <p:spPr bwMode="auto">
          <a:xfrm>
            <a:off x="6934200" y="6172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</p:spTree>
    <p:extLst>
      <p:ext uri="{BB962C8B-B14F-4D97-AF65-F5344CB8AC3E}">
        <p14:creationId xmlns:p14="http://schemas.microsoft.com/office/powerpoint/2010/main" val="2059723412"/>
      </p:ext>
    </p:extLst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#5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524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524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return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v1 + 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803950"/>
              </p:ext>
            </p:extLst>
          </p:nvPr>
        </p:nvGraphicFramePr>
        <p:xfrm>
          <a:off x="6933482" y="3352799"/>
          <a:ext cx="3352800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" name="Line 10"/>
          <p:cNvSpPr>
            <a:spLocks noChangeShapeType="1"/>
          </p:cNvSpPr>
          <p:nvPr/>
        </p:nvSpPr>
        <p:spPr bwMode="auto">
          <a:xfrm flipH="1">
            <a:off x="8228882" y="2514599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" name="Rectangle 11"/>
          <p:cNvSpPr>
            <a:spLocks/>
          </p:cNvSpPr>
          <p:nvPr/>
        </p:nvSpPr>
        <p:spPr bwMode="auto">
          <a:xfrm>
            <a:off x="8735296" y="2285999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1" name="Rectangle 12"/>
          <p:cNvSpPr>
            <a:spLocks/>
          </p:cNvSpPr>
          <p:nvPr/>
        </p:nvSpPr>
        <p:spPr bwMode="auto">
          <a:xfrm>
            <a:off x="7695482" y="838200"/>
            <a:ext cx="2667718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Updated Stack Structure</a:t>
            </a:r>
          </a:p>
        </p:txBody>
      </p:sp>
      <p:sp>
        <p:nvSpPr>
          <p:cNvPr id="32" name="Rectangle 13"/>
          <p:cNvSpPr>
            <a:spLocks/>
          </p:cNvSpPr>
          <p:nvPr/>
        </p:nvSpPr>
        <p:spPr bwMode="auto">
          <a:xfrm>
            <a:off x="6933482" y="1371599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36" name="Rectangle 9"/>
          <p:cNvSpPr>
            <a:spLocks/>
          </p:cNvSpPr>
          <p:nvPr/>
        </p:nvSpPr>
        <p:spPr bwMode="auto">
          <a:xfrm>
            <a:off x="6933482" y="22859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5" name="Line 10"/>
          <p:cNvSpPr>
            <a:spLocks noChangeShapeType="1"/>
          </p:cNvSpPr>
          <p:nvPr/>
        </p:nvSpPr>
        <p:spPr bwMode="auto">
          <a:xfrm flipH="1">
            <a:off x="8228882" y="5562599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8" name="Rectangle 11"/>
          <p:cNvSpPr>
            <a:spLocks/>
          </p:cNvSpPr>
          <p:nvPr/>
        </p:nvSpPr>
        <p:spPr bwMode="auto">
          <a:xfrm>
            <a:off x="8735296" y="5333999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3" name="Rectangle 12"/>
          <p:cNvSpPr>
            <a:spLocks/>
          </p:cNvSpPr>
          <p:nvPr/>
        </p:nvSpPr>
        <p:spPr bwMode="auto">
          <a:xfrm>
            <a:off x="7695482" y="4267200"/>
            <a:ext cx="2254848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Final Stack Structure</a:t>
            </a:r>
          </a:p>
        </p:txBody>
      </p:sp>
      <p:sp>
        <p:nvSpPr>
          <p:cNvPr id="34" name="Rectangle 13"/>
          <p:cNvSpPr>
            <a:spLocks/>
          </p:cNvSpPr>
          <p:nvPr/>
        </p:nvSpPr>
        <p:spPr bwMode="auto">
          <a:xfrm>
            <a:off x="6933482" y="4800599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342740011"/>
      </p:ext>
    </p:extLst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Register Saving Conventions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When procedure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calls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:</a:t>
            </a:r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is the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caller</a:t>
            </a:r>
            <a:endParaRPr lang="en-US" dirty="0"/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 is the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Can register </a:t>
            </a:r>
            <a:r>
              <a:rPr lang="en-US" i="1" dirty="0"/>
              <a:t>x </a:t>
            </a:r>
            <a:r>
              <a:rPr lang="en-US" dirty="0"/>
              <a:t>be used for temporary storage?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552450" lvl="1"/>
            <a:r>
              <a:rPr lang="en-US" dirty="0"/>
              <a:t>Contents of register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r>
              <a:rPr lang="en-US" dirty="0"/>
              <a:t> overwritten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  <a:p>
            <a:pPr marL="552450" lvl="1"/>
            <a:r>
              <a:rPr lang="en-US" dirty="0">
                <a:ea typeface="Zapf Dingbats" charset="0"/>
                <a:cs typeface="Zapf Dingbats" charset="0"/>
              </a:rPr>
              <a:t>This could be trouble ➙ something should be done!</a:t>
            </a:r>
            <a:endParaRPr lang="en-US" sz="1800" dirty="0"/>
          </a:p>
          <a:p>
            <a:pPr marL="838200" lvl="2"/>
            <a:r>
              <a:rPr lang="en-US" dirty="0"/>
              <a:t>Need some coordination</a:t>
            </a:r>
          </a:p>
        </p:txBody>
      </p:sp>
      <p:sp>
        <p:nvSpPr>
          <p:cNvPr id="74757" name="Rectangle 5"/>
          <p:cNvSpPr>
            <a:spLocks/>
          </p:cNvSpPr>
          <p:nvPr/>
        </p:nvSpPr>
        <p:spPr bwMode="auto">
          <a:xfrm>
            <a:off x="2284413" y="3200400"/>
            <a:ext cx="3797300" cy="1976438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$15213,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endParaRPr lang="en-US" sz="2400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call who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</a:t>
            </a:r>
          </a:p>
        </p:txBody>
      </p:sp>
      <p:sp>
        <p:nvSpPr>
          <p:cNvPr id="74758" name="Rectangle 6"/>
          <p:cNvSpPr>
            <a:spLocks/>
          </p:cNvSpPr>
          <p:nvPr/>
        </p:nvSpPr>
        <p:spPr bwMode="auto">
          <a:xfrm>
            <a:off x="6275388" y="3200400"/>
            <a:ext cx="3797300" cy="1981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who: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$18213,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endParaRPr lang="en-US" sz="2400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</a:t>
            </a:r>
          </a:p>
        </p:txBody>
      </p:sp>
    </p:spTree>
    <p:extLst>
      <p:ext uri="{BB962C8B-B14F-4D97-AF65-F5344CB8AC3E}">
        <p14:creationId xmlns:p14="http://schemas.microsoft.com/office/powerpoint/2010/main" val="1718456390"/>
      </p:ext>
    </p:extLst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Register Saving Conventions</a:t>
            </a:r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When procedure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calls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:</a:t>
            </a:r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is the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caller</a:t>
            </a:r>
            <a:endParaRPr lang="en-US" dirty="0"/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 is the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Can register </a:t>
            </a:r>
            <a:r>
              <a:rPr lang="en-US" i="1" dirty="0"/>
              <a:t>x </a:t>
            </a:r>
            <a:r>
              <a:rPr lang="en-US" dirty="0"/>
              <a:t>be used for temporary storage?</a:t>
            </a:r>
          </a:p>
          <a:p>
            <a:r>
              <a:rPr lang="en-US" dirty="0"/>
              <a:t>Conventions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“Caller Saved”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838200" lvl="2"/>
            <a:r>
              <a:rPr lang="en-US" dirty="0"/>
              <a:t>Caller saves temporary values in its frame before the call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“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 Saved”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838200" lvl="2"/>
            <a:r>
              <a:rPr lang="en-US" dirty="0" err="1"/>
              <a:t>Callee</a:t>
            </a:r>
            <a:r>
              <a:rPr lang="en-US" dirty="0"/>
              <a:t> saves temporary values in its frame before using</a:t>
            </a:r>
          </a:p>
          <a:p>
            <a:pPr marL="838200" lvl="2"/>
            <a:r>
              <a:rPr lang="en-US" dirty="0" err="1"/>
              <a:t>Callee</a:t>
            </a:r>
            <a:r>
              <a:rPr lang="en-US" dirty="0"/>
              <a:t> restores them before returning to caller</a:t>
            </a:r>
          </a:p>
        </p:txBody>
      </p:sp>
    </p:spTree>
    <p:extLst>
      <p:ext uri="{BB962C8B-B14F-4D97-AF65-F5344CB8AC3E}">
        <p14:creationId xmlns:p14="http://schemas.microsoft.com/office/powerpoint/2010/main" val="3739810145"/>
      </p:ext>
    </p:extLst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Linux Register Usage #1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Return value</a:t>
            </a:r>
          </a:p>
          <a:p>
            <a:pPr marL="552450" lvl="1"/>
            <a:r>
              <a:rPr lang="en-US" dirty="0"/>
              <a:t>Caller-saved</a:t>
            </a:r>
          </a:p>
          <a:p>
            <a:pPr marL="552450" lvl="1"/>
            <a:r>
              <a:rPr lang="en-US" dirty="0"/>
              <a:t>Can be modified by procedure</a:t>
            </a:r>
          </a:p>
          <a:p>
            <a:pPr marL="292100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r>
              <a:rPr lang="en-US" b="0" dirty="0">
                <a:cs typeface="Courier New Bold" charset="0"/>
                <a:sym typeface="Courier New Bold" charset="0"/>
              </a:rPr>
              <a:t>, ...,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%r9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Arguments (Diane’s silk dress)</a:t>
            </a:r>
          </a:p>
          <a:p>
            <a:pPr marL="552450" lvl="1"/>
            <a:r>
              <a:rPr lang="en-US" dirty="0"/>
              <a:t>Caller-saved</a:t>
            </a:r>
          </a:p>
          <a:p>
            <a:pPr marL="552450" lvl="1"/>
            <a:r>
              <a:rPr lang="en-US" dirty="0"/>
              <a:t>Can be modified by procedure</a:t>
            </a:r>
          </a:p>
          <a:p>
            <a:pPr marL="292100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  <a:r>
              <a:rPr lang="en-US" b="0" dirty="0">
                <a:cs typeface="Courier New Bold" charset="0"/>
                <a:sym typeface="Courier New Bold" charset="0"/>
              </a:rPr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Caller-saved</a:t>
            </a:r>
          </a:p>
          <a:p>
            <a:pPr marL="552450" lvl="1"/>
            <a:r>
              <a:rPr lang="en-US" dirty="0"/>
              <a:t>Can be modified by procedure</a:t>
            </a:r>
          </a:p>
          <a:p>
            <a:pPr marL="552450" lvl="1"/>
            <a:endParaRPr lang="en-US" dirty="0"/>
          </a:p>
          <a:p>
            <a:pPr marL="552450" lvl="1"/>
            <a:endParaRPr lang="en-US" dirty="0"/>
          </a:p>
          <a:p>
            <a:pPr marL="552450" lvl="1"/>
            <a:endParaRPr lang="en-US" dirty="0"/>
          </a:p>
        </p:txBody>
      </p:sp>
      <p:sp>
        <p:nvSpPr>
          <p:cNvPr id="76805" name="Rectangle 5"/>
          <p:cNvSpPr>
            <a:spLocks/>
          </p:cNvSpPr>
          <p:nvPr/>
        </p:nvSpPr>
        <p:spPr bwMode="auto">
          <a:xfrm>
            <a:off x="7848600" y="1600200"/>
            <a:ext cx="2540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06" name="Rectangle 6"/>
          <p:cNvSpPr>
            <a:spLocks/>
          </p:cNvSpPr>
          <p:nvPr/>
        </p:nvSpPr>
        <p:spPr bwMode="auto">
          <a:xfrm>
            <a:off x="7848600" y="29718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07" name="Rectangle 7"/>
          <p:cNvSpPr>
            <a:spLocks/>
          </p:cNvSpPr>
          <p:nvPr/>
        </p:nvSpPr>
        <p:spPr bwMode="auto">
          <a:xfrm>
            <a:off x="7848600" y="34290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13" name="AutoShape 13"/>
          <p:cNvSpPr>
            <a:spLocks/>
          </p:cNvSpPr>
          <p:nvPr/>
        </p:nvSpPr>
        <p:spPr bwMode="auto">
          <a:xfrm>
            <a:off x="7391400" y="2057400"/>
            <a:ext cx="304800" cy="2667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6" name="Rectangle 16"/>
          <p:cNvSpPr>
            <a:spLocks/>
          </p:cNvSpPr>
          <p:nvPr/>
        </p:nvSpPr>
        <p:spPr bwMode="auto">
          <a:xfrm>
            <a:off x="6026873" y="1600201"/>
            <a:ext cx="1293239" cy="3262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value</a:t>
            </a:r>
          </a:p>
        </p:txBody>
      </p:sp>
      <p:sp>
        <p:nvSpPr>
          <p:cNvPr id="20" name="Rectangle 7"/>
          <p:cNvSpPr>
            <a:spLocks/>
          </p:cNvSpPr>
          <p:nvPr/>
        </p:nvSpPr>
        <p:spPr bwMode="auto">
          <a:xfrm>
            <a:off x="7848600" y="38862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21" name="Rectangle 7"/>
          <p:cNvSpPr>
            <a:spLocks/>
          </p:cNvSpPr>
          <p:nvPr/>
        </p:nvSpPr>
        <p:spPr bwMode="auto">
          <a:xfrm>
            <a:off x="7848600" y="43434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22" name="Rectangle 7"/>
          <p:cNvSpPr>
            <a:spLocks/>
          </p:cNvSpPr>
          <p:nvPr/>
        </p:nvSpPr>
        <p:spPr bwMode="auto">
          <a:xfrm>
            <a:off x="7848600" y="4800600"/>
            <a:ext cx="25400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</a:p>
        </p:txBody>
      </p:sp>
      <p:sp>
        <p:nvSpPr>
          <p:cNvPr id="23" name="Rectangle 7"/>
          <p:cNvSpPr>
            <a:spLocks/>
          </p:cNvSpPr>
          <p:nvPr/>
        </p:nvSpPr>
        <p:spPr bwMode="auto">
          <a:xfrm>
            <a:off x="7848600" y="5257800"/>
            <a:ext cx="25400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</a:p>
        </p:txBody>
      </p:sp>
      <p:sp>
        <p:nvSpPr>
          <p:cNvPr id="24" name="Rectangle 5"/>
          <p:cNvSpPr>
            <a:spLocks/>
          </p:cNvSpPr>
          <p:nvPr/>
        </p:nvSpPr>
        <p:spPr bwMode="auto">
          <a:xfrm>
            <a:off x="7848600" y="20574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5"/>
          <p:cNvSpPr>
            <a:spLocks/>
          </p:cNvSpPr>
          <p:nvPr/>
        </p:nvSpPr>
        <p:spPr bwMode="auto">
          <a:xfrm>
            <a:off x="7848600" y="25146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6" name="Rectangle 16"/>
          <p:cNvSpPr>
            <a:spLocks/>
          </p:cNvSpPr>
          <p:nvPr/>
        </p:nvSpPr>
        <p:spPr bwMode="auto">
          <a:xfrm>
            <a:off x="6196405" y="3200401"/>
            <a:ext cx="1123706" cy="3262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</p:txBody>
      </p:sp>
      <p:sp>
        <p:nvSpPr>
          <p:cNvPr id="27" name="Rectangle 16"/>
          <p:cNvSpPr>
            <a:spLocks/>
          </p:cNvSpPr>
          <p:nvPr/>
        </p:nvSpPr>
        <p:spPr bwMode="auto">
          <a:xfrm>
            <a:off x="6041094" y="5029200"/>
            <a:ext cx="1240147" cy="57554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Caller-saved</a:t>
            </a:r>
          </a:p>
          <a:p>
            <a:pPr algn="r"/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temporaries</a:t>
            </a:r>
          </a:p>
        </p:txBody>
      </p:sp>
      <p:sp>
        <p:nvSpPr>
          <p:cNvPr id="28" name="AutoShape 13"/>
          <p:cNvSpPr>
            <a:spLocks/>
          </p:cNvSpPr>
          <p:nvPr/>
        </p:nvSpPr>
        <p:spPr bwMode="auto">
          <a:xfrm>
            <a:off x="7391400" y="4800600"/>
            <a:ext cx="304800" cy="838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516956"/>
      </p:ext>
    </p:extLst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Linux Register Usage #2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-saved</a:t>
            </a:r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 must save &amp; restore</a:t>
            </a:r>
          </a:p>
          <a:p>
            <a:pPr marL="292100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dirty="0"/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-saved</a:t>
            </a:r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 must save &amp; restore</a:t>
            </a:r>
          </a:p>
          <a:p>
            <a:pPr marL="552450" lvl="1"/>
            <a:r>
              <a:rPr lang="en-US" dirty="0"/>
              <a:t>May be used as frame pointer or as scratch</a:t>
            </a:r>
          </a:p>
          <a:p>
            <a:pPr marL="552450" lvl="1"/>
            <a:r>
              <a:rPr lang="en-US" dirty="0"/>
              <a:t>Can mix &amp; match</a:t>
            </a:r>
          </a:p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Special form of </a:t>
            </a:r>
            <a:r>
              <a:rPr lang="en-US" dirty="0" err="1"/>
              <a:t>callee</a:t>
            </a:r>
            <a:r>
              <a:rPr lang="en-US" dirty="0"/>
              <a:t> save</a:t>
            </a:r>
          </a:p>
          <a:p>
            <a:pPr marL="552450" lvl="1"/>
            <a:r>
              <a:rPr lang="en-US" dirty="0"/>
              <a:t>Restored to original value upon exit from procedure</a:t>
            </a:r>
          </a:p>
        </p:txBody>
      </p:sp>
      <p:sp>
        <p:nvSpPr>
          <p:cNvPr id="76808" name="Rectangle 8"/>
          <p:cNvSpPr>
            <a:spLocks/>
          </p:cNvSpPr>
          <p:nvPr/>
        </p:nvSpPr>
        <p:spPr bwMode="auto">
          <a:xfrm>
            <a:off x="7924800" y="13716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11" name="Rectangle 11"/>
          <p:cNvSpPr>
            <a:spLocks/>
          </p:cNvSpPr>
          <p:nvPr/>
        </p:nvSpPr>
        <p:spPr bwMode="auto">
          <a:xfrm>
            <a:off x="7924800" y="3657600"/>
            <a:ext cx="2540000" cy="3810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14" name="AutoShape 14"/>
          <p:cNvSpPr>
            <a:spLocks/>
          </p:cNvSpPr>
          <p:nvPr/>
        </p:nvSpPr>
        <p:spPr bwMode="auto">
          <a:xfrm>
            <a:off x="7467600" y="1371600"/>
            <a:ext cx="304800" cy="2209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5" name="AutoShape 15"/>
          <p:cNvSpPr>
            <a:spLocks/>
          </p:cNvSpPr>
          <p:nvPr/>
        </p:nvSpPr>
        <p:spPr bwMode="auto">
          <a:xfrm>
            <a:off x="7239000" y="3200400"/>
            <a:ext cx="304800" cy="838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39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7" name="Rectangle 17"/>
          <p:cNvSpPr>
            <a:spLocks/>
          </p:cNvSpPr>
          <p:nvPr/>
        </p:nvSpPr>
        <p:spPr bwMode="auto">
          <a:xfrm>
            <a:off x="6084252" y="1981200"/>
            <a:ext cx="1273810" cy="57554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Callee</a:t>
            </a:r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-saved</a:t>
            </a:r>
            <a:endParaRPr lang="en-US" dirty="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Temporaries</a:t>
            </a:r>
          </a:p>
        </p:txBody>
      </p:sp>
      <p:sp>
        <p:nvSpPr>
          <p:cNvPr id="76818" name="Rectangle 18"/>
          <p:cNvSpPr>
            <a:spLocks/>
          </p:cNvSpPr>
          <p:nvPr/>
        </p:nvSpPr>
        <p:spPr bwMode="auto">
          <a:xfrm>
            <a:off x="6466602" y="3429001"/>
            <a:ext cx="746999" cy="3262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Special</a:t>
            </a:r>
          </a:p>
        </p:txBody>
      </p:sp>
      <p:sp>
        <p:nvSpPr>
          <p:cNvPr id="24" name="Rectangle 8"/>
          <p:cNvSpPr>
            <a:spLocks/>
          </p:cNvSpPr>
          <p:nvPr/>
        </p:nvSpPr>
        <p:spPr bwMode="auto">
          <a:xfrm>
            <a:off x="7924800" y="32004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8"/>
          <p:cNvSpPr>
            <a:spLocks/>
          </p:cNvSpPr>
          <p:nvPr/>
        </p:nvSpPr>
        <p:spPr bwMode="auto">
          <a:xfrm>
            <a:off x="7924800" y="18288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</a:p>
        </p:txBody>
      </p:sp>
      <p:sp>
        <p:nvSpPr>
          <p:cNvPr id="26" name="Rectangle 8"/>
          <p:cNvSpPr>
            <a:spLocks/>
          </p:cNvSpPr>
          <p:nvPr/>
        </p:nvSpPr>
        <p:spPr bwMode="auto">
          <a:xfrm>
            <a:off x="7924800" y="22860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</a:p>
        </p:txBody>
      </p:sp>
      <p:sp>
        <p:nvSpPr>
          <p:cNvPr id="27" name="Rectangle 8"/>
          <p:cNvSpPr>
            <a:spLocks/>
          </p:cNvSpPr>
          <p:nvPr/>
        </p:nvSpPr>
        <p:spPr bwMode="auto">
          <a:xfrm>
            <a:off x="7924800" y="27432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</a:p>
        </p:txBody>
      </p:sp>
    </p:spTree>
    <p:extLst>
      <p:ext uri="{BB962C8B-B14F-4D97-AF65-F5344CB8AC3E}">
        <p14:creationId xmlns:p14="http://schemas.microsoft.com/office/powerpoint/2010/main" val="129986716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x86-64 Stack Pushing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Pushing: </a:t>
            </a:r>
            <a:r>
              <a:rPr lang="en-US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pushq</a:t>
            </a:r>
            <a:r>
              <a:rPr lang="en-US" b="0" dirty="0"/>
              <a:t> </a:t>
            </a:r>
            <a:r>
              <a:rPr lang="en-US" b="0" i="1" dirty="0" err="1"/>
              <a:t>Src</a:t>
            </a:r>
            <a:endParaRPr lang="en-US" b="0" dirty="0"/>
          </a:p>
          <a:p>
            <a:pPr lvl="1" eaLnBrk="1" hangingPunct="1">
              <a:defRPr/>
            </a:pPr>
            <a:r>
              <a:rPr lang="en-US" dirty="0"/>
              <a:t>Fetch operand at </a:t>
            </a:r>
            <a:r>
              <a:rPr lang="en-US" i="1" dirty="0" err="1"/>
              <a:t>Src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Decrement </a:t>
            </a: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r>
              <a:rPr lang="en-US" dirty="0"/>
              <a:t> by 8</a:t>
            </a:r>
          </a:p>
          <a:p>
            <a:pPr lvl="1" eaLnBrk="1" hangingPunct="1">
              <a:defRPr/>
            </a:pPr>
            <a:r>
              <a:rPr lang="en-US" dirty="0"/>
              <a:t>Then write operand at address given by </a:t>
            </a: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/>
          </a:p>
        </p:txBody>
      </p:sp>
      <p:sp>
        <p:nvSpPr>
          <p:cNvPr id="5124" name="Line 5"/>
          <p:cNvSpPr>
            <a:spLocks noChangeShapeType="1"/>
          </p:cNvSpPr>
          <p:nvPr/>
        </p:nvSpPr>
        <p:spPr bwMode="auto">
          <a:xfrm>
            <a:off x="7963338" y="5005388"/>
            <a:ext cx="508000" cy="0"/>
          </a:xfrm>
          <a:prstGeom prst="line">
            <a:avLst/>
          </a:prstGeom>
          <a:noFill/>
          <a:ln w="25400">
            <a:solidFill>
              <a:srgbClr val="B2B2B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Rectangle 7"/>
          <p:cNvSpPr>
            <a:spLocks noChangeArrowheads="1"/>
          </p:cNvSpPr>
          <p:nvPr/>
        </p:nvSpPr>
        <p:spPr bwMode="auto">
          <a:xfrm>
            <a:off x="8474514" y="1981200"/>
            <a:ext cx="1292225" cy="32004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</p:txBody>
      </p:sp>
      <p:sp>
        <p:nvSpPr>
          <p:cNvPr id="5126" name="Line 8"/>
          <p:cNvSpPr>
            <a:spLocks noChangeShapeType="1"/>
          </p:cNvSpPr>
          <p:nvPr/>
        </p:nvSpPr>
        <p:spPr bwMode="auto">
          <a:xfrm flipH="1">
            <a:off x="10760513" y="3810000"/>
            <a:ext cx="0" cy="1371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5127" name="Rectangle 9"/>
          <p:cNvSpPr>
            <a:spLocks noChangeArrowheads="1"/>
          </p:cNvSpPr>
          <p:nvPr/>
        </p:nvSpPr>
        <p:spPr bwMode="auto">
          <a:xfrm>
            <a:off x="9988989" y="4111626"/>
            <a:ext cx="1565275" cy="638175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/>
              <a:t>Stack Grows</a:t>
            </a:r>
          </a:p>
          <a:p>
            <a:pPr>
              <a:lnSpc>
                <a:spcPct val="100000"/>
              </a:lnSpc>
            </a:pPr>
            <a:r>
              <a:rPr lang="en-US" altLang="en-US" sz="1800" i="1"/>
              <a:t>Down</a:t>
            </a:r>
          </a:p>
        </p:txBody>
      </p:sp>
      <p:grpSp>
        <p:nvGrpSpPr>
          <p:cNvPr id="5128" name="Group 10"/>
          <p:cNvGrpSpPr>
            <a:grpSpLocks/>
          </p:cNvGrpSpPr>
          <p:nvPr/>
        </p:nvGrpSpPr>
        <p:grpSpPr bwMode="auto">
          <a:xfrm>
            <a:off x="9988989" y="1600200"/>
            <a:ext cx="1349375" cy="1295400"/>
            <a:chOff x="3264" y="720"/>
            <a:chExt cx="850" cy="816"/>
          </a:xfrm>
        </p:grpSpPr>
        <p:sp>
          <p:nvSpPr>
            <p:cNvPr id="5140" name="Line 11"/>
            <p:cNvSpPr>
              <a:spLocks noChangeShapeType="1"/>
            </p:cNvSpPr>
            <p:nvPr/>
          </p:nvSpPr>
          <p:spPr bwMode="auto">
            <a:xfrm flipH="1" flipV="1">
              <a:off x="3696" y="720"/>
              <a:ext cx="0" cy="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 useBgFill="1">
          <p:nvSpPr>
            <p:cNvPr id="5141" name="Rectangle 12"/>
            <p:cNvSpPr>
              <a:spLocks noChangeArrowheads="1"/>
            </p:cNvSpPr>
            <p:nvPr/>
          </p:nvSpPr>
          <p:spPr bwMode="auto">
            <a:xfrm>
              <a:off x="3264" y="973"/>
              <a:ext cx="850" cy="402"/>
            </a:xfrm>
            <a:prstGeom prst="rect">
              <a:avLst/>
            </a:pr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sz="1800"/>
                <a:t>Increasing</a:t>
              </a:r>
            </a:p>
            <a:p>
              <a:pPr>
                <a:lnSpc>
                  <a:spcPct val="100000"/>
                </a:lnSpc>
              </a:pPr>
              <a:r>
                <a:rPr lang="en-US" altLang="en-US" sz="1800"/>
                <a:t>Addresses</a:t>
              </a:r>
            </a:p>
          </p:txBody>
        </p:sp>
      </p:grpSp>
      <p:sp>
        <p:nvSpPr>
          <p:cNvPr id="5129" name="Line 13"/>
          <p:cNvSpPr>
            <a:spLocks noChangeShapeType="1"/>
          </p:cNvSpPr>
          <p:nvPr/>
        </p:nvSpPr>
        <p:spPr bwMode="auto">
          <a:xfrm flipH="1" flipV="1">
            <a:off x="9303188" y="5503863"/>
            <a:ext cx="635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5130" name="Rectangle 14"/>
          <p:cNvSpPr>
            <a:spLocks noChangeArrowheads="1"/>
          </p:cNvSpPr>
          <p:nvPr/>
        </p:nvSpPr>
        <p:spPr bwMode="auto">
          <a:xfrm>
            <a:off x="8914462" y="5961064"/>
            <a:ext cx="2037929" cy="366767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 dirty="0"/>
              <a:t>New Stack “Top”</a:t>
            </a:r>
          </a:p>
        </p:txBody>
      </p:sp>
      <p:sp>
        <p:nvSpPr>
          <p:cNvPr id="5131" name="Line 15"/>
          <p:cNvSpPr>
            <a:spLocks noChangeShapeType="1"/>
          </p:cNvSpPr>
          <p:nvPr/>
        </p:nvSpPr>
        <p:spPr bwMode="auto">
          <a:xfrm>
            <a:off x="8474513" y="4876800"/>
            <a:ext cx="1295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5132" name="Rectangle 16"/>
          <p:cNvSpPr>
            <a:spLocks noChangeArrowheads="1"/>
          </p:cNvSpPr>
          <p:nvPr/>
        </p:nvSpPr>
        <p:spPr bwMode="auto">
          <a:xfrm>
            <a:off x="9160314" y="838200"/>
            <a:ext cx="1882775" cy="363538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/>
              <a:t>Stack “Bottom”</a:t>
            </a:r>
          </a:p>
        </p:txBody>
      </p:sp>
      <p:sp>
        <p:nvSpPr>
          <p:cNvPr id="5133" name="Line 17"/>
          <p:cNvSpPr>
            <a:spLocks noChangeShapeType="1"/>
          </p:cNvSpPr>
          <p:nvPr/>
        </p:nvSpPr>
        <p:spPr bwMode="auto">
          <a:xfrm flipH="1">
            <a:off x="9541313" y="1295400"/>
            <a:ext cx="4572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Rectangle 19"/>
          <p:cNvSpPr>
            <a:spLocks noChangeArrowheads="1"/>
          </p:cNvSpPr>
          <p:nvPr/>
        </p:nvSpPr>
        <p:spPr bwMode="auto">
          <a:xfrm>
            <a:off x="8474514" y="5181600"/>
            <a:ext cx="1292225" cy="304800"/>
          </a:xfrm>
          <a:prstGeom prst="rect">
            <a:avLst/>
          </a:prstGeom>
          <a:solidFill>
            <a:srgbClr val="FFCC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</p:txBody>
      </p:sp>
      <p:grpSp>
        <p:nvGrpSpPr>
          <p:cNvPr id="5135" name="Group 20"/>
          <p:cNvGrpSpPr>
            <a:grpSpLocks/>
          </p:cNvGrpSpPr>
          <p:nvPr/>
        </p:nvGrpSpPr>
        <p:grpSpPr bwMode="auto">
          <a:xfrm>
            <a:off x="6950514" y="4573588"/>
            <a:ext cx="1520825" cy="912812"/>
            <a:chOff x="2592" y="2736"/>
            <a:chExt cx="958" cy="575"/>
          </a:xfrm>
        </p:grpSpPr>
        <p:sp>
          <p:nvSpPr>
            <p:cNvPr id="5138" name="Line 21"/>
            <p:cNvSpPr>
              <a:spLocks noChangeShapeType="1"/>
            </p:cNvSpPr>
            <p:nvPr/>
          </p:nvSpPr>
          <p:spPr bwMode="auto">
            <a:xfrm>
              <a:off x="3230" y="3201"/>
              <a:ext cx="3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9" name="Rectangle 22"/>
            <p:cNvSpPr>
              <a:spLocks noChangeArrowheads="1"/>
            </p:cNvSpPr>
            <p:nvPr/>
          </p:nvSpPr>
          <p:spPr bwMode="auto">
            <a:xfrm>
              <a:off x="2592" y="2736"/>
              <a:ext cx="610" cy="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 sz="1800" dirty="0"/>
                <a:t>Stack</a:t>
              </a:r>
            </a:p>
            <a:p>
              <a:pPr algn="r">
                <a:lnSpc>
                  <a:spcPct val="100000"/>
                </a:lnSpc>
              </a:pPr>
              <a:r>
                <a:rPr lang="en-US" altLang="en-US" sz="1800" dirty="0"/>
                <a:t>Pointer</a:t>
              </a:r>
            </a:p>
            <a:p>
              <a:pPr algn="r">
                <a:lnSpc>
                  <a:spcPct val="100000"/>
                </a:lnSpc>
              </a:pPr>
              <a:r>
                <a:rPr lang="en-US" altLang="en-US" sz="1800" dirty="0">
                  <a:latin typeface="Courier New" pitchFamily="49" charset="0"/>
                </a:rPr>
                <a:t>%</a:t>
              </a:r>
              <a:r>
                <a:rPr lang="en-US" altLang="en-US" sz="1800" dirty="0" err="1">
                  <a:latin typeface="Courier New" pitchFamily="49" charset="0"/>
                </a:rPr>
                <a:t>rsp</a:t>
              </a:r>
              <a:endParaRPr lang="en-US" altLang="en-US" sz="1800" dirty="0">
                <a:latin typeface="Courier New" pitchFamily="49" charset="0"/>
              </a:endParaRPr>
            </a:p>
          </p:txBody>
        </p:sp>
      </p:grpSp>
      <p:sp>
        <p:nvSpPr>
          <p:cNvPr id="5136" name="Rectangle 23"/>
          <p:cNvSpPr>
            <a:spLocks noChangeArrowheads="1"/>
          </p:cNvSpPr>
          <p:nvPr/>
        </p:nvSpPr>
        <p:spPr bwMode="auto">
          <a:xfrm>
            <a:off x="8103613" y="5021263"/>
            <a:ext cx="275076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600" dirty="0"/>
              <a:t>-8</a:t>
            </a:r>
          </a:p>
        </p:txBody>
      </p:sp>
      <p:sp>
        <p:nvSpPr>
          <p:cNvPr id="5137" name="Line 24"/>
          <p:cNvSpPr>
            <a:spLocks noChangeShapeType="1"/>
          </p:cNvSpPr>
          <p:nvPr/>
        </p:nvSpPr>
        <p:spPr bwMode="auto">
          <a:xfrm>
            <a:off x="8093513" y="5029200"/>
            <a:ext cx="0" cy="3048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/>
              <a:t>Callee</a:t>
            </a:r>
            <a:r>
              <a:rPr lang="en-US" dirty="0"/>
              <a:t>-Saved Example #1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447800" y="2971800"/>
            <a:ext cx="44196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447800" y="11430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x + 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8164634" y="2514599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8683872" y="2355849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7631234" y="838200"/>
            <a:ext cx="2357440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Stack Structure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6869234" y="1371599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6869234" y="22859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6869234" y="55625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6869234" y="59435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8191621" y="6178549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8698035" y="5949949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631234" y="3352800"/>
            <a:ext cx="273196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6869234" y="3886199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6869234" y="48005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8164634" y="5791199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8671047" y="5562599"/>
            <a:ext cx="904094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6869234" y="51815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dirty="0"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dirty="0" err="1"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dirty="0"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174008"/>
      </p:ext>
    </p:extLst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/>
              <a:t>Callee</a:t>
            </a:r>
            <a:r>
              <a:rPr lang="en-US" dirty="0"/>
              <a:t>-Saved Example #2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447800" y="2971800"/>
            <a:ext cx="4419600" cy="3429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447800" y="11430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x + 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8153400" y="5921582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8672638" y="5762832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7620000" y="4245183"/>
            <a:ext cx="2853282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Pre-return Stack Structure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6858000" y="4778582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6858000" y="5692982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6858000" y="3025982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6858000" y="3406982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8180387" y="3641932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8686801" y="3413332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620000" y="816183"/>
            <a:ext cx="273196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6858000" y="1349582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6858000" y="2263982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8153400" y="3254582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8659813" y="3025982"/>
            <a:ext cx="904094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6858000" y="2644982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dirty="0"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dirty="0" err="1"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dirty="0"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931720"/>
      </p:ext>
    </p:extLst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4" name="Rectangle 10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990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7010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</p:spTree>
    <p:extLst>
      <p:ext uri="{BB962C8B-B14F-4D97-AF65-F5344CB8AC3E}">
        <p14:creationId xmlns:p14="http://schemas.microsoft.com/office/powerpoint/2010/main" val="2137240585"/>
      </p:ext>
    </p:extLst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4" name="Rectangle 10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990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(x == 0)</a:t>
            </a:r>
          </a:p>
          <a:p>
            <a:pPr algn="l"/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Terminal Case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7010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3774981"/>
              </p:ext>
            </p:extLst>
          </p:nvPr>
        </p:nvGraphicFramePr>
        <p:xfrm>
          <a:off x="1752601" y="4724400"/>
          <a:ext cx="5181601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cs typeface="Courier New"/>
                        </a:rPr>
                        <a:t>Argument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Return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Return 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5284736"/>
      </p:ext>
    </p:extLst>
  </p:cSld>
  <p:clrMapOvr>
    <a:masterClrMapping/>
  </p:clrMapOvr>
  <p:transition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4" name="Rectangle 10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990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Register Save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7010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190406"/>
              </p:ext>
            </p:extLst>
          </p:nvPr>
        </p:nvGraphicFramePr>
        <p:xfrm>
          <a:off x="1752601" y="4724400"/>
          <a:ext cx="5181601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cs typeface="Courier New"/>
                        </a:rPr>
                        <a:t>Argument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Line 10"/>
          <p:cNvSpPr>
            <a:spLocks noChangeShapeType="1"/>
          </p:cNvSpPr>
          <p:nvPr/>
        </p:nvSpPr>
        <p:spPr bwMode="auto">
          <a:xfrm flipH="1">
            <a:off x="8610600" y="64008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Rectangle 11"/>
          <p:cNvSpPr>
            <a:spLocks/>
          </p:cNvSpPr>
          <p:nvPr/>
        </p:nvSpPr>
        <p:spPr bwMode="auto">
          <a:xfrm>
            <a:off x="9117014" y="6172200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3"/>
          <p:cNvSpPr>
            <a:spLocks/>
          </p:cNvSpPr>
          <p:nvPr/>
        </p:nvSpPr>
        <p:spPr bwMode="auto">
          <a:xfrm>
            <a:off x="7315200" y="48768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3" name="Rectangle 9"/>
          <p:cNvSpPr>
            <a:spLocks/>
          </p:cNvSpPr>
          <p:nvPr/>
        </p:nvSpPr>
        <p:spPr bwMode="auto">
          <a:xfrm>
            <a:off x="7315200" y="5791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7315200" y="6172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dirty="0"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dirty="0" err="1"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dirty="0"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839032"/>
      </p:ext>
    </p:extLst>
  </p:cSld>
  <p:clrMapOvr>
    <a:masterClrMapping/>
  </p:clrMapOvr>
  <p:transition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4" name="Rectangle 10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990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(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&amp; 1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&gt;&gt; 1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Call Setup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7010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234340"/>
              </p:ext>
            </p:extLst>
          </p:nvPr>
        </p:nvGraphicFramePr>
        <p:xfrm>
          <a:off x="1752601" y="4724400"/>
          <a:ext cx="5181601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x &gt;&gt;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cs typeface="Courier New"/>
                        </a:rPr>
                        <a:t>Rec. argument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rbx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x &amp; 1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err="1">
                          <a:latin typeface="+mn-lt"/>
                          <a:cs typeface="Courier New"/>
                        </a:rPr>
                        <a:t>Callee</a:t>
                      </a:r>
                      <a:r>
                        <a:rPr lang="en-US" b="0" i="0" dirty="0">
                          <a:latin typeface="+mn-lt"/>
                          <a:cs typeface="Courier New"/>
                        </a:rPr>
                        <a:t>-saved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0865576"/>
      </p:ext>
    </p:extLst>
  </p:cSld>
  <p:clrMapOvr>
    <a:masterClrMapping/>
  </p:clrMapOvr>
  <p:transition spd="med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4" name="Rectangle 10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990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x &gt;&gt; 1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Call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7010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  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6332404"/>
              </p:ext>
            </p:extLst>
          </p:nvPr>
        </p:nvGraphicFramePr>
        <p:xfrm>
          <a:off x="1752601" y="4724400"/>
          <a:ext cx="5181601" cy="138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rbx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x &amp; 1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err="1">
                          <a:latin typeface="+mn-lt"/>
                          <a:cs typeface="Courier New"/>
                        </a:rPr>
                        <a:t>Callee</a:t>
                      </a:r>
                      <a:r>
                        <a:rPr lang="en-US" b="0" i="0" dirty="0">
                          <a:latin typeface="+mn-lt"/>
                          <a:cs typeface="Courier New"/>
                        </a:rPr>
                        <a:t>-saved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Recursive</a:t>
                      </a:r>
                      <a:r>
                        <a:rPr lang="en-US" b="0" i="0" baseline="0" dirty="0">
                          <a:latin typeface="+mn-lt"/>
                          <a:cs typeface="Courier New"/>
                        </a:rPr>
                        <a:t> call return value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2084975"/>
      </p:ext>
    </p:extLst>
  </p:cSld>
  <p:clrMapOvr>
    <a:masterClrMapping/>
  </p:clrMapOvr>
  <p:transition spd="med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4" name="Rectangle 10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990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Result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7010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606899"/>
              </p:ext>
            </p:extLst>
          </p:nvPr>
        </p:nvGraphicFramePr>
        <p:xfrm>
          <a:off x="1752601" y="4724400"/>
          <a:ext cx="5181601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rbx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x &amp; 1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err="1">
                          <a:latin typeface="+mn-lt"/>
                          <a:cs typeface="Courier New"/>
                        </a:rPr>
                        <a:t>Callee</a:t>
                      </a:r>
                      <a:r>
                        <a:rPr lang="en-US" b="0" i="0" dirty="0">
                          <a:latin typeface="+mn-lt"/>
                          <a:cs typeface="Courier New"/>
                        </a:rPr>
                        <a:t>-saved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</a:t>
                      </a:r>
                      <a:r>
                        <a:rPr lang="en-US" b="0" i="0" baseline="0" dirty="0">
                          <a:latin typeface="+mn-lt"/>
                          <a:cs typeface="Courier New"/>
                        </a:rPr>
                        <a:t>eturn value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2153943"/>
      </p:ext>
    </p:extLst>
  </p:cSld>
  <p:clrMapOvr>
    <a:masterClrMapping/>
  </p:clrMapOvr>
  <p:transition spd="med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4" name="Rectangle 10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990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Completion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7010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644567"/>
              </p:ext>
            </p:extLst>
          </p:nvPr>
        </p:nvGraphicFramePr>
        <p:xfrm>
          <a:off x="1752601" y="4724400"/>
          <a:ext cx="5181601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Return</a:t>
                      </a:r>
                      <a:r>
                        <a:rPr lang="en-US" b="0" i="0" baseline="0" dirty="0">
                          <a:latin typeface="+mn-lt"/>
                          <a:cs typeface="Courier New"/>
                        </a:rPr>
                        <a:t> value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cs typeface="Courier New"/>
                        </a:rPr>
                        <a:t>Return</a:t>
                      </a:r>
                      <a:r>
                        <a:rPr lang="en-US" b="0" i="0" baseline="0" dirty="0">
                          <a:latin typeface="+mn-lt"/>
                          <a:cs typeface="Courier New"/>
                        </a:rPr>
                        <a:t> value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Line 10"/>
          <p:cNvSpPr>
            <a:spLocks noChangeShapeType="1"/>
          </p:cNvSpPr>
          <p:nvPr/>
        </p:nvSpPr>
        <p:spPr bwMode="auto">
          <a:xfrm flipH="1">
            <a:off x="8610600" y="5791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Rectangle 11"/>
          <p:cNvSpPr>
            <a:spLocks/>
          </p:cNvSpPr>
          <p:nvPr/>
        </p:nvSpPr>
        <p:spPr bwMode="auto">
          <a:xfrm>
            <a:off x="9117014" y="5562600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3"/>
          <p:cNvSpPr>
            <a:spLocks/>
          </p:cNvSpPr>
          <p:nvPr/>
        </p:nvSpPr>
        <p:spPr bwMode="auto">
          <a:xfrm>
            <a:off x="7315200" y="5029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554530961"/>
      </p:ext>
    </p:extLst>
  </p:cSld>
  <p:clrMapOvr>
    <a:masterClrMapping/>
  </p:clrMapOvr>
  <p:transition spd="med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Observations About Recursion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Handled Without Special Consideration</a:t>
            </a:r>
          </a:p>
          <a:p>
            <a:pPr lvl="1"/>
            <a:r>
              <a:rPr lang="en-US" dirty="0"/>
              <a:t>Stack frames mean that each function call has private storage</a:t>
            </a:r>
          </a:p>
          <a:p>
            <a:pPr lvl="2"/>
            <a:r>
              <a:rPr lang="en-US" dirty="0"/>
              <a:t>Saved registers &amp; local variables</a:t>
            </a:r>
          </a:p>
          <a:p>
            <a:pPr lvl="2"/>
            <a:r>
              <a:rPr lang="en-US" dirty="0"/>
              <a:t>Saved return pointer</a:t>
            </a:r>
          </a:p>
          <a:p>
            <a:pPr lvl="1"/>
            <a:r>
              <a:rPr lang="en-US" dirty="0"/>
              <a:t>Register saving conventions prevent one function call from corrupting another’s data</a:t>
            </a:r>
          </a:p>
          <a:p>
            <a:pPr lvl="2"/>
            <a:r>
              <a:rPr lang="en-US" dirty="0"/>
              <a:t>Unless the C code explicitly does so (e.g., buffer overflow in future lecture)</a:t>
            </a:r>
          </a:p>
          <a:p>
            <a:pPr lvl="1"/>
            <a:r>
              <a:rPr lang="en-US" dirty="0"/>
              <a:t>Stack discipline follows call / return pattern</a:t>
            </a:r>
          </a:p>
          <a:p>
            <a:pPr lvl="2"/>
            <a:r>
              <a:rPr lang="en-US" dirty="0"/>
              <a:t>If P calls Q, then Q returns before P</a:t>
            </a:r>
          </a:p>
          <a:p>
            <a:pPr lvl="2"/>
            <a:r>
              <a:rPr lang="en-US" dirty="0"/>
              <a:t>Last-In, First-Out</a:t>
            </a:r>
          </a:p>
          <a:p>
            <a:r>
              <a:rPr lang="en-US" dirty="0"/>
              <a:t>Also works for mutual recursion</a:t>
            </a:r>
          </a:p>
          <a:p>
            <a:pPr lvl="1"/>
            <a:r>
              <a:rPr lang="en-US" dirty="0"/>
              <a:t>P calls Q; Q calls P</a:t>
            </a:r>
          </a:p>
        </p:txBody>
      </p:sp>
    </p:spTree>
    <p:extLst>
      <p:ext uri="{BB962C8B-B14F-4D97-AF65-F5344CB8AC3E}">
        <p14:creationId xmlns:p14="http://schemas.microsoft.com/office/powerpoint/2010/main" val="27677578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x86-64 Stack Popping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Popping: </a:t>
            </a:r>
            <a:r>
              <a:rPr lang="en-US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popq</a:t>
            </a:r>
            <a:r>
              <a:rPr lang="en-US" b="0" dirty="0"/>
              <a:t> </a:t>
            </a:r>
            <a:r>
              <a:rPr lang="en-US" b="0" i="1" dirty="0" err="1"/>
              <a:t>Dest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Read memory data at address given by </a:t>
            </a: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Increment </a:t>
            </a: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r>
              <a:rPr lang="en-US" dirty="0"/>
              <a:t> by 8</a:t>
            </a:r>
          </a:p>
          <a:p>
            <a:pPr lvl="1" eaLnBrk="1" hangingPunct="1">
              <a:defRPr/>
            </a:pPr>
            <a:r>
              <a:rPr lang="en-US" dirty="0"/>
              <a:t>Write to </a:t>
            </a:r>
            <a:r>
              <a:rPr lang="en-US" i="1" dirty="0" err="1"/>
              <a:t>Dest</a:t>
            </a:r>
            <a:endParaRPr lang="en-US" i="1" dirty="0"/>
          </a:p>
        </p:txBody>
      </p:sp>
      <p:grpSp>
        <p:nvGrpSpPr>
          <p:cNvPr id="6148" name="Group 4"/>
          <p:cNvGrpSpPr>
            <a:grpSpLocks/>
          </p:cNvGrpSpPr>
          <p:nvPr/>
        </p:nvGrpSpPr>
        <p:grpSpPr bwMode="auto">
          <a:xfrm>
            <a:off x="6950514" y="3962401"/>
            <a:ext cx="1520825" cy="912813"/>
            <a:chOff x="2592" y="2736"/>
            <a:chExt cx="958" cy="575"/>
          </a:xfrm>
        </p:grpSpPr>
        <p:sp>
          <p:nvSpPr>
            <p:cNvPr id="6164" name="Line 5"/>
            <p:cNvSpPr>
              <a:spLocks noChangeShapeType="1"/>
            </p:cNvSpPr>
            <p:nvPr/>
          </p:nvSpPr>
          <p:spPr bwMode="auto">
            <a:xfrm>
              <a:off x="3230" y="3201"/>
              <a:ext cx="3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5" name="Rectangle 6"/>
            <p:cNvSpPr>
              <a:spLocks noChangeArrowheads="1"/>
            </p:cNvSpPr>
            <p:nvPr/>
          </p:nvSpPr>
          <p:spPr bwMode="auto">
            <a:xfrm>
              <a:off x="2592" y="2736"/>
              <a:ext cx="610" cy="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 sz="1800" dirty="0"/>
                <a:t>Stack</a:t>
              </a:r>
            </a:p>
            <a:p>
              <a:pPr algn="r">
                <a:lnSpc>
                  <a:spcPct val="100000"/>
                </a:lnSpc>
              </a:pPr>
              <a:r>
                <a:rPr lang="en-US" altLang="en-US" sz="1800" dirty="0"/>
                <a:t>Pointer</a:t>
              </a:r>
            </a:p>
            <a:p>
              <a:pPr algn="r">
                <a:lnSpc>
                  <a:spcPct val="100000"/>
                </a:lnSpc>
              </a:pPr>
              <a:r>
                <a:rPr lang="en-US" altLang="en-US" sz="1800" dirty="0">
                  <a:latin typeface="Courier New" pitchFamily="49" charset="0"/>
                </a:rPr>
                <a:t>%</a:t>
              </a:r>
              <a:r>
                <a:rPr lang="en-US" altLang="en-US" sz="1800" dirty="0" err="1">
                  <a:latin typeface="Courier New" pitchFamily="49" charset="0"/>
                </a:rPr>
                <a:t>rsp</a:t>
              </a:r>
              <a:endParaRPr lang="en-US" altLang="en-US" sz="1800" dirty="0">
                <a:latin typeface="Courier New" pitchFamily="49" charset="0"/>
              </a:endParaRPr>
            </a:p>
          </p:txBody>
        </p:sp>
      </p:grpSp>
      <p:sp>
        <p:nvSpPr>
          <p:cNvPr id="6149" name="Rectangle 7"/>
          <p:cNvSpPr>
            <a:spLocks noChangeArrowheads="1"/>
          </p:cNvSpPr>
          <p:nvPr/>
        </p:nvSpPr>
        <p:spPr bwMode="auto">
          <a:xfrm>
            <a:off x="8474514" y="1981200"/>
            <a:ext cx="1292225" cy="32004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</p:txBody>
      </p:sp>
      <p:sp>
        <p:nvSpPr>
          <p:cNvPr id="6150" name="Line 8"/>
          <p:cNvSpPr>
            <a:spLocks noChangeShapeType="1"/>
          </p:cNvSpPr>
          <p:nvPr/>
        </p:nvSpPr>
        <p:spPr bwMode="auto">
          <a:xfrm>
            <a:off x="10760513" y="3810000"/>
            <a:ext cx="0" cy="1371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6151" name="Rectangle 9"/>
          <p:cNvSpPr>
            <a:spLocks noChangeArrowheads="1"/>
          </p:cNvSpPr>
          <p:nvPr/>
        </p:nvSpPr>
        <p:spPr bwMode="auto">
          <a:xfrm>
            <a:off x="9988989" y="4111626"/>
            <a:ext cx="1565275" cy="638175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/>
              <a:t>Stack Grows</a:t>
            </a:r>
          </a:p>
          <a:p>
            <a:pPr>
              <a:lnSpc>
                <a:spcPct val="100000"/>
              </a:lnSpc>
            </a:pPr>
            <a:r>
              <a:rPr lang="en-US" altLang="en-US" sz="1800" i="1"/>
              <a:t>Down</a:t>
            </a:r>
          </a:p>
        </p:txBody>
      </p:sp>
      <p:grpSp>
        <p:nvGrpSpPr>
          <p:cNvPr id="6152" name="Group 10"/>
          <p:cNvGrpSpPr>
            <a:grpSpLocks/>
          </p:cNvGrpSpPr>
          <p:nvPr/>
        </p:nvGrpSpPr>
        <p:grpSpPr bwMode="auto">
          <a:xfrm>
            <a:off x="9988989" y="1600200"/>
            <a:ext cx="1349375" cy="1295400"/>
            <a:chOff x="3264" y="720"/>
            <a:chExt cx="850" cy="816"/>
          </a:xfrm>
        </p:grpSpPr>
        <p:sp>
          <p:nvSpPr>
            <p:cNvPr id="6162" name="Line 11"/>
            <p:cNvSpPr>
              <a:spLocks noChangeShapeType="1"/>
            </p:cNvSpPr>
            <p:nvPr/>
          </p:nvSpPr>
          <p:spPr bwMode="auto">
            <a:xfrm flipH="1" flipV="1">
              <a:off x="3696" y="720"/>
              <a:ext cx="0" cy="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 useBgFill="1">
          <p:nvSpPr>
            <p:cNvPr id="6163" name="Rectangle 12"/>
            <p:cNvSpPr>
              <a:spLocks noChangeArrowheads="1"/>
            </p:cNvSpPr>
            <p:nvPr/>
          </p:nvSpPr>
          <p:spPr bwMode="auto">
            <a:xfrm>
              <a:off x="3264" y="973"/>
              <a:ext cx="850" cy="402"/>
            </a:xfrm>
            <a:prstGeom prst="rect">
              <a:avLst/>
            </a:pr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sz="1800" dirty="0"/>
                <a:t>Increasing</a:t>
              </a:r>
            </a:p>
            <a:p>
              <a:pPr>
                <a:lnSpc>
                  <a:spcPct val="100000"/>
                </a:lnSpc>
              </a:pPr>
              <a:r>
                <a:rPr lang="en-US" altLang="en-US" sz="1800" dirty="0"/>
                <a:t>Addresses</a:t>
              </a:r>
            </a:p>
          </p:txBody>
        </p:sp>
      </p:grpSp>
      <p:sp useBgFill="1">
        <p:nvSpPr>
          <p:cNvPr id="6153" name="Rectangle 14"/>
          <p:cNvSpPr>
            <a:spLocks noChangeArrowheads="1"/>
          </p:cNvSpPr>
          <p:nvPr/>
        </p:nvSpPr>
        <p:spPr bwMode="auto">
          <a:xfrm>
            <a:off x="8914462" y="5638801"/>
            <a:ext cx="2037929" cy="366767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 dirty="0"/>
              <a:t>New Stack “Top”</a:t>
            </a:r>
          </a:p>
        </p:txBody>
      </p:sp>
      <p:sp>
        <p:nvSpPr>
          <p:cNvPr id="6154" name="Line 15"/>
          <p:cNvSpPr>
            <a:spLocks noChangeShapeType="1"/>
          </p:cNvSpPr>
          <p:nvPr/>
        </p:nvSpPr>
        <p:spPr bwMode="auto">
          <a:xfrm>
            <a:off x="8474513" y="4876800"/>
            <a:ext cx="1295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6155" name="Rectangle 16"/>
          <p:cNvSpPr>
            <a:spLocks noChangeArrowheads="1"/>
          </p:cNvSpPr>
          <p:nvPr/>
        </p:nvSpPr>
        <p:spPr bwMode="auto">
          <a:xfrm>
            <a:off x="9160314" y="838200"/>
            <a:ext cx="1882775" cy="363538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/>
              <a:t>Stack “Bottom”</a:t>
            </a:r>
          </a:p>
        </p:txBody>
      </p:sp>
      <p:sp>
        <p:nvSpPr>
          <p:cNvPr id="6156" name="Line 17"/>
          <p:cNvSpPr>
            <a:spLocks noChangeShapeType="1"/>
          </p:cNvSpPr>
          <p:nvPr/>
        </p:nvSpPr>
        <p:spPr bwMode="auto">
          <a:xfrm flipH="1">
            <a:off x="9541313" y="1295400"/>
            <a:ext cx="4572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7" name="Line 18"/>
          <p:cNvSpPr>
            <a:spLocks noChangeShapeType="1"/>
          </p:cNvSpPr>
          <p:nvPr/>
        </p:nvSpPr>
        <p:spPr bwMode="auto">
          <a:xfrm>
            <a:off x="7941113" y="5029200"/>
            <a:ext cx="508000" cy="0"/>
          </a:xfrm>
          <a:prstGeom prst="line">
            <a:avLst/>
          </a:prstGeom>
          <a:noFill/>
          <a:ln w="25400">
            <a:solidFill>
              <a:srgbClr val="B2B2B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Rectangle 19"/>
          <p:cNvSpPr>
            <a:spLocks noChangeArrowheads="1"/>
          </p:cNvSpPr>
          <p:nvPr/>
        </p:nvSpPr>
        <p:spPr bwMode="auto">
          <a:xfrm>
            <a:off x="8073202" y="4716463"/>
            <a:ext cx="326372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600" dirty="0"/>
              <a:t>+8</a:t>
            </a:r>
          </a:p>
        </p:txBody>
      </p:sp>
      <p:sp>
        <p:nvSpPr>
          <p:cNvPr id="6159" name="Line 20"/>
          <p:cNvSpPr>
            <a:spLocks noChangeShapeType="1"/>
          </p:cNvSpPr>
          <p:nvPr/>
        </p:nvSpPr>
        <p:spPr bwMode="auto">
          <a:xfrm flipV="1">
            <a:off x="8093513" y="4724400"/>
            <a:ext cx="0" cy="3048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6160" name="Rectangle 21"/>
          <p:cNvSpPr>
            <a:spLocks noChangeArrowheads="1"/>
          </p:cNvSpPr>
          <p:nvPr/>
        </p:nvSpPr>
        <p:spPr bwMode="auto">
          <a:xfrm>
            <a:off x="8474514" y="4876800"/>
            <a:ext cx="1292225" cy="304800"/>
          </a:xfrm>
          <a:prstGeom prst="rect">
            <a:avLst/>
          </a:prstGeom>
          <a:solidFill>
            <a:srgbClr val="FFFFCC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</p:txBody>
      </p:sp>
      <p:sp>
        <p:nvSpPr>
          <p:cNvPr id="6161" name="Line 13"/>
          <p:cNvSpPr>
            <a:spLocks noChangeShapeType="1"/>
          </p:cNvSpPr>
          <p:nvPr/>
        </p:nvSpPr>
        <p:spPr bwMode="auto">
          <a:xfrm flipH="1" flipV="1">
            <a:off x="9303189" y="4876800"/>
            <a:ext cx="542925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Procedure Summary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387351" y="1220788"/>
            <a:ext cx="7689849" cy="5224462"/>
          </a:xfrm>
        </p:spPr>
        <p:txBody>
          <a:bodyPr/>
          <a:lstStyle/>
          <a:p>
            <a:r>
              <a:rPr lang="en-US" dirty="0"/>
              <a:t>Important Points</a:t>
            </a:r>
          </a:p>
          <a:p>
            <a:pPr lvl="1"/>
            <a:r>
              <a:rPr lang="en-US" dirty="0"/>
              <a:t>Stack is the right data structure for procedure call / return</a:t>
            </a:r>
          </a:p>
          <a:p>
            <a:pPr lvl="2"/>
            <a:r>
              <a:rPr lang="en-US" dirty="0"/>
              <a:t>If P calls Q, then Q returns before P</a:t>
            </a:r>
          </a:p>
          <a:p>
            <a:r>
              <a:rPr lang="en-US" dirty="0"/>
              <a:t>Recursion (&amp; mutual recursion) handled by normal calling conventions</a:t>
            </a:r>
          </a:p>
          <a:p>
            <a:pPr lvl="1"/>
            <a:r>
              <a:rPr lang="en-US" dirty="0"/>
              <a:t>Can safely store values in local stack frame and in </a:t>
            </a:r>
            <a:r>
              <a:rPr lang="en-US" dirty="0" err="1"/>
              <a:t>callee</a:t>
            </a:r>
            <a:r>
              <a:rPr lang="en-US" dirty="0"/>
              <a:t>-saved registers</a:t>
            </a:r>
          </a:p>
          <a:p>
            <a:pPr lvl="1"/>
            <a:r>
              <a:rPr lang="en-US" dirty="0"/>
              <a:t>Put function arguments at top of stack</a:t>
            </a:r>
          </a:p>
          <a:p>
            <a:pPr lvl="1"/>
            <a:r>
              <a:rPr lang="en-US" dirty="0"/>
              <a:t>Result return in </a:t>
            </a:r>
            <a:r>
              <a:rPr lang="en-US" dirty="0">
                <a:latin typeface="Courier New Bold"/>
              </a:rPr>
              <a:t>%</a:t>
            </a:r>
            <a:r>
              <a:rPr lang="en-US" dirty="0" err="1">
                <a:latin typeface="Courier New Bold"/>
              </a:rPr>
              <a:t>rax</a:t>
            </a:r>
            <a:endParaRPr lang="en-US" dirty="0">
              <a:latin typeface="Courier New Bold"/>
            </a:endParaRPr>
          </a:p>
          <a:p>
            <a:r>
              <a:rPr lang="en-US" b="0" dirty="0"/>
              <a:t>Pointers are addresses of values</a:t>
            </a:r>
          </a:p>
          <a:p>
            <a:pPr lvl="1"/>
            <a:r>
              <a:rPr lang="en-US" dirty="0">
                <a:latin typeface="+mn-lt"/>
              </a:rPr>
              <a:t>On stack or global</a:t>
            </a:r>
          </a:p>
        </p:txBody>
      </p:sp>
      <p:sp>
        <p:nvSpPr>
          <p:cNvPr id="81924" name="Rectangle 4"/>
          <p:cNvSpPr>
            <a:spLocks/>
          </p:cNvSpPr>
          <p:nvPr/>
        </p:nvSpPr>
        <p:spPr bwMode="auto">
          <a:xfrm>
            <a:off x="9779000" y="2971800"/>
            <a:ext cx="1270000" cy="3048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Addr</a:t>
            </a:r>
          </a:p>
        </p:txBody>
      </p:sp>
      <p:sp>
        <p:nvSpPr>
          <p:cNvPr id="81925" name="Rectangle 5"/>
          <p:cNvSpPr>
            <a:spLocks/>
          </p:cNvSpPr>
          <p:nvPr/>
        </p:nvSpPr>
        <p:spPr bwMode="auto">
          <a:xfrm>
            <a:off x="9779000" y="3581400"/>
            <a:ext cx="1270000" cy="18161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  <a:endParaRPr lang="en-US" sz="240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  <a:endParaRPr lang="en-US" sz="240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  <a:endParaRPr lang="en-US" sz="240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  <a:endParaRPr lang="en-US" sz="240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81926" name="Rectangle 6"/>
          <p:cNvSpPr>
            <a:spLocks/>
          </p:cNvSpPr>
          <p:nvPr/>
        </p:nvSpPr>
        <p:spPr bwMode="auto">
          <a:xfrm>
            <a:off x="9779000" y="5394325"/>
            <a:ext cx="1270000" cy="7366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</a:t>
            </a:r>
            <a:endParaRPr lang="en-US" sz="240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Build</a:t>
            </a:r>
          </a:p>
        </p:txBody>
      </p:sp>
      <p:sp>
        <p:nvSpPr>
          <p:cNvPr id="81927" name="Rectangle 7"/>
          <p:cNvSpPr>
            <a:spLocks/>
          </p:cNvSpPr>
          <p:nvPr/>
        </p:nvSpPr>
        <p:spPr bwMode="auto">
          <a:xfrm>
            <a:off x="9779000" y="990600"/>
            <a:ext cx="1270000" cy="1371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28" name="Rectangle 8"/>
          <p:cNvSpPr>
            <a:spLocks/>
          </p:cNvSpPr>
          <p:nvPr/>
        </p:nvSpPr>
        <p:spPr bwMode="auto">
          <a:xfrm>
            <a:off x="9779000" y="3276600"/>
            <a:ext cx="1270000" cy="304800"/>
          </a:xfrm>
          <a:prstGeom prst="rect">
            <a:avLst/>
          </a:prstGeom>
          <a:solidFill>
            <a:srgbClr val="D9D9D9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rgbClr val="7F7F7F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%</a:t>
            </a:r>
            <a:r>
              <a:rPr lang="en-US" sz="1800" dirty="0" err="1">
                <a:solidFill>
                  <a:srgbClr val="7F7F7F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rbp</a:t>
            </a:r>
            <a:endParaRPr lang="en-US" sz="1800" dirty="0">
              <a:solidFill>
                <a:srgbClr val="7F7F7F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81929" name="Rectangle 9"/>
          <p:cNvSpPr>
            <a:spLocks/>
          </p:cNvSpPr>
          <p:nvPr/>
        </p:nvSpPr>
        <p:spPr bwMode="auto">
          <a:xfrm>
            <a:off x="9779000" y="2362200"/>
            <a:ext cx="1270000" cy="609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7+</a:t>
            </a:r>
          </a:p>
        </p:txBody>
      </p:sp>
      <p:sp>
        <p:nvSpPr>
          <p:cNvPr id="81930" name="Rectangle 10"/>
          <p:cNvSpPr>
            <a:spLocks/>
          </p:cNvSpPr>
          <p:nvPr/>
        </p:nvSpPr>
        <p:spPr bwMode="auto">
          <a:xfrm>
            <a:off x="8702740" y="1820863"/>
            <a:ext cx="676211" cy="57554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81931" name="AutoShape 11"/>
          <p:cNvSpPr>
            <a:spLocks/>
          </p:cNvSpPr>
          <p:nvPr/>
        </p:nvSpPr>
        <p:spPr bwMode="auto">
          <a:xfrm>
            <a:off x="9442450" y="990600"/>
            <a:ext cx="228600" cy="2286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32" name="Line 12"/>
          <p:cNvSpPr>
            <a:spLocks noChangeShapeType="1"/>
          </p:cNvSpPr>
          <p:nvPr/>
        </p:nvSpPr>
        <p:spPr bwMode="auto">
          <a:xfrm>
            <a:off x="9366250" y="3427413"/>
            <a:ext cx="280988" cy="0"/>
          </a:xfrm>
          <a:prstGeom prst="line">
            <a:avLst/>
          </a:prstGeom>
          <a:noFill/>
          <a:ln w="25400" cap="flat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33" name="Rectangle 13"/>
          <p:cNvSpPr>
            <a:spLocks/>
          </p:cNvSpPr>
          <p:nvPr/>
        </p:nvSpPr>
        <p:spPr bwMode="auto">
          <a:xfrm>
            <a:off x="7805738" y="3248025"/>
            <a:ext cx="15621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  <a:p>
            <a:pPr algn="r"/>
            <a:r>
              <a:rPr lang="en-US" sz="1800" dirty="0">
                <a:latin typeface="+mn-lt"/>
                <a:cs typeface="Courier New Bold" charset="0"/>
                <a:sym typeface="Courier New Bold" charset="0"/>
              </a:rPr>
              <a:t>(Optional)</a:t>
            </a:r>
          </a:p>
        </p:txBody>
      </p:sp>
      <p:sp>
        <p:nvSpPr>
          <p:cNvPr id="81934" name="Line 14"/>
          <p:cNvSpPr>
            <a:spLocks noChangeShapeType="1"/>
          </p:cNvSpPr>
          <p:nvPr/>
        </p:nvSpPr>
        <p:spPr bwMode="auto">
          <a:xfrm>
            <a:off x="9366251" y="6061075"/>
            <a:ext cx="290513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35" name="Rectangle 15"/>
          <p:cNvSpPr>
            <a:spLocks/>
          </p:cNvSpPr>
          <p:nvPr/>
        </p:nvSpPr>
        <p:spPr bwMode="auto">
          <a:xfrm>
            <a:off x="7924800" y="5915025"/>
            <a:ext cx="14859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97774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8" name="Rectangle 37"/>
          <p:cNvSpPr>
            <a:spLocks noChangeArrowheads="1"/>
          </p:cNvSpPr>
          <p:nvPr/>
        </p:nvSpPr>
        <p:spPr bwMode="auto">
          <a:xfrm>
            <a:off x="8839200" y="5181600"/>
            <a:ext cx="1371600" cy="381000"/>
          </a:xfrm>
          <a:prstGeom prst="rect">
            <a:avLst/>
          </a:prstGeom>
          <a:solidFill>
            <a:srgbClr val="CCE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0x100</a:t>
            </a:r>
          </a:p>
        </p:txBody>
      </p:sp>
      <p:sp>
        <p:nvSpPr>
          <p:cNvPr id="229418" name="Rectangle 42"/>
          <p:cNvSpPr>
            <a:spLocks noChangeArrowheads="1"/>
          </p:cNvSpPr>
          <p:nvPr/>
        </p:nvSpPr>
        <p:spPr bwMode="auto">
          <a:xfrm>
            <a:off x="8839200" y="5181600"/>
            <a:ext cx="1371600" cy="381000"/>
          </a:xfrm>
          <a:prstGeom prst="rect">
            <a:avLst/>
          </a:prstGeom>
          <a:solidFill>
            <a:srgbClr val="66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0x108</a:t>
            </a:r>
          </a:p>
        </p:txBody>
      </p:sp>
      <p:sp>
        <p:nvSpPr>
          <p:cNvPr id="7170" name="Rectangle 32"/>
          <p:cNvSpPr>
            <a:spLocks noChangeArrowheads="1"/>
          </p:cNvSpPr>
          <p:nvPr/>
        </p:nvSpPr>
        <p:spPr bwMode="auto">
          <a:xfrm>
            <a:off x="7467600" y="51816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%</a:t>
            </a:r>
            <a:r>
              <a:rPr lang="en-US" altLang="en-US" sz="1800" dirty="0" err="1">
                <a:latin typeface="Courier New" pitchFamily="49" charset="0"/>
              </a:rPr>
              <a:t>rsp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171" name="Rectangle 34"/>
          <p:cNvSpPr>
            <a:spLocks noChangeArrowheads="1"/>
          </p:cNvSpPr>
          <p:nvPr/>
        </p:nvSpPr>
        <p:spPr bwMode="auto">
          <a:xfrm>
            <a:off x="7467600" y="44196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%</a:t>
            </a:r>
            <a:r>
              <a:rPr lang="en-US" altLang="en-US" sz="1800" dirty="0" err="1">
                <a:latin typeface="Courier New" pitchFamily="49" charset="0"/>
              </a:rPr>
              <a:t>rax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172" name="Rectangle 38"/>
          <p:cNvSpPr>
            <a:spLocks noChangeArrowheads="1"/>
          </p:cNvSpPr>
          <p:nvPr/>
        </p:nvSpPr>
        <p:spPr bwMode="auto">
          <a:xfrm>
            <a:off x="7467600" y="48006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%</a:t>
            </a:r>
            <a:r>
              <a:rPr lang="en-US" altLang="en-US" sz="1800" dirty="0" err="1">
                <a:latin typeface="Courier New" pitchFamily="49" charset="0"/>
              </a:rPr>
              <a:t>rdx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173" name="Rectangle 7"/>
          <p:cNvSpPr>
            <a:spLocks noChangeArrowheads="1"/>
          </p:cNvSpPr>
          <p:nvPr/>
        </p:nvSpPr>
        <p:spPr bwMode="auto">
          <a:xfrm>
            <a:off x="4419600" y="51816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%</a:t>
            </a:r>
            <a:r>
              <a:rPr lang="en-US" altLang="en-US" sz="1800" dirty="0" err="1">
                <a:latin typeface="Courier New" pitchFamily="49" charset="0"/>
              </a:rPr>
              <a:t>rsp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174" name="Rectangle 9"/>
          <p:cNvSpPr>
            <a:spLocks noChangeArrowheads="1"/>
          </p:cNvSpPr>
          <p:nvPr/>
        </p:nvSpPr>
        <p:spPr bwMode="auto">
          <a:xfrm>
            <a:off x="4419600" y="44196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%</a:t>
            </a:r>
            <a:r>
              <a:rPr lang="en-US" altLang="en-US" sz="1800" dirty="0" err="1">
                <a:latin typeface="Courier New" pitchFamily="49" charset="0"/>
              </a:rPr>
              <a:t>rax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175" name="Rectangle 14"/>
          <p:cNvSpPr>
            <a:spLocks noChangeArrowheads="1"/>
          </p:cNvSpPr>
          <p:nvPr/>
        </p:nvSpPr>
        <p:spPr bwMode="auto">
          <a:xfrm>
            <a:off x="4419600" y="48006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%</a:t>
            </a:r>
            <a:r>
              <a:rPr lang="en-US" altLang="en-US" sz="1800" dirty="0" err="1">
                <a:latin typeface="Courier New" pitchFamily="49" charset="0"/>
              </a:rPr>
              <a:t>rdx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176" name="Rectangle 20"/>
          <p:cNvSpPr>
            <a:spLocks noChangeArrowheads="1"/>
          </p:cNvSpPr>
          <p:nvPr/>
        </p:nvSpPr>
        <p:spPr bwMode="auto">
          <a:xfrm>
            <a:off x="1524000" y="51816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%</a:t>
            </a:r>
            <a:r>
              <a:rPr lang="en-US" altLang="en-US" sz="1800" dirty="0" err="1">
                <a:latin typeface="Courier New" pitchFamily="49" charset="0"/>
              </a:rPr>
              <a:t>rsp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177" name="Rectangle 22"/>
          <p:cNvSpPr>
            <a:spLocks noChangeArrowheads="1"/>
          </p:cNvSpPr>
          <p:nvPr/>
        </p:nvSpPr>
        <p:spPr bwMode="auto">
          <a:xfrm>
            <a:off x="1524000" y="44196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%</a:t>
            </a:r>
            <a:r>
              <a:rPr lang="en-US" altLang="en-US" sz="1800" dirty="0" err="1">
                <a:latin typeface="Courier New" pitchFamily="49" charset="0"/>
              </a:rPr>
              <a:t>rax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178" name="Rectangle 26"/>
          <p:cNvSpPr>
            <a:spLocks noChangeArrowheads="1"/>
          </p:cNvSpPr>
          <p:nvPr/>
        </p:nvSpPr>
        <p:spPr bwMode="auto">
          <a:xfrm>
            <a:off x="1524000" y="48006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%</a:t>
            </a:r>
            <a:r>
              <a:rPr lang="en-US" altLang="en-US" sz="1800" dirty="0" err="1">
                <a:latin typeface="Courier New" pitchFamily="49" charset="0"/>
              </a:rPr>
              <a:t>rdx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179" name="Rectangle 46"/>
          <p:cNvSpPr>
            <a:spLocks noChangeArrowheads="1"/>
          </p:cNvSpPr>
          <p:nvPr/>
        </p:nvSpPr>
        <p:spPr bwMode="auto">
          <a:xfrm>
            <a:off x="7467600" y="33528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0x100</a:t>
            </a:r>
          </a:p>
        </p:txBody>
      </p:sp>
      <p:sp>
        <p:nvSpPr>
          <p:cNvPr id="7180" name="Rectangle 43"/>
          <p:cNvSpPr>
            <a:spLocks noChangeArrowheads="1"/>
          </p:cNvSpPr>
          <p:nvPr/>
        </p:nvSpPr>
        <p:spPr bwMode="auto">
          <a:xfrm>
            <a:off x="8839200" y="4800600"/>
            <a:ext cx="13716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555</a:t>
            </a:r>
          </a:p>
        </p:txBody>
      </p:sp>
      <p:sp>
        <p:nvSpPr>
          <p:cNvPr id="7181" name="Rectangle 40"/>
          <p:cNvSpPr>
            <a:spLocks noChangeArrowheads="1"/>
          </p:cNvSpPr>
          <p:nvPr/>
        </p:nvSpPr>
        <p:spPr bwMode="auto">
          <a:xfrm>
            <a:off x="5791200" y="5181600"/>
            <a:ext cx="1371600" cy="381000"/>
          </a:xfrm>
          <a:prstGeom prst="rect">
            <a:avLst/>
          </a:prstGeom>
          <a:solidFill>
            <a:srgbClr val="CCE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0x108</a:t>
            </a:r>
          </a:p>
        </p:txBody>
      </p:sp>
      <p:sp>
        <p:nvSpPr>
          <p:cNvPr id="7182" name="Rectangle 2"/>
          <p:cNvSpPr>
            <a:spLocks noChangeArrowheads="1"/>
          </p:cNvSpPr>
          <p:nvPr/>
        </p:nvSpPr>
        <p:spPr bwMode="auto">
          <a:xfrm>
            <a:off x="4419600" y="29718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0x108</a:t>
            </a:r>
          </a:p>
        </p:txBody>
      </p:sp>
      <p:sp>
        <p:nvSpPr>
          <p:cNvPr id="7183" name="Rectangle 3"/>
          <p:cNvSpPr>
            <a:spLocks noChangeArrowheads="1"/>
          </p:cNvSpPr>
          <p:nvPr/>
        </p:nvSpPr>
        <p:spPr bwMode="auto">
          <a:xfrm>
            <a:off x="4419600" y="25908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0x110</a:t>
            </a:r>
          </a:p>
        </p:txBody>
      </p:sp>
      <p:sp>
        <p:nvSpPr>
          <p:cNvPr id="7184" name="Rectangle 4"/>
          <p:cNvSpPr>
            <a:spLocks noChangeArrowheads="1"/>
          </p:cNvSpPr>
          <p:nvPr/>
        </p:nvSpPr>
        <p:spPr bwMode="auto">
          <a:xfrm>
            <a:off x="4419600" y="22098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0x118</a:t>
            </a:r>
          </a:p>
        </p:txBody>
      </p:sp>
      <p:sp>
        <p:nvSpPr>
          <p:cNvPr id="7185" name="Rectangle 5"/>
          <p:cNvSpPr>
            <a:spLocks noChangeArrowheads="1"/>
          </p:cNvSpPr>
          <p:nvPr/>
        </p:nvSpPr>
        <p:spPr bwMode="auto">
          <a:xfrm>
            <a:off x="4419600" y="33528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0x100</a:t>
            </a:r>
          </a:p>
        </p:txBody>
      </p:sp>
      <p:sp>
        <p:nvSpPr>
          <p:cNvPr id="7186" name="Rectangle 6"/>
          <p:cNvSpPr>
            <a:spLocks noChangeArrowheads="1"/>
          </p:cNvSpPr>
          <p:nvPr/>
        </p:nvSpPr>
        <p:spPr bwMode="auto">
          <a:xfrm>
            <a:off x="5791200" y="4800600"/>
            <a:ext cx="13716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555</a:t>
            </a:r>
          </a:p>
        </p:txBody>
      </p:sp>
      <p:sp>
        <p:nvSpPr>
          <p:cNvPr id="7187" name="Rectangle 8"/>
          <p:cNvSpPr>
            <a:spLocks noChangeArrowheads="1"/>
          </p:cNvSpPr>
          <p:nvPr/>
        </p:nvSpPr>
        <p:spPr bwMode="auto">
          <a:xfrm>
            <a:off x="5791200" y="4419600"/>
            <a:ext cx="13716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213</a:t>
            </a:r>
          </a:p>
        </p:txBody>
      </p:sp>
      <p:sp>
        <p:nvSpPr>
          <p:cNvPr id="229386" name="Rectangle 10"/>
          <p:cNvSpPr>
            <a:spLocks noChangeArrowheads="1"/>
          </p:cNvSpPr>
          <p:nvPr/>
        </p:nvSpPr>
        <p:spPr bwMode="auto">
          <a:xfrm>
            <a:off x="5791200" y="3352800"/>
            <a:ext cx="1371600" cy="381000"/>
          </a:xfrm>
          <a:prstGeom prst="rect">
            <a:avLst/>
          </a:prstGeom>
          <a:solidFill>
            <a:srgbClr val="FFCC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213</a:t>
            </a:r>
          </a:p>
        </p:txBody>
      </p:sp>
      <p:sp>
        <p:nvSpPr>
          <p:cNvPr id="7189" name="Rectangle 11"/>
          <p:cNvSpPr>
            <a:spLocks noChangeArrowheads="1"/>
          </p:cNvSpPr>
          <p:nvPr/>
        </p:nvSpPr>
        <p:spPr bwMode="auto">
          <a:xfrm>
            <a:off x="5791200" y="2971800"/>
            <a:ext cx="1371600" cy="3810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7190" name="Rectangle 12"/>
          <p:cNvSpPr>
            <a:spLocks noChangeArrowheads="1"/>
          </p:cNvSpPr>
          <p:nvPr/>
        </p:nvSpPr>
        <p:spPr bwMode="auto">
          <a:xfrm>
            <a:off x="5791200" y="1752600"/>
            <a:ext cx="1371600" cy="12192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</p:txBody>
      </p:sp>
      <p:sp>
        <p:nvSpPr>
          <p:cNvPr id="7191" name="Rectangle 1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Stack Operation Examples</a:t>
            </a:r>
          </a:p>
        </p:txBody>
      </p:sp>
      <p:sp>
        <p:nvSpPr>
          <p:cNvPr id="7192" name="Rectangle 16"/>
          <p:cNvSpPr>
            <a:spLocks noChangeArrowheads="1"/>
          </p:cNvSpPr>
          <p:nvPr/>
        </p:nvSpPr>
        <p:spPr bwMode="auto">
          <a:xfrm>
            <a:off x="1524000" y="29718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0x108</a:t>
            </a:r>
          </a:p>
        </p:txBody>
      </p:sp>
      <p:sp>
        <p:nvSpPr>
          <p:cNvPr id="7193" name="Rectangle 17"/>
          <p:cNvSpPr>
            <a:spLocks noChangeArrowheads="1"/>
          </p:cNvSpPr>
          <p:nvPr/>
        </p:nvSpPr>
        <p:spPr bwMode="auto">
          <a:xfrm>
            <a:off x="1524000" y="25908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0x110</a:t>
            </a:r>
          </a:p>
        </p:txBody>
      </p:sp>
      <p:sp>
        <p:nvSpPr>
          <p:cNvPr id="7194" name="Rectangle 18"/>
          <p:cNvSpPr>
            <a:spLocks noChangeArrowheads="1"/>
          </p:cNvSpPr>
          <p:nvPr/>
        </p:nvSpPr>
        <p:spPr bwMode="auto">
          <a:xfrm>
            <a:off x="1524000" y="22098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0x118</a:t>
            </a:r>
          </a:p>
        </p:txBody>
      </p:sp>
      <p:sp>
        <p:nvSpPr>
          <p:cNvPr id="7195" name="Rectangle 19"/>
          <p:cNvSpPr>
            <a:spLocks noChangeArrowheads="1"/>
          </p:cNvSpPr>
          <p:nvPr/>
        </p:nvSpPr>
        <p:spPr bwMode="auto">
          <a:xfrm>
            <a:off x="2895600" y="4800600"/>
            <a:ext cx="13716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555</a:t>
            </a:r>
          </a:p>
        </p:txBody>
      </p:sp>
      <p:sp>
        <p:nvSpPr>
          <p:cNvPr id="7196" name="Rectangle 21"/>
          <p:cNvSpPr>
            <a:spLocks noChangeArrowheads="1"/>
          </p:cNvSpPr>
          <p:nvPr/>
        </p:nvSpPr>
        <p:spPr bwMode="auto">
          <a:xfrm>
            <a:off x="2895600" y="4419600"/>
            <a:ext cx="13716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213</a:t>
            </a:r>
          </a:p>
        </p:txBody>
      </p:sp>
      <p:sp>
        <p:nvSpPr>
          <p:cNvPr id="7197" name="Rectangle 23"/>
          <p:cNvSpPr>
            <a:spLocks noChangeArrowheads="1"/>
          </p:cNvSpPr>
          <p:nvPr/>
        </p:nvSpPr>
        <p:spPr bwMode="auto">
          <a:xfrm>
            <a:off x="2895600" y="2971800"/>
            <a:ext cx="1371600" cy="3810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7198" name="Rectangle 24"/>
          <p:cNvSpPr>
            <a:spLocks noChangeArrowheads="1"/>
          </p:cNvSpPr>
          <p:nvPr/>
        </p:nvSpPr>
        <p:spPr bwMode="auto">
          <a:xfrm>
            <a:off x="2895600" y="1752600"/>
            <a:ext cx="1371600" cy="12192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</p:txBody>
      </p:sp>
      <p:sp>
        <p:nvSpPr>
          <p:cNvPr id="7199" name="Rectangle 25"/>
          <p:cNvSpPr>
            <a:spLocks noChangeArrowheads="1"/>
          </p:cNvSpPr>
          <p:nvPr/>
        </p:nvSpPr>
        <p:spPr bwMode="auto">
          <a:xfrm>
            <a:off x="2895600" y="5181600"/>
            <a:ext cx="1371600" cy="381000"/>
          </a:xfrm>
          <a:prstGeom prst="rect">
            <a:avLst/>
          </a:prstGeom>
          <a:solidFill>
            <a:srgbClr val="CCE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0x108</a:t>
            </a:r>
          </a:p>
        </p:txBody>
      </p:sp>
      <p:sp>
        <p:nvSpPr>
          <p:cNvPr id="229389" name="Rectangle 13"/>
          <p:cNvSpPr>
            <a:spLocks noChangeArrowheads="1"/>
          </p:cNvSpPr>
          <p:nvPr/>
        </p:nvSpPr>
        <p:spPr bwMode="auto">
          <a:xfrm>
            <a:off x="5791200" y="5181600"/>
            <a:ext cx="1371600" cy="381000"/>
          </a:xfrm>
          <a:prstGeom prst="rect">
            <a:avLst/>
          </a:prstGeom>
          <a:solidFill>
            <a:srgbClr val="66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0x100</a:t>
            </a:r>
          </a:p>
        </p:txBody>
      </p:sp>
      <p:sp>
        <p:nvSpPr>
          <p:cNvPr id="229403" name="Text Box 27"/>
          <p:cNvSpPr txBox="1">
            <a:spLocks noChangeArrowheads="1"/>
          </p:cNvSpPr>
          <p:nvPr/>
        </p:nvSpPr>
        <p:spPr bwMode="auto">
          <a:xfrm>
            <a:off x="5715000" y="1219200"/>
            <a:ext cx="156324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800" dirty="0" err="1">
                <a:latin typeface="Courier New" pitchFamily="49" charset="0"/>
              </a:rPr>
              <a:t>pushq</a:t>
            </a:r>
            <a:r>
              <a:rPr lang="en-US" altLang="en-US" sz="1800" dirty="0">
                <a:latin typeface="Courier New" pitchFamily="49" charset="0"/>
              </a:rPr>
              <a:t> %</a:t>
            </a:r>
            <a:r>
              <a:rPr lang="en-US" altLang="en-US" sz="1800" dirty="0" err="1">
                <a:latin typeface="Courier New" pitchFamily="49" charset="0"/>
              </a:rPr>
              <a:t>rax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202" name="Rectangle 28"/>
          <p:cNvSpPr>
            <a:spLocks noChangeArrowheads="1"/>
          </p:cNvSpPr>
          <p:nvPr/>
        </p:nvSpPr>
        <p:spPr bwMode="auto">
          <a:xfrm>
            <a:off x="7467600" y="29718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0x108</a:t>
            </a:r>
          </a:p>
        </p:txBody>
      </p:sp>
      <p:sp>
        <p:nvSpPr>
          <p:cNvPr id="7203" name="Rectangle 29"/>
          <p:cNvSpPr>
            <a:spLocks noChangeArrowheads="1"/>
          </p:cNvSpPr>
          <p:nvPr/>
        </p:nvSpPr>
        <p:spPr bwMode="auto">
          <a:xfrm>
            <a:off x="7467600" y="25908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0x110</a:t>
            </a:r>
          </a:p>
        </p:txBody>
      </p:sp>
      <p:sp>
        <p:nvSpPr>
          <p:cNvPr id="7204" name="Rectangle 30"/>
          <p:cNvSpPr>
            <a:spLocks noChangeArrowheads="1"/>
          </p:cNvSpPr>
          <p:nvPr/>
        </p:nvSpPr>
        <p:spPr bwMode="auto">
          <a:xfrm>
            <a:off x="7467600" y="22098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0x118</a:t>
            </a:r>
          </a:p>
        </p:txBody>
      </p:sp>
      <p:sp>
        <p:nvSpPr>
          <p:cNvPr id="7205" name="Rectangle 33"/>
          <p:cNvSpPr>
            <a:spLocks noChangeArrowheads="1"/>
          </p:cNvSpPr>
          <p:nvPr/>
        </p:nvSpPr>
        <p:spPr bwMode="auto">
          <a:xfrm>
            <a:off x="8839200" y="4419600"/>
            <a:ext cx="13716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213</a:t>
            </a:r>
          </a:p>
        </p:txBody>
      </p:sp>
      <p:sp>
        <p:nvSpPr>
          <p:cNvPr id="7206" name="Rectangle 35"/>
          <p:cNvSpPr>
            <a:spLocks noChangeArrowheads="1"/>
          </p:cNvSpPr>
          <p:nvPr/>
        </p:nvSpPr>
        <p:spPr bwMode="auto">
          <a:xfrm>
            <a:off x="8839200" y="2971800"/>
            <a:ext cx="1371600" cy="3810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7207" name="Rectangle 36"/>
          <p:cNvSpPr>
            <a:spLocks noChangeArrowheads="1"/>
          </p:cNvSpPr>
          <p:nvPr/>
        </p:nvSpPr>
        <p:spPr bwMode="auto">
          <a:xfrm>
            <a:off x="8839200" y="1752600"/>
            <a:ext cx="1371600" cy="12192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</p:txBody>
      </p:sp>
      <p:sp>
        <p:nvSpPr>
          <p:cNvPr id="229407" name="Rectangle 31"/>
          <p:cNvSpPr>
            <a:spLocks noChangeArrowheads="1"/>
          </p:cNvSpPr>
          <p:nvPr/>
        </p:nvSpPr>
        <p:spPr bwMode="auto">
          <a:xfrm>
            <a:off x="8839200" y="4800600"/>
            <a:ext cx="1371600" cy="381000"/>
          </a:xfrm>
          <a:prstGeom prst="rect">
            <a:avLst/>
          </a:prstGeom>
          <a:solidFill>
            <a:srgbClr val="FFCC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213</a:t>
            </a:r>
          </a:p>
        </p:txBody>
      </p:sp>
      <p:sp>
        <p:nvSpPr>
          <p:cNvPr id="229415" name="Text Box 39"/>
          <p:cNvSpPr txBox="1">
            <a:spLocks noChangeArrowheads="1"/>
          </p:cNvSpPr>
          <p:nvPr/>
        </p:nvSpPr>
        <p:spPr bwMode="auto">
          <a:xfrm>
            <a:off x="8763000" y="1219200"/>
            <a:ext cx="142539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800" dirty="0" err="1">
                <a:latin typeface="Courier New" pitchFamily="49" charset="0"/>
              </a:rPr>
              <a:t>popq</a:t>
            </a:r>
            <a:r>
              <a:rPr lang="en-US" altLang="en-US" sz="1800" dirty="0">
                <a:latin typeface="Courier New" pitchFamily="49" charset="0"/>
              </a:rPr>
              <a:t> %</a:t>
            </a:r>
            <a:r>
              <a:rPr lang="en-US" altLang="en-US" sz="1800" dirty="0" err="1">
                <a:latin typeface="Courier New" pitchFamily="49" charset="0"/>
              </a:rPr>
              <a:t>rdx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212" name="Rectangle 45"/>
          <p:cNvSpPr>
            <a:spLocks noChangeArrowheads="1"/>
          </p:cNvSpPr>
          <p:nvPr/>
        </p:nvSpPr>
        <p:spPr bwMode="auto">
          <a:xfrm>
            <a:off x="8839200" y="3352800"/>
            <a:ext cx="1371600" cy="3810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213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418" grpId="0" animBg="1" autoUpdateAnimBg="0"/>
      <p:bldP spid="229386" grpId="0" animBg="1" autoUpdateAnimBg="0"/>
      <p:bldP spid="229389" grpId="0" animBg="1" autoUpdateAnimBg="0"/>
      <p:bldP spid="229403" grpId="0" build="p" autoUpdateAnimBg="0"/>
      <p:bldP spid="229407" grpId="0" animBg="1" autoUpdateAnimBg="0"/>
      <p:bldP spid="229415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Procedure Control Flow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560388" lvl="1" indent="-222250" eaLnBrk="1" hangingPunct="1">
              <a:tabLst>
                <a:tab pos="977900" algn="l"/>
                <a:tab pos="1892300" algn="l"/>
                <a:tab pos="2286000" algn="l"/>
                <a:tab pos="4064000" algn="l"/>
              </a:tabLst>
              <a:defRPr/>
            </a:pPr>
            <a:r>
              <a:rPr lang="en-US" dirty="0"/>
              <a:t>Use stack to support procedure call and return</a:t>
            </a:r>
          </a:p>
          <a:p>
            <a:pPr marL="223838" indent="-223838" eaLnBrk="1" hangingPunct="1">
              <a:tabLst>
                <a:tab pos="977900" algn="l"/>
                <a:tab pos="1892300" algn="l"/>
                <a:tab pos="2286000" algn="l"/>
                <a:tab pos="4064000" algn="l"/>
              </a:tabLst>
              <a:defRPr/>
            </a:pPr>
            <a:r>
              <a:rPr lang="en-US" dirty="0"/>
              <a:t>Procedure call: </a:t>
            </a:r>
            <a:r>
              <a:rPr lang="en-US" b="0" dirty="0">
                <a:latin typeface="Courier New" panose="02070309020205020404" pitchFamily="49" charset="0"/>
                <a:cs typeface="Courier New" panose="02070309020205020404" pitchFamily="49" charset="0"/>
              </a:rPr>
              <a:t>call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</a:rPr>
              <a:t>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callq</a:t>
            </a:r>
            <a:endParaRPr lang="en-US" b="0" dirty="0"/>
          </a:p>
          <a:p>
            <a:pPr marL="560388" lvl="1" indent="-222250" eaLnBrk="1" hangingPunct="1">
              <a:buNone/>
              <a:tabLst>
                <a:tab pos="977900" algn="l"/>
                <a:tab pos="1892300" algn="l"/>
                <a:tab pos="2286000" algn="l"/>
                <a:tab pos="4064000" algn="l"/>
              </a:tabLst>
              <a:defRPr/>
            </a:pPr>
            <a:r>
              <a:rPr lang="en-US" dirty="0">
                <a:latin typeface="Courier New" pitchFamily="49" charset="0"/>
              </a:rPr>
              <a:t>call </a:t>
            </a:r>
            <a:r>
              <a:rPr lang="en-US" i="1" dirty="0">
                <a:latin typeface="Courier New" pitchFamily="49" charset="0"/>
              </a:rPr>
              <a:t>label		</a:t>
            </a:r>
            <a:r>
              <a:rPr lang="en-US" dirty="0"/>
              <a:t>Push return address on stack; jump to </a:t>
            </a:r>
            <a:r>
              <a:rPr lang="en-US" i="1" dirty="0">
                <a:latin typeface="Courier New" pitchFamily="49" charset="0"/>
              </a:rPr>
              <a:t>label</a:t>
            </a:r>
            <a:endParaRPr lang="en-US" dirty="0"/>
          </a:p>
          <a:p>
            <a:pPr marL="223838" indent="-223838" eaLnBrk="1" hangingPunct="1">
              <a:tabLst>
                <a:tab pos="977900" algn="l"/>
                <a:tab pos="1892300" algn="l"/>
                <a:tab pos="2286000" algn="l"/>
                <a:tab pos="4064000" algn="l"/>
              </a:tabLst>
              <a:defRPr/>
            </a:pPr>
            <a:r>
              <a:rPr lang="en-US" dirty="0"/>
              <a:t>Return address value</a:t>
            </a:r>
          </a:p>
          <a:p>
            <a:pPr marL="560388" lvl="1" indent="-222250" eaLnBrk="1" hangingPunct="1">
              <a:tabLst>
                <a:tab pos="977900" algn="l"/>
                <a:tab pos="1892300" algn="l"/>
                <a:tab pos="2286000" algn="l"/>
                <a:tab pos="4064000" algn="l"/>
              </a:tabLst>
              <a:defRPr/>
            </a:pPr>
            <a:r>
              <a:rPr lang="en-US" dirty="0"/>
              <a:t>Address of instruction </a:t>
            </a:r>
            <a:r>
              <a:rPr lang="en-US" i="1" dirty="0"/>
              <a:t>just beyond</a:t>
            </a:r>
            <a:r>
              <a:rPr lang="en-US" dirty="0"/>
              <a:t> </a:t>
            </a:r>
            <a:r>
              <a:rPr lang="en-US" dirty="0">
                <a:latin typeface="Courier New" pitchFamily="49" charset="0"/>
              </a:rPr>
              <a:t>call</a:t>
            </a:r>
            <a:endParaRPr lang="en-US" dirty="0"/>
          </a:p>
          <a:p>
            <a:pPr marL="223838" indent="-223838" eaLnBrk="1" hangingPunct="1">
              <a:tabLst>
                <a:tab pos="977900" algn="l"/>
                <a:tab pos="1892300" algn="l"/>
                <a:tab pos="2286000" algn="l"/>
                <a:tab pos="4064000" algn="l"/>
              </a:tabLst>
              <a:defRPr/>
            </a:pPr>
            <a:r>
              <a:rPr lang="en-US" dirty="0"/>
              <a:t>Procedure return: </a:t>
            </a:r>
            <a:r>
              <a:rPr lang="en-US" b="0" dirty="0">
                <a:latin typeface="Courier New" panose="02070309020205020404" pitchFamily="49" charset="0"/>
                <a:cs typeface="Courier New" panose="02070309020205020404" pitchFamily="49" charset="0"/>
              </a:rPr>
              <a:t>ret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</a:rPr>
              <a:t>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retq</a:t>
            </a:r>
            <a:r>
              <a:rPr lang="en-US" b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ourier New" panose="02070309020205020404" pitchFamily="49" charset="0"/>
              </a:rPr>
              <a:t>(or</a:t>
            </a:r>
            <a:r>
              <a:rPr lang="en-US" b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rep; ret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ourier New" panose="02070309020205020404" pitchFamily="49" charset="0"/>
              </a:rPr>
              <a:t>)</a:t>
            </a:r>
            <a:endParaRPr lang="en-US" b="0" dirty="0"/>
          </a:p>
          <a:p>
            <a:pPr marL="560388" lvl="1" indent="-222250" eaLnBrk="1" hangingPunct="1">
              <a:tabLst>
                <a:tab pos="977900" algn="l"/>
                <a:tab pos="1892300" algn="l"/>
                <a:tab pos="2286000" algn="l"/>
                <a:tab pos="4064000" algn="l"/>
              </a:tabLst>
              <a:defRPr/>
            </a:pPr>
            <a:r>
              <a:rPr lang="en-US" dirty="0"/>
              <a:t>Pop address from stack</a:t>
            </a:r>
          </a:p>
          <a:p>
            <a:pPr marL="560388" lvl="1" indent="-222250" eaLnBrk="1" hangingPunct="1">
              <a:tabLst>
                <a:tab pos="977900" algn="l"/>
                <a:tab pos="1892300" algn="l"/>
                <a:tab pos="2286000" algn="l"/>
                <a:tab pos="4064000" algn="l"/>
              </a:tabLst>
              <a:defRPr/>
            </a:pPr>
            <a:r>
              <a:rPr lang="en-US" dirty="0"/>
              <a:t>Jump to address</a:t>
            </a: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Control-Flow Example #1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1752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%rdi,%rax</a:t>
            </a: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400557:  retq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1752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7772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0x400544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7772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7772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8153400" y="2133600"/>
            <a:ext cx="1676400" cy="990600"/>
          </a:xfrm>
          <a:prstGeom prst="arc">
            <a:avLst>
              <a:gd name="adj1" fmla="val 17108922"/>
              <a:gd name="adj2" fmla="val 4768750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00000"/>
              </a:lnSpc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 flipV="1">
            <a:off x="6096000" y="2362200"/>
            <a:ext cx="1676400" cy="13335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Rectangle 3"/>
          <p:cNvSpPr>
            <a:spLocks/>
          </p:cNvSpPr>
          <p:nvPr/>
        </p:nvSpPr>
        <p:spPr bwMode="auto">
          <a:xfrm>
            <a:off x="6996113" y="28956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10"/>
          <p:cNvSpPr>
            <a:spLocks/>
          </p:cNvSpPr>
          <p:nvPr/>
        </p:nvSpPr>
        <p:spPr bwMode="auto">
          <a:xfrm>
            <a:off x="6858001" y="1905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26" name="Rectangle 11"/>
          <p:cNvSpPr>
            <a:spLocks/>
          </p:cNvSpPr>
          <p:nvPr/>
        </p:nvSpPr>
        <p:spPr bwMode="auto">
          <a:xfrm>
            <a:off x="6858001" y="1524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0x128</a:t>
            </a:r>
          </a:p>
        </p:txBody>
      </p:sp>
      <p:sp>
        <p:nvSpPr>
          <p:cNvPr id="27" name="Rectangle 12"/>
          <p:cNvSpPr>
            <a:spLocks/>
          </p:cNvSpPr>
          <p:nvPr/>
        </p:nvSpPr>
        <p:spPr bwMode="auto">
          <a:xfrm>
            <a:off x="6858001" y="1143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0x130</a:t>
            </a:r>
          </a:p>
        </p:txBody>
      </p:sp>
      <p:sp>
        <p:nvSpPr>
          <p:cNvPr id="29" name="Rectangle 4"/>
          <p:cNvSpPr>
            <a:spLocks/>
          </p:cNvSpPr>
          <p:nvPr/>
        </p:nvSpPr>
        <p:spPr bwMode="auto">
          <a:xfrm>
            <a:off x="6996113" y="35052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%rip</a:t>
            </a:r>
          </a:p>
        </p:txBody>
      </p:sp>
    </p:spTree>
    <p:extLst>
      <p:ext uri="{BB962C8B-B14F-4D97-AF65-F5344CB8AC3E}">
        <p14:creationId xmlns:p14="http://schemas.microsoft.com/office/powerpoint/2010/main" val="2225209868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Control-Flow Example #2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1752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%rdi,%rax</a:t>
            </a: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1752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7772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0x400550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7772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0x118</a:t>
            </a:r>
          </a:p>
        </p:txBody>
      </p:sp>
      <p:sp>
        <p:nvSpPr>
          <p:cNvPr id="17" name="Rectangle 14"/>
          <p:cNvSpPr>
            <a:spLocks/>
          </p:cNvSpPr>
          <p:nvPr/>
        </p:nvSpPr>
        <p:spPr bwMode="auto">
          <a:xfrm>
            <a:off x="7772400" y="22860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7772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8153400" y="2438400"/>
            <a:ext cx="1676400" cy="685800"/>
          </a:xfrm>
          <a:prstGeom prst="arc">
            <a:avLst>
              <a:gd name="adj1" fmla="val 17108922"/>
              <a:gd name="adj2" fmla="val 4394693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00000"/>
              </a:lnSpc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>
            <a:off x="5562600" y="3695700"/>
            <a:ext cx="2209800" cy="6477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 flipV="1">
            <a:off x="5562600" y="2476500"/>
            <a:ext cx="2209800" cy="381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5" name="Group 4"/>
          <p:cNvGrpSpPr/>
          <p:nvPr/>
        </p:nvGrpSpPr>
        <p:grpSpPr>
          <a:xfrm>
            <a:off x="6858001" y="1143000"/>
            <a:ext cx="776287" cy="2743200"/>
            <a:chOff x="5334000" y="1143000"/>
            <a:chExt cx="776287" cy="2743200"/>
          </a:xfrm>
        </p:grpSpPr>
        <p:sp>
          <p:nvSpPr>
            <p:cNvPr id="7" name="Rectangle 3"/>
            <p:cNvSpPr>
              <a:spLocks/>
            </p:cNvSpPr>
            <p:nvPr/>
          </p:nvSpPr>
          <p:spPr bwMode="auto">
            <a:xfrm>
              <a:off x="5472112" y="28956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13" name="Rectangle 10"/>
            <p:cNvSpPr>
              <a:spLocks/>
            </p:cNvSpPr>
            <p:nvPr/>
          </p:nvSpPr>
          <p:spPr bwMode="auto">
            <a:xfrm>
              <a:off x="5334000" y="1905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0x120</a:t>
              </a:r>
            </a:p>
          </p:txBody>
        </p:sp>
        <p:sp>
          <p:nvSpPr>
            <p:cNvPr id="14" name="Rectangle 11"/>
            <p:cNvSpPr>
              <a:spLocks/>
            </p:cNvSpPr>
            <p:nvPr/>
          </p:nvSpPr>
          <p:spPr bwMode="auto">
            <a:xfrm>
              <a:off x="5334000" y="1524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0x128</a:t>
              </a:r>
            </a:p>
          </p:txBody>
        </p:sp>
        <p:sp>
          <p:nvSpPr>
            <p:cNvPr id="15" name="Rectangle 12"/>
            <p:cNvSpPr>
              <a:spLocks/>
            </p:cNvSpPr>
            <p:nvPr/>
          </p:nvSpPr>
          <p:spPr bwMode="auto">
            <a:xfrm>
              <a:off x="5334000" y="1143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0x130</a:t>
              </a:r>
            </a:p>
          </p:txBody>
        </p:sp>
        <p:sp>
          <p:nvSpPr>
            <p:cNvPr id="21" name="Rectangle 11"/>
            <p:cNvSpPr>
              <a:spLocks/>
            </p:cNvSpPr>
            <p:nvPr/>
          </p:nvSpPr>
          <p:spPr bwMode="auto">
            <a:xfrm>
              <a:off x="5334000" y="2286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0x118</a:t>
              </a:r>
            </a:p>
          </p:txBody>
        </p:sp>
        <p:sp>
          <p:nvSpPr>
            <p:cNvPr id="9" name="Rectangle 4"/>
            <p:cNvSpPr>
              <a:spLocks/>
            </p:cNvSpPr>
            <p:nvPr/>
          </p:nvSpPr>
          <p:spPr bwMode="auto">
            <a:xfrm>
              <a:off x="5472112" y="35052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%rip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9551340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2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2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23788</TotalTime>
  <Pages>35</Pages>
  <Words>4056</Words>
  <Application>Microsoft Office PowerPoint</Application>
  <PresentationFormat>Widescreen</PresentationFormat>
  <Paragraphs>1360</Paragraphs>
  <Slides>50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64" baseType="lpstr">
      <vt:lpstr>Arial Narrow Bold</vt:lpstr>
      <vt:lpstr>Arial Unicode MS</vt:lpstr>
      <vt:lpstr>Calibri</vt:lpstr>
      <vt:lpstr>Calibri Bold</vt:lpstr>
      <vt:lpstr>Calibri Bold Italic</vt:lpstr>
      <vt:lpstr>Century Gothic</vt:lpstr>
      <vt:lpstr>Courier New</vt:lpstr>
      <vt:lpstr>Courier New Bold</vt:lpstr>
      <vt:lpstr>Gill Sans</vt:lpstr>
      <vt:lpstr>Helvetica</vt:lpstr>
      <vt:lpstr>Times New Roman</vt:lpstr>
      <vt:lpstr>Wingdings</vt:lpstr>
      <vt:lpstr>Wingdings 2</vt:lpstr>
      <vt:lpstr>class02</vt:lpstr>
      <vt:lpstr>Machine-Level Programming III: Procedures </vt:lpstr>
      <vt:lpstr>Mechanisms in Procedures</vt:lpstr>
      <vt:lpstr>x86-64 Stack</vt:lpstr>
      <vt:lpstr>x86-64 Stack Pushing</vt:lpstr>
      <vt:lpstr>x86-64 Stack Popping</vt:lpstr>
      <vt:lpstr>Stack Operation Examples</vt:lpstr>
      <vt:lpstr>Procedure Control Flow</vt:lpstr>
      <vt:lpstr>Control-Flow Example #1</vt:lpstr>
      <vt:lpstr>Control-Flow Example #2</vt:lpstr>
      <vt:lpstr>Control-Flow Example #3</vt:lpstr>
      <vt:lpstr>Control-Flow Example #4</vt:lpstr>
      <vt:lpstr>Procedure Data Flow</vt:lpstr>
      <vt:lpstr>Diane’s Silk Dress Cost $89</vt:lpstr>
      <vt:lpstr>Data-Flow Example</vt:lpstr>
      <vt:lpstr>Stack-Based Languages</vt:lpstr>
      <vt:lpstr>Call Chain Example</vt:lpstr>
      <vt:lpstr>Stack Frames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x86-64/Linux Stack Frame</vt:lpstr>
      <vt:lpstr>Example: incr</vt:lpstr>
      <vt:lpstr>Example: Calling incr #1</vt:lpstr>
      <vt:lpstr>Example: Calling incr #2</vt:lpstr>
      <vt:lpstr>Example: Calling incr #3</vt:lpstr>
      <vt:lpstr>Example: Calling incr #4</vt:lpstr>
      <vt:lpstr>Example: Calling incr #5</vt:lpstr>
      <vt:lpstr>Register Saving Conventions</vt:lpstr>
      <vt:lpstr>Register Saving Conventions</vt:lpstr>
      <vt:lpstr>x86-64 Linux Register Usage #1</vt:lpstr>
      <vt:lpstr>x86-64 Linux Register Usage #2</vt:lpstr>
      <vt:lpstr>Callee-Saved Example #1</vt:lpstr>
      <vt:lpstr>Callee-Saved Example #2</vt:lpstr>
      <vt:lpstr>Recursive Function</vt:lpstr>
      <vt:lpstr>Recursive Function Terminal Case</vt:lpstr>
      <vt:lpstr>Recursive Function Register Save</vt:lpstr>
      <vt:lpstr>Recursive Function Call Setup</vt:lpstr>
      <vt:lpstr>Recursive Function Call</vt:lpstr>
      <vt:lpstr>Recursive Function Result</vt:lpstr>
      <vt:lpstr>Recursive Function Completion</vt:lpstr>
      <vt:lpstr>Observations About Recursion</vt:lpstr>
      <vt:lpstr>x86-64 Procedure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Level Programming III</dc:title>
  <dc:subject/>
  <dc:creator>Randal E. Bryant and David R. O'Hallaron</dc:creator>
  <cp:keywords/>
  <dc:description/>
  <cp:lastModifiedBy>Kuenning</cp:lastModifiedBy>
  <cp:revision>142</cp:revision>
  <cp:lastPrinted>2019-09-24T04:57:12Z</cp:lastPrinted>
  <dcterms:created xsi:type="dcterms:W3CDTF">1998-08-11T09:19:24Z</dcterms:created>
  <dcterms:modified xsi:type="dcterms:W3CDTF">2019-09-24T04:57:14Z</dcterms:modified>
</cp:coreProperties>
</file>