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389" r:id="rId2"/>
    <p:sldId id="345" r:id="rId3"/>
    <p:sldId id="394" r:id="rId4"/>
    <p:sldId id="347" r:id="rId5"/>
    <p:sldId id="348" r:id="rId6"/>
    <p:sldId id="395" r:id="rId7"/>
    <p:sldId id="350" r:id="rId8"/>
    <p:sldId id="391" r:id="rId9"/>
    <p:sldId id="396" r:id="rId10"/>
    <p:sldId id="397" r:id="rId11"/>
    <p:sldId id="398" r:id="rId12"/>
    <p:sldId id="399" r:id="rId13"/>
    <p:sldId id="357" r:id="rId14"/>
    <p:sldId id="359" r:id="rId15"/>
    <p:sldId id="392" r:id="rId16"/>
    <p:sldId id="360" r:id="rId17"/>
    <p:sldId id="400" r:id="rId18"/>
    <p:sldId id="388" r:id="rId19"/>
    <p:sldId id="362" r:id="rId20"/>
    <p:sldId id="393" r:id="rId21"/>
    <p:sldId id="401" r:id="rId22"/>
    <p:sldId id="402" r:id="rId23"/>
    <p:sldId id="403" r:id="rId24"/>
    <p:sldId id="404" r:id="rId25"/>
    <p:sldId id="405" r:id="rId26"/>
    <p:sldId id="406" r:id="rId27"/>
    <p:sldId id="408" r:id="rId28"/>
    <p:sldId id="407" r:id="rId29"/>
    <p:sldId id="409" r:id="rId30"/>
    <p:sldId id="411" r:id="rId31"/>
    <p:sldId id="410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0"/>
        <p:sld r:id="rId11"/>
        <p:sld r:id="rId12"/>
        <p:sld r:id="rId13"/>
        <p:sld r:id="rId14"/>
        <p:sld r:id="rId16"/>
        <p:sld r:id="rId17"/>
        <p:sld r:id="rId18"/>
        <p:sld r:id="rId19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CED42F2E-A893-4F84-A584-52CD6BDEF6A8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1524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87BFA82-41E2-4BED-A813-A0B6983053F5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131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full notes pages</a:t>
            </a:r>
          </a:p>
        </p:txBody>
      </p:sp>
    </p:spTree>
    <p:extLst>
      <p:ext uri="{BB962C8B-B14F-4D97-AF65-F5344CB8AC3E}">
        <p14:creationId xmlns:p14="http://schemas.microsoft.com/office/powerpoint/2010/main" val="275142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2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75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8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8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9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8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8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4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7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64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15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1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097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18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8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15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96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68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43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36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32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24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2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57154" y="8805837"/>
            <a:ext cx="3026328" cy="463627"/>
          </a:xfrm>
          <a:prstGeom prst="rect">
            <a:avLst/>
          </a:prstGeom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3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563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6526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2" y="152400"/>
            <a:ext cx="2815167" cy="6292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2" y="152400"/>
            <a:ext cx="8242300" cy="6292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69775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016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8973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9433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364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7192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120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3735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41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985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7984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101600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7924B91-2020-4260-8405-7743AA67C0FB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9285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41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IV:</a:t>
            </a:r>
            <a:br>
              <a:rPr lang="en-US" altLang="en-US"/>
            </a:br>
            <a:r>
              <a:rPr lang="en-US" altLang="en-US"/>
              <a:t>Structured Data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8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Arrays</a:t>
            </a:r>
          </a:p>
          <a:p>
            <a:pPr lvl="1" eaLnBrk="1" hangingPunct="1">
              <a:defRPr/>
            </a:pPr>
            <a:r>
              <a:rPr lang="en-US"/>
              <a:t>Structs</a:t>
            </a:r>
          </a:p>
          <a:p>
            <a:pPr lvl="1" eaLnBrk="1" hangingPunct="1">
              <a:defRPr/>
            </a:pPr>
            <a:r>
              <a:rPr lang="en-US"/>
              <a:t>Unions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801" y="762003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78024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/>
              <a:t>CS 105</a:t>
            </a:r>
          </a:p>
          <a:p>
            <a:r>
              <a:rPr lang="en-US" altLang="en-US" sz="3200"/>
              <a:t>“Tour of the Black Holes of Computing”</a:t>
            </a:r>
          </a:p>
          <a:p>
            <a:endParaRPr lang="en-US" altLang="en-US" sz="32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6400800" y="17526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dirty="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1829478" y="485775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1981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10210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1981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5029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4*R*C</a:t>
            </a:r>
            <a:r>
              <a:rPr lang="en-US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193006509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743226"/>
            <a:ext cx="11076516" cy="170202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914400" y="1298578"/>
            <a:ext cx="4924425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#define PCOUNT 4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dirty="0" err="1">
                <a:latin typeface="Courier New" pitchFamily="-96" charset="0"/>
              </a:rPr>
              <a:t>PCOUNT</a:t>
            </a:r>
            <a:r>
              <a:rPr lang="en-US" dirty="0">
                <a:latin typeface="Courier New" pitchFamily="-96" charset="0"/>
              </a:rPr>
              <a:t>][5] =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{{1, 5, 2, 0, 6},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3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7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1560952" y="3519491"/>
            <a:ext cx="2255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39353" y="3352800"/>
            <a:ext cx="6625312" cy="1267720"/>
            <a:chOff x="1675603" y="3438525"/>
            <a:chExt cx="6625312" cy="1267720"/>
          </a:xfrm>
        </p:grpSpPr>
        <p:sp>
          <p:nvSpPr>
            <p:cNvPr id="308232" name="Line 8"/>
            <p:cNvSpPr>
              <a:spLocks noChangeShapeType="1"/>
            </p:cNvSpPr>
            <p:nvPr/>
          </p:nvSpPr>
          <p:spPr bwMode="auto">
            <a:xfrm flipV="1">
              <a:off x="1905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1675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76</a:t>
              </a:r>
            </a:p>
          </p:txBody>
        </p:sp>
        <p:sp>
          <p:nvSpPr>
            <p:cNvPr id="308234" name="Line 10"/>
            <p:cNvSpPr>
              <a:spLocks noChangeShapeType="1"/>
            </p:cNvSpPr>
            <p:nvPr/>
          </p:nvSpPr>
          <p:spPr bwMode="auto">
            <a:xfrm flipV="1">
              <a:off x="3429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5" name="Text Box 11"/>
            <p:cNvSpPr txBox="1">
              <a:spLocks noChangeArrowheads="1"/>
            </p:cNvSpPr>
            <p:nvPr/>
          </p:nvSpPr>
          <p:spPr bwMode="auto">
            <a:xfrm>
              <a:off x="3199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96</a:t>
              </a:r>
            </a:p>
          </p:txBody>
        </p:sp>
        <p:sp>
          <p:nvSpPr>
            <p:cNvPr id="308236" name="Line 12"/>
            <p:cNvSpPr>
              <a:spLocks noChangeShapeType="1"/>
            </p:cNvSpPr>
            <p:nvPr/>
          </p:nvSpPr>
          <p:spPr bwMode="auto">
            <a:xfrm flipV="1">
              <a:off x="4953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7" name="Text Box 13"/>
            <p:cNvSpPr txBox="1">
              <a:spLocks noChangeArrowheads="1"/>
            </p:cNvSpPr>
            <p:nvPr/>
          </p:nvSpPr>
          <p:spPr bwMode="auto">
            <a:xfrm>
              <a:off x="4654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116</a:t>
              </a:r>
            </a:p>
          </p:txBody>
        </p:sp>
        <p:sp>
          <p:nvSpPr>
            <p:cNvPr id="308238" name="Line 14"/>
            <p:cNvSpPr>
              <a:spLocks noChangeShapeType="1"/>
            </p:cNvSpPr>
            <p:nvPr/>
          </p:nvSpPr>
          <p:spPr bwMode="auto">
            <a:xfrm flipV="1">
              <a:off x="6477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9" name="Text Box 15"/>
            <p:cNvSpPr txBox="1">
              <a:spLocks noChangeArrowheads="1"/>
            </p:cNvSpPr>
            <p:nvPr/>
          </p:nvSpPr>
          <p:spPr bwMode="auto">
            <a:xfrm>
              <a:off x="6178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136</a:t>
              </a:r>
            </a:p>
          </p:txBody>
        </p:sp>
        <p:sp>
          <p:nvSpPr>
            <p:cNvPr id="308240" name="Line 16"/>
            <p:cNvSpPr>
              <a:spLocks noChangeShapeType="1"/>
            </p:cNvSpPr>
            <p:nvPr/>
          </p:nvSpPr>
          <p:spPr bwMode="auto">
            <a:xfrm flipV="1">
              <a:off x="8001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41" name="Text Box 17"/>
            <p:cNvSpPr txBox="1">
              <a:spLocks noChangeArrowheads="1"/>
            </p:cNvSpPr>
            <p:nvPr/>
          </p:nvSpPr>
          <p:spPr bwMode="auto">
            <a:xfrm>
              <a:off x="7702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156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905000" y="3443288"/>
              <a:ext cx="1524000" cy="762000"/>
              <a:chOff x="816" y="2640"/>
              <a:chExt cx="960" cy="480"/>
            </a:xfrm>
          </p:grpSpPr>
          <p:sp>
            <p:nvSpPr>
              <p:cNvPr id="76838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9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40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41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76842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3429000" y="3443288"/>
              <a:ext cx="1524000" cy="762000"/>
              <a:chOff x="816" y="2640"/>
              <a:chExt cx="960" cy="480"/>
            </a:xfrm>
          </p:grpSpPr>
          <p:sp>
            <p:nvSpPr>
              <p:cNvPr id="76833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4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35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36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7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4953000" y="3443288"/>
              <a:ext cx="1524000" cy="762000"/>
              <a:chOff x="816" y="2640"/>
              <a:chExt cx="960" cy="480"/>
            </a:xfrm>
          </p:grpSpPr>
          <p:sp>
            <p:nvSpPr>
              <p:cNvPr id="308256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57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08258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08259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60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6477000" y="3438525"/>
              <a:ext cx="1524000" cy="766763"/>
              <a:chOff x="816" y="2637"/>
              <a:chExt cx="960" cy="483"/>
            </a:xfrm>
          </p:grpSpPr>
          <p:sp>
            <p:nvSpPr>
              <p:cNvPr id="76823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24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25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6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7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308267" name="Rectangle 43"/>
            <p:cNvSpPr>
              <a:spLocks noChangeArrowheads="1"/>
            </p:cNvSpPr>
            <p:nvPr/>
          </p:nvSpPr>
          <p:spPr bwMode="auto">
            <a:xfrm>
              <a:off x="1905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8" name="Rectangle 44"/>
            <p:cNvSpPr>
              <a:spLocks noChangeArrowheads="1"/>
            </p:cNvSpPr>
            <p:nvPr/>
          </p:nvSpPr>
          <p:spPr bwMode="auto">
            <a:xfrm>
              <a:off x="3429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9" name="Rectangle 45"/>
            <p:cNvSpPr>
              <a:spLocks noChangeArrowheads="1"/>
            </p:cNvSpPr>
            <p:nvPr/>
          </p:nvSpPr>
          <p:spPr bwMode="auto">
            <a:xfrm>
              <a:off x="4953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70" name="Rectangle 46"/>
            <p:cNvSpPr>
              <a:spLocks noChangeArrowheads="1"/>
            </p:cNvSpPr>
            <p:nvPr/>
          </p:nvSpPr>
          <p:spPr bwMode="auto">
            <a:xfrm>
              <a:off x="6477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261749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7315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5181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8229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4191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1862141" y="5718178"/>
            <a:ext cx="39687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2057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5181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2057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5119688" y="5715003"/>
            <a:ext cx="1814512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latin typeface="Courier New" pitchFamily="-96" charset="0"/>
              </a:rPr>
              <a:t>A+(i</a:t>
            </a:r>
            <a:r>
              <a:rPr lang="en-US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8077200" y="5715003"/>
            <a:ext cx="22860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8229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1931078" y="342900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  <p:extLst>
      <p:ext uri="{BB962C8B-B14F-4D97-AF65-F5344CB8AC3E}">
        <p14:creationId xmlns:p14="http://schemas.microsoft.com/office/powerpoint/2010/main" val="34515699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9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/>
              <a:t>• • • 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Array Element Access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Array Elements 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][j]</a:t>
            </a:r>
            <a:r>
              <a:rPr lang="en-US" dirty="0"/>
              <a:t> is element of type </a:t>
            </a:r>
            <a:r>
              <a:rPr lang="en-US" b="0" i="1" dirty="0"/>
              <a:t>T,</a:t>
            </a:r>
            <a:r>
              <a:rPr lang="en-US" b="0" dirty="0"/>
              <a:t>  which requires </a:t>
            </a:r>
            <a:r>
              <a:rPr lang="en-US" b="0" i="1" dirty="0"/>
              <a:t>K</a:t>
            </a:r>
            <a:r>
              <a:rPr lang="en-US" b="0" dirty="0"/>
              <a:t> bytes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Address </a:t>
            </a:r>
            <a:r>
              <a:rPr lang="en-US" b="0" i="1" dirty="0"/>
              <a:t>A + </a:t>
            </a:r>
            <a:r>
              <a:rPr lang="en-US" b="0" i="1" dirty="0" err="1"/>
              <a:t>i</a:t>
            </a:r>
            <a:r>
              <a:rPr lang="en-US" b="0" i="1" dirty="0"/>
              <a:t> * </a:t>
            </a:r>
            <a:r>
              <a:rPr lang="en-US" b="0" dirty="0"/>
              <a:t>(</a:t>
            </a:r>
            <a:r>
              <a:rPr lang="en-US" b="0" i="1" dirty="0"/>
              <a:t>C * K</a:t>
            </a:r>
            <a:r>
              <a:rPr lang="en-US" b="0" dirty="0"/>
              <a:t>)</a:t>
            </a:r>
            <a:r>
              <a:rPr lang="en-US" b="0" i="1" dirty="0"/>
              <a:t> + j * K = A + </a:t>
            </a:r>
            <a:r>
              <a:rPr lang="en-US" b="0" dirty="0"/>
              <a:t>(</a:t>
            </a:r>
            <a:r>
              <a:rPr lang="en-US" b="0" i="1" dirty="0" err="1"/>
              <a:t>i</a:t>
            </a:r>
            <a:r>
              <a:rPr lang="en-US" b="0" i="1" dirty="0"/>
              <a:t>  </a:t>
            </a:r>
            <a:r>
              <a:rPr lang="en-US" b="0" dirty="0"/>
              <a:t>* </a:t>
            </a:r>
            <a:r>
              <a:rPr lang="en-US" b="0" i="1" dirty="0"/>
              <a:t>C </a:t>
            </a:r>
            <a:r>
              <a:rPr lang="en-US" b="0" dirty="0"/>
              <a:t>+  </a:t>
            </a:r>
            <a:r>
              <a:rPr lang="en-US" b="0" i="1" dirty="0"/>
              <a:t>j</a:t>
            </a:r>
            <a:r>
              <a:rPr lang="en-US" b="0" dirty="0"/>
              <a:t>) * </a:t>
            </a:r>
            <a:r>
              <a:rPr lang="en-US" b="0" i="1" dirty="0"/>
              <a:t>K 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73152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943600" y="3810000"/>
            <a:ext cx="609600" cy="99060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[i]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[j]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 • • •</a:t>
            </a: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73152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5181600" y="35052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58674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A[i]</a:t>
            </a:r>
            <a:endParaRPr lang="en-US" altLang="en-US" b="0"/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8229600" y="3276600"/>
            <a:ext cx="2133600" cy="1524000"/>
            <a:chOff x="4176" y="2064"/>
            <a:chExt cx="1344" cy="960"/>
          </a:xfrm>
        </p:grpSpPr>
        <p:grpSp>
          <p:nvGrpSpPr>
            <p:cNvPr id="17442" name="Group 14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17447" name="Rectangle 15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8" name="Rectangle 16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9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Line 20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21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A[R-1]</a:t>
              </a:r>
              <a:endParaRPr lang="en-US" altLang="en-US" b="0"/>
            </a:p>
          </p:txBody>
        </p:sp>
      </p:grp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41910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1981203" y="5029203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</p:txBody>
      </p:sp>
      <p:sp>
        <p:nvSpPr>
          <p:cNvPr id="17425" name="Line 24"/>
          <p:cNvSpPr>
            <a:spLocks noChangeShapeType="1"/>
          </p:cNvSpPr>
          <p:nvPr/>
        </p:nvSpPr>
        <p:spPr bwMode="auto">
          <a:xfrm flipV="1">
            <a:off x="2133600" y="47863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5"/>
          <p:cNvSpPr>
            <a:spLocks noChangeShapeType="1"/>
          </p:cNvSpPr>
          <p:nvPr/>
        </p:nvSpPr>
        <p:spPr bwMode="auto">
          <a:xfrm flipV="1">
            <a:off x="5257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7" name="Group 26"/>
          <p:cNvGrpSpPr>
            <a:grpSpLocks/>
          </p:cNvGrpSpPr>
          <p:nvPr/>
        </p:nvGrpSpPr>
        <p:grpSpPr bwMode="auto">
          <a:xfrm>
            <a:off x="2057400" y="3276600"/>
            <a:ext cx="2133600" cy="1524000"/>
            <a:chOff x="336" y="2064"/>
            <a:chExt cx="1344" cy="960"/>
          </a:xfrm>
        </p:grpSpPr>
        <p:grpSp>
          <p:nvGrpSpPr>
            <p:cNvPr id="17434" name="Group 27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17439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0" name="Rectangle 2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1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3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A[0]</a:t>
              </a:r>
              <a:endParaRPr lang="en-US" altLang="en-US" b="0"/>
            </a:p>
          </p:txBody>
        </p:sp>
        <p:sp>
          <p:nvSpPr>
            <p:cNvPr id="17438" name="Line 34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8" name="Text Box 35"/>
          <p:cNvSpPr txBox="1">
            <a:spLocks noChangeArrowheads="1"/>
          </p:cNvSpPr>
          <p:nvPr/>
        </p:nvSpPr>
        <p:spPr bwMode="auto">
          <a:xfrm>
            <a:off x="1897066" y="2667003"/>
            <a:ext cx="183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A[R][C];</a:t>
            </a:r>
          </a:p>
        </p:txBody>
      </p:sp>
      <p:sp>
        <p:nvSpPr>
          <p:cNvPr id="17429" name="Text Box 36"/>
          <p:cNvSpPr txBox="1">
            <a:spLocks noChangeArrowheads="1"/>
          </p:cNvSpPr>
          <p:nvPr/>
        </p:nvSpPr>
        <p:spPr bwMode="auto">
          <a:xfrm>
            <a:off x="4495800" y="51054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A+i*C*4</a:t>
            </a:r>
          </a:p>
        </p:txBody>
      </p:sp>
      <p:sp>
        <p:nvSpPr>
          <p:cNvPr id="17430" name="Text Box 37"/>
          <p:cNvSpPr txBox="1">
            <a:spLocks noChangeArrowheads="1"/>
          </p:cNvSpPr>
          <p:nvPr/>
        </p:nvSpPr>
        <p:spPr bwMode="auto">
          <a:xfrm>
            <a:off x="8077200" y="5105403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A+(R-1)*C*4</a:t>
            </a:r>
          </a:p>
        </p:txBody>
      </p:sp>
      <p:sp>
        <p:nvSpPr>
          <p:cNvPr id="17431" name="Line 38"/>
          <p:cNvSpPr>
            <a:spLocks noChangeShapeType="1"/>
          </p:cNvSpPr>
          <p:nvPr/>
        </p:nvSpPr>
        <p:spPr bwMode="auto">
          <a:xfrm flipV="1">
            <a:off x="8305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40"/>
          <p:cNvSpPr>
            <a:spLocks noChangeShapeType="1"/>
          </p:cNvSpPr>
          <p:nvPr/>
        </p:nvSpPr>
        <p:spPr bwMode="auto">
          <a:xfrm flipV="1">
            <a:off x="6096000" y="4800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>
            <a:off x="5334000" y="5486403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A+(i*C+j)*4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400"/>
            <a:ext cx="11076516" cy="36258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19476" name="Line 15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19478" name="Group 17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19479" name="Group 18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19502" name="Rectangle 19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3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504" name="Rectangle 21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5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950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19480" name="Group 24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19481" name="Group 30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19492" name="Rectangle 31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3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4" name="Rectangle 33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5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6" name="Rectangle 35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19482" name="Group 36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19487" name="Rectangle 37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88" name="Rectangle 38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89" name="Rectangle 39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1" name="Rectangle 41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19483" name="Rectangle 4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4" name="Rectangle 43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5" name="Rectangle 44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6" name="Rectangle 45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14414" name="Rectangle 46"/>
          <p:cNvSpPr>
            <a:spLocks noChangeArrowheads="1"/>
          </p:cNvSpPr>
          <p:nvPr/>
        </p:nvSpPr>
        <p:spPr bwMode="auto">
          <a:xfrm>
            <a:off x="8294687" y="326489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8294687" y="3660182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8294687" y="4055472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8294687" y="4450757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8294687" y="484604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8347665" y="5241332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4" grpId="0" build="p" autoUpdateAnimBg="0"/>
      <p:bldP spid="314415" grpId="0" build="p" autoUpdateAnimBg="0"/>
      <p:bldP spid="314416" grpId="0" build="p" autoUpdateAnimBg="0"/>
      <p:bldP spid="314417" grpId="0" build="p" autoUpdateAnimBg="0"/>
      <p:bldP spid="314418" grpId="0" build="p" autoUpdateAnimBg="0"/>
      <p:bldP spid="314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399"/>
            <a:ext cx="11076516" cy="36258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20497" name="Group 17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20520" name="Rectangle 18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21" name="Rectangle 19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22" name="Rectangle 20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05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20498" name="Group 23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205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20499" name="Group 29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3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20500" name="Group 35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20505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0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8" name="Rectangle 39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0501" name="Rectangle 41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2" name="Rectangle 42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Rectangle 43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44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Multi-Level Array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184649" cy="2360603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Variable </a:t>
            </a:r>
            <a:r>
              <a:rPr lang="en-US" altLang="en-US" dirty="0" err="1">
                <a:latin typeface="Courier New" pitchFamily="49" charset="0"/>
              </a:rPr>
              <a:t>univ</a:t>
            </a:r>
            <a:r>
              <a:rPr lang="en-US" altLang="en-US" dirty="0"/>
              <a:t> denotes array of 3 elements</a:t>
            </a:r>
          </a:p>
          <a:p>
            <a:pPr lvl="1" eaLnBrk="1" hangingPunct="1"/>
            <a:r>
              <a:rPr lang="en-US" altLang="en-US" dirty="0"/>
              <a:t>Each element is a pointer</a:t>
            </a:r>
          </a:p>
          <a:p>
            <a:pPr lvl="2" eaLnBrk="1" hangingPunct="1"/>
            <a:r>
              <a:rPr lang="en-US" altLang="en-US" dirty="0"/>
              <a:t>8 bytes</a:t>
            </a:r>
          </a:p>
          <a:p>
            <a:pPr lvl="1" eaLnBrk="1" hangingPunct="1"/>
            <a:r>
              <a:rPr lang="en-US" altLang="en-US" dirty="0"/>
              <a:t>Each pointer points to array of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 err="1"/>
              <a:t>’s</a:t>
            </a:r>
            <a:r>
              <a:rPr lang="en-US" altLang="en-US" dirty="0"/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724400" y="1482728"/>
            <a:ext cx="5257800" cy="9255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[] = {9, 1, 7, 1, 1};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724400" y="2549528"/>
            <a:ext cx="5257800" cy="650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#define UCOUNT 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*univ[UCOUNT] = {mit, cmu, hmc};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900238" y="3733800"/>
            <a:ext cx="8312150" cy="2590800"/>
            <a:chOff x="189" y="1824"/>
            <a:chExt cx="5236" cy="1632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1575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76" name="Line 9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1578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79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80" name="Line 13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1" name="Line 14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2" name="Text Box 15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1583" name="Text Box 16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1584" name="Text Box 17"/>
              <p:cNvSpPr txBox="1">
                <a:spLocks noChangeArrowheads="1"/>
              </p:cNvSpPr>
              <p:nvPr/>
            </p:nvSpPr>
            <p:spPr bwMode="auto">
              <a:xfrm>
                <a:off x="862" y="2112"/>
                <a:ext cx="4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1585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6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7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1512" name="Text Box 21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1513" name="Group 22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1557" name="Group 2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7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1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73" name="Rectangle 2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4" name="Rectangle 2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1558" name="Line 2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Text Box 3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60" name="Line 3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Text Box 3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1562" name="Line 3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3" name="Text Box 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1564" name="Line 3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5" name="Text Box 3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1566" name="Line 3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7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68" name="Line 3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9" name="Text Box 4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1514" name="Text Box 41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1515" name="Group 42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1539" name="Group 4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1553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15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1540" name="Line 4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5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42" name="Line 5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Text Box 5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1544" name="Line 5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5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1546" name="Line 5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5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1548" name="Line 5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5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1550" name="Line 5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6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1516" name="Text Box 61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1517" name="Group 62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1521" name="Group 6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1535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6" name="Rectangle 6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1537" name="Rectangle 6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8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1522" name="Line 6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Text Box 7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24" name="Line 7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7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1526" name="Line 7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1528" name="Line 7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7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1530" name="Line 7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7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1532" name="Line 7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8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1518" name="AutoShape 81"/>
            <p:cNvCxnSpPr>
              <a:cxnSpLocks noChangeShapeType="1"/>
              <a:stCxn id="21586" idx="0"/>
              <a:endCxn id="21570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19" name="AutoShape 82"/>
            <p:cNvCxnSpPr>
              <a:cxnSpLocks noChangeShapeType="1"/>
              <a:stCxn id="21585" idx="6"/>
              <a:endCxn id="21552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20" name="AutoShape 83"/>
            <p:cNvCxnSpPr>
              <a:cxnSpLocks noChangeShapeType="1"/>
              <a:stCxn id="21587" idx="0"/>
              <a:endCxn id="21534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364988"/>
            <a:ext cx="11076516" cy="2080261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057400" y="3021013"/>
            <a:ext cx="8382000" cy="10869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$2,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#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(,%rdi,8),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# p =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[index] + 4*digit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      # return *p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2057400" y="1420813"/>
            <a:ext cx="6477000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get_univ_digit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index,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</a:t>
            </a:r>
            <a:r>
              <a:rPr lang="en-US" dirty="0" err="1">
                <a:latin typeface="Courier New" pitchFamily="-96" charset="0"/>
              </a:rPr>
              <a:t>univ</a:t>
            </a:r>
            <a:r>
              <a:rPr lang="en-US" dirty="0">
                <a:latin typeface="Courier New" pitchFamily="-96" charset="0"/>
              </a:rPr>
              <a:t>[index][digit];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08425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Element Accesses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220788"/>
            <a:ext cx="4214813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Similar C references</a:t>
            </a:r>
          </a:p>
          <a:p>
            <a:pPr marL="0" indent="0" eaLnBrk="1" hangingPunct="1">
              <a:defRPr/>
            </a:pPr>
            <a:r>
              <a:rPr lang="en-US" sz="2000" dirty="0"/>
              <a:t>Nested Array</a:t>
            </a:r>
          </a:p>
          <a:p>
            <a:pPr marL="0" indent="0" eaLnBrk="1" hangingPunct="1">
              <a:defRPr/>
            </a:pPr>
            <a:endParaRPr lang="en-US" sz="2000" dirty="0"/>
          </a:p>
          <a:p>
            <a:pPr marL="0" indent="0" eaLnBrk="1" hangingPunct="1">
              <a:defRPr/>
            </a:pPr>
            <a:endParaRPr lang="en-US" sz="20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r>
              <a:rPr lang="en-US" sz="1800" dirty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Mem[pgh+20*index+4*dig]</a:t>
            </a:r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20788"/>
            <a:ext cx="4572000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Different address computation</a:t>
            </a:r>
          </a:p>
          <a:p>
            <a:pPr marL="0" indent="0" eaLnBrk="1" hangingPunct="1">
              <a:defRPr/>
            </a:pPr>
            <a:r>
              <a:rPr lang="en-US" sz="2000"/>
              <a:t>Multi-Level Array</a:t>
            </a:r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r>
              <a:rPr lang="en-US" sz="180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Mem[Mem[univ+4*index]+4*dig]</a:t>
            </a:r>
            <a:endParaRPr lang="en-US" sz="1800"/>
          </a:p>
          <a:p>
            <a:pPr lvl="1" eaLnBrk="1" hangingPunct="1">
              <a:defRPr/>
            </a:pPr>
            <a:endParaRPr lang="en-US" sz="180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471613" y="2182816"/>
            <a:ext cx="3733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get_pgh_digit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pgh[index][dig];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6096000" y="2182816"/>
            <a:ext cx="38862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get_univ_digit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univ[index][dig];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pic>
        <p:nvPicPr>
          <p:cNvPr id="23559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6" y="5334003"/>
            <a:ext cx="33448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grpSp>
        <p:nvGrpSpPr>
          <p:cNvPr id="23560" name="Group 600"/>
          <p:cNvGrpSpPr>
            <a:grpSpLocks/>
          </p:cNvGrpSpPr>
          <p:nvPr/>
        </p:nvGrpSpPr>
        <p:grpSpPr bwMode="auto">
          <a:xfrm>
            <a:off x="5943603" y="4953003"/>
            <a:ext cx="4176713" cy="1306513"/>
            <a:chOff x="2784" y="3120"/>
            <a:chExt cx="2631" cy="823"/>
          </a:xfrm>
        </p:grpSpPr>
        <p:sp>
          <p:nvSpPr>
            <p:cNvPr id="2356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784" y="3120"/>
              <a:ext cx="2631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2" name="Group 117"/>
            <p:cNvGrpSpPr>
              <a:grpSpLocks/>
            </p:cNvGrpSpPr>
            <p:nvPr/>
          </p:nvGrpSpPr>
          <p:grpSpPr bwMode="auto">
            <a:xfrm>
              <a:off x="2784" y="3265"/>
              <a:ext cx="627" cy="482"/>
              <a:chOff x="2784" y="3265"/>
              <a:chExt cx="627" cy="482"/>
            </a:xfrm>
          </p:grpSpPr>
          <p:sp>
            <p:nvSpPr>
              <p:cNvPr id="24045" name="Rectangle 91"/>
              <p:cNvSpPr>
                <a:spLocks noChangeArrowheads="1"/>
              </p:cNvSpPr>
              <p:nvPr/>
            </p:nvSpPr>
            <p:spPr bwMode="auto">
              <a:xfrm>
                <a:off x="3121" y="338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6" name="Rectangle 92"/>
              <p:cNvSpPr>
                <a:spLocks noChangeArrowheads="1"/>
              </p:cNvSpPr>
              <p:nvPr/>
            </p:nvSpPr>
            <p:spPr bwMode="auto">
              <a:xfrm>
                <a:off x="3177" y="340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4047" name="Group 95"/>
              <p:cNvGrpSpPr>
                <a:grpSpLocks/>
              </p:cNvGrpSpPr>
              <p:nvPr/>
            </p:nvGrpSpPr>
            <p:grpSpPr bwMode="auto">
              <a:xfrm>
                <a:off x="2977" y="3412"/>
                <a:ext cx="144" cy="43"/>
                <a:chOff x="2977" y="3412"/>
                <a:chExt cx="144" cy="43"/>
              </a:xfrm>
            </p:grpSpPr>
            <p:sp>
              <p:nvSpPr>
                <p:cNvPr id="24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977" y="3429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70" name="Freeform 94"/>
                <p:cNvSpPr>
                  <a:spLocks/>
                </p:cNvSpPr>
                <p:nvPr/>
              </p:nvSpPr>
              <p:spPr bwMode="auto">
                <a:xfrm>
                  <a:off x="3094" y="3412"/>
                  <a:ext cx="27" cy="43"/>
                </a:xfrm>
                <a:custGeom>
                  <a:avLst/>
                  <a:gdLst>
                    <a:gd name="T0" fmla="*/ 0 w 55"/>
                    <a:gd name="T1" fmla="*/ 2 h 87"/>
                    <a:gd name="T2" fmla="*/ 1 w 55"/>
                    <a:gd name="T3" fmla="*/ 1 h 87"/>
                    <a:gd name="T4" fmla="*/ 0 w 55"/>
                    <a:gd name="T5" fmla="*/ 0 h 87"/>
                    <a:gd name="T6" fmla="*/ 0 w 55"/>
                    <a:gd name="T7" fmla="*/ 2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48" name="Rectangle 96"/>
              <p:cNvSpPr>
                <a:spLocks noChangeArrowheads="1"/>
              </p:cNvSpPr>
              <p:nvPr/>
            </p:nvSpPr>
            <p:spPr bwMode="auto">
              <a:xfrm>
                <a:off x="2789" y="3365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9" name="Rectangle 97"/>
              <p:cNvSpPr>
                <a:spLocks noChangeArrowheads="1"/>
              </p:cNvSpPr>
              <p:nvPr/>
            </p:nvSpPr>
            <p:spPr bwMode="auto">
              <a:xfrm>
                <a:off x="2839" y="338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160</a:t>
                </a:r>
                <a:endParaRPr lang="en-US" altLang="en-US"/>
              </a:p>
            </p:txBody>
          </p:sp>
          <p:sp>
            <p:nvSpPr>
              <p:cNvPr id="24050" name="Rectangle 98"/>
              <p:cNvSpPr>
                <a:spLocks noChangeArrowheads="1"/>
              </p:cNvSpPr>
              <p:nvPr/>
            </p:nvSpPr>
            <p:spPr bwMode="auto">
              <a:xfrm>
                <a:off x="3121" y="350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1" name="Rectangle 99"/>
              <p:cNvSpPr>
                <a:spLocks noChangeArrowheads="1"/>
              </p:cNvSpPr>
              <p:nvPr/>
            </p:nvSpPr>
            <p:spPr bwMode="auto">
              <a:xfrm>
                <a:off x="3177" y="352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sp>
            <p:nvSpPr>
              <p:cNvPr id="24052" name="Rectangle 100"/>
              <p:cNvSpPr>
                <a:spLocks noChangeArrowheads="1"/>
              </p:cNvSpPr>
              <p:nvPr/>
            </p:nvSpPr>
            <p:spPr bwMode="auto">
              <a:xfrm>
                <a:off x="3121" y="3626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3" name="Rectangle 101"/>
              <p:cNvSpPr>
                <a:spLocks noChangeArrowheads="1"/>
              </p:cNvSpPr>
              <p:nvPr/>
            </p:nvSpPr>
            <p:spPr bwMode="auto">
              <a:xfrm>
                <a:off x="3177" y="3646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4054" name="Group 104"/>
              <p:cNvGrpSpPr>
                <a:grpSpLocks/>
              </p:cNvGrpSpPr>
              <p:nvPr/>
            </p:nvGrpSpPr>
            <p:grpSpPr bwMode="auto">
              <a:xfrm>
                <a:off x="2977" y="3532"/>
                <a:ext cx="144" cy="44"/>
                <a:chOff x="2977" y="3532"/>
                <a:chExt cx="144" cy="44"/>
              </a:xfrm>
            </p:grpSpPr>
            <p:sp>
              <p:nvSpPr>
                <p:cNvPr id="24067" name="Rectangle 102"/>
                <p:cNvSpPr>
                  <a:spLocks noChangeArrowheads="1"/>
                </p:cNvSpPr>
                <p:nvPr/>
              </p:nvSpPr>
              <p:spPr bwMode="auto">
                <a:xfrm>
                  <a:off x="2977" y="355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8" name="Freeform 103"/>
                <p:cNvSpPr>
                  <a:spLocks/>
                </p:cNvSpPr>
                <p:nvPr/>
              </p:nvSpPr>
              <p:spPr bwMode="auto">
                <a:xfrm>
                  <a:off x="3094" y="353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055" name="Group 107"/>
              <p:cNvGrpSpPr>
                <a:grpSpLocks/>
              </p:cNvGrpSpPr>
              <p:nvPr/>
            </p:nvGrpSpPr>
            <p:grpSpPr bwMode="auto">
              <a:xfrm>
                <a:off x="2977" y="3652"/>
                <a:ext cx="144" cy="44"/>
                <a:chOff x="2977" y="3652"/>
                <a:chExt cx="144" cy="44"/>
              </a:xfrm>
            </p:grpSpPr>
            <p:sp>
              <p:nvSpPr>
                <p:cNvPr id="2406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7" y="367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6" name="Freeform 106"/>
                <p:cNvSpPr>
                  <a:spLocks/>
                </p:cNvSpPr>
                <p:nvPr/>
              </p:nvSpPr>
              <p:spPr bwMode="auto">
                <a:xfrm>
                  <a:off x="3094" y="365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56" name="Rectangle 108"/>
              <p:cNvSpPr>
                <a:spLocks noChangeArrowheads="1"/>
              </p:cNvSpPr>
              <p:nvPr/>
            </p:nvSpPr>
            <p:spPr bwMode="auto">
              <a:xfrm>
                <a:off x="2784" y="3481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7" name="Rectangle 109"/>
              <p:cNvSpPr>
                <a:spLocks noChangeArrowheads="1"/>
              </p:cNvSpPr>
              <p:nvPr/>
            </p:nvSpPr>
            <p:spPr bwMode="auto">
              <a:xfrm>
                <a:off x="2834" y="3499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168</a:t>
                </a:r>
                <a:endParaRPr lang="en-US" altLang="en-US" dirty="0"/>
              </a:p>
            </p:txBody>
          </p:sp>
          <p:sp>
            <p:nvSpPr>
              <p:cNvPr id="24058" name="Rectangle 110"/>
              <p:cNvSpPr>
                <a:spLocks noChangeArrowheads="1"/>
              </p:cNvSpPr>
              <p:nvPr/>
            </p:nvSpPr>
            <p:spPr bwMode="auto">
              <a:xfrm>
                <a:off x="2784" y="3626"/>
                <a:ext cx="18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9" name="Rectangle 111"/>
              <p:cNvSpPr>
                <a:spLocks noChangeArrowheads="1"/>
              </p:cNvSpPr>
              <p:nvPr/>
            </p:nvSpPr>
            <p:spPr bwMode="auto">
              <a:xfrm>
                <a:off x="2834" y="364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176</a:t>
                </a:r>
                <a:endParaRPr lang="en-US" altLang="en-US" dirty="0"/>
              </a:p>
            </p:txBody>
          </p:sp>
          <p:sp>
            <p:nvSpPr>
              <p:cNvPr id="24060" name="Rectangle 112"/>
              <p:cNvSpPr>
                <a:spLocks noChangeArrowheads="1"/>
              </p:cNvSpPr>
              <p:nvPr/>
            </p:nvSpPr>
            <p:spPr bwMode="auto">
              <a:xfrm>
                <a:off x="3121" y="3265"/>
                <a:ext cx="2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1" name="Rectangle 113"/>
              <p:cNvSpPr>
                <a:spLocks noChangeArrowheads="1"/>
              </p:cNvSpPr>
              <p:nvPr/>
            </p:nvSpPr>
            <p:spPr bwMode="auto">
              <a:xfrm>
                <a:off x="3172" y="3282"/>
                <a:ext cx="174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univ</a:t>
                </a:r>
                <a:endParaRPr lang="en-US" altLang="en-US"/>
              </a:p>
            </p:txBody>
          </p:sp>
          <p:sp>
            <p:nvSpPr>
              <p:cNvPr id="24062" name="Oval 114"/>
              <p:cNvSpPr>
                <a:spLocks noChangeArrowheads="1"/>
              </p:cNvSpPr>
              <p:nvPr/>
            </p:nvSpPr>
            <p:spPr bwMode="auto">
              <a:xfrm>
                <a:off x="3290" y="3433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3" name="Oval 115"/>
              <p:cNvSpPr>
                <a:spLocks noChangeArrowheads="1"/>
              </p:cNvSpPr>
              <p:nvPr/>
            </p:nvSpPr>
            <p:spPr bwMode="auto">
              <a:xfrm>
                <a:off x="3290" y="3554"/>
                <a:ext cx="49" cy="48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4" name="Oval 116"/>
              <p:cNvSpPr>
                <a:spLocks noChangeArrowheads="1"/>
              </p:cNvSpPr>
              <p:nvPr/>
            </p:nvSpPr>
            <p:spPr bwMode="auto">
              <a:xfrm>
                <a:off x="3290" y="3674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Rectangle 118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Rectangle 119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565" name="Group 161"/>
            <p:cNvGrpSpPr>
              <a:grpSpLocks/>
            </p:cNvGrpSpPr>
            <p:nvPr/>
          </p:nvGrpSpPr>
          <p:grpSpPr bwMode="auto">
            <a:xfrm>
              <a:off x="3820" y="3212"/>
              <a:ext cx="1591" cy="241"/>
              <a:chOff x="3820" y="3212"/>
              <a:chExt cx="1591" cy="241"/>
            </a:xfrm>
          </p:grpSpPr>
          <p:grpSp>
            <p:nvGrpSpPr>
              <p:cNvPr id="24004" name="Group 130"/>
              <p:cNvGrpSpPr>
                <a:grpSpLocks/>
              </p:cNvGrpSpPr>
              <p:nvPr/>
            </p:nvGrpSpPr>
            <p:grpSpPr bwMode="auto">
              <a:xfrm>
                <a:off x="3869" y="3212"/>
                <a:ext cx="1446" cy="80"/>
                <a:chOff x="3869" y="3212"/>
                <a:chExt cx="1446" cy="80"/>
              </a:xfrm>
            </p:grpSpPr>
            <p:sp>
              <p:nvSpPr>
                <p:cNvPr id="2403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69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013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3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58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302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  <a:endParaRPr lang="en-US" altLang="en-US"/>
                </a:p>
              </p:txBody>
            </p:sp>
            <p:sp>
              <p:nvSpPr>
                <p:cNvPr id="2403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47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91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4041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36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2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0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43" name="Rectangle 128"/>
                <p:cNvSpPr>
                  <a:spLocks noChangeArrowheads="1"/>
                </p:cNvSpPr>
                <p:nvPr/>
              </p:nvSpPr>
              <p:spPr bwMode="auto">
                <a:xfrm>
                  <a:off x="5025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4" name="Rectangle 129"/>
                <p:cNvSpPr>
                  <a:spLocks noChangeArrowheads="1"/>
                </p:cNvSpPr>
                <p:nvPr/>
              </p:nvSpPr>
              <p:spPr bwMode="auto">
                <a:xfrm>
                  <a:off x="5169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</p:grpSp>
          <p:grpSp>
            <p:nvGrpSpPr>
              <p:cNvPr id="24005" name="Group 133"/>
              <p:cNvGrpSpPr>
                <a:grpSpLocks/>
              </p:cNvGrpSpPr>
              <p:nvPr/>
            </p:nvGrpSpPr>
            <p:grpSpPr bwMode="auto">
              <a:xfrm>
                <a:off x="3871" y="3289"/>
                <a:ext cx="44" cy="72"/>
                <a:chOff x="3871" y="3289"/>
                <a:chExt cx="44" cy="72"/>
              </a:xfrm>
            </p:grpSpPr>
            <p:sp>
              <p:nvSpPr>
                <p:cNvPr id="240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3889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4" name="Freeform 132"/>
                <p:cNvSpPr>
                  <a:spLocks/>
                </p:cNvSpPr>
                <p:nvPr/>
              </p:nvSpPr>
              <p:spPr bwMode="auto">
                <a:xfrm>
                  <a:off x="3871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6" name="Rectangle 134"/>
              <p:cNvSpPr>
                <a:spLocks noChangeArrowheads="1"/>
              </p:cNvSpPr>
              <p:nvPr/>
            </p:nvSpPr>
            <p:spPr bwMode="auto">
              <a:xfrm>
                <a:off x="382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07" name="Rectangle 135"/>
              <p:cNvSpPr>
                <a:spLocks noChangeArrowheads="1"/>
              </p:cNvSpPr>
              <p:nvPr/>
            </p:nvSpPr>
            <p:spPr bwMode="auto">
              <a:xfrm>
                <a:off x="387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grpSp>
            <p:nvGrpSpPr>
              <p:cNvPr id="24008" name="Group 138"/>
              <p:cNvGrpSpPr>
                <a:grpSpLocks/>
              </p:cNvGrpSpPr>
              <p:nvPr/>
            </p:nvGrpSpPr>
            <p:grpSpPr bwMode="auto">
              <a:xfrm>
                <a:off x="4160" y="3289"/>
                <a:ext cx="44" cy="72"/>
                <a:chOff x="4160" y="3289"/>
                <a:chExt cx="44" cy="72"/>
              </a:xfrm>
            </p:grpSpPr>
            <p:sp>
              <p:nvSpPr>
                <p:cNvPr id="24031" name="Rectangle 136"/>
                <p:cNvSpPr>
                  <a:spLocks noChangeArrowheads="1"/>
                </p:cNvSpPr>
                <p:nvPr/>
              </p:nvSpPr>
              <p:spPr bwMode="auto">
                <a:xfrm>
                  <a:off x="4178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2" name="Freeform 137"/>
                <p:cNvSpPr>
                  <a:spLocks/>
                </p:cNvSpPr>
                <p:nvPr/>
              </p:nvSpPr>
              <p:spPr bwMode="auto">
                <a:xfrm>
                  <a:off x="4160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9" name="Rectangle 139"/>
              <p:cNvSpPr>
                <a:spLocks noChangeArrowheads="1"/>
              </p:cNvSpPr>
              <p:nvPr/>
            </p:nvSpPr>
            <p:spPr bwMode="auto">
              <a:xfrm>
                <a:off x="411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0" name="Rectangle 140"/>
              <p:cNvSpPr>
                <a:spLocks noChangeArrowheads="1"/>
              </p:cNvSpPr>
              <p:nvPr/>
            </p:nvSpPr>
            <p:spPr bwMode="auto">
              <a:xfrm>
                <a:off x="416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20</a:t>
                </a:r>
                <a:endParaRPr lang="en-US" altLang="en-US"/>
              </a:p>
            </p:txBody>
          </p:sp>
          <p:grpSp>
            <p:nvGrpSpPr>
              <p:cNvPr id="24011" name="Group 143"/>
              <p:cNvGrpSpPr>
                <a:grpSpLocks/>
              </p:cNvGrpSpPr>
              <p:nvPr/>
            </p:nvGrpSpPr>
            <p:grpSpPr bwMode="auto">
              <a:xfrm>
                <a:off x="4449" y="3289"/>
                <a:ext cx="44" cy="72"/>
                <a:chOff x="4449" y="3289"/>
                <a:chExt cx="44" cy="72"/>
              </a:xfrm>
            </p:grpSpPr>
            <p:sp>
              <p:nvSpPr>
                <p:cNvPr id="24029" name="Rectangle 141"/>
                <p:cNvSpPr>
                  <a:spLocks noChangeArrowheads="1"/>
                </p:cNvSpPr>
                <p:nvPr/>
              </p:nvSpPr>
              <p:spPr bwMode="auto">
                <a:xfrm>
                  <a:off x="4467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0" name="Freeform 142"/>
                <p:cNvSpPr>
                  <a:spLocks/>
                </p:cNvSpPr>
                <p:nvPr/>
              </p:nvSpPr>
              <p:spPr bwMode="auto">
                <a:xfrm>
                  <a:off x="4449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2" name="Rectangle 144"/>
              <p:cNvSpPr>
                <a:spLocks noChangeArrowheads="1"/>
              </p:cNvSpPr>
              <p:nvPr/>
            </p:nvSpPr>
            <p:spPr bwMode="auto">
              <a:xfrm>
                <a:off x="4399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3" name="Rectangle 145"/>
              <p:cNvSpPr>
                <a:spLocks noChangeArrowheads="1"/>
              </p:cNvSpPr>
              <p:nvPr/>
            </p:nvSpPr>
            <p:spPr bwMode="auto">
              <a:xfrm>
                <a:off x="4450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24</a:t>
                </a:r>
                <a:endParaRPr lang="en-US" altLang="en-US"/>
              </a:p>
            </p:txBody>
          </p:sp>
          <p:grpSp>
            <p:nvGrpSpPr>
              <p:cNvPr id="24014" name="Group 148"/>
              <p:cNvGrpSpPr>
                <a:grpSpLocks/>
              </p:cNvGrpSpPr>
              <p:nvPr/>
            </p:nvGrpSpPr>
            <p:grpSpPr bwMode="auto">
              <a:xfrm>
                <a:off x="4739" y="3289"/>
                <a:ext cx="43" cy="72"/>
                <a:chOff x="4739" y="3289"/>
                <a:chExt cx="43" cy="72"/>
              </a:xfrm>
            </p:grpSpPr>
            <p:sp>
              <p:nvSpPr>
                <p:cNvPr id="24027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6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8" name="Freeform 147"/>
                <p:cNvSpPr>
                  <a:spLocks/>
                </p:cNvSpPr>
                <p:nvPr/>
              </p:nvSpPr>
              <p:spPr bwMode="auto">
                <a:xfrm>
                  <a:off x="4739" y="3289"/>
                  <a:ext cx="43" cy="28"/>
                </a:xfrm>
                <a:custGeom>
                  <a:avLst/>
                  <a:gdLst>
                    <a:gd name="T0" fmla="*/ 2 w 88"/>
                    <a:gd name="T1" fmla="*/ 2 h 56"/>
                    <a:gd name="T2" fmla="*/ 1 w 88"/>
                    <a:gd name="T3" fmla="*/ 0 h 56"/>
                    <a:gd name="T4" fmla="*/ 0 w 88"/>
                    <a:gd name="T5" fmla="*/ 2 h 56"/>
                    <a:gd name="T6" fmla="*/ 2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4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5" name="Rectangle 149"/>
              <p:cNvSpPr>
                <a:spLocks noChangeArrowheads="1"/>
              </p:cNvSpPr>
              <p:nvPr/>
            </p:nvSpPr>
            <p:spPr bwMode="auto">
              <a:xfrm>
                <a:off x="4688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6" name="Rectangle 150"/>
              <p:cNvSpPr>
                <a:spLocks noChangeArrowheads="1"/>
              </p:cNvSpPr>
              <p:nvPr/>
            </p:nvSpPr>
            <p:spPr bwMode="auto">
              <a:xfrm>
                <a:off x="4739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28</a:t>
                </a:r>
                <a:endParaRPr lang="en-US" altLang="en-US"/>
              </a:p>
            </p:txBody>
          </p:sp>
          <p:grpSp>
            <p:nvGrpSpPr>
              <p:cNvPr id="24017" name="Group 153"/>
              <p:cNvGrpSpPr>
                <a:grpSpLocks/>
              </p:cNvGrpSpPr>
              <p:nvPr/>
            </p:nvGrpSpPr>
            <p:grpSpPr bwMode="auto">
              <a:xfrm>
                <a:off x="5028" y="3289"/>
                <a:ext cx="44" cy="72"/>
                <a:chOff x="5028" y="3289"/>
                <a:chExt cx="44" cy="72"/>
              </a:xfrm>
            </p:grpSpPr>
            <p:sp>
              <p:nvSpPr>
                <p:cNvPr id="240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4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6" name="Freeform 152"/>
                <p:cNvSpPr>
                  <a:spLocks/>
                </p:cNvSpPr>
                <p:nvPr/>
              </p:nvSpPr>
              <p:spPr bwMode="auto">
                <a:xfrm>
                  <a:off x="5028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8" name="Rectangle 154"/>
              <p:cNvSpPr>
                <a:spLocks noChangeArrowheads="1"/>
              </p:cNvSpPr>
              <p:nvPr/>
            </p:nvSpPr>
            <p:spPr bwMode="auto">
              <a:xfrm>
                <a:off x="4977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9" name="Rectangle 155"/>
              <p:cNvSpPr>
                <a:spLocks noChangeArrowheads="1"/>
              </p:cNvSpPr>
              <p:nvPr/>
            </p:nvSpPr>
            <p:spPr bwMode="auto">
              <a:xfrm>
                <a:off x="502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32</a:t>
                </a:r>
                <a:endParaRPr lang="en-US" altLang="en-US"/>
              </a:p>
            </p:txBody>
          </p:sp>
          <p:grpSp>
            <p:nvGrpSpPr>
              <p:cNvPr id="24020" name="Group 158"/>
              <p:cNvGrpSpPr>
                <a:grpSpLocks/>
              </p:cNvGrpSpPr>
              <p:nvPr/>
            </p:nvGrpSpPr>
            <p:grpSpPr bwMode="auto">
              <a:xfrm>
                <a:off x="5317" y="3289"/>
                <a:ext cx="44" cy="72"/>
                <a:chOff x="5317" y="3289"/>
                <a:chExt cx="44" cy="72"/>
              </a:xfrm>
            </p:grpSpPr>
            <p:sp>
              <p:nvSpPr>
                <p:cNvPr id="24023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3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4" name="Freeform 157"/>
                <p:cNvSpPr>
                  <a:spLocks/>
                </p:cNvSpPr>
                <p:nvPr/>
              </p:nvSpPr>
              <p:spPr bwMode="auto">
                <a:xfrm>
                  <a:off x="5317" y="3289"/>
                  <a:ext cx="44" cy="28"/>
                </a:xfrm>
                <a:custGeom>
                  <a:avLst/>
                  <a:gdLst>
                    <a:gd name="T0" fmla="*/ 3 w 88"/>
                    <a:gd name="T1" fmla="*/ 2 h 56"/>
                    <a:gd name="T2" fmla="*/ 2 w 88"/>
                    <a:gd name="T3" fmla="*/ 0 h 56"/>
                    <a:gd name="T4" fmla="*/ 0 w 88"/>
                    <a:gd name="T5" fmla="*/ 2 h 56"/>
                    <a:gd name="T6" fmla="*/ 3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21" name="Rectangle 159"/>
              <p:cNvSpPr>
                <a:spLocks noChangeArrowheads="1"/>
              </p:cNvSpPr>
              <p:nvPr/>
            </p:nvSpPr>
            <p:spPr bwMode="auto">
              <a:xfrm>
                <a:off x="5266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22" name="Rectangle 160"/>
              <p:cNvSpPr>
                <a:spLocks noChangeArrowheads="1"/>
              </p:cNvSpPr>
              <p:nvPr/>
            </p:nvSpPr>
            <p:spPr bwMode="auto">
              <a:xfrm>
                <a:off x="531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</p:grpSp>
        <p:sp>
          <p:nvSpPr>
            <p:cNvPr id="23566" name="Rectangle 162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Rectangle 163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568" name="Group 205"/>
            <p:cNvGrpSpPr>
              <a:grpSpLocks/>
            </p:cNvGrpSpPr>
            <p:nvPr/>
          </p:nvGrpSpPr>
          <p:grpSpPr bwMode="auto">
            <a:xfrm>
              <a:off x="3815" y="3457"/>
              <a:ext cx="1591" cy="242"/>
              <a:chOff x="3815" y="3457"/>
              <a:chExt cx="1591" cy="242"/>
            </a:xfrm>
          </p:grpSpPr>
          <p:grpSp>
            <p:nvGrpSpPr>
              <p:cNvPr id="23963" name="Group 174"/>
              <p:cNvGrpSpPr>
                <a:grpSpLocks/>
              </p:cNvGrpSpPr>
              <p:nvPr/>
            </p:nvGrpSpPr>
            <p:grpSpPr bwMode="auto">
              <a:xfrm>
                <a:off x="3864" y="3457"/>
                <a:ext cx="1446" cy="80"/>
                <a:chOff x="3864" y="3457"/>
                <a:chExt cx="1446" cy="80"/>
              </a:xfrm>
            </p:grpSpPr>
            <p:sp>
              <p:nvSpPr>
                <p:cNvPr id="2399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864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4008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  <p:sp>
              <p:nvSpPr>
                <p:cNvPr id="23996" name="Rectangle 166"/>
                <p:cNvSpPr>
                  <a:spLocks noChangeArrowheads="1"/>
                </p:cNvSpPr>
                <p:nvPr/>
              </p:nvSpPr>
              <p:spPr bwMode="auto">
                <a:xfrm>
                  <a:off x="4153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7" name="Rectangle 167"/>
                <p:cNvSpPr>
                  <a:spLocks noChangeArrowheads="1"/>
                </p:cNvSpPr>
                <p:nvPr/>
              </p:nvSpPr>
              <p:spPr bwMode="auto">
                <a:xfrm>
                  <a:off x="4297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442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9" name="Rectangle 169"/>
                <p:cNvSpPr>
                  <a:spLocks noChangeArrowheads="1"/>
                </p:cNvSpPr>
                <p:nvPr/>
              </p:nvSpPr>
              <p:spPr bwMode="auto">
                <a:xfrm>
                  <a:off x="4586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00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31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1" name="Rectangle 171"/>
                <p:cNvSpPr>
                  <a:spLocks noChangeArrowheads="1"/>
                </p:cNvSpPr>
                <p:nvPr/>
              </p:nvSpPr>
              <p:spPr bwMode="auto">
                <a:xfrm>
                  <a:off x="4875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  <p:sp>
              <p:nvSpPr>
                <p:cNvPr id="2400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020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3" name="Rectangle 173"/>
                <p:cNvSpPr>
                  <a:spLocks noChangeArrowheads="1"/>
                </p:cNvSpPr>
                <p:nvPr/>
              </p:nvSpPr>
              <p:spPr bwMode="auto">
                <a:xfrm>
                  <a:off x="5164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</p:grpSp>
          <p:grpSp>
            <p:nvGrpSpPr>
              <p:cNvPr id="23964" name="Group 177"/>
              <p:cNvGrpSpPr>
                <a:grpSpLocks/>
              </p:cNvGrpSpPr>
              <p:nvPr/>
            </p:nvGrpSpPr>
            <p:grpSpPr bwMode="auto">
              <a:xfrm>
                <a:off x="3866" y="3535"/>
                <a:ext cx="44" cy="71"/>
                <a:chOff x="3866" y="3535"/>
                <a:chExt cx="44" cy="71"/>
              </a:xfrm>
            </p:grpSpPr>
            <p:sp>
              <p:nvSpPr>
                <p:cNvPr id="2399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84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3" name="Freeform 176"/>
                <p:cNvSpPr>
                  <a:spLocks/>
                </p:cNvSpPr>
                <p:nvPr/>
              </p:nvSpPr>
              <p:spPr bwMode="auto">
                <a:xfrm>
                  <a:off x="3866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5" name="Rectangle 178"/>
              <p:cNvSpPr>
                <a:spLocks noChangeArrowheads="1"/>
              </p:cNvSpPr>
              <p:nvPr/>
            </p:nvSpPr>
            <p:spPr bwMode="auto">
              <a:xfrm>
                <a:off x="381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6" name="Rectangle 179"/>
              <p:cNvSpPr>
                <a:spLocks noChangeArrowheads="1"/>
              </p:cNvSpPr>
              <p:nvPr/>
            </p:nvSpPr>
            <p:spPr bwMode="auto">
              <a:xfrm>
                <a:off x="386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3967" name="Group 182"/>
              <p:cNvGrpSpPr>
                <a:grpSpLocks/>
              </p:cNvGrpSpPr>
              <p:nvPr/>
            </p:nvGrpSpPr>
            <p:grpSpPr bwMode="auto">
              <a:xfrm>
                <a:off x="4155" y="3535"/>
                <a:ext cx="44" cy="71"/>
                <a:chOff x="4155" y="3535"/>
                <a:chExt cx="44" cy="71"/>
              </a:xfrm>
            </p:grpSpPr>
            <p:sp>
              <p:nvSpPr>
                <p:cNvPr id="239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73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1" name="Freeform 181"/>
                <p:cNvSpPr>
                  <a:spLocks/>
                </p:cNvSpPr>
                <p:nvPr/>
              </p:nvSpPr>
              <p:spPr bwMode="auto">
                <a:xfrm>
                  <a:off x="4155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8" name="Rectangle 183"/>
              <p:cNvSpPr>
                <a:spLocks noChangeArrowheads="1"/>
              </p:cNvSpPr>
              <p:nvPr/>
            </p:nvSpPr>
            <p:spPr bwMode="auto">
              <a:xfrm>
                <a:off x="410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9" name="Rectangle 184"/>
              <p:cNvSpPr>
                <a:spLocks noChangeArrowheads="1"/>
              </p:cNvSpPr>
              <p:nvPr/>
            </p:nvSpPr>
            <p:spPr bwMode="auto">
              <a:xfrm>
                <a:off x="415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40</a:t>
                </a:r>
                <a:endParaRPr lang="en-US" altLang="en-US"/>
              </a:p>
            </p:txBody>
          </p:sp>
          <p:grpSp>
            <p:nvGrpSpPr>
              <p:cNvPr id="23970" name="Group 187"/>
              <p:cNvGrpSpPr>
                <a:grpSpLocks/>
              </p:cNvGrpSpPr>
              <p:nvPr/>
            </p:nvGrpSpPr>
            <p:grpSpPr bwMode="auto">
              <a:xfrm>
                <a:off x="4444" y="3535"/>
                <a:ext cx="44" cy="71"/>
                <a:chOff x="4444" y="3535"/>
                <a:chExt cx="44" cy="71"/>
              </a:xfrm>
            </p:grpSpPr>
            <p:sp>
              <p:nvSpPr>
                <p:cNvPr id="23988" name="Rectangle 185"/>
                <p:cNvSpPr>
                  <a:spLocks noChangeArrowheads="1"/>
                </p:cNvSpPr>
                <p:nvPr/>
              </p:nvSpPr>
              <p:spPr bwMode="auto">
                <a:xfrm>
                  <a:off x="4462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9" name="Freeform 186"/>
                <p:cNvSpPr>
                  <a:spLocks/>
                </p:cNvSpPr>
                <p:nvPr/>
              </p:nvSpPr>
              <p:spPr bwMode="auto">
                <a:xfrm>
                  <a:off x="4444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1" name="Rectangle 188"/>
              <p:cNvSpPr>
                <a:spLocks noChangeArrowheads="1"/>
              </p:cNvSpPr>
              <p:nvPr/>
            </p:nvSpPr>
            <p:spPr bwMode="auto">
              <a:xfrm>
                <a:off x="4394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2" name="Rectangle 189"/>
              <p:cNvSpPr>
                <a:spLocks noChangeArrowheads="1"/>
              </p:cNvSpPr>
              <p:nvPr/>
            </p:nvSpPr>
            <p:spPr bwMode="auto">
              <a:xfrm>
                <a:off x="4445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44</a:t>
                </a:r>
                <a:endParaRPr lang="en-US" altLang="en-US"/>
              </a:p>
            </p:txBody>
          </p:sp>
          <p:grpSp>
            <p:nvGrpSpPr>
              <p:cNvPr id="23973" name="Group 192"/>
              <p:cNvGrpSpPr>
                <a:grpSpLocks/>
              </p:cNvGrpSpPr>
              <p:nvPr/>
            </p:nvGrpSpPr>
            <p:grpSpPr bwMode="auto">
              <a:xfrm>
                <a:off x="4734" y="3535"/>
                <a:ext cx="43" cy="71"/>
                <a:chOff x="4734" y="3535"/>
                <a:chExt cx="43" cy="71"/>
              </a:xfrm>
            </p:grpSpPr>
            <p:sp>
              <p:nvSpPr>
                <p:cNvPr id="239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751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7" name="Freeform 191"/>
                <p:cNvSpPr>
                  <a:spLocks/>
                </p:cNvSpPr>
                <p:nvPr/>
              </p:nvSpPr>
              <p:spPr bwMode="auto">
                <a:xfrm>
                  <a:off x="4734" y="3535"/>
                  <a:ext cx="43" cy="27"/>
                </a:xfrm>
                <a:custGeom>
                  <a:avLst/>
                  <a:gdLst>
                    <a:gd name="T0" fmla="*/ 2 w 88"/>
                    <a:gd name="T1" fmla="*/ 1 h 55"/>
                    <a:gd name="T2" fmla="*/ 1 w 88"/>
                    <a:gd name="T3" fmla="*/ 0 h 55"/>
                    <a:gd name="T4" fmla="*/ 0 w 88"/>
                    <a:gd name="T5" fmla="*/ 1 h 55"/>
                    <a:gd name="T6" fmla="*/ 2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4" name="Rectangle 193"/>
              <p:cNvSpPr>
                <a:spLocks noChangeArrowheads="1"/>
              </p:cNvSpPr>
              <p:nvPr/>
            </p:nvSpPr>
            <p:spPr bwMode="auto">
              <a:xfrm>
                <a:off x="4683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5" name="Rectangle 194"/>
              <p:cNvSpPr>
                <a:spLocks noChangeArrowheads="1"/>
              </p:cNvSpPr>
              <p:nvPr/>
            </p:nvSpPr>
            <p:spPr bwMode="auto">
              <a:xfrm>
                <a:off x="4734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48</a:t>
                </a:r>
                <a:endParaRPr lang="en-US" altLang="en-US"/>
              </a:p>
            </p:txBody>
          </p:sp>
          <p:grpSp>
            <p:nvGrpSpPr>
              <p:cNvPr id="23976" name="Group 197"/>
              <p:cNvGrpSpPr>
                <a:grpSpLocks/>
              </p:cNvGrpSpPr>
              <p:nvPr/>
            </p:nvGrpSpPr>
            <p:grpSpPr bwMode="auto">
              <a:xfrm>
                <a:off x="5023" y="3535"/>
                <a:ext cx="44" cy="71"/>
                <a:chOff x="5023" y="3535"/>
                <a:chExt cx="44" cy="71"/>
              </a:xfrm>
            </p:grpSpPr>
            <p:sp>
              <p:nvSpPr>
                <p:cNvPr id="239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504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5" name="Freeform 196"/>
                <p:cNvSpPr>
                  <a:spLocks/>
                </p:cNvSpPr>
                <p:nvPr/>
              </p:nvSpPr>
              <p:spPr bwMode="auto">
                <a:xfrm>
                  <a:off x="5023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7" name="Rectangle 198"/>
              <p:cNvSpPr>
                <a:spLocks noChangeArrowheads="1"/>
              </p:cNvSpPr>
              <p:nvPr/>
            </p:nvSpPr>
            <p:spPr bwMode="auto">
              <a:xfrm>
                <a:off x="4972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8" name="Rectangle 199"/>
              <p:cNvSpPr>
                <a:spLocks noChangeArrowheads="1"/>
              </p:cNvSpPr>
              <p:nvPr/>
            </p:nvSpPr>
            <p:spPr bwMode="auto">
              <a:xfrm>
                <a:off x="5023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52</a:t>
                </a:r>
                <a:endParaRPr lang="en-US" altLang="en-US"/>
              </a:p>
            </p:txBody>
          </p:sp>
          <p:grpSp>
            <p:nvGrpSpPr>
              <p:cNvPr id="23979" name="Group 202"/>
              <p:cNvGrpSpPr>
                <a:grpSpLocks/>
              </p:cNvGrpSpPr>
              <p:nvPr/>
            </p:nvGrpSpPr>
            <p:grpSpPr bwMode="auto">
              <a:xfrm>
                <a:off x="5312" y="3535"/>
                <a:ext cx="44" cy="71"/>
                <a:chOff x="5312" y="3535"/>
                <a:chExt cx="44" cy="71"/>
              </a:xfrm>
            </p:grpSpPr>
            <p:sp>
              <p:nvSpPr>
                <p:cNvPr id="239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533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3" name="Freeform 201"/>
                <p:cNvSpPr>
                  <a:spLocks/>
                </p:cNvSpPr>
                <p:nvPr/>
              </p:nvSpPr>
              <p:spPr bwMode="auto">
                <a:xfrm>
                  <a:off x="5312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80" name="Rectangle 203"/>
              <p:cNvSpPr>
                <a:spLocks noChangeArrowheads="1"/>
              </p:cNvSpPr>
              <p:nvPr/>
            </p:nvSpPr>
            <p:spPr bwMode="auto">
              <a:xfrm>
                <a:off x="5261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81" name="Rectangle 204"/>
              <p:cNvSpPr>
                <a:spLocks noChangeArrowheads="1"/>
              </p:cNvSpPr>
              <p:nvPr/>
            </p:nvSpPr>
            <p:spPr bwMode="auto">
              <a:xfrm>
                <a:off x="5312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</p:grpSp>
        <p:sp>
          <p:nvSpPr>
            <p:cNvPr id="23569" name="Rectangle 206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07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ucb</a:t>
              </a:r>
              <a:endParaRPr lang="en-US" altLang="en-US"/>
            </a:p>
          </p:txBody>
        </p:sp>
        <p:grpSp>
          <p:nvGrpSpPr>
            <p:cNvPr id="23571" name="Group 249"/>
            <p:cNvGrpSpPr>
              <a:grpSpLocks/>
            </p:cNvGrpSpPr>
            <p:nvPr/>
          </p:nvGrpSpPr>
          <p:grpSpPr bwMode="auto">
            <a:xfrm>
              <a:off x="3815" y="3698"/>
              <a:ext cx="1591" cy="241"/>
              <a:chOff x="3815" y="3698"/>
              <a:chExt cx="1591" cy="241"/>
            </a:xfrm>
          </p:grpSpPr>
          <p:grpSp>
            <p:nvGrpSpPr>
              <p:cNvPr id="23922" name="Group 218"/>
              <p:cNvGrpSpPr>
                <a:grpSpLocks/>
              </p:cNvGrpSpPr>
              <p:nvPr/>
            </p:nvGrpSpPr>
            <p:grpSpPr bwMode="auto">
              <a:xfrm>
                <a:off x="3864" y="3698"/>
                <a:ext cx="1446" cy="80"/>
                <a:chOff x="3864" y="3698"/>
                <a:chExt cx="1446" cy="80"/>
              </a:xfrm>
            </p:grpSpPr>
            <p:sp>
              <p:nvSpPr>
                <p:cNvPr id="23953" name="Rectangle 208"/>
                <p:cNvSpPr>
                  <a:spLocks noChangeArrowheads="1"/>
                </p:cNvSpPr>
                <p:nvPr/>
              </p:nvSpPr>
              <p:spPr bwMode="auto">
                <a:xfrm>
                  <a:off x="3864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4" name="Rectangle 209"/>
                <p:cNvSpPr>
                  <a:spLocks noChangeArrowheads="1"/>
                </p:cNvSpPr>
                <p:nvPr/>
              </p:nvSpPr>
              <p:spPr bwMode="auto">
                <a:xfrm>
                  <a:off x="4008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  <p:sp>
              <p:nvSpPr>
                <p:cNvPr id="23955" name="Rectangle 210"/>
                <p:cNvSpPr>
                  <a:spLocks noChangeArrowheads="1"/>
                </p:cNvSpPr>
                <p:nvPr/>
              </p:nvSpPr>
              <p:spPr bwMode="auto">
                <a:xfrm>
                  <a:off x="4153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297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  <a:endParaRPr lang="en-US" altLang="en-US"/>
                </a:p>
              </p:txBody>
            </p:sp>
            <p:sp>
              <p:nvSpPr>
                <p:cNvPr id="2395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442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86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39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731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875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6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020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2" name="Rectangle 217"/>
                <p:cNvSpPr>
                  <a:spLocks noChangeArrowheads="1"/>
                </p:cNvSpPr>
                <p:nvPr/>
              </p:nvSpPr>
              <p:spPr bwMode="auto">
                <a:xfrm>
                  <a:off x="5164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</p:grpSp>
          <p:grpSp>
            <p:nvGrpSpPr>
              <p:cNvPr id="23923" name="Group 221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95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2" name="Freeform 220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4" name="Rectangle 222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5" name="Rectangle 223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926" name="Group 226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94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7" name="Rectangle 227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8" name="Rectangle 228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929" name="Group 231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94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8" name="Freeform 230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0" name="Rectangle 232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1" name="Rectangle 233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932" name="Group 236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94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6" name="Freeform 235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3" name="Rectangle 237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4" name="Rectangle 238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935" name="Group 241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94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4" name="Freeform 240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6" name="Rectangle 242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7" name="Rectangle 243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938" name="Group 246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941" name="Rectangle 244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2" name="Freeform 245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9" name="Rectangle 247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40" name="Rectangle 248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</p:grpSp>
        <p:grpSp>
          <p:nvGrpSpPr>
            <p:cNvPr id="23572" name="Group 252"/>
            <p:cNvGrpSpPr>
              <a:grpSpLocks/>
            </p:cNvGrpSpPr>
            <p:nvPr/>
          </p:nvGrpSpPr>
          <p:grpSpPr bwMode="auto">
            <a:xfrm>
              <a:off x="3310" y="3232"/>
              <a:ext cx="555" cy="318"/>
              <a:chOff x="3310" y="3232"/>
              <a:chExt cx="555" cy="318"/>
            </a:xfrm>
          </p:grpSpPr>
          <p:sp>
            <p:nvSpPr>
              <p:cNvPr id="23920" name="Freeform 250"/>
              <p:cNvSpPr>
                <a:spLocks/>
              </p:cNvSpPr>
              <p:nvPr/>
            </p:nvSpPr>
            <p:spPr bwMode="auto">
              <a:xfrm>
                <a:off x="3310" y="3249"/>
                <a:ext cx="511" cy="301"/>
              </a:xfrm>
              <a:custGeom>
                <a:avLst/>
                <a:gdLst>
                  <a:gd name="T0" fmla="*/ 0 w 1023"/>
                  <a:gd name="T1" fmla="*/ 19 h 600"/>
                  <a:gd name="T2" fmla="*/ 0 w 1023"/>
                  <a:gd name="T3" fmla="*/ 18 h 600"/>
                  <a:gd name="T4" fmla="*/ 0 w 1023"/>
                  <a:gd name="T5" fmla="*/ 18 h 600"/>
                  <a:gd name="T6" fmla="*/ 1 w 1023"/>
                  <a:gd name="T7" fmla="*/ 16 h 600"/>
                  <a:gd name="T8" fmla="*/ 2 w 1023"/>
                  <a:gd name="T9" fmla="*/ 14 h 600"/>
                  <a:gd name="T10" fmla="*/ 2 w 1023"/>
                  <a:gd name="T11" fmla="*/ 14 h 600"/>
                  <a:gd name="T12" fmla="*/ 3 w 1023"/>
                  <a:gd name="T13" fmla="*/ 13 h 600"/>
                  <a:gd name="T14" fmla="*/ 4 w 1023"/>
                  <a:gd name="T15" fmla="*/ 11 h 600"/>
                  <a:gd name="T16" fmla="*/ 6 w 1023"/>
                  <a:gd name="T17" fmla="*/ 10 h 600"/>
                  <a:gd name="T18" fmla="*/ 8 w 1023"/>
                  <a:gd name="T19" fmla="*/ 9 h 600"/>
                  <a:gd name="T20" fmla="*/ 7 w 1023"/>
                  <a:gd name="T21" fmla="*/ 9 h 600"/>
                  <a:gd name="T22" fmla="*/ 10 w 1023"/>
                  <a:gd name="T23" fmla="*/ 7 h 600"/>
                  <a:gd name="T24" fmla="*/ 12 w 1023"/>
                  <a:gd name="T25" fmla="*/ 6 h 600"/>
                  <a:gd name="T26" fmla="*/ 14 w 1023"/>
                  <a:gd name="T27" fmla="*/ 5 h 600"/>
                  <a:gd name="T28" fmla="*/ 17 w 1023"/>
                  <a:gd name="T29" fmla="*/ 4 h 600"/>
                  <a:gd name="T30" fmla="*/ 20 w 1023"/>
                  <a:gd name="T31" fmla="*/ 3 h 600"/>
                  <a:gd name="T32" fmla="*/ 23 w 1023"/>
                  <a:gd name="T33" fmla="*/ 2 h 600"/>
                  <a:gd name="T34" fmla="*/ 24 w 1023"/>
                  <a:gd name="T35" fmla="*/ 2 h 600"/>
                  <a:gd name="T36" fmla="*/ 25 w 1023"/>
                  <a:gd name="T37" fmla="*/ 2 h 600"/>
                  <a:gd name="T38" fmla="*/ 28 w 1023"/>
                  <a:gd name="T39" fmla="*/ 1 h 600"/>
                  <a:gd name="T40" fmla="*/ 31 w 1023"/>
                  <a:gd name="T41" fmla="*/ 1 h 600"/>
                  <a:gd name="T42" fmla="*/ 30 w 1023"/>
                  <a:gd name="T43" fmla="*/ 1 h 600"/>
                  <a:gd name="T44" fmla="*/ 27 w 1023"/>
                  <a:gd name="T45" fmla="*/ 1 h 600"/>
                  <a:gd name="T46" fmla="*/ 24 w 1023"/>
                  <a:gd name="T47" fmla="*/ 1 h 600"/>
                  <a:gd name="T48" fmla="*/ 22 w 1023"/>
                  <a:gd name="T49" fmla="*/ 2 h 600"/>
                  <a:gd name="T50" fmla="*/ 20 w 1023"/>
                  <a:gd name="T51" fmla="*/ 3 h 600"/>
                  <a:gd name="T52" fmla="*/ 17 w 1023"/>
                  <a:gd name="T53" fmla="*/ 3 h 600"/>
                  <a:gd name="T54" fmla="*/ 14 w 1023"/>
                  <a:gd name="T55" fmla="*/ 4 h 600"/>
                  <a:gd name="T56" fmla="*/ 12 w 1023"/>
                  <a:gd name="T57" fmla="*/ 6 h 600"/>
                  <a:gd name="T58" fmla="*/ 9 w 1023"/>
                  <a:gd name="T59" fmla="*/ 7 h 600"/>
                  <a:gd name="T60" fmla="*/ 7 w 1023"/>
                  <a:gd name="T61" fmla="*/ 8 h 600"/>
                  <a:gd name="T62" fmla="*/ 6 w 1023"/>
                  <a:gd name="T63" fmla="*/ 9 h 600"/>
                  <a:gd name="T64" fmla="*/ 4 w 1023"/>
                  <a:gd name="T65" fmla="*/ 10 h 600"/>
                  <a:gd name="T66" fmla="*/ 3 w 1023"/>
                  <a:gd name="T67" fmla="*/ 12 h 600"/>
                  <a:gd name="T68" fmla="*/ 2 w 1023"/>
                  <a:gd name="T69" fmla="*/ 13 h 600"/>
                  <a:gd name="T70" fmla="*/ 1 w 1023"/>
                  <a:gd name="T71" fmla="*/ 14 h 600"/>
                  <a:gd name="T72" fmla="*/ 0 w 1023"/>
                  <a:gd name="T73" fmla="*/ 16 h 600"/>
                  <a:gd name="T74" fmla="*/ 0 w 1023"/>
                  <a:gd name="T75" fmla="*/ 18 h 600"/>
                  <a:gd name="T76" fmla="*/ 0 w 1023"/>
                  <a:gd name="T77" fmla="*/ 18 h 600"/>
                  <a:gd name="T78" fmla="*/ 0 w 1023"/>
                  <a:gd name="T79" fmla="*/ 19 h 6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3" h="600">
                    <a:moveTo>
                      <a:pt x="0" y="600"/>
                    </a:moveTo>
                    <a:lnTo>
                      <a:pt x="16" y="600"/>
                    </a:lnTo>
                    <a:lnTo>
                      <a:pt x="17" y="574"/>
                    </a:lnTo>
                    <a:lnTo>
                      <a:pt x="22" y="547"/>
                    </a:lnTo>
                    <a:lnTo>
                      <a:pt x="14" y="547"/>
                    </a:lnTo>
                    <a:lnTo>
                      <a:pt x="21" y="550"/>
                    </a:lnTo>
                    <a:lnTo>
                      <a:pt x="29" y="524"/>
                    </a:lnTo>
                    <a:lnTo>
                      <a:pt x="39" y="498"/>
                    </a:lnTo>
                    <a:lnTo>
                      <a:pt x="51" y="472"/>
                    </a:lnTo>
                    <a:lnTo>
                      <a:pt x="65" y="447"/>
                    </a:lnTo>
                    <a:lnTo>
                      <a:pt x="82" y="420"/>
                    </a:lnTo>
                    <a:lnTo>
                      <a:pt x="75" y="417"/>
                    </a:lnTo>
                    <a:lnTo>
                      <a:pt x="80" y="423"/>
                    </a:lnTo>
                    <a:lnTo>
                      <a:pt x="99" y="398"/>
                    </a:lnTo>
                    <a:lnTo>
                      <a:pt x="121" y="373"/>
                    </a:lnTo>
                    <a:lnTo>
                      <a:pt x="144" y="349"/>
                    </a:lnTo>
                    <a:lnTo>
                      <a:pt x="170" y="325"/>
                    </a:lnTo>
                    <a:lnTo>
                      <a:pt x="197" y="302"/>
                    </a:lnTo>
                    <a:lnTo>
                      <a:pt x="227" y="279"/>
                    </a:lnTo>
                    <a:lnTo>
                      <a:pt x="258" y="257"/>
                    </a:lnTo>
                    <a:lnTo>
                      <a:pt x="252" y="252"/>
                    </a:lnTo>
                    <a:lnTo>
                      <a:pt x="255" y="259"/>
                    </a:lnTo>
                    <a:lnTo>
                      <a:pt x="289" y="238"/>
                    </a:lnTo>
                    <a:lnTo>
                      <a:pt x="323" y="217"/>
                    </a:lnTo>
                    <a:lnTo>
                      <a:pt x="359" y="197"/>
                    </a:lnTo>
                    <a:lnTo>
                      <a:pt x="397" y="178"/>
                    </a:lnTo>
                    <a:lnTo>
                      <a:pt x="435" y="159"/>
                    </a:lnTo>
                    <a:lnTo>
                      <a:pt x="475" y="141"/>
                    </a:lnTo>
                    <a:lnTo>
                      <a:pt x="517" y="124"/>
                    </a:lnTo>
                    <a:lnTo>
                      <a:pt x="559" y="109"/>
                    </a:lnTo>
                    <a:lnTo>
                      <a:pt x="603" y="94"/>
                    </a:lnTo>
                    <a:lnTo>
                      <a:pt x="647" y="80"/>
                    </a:lnTo>
                    <a:lnTo>
                      <a:pt x="692" y="68"/>
                    </a:lnTo>
                    <a:lnTo>
                      <a:pt x="738" y="57"/>
                    </a:lnTo>
                    <a:lnTo>
                      <a:pt x="785" y="47"/>
                    </a:lnTo>
                    <a:lnTo>
                      <a:pt x="782" y="39"/>
                    </a:lnTo>
                    <a:lnTo>
                      <a:pt x="782" y="47"/>
                    </a:lnTo>
                    <a:lnTo>
                      <a:pt x="829" y="38"/>
                    </a:lnTo>
                    <a:lnTo>
                      <a:pt x="876" y="31"/>
                    </a:lnTo>
                    <a:lnTo>
                      <a:pt x="924" y="24"/>
                    </a:lnTo>
                    <a:lnTo>
                      <a:pt x="973" y="19"/>
                    </a:lnTo>
                    <a:lnTo>
                      <a:pt x="1023" y="16"/>
                    </a:lnTo>
                    <a:lnTo>
                      <a:pt x="1022" y="0"/>
                    </a:lnTo>
                    <a:lnTo>
                      <a:pt x="973" y="3"/>
                    </a:lnTo>
                    <a:lnTo>
                      <a:pt x="924" y="8"/>
                    </a:lnTo>
                    <a:lnTo>
                      <a:pt x="876" y="15"/>
                    </a:lnTo>
                    <a:lnTo>
                      <a:pt x="829" y="22"/>
                    </a:lnTo>
                    <a:lnTo>
                      <a:pt x="782" y="31"/>
                    </a:lnTo>
                    <a:lnTo>
                      <a:pt x="779" y="32"/>
                    </a:lnTo>
                    <a:lnTo>
                      <a:pt x="732" y="42"/>
                    </a:lnTo>
                    <a:lnTo>
                      <a:pt x="686" y="53"/>
                    </a:lnTo>
                    <a:lnTo>
                      <a:pt x="641" y="65"/>
                    </a:lnTo>
                    <a:lnTo>
                      <a:pt x="597" y="79"/>
                    </a:lnTo>
                    <a:lnTo>
                      <a:pt x="553" y="94"/>
                    </a:lnTo>
                    <a:lnTo>
                      <a:pt x="511" y="109"/>
                    </a:lnTo>
                    <a:lnTo>
                      <a:pt x="469" y="126"/>
                    </a:lnTo>
                    <a:lnTo>
                      <a:pt x="429" y="143"/>
                    </a:lnTo>
                    <a:lnTo>
                      <a:pt x="391" y="163"/>
                    </a:lnTo>
                    <a:lnTo>
                      <a:pt x="353" y="182"/>
                    </a:lnTo>
                    <a:lnTo>
                      <a:pt x="317" y="202"/>
                    </a:lnTo>
                    <a:lnTo>
                      <a:pt x="283" y="223"/>
                    </a:lnTo>
                    <a:lnTo>
                      <a:pt x="249" y="244"/>
                    </a:lnTo>
                    <a:lnTo>
                      <a:pt x="247" y="246"/>
                    </a:lnTo>
                    <a:lnTo>
                      <a:pt x="216" y="268"/>
                    </a:lnTo>
                    <a:lnTo>
                      <a:pt x="186" y="291"/>
                    </a:lnTo>
                    <a:lnTo>
                      <a:pt x="159" y="314"/>
                    </a:lnTo>
                    <a:lnTo>
                      <a:pt x="133" y="338"/>
                    </a:lnTo>
                    <a:lnTo>
                      <a:pt x="110" y="362"/>
                    </a:lnTo>
                    <a:lnTo>
                      <a:pt x="88" y="387"/>
                    </a:lnTo>
                    <a:lnTo>
                      <a:pt x="69" y="412"/>
                    </a:lnTo>
                    <a:lnTo>
                      <a:pt x="67" y="414"/>
                    </a:lnTo>
                    <a:lnTo>
                      <a:pt x="50" y="441"/>
                    </a:lnTo>
                    <a:lnTo>
                      <a:pt x="36" y="466"/>
                    </a:lnTo>
                    <a:lnTo>
                      <a:pt x="23" y="492"/>
                    </a:lnTo>
                    <a:lnTo>
                      <a:pt x="13" y="518"/>
                    </a:lnTo>
                    <a:lnTo>
                      <a:pt x="6" y="544"/>
                    </a:lnTo>
                    <a:lnTo>
                      <a:pt x="6" y="547"/>
                    </a:lnTo>
                    <a:lnTo>
                      <a:pt x="1" y="574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1" name="Freeform 251"/>
              <p:cNvSpPr>
                <a:spLocks/>
              </p:cNvSpPr>
              <p:nvPr/>
            </p:nvSpPr>
            <p:spPr bwMode="auto">
              <a:xfrm>
                <a:off x="3820" y="3232"/>
                <a:ext cx="45" cy="44"/>
              </a:xfrm>
              <a:custGeom>
                <a:avLst/>
                <a:gdLst>
                  <a:gd name="T0" fmla="*/ 1 w 88"/>
                  <a:gd name="T1" fmla="*/ 3 h 88"/>
                  <a:gd name="T2" fmla="*/ 3 w 88"/>
                  <a:gd name="T3" fmla="*/ 2 h 88"/>
                  <a:gd name="T4" fmla="*/ 0 w 88"/>
                  <a:gd name="T5" fmla="*/ 0 h 88"/>
                  <a:gd name="T6" fmla="*/ 1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2" y="88"/>
                    </a:moveTo>
                    <a:lnTo>
                      <a:pt x="88" y="41"/>
                    </a:lnTo>
                    <a:lnTo>
                      <a:pt x="0" y="0"/>
                    </a:lnTo>
                    <a:lnTo>
                      <a:pt x="2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3" name="Group 255"/>
            <p:cNvGrpSpPr>
              <a:grpSpLocks/>
            </p:cNvGrpSpPr>
            <p:nvPr/>
          </p:nvGrpSpPr>
          <p:grpSpPr bwMode="auto">
            <a:xfrm>
              <a:off x="3342" y="3453"/>
              <a:ext cx="517" cy="66"/>
              <a:chOff x="3342" y="3453"/>
              <a:chExt cx="517" cy="66"/>
            </a:xfrm>
          </p:grpSpPr>
          <p:sp>
            <p:nvSpPr>
              <p:cNvPr id="23918" name="Freeform 253"/>
              <p:cNvSpPr>
                <a:spLocks/>
              </p:cNvSpPr>
              <p:nvPr/>
            </p:nvSpPr>
            <p:spPr bwMode="auto">
              <a:xfrm>
                <a:off x="3342" y="3453"/>
                <a:ext cx="473" cy="48"/>
              </a:xfrm>
              <a:custGeom>
                <a:avLst/>
                <a:gdLst>
                  <a:gd name="T0" fmla="*/ 0 w 946"/>
                  <a:gd name="T1" fmla="*/ 0 h 97"/>
                  <a:gd name="T2" fmla="*/ 5 w 946"/>
                  <a:gd name="T3" fmla="*/ 0 h 97"/>
                  <a:gd name="T4" fmla="*/ 8 w 946"/>
                  <a:gd name="T5" fmla="*/ 0 h 97"/>
                  <a:gd name="T6" fmla="*/ 10 w 946"/>
                  <a:gd name="T7" fmla="*/ 0 h 97"/>
                  <a:gd name="T8" fmla="*/ 13 w 946"/>
                  <a:gd name="T9" fmla="*/ 1 h 97"/>
                  <a:gd name="T10" fmla="*/ 14 w 946"/>
                  <a:gd name="T11" fmla="*/ 1 h 97"/>
                  <a:gd name="T12" fmla="*/ 15 w 946"/>
                  <a:gd name="T13" fmla="*/ 1 h 97"/>
                  <a:gd name="T14" fmla="*/ 16 w 946"/>
                  <a:gd name="T15" fmla="*/ 1 h 97"/>
                  <a:gd name="T16" fmla="*/ 15 w 946"/>
                  <a:gd name="T17" fmla="*/ 1 h 97"/>
                  <a:gd name="T18" fmla="*/ 16 w 946"/>
                  <a:gd name="T19" fmla="*/ 1 h 97"/>
                  <a:gd name="T20" fmla="*/ 16 w 946"/>
                  <a:gd name="T21" fmla="*/ 1 h 97"/>
                  <a:gd name="T22" fmla="*/ 17 w 946"/>
                  <a:gd name="T23" fmla="*/ 1 h 97"/>
                  <a:gd name="T24" fmla="*/ 16 w 946"/>
                  <a:gd name="T25" fmla="*/ 1 h 97"/>
                  <a:gd name="T26" fmla="*/ 16 w 946"/>
                  <a:gd name="T27" fmla="*/ 1 h 97"/>
                  <a:gd name="T28" fmla="*/ 16 w 946"/>
                  <a:gd name="T29" fmla="*/ 1 h 97"/>
                  <a:gd name="T30" fmla="*/ 16 w 946"/>
                  <a:gd name="T31" fmla="*/ 1 h 97"/>
                  <a:gd name="T32" fmla="*/ 17 w 946"/>
                  <a:gd name="T33" fmla="*/ 1 h 97"/>
                  <a:gd name="T34" fmla="*/ 17 w 946"/>
                  <a:gd name="T35" fmla="*/ 1 h 97"/>
                  <a:gd name="T36" fmla="*/ 17 w 946"/>
                  <a:gd name="T37" fmla="*/ 2 h 97"/>
                  <a:gd name="T38" fmla="*/ 18 w 946"/>
                  <a:gd name="T39" fmla="*/ 2 h 97"/>
                  <a:gd name="T40" fmla="*/ 18 w 946"/>
                  <a:gd name="T41" fmla="*/ 2 h 97"/>
                  <a:gd name="T42" fmla="*/ 20 w 946"/>
                  <a:gd name="T43" fmla="*/ 2 h 97"/>
                  <a:gd name="T44" fmla="*/ 22 w 946"/>
                  <a:gd name="T45" fmla="*/ 2 h 97"/>
                  <a:gd name="T46" fmla="*/ 24 w 946"/>
                  <a:gd name="T47" fmla="*/ 2 h 97"/>
                  <a:gd name="T48" fmla="*/ 26 w 946"/>
                  <a:gd name="T49" fmla="*/ 2 h 97"/>
                  <a:gd name="T50" fmla="*/ 29 w 946"/>
                  <a:gd name="T51" fmla="*/ 3 h 97"/>
                  <a:gd name="T52" fmla="*/ 30 w 946"/>
                  <a:gd name="T53" fmla="*/ 2 h 97"/>
                  <a:gd name="T54" fmla="*/ 27 w 946"/>
                  <a:gd name="T55" fmla="*/ 2 h 97"/>
                  <a:gd name="T56" fmla="*/ 25 w 946"/>
                  <a:gd name="T57" fmla="*/ 2 h 97"/>
                  <a:gd name="T58" fmla="*/ 23 w 946"/>
                  <a:gd name="T59" fmla="*/ 2 h 97"/>
                  <a:gd name="T60" fmla="*/ 21 w 946"/>
                  <a:gd name="T61" fmla="*/ 2 h 97"/>
                  <a:gd name="T62" fmla="*/ 19 w 946"/>
                  <a:gd name="T63" fmla="*/ 1 h 97"/>
                  <a:gd name="T64" fmla="*/ 18 w 946"/>
                  <a:gd name="T65" fmla="*/ 1 h 97"/>
                  <a:gd name="T66" fmla="*/ 18 w 946"/>
                  <a:gd name="T67" fmla="*/ 1 h 97"/>
                  <a:gd name="T68" fmla="*/ 17 w 946"/>
                  <a:gd name="T69" fmla="*/ 1 h 97"/>
                  <a:gd name="T70" fmla="*/ 17 w 946"/>
                  <a:gd name="T71" fmla="*/ 1 h 97"/>
                  <a:gd name="T72" fmla="*/ 17 w 946"/>
                  <a:gd name="T73" fmla="*/ 1 h 97"/>
                  <a:gd name="T74" fmla="*/ 17 w 946"/>
                  <a:gd name="T75" fmla="*/ 1 h 97"/>
                  <a:gd name="T76" fmla="*/ 17 w 946"/>
                  <a:gd name="T77" fmla="*/ 1 h 97"/>
                  <a:gd name="T78" fmla="*/ 17 w 946"/>
                  <a:gd name="T79" fmla="*/ 1 h 97"/>
                  <a:gd name="T80" fmla="*/ 17 w 946"/>
                  <a:gd name="T81" fmla="*/ 1 h 97"/>
                  <a:gd name="T82" fmla="*/ 17 w 946"/>
                  <a:gd name="T83" fmla="*/ 1 h 97"/>
                  <a:gd name="T84" fmla="*/ 17 w 946"/>
                  <a:gd name="T85" fmla="*/ 1 h 97"/>
                  <a:gd name="T86" fmla="*/ 16 w 946"/>
                  <a:gd name="T87" fmla="*/ 1 h 97"/>
                  <a:gd name="T88" fmla="*/ 16 w 946"/>
                  <a:gd name="T89" fmla="*/ 0 h 97"/>
                  <a:gd name="T90" fmla="*/ 15 w 946"/>
                  <a:gd name="T91" fmla="*/ 0 h 97"/>
                  <a:gd name="T92" fmla="*/ 15 w 946"/>
                  <a:gd name="T93" fmla="*/ 0 h 97"/>
                  <a:gd name="T94" fmla="*/ 14 w 946"/>
                  <a:gd name="T95" fmla="*/ 0 h 97"/>
                  <a:gd name="T96" fmla="*/ 12 w 946"/>
                  <a:gd name="T97" fmla="*/ 0 h 97"/>
                  <a:gd name="T98" fmla="*/ 9 w 946"/>
                  <a:gd name="T99" fmla="*/ 0 h 97"/>
                  <a:gd name="T100" fmla="*/ 6 w 946"/>
                  <a:gd name="T101" fmla="*/ 0 h 97"/>
                  <a:gd name="T102" fmla="*/ 3 w 946"/>
                  <a:gd name="T103" fmla="*/ 0 h 9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46" h="97">
                    <a:moveTo>
                      <a:pt x="0" y="0"/>
                    </a:moveTo>
                    <a:lnTo>
                      <a:pt x="0" y="16"/>
                    </a:lnTo>
                    <a:lnTo>
                      <a:pt x="96" y="17"/>
                    </a:lnTo>
                    <a:lnTo>
                      <a:pt x="143" y="18"/>
                    </a:lnTo>
                    <a:lnTo>
                      <a:pt x="189" y="19"/>
                    </a:lnTo>
                    <a:lnTo>
                      <a:pt x="234" y="22"/>
                    </a:lnTo>
                    <a:lnTo>
                      <a:pt x="277" y="24"/>
                    </a:lnTo>
                    <a:lnTo>
                      <a:pt x="317" y="27"/>
                    </a:lnTo>
                    <a:lnTo>
                      <a:pt x="355" y="30"/>
                    </a:lnTo>
                    <a:lnTo>
                      <a:pt x="390" y="32"/>
                    </a:lnTo>
                    <a:lnTo>
                      <a:pt x="421" y="36"/>
                    </a:lnTo>
                    <a:lnTo>
                      <a:pt x="435" y="37"/>
                    </a:lnTo>
                    <a:lnTo>
                      <a:pt x="449" y="39"/>
                    </a:lnTo>
                    <a:lnTo>
                      <a:pt x="462" y="41"/>
                    </a:lnTo>
                    <a:lnTo>
                      <a:pt x="473" y="42"/>
                    </a:lnTo>
                    <a:lnTo>
                      <a:pt x="483" y="44"/>
                    </a:lnTo>
                    <a:lnTo>
                      <a:pt x="483" y="36"/>
                    </a:lnTo>
                    <a:lnTo>
                      <a:pt x="480" y="44"/>
                    </a:lnTo>
                    <a:lnTo>
                      <a:pt x="489" y="45"/>
                    </a:lnTo>
                    <a:lnTo>
                      <a:pt x="496" y="47"/>
                    </a:lnTo>
                    <a:lnTo>
                      <a:pt x="502" y="49"/>
                    </a:lnTo>
                    <a:lnTo>
                      <a:pt x="507" y="51"/>
                    </a:lnTo>
                    <a:lnTo>
                      <a:pt x="511" y="53"/>
                    </a:lnTo>
                    <a:lnTo>
                      <a:pt x="514" y="45"/>
                    </a:lnTo>
                    <a:lnTo>
                      <a:pt x="509" y="51"/>
                    </a:lnTo>
                    <a:lnTo>
                      <a:pt x="511" y="53"/>
                    </a:lnTo>
                    <a:lnTo>
                      <a:pt x="516" y="47"/>
                    </a:lnTo>
                    <a:lnTo>
                      <a:pt x="509" y="50"/>
                    </a:lnTo>
                    <a:lnTo>
                      <a:pt x="508" y="47"/>
                    </a:lnTo>
                    <a:lnTo>
                      <a:pt x="509" y="49"/>
                    </a:lnTo>
                    <a:lnTo>
                      <a:pt x="510" y="51"/>
                    </a:lnTo>
                    <a:lnTo>
                      <a:pt x="510" y="54"/>
                    </a:lnTo>
                    <a:lnTo>
                      <a:pt x="512" y="56"/>
                    </a:lnTo>
                    <a:lnTo>
                      <a:pt x="514" y="58"/>
                    </a:lnTo>
                    <a:lnTo>
                      <a:pt x="516" y="60"/>
                    </a:lnTo>
                    <a:lnTo>
                      <a:pt x="519" y="62"/>
                    </a:lnTo>
                    <a:lnTo>
                      <a:pt x="523" y="63"/>
                    </a:lnTo>
                    <a:lnTo>
                      <a:pt x="528" y="65"/>
                    </a:lnTo>
                    <a:lnTo>
                      <a:pt x="534" y="67"/>
                    </a:lnTo>
                    <a:lnTo>
                      <a:pt x="549" y="70"/>
                    </a:lnTo>
                    <a:lnTo>
                      <a:pt x="552" y="70"/>
                    </a:lnTo>
                    <a:lnTo>
                      <a:pt x="571" y="73"/>
                    </a:lnTo>
                    <a:lnTo>
                      <a:pt x="593" y="77"/>
                    </a:lnTo>
                    <a:lnTo>
                      <a:pt x="618" y="79"/>
                    </a:lnTo>
                    <a:lnTo>
                      <a:pt x="646" y="82"/>
                    </a:lnTo>
                    <a:lnTo>
                      <a:pt x="678" y="85"/>
                    </a:lnTo>
                    <a:lnTo>
                      <a:pt x="711" y="87"/>
                    </a:lnTo>
                    <a:lnTo>
                      <a:pt x="746" y="90"/>
                    </a:lnTo>
                    <a:lnTo>
                      <a:pt x="783" y="92"/>
                    </a:lnTo>
                    <a:lnTo>
                      <a:pt x="822" y="93"/>
                    </a:lnTo>
                    <a:lnTo>
                      <a:pt x="862" y="95"/>
                    </a:lnTo>
                    <a:lnTo>
                      <a:pt x="903" y="96"/>
                    </a:lnTo>
                    <a:lnTo>
                      <a:pt x="946" y="97"/>
                    </a:lnTo>
                    <a:lnTo>
                      <a:pt x="946" y="81"/>
                    </a:lnTo>
                    <a:lnTo>
                      <a:pt x="903" y="80"/>
                    </a:lnTo>
                    <a:lnTo>
                      <a:pt x="862" y="79"/>
                    </a:lnTo>
                    <a:lnTo>
                      <a:pt x="822" y="77"/>
                    </a:lnTo>
                    <a:lnTo>
                      <a:pt x="783" y="76"/>
                    </a:lnTo>
                    <a:lnTo>
                      <a:pt x="746" y="74"/>
                    </a:lnTo>
                    <a:lnTo>
                      <a:pt x="711" y="71"/>
                    </a:lnTo>
                    <a:lnTo>
                      <a:pt x="678" y="69"/>
                    </a:lnTo>
                    <a:lnTo>
                      <a:pt x="646" y="66"/>
                    </a:lnTo>
                    <a:lnTo>
                      <a:pt x="618" y="63"/>
                    </a:lnTo>
                    <a:lnTo>
                      <a:pt x="593" y="61"/>
                    </a:lnTo>
                    <a:lnTo>
                      <a:pt x="571" y="57"/>
                    </a:lnTo>
                    <a:lnTo>
                      <a:pt x="552" y="54"/>
                    </a:lnTo>
                    <a:lnTo>
                      <a:pt x="552" y="62"/>
                    </a:lnTo>
                    <a:lnTo>
                      <a:pt x="555" y="55"/>
                    </a:lnTo>
                    <a:lnTo>
                      <a:pt x="540" y="52"/>
                    </a:lnTo>
                    <a:lnTo>
                      <a:pt x="534" y="50"/>
                    </a:lnTo>
                    <a:lnTo>
                      <a:pt x="529" y="48"/>
                    </a:lnTo>
                    <a:lnTo>
                      <a:pt x="525" y="47"/>
                    </a:lnTo>
                    <a:lnTo>
                      <a:pt x="522" y="45"/>
                    </a:lnTo>
                    <a:lnTo>
                      <a:pt x="519" y="52"/>
                    </a:lnTo>
                    <a:lnTo>
                      <a:pt x="525" y="47"/>
                    </a:lnTo>
                    <a:lnTo>
                      <a:pt x="523" y="45"/>
                    </a:lnTo>
                    <a:lnTo>
                      <a:pt x="525" y="48"/>
                    </a:lnTo>
                    <a:lnTo>
                      <a:pt x="518" y="51"/>
                    </a:lnTo>
                    <a:lnTo>
                      <a:pt x="526" y="51"/>
                    </a:lnTo>
                    <a:lnTo>
                      <a:pt x="525" y="49"/>
                    </a:lnTo>
                    <a:lnTo>
                      <a:pt x="524" y="47"/>
                    </a:lnTo>
                    <a:lnTo>
                      <a:pt x="524" y="44"/>
                    </a:lnTo>
                    <a:lnTo>
                      <a:pt x="522" y="42"/>
                    </a:lnTo>
                    <a:lnTo>
                      <a:pt x="520" y="40"/>
                    </a:lnTo>
                    <a:lnTo>
                      <a:pt x="517" y="38"/>
                    </a:lnTo>
                    <a:lnTo>
                      <a:pt x="513" y="36"/>
                    </a:lnTo>
                    <a:lnTo>
                      <a:pt x="508" y="34"/>
                    </a:lnTo>
                    <a:lnTo>
                      <a:pt x="502" y="32"/>
                    </a:lnTo>
                    <a:lnTo>
                      <a:pt x="495" y="30"/>
                    </a:lnTo>
                    <a:lnTo>
                      <a:pt x="486" y="29"/>
                    </a:lnTo>
                    <a:lnTo>
                      <a:pt x="483" y="28"/>
                    </a:lnTo>
                    <a:lnTo>
                      <a:pt x="473" y="26"/>
                    </a:lnTo>
                    <a:lnTo>
                      <a:pt x="462" y="25"/>
                    </a:lnTo>
                    <a:lnTo>
                      <a:pt x="449" y="23"/>
                    </a:lnTo>
                    <a:lnTo>
                      <a:pt x="435" y="21"/>
                    </a:lnTo>
                    <a:lnTo>
                      <a:pt x="421" y="19"/>
                    </a:lnTo>
                    <a:lnTo>
                      <a:pt x="390" y="15"/>
                    </a:lnTo>
                    <a:lnTo>
                      <a:pt x="355" y="13"/>
                    </a:lnTo>
                    <a:lnTo>
                      <a:pt x="317" y="10"/>
                    </a:lnTo>
                    <a:lnTo>
                      <a:pt x="277" y="7"/>
                    </a:lnTo>
                    <a:lnTo>
                      <a:pt x="234" y="5"/>
                    </a:lnTo>
                    <a:lnTo>
                      <a:pt x="189" y="3"/>
                    </a:lnTo>
                    <a:lnTo>
                      <a:pt x="143" y="2"/>
                    </a:lnTo>
                    <a:lnTo>
                      <a:pt x="9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9" name="Freeform 254"/>
              <p:cNvSpPr>
                <a:spLocks/>
              </p:cNvSpPr>
              <p:nvPr/>
            </p:nvSpPr>
            <p:spPr bwMode="auto">
              <a:xfrm>
                <a:off x="3815" y="3475"/>
                <a:ext cx="44" cy="44"/>
              </a:xfrm>
              <a:custGeom>
                <a:avLst/>
                <a:gdLst>
                  <a:gd name="T0" fmla="*/ 0 w 88"/>
                  <a:gd name="T1" fmla="*/ 3 h 88"/>
                  <a:gd name="T2" fmla="*/ 3 w 88"/>
                  <a:gd name="T3" fmla="*/ 2 h 88"/>
                  <a:gd name="T4" fmla="*/ 1 w 88"/>
                  <a:gd name="T5" fmla="*/ 0 h 88"/>
                  <a:gd name="T6" fmla="*/ 0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0" y="88"/>
                    </a:moveTo>
                    <a:lnTo>
                      <a:pt x="88" y="46"/>
                    </a:lnTo>
                    <a:lnTo>
                      <a:pt x="1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4" name="Group 258"/>
            <p:cNvGrpSpPr>
              <a:grpSpLocks/>
            </p:cNvGrpSpPr>
            <p:nvPr/>
          </p:nvGrpSpPr>
          <p:grpSpPr bwMode="auto">
            <a:xfrm>
              <a:off x="3310" y="3598"/>
              <a:ext cx="549" cy="161"/>
              <a:chOff x="3310" y="3598"/>
              <a:chExt cx="549" cy="161"/>
            </a:xfrm>
          </p:grpSpPr>
          <p:sp>
            <p:nvSpPr>
              <p:cNvPr id="23916" name="Freeform 256"/>
              <p:cNvSpPr>
                <a:spLocks/>
              </p:cNvSpPr>
              <p:nvPr/>
            </p:nvSpPr>
            <p:spPr bwMode="auto">
              <a:xfrm>
                <a:off x="3310" y="3598"/>
                <a:ext cx="506" cy="143"/>
              </a:xfrm>
              <a:custGeom>
                <a:avLst/>
                <a:gdLst>
                  <a:gd name="T0" fmla="*/ 1 w 1012"/>
                  <a:gd name="T1" fmla="*/ 4 h 288"/>
                  <a:gd name="T2" fmla="*/ 1 w 1012"/>
                  <a:gd name="T3" fmla="*/ 3 h 288"/>
                  <a:gd name="T4" fmla="*/ 1 w 1012"/>
                  <a:gd name="T5" fmla="*/ 3 h 288"/>
                  <a:gd name="T6" fmla="*/ 3 w 1012"/>
                  <a:gd name="T7" fmla="*/ 2 h 288"/>
                  <a:gd name="T8" fmla="*/ 3 w 1012"/>
                  <a:gd name="T9" fmla="*/ 2 h 288"/>
                  <a:gd name="T10" fmla="*/ 5 w 1012"/>
                  <a:gd name="T11" fmla="*/ 1 h 288"/>
                  <a:gd name="T12" fmla="*/ 6 w 1012"/>
                  <a:gd name="T13" fmla="*/ 0 h 288"/>
                  <a:gd name="T14" fmla="*/ 8 w 1012"/>
                  <a:gd name="T15" fmla="*/ 0 h 288"/>
                  <a:gd name="T16" fmla="*/ 11 w 1012"/>
                  <a:gd name="T17" fmla="*/ 0 h 288"/>
                  <a:gd name="T18" fmla="*/ 13 w 1012"/>
                  <a:gd name="T19" fmla="*/ 0 h 288"/>
                  <a:gd name="T20" fmla="*/ 14 w 1012"/>
                  <a:gd name="T21" fmla="*/ 1 h 288"/>
                  <a:gd name="T22" fmla="*/ 16 w 1012"/>
                  <a:gd name="T23" fmla="*/ 1 h 288"/>
                  <a:gd name="T24" fmla="*/ 17 w 1012"/>
                  <a:gd name="T25" fmla="*/ 2 h 288"/>
                  <a:gd name="T26" fmla="*/ 18 w 1012"/>
                  <a:gd name="T27" fmla="*/ 3 h 288"/>
                  <a:gd name="T28" fmla="*/ 18 w 1012"/>
                  <a:gd name="T29" fmla="*/ 3 h 288"/>
                  <a:gd name="T30" fmla="*/ 19 w 1012"/>
                  <a:gd name="T31" fmla="*/ 4 h 288"/>
                  <a:gd name="T32" fmla="*/ 18 w 1012"/>
                  <a:gd name="T33" fmla="*/ 4 h 288"/>
                  <a:gd name="T34" fmla="*/ 19 w 1012"/>
                  <a:gd name="T35" fmla="*/ 5 h 288"/>
                  <a:gd name="T36" fmla="*/ 19 w 1012"/>
                  <a:gd name="T37" fmla="*/ 5 h 288"/>
                  <a:gd name="T38" fmla="*/ 20 w 1012"/>
                  <a:gd name="T39" fmla="*/ 6 h 288"/>
                  <a:gd name="T40" fmla="*/ 22 w 1012"/>
                  <a:gd name="T41" fmla="*/ 7 h 288"/>
                  <a:gd name="T42" fmla="*/ 25 w 1012"/>
                  <a:gd name="T43" fmla="*/ 7 h 288"/>
                  <a:gd name="T44" fmla="*/ 27 w 1012"/>
                  <a:gd name="T45" fmla="*/ 8 h 288"/>
                  <a:gd name="T46" fmla="*/ 31 w 1012"/>
                  <a:gd name="T47" fmla="*/ 8 h 288"/>
                  <a:gd name="T48" fmla="*/ 31 w 1012"/>
                  <a:gd name="T49" fmla="*/ 8 h 288"/>
                  <a:gd name="T50" fmla="*/ 27 w 1012"/>
                  <a:gd name="T51" fmla="*/ 7 h 288"/>
                  <a:gd name="T52" fmla="*/ 26 w 1012"/>
                  <a:gd name="T53" fmla="*/ 7 h 288"/>
                  <a:gd name="T54" fmla="*/ 23 w 1012"/>
                  <a:gd name="T55" fmla="*/ 6 h 288"/>
                  <a:gd name="T56" fmla="*/ 20 w 1012"/>
                  <a:gd name="T57" fmla="*/ 6 h 288"/>
                  <a:gd name="T58" fmla="*/ 20 w 1012"/>
                  <a:gd name="T59" fmla="*/ 5 h 288"/>
                  <a:gd name="T60" fmla="*/ 19 w 1012"/>
                  <a:gd name="T61" fmla="*/ 5 h 288"/>
                  <a:gd name="T62" fmla="*/ 19 w 1012"/>
                  <a:gd name="T63" fmla="*/ 4 h 288"/>
                  <a:gd name="T64" fmla="*/ 19 w 1012"/>
                  <a:gd name="T65" fmla="*/ 4 h 288"/>
                  <a:gd name="T66" fmla="*/ 19 w 1012"/>
                  <a:gd name="T67" fmla="*/ 4 h 288"/>
                  <a:gd name="T68" fmla="*/ 18 w 1012"/>
                  <a:gd name="T69" fmla="*/ 3 h 288"/>
                  <a:gd name="T70" fmla="*/ 18 w 1012"/>
                  <a:gd name="T71" fmla="*/ 2 h 288"/>
                  <a:gd name="T72" fmla="*/ 17 w 1012"/>
                  <a:gd name="T73" fmla="*/ 1 h 288"/>
                  <a:gd name="T74" fmla="*/ 15 w 1012"/>
                  <a:gd name="T75" fmla="*/ 0 h 288"/>
                  <a:gd name="T76" fmla="*/ 13 w 1012"/>
                  <a:gd name="T77" fmla="*/ 0 h 288"/>
                  <a:gd name="T78" fmla="*/ 11 w 1012"/>
                  <a:gd name="T79" fmla="*/ 0 h 288"/>
                  <a:gd name="T80" fmla="*/ 8 w 1012"/>
                  <a:gd name="T81" fmla="*/ 0 h 288"/>
                  <a:gd name="T82" fmla="*/ 6 w 1012"/>
                  <a:gd name="T83" fmla="*/ 0 h 288"/>
                  <a:gd name="T84" fmla="*/ 4 w 1012"/>
                  <a:gd name="T85" fmla="*/ 1 h 288"/>
                  <a:gd name="T86" fmla="*/ 2 w 1012"/>
                  <a:gd name="T87" fmla="*/ 2 h 288"/>
                  <a:gd name="T88" fmla="*/ 1 w 1012"/>
                  <a:gd name="T89" fmla="*/ 2 h 288"/>
                  <a:gd name="T90" fmla="*/ 1 w 1012"/>
                  <a:gd name="T91" fmla="*/ 3 h 288"/>
                  <a:gd name="T92" fmla="*/ 1 w 1012"/>
                  <a:gd name="T93" fmla="*/ 4 h 2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12" h="288">
                    <a:moveTo>
                      <a:pt x="0" y="145"/>
                    </a:moveTo>
                    <a:lnTo>
                      <a:pt x="16" y="145"/>
                    </a:lnTo>
                    <a:lnTo>
                      <a:pt x="18" y="132"/>
                    </a:lnTo>
                    <a:lnTo>
                      <a:pt x="10" y="132"/>
                    </a:lnTo>
                    <a:lnTo>
                      <a:pt x="17" y="135"/>
                    </a:lnTo>
                    <a:lnTo>
                      <a:pt x="22" y="123"/>
                    </a:lnTo>
                    <a:lnTo>
                      <a:pt x="31" y="110"/>
                    </a:lnTo>
                    <a:lnTo>
                      <a:pt x="22" y="107"/>
                    </a:lnTo>
                    <a:lnTo>
                      <a:pt x="29" y="113"/>
                    </a:lnTo>
                    <a:lnTo>
                      <a:pt x="39" y="101"/>
                    </a:lnTo>
                    <a:lnTo>
                      <a:pt x="52" y="89"/>
                    </a:lnTo>
                    <a:lnTo>
                      <a:pt x="67" y="78"/>
                    </a:lnTo>
                    <a:lnTo>
                      <a:pt x="62" y="72"/>
                    </a:lnTo>
                    <a:lnTo>
                      <a:pt x="65" y="80"/>
                    </a:lnTo>
                    <a:lnTo>
                      <a:pt x="82" y="69"/>
                    </a:lnTo>
                    <a:lnTo>
                      <a:pt x="101" y="59"/>
                    </a:lnTo>
                    <a:lnTo>
                      <a:pt x="122" y="50"/>
                    </a:lnTo>
                    <a:lnTo>
                      <a:pt x="144" y="42"/>
                    </a:lnTo>
                    <a:lnTo>
                      <a:pt x="168" y="34"/>
                    </a:lnTo>
                    <a:lnTo>
                      <a:pt x="193" y="28"/>
                    </a:lnTo>
                    <a:lnTo>
                      <a:pt x="190" y="21"/>
                    </a:lnTo>
                    <a:lnTo>
                      <a:pt x="190" y="29"/>
                    </a:lnTo>
                    <a:lnTo>
                      <a:pt x="215" y="24"/>
                    </a:lnTo>
                    <a:lnTo>
                      <a:pt x="241" y="20"/>
                    </a:lnTo>
                    <a:lnTo>
                      <a:pt x="268" y="18"/>
                    </a:lnTo>
                    <a:lnTo>
                      <a:pt x="295" y="17"/>
                    </a:lnTo>
                    <a:lnTo>
                      <a:pt x="322" y="18"/>
                    </a:lnTo>
                    <a:lnTo>
                      <a:pt x="348" y="20"/>
                    </a:lnTo>
                    <a:lnTo>
                      <a:pt x="375" y="24"/>
                    </a:lnTo>
                    <a:lnTo>
                      <a:pt x="400" y="29"/>
                    </a:lnTo>
                    <a:lnTo>
                      <a:pt x="400" y="21"/>
                    </a:lnTo>
                    <a:lnTo>
                      <a:pt x="397" y="28"/>
                    </a:lnTo>
                    <a:lnTo>
                      <a:pt x="422" y="34"/>
                    </a:lnTo>
                    <a:lnTo>
                      <a:pt x="445" y="42"/>
                    </a:lnTo>
                    <a:lnTo>
                      <a:pt x="468" y="50"/>
                    </a:lnTo>
                    <a:lnTo>
                      <a:pt x="489" y="59"/>
                    </a:lnTo>
                    <a:lnTo>
                      <a:pt x="509" y="69"/>
                    </a:lnTo>
                    <a:lnTo>
                      <a:pt x="526" y="80"/>
                    </a:lnTo>
                    <a:lnTo>
                      <a:pt x="529" y="72"/>
                    </a:lnTo>
                    <a:lnTo>
                      <a:pt x="524" y="78"/>
                    </a:lnTo>
                    <a:lnTo>
                      <a:pt x="539" y="89"/>
                    </a:lnTo>
                    <a:lnTo>
                      <a:pt x="552" y="101"/>
                    </a:lnTo>
                    <a:lnTo>
                      <a:pt x="562" y="113"/>
                    </a:lnTo>
                    <a:lnTo>
                      <a:pt x="568" y="108"/>
                    </a:lnTo>
                    <a:lnTo>
                      <a:pt x="560" y="111"/>
                    </a:lnTo>
                    <a:lnTo>
                      <a:pt x="568" y="123"/>
                    </a:lnTo>
                    <a:lnTo>
                      <a:pt x="573" y="136"/>
                    </a:lnTo>
                    <a:lnTo>
                      <a:pt x="580" y="133"/>
                    </a:lnTo>
                    <a:lnTo>
                      <a:pt x="572" y="133"/>
                    </a:lnTo>
                    <a:lnTo>
                      <a:pt x="574" y="146"/>
                    </a:lnTo>
                    <a:lnTo>
                      <a:pt x="575" y="152"/>
                    </a:lnTo>
                    <a:lnTo>
                      <a:pt x="575" y="155"/>
                    </a:lnTo>
                    <a:lnTo>
                      <a:pt x="577" y="160"/>
                    </a:lnTo>
                    <a:lnTo>
                      <a:pt x="580" y="166"/>
                    </a:lnTo>
                    <a:lnTo>
                      <a:pt x="582" y="168"/>
                    </a:lnTo>
                    <a:lnTo>
                      <a:pt x="586" y="174"/>
                    </a:lnTo>
                    <a:lnTo>
                      <a:pt x="591" y="179"/>
                    </a:lnTo>
                    <a:lnTo>
                      <a:pt x="597" y="185"/>
                    </a:lnTo>
                    <a:lnTo>
                      <a:pt x="612" y="196"/>
                    </a:lnTo>
                    <a:lnTo>
                      <a:pt x="614" y="198"/>
                    </a:lnTo>
                    <a:lnTo>
                      <a:pt x="633" y="208"/>
                    </a:lnTo>
                    <a:lnTo>
                      <a:pt x="655" y="219"/>
                    </a:lnTo>
                    <a:lnTo>
                      <a:pt x="680" y="228"/>
                    </a:lnTo>
                    <a:lnTo>
                      <a:pt x="708" y="238"/>
                    </a:lnTo>
                    <a:lnTo>
                      <a:pt x="739" y="246"/>
                    </a:lnTo>
                    <a:lnTo>
                      <a:pt x="773" y="255"/>
                    </a:lnTo>
                    <a:lnTo>
                      <a:pt x="808" y="262"/>
                    </a:lnTo>
                    <a:lnTo>
                      <a:pt x="811" y="263"/>
                    </a:lnTo>
                    <a:lnTo>
                      <a:pt x="848" y="269"/>
                    </a:lnTo>
                    <a:lnTo>
                      <a:pt x="887" y="275"/>
                    </a:lnTo>
                    <a:lnTo>
                      <a:pt x="927" y="281"/>
                    </a:lnTo>
                    <a:lnTo>
                      <a:pt x="968" y="285"/>
                    </a:lnTo>
                    <a:lnTo>
                      <a:pt x="1011" y="288"/>
                    </a:lnTo>
                    <a:lnTo>
                      <a:pt x="1012" y="271"/>
                    </a:lnTo>
                    <a:lnTo>
                      <a:pt x="968" y="268"/>
                    </a:lnTo>
                    <a:lnTo>
                      <a:pt x="927" y="264"/>
                    </a:lnTo>
                    <a:lnTo>
                      <a:pt x="887" y="259"/>
                    </a:lnTo>
                    <a:lnTo>
                      <a:pt x="848" y="253"/>
                    </a:lnTo>
                    <a:lnTo>
                      <a:pt x="811" y="247"/>
                    </a:lnTo>
                    <a:lnTo>
                      <a:pt x="811" y="255"/>
                    </a:lnTo>
                    <a:lnTo>
                      <a:pt x="814" y="247"/>
                    </a:lnTo>
                    <a:lnTo>
                      <a:pt x="779" y="240"/>
                    </a:lnTo>
                    <a:lnTo>
                      <a:pt x="746" y="231"/>
                    </a:lnTo>
                    <a:lnTo>
                      <a:pt x="714" y="223"/>
                    </a:lnTo>
                    <a:lnTo>
                      <a:pt x="686" y="213"/>
                    </a:lnTo>
                    <a:lnTo>
                      <a:pt x="661" y="204"/>
                    </a:lnTo>
                    <a:lnTo>
                      <a:pt x="639" y="193"/>
                    </a:lnTo>
                    <a:lnTo>
                      <a:pt x="620" y="183"/>
                    </a:lnTo>
                    <a:lnTo>
                      <a:pt x="617" y="190"/>
                    </a:lnTo>
                    <a:lnTo>
                      <a:pt x="623" y="185"/>
                    </a:lnTo>
                    <a:lnTo>
                      <a:pt x="608" y="174"/>
                    </a:lnTo>
                    <a:lnTo>
                      <a:pt x="602" y="168"/>
                    </a:lnTo>
                    <a:lnTo>
                      <a:pt x="597" y="163"/>
                    </a:lnTo>
                    <a:lnTo>
                      <a:pt x="593" y="157"/>
                    </a:lnTo>
                    <a:lnTo>
                      <a:pt x="587" y="163"/>
                    </a:lnTo>
                    <a:lnTo>
                      <a:pt x="595" y="160"/>
                    </a:lnTo>
                    <a:lnTo>
                      <a:pt x="592" y="154"/>
                    </a:lnTo>
                    <a:lnTo>
                      <a:pt x="590" y="149"/>
                    </a:lnTo>
                    <a:lnTo>
                      <a:pt x="583" y="152"/>
                    </a:lnTo>
                    <a:lnTo>
                      <a:pt x="591" y="152"/>
                    </a:lnTo>
                    <a:lnTo>
                      <a:pt x="590" y="146"/>
                    </a:lnTo>
                    <a:lnTo>
                      <a:pt x="588" y="133"/>
                    </a:lnTo>
                    <a:lnTo>
                      <a:pt x="588" y="130"/>
                    </a:lnTo>
                    <a:lnTo>
                      <a:pt x="583" y="117"/>
                    </a:lnTo>
                    <a:lnTo>
                      <a:pt x="575" y="105"/>
                    </a:lnTo>
                    <a:lnTo>
                      <a:pt x="573" y="102"/>
                    </a:lnTo>
                    <a:lnTo>
                      <a:pt x="563" y="90"/>
                    </a:lnTo>
                    <a:lnTo>
                      <a:pt x="550" y="78"/>
                    </a:lnTo>
                    <a:lnTo>
                      <a:pt x="535" y="67"/>
                    </a:lnTo>
                    <a:lnTo>
                      <a:pt x="532" y="65"/>
                    </a:lnTo>
                    <a:lnTo>
                      <a:pt x="515" y="54"/>
                    </a:lnTo>
                    <a:lnTo>
                      <a:pt x="495" y="44"/>
                    </a:lnTo>
                    <a:lnTo>
                      <a:pt x="474" y="35"/>
                    </a:lnTo>
                    <a:lnTo>
                      <a:pt x="451" y="27"/>
                    </a:lnTo>
                    <a:lnTo>
                      <a:pt x="428" y="19"/>
                    </a:lnTo>
                    <a:lnTo>
                      <a:pt x="403" y="13"/>
                    </a:lnTo>
                    <a:lnTo>
                      <a:pt x="400" y="13"/>
                    </a:lnTo>
                    <a:lnTo>
                      <a:pt x="375" y="8"/>
                    </a:lnTo>
                    <a:lnTo>
                      <a:pt x="348" y="3"/>
                    </a:lnTo>
                    <a:lnTo>
                      <a:pt x="322" y="1"/>
                    </a:lnTo>
                    <a:lnTo>
                      <a:pt x="295" y="0"/>
                    </a:lnTo>
                    <a:lnTo>
                      <a:pt x="268" y="1"/>
                    </a:lnTo>
                    <a:lnTo>
                      <a:pt x="241" y="3"/>
                    </a:lnTo>
                    <a:lnTo>
                      <a:pt x="215" y="8"/>
                    </a:lnTo>
                    <a:lnTo>
                      <a:pt x="190" y="13"/>
                    </a:lnTo>
                    <a:lnTo>
                      <a:pt x="187" y="13"/>
                    </a:lnTo>
                    <a:lnTo>
                      <a:pt x="162" y="19"/>
                    </a:lnTo>
                    <a:lnTo>
                      <a:pt x="138" y="27"/>
                    </a:lnTo>
                    <a:lnTo>
                      <a:pt x="116" y="35"/>
                    </a:lnTo>
                    <a:lnTo>
                      <a:pt x="95" y="44"/>
                    </a:lnTo>
                    <a:lnTo>
                      <a:pt x="76" y="54"/>
                    </a:lnTo>
                    <a:lnTo>
                      <a:pt x="59" y="65"/>
                    </a:lnTo>
                    <a:lnTo>
                      <a:pt x="56" y="67"/>
                    </a:lnTo>
                    <a:lnTo>
                      <a:pt x="41" y="78"/>
                    </a:lnTo>
                    <a:lnTo>
                      <a:pt x="28" y="90"/>
                    </a:lnTo>
                    <a:lnTo>
                      <a:pt x="17" y="102"/>
                    </a:lnTo>
                    <a:lnTo>
                      <a:pt x="15" y="104"/>
                    </a:lnTo>
                    <a:lnTo>
                      <a:pt x="7" y="117"/>
                    </a:lnTo>
                    <a:lnTo>
                      <a:pt x="2" y="129"/>
                    </a:lnTo>
                    <a:lnTo>
                      <a:pt x="2" y="13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7" name="Freeform 257"/>
              <p:cNvSpPr>
                <a:spLocks/>
              </p:cNvSpPr>
              <p:nvPr/>
            </p:nvSpPr>
            <p:spPr bwMode="auto">
              <a:xfrm>
                <a:off x="3815" y="3715"/>
                <a:ext cx="44" cy="44"/>
              </a:xfrm>
              <a:custGeom>
                <a:avLst/>
                <a:gdLst>
                  <a:gd name="T0" fmla="*/ 0 w 89"/>
                  <a:gd name="T1" fmla="*/ 2 h 89"/>
                  <a:gd name="T2" fmla="*/ 2 w 89"/>
                  <a:gd name="T3" fmla="*/ 1 h 89"/>
                  <a:gd name="T4" fmla="*/ 0 w 89"/>
                  <a:gd name="T5" fmla="*/ 0 h 89"/>
                  <a:gd name="T6" fmla="*/ 0 w 89"/>
                  <a:gd name="T7" fmla="*/ 2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9" h="89">
                    <a:moveTo>
                      <a:pt x="0" y="89"/>
                    </a:moveTo>
                    <a:lnTo>
                      <a:pt x="89" y="49"/>
                    </a:lnTo>
                    <a:lnTo>
                      <a:pt x="3" y="0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Rectangle 259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6" name="Rectangle 260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77" name="Group 263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14" name="Rectangle 261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5" name="Freeform 262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8" name="Rectangle 264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9" name="Rectangle 265"/>
            <p:cNvSpPr>
              <a:spLocks noChangeArrowheads="1"/>
            </p:cNvSpPr>
            <p:nvPr/>
          </p:nvSpPr>
          <p:spPr bwMode="auto">
            <a:xfrm>
              <a:off x="2839" y="3383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160</a:t>
              </a:r>
              <a:endParaRPr lang="en-US" altLang="en-US"/>
            </a:p>
          </p:txBody>
        </p:sp>
        <p:sp>
          <p:nvSpPr>
            <p:cNvPr id="23580" name="Rectangle 266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1" name="Rectangle 267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582" name="Rectangle 268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3" name="Rectangle 269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13" name="Freeform 271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85" name="Group 275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10" name="Rectangle 273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1" name="Freeform 274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Rectangle 276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8" name="Rectangle 278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0" name="Rectangle 280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1" name="Rectangle 281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592" name="Oval 282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3" name="Oval 283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4" name="Oval 284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5" name="Rectangle 285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6" name="Rectangle 286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97" name="Group 289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08" name="Rectangle 287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9" name="Freeform 288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Rectangle 290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0" name="Rectangle 292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1" name="Rectangle 293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602" name="Rectangle 294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3" name="Rectangle 295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07" name="Freeform 297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05" name="Group 301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04" name="Rectangle 299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5" name="Freeform 300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6" name="Rectangle 302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8" name="Rectangle 304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0" name="Rectangle 306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1" name="Rectangle 307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612" name="Oval 308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3" name="Oval 309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4" name="Oval 310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5" name="Rectangle 311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6" name="Rectangle 312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617" name="Group 323"/>
            <p:cNvGrpSpPr>
              <a:grpSpLocks/>
            </p:cNvGrpSpPr>
            <p:nvPr/>
          </p:nvGrpSpPr>
          <p:grpSpPr bwMode="auto">
            <a:xfrm>
              <a:off x="3869" y="3212"/>
              <a:ext cx="1446" cy="80"/>
              <a:chOff x="3869" y="3212"/>
              <a:chExt cx="1446" cy="80"/>
            </a:xfrm>
          </p:grpSpPr>
          <p:sp>
            <p:nvSpPr>
              <p:cNvPr id="23894" name="Rectangle 313"/>
              <p:cNvSpPr>
                <a:spLocks noChangeArrowheads="1"/>
              </p:cNvSpPr>
              <p:nvPr/>
            </p:nvSpPr>
            <p:spPr bwMode="auto">
              <a:xfrm>
                <a:off x="3869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5" name="Rectangle 314"/>
              <p:cNvSpPr>
                <a:spLocks noChangeArrowheads="1"/>
              </p:cNvSpPr>
              <p:nvPr/>
            </p:nvSpPr>
            <p:spPr bwMode="auto">
              <a:xfrm>
                <a:off x="4013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96" name="Rectangle 315"/>
              <p:cNvSpPr>
                <a:spLocks noChangeArrowheads="1"/>
              </p:cNvSpPr>
              <p:nvPr/>
            </p:nvSpPr>
            <p:spPr bwMode="auto">
              <a:xfrm>
                <a:off x="4158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7" name="Rectangle 316"/>
              <p:cNvSpPr>
                <a:spLocks noChangeArrowheads="1"/>
              </p:cNvSpPr>
              <p:nvPr/>
            </p:nvSpPr>
            <p:spPr bwMode="auto">
              <a:xfrm>
                <a:off x="4302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  <a:endParaRPr lang="en-US" altLang="en-US"/>
              </a:p>
            </p:txBody>
          </p:sp>
          <p:sp>
            <p:nvSpPr>
              <p:cNvPr id="23898" name="Rectangle 317"/>
              <p:cNvSpPr>
                <a:spLocks noChangeArrowheads="1"/>
              </p:cNvSpPr>
              <p:nvPr/>
            </p:nvSpPr>
            <p:spPr bwMode="auto">
              <a:xfrm>
                <a:off x="4447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9" name="Rectangle 318"/>
              <p:cNvSpPr>
                <a:spLocks noChangeArrowheads="1"/>
              </p:cNvSpPr>
              <p:nvPr/>
            </p:nvSpPr>
            <p:spPr bwMode="auto">
              <a:xfrm>
                <a:off x="4591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900" name="Rectangle 319"/>
              <p:cNvSpPr>
                <a:spLocks noChangeArrowheads="1"/>
              </p:cNvSpPr>
              <p:nvPr/>
            </p:nvSpPr>
            <p:spPr bwMode="auto">
              <a:xfrm>
                <a:off x="4736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1" name="Rectangle 320"/>
              <p:cNvSpPr>
                <a:spLocks noChangeArrowheads="1"/>
              </p:cNvSpPr>
              <p:nvPr/>
            </p:nvSpPr>
            <p:spPr bwMode="auto">
              <a:xfrm>
                <a:off x="4880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902" name="Rectangle 321"/>
              <p:cNvSpPr>
                <a:spLocks noChangeArrowheads="1"/>
              </p:cNvSpPr>
              <p:nvPr/>
            </p:nvSpPr>
            <p:spPr bwMode="auto">
              <a:xfrm>
                <a:off x="5025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3" name="Rectangle 322"/>
              <p:cNvSpPr>
                <a:spLocks noChangeArrowheads="1"/>
              </p:cNvSpPr>
              <p:nvPr/>
            </p:nvSpPr>
            <p:spPr bwMode="auto">
              <a:xfrm>
                <a:off x="5169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</p:grpSp>
        <p:grpSp>
          <p:nvGrpSpPr>
            <p:cNvPr id="23618" name="Group 32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92" name="Rectangle 32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3" name="Freeform 32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19" name="Rectangle 32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0" name="Rectangle 32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21" name="Group 33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90" name="Rectangle 32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1" name="Freeform 33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2" name="Rectangle 33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3" name="Rectangle 33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24" name="Group 33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88" name="Rectangle 33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9" name="Freeform 33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5" name="Rectangle 33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6" name="Rectangle 33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27" name="Group 34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86" name="Rectangle 33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7" name="Freeform 34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8" name="Rectangle 34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9" name="Rectangle 34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30" name="Group 34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84" name="Rectangle 34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5" name="Freeform 34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1" name="Rectangle 34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2" name="Rectangle 34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33" name="Group 35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82" name="Rectangle 34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3" name="Freeform 35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4" name="Rectangle 35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5" name="Rectangle 35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36" name="Rectangle 35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7" name="Rectangle 35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38" name="Rectangle 35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9" name="Rectangle 35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40" name="Rectangle 35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1" name="Rectangle 35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42" name="Rectangle 36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3" name="Rectangle 36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4" name="Rectangle 36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5" name="Rectangle 36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646" name="Rectangle 36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7" name="Rectangle 36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8" name="Rectangle 36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9" name="Rectangle 36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50" name="Rectangle 36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1" name="Rectangle 36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52" name="Rectangle 37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3" name="Rectangle 37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54" name="Rectangle 37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5" name="Rectangle 37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grpSp>
          <p:nvGrpSpPr>
            <p:cNvPr id="23656" name="Group 37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80" name="Rectangle 37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1" name="Freeform 37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57" name="Rectangle 37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8" name="Rectangle 37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59" name="Group 38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78" name="Rectangle 37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9" name="Freeform 38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0" name="Rectangle 38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1" name="Rectangle 38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62" name="Group 38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76" name="Rectangle 38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7" name="Freeform 38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3" name="Rectangle 38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4" name="Rectangle 38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65" name="Group 39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74" name="Rectangle 38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5" name="Freeform 39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6" name="Rectangle 39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7" name="Rectangle 39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68" name="Group 39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72" name="Rectangle 39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3" name="Freeform 39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9" name="Rectangle 39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0" name="Rectangle 39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71" name="Group 40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70" name="Rectangle 39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1" name="Freeform 40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2" name="Rectangle 40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3" name="Rectangle 40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74" name="Rectangle 404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5" name="Rectangle 405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676" name="Group 416"/>
            <p:cNvGrpSpPr>
              <a:grpSpLocks/>
            </p:cNvGrpSpPr>
            <p:nvPr/>
          </p:nvGrpSpPr>
          <p:grpSpPr bwMode="auto">
            <a:xfrm>
              <a:off x="3864" y="3457"/>
              <a:ext cx="1446" cy="80"/>
              <a:chOff x="3864" y="3457"/>
              <a:chExt cx="1446" cy="80"/>
            </a:xfrm>
          </p:grpSpPr>
          <p:sp>
            <p:nvSpPr>
              <p:cNvPr id="23860" name="Rectangle 406"/>
              <p:cNvSpPr>
                <a:spLocks noChangeArrowheads="1"/>
              </p:cNvSpPr>
              <p:nvPr/>
            </p:nvSpPr>
            <p:spPr bwMode="auto">
              <a:xfrm>
                <a:off x="3864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1" name="Rectangle 407"/>
              <p:cNvSpPr>
                <a:spLocks noChangeArrowheads="1"/>
              </p:cNvSpPr>
              <p:nvPr/>
            </p:nvSpPr>
            <p:spPr bwMode="auto">
              <a:xfrm>
                <a:off x="4008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862" name="Rectangle 408"/>
              <p:cNvSpPr>
                <a:spLocks noChangeArrowheads="1"/>
              </p:cNvSpPr>
              <p:nvPr/>
            </p:nvSpPr>
            <p:spPr bwMode="auto">
              <a:xfrm>
                <a:off x="4153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3" name="Rectangle 409"/>
              <p:cNvSpPr>
                <a:spLocks noChangeArrowheads="1"/>
              </p:cNvSpPr>
              <p:nvPr/>
            </p:nvSpPr>
            <p:spPr bwMode="auto">
              <a:xfrm>
                <a:off x="4297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64" name="Rectangle 410"/>
              <p:cNvSpPr>
                <a:spLocks noChangeArrowheads="1"/>
              </p:cNvSpPr>
              <p:nvPr/>
            </p:nvSpPr>
            <p:spPr bwMode="auto">
              <a:xfrm>
                <a:off x="4442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5" name="Rectangle 411"/>
              <p:cNvSpPr>
                <a:spLocks noChangeArrowheads="1"/>
              </p:cNvSpPr>
              <p:nvPr/>
            </p:nvSpPr>
            <p:spPr bwMode="auto">
              <a:xfrm>
                <a:off x="4586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66" name="Rectangle 412"/>
              <p:cNvSpPr>
                <a:spLocks noChangeArrowheads="1"/>
              </p:cNvSpPr>
              <p:nvPr/>
            </p:nvSpPr>
            <p:spPr bwMode="auto">
              <a:xfrm>
                <a:off x="4731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7" name="Rectangle 413"/>
              <p:cNvSpPr>
                <a:spLocks noChangeArrowheads="1"/>
              </p:cNvSpPr>
              <p:nvPr/>
            </p:nvSpPr>
            <p:spPr bwMode="auto">
              <a:xfrm>
                <a:off x="4875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  <p:sp>
            <p:nvSpPr>
              <p:cNvPr id="23868" name="Rectangle 414"/>
              <p:cNvSpPr>
                <a:spLocks noChangeArrowheads="1"/>
              </p:cNvSpPr>
              <p:nvPr/>
            </p:nvSpPr>
            <p:spPr bwMode="auto">
              <a:xfrm>
                <a:off x="5020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9" name="Rectangle 415"/>
              <p:cNvSpPr>
                <a:spLocks noChangeArrowheads="1"/>
              </p:cNvSpPr>
              <p:nvPr/>
            </p:nvSpPr>
            <p:spPr bwMode="auto">
              <a:xfrm>
                <a:off x="5164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</p:grpSp>
        <p:grpSp>
          <p:nvGrpSpPr>
            <p:cNvPr id="23677" name="Group 41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58" name="Rectangle 41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9" name="Freeform 41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8" name="Rectangle 42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9" name="Rectangle 42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680" name="Group 42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56" name="Rectangle 42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7" name="Freeform 42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1" name="Rectangle 42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2" name="Rectangle 42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683" name="Group 42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54" name="Rectangle 42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5" name="Freeform 42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4" name="Rectangle 43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5" name="Rectangle 43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686" name="Group 43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52" name="Rectangle 43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3" name="Freeform 43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7" name="Rectangle 43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8" name="Rectangle 43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689" name="Group 43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50" name="Rectangle 43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1" name="Freeform 43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0" name="Rectangle 44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1" name="Rectangle 44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692" name="Group 44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48" name="Rectangle 44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9" name="Freeform 44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3" name="Rectangle 44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4" name="Rectangle 44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695" name="Rectangle 44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6" name="Rectangle 44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697" name="Rectangle 44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8" name="Rectangle 45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99" name="Rectangle 45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0" name="Rectangle 45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01" name="Rectangle 45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2" name="Rectangle 45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03" name="Rectangle 45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4" name="Rectangle 45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sp>
          <p:nvSpPr>
            <p:cNvPr id="23705" name="Rectangle 45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6" name="Rectangle 45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707" name="Rectangle 45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8" name="Rectangle 46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709" name="Rectangle 46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0" name="Rectangle 46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11" name="Rectangle 46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2" name="Rectangle 46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13" name="Rectangle 46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4" name="Rectangle 46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grpSp>
          <p:nvGrpSpPr>
            <p:cNvPr id="23715" name="Group 46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46" name="Rectangle 46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7" name="Freeform 46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6" name="Rectangle 47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7" name="Rectangle 47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718" name="Group 47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44" name="Rectangle 47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5" name="Freeform 47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9" name="Rectangle 47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0" name="Rectangle 47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721" name="Group 47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42" name="Rectangle 47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3" name="Freeform 47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2" name="Rectangle 48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3" name="Rectangle 48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724" name="Group 48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40" name="Rectangle 48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1" name="Freeform 48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5" name="Rectangle 48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6" name="Rectangle 48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727" name="Group 48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38" name="Rectangle 48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9" name="Freeform 48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8" name="Rectangle 49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9" name="Rectangle 49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730" name="Group 49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36" name="Rectangle 49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7" name="Freeform 49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1" name="Rectangle 49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2" name="Rectangle 49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733" name="Rectangle 497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4" name="Rectangle 498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hmc</a:t>
              </a:r>
              <a:endParaRPr lang="en-US" altLang="en-US"/>
            </a:p>
          </p:txBody>
        </p:sp>
        <p:grpSp>
          <p:nvGrpSpPr>
            <p:cNvPr id="23735" name="Group 509"/>
            <p:cNvGrpSpPr>
              <a:grpSpLocks/>
            </p:cNvGrpSpPr>
            <p:nvPr/>
          </p:nvGrpSpPr>
          <p:grpSpPr bwMode="auto">
            <a:xfrm>
              <a:off x="3864" y="3698"/>
              <a:ext cx="1446" cy="80"/>
              <a:chOff x="3864" y="3698"/>
              <a:chExt cx="1446" cy="80"/>
            </a:xfrm>
          </p:grpSpPr>
          <p:sp>
            <p:nvSpPr>
              <p:cNvPr id="23826" name="Rectangle 499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7" name="Rectangle 500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828" name="Rectangle 501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9" name="Rectangle 502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830" name="Rectangle 503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1" name="Rectangle 504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832" name="Rectangle 505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3" name="Rectangle 506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34" name="Rectangle 507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5" name="Rectangle 508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</p:grpSp>
        <p:grpSp>
          <p:nvGrpSpPr>
            <p:cNvPr id="23736" name="Group 512"/>
            <p:cNvGrpSpPr>
              <a:grpSpLocks/>
            </p:cNvGrpSpPr>
            <p:nvPr/>
          </p:nvGrpSpPr>
          <p:grpSpPr bwMode="auto">
            <a:xfrm>
              <a:off x="3866" y="3775"/>
              <a:ext cx="44" cy="72"/>
              <a:chOff x="3866" y="3775"/>
              <a:chExt cx="44" cy="72"/>
            </a:xfrm>
          </p:grpSpPr>
          <p:sp>
            <p:nvSpPr>
              <p:cNvPr id="23824" name="Rectangle 510"/>
              <p:cNvSpPr>
                <a:spLocks noChangeArrowheads="1"/>
              </p:cNvSpPr>
              <p:nvPr/>
            </p:nvSpPr>
            <p:spPr bwMode="auto">
              <a:xfrm>
                <a:off x="3884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5" name="Freeform 511"/>
              <p:cNvSpPr>
                <a:spLocks/>
              </p:cNvSpPr>
              <p:nvPr/>
            </p:nvSpPr>
            <p:spPr bwMode="auto">
              <a:xfrm>
                <a:off x="3866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7" name="Rectangle 513"/>
            <p:cNvSpPr>
              <a:spLocks noChangeArrowheads="1"/>
            </p:cNvSpPr>
            <p:nvPr/>
          </p:nvSpPr>
          <p:spPr bwMode="auto">
            <a:xfrm>
              <a:off x="381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8" name="Rectangle 514"/>
            <p:cNvSpPr>
              <a:spLocks noChangeArrowheads="1"/>
            </p:cNvSpPr>
            <p:nvPr/>
          </p:nvSpPr>
          <p:spPr bwMode="auto">
            <a:xfrm>
              <a:off x="386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grpSp>
          <p:nvGrpSpPr>
            <p:cNvPr id="23739" name="Group 517"/>
            <p:cNvGrpSpPr>
              <a:grpSpLocks/>
            </p:cNvGrpSpPr>
            <p:nvPr/>
          </p:nvGrpSpPr>
          <p:grpSpPr bwMode="auto">
            <a:xfrm>
              <a:off x="4155" y="3775"/>
              <a:ext cx="44" cy="72"/>
              <a:chOff x="4155" y="3775"/>
              <a:chExt cx="44" cy="72"/>
            </a:xfrm>
          </p:grpSpPr>
          <p:sp>
            <p:nvSpPr>
              <p:cNvPr id="23822" name="Rectangle 515"/>
              <p:cNvSpPr>
                <a:spLocks noChangeArrowheads="1"/>
              </p:cNvSpPr>
              <p:nvPr/>
            </p:nvSpPr>
            <p:spPr bwMode="auto">
              <a:xfrm>
                <a:off x="4173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3" name="Freeform 516"/>
              <p:cNvSpPr>
                <a:spLocks/>
              </p:cNvSpPr>
              <p:nvPr/>
            </p:nvSpPr>
            <p:spPr bwMode="auto">
              <a:xfrm>
                <a:off x="4155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0" name="Rectangle 518"/>
            <p:cNvSpPr>
              <a:spLocks noChangeArrowheads="1"/>
            </p:cNvSpPr>
            <p:nvPr/>
          </p:nvSpPr>
          <p:spPr bwMode="auto">
            <a:xfrm>
              <a:off x="410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1" name="Rectangle 519"/>
            <p:cNvSpPr>
              <a:spLocks noChangeArrowheads="1"/>
            </p:cNvSpPr>
            <p:nvPr/>
          </p:nvSpPr>
          <p:spPr bwMode="auto">
            <a:xfrm>
              <a:off x="415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60</a:t>
              </a:r>
              <a:endParaRPr lang="en-US" altLang="en-US"/>
            </a:p>
          </p:txBody>
        </p:sp>
        <p:grpSp>
          <p:nvGrpSpPr>
            <p:cNvPr id="23742" name="Group 522"/>
            <p:cNvGrpSpPr>
              <a:grpSpLocks/>
            </p:cNvGrpSpPr>
            <p:nvPr/>
          </p:nvGrpSpPr>
          <p:grpSpPr bwMode="auto">
            <a:xfrm>
              <a:off x="4444" y="3775"/>
              <a:ext cx="44" cy="72"/>
              <a:chOff x="4444" y="3775"/>
              <a:chExt cx="44" cy="72"/>
            </a:xfrm>
          </p:grpSpPr>
          <p:sp>
            <p:nvSpPr>
              <p:cNvPr id="23820" name="Rectangle 520"/>
              <p:cNvSpPr>
                <a:spLocks noChangeArrowheads="1"/>
              </p:cNvSpPr>
              <p:nvPr/>
            </p:nvSpPr>
            <p:spPr bwMode="auto">
              <a:xfrm>
                <a:off x="4462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1" name="Freeform 521"/>
              <p:cNvSpPr>
                <a:spLocks/>
              </p:cNvSpPr>
              <p:nvPr/>
            </p:nvSpPr>
            <p:spPr bwMode="auto">
              <a:xfrm>
                <a:off x="4444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3" name="Rectangle 523"/>
            <p:cNvSpPr>
              <a:spLocks noChangeArrowheads="1"/>
            </p:cNvSpPr>
            <p:nvPr/>
          </p:nvSpPr>
          <p:spPr bwMode="auto">
            <a:xfrm>
              <a:off x="4394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4" name="Rectangle 524"/>
            <p:cNvSpPr>
              <a:spLocks noChangeArrowheads="1"/>
            </p:cNvSpPr>
            <p:nvPr/>
          </p:nvSpPr>
          <p:spPr bwMode="auto">
            <a:xfrm>
              <a:off x="4445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64</a:t>
              </a:r>
              <a:endParaRPr lang="en-US" altLang="en-US"/>
            </a:p>
          </p:txBody>
        </p:sp>
        <p:grpSp>
          <p:nvGrpSpPr>
            <p:cNvPr id="23745" name="Group 527"/>
            <p:cNvGrpSpPr>
              <a:grpSpLocks/>
            </p:cNvGrpSpPr>
            <p:nvPr/>
          </p:nvGrpSpPr>
          <p:grpSpPr bwMode="auto">
            <a:xfrm>
              <a:off x="4734" y="3775"/>
              <a:ext cx="43" cy="72"/>
              <a:chOff x="4734" y="3775"/>
              <a:chExt cx="43" cy="72"/>
            </a:xfrm>
          </p:grpSpPr>
          <p:sp>
            <p:nvSpPr>
              <p:cNvPr id="23818" name="Rectangle 525"/>
              <p:cNvSpPr>
                <a:spLocks noChangeArrowheads="1"/>
              </p:cNvSpPr>
              <p:nvPr/>
            </p:nvSpPr>
            <p:spPr bwMode="auto">
              <a:xfrm>
                <a:off x="4751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9" name="Freeform 526"/>
              <p:cNvSpPr>
                <a:spLocks/>
              </p:cNvSpPr>
              <p:nvPr/>
            </p:nvSpPr>
            <p:spPr bwMode="auto">
              <a:xfrm>
                <a:off x="4734" y="3775"/>
                <a:ext cx="43" cy="28"/>
              </a:xfrm>
              <a:custGeom>
                <a:avLst/>
                <a:gdLst>
                  <a:gd name="T0" fmla="*/ 2 w 88"/>
                  <a:gd name="T1" fmla="*/ 2 h 55"/>
                  <a:gd name="T2" fmla="*/ 1 w 88"/>
                  <a:gd name="T3" fmla="*/ 0 h 55"/>
                  <a:gd name="T4" fmla="*/ 0 w 88"/>
                  <a:gd name="T5" fmla="*/ 2 h 55"/>
                  <a:gd name="T6" fmla="*/ 2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6" name="Rectangle 528"/>
            <p:cNvSpPr>
              <a:spLocks noChangeArrowheads="1"/>
            </p:cNvSpPr>
            <p:nvPr/>
          </p:nvSpPr>
          <p:spPr bwMode="auto">
            <a:xfrm>
              <a:off x="4683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7" name="Rectangle 529"/>
            <p:cNvSpPr>
              <a:spLocks noChangeArrowheads="1"/>
            </p:cNvSpPr>
            <p:nvPr/>
          </p:nvSpPr>
          <p:spPr bwMode="auto">
            <a:xfrm>
              <a:off x="4734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68</a:t>
              </a:r>
              <a:endParaRPr lang="en-US" altLang="en-US"/>
            </a:p>
          </p:txBody>
        </p:sp>
        <p:grpSp>
          <p:nvGrpSpPr>
            <p:cNvPr id="23748" name="Group 532"/>
            <p:cNvGrpSpPr>
              <a:grpSpLocks/>
            </p:cNvGrpSpPr>
            <p:nvPr/>
          </p:nvGrpSpPr>
          <p:grpSpPr bwMode="auto">
            <a:xfrm>
              <a:off x="5023" y="3775"/>
              <a:ext cx="44" cy="72"/>
              <a:chOff x="5023" y="3775"/>
              <a:chExt cx="44" cy="72"/>
            </a:xfrm>
          </p:grpSpPr>
          <p:sp>
            <p:nvSpPr>
              <p:cNvPr id="23816" name="Rectangle 530"/>
              <p:cNvSpPr>
                <a:spLocks noChangeArrowheads="1"/>
              </p:cNvSpPr>
              <p:nvPr/>
            </p:nvSpPr>
            <p:spPr bwMode="auto">
              <a:xfrm>
                <a:off x="504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7" name="Freeform 531"/>
              <p:cNvSpPr>
                <a:spLocks/>
              </p:cNvSpPr>
              <p:nvPr/>
            </p:nvSpPr>
            <p:spPr bwMode="auto">
              <a:xfrm>
                <a:off x="5023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9" name="Rectangle 533"/>
            <p:cNvSpPr>
              <a:spLocks noChangeArrowheads="1"/>
            </p:cNvSpPr>
            <p:nvPr/>
          </p:nvSpPr>
          <p:spPr bwMode="auto">
            <a:xfrm>
              <a:off x="4972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0" name="Rectangle 534"/>
            <p:cNvSpPr>
              <a:spLocks noChangeArrowheads="1"/>
            </p:cNvSpPr>
            <p:nvPr/>
          </p:nvSpPr>
          <p:spPr bwMode="auto">
            <a:xfrm>
              <a:off x="5023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72</a:t>
              </a:r>
              <a:endParaRPr lang="en-US" altLang="en-US"/>
            </a:p>
          </p:txBody>
        </p:sp>
        <p:grpSp>
          <p:nvGrpSpPr>
            <p:cNvPr id="23751" name="Group 537"/>
            <p:cNvGrpSpPr>
              <a:grpSpLocks/>
            </p:cNvGrpSpPr>
            <p:nvPr/>
          </p:nvGrpSpPr>
          <p:grpSpPr bwMode="auto">
            <a:xfrm>
              <a:off x="5312" y="3775"/>
              <a:ext cx="44" cy="72"/>
              <a:chOff x="5312" y="3775"/>
              <a:chExt cx="44" cy="72"/>
            </a:xfrm>
          </p:grpSpPr>
          <p:sp>
            <p:nvSpPr>
              <p:cNvPr id="23814" name="Rectangle 535"/>
              <p:cNvSpPr>
                <a:spLocks noChangeArrowheads="1"/>
              </p:cNvSpPr>
              <p:nvPr/>
            </p:nvSpPr>
            <p:spPr bwMode="auto">
              <a:xfrm>
                <a:off x="533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5" name="Freeform 536"/>
              <p:cNvSpPr>
                <a:spLocks/>
              </p:cNvSpPr>
              <p:nvPr/>
            </p:nvSpPr>
            <p:spPr bwMode="auto">
              <a:xfrm>
                <a:off x="5312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52" name="Rectangle 538"/>
            <p:cNvSpPr>
              <a:spLocks noChangeArrowheads="1"/>
            </p:cNvSpPr>
            <p:nvPr/>
          </p:nvSpPr>
          <p:spPr bwMode="auto">
            <a:xfrm>
              <a:off x="5261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3" name="Rectangle 539"/>
            <p:cNvSpPr>
              <a:spLocks noChangeArrowheads="1"/>
            </p:cNvSpPr>
            <p:nvPr/>
          </p:nvSpPr>
          <p:spPr bwMode="auto">
            <a:xfrm>
              <a:off x="5312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76</a:t>
              </a:r>
              <a:endParaRPr lang="en-US" altLang="en-US"/>
            </a:p>
          </p:txBody>
        </p:sp>
        <p:grpSp>
          <p:nvGrpSpPr>
            <p:cNvPr id="23754" name="Group 599"/>
            <p:cNvGrpSpPr>
              <a:grpSpLocks/>
            </p:cNvGrpSpPr>
            <p:nvPr/>
          </p:nvGrpSpPr>
          <p:grpSpPr bwMode="auto">
            <a:xfrm>
              <a:off x="3310" y="3232"/>
              <a:ext cx="2096" cy="707"/>
              <a:chOff x="3310" y="3232"/>
              <a:chExt cx="2096" cy="707"/>
            </a:xfrm>
          </p:grpSpPr>
          <p:sp>
            <p:nvSpPr>
              <p:cNvPr id="23755" name="Rectangle 54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6" name="Rectangle 54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57" name="Rectangle 54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8" name="Rectangle 54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759" name="Rectangle 54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0" name="Rectangle 54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61" name="Rectangle 54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2" name="Rectangle 54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763" name="Rectangle 54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4" name="Rectangle 54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765" name="Rectangle 55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6" name="Rectangle 55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67" name="Rectangle 55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8" name="Rectangle 55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69" name="Rectangle 55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0" name="Rectangle 55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71" name="Rectangle 55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2" name="Rectangle 55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73" name="Rectangle 55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4" name="Rectangle 55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grpSp>
            <p:nvGrpSpPr>
              <p:cNvPr id="23775" name="Group 562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812" name="Rectangle 560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3" name="Freeform 561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6" name="Rectangle 563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7" name="Rectangle 564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778" name="Group 567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810" name="Rectangle 565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1" name="Freeform 566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9" name="Rectangle 568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0" name="Rectangle 569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781" name="Group 572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808" name="Rectangle 570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9" name="Freeform 571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2" name="Rectangle 573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3" name="Rectangle 574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784" name="Group 577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806" name="Rectangle 575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7" name="Freeform 576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5" name="Rectangle 578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6" name="Rectangle 579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787" name="Group 582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804" name="Rectangle 580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5" name="Freeform 581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8" name="Rectangle 583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9" name="Rectangle 584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790" name="Group 587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802" name="Rectangle 585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3" name="Freeform 586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91" name="Rectangle 588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92" name="Rectangle 589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  <p:grpSp>
            <p:nvGrpSpPr>
              <p:cNvPr id="23793" name="Group 592"/>
              <p:cNvGrpSpPr>
                <a:grpSpLocks/>
              </p:cNvGrpSpPr>
              <p:nvPr/>
            </p:nvGrpSpPr>
            <p:grpSpPr bwMode="auto">
              <a:xfrm>
                <a:off x="3310" y="3232"/>
                <a:ext cx="555" cy="318"/>
                <a:chOff x="3310" y="3232"/>
                <a:chExt cx="555" cy="318"/>
              </a:xfrm>
            </p:grpSpPr>
            <p:sp>
              <p:nvSpPr>
                <p:cNvPr id="23800" name="Freeform 590"/>
                <p:cNvSpPr>
                  <a:spLocks/>
                </p:cNvSpPr>
                <p:nvPr/>
              </p:nvSpPr>
              <p:spPr bwMode="auto">
                <a:xfrm>
                  <a:off x="3310" y="3249"/>
                  <a:ext cx="511" cy="301"/>
                </a:xfrm>
                <a:custGeom>
                  <a:avLst/>
                  <a:gdLst>
                    <a:gd name="T0" fmla="*/ 0 w 1023"/>
                    <a:gd name="T1" fmla="*/ 19 h 600"/>
                    <a:gd name="T2" fmla="*/ 0 w 1023"/>
                    <a:gd name="T3" fmla="*/ 18 h 600"/>
                    <a:gd name="T4" fmla="*/ 0 w 1023"/>
                    <a:gd name="T5" fmla="*/ 18 h 600"/>
                    <a:gd name="T6" fmla="*/ 1 w 1023"/>
                    <a:gd name="T7" fmla="*/ 16 h 600"/>
                    <a:gd name="T8" fmla="*/ 2 w 1023"/>
                    <a:gd name="T9" fmla="*/ 14 h 600"/>
                    <a:gd name="T10" fmla="*/ 2 w 1023"/>
                    <a:gd name="T11" fmla="*/ 14 h 600"/>
                    <a:gd name="T12" fmla="*/ 3 w 1023"/>
                    <a:gd name="T13" fmla="*/ 13 h 600"/>
                    <a:gd name="T14" fmla="*/ 4 w 1023"/>
                    <a:gd name="T15" fmla="*/ 11 h 600"/>
                    <a:gd name="T16" fmla="*/ 6 w 1023"/>
                    <a:gd name="T17" fmla="*/ 10 h 600"/>
                    <a:gd name="T18" fmla="*/ 8 w 1023"/>
                    <a:gd name="T19" fmla="*/ 9 h 600"/>
                    <a:gd name="T20" fmla="*/ 7 w 1023"/>
                    <a:gd name="T21" fmla="*/ 9 h 600"/>
                    <a:gd name="T22" fmla="*/ 10 w 1023"/>
                    <a:gd name="T23" fmla="*/ 7 h 600"/>
                    <a:gd name="T24" fmla="*/ 12 w 1023"/>
                    <a:gd name="T25" fmla="*/ 6 h 600"/>
                    <a:gd name="T26" fmla="*/ 14 w 1023"/>
                    <a:gd name="T27" fmla="*/ 5 h 600"/>
                    <a:gd name="T28" fmla="*/ 17 w 1023"/>
                    <a:gd name="T29" fmla="*/ 4 h 600"/>
                    <a:gd name="T30" fmla="*/ 20 w 1023"/>
                    <a:gd name="T31" fmla="*/ 3 h 600"/>
                    <a:gd name="T32" fmla="*/ 23 w 1023"/>
                    <a:gd name="T33" fmla="*/ 2 h 600"/>
                    <a:gd name="T34" fmla="*/ 24 w 1023"/>
                    <a:gd name="T35" fmla="*/ 2 h 600"/>
                    <a:gd name="T36" fmla="*/ 25 w 1023"/>
                    <a:gd name="T37" fmla="*/ 2 h 600"/>
                    <a:gd name="T38" fmla="*/ 28 w 1023"/>
                    <a:gd name="T39" fmla="*/ 1 h 600"/>
                    <a:gd name="T40" fmla="*/ 31 w 1023"/>
                    <a:gd name="T41" fmla="*/ 1 h 600"/>
                    <a:gd name="T42" fmla="*/ 30 w 1023"/>
                    <a:gd name="T43" fmla="*/ 1 h 600"/>
                    <a:gd name="T44" fmla="*/ 27 w 1023"/>
                    <a:gd name="T45" fmla="*/ 1 h 600"/>
                    <a:gd name="T46" fmla="*/ 24 w 1023"/>
                    <a:gd name="T47" fmla="*/ 1 h 600"/>
                    <a:gd name="T48" fmla="*/ 22 w 1023"/>
                    <a:gd name="T49" fmla="*/ 2 h 600"/>
                    <a:gd name="T50" fmla="*/ 20 w 1023"/>
                    <a:gd name="T51" fmla="*/ 3 h 600"/>
                    <a:gd name="T52" fmla="*/ 17 w 1023"/>
                    <a:gd name="T53" fmla="*/ 3 h 600"/>
                    <a:gd name="T54" fmla="*/ 14 w 1023"/>
                    <a:gd name="T55" fmla="*/ 4 h 600"/>
                    <a:gd name="T56" fmla="*/ 12 w 1023"/>
                    <a:gd name="T57" fmla="*/ 6 h 600"/>
                    <a:gd name="T58" fmla="*/ 9 w 1023"/>
                    <a:gd name="T59" fmla="*/ 7 h 600"/>
                    <a:gd name="T60" fmla="*/ 7 w 1023"/>
                    <a:gd name="T61" fmla="*/ 8 h 600"/>
                    <a:gd name="T62" fmla="*/ 6 w 1023"/>
                    <a:gd name="T63" fmla="*/ 9 h 600"/>
                    <a:gd name="T64" fmla="*/ 4 w 1023"/>
                    <a:gd name="T65" fmla="*/ 10 h 600"/>
                    <a:gd name="T66" fmla="*/ 3 w 1023"/>
                    <a:gd name="T67" fmla="*/ 12 h 600"/>
                    <a:gd name="T68" fmla="*/ 2 w 1023"/>
                    <a:gd name="T69" fmla="*/ 13 h 600"/>
                    <a:gd name="T70" fmla="*/ 1 w 1023"/>
                    <a:gd name="T71" fmla="*/ 14 h 600"/>
                    <a:gd name="T72" fmla="*/ 0 w 1023"/>
                    <a:gd name="T73" fmla="*/ 16 h 600"/>
                    <a:gd name="T74" fmla="*/ 0 w 1023"/>
                    <a:gd name="T75" fmla="*/ 18 h 600"/>
                    <a:gd name="T76" fmla="*/ 0 w 1023"/>
                    <a:gd name="T77" fmla="*/ 18 h 600"/>
                    <a:gd name="T78" fmla="*/ 0 w 1023"/>
                    <a:gd name="T79" fmla="*/ 19 h 60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023" h="600">
                      <a:moveTo>
                        <a:pt x="0" y="600"/>
                      </a:moveTo>
                      <a:lnTo>
                        <a:pt x="16" y="600"/>
                      </a:lnTo>
                      <a:lnTo>
                        <a:pt x="17" y="574"/>
                      </a:lnTo>
                      <a:lnTo>
                        <a:pt x="22" y="547"/>
                      </a:lnTo>
                      <a:lnTo>
                        <a:pt x="14" y="547"/>
                      </a:lnTo>
                      <a:lnTo>
                        <a:pt x="21" y="550"/>
                      </a:lnTo>
                      <a:lnTo>
                        <a:pt x="29" y="524"/>
                      </a:lnTo>
                      <a:lnTo>
                        <a:pt x="39" y="498"/>
                      </a:lnTo>
                      <a:lnTo>
                        <a:pt x="51" y="472"/>
                      </a:lnTo>
                      <a:lnTo>
                        <a:pt x="65" y="447"/>
                      </a:lnTo>
                      <a:lnTo>
                        <a:pt x="82" y="420"/>
                      </a:lnTo>
                      <a:lnTo>
                        <a:pt x="75" y="417"/>
                      </a:lnTo>
                      <a:lnTo>
                        <a:pt x="80" y="423"/>
                      </a:lnTo>
                      <a:lnTo>
                        <a:pt x="99" y="398"/>
                      </a:lnTo>
                      <a:lnTo>
                        <a:pt x="121" y="373"/>
                      </a:lnTo>
                      <a:lnTo>
                        <a:pt x="144" y="349"/>
                      </a:lnTo>
                      <a:lnTo>
                        <a:pt x="170" y="325"/>
                      </a:lnTo>
                      <a:lnTo>
                        <a:pt x="197" y="302"/>
                      </a:lnTo>
                      <a:lnTo>
                        <a:pt x="227" y="279"/>
                      </a:lnTo>
                      <a:lnTo>
                        <a:pt x="258" y="257"/>
                      </a:lnTo>
                      <a:lnTo>
                        <a:pt x="252" y="252"/>
                      </a:lnTo>
                      <a:lnTo>
                        <a:pt x="255" y="259"/>
                      </a:lnTo>
                      <a:lnTo>
                        <a:pt x="289" y="238"/>
                      </a:lnTo>
                      <a:lnTo>
                        <a:pt x="323" y="217"/>
                      </a:lnTo>
                      <a:lnTo>
                        <a:pt x="359" y="197"/>
                      </a:lnTo>
                      <a:lnTo>
                        <a:pt x="397" y="178"/>
                      </a:lnTo>
                      <a:lnTo>
                        <a:pt x="435" y="159"/>
                      </a:lnTo>
                      <a:lnTo>
                        <a:pt x="475" y="141"/>
                      </a:lnTo>
                      <a:lnTo>
                        <a:pt x="517" y="124"/>
                      </a:lnTo>
                      <a:lnTo>
                        <a:pt x="559" y="109"/>
                      </a:lnTo>
                      <a:lnTo>
                        <a:pt x="603" y="94"/>
                      </a:lnTo>
                      <a:lnTo>
                        <a:pt x="647" y="80"/>
                      </a:lnTo>
                      <a:lnTo>
                        <a:pt x="692" y="68"/>
                      </a:lnTo>
                      <a:lnTo>
                        <a:pt x="738" y="57"/>
                      </a:lnTo>
                      <a:lnTo>
                        <a:pt x="785" y="47"/>
                      </a:lnTo>
                      <a:lnTo>
                        <a:pt x="782" y="39"/>
                      </a:lnTo>
                      <a:lnTo>
                        <a:pt x="782" y="47"/>
                      </a:lnTo>
                      <a:lnTo>
                        <a:pt x="829" y="38"/>
                      </a:lnTo>
                      <a:lnTo>
                        <a:pt x="876" y="31"/>
                      </a:lnTo>
                      <a:lnTo>
                        <a:pt x="924" y="24"/>
                      </a:lnTo>
                      <a:lnTo>
                        <a:pt x="973" y="19"/>
                      </a:lnTo>
                      <a:lnTo>
                        <a:pt x="1023" y="16"/>
                      </a:lnTo>
                      <a:lnTo>
                        <a:pt x="1022" y="0"/>
                      </a:lnTo>
                      <a:lnTo>
                        <a:pt x="973" y="3"/>
                      </a:lnTo>
                      <a:lnTo>
                        <a:pt x="924" y="8"/>
                      </a:lnTo>
                      <a:lnTo>
                        <a:pt x="876" y="15"/>
                      </a:lnTo>
                      <a:lnTo>
                        <a:pt x="829" y="22"/>
                      </a:lnTo>
                      <a:lnTo>
                        <a:pt x="782" y="31"/>
                      </a:lnTo>
                      <a:lnTo>
                        <a:pt x="779" y="32"/>
                      </a:lnTo>
                      <a:lnTo>
                        <a:pt x="732" y="42"/>
                      </a:lnTo>
                      <a:lnTo>
                        <a:pt x="686" y="53"/>
                      </a:lnTo>
                      <a:lnTo>
                        <a:pt x="641" y="65"/>
                      </a:lnTo>
                      <a:lnTo>
                        <a:pt x="597" y="79"/>
                      </a:lnTo>
                      <a:lnTo>
                        <a:pt x="553" y="94"/>
                      </a:lnTo>
                      <a:lnTo>
                        <a:pt x="511" y="109"/>
                      </a:lnTo>
                      <a:lnTo>
                        <a:pt x="469" y="126"/>
                      </a:lnTo>
                      <a:lnTo>
                        <a:pt x="429" y="143"/>
                      </a:lnTo>
                      <a:lnTo>
                        <a:pt x="391" y="163"/>
                      </a:lnTo>
                      <a:lnTo>
                        <a:pt x="353" y="182"/>
                      </a:lnTo>
                      <a:lnTo>
                        <a:pt x="317" y="202"/>
                      </a:lnTo>
                      <a:lnTo>
                        <a:pt x="283" y="223"/>
                      </a:lnTo>
                      <a:lnTo>
                        <a:pt x="249" y="244"/>
                      </a:lnTo>
                      <a:lnTo>
                        <a:pt x="247" y="246"/>
                      </a:lnTo>
                      <a:lnTo>
                        <a:pt x="216" y="268"/>
                      </a:lnTo>
                      <a:lnTo>
                        <a:pt x="186" y="291"/>
                      </a:lnTo>
                      <a:lnTo>
                        <a:pt x="159" y="314"/>
                      </a:lnTo>
                      <a:lnTo>
                        <a:pt x="133" y="338"/>
                      </a:lnTo>
                      <a:lnTo>
                        <a:pt x="110" y="362"/>
                      </a:lnTo>
                      <a:lnTo>
                        <a:pt x="88" y="387"/>
                      </a:lnTo>
                      <a:lnTo>
                        <a:pt x="69" y="412"/>
                      </a:lnTo>
                      <a:lnTo>
                        <a:pt x="67" y="414"/>
                      </a:lnTo>
                      <a:lnTo>
                        <a:pt x="50" y="441"/>
                      </a:lnTo>
                      <a:lnTo>
                        <a:pt x="36" y="466"/>
                      </a:lnTo>
                      <a:lnTo>
                        <a:pt x="23" y="492"/>
                      </a:lnTo>
                      <a:lnTo>
                        <a:pt x="13" y="518"/>
                      </a:lnTo>
                      <a:lnTo>
                        <a:pt x="6" y="544"/>
                      </a:lnTo>
                      <a:lnTo>
                        <a:pt x="6" y="547"/>
                      </a:lnTo>
                      <a:lnTo>
                        <a:pt x="1" y="574"/>
                      </a:lnTo>
                      <a:lnTo>
                        <a:pt x="0" y="60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01" name="Freeform 591"/>
                <p:cNvSpPr>
                  <a:spLocks/>
                </p:cNvSpPr>
                <p:nvPr/>
              </p:nvSpPr>
              <p:spPr bwMode="auto">
                <a:xfrm>
                  <a:off x="3820" y="3232"/>
                  <a:ext cx="45" cy="44"/>
                </a:xfrm>
                <a:custGeom>
                  <a:avLst/>
                  <a:gdLst>
                    <a:gd name="T0" fmla="*/ 1 w 88"/>
                    <a:gd name="T1" fmla="*/ 3 h 88"/>
                    <a:gd name="T2" fmla="*/ 3 w 88"/>
                    <a:gd name="T3" fmla="*/ 2 h 88"/>
                    <a:gd name="T4" fmla="*/ 0 w 88"/>
                    <a:gd name="T5" fmla="*/ 0 h 88"/>
                    <a:gd name="T6" fmla="*/ 1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2" y="88"/>
                      </a:moveTo>
                      <a:lnTo>
                        <a:pt x="88" y="41"/>
                      </a:lnTo>
                      <a:lnTo>
                        <a:pt x="0" y="0"/>
                      </a:lnTo>
                      <a:lnTo>
                        <a:pt x="2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4" name="Group 595"/>
              <p:cNvGrpSpPr>
                <a:grpSpLocks/>
              </p:cNvGrpSpPr>
              <p:nvPr/>
            </p:nvGrpSpPr>
            <p:grpSpPr bwMode="auto">
              <a:xfrm>
                <a:off x="3342" y="3453"/>
                <a:ext cx="517" cy="66"/>
                <a:chOff x="3342" y="3453"/>
                <a:chExt cx="517" cy="66"/>
              </a:xfrm>
            </p:grpSpPr>
            <p:sp>
              <p:nvSpPr>
                <p:cNvPr id="23798" name="Freeform 593"/>
                <p:cNvSpPr>
                  <a:spLocks/>
                </p:cNvSpPr>
                <p:nvPr/>
              </p:nvSpPr>
              <p:spPr bwMode="auto">
                <a:xfrm>
                  <a:off x="3342" y="3453"/>
                  <a:ext cx="473" cy="48"/>
                </a:xfrm>
                <a:custGeom>
                  <a:avLst/>
                  <a:gdLst>
                    <a:gd name="T0" fmla="*/ 0 w 946"/>
                    <a:gd name="T1" fmla="*/ 0 h 97"/>
                    <a:gd name="T2" fmla="*/ 5 w 946"/>
                    <a:gd name="T3" fmla="*/ 0 h 97"/>
                    <a:gd name="T4" fmla="*/ 8 w 946"/>
                    <a:gd name="T5" fmla="*/ 0 h 97"/>
                    <a:gd name="T6" fmla="*/ 10 w 946"/>
                    <a:gd name="T7" fmla="*/ 0 h 97"/>
                    <a:gd name="T8" fmla="*/ 13 w 946"/>
                    <a:gd name="T9" fmla="*/ 1 h 97"/>
                    <a:gd name="T10" fmla="*/ 14 w 946"/>
                    <a:gd name="T11" fmla="*/ 1 h 97"/>
                    <a:gd name="T12" fmla="*/ 15 w 946"/>
                    <a:gd name="T13" fmla="*/ 1 h 97"/>
                    <a:gd name="T14" fmla="*/ 16 w 946"/>
                    <a:gd name="T15" fmla="*/ 1 h 97"/>
                    <a:gd name="T16" fmla="*/ 15 w 946"/>
                    <a:gd name="T17" fmla="*/ 1 h 97"/>
                    <a:gd name="T18" fmla="*/ 16 w 946"/>
                    <a:gd name="T19" fmla="*/ 1 h 97"/>
                    <a:gd name="T20" fmla="*/ 16 w 946"/>
                    <a:gd name="T21" fmla="*/ 1 h 97"/>
                    <a:gd name="T22" fmla="*/ 17 w 946"/>
                    <a:gd name="T23" fmla="*/ 1 h 97"/>
                    <a:gd name="T24" fmla="*/ 16 w 946"/>
                    <a:gd name="T25" fmla="*/ 1 h 97"/>
                    <a:gd name="T26" fmla="*/ 16 w 946"/>
                    <a:gd name="T27" fmla="*/ 1 h 97"/>
                    <a:gd name="T28" fmla="*/ 16 w 946"/>
                    <a:gd name="T29" fmla="*/ 1 h 97"/>
                    <a:gd name="T30" fmla="*/ 16 w 946"/>
                    <a:gd name="T31" fmla="*/ 1 h 97"/>
                    <a:gd name="T32" fmla="*/ 17 w 946"/>
                    <a:gd name="T33" fmla="*/ 1 h 97"/>
                    <a:gd name="T34" fmla="*/ 17 w 946"/>
                    <a:gd name="T35" fmla="*/ 1 h 97"/>
                    <a:gd name="T36" fmla="*/ 17 w 946"/>
                    <a:gd name="T37" fmla="*/ 2 h 97"/>
                    <a:gd name="T38" fmla="*/ 18 w 946"/>
                    <a:gd name="T39" fmla="*/ 2 h 97"/>
                    <a:gd name="T40" fmla="*/ 18 w 946"/>
                    <a:gd name="T41" fmla="*/ 2 h 97"/>
                    <a:gd name="T42" fmla="*/ 20 w 946"/>
                    <a:gd name="T43" fmla="*/ 2 h 97"/>
                    <a:gd name="T44" fmla="*/ 22 w 946"/>
                    <a:gd name="T45" fmla="*/ 2 h 97"/>
                    <a:gd name="T46" fmla="*/ 24 w 946"/>
                    <a:gd name="T47" fmla="*/ 2 h 97"/>
                    <a:gd name="T48" fmla="*/ 26 w 946"/>
                    <a:gd name="T49" fmla="*/ 2 h 97"/>
                    <a:gd name="T50" fmla="*/ 29 w 946"/>
                    <a:gd name="T51" fmla="*/ 3 h 97"/>
                    <a:gd name="T52" fmla="*/ 30 w 946"/>
                    <a:gd name="T53" fmla="*/ 2 h 97"/>
                    <a:gd name="T54" fmla="*/ 27 w 946"/>
                    <a:gd name="T55" fmla="*/ 2 h 97"/>
                    <a:gd name="T56" fmla="*/ 25 w 946"/>
                    <a:gd name="T57" fmla="*/ 2 h 97"/>
                    <a:gd name="T58" fmla="*/ 23 w 946"/>
                    <a:gd name="T59" fmla="*/ 2 h 97"/>
                    <a:gd name="T60" fmla="*/ 21 w 946"/>
                    <a:gd name="T61" fmla="*/ 2 h 97"/>
                    <a:gd name="T62" fmla="*/ 19 w 946"/>
                    <a:gd name="T63" fmla="*/ 1 h 97"/>
                    <a:gd name="T64" fmla="*/ 18 w 946"/>
                    <a:gd name="T65" fmla="*/ 1 h 97"/>
                    <a:gd name="T66" fmla="*/ 18 w 946"/>
                    <a:gd name="T67" fmla="*/ 1 h 97"/>
                    <a:gd name="T68" fmla="*/ 17 w 946"/>
                    <a:gd name="T69" fmla="*/ 1 h 97"/>
                    <a:gd name="T70" fmla="*/ 17 w 946"/>
                    <a:gd name="T71" fmla="*/ 1 h 97"/>
                    <a:gd name="T72" fmla="*/ 17 w 946"/>
                    <a:gd name="T73" fmla="*/ 1 h 97"/>
                    <a:gd name="T74" fmla="*/ 17 w 946"/>
                    <a:gd name="T75" fmla="*/ 1 h 97"/>
                    <a:gd name="T76" fmla="*/ 17 w 946"/>
                    <a:gd name="T77" fmla="*/ 1 h 97"/>
                    <a:gd name="T78" fmla="*/ 17 w 946"/>
                    <a:gd name="T79" fmla="*/ 1 h 97"/>
                    <a:gd name="T80" fmla="*/ 17 w 946"/>
                    <a:gd name="T81" fmla="*/ 1 h 97"/>
                    <a:gd name="T82" fmla="*/ 17 w 946"/>
                    <a:gd name="T83" fmla="*/ 1 h 97"/>
                    <a:gd name="T84" fmla="*/ 17 w 946"/>
                    <a:gd name="T85" fmla="*/ 1 h 97"/>
                    <a:gd name="T86" fmla="*/ 16 w 946"/>
                    <a:gd name="T87" fmla="*/ 1 h 97"/>
                    <a:gd name="T88" fmla="*/ 16 w 946"/>
                    <a:gd name="T89" fmla="*/ 0 h 97"/>
                    <a:gd name="T90" fmla="*/ 15 w 946"/>
                    <a:gd name="T91" fmla="*/ 0 h 97"/>
                    <a:gd name="T92" fmla="*/ 15 w 946"/>
                    <a:gd name="T93" fmla="*/ 0 h 97"/>
                    <a:gd name="T94" fmla="*/ 14 w 946"/>
                    <a:gd name="T95" fmla="*/ 0 h 97"/>
                    <a:gd name="T96" fmla="*/ 12 w 946"/>
                    <a:gd name="T97" fmla="*/ 0 h 97"/>
                    <a:gd name="T98" fmla="*/ 9 w 946"/>
                    <a:gd name="T99" fmla="*/ 0 h 97"/>
                    <a:gd name="T100" fmla="*/ 6 w 946"/>
                    <a:gd name="T101" fmla="*/ 0 h 97"/>
                    <a:gd name="T102" fmla="*/ 3 w 946"/>
                    <a:gd name="T103" fmla="*/ 0 h 9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946" h="9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96" y="17"/>
                      </a:lnTo>
                      <a:lnTo>
                        <a:pt x="143" y="18"/>
                      </a:lnTo>
                      <a:lnTo>
                        <a:pt x="189" y="19"/>
                      </a:lnTo>
                      <a:lnTo>
                        <a:pt x="234" y="22"/>
                      </a:lnTo>
                      <a:lnTo>
                        <a:pt x="277" y="24"/>
                      </a:lnTo>
                      <a:lnTo>
                        <a:pt x="317" y="27"/>
                      </a:lnTo>
                      <a:lnTo>
                        <a:pt x="355" y="30"/>
                      </a:lnTo>
                      <a:lnTo>
                        <a:pt x="390" y="32"/>
                      </a:lnTo>
                      <a:lnTo>
                        <a:pt x="421" y="36"/>
                      </a:lnTo>
                      <a:lnTo>
                        <a:pt x="435" y="37"/>
                      </a:lnTo>
                      <a:lnTo>
                        <a:pt x="449" y="39"/>
                      </a:lnTo>
                      <a:lnTo>
                        <a:pt x="462" y="41"/>
                      </a:lnTo>
                      <a:lnTo>
                        <a:pt x="473" y="42"/>
                      </a:lnTo>
                      <a:lnTo>
                        <a:pt x="483" y="44"/>
                      </a:lnTo>
                      <a:lnTo>
                        <a:pt x="483" y="36"/>
                      </a:lnTo>
                      <a:lnTo>
                        <a:pt x="480" y="44"/>
                      </a:lnTo>
                      <a:lnTo>
                        <a:pt x="489" y="45"/>
                      </a:lnTo>
                      <a:lnTo>
                        <a:pt x="496" y="47"/>
                      </a:lnTo>
                      <a:lnTo>
                        <a:pt x="502" y="49"/>
                      </a:lnTo>
                      <a:lnTo>
                        <a:pt x="507" y="51"/>
                      </a:lnTo>
                      <a:lnTo>
                        <a:pt x="511" y="53"/>
                      </a:lnTo>
                      <a:lnTo>
                        <a:pt x="514" y="45"/>
                      </a:lnTo>
                      <a:lnTo>
                        <a:pt x="509" y="51"/>
                      </a:lnTo>
                      <a:lnTo>
                        <a:pt x="511" y="53"/>
                      </a:lnTo>
                      <a:lnTo>
                        <a:pt x="516" y="47"/>
                      </a:lnTo>
                      <a:lnTo>
                        <a:pt x="509" y="50"/>
                      </a:lnTo>
                      <a:lnTo>
                        <a:pt x="508" y="47"/>
                      </a:lnTo>
                      <a:lnTo>
                        <a:pt x="509" y="49"/>
                      </a:lnTo>
                      <a:lnTo>
                        <a:pt x="510" y="51"/>
                      </a:lnTo>
                      <a:lnTo>
                        <a:pt x="510" y="54"/>
                      </a:lnTo>
                      <a:lnTo>
                        <a:pt x="512" y="56"/>
                      </a:lnTo>
                      <a:lnTo>
                        <a:pt x="514" y="58"/>
                      </a:lnTo>
                      <a:lnTo>
                        <a:pt x="516" y="60"/>
                      </a:lnTo>
                      <a:lnTo>
                        <a:pt x="519" y="62"/>
                      </a:lnTo>
                      <a:lnTo>
                        <a:pt x="523" y="63"/>
                      </a:lnTo>
                      <a:lnTo>
                        <a:pt x="528" y="65"/>
                      </a:lnTo>
                      <a:lnTo>
                        <a:pt x="534" y="67"/>
                      </a:lnTo>
                      <a:lnTo>
                        <a:pt x="549" y="70"/>
                      </a:lnTo>
                      <a:lnTo>
                        <a:pt x="552" y="70"/>
                      </a:lnTo>
                      <a:lnTo>
                        <a:pt x="571" y="73"/>
                      </a:lnTo>
                      <a:lnTo>
                        <a:pt x="593" y="77"/>
                      </a:lnTo>
                      <a:lnTo>
                        <a:pt x="618" y="79"/>
                      </a:lnTo>
                      <a:lnTo>
                        <a:pt x="646" y="82"/>
                      </a:lnTo>
                      <a:lnTo>
                        <a:pt x="678" y="85"/>
                      </a:lnTo>
                      <a:lnTo>
                        <a:pt x="711" y="87"/>
                      </a:lnTo>
                      <a:lnTo>
                        <a:pt x="746" y="90"/>
                      </a:lnTo>
                      <a:lnTo>
                        <a:pt x="783" y="92"/>
                      </a:lnTo>
                      <a:lnTo>
                        <a:pt x="822" y="93"/>
                      </a:lnTo>
                      <a:lnTo>
                        <a:pt x="862" y="95"/>
                      </a:lnTo>
                      <a:lnTo>
                        <a:pt x="903" y="96"/>
                      </a:lnTo>
                      <a:lnTo>
                        <a:pt x="946" y="97"/>
                      </a:lnTo>
                      <a:lnTo>
                        <a:pt x="946" y="81"/>
                      </a:lnTo>
                      <a:lnTo>
                        <a:pt x="903" y="80"/>
                      </a:lnTo>
                      <a:lnTo>
                        <a:pt x="862" y="79"/>
                      </a:lnTo>
                      <a:lnTo>
                        <a:pt x="822" y="77"/>
                      </a:lnTo>
                      <a:lnTo>
                        <a:pt x="783" y="76"/>
                      </a:lnTo>
                      <a:lnTo>
                        <a:pt x="746" y="74"/>
                      </a:lnTo>
                      <a:lnTo>
                        <a:pt x="711" y="71"/>
                      </a:lnTo>
                      <a:lnTo>
                        <a:pt x="678" y="69"/>
                      </a:lnTo>
                      <a:lnTo>
                        <a:pt x="646" y="66"/>
                      </a:lnTo>
                      <a:lnTo>
                        <a:pt x="618" y="63"/>
                      </a:lnTo>
                      <a:lnTo>
                        <a:pt x="593" y="61"/>
                      </a:lnTo>
                      <a:lnTo>
                        <a:pt x="571" y="57"/>
                      </a:lnTo>
                      <a:lnTo>
                        <a:pt x="552" y="54"/>
                      </a:lnTo>
                      <a:lnTo>
                        <a:pt x="552" y="62"/>
                      </a:lnTo>
                      <a:lnTo>
                        <a:pt x="555" y="55"/>
                      </a:lnTo>
                      <a:lnTo>
                        <a:pt x="540" y="52"/>
                      </a:lnTo>
                      <a:lnTo>
                        <a:pt x="534" y="50"/>
                      </a:lnTo>
                      <a:lnTo>
                        <a:pt x="529" y="48"/>
                      </a:lnTo>
                      <a:lnTo>
                        <a:pt x="525" y="47"/>
                      </a:lnTo>
                      <a:lnTo>
                        <a:pt x="522" y="45"/>
                      </a:lnTo>
                      <a:lnTo>
                        <a:pt x="519" y="52"/>
                      </a:lnTo>
                      <a:lnTo>
                        <a:pt x="525" y="47"/>
                      </a:lnTo>
                      <a:lnTo>
                        <a:pt x="523" y="45"/>
                      </a:lnTo>
                      <a:lnTo>
                        <a:pt x="525" y="48"/>
                      </a:lnTo>
                      <a:lnTo>
                        <a:pt x="518" y="51"/>
                      </a:lnTo>
                      <a:lnTo>
                        <a:pt x="526" y="51"/>
                      </a:lnTo>
                      <a:lnTo>
                        <a:pt x="525" y="49"/>
                      </a:lnTo>
                      <a:lnTo>
                        <a:pt x="524" y="47"/>
                      </a:lnTo>
                      <a:lnTo>
                        <a:pt x="524" y="44"/>
                      </a:lnTo>
                      <a:lnTo>
                        <a:pt x="522" y="42"/>
                      </a:lnTo>
                      <a:lnTo>
                        <a:pt x="520" y="40"/>
                      </a:lnTo>
                      <a:lnTo>
                        <a:pt x="517" y="38"/>
                      </a:lnTo>
                      <a:lnTo>
                        <a:pt x="513" y="36"/>
                      </a:lnTo>
                      <a:lnTo>
                        <a:pt x="508" y="34"/>
                      </a:lnTo>
                      <a:lnTo>
                        <a:pt x="502" y="32"/>
                      </a:lnTo>
                      <a:lnTo>
                        <a:pt x="495" y="30"/>
                      </a:lnTo>
                      <a:lnTo>
                        <a:pt x="486" y="29"/>
                      </a:lnTo>
                      <a:lnTo>
                        <a:pt x="483" y="28"/>
                      </a:lnTo>
                      <a:lnTo>
                        <a:pt x="473" y="26"/>
                      </a:lnTo>
                      <a:lnTo>
                        <a:pt x="462" y="25"/>
                      </a:lnTo>
                      <a:lnTo>
                        <a:pt x="449" y="23"/>
                      </a:lnTo>
                      <a:lnTo>
                        <a:pt x="435" y="21"/>
                      </a:lnTo>
                      <a:lnTo>
                        <a:pt x="421" y="19"/>
                      </a:lnTo>
                      <a:lnTo>
                        <a:pt x="390" y="15"/>
                      </a:lnTo>
                      <a:lnTo>
                        <a:pt x="355" y="13"/>
                      </a:lnTo>
                      <a:lnTo>
                        <a:pt x="317" y="10"/>
                      </a:lnTo>
                      <a:lnTo>
                        <a:pt x="277" y="7"/>
                      </a:lnTo>
                      <a:lnTo>
                        <a:pt x="234" y="5"/>
                      </a:lnTo>
                      <a:lnTo>
                        <a:pt x="189" y="3"/>
                      </a:lnTo>
                      <a:lnTo>
                        <a:pt x="143" y="2"/>
                      </a:lnTo>
                      <a:lnTo>
                        <a:pt x="9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9" name="Freeform 594"/>
                <p:cNvSpPr>
                  <a:spLocks/>
                </p:cNvSpPr>
                <p:nvPr/>
              </p:nvSpPr>
              <p:spPr bwMode="auto">
                <a:xfrm>
                  <a:off x="3815" y="3475"/>
                  <a:ext cx="44" cy="44"/>
                </a:xfrm>
                <a:custGeom>
                  <a:avLst/>
                  <a:gdLst>
                    <a:gd name="T0" fmla="*/ 0 w 88"/>
                    <a:gd name="T1" fmla="*/ 3 h 88"/>
                    <a:gd name="T2" fmla="*/ 3 w 88"/>
                    <a:gd name="T3" fmla="*/ 2 h 88"/>
                    <a:gd name="T4" fmla="*/ 1 w 88"/>
                    <a:gd name="T5" fmla="*/ 0 h 88"/>
                    <a:gd name="T6" fmla="*/ 0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0" y="88"/>
                      </a:moveTo>
                      <a:lnTo>
                        <a:pt x="88" y="46"/>
                      </a:lnTo>
                      <a:lnTo>
                        <a:pt x="1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5" name="Group 598"/>
              <p:cNvGrpSpPr>
                <a:grpSpLocks/>
              </p:cNvGrpSpPr>
              <p:nvPr/>
            </p:nvGrpSpPr>
            <p:grpSpPr bwMode="auto">
              <a:xfrm>
                <a:off x="3310" y="3598"/>
                <a:ext cx="549" cy="161"/>
                <a:chOff x="3310" y="3598"/>
                <a:chExt cx="549" cy="161"/>
              </a:xfrm>
            </p:grpSpPr>
            <p:sp>
              <p:nvSpPr>
                <p:cNvPr id="23796" name="Freeform 596"/>
                <p:cNvSpPr>
                  <a:spLocks/>
                </p:cNvSpPr>
                <p:nvPr/>
              </p:nvSpPr>
              <p:spPr bwMode="auto">
                <a:xfrm>
                  <a:off x="3310" y="3598"/>
                  <a:ext cx="506" cy="143"/>
                </a:xfrm>
                <a:custGeom>
                  <a:avLst/>
                  <a:gdLst>
                    <a:gd name="T0" fmla="*/ 1 w 1012"/>
                    <a:gd name="T1" fmla="*/ 4 h 288"/>
                    <a:gd name="T2" fmla="*/ 1 w 1012"/>
                    <a:gd name="T3" fmla="*/ 3 h 288"/>
                    <a:gd name="T4" fmla="*/ 1 w 1012"/>
                    <a:gd name="T5" fmla="*/ 3 h 288"/>
                    <a:gd name="T6" fmla="*/ 3 w 1012"/>
                    <a:gd name="T7" fmla="*/ 2 h 288"/>
                    <a:gd name="T8" fmla="*/ 3 w 1012"/>
                    <a:gd name="T9" fmla="*/ 2 h 288"/>
                    <a:gd name="T10" fmla="*/ 5 w 1012"/>
                    <a:gd name="T11" fmla="*/ 1 h 288"/>
                    <a:gd name="T12" fmla="*/ 6 w 1012"/>
                    <a:gd name="T13" fmla="*/ 0 h 288"/>
                    <a:gd name="T14" fmla="*/ 8 w 1012"/>
                    <a:gd name="T15" fmla="*/ 0 h 288"/>
                    <a:gd name="T16" fmla="*/ 11 w 1012"/>
                    <a:gd name="T17" fmla="*/ 0 h 288"/>
                    <a:gd name="T18" fmla="*/ 13 w 1012"/>
                    <a:gd name="T19" fmla="*/ 0 h 288"/>
                    <a:gd name="T20" fmla="*/ 14 w 1012"/>
                    <a:gd name="T21" fmla="*/ 1 h 288"/>
                    <a:gd name="T22" fmla="*/ 16 w 1012"/>
                    <a:gd name="T23" fmla="*/ 1 h 288"/>
                    <a:gd name="T24" fmla="*/ 17 w 1012"/>
                    <a:gd name="T25" fmla="*/ 2 h 288"/>
                    <a:gd name="T26" fmla="*/ 18 w 1012"/>
                    <a:gd name="T27" fmla="*/ 3 h 288"/>
                    <a:gd name="T28" fmla="*/ 18 w 1012"/>
                    <a:gd name="T29" fmla="*/ 3 h 288"/>
                    <a:gd name="T30" fmla="*/ 19 w 1012"/>
                    <a:gd name="T31" fmla="*/ 4 h 288"/>
                    <a:gd name="T32" fmla="*/ 18 w 1012"/>
                    <a:gd name="T33" fmla="*/ 4 h 288"/>
                    <a:gd name="T34" fmla="*/ 19 w 1012"/>
                    <a:gd name="T35" fmla="*/ 5 h 288"/>
                    <a:gd name="T36" fmla="*/ 19 w 1012"/>
                    <a:gd name="T37" fmla="*/ 5 h 288"/>
                    <a:gd name="T38" fmla="*/ 20 w 1012"/>
                    <a:gd name="T39" fmla="*/ 6 h 288"/>
                    <a:gd name="T40" fmla="*/ 22 w 1012"/>
                    <a:gd name="T41" fmla="*/ 7 h 288"/>
                    <a:gd name="T42" fmla="*/ 25 w 1012"/>
                    <a:gd name="T43" fmla="*/ 7 h 288"/>
                    <a:gd name="T44" fmla="*/ 27 w 1012"/>
                    <a:gd name="T45" fmla="*/ 8 h 288"/>
                    <a:gd name="T46" fmla="*/ 31 w 1012"/>
                    <a:gd name="T47" fmla="*/ 8 h 288"/>
                    <a:gd name="T48" fmla="*/ 31 w 1012"/>
                    <a:gd name="T49" fmla="*/ 8 h 288"/>
                    <a:gd name="T50" fmla="*/ 27 w 1012"/>
                    <a:gd name="T51" fmla="*/ 7 h 288"/>
                    <a:gd name="T52" fmla="*/ 26 w 1012"/>
                    <a:gd name="T53" fmla="*/ 7 h 288"/>
                    <a:gd name="T54" fmla="*/ 23 w 1012"/>
                    <a:gd name="T55" fmla="*/ 6 h 288"/>
                    <a:gd name="T56" fmla="*/ 20 w 1012"/>
                    <a:gd name="T57" fmla="*/ 6 h 288"/>
                    <a:gd name="T58" fmla="*/ 20 w 1012"/>
                    <a:gd name="T59" fmla="*/ 5 h 288"/>
                    <a:gd name="T60" fmla="*/ 19 w 1012"/>
                    <a:gd name="T61" fmla="*/ 5 h 288"/>
                    <a:gd name="T62" fmla="*/ 19 w 1012"/>
                    <a:gd name="T63" fmla="*/ 4 h 288"/>
                    <a:gd name="T64" fmla="*/ 19 w 1012"/>
                    <a:gd name="T65" fmla="*/ 4 h 288"/>
                    <a:gd name="T66" fmla="*/ 19 w 1012"/>
                    <a:gd name="T67" fmla="*/ 4 h 288"/>
                    <a:gd name="T68" fmla="*/ 18 w 1012"/>
                    <a:gd name="T69" fmla="*/ 3 h 288"/>
                    <a:gd name="T70" fmla="*/ 18 w 1012"/>
                    <a:gd name="T71" fmla="*/ 2 h 288"/>
                    <a:gd name="T72" fmla="*/ 17 w 1012"/>
                    <a:gd name="T73" fmla="*/ 1 h 288"/>
                    <a:gd name="T74" fmla="*/ 15 w 1012"/>
                    <a:gd name="T75" fmla="*/ 0 h 288"/>
                    <a:gd name="T76" fmla="*/ 13 w 1012"/>
                    <a:gd name="T77" fmla="*/ 0 h 288"/>
                    <a:gd name="T78" fmla="*/ 11 w 1012"/>
                    <a:gd name="T79" fmla="*/ 0 h 288"/>
                    <a:gd name="T80" fmla="*/ 8 w 1012"/>
                    <a:gd name="T81" fmla="*/ 0 h 288"/>
                    <a:gd name="T82" fmla="*/ 6 w 1012"/>
                    <a:gd name="T83" fmla="*/ 0 h 288"/>
                    <a:gd name="T84" fmla="*/ 4 w 1012"/>
                    <a:gd name="T85" fmla="*/ 1 h 288"/>
                    <a:gd name="T86" fmla="*/ 2 w 1012"/>
                    <a:gd name="T87" fmla="*/ 2 h 288"/>
                    <a:gd name="T88" fmla="*/ 1 w 1012"/>
                    <a:gd name="T89" fmla="*/ 2 h 288"/>
                    <a:gd name="T90" fmla="*/ 1 w 1012"/>
                    <a:gd name="T91" fmla="*/ 3 h 288"/>
                    <a:gd name="T92" fmla="*/ 1 w 1012"/>
                    <a:gd name="T93" fmla="*/ 4 h 2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012" h="288">
                      <a:moveTo>
                        <a:pt x="0" y="145"/>
                      </a:moveTo>
                      <a:lnTo>
                        <a:pt x="16" y="145"/>
                      </a:lnTo>
                      <a:lnTo>
                        <a:pt x="18" y="132"/>
                      </a:lnTo>
                      <a:lnTo>
                        <a:pt x="10" y="132"/>
                      </a:lnTo>
                      <a:lnTo>
                        <a:pt x="17" y="135"/>
                      </a:lnTo>
                      <a:lnTo>
                        <a:pt x="22" y="123"/>
                      </a:lnTo>
                      <a:lnTo>
                        <a:pt x="31" y="110"/>
                      </a:lnTo>
                      <a:lnTo>
                        <a:pt x="22" y="107"/>
                      </a:lnTo>
                      <a:lnTo>
                        <a:pt x="29" y="113"/>
                      </a:lnTo>
                      <a:lnTo>
                        <a:pt x="39" y="101"/>
                      </a:lnTo>
                      <a:lnTo>
                        <a:pt x="52" y="89"/>
                      </a:lnTo>
                      <a:lnTo>
                        <a:pt x="67" y="78"/>
                      </a:lnTo>
                      <a:lnTo>
                        <a:pt x="62" y="72"/>
                      </a:lnTo>
                      <a:lnTo>
                        <a:pt x="65" y="80"/>
                      </a:lnTo>
                      <a:lnTo>
                        <a:pt x="82" y="69"/>
                      </a:lnTo>
                      <a:lnTo>
                        <a:pt x="101" y="59"/>
                      </a:lnTo>
                      <a:lnTo>
                        <a:pt x="122" y="50"/>
                      </a:lnTo>
                      <a:lnTo>
                        <a:pt x="144" y="42"/>
                      </a:lnTo>
                      <a:lnTo>
                        <a:pt x="168" y="34"/>
                      </a:lnTo>
                      <a:lnTo>
                        <a:pt x="193" y="28"/>
                      </a:lnTo>
                      <a:lnTo>
                        <a:pt x="190" y="21"/>
                      </a:lnTo>
                      <a:lnTo>
                        <a:pt x="190" y="29"/>
                      </a:lnTo>
                      <a:lnTo>
                        <a:pt x="215" y="24"/>
                      </a:lnTo>
                      <a:lnTo>
                        <a:pt x="241" y="20"/>
                      </a:lnTo>
                      <a:lnTo>
                        <a:pt x="268" y="18"/>
                      </a:lnTo>
                      <a:lnTo>
                        <a:pt x="295" y="17"/>
                      </a:lnTo>
                      <a:lnTo>
                        <a:pt x="322" y="18"/>
                      </a:lnTo>
                      <a:lnTo>
                        <a:pt x="348" y="20"/>
                      </a:lnTo>
                      <a:lnTo>
                        <a:pt x="375" y="24"/>
                      </a:lnTo>
                      <a:lnTo>
                        <a:pt x="400" y="29"/>
                      </a:lnTo>
                      <a:lnTo>
                        <a:pt x="400" y="21"/>
                      </a:lnTo>
                      <a:lnTo>
                        <a:pt x="397" y="28"/>
                      </a:lnTo>
                      <a:lnTo>
                        <a:pt x="422" y="34"/>
                      </a:lnTo>
                      <a:lnTo>
                        <a:pt x="445" y="42"/>
                      </a:lnTo>
                      <a:lnTo>
                        <a:pt x="468" y="50"/>
                      </a:lnTo>
                      <a:lnTo>
                        <a:pt x="489" y="59"/>
                      </a:lnTo>
                      <a:lnTo>
                        <a:pt x="509" y="69"/>
                      </a:lnTo>
                      <a:lnTo>
                        <a:pt x="526" y="80"/>
                      </a:lnTo>
                      <a:lnTo>
                        <a:pt x="529" y="72"/>
                      </a:lnTo>
                      <a:lnTo>
                        <a:pt x="524" y="78"/>
                      </a:lnTo>
                      <a:lnTo>
                        <a:pt x="539" y="89"/>
                      </a:lnTo>
                      <a:lnTo>
                        <a:pt x="552" y="101"/>
                      </a:lnTo>
                      <a:lnTo>
                        <a:pt x="562" y="113"/>
                      </a:lnTo>
                      <a:lnTo>
                        <a:pt x="568" y="108"/>
                      </a:lnTo>
                      <a:lnTo>
                        <a:pt x="560" y="111"/>
                      </a:lnTo>
                      <a:lnTo>
                        <a:pt x="568" y="123"/>
                      </a:lnTo>
                      <a:lnTo>
                        <a:pt x="573" y="136"/>
                      </a:lnTo>
                      <a:lnTo>
                        <a:pt x="580" y="133"/>
                      </a:lnTo>
                      <a:lnTo>
                        <a:pt x="572" y="133"/>
                      </a:lnTo>
                      <a:lnTo>
                        <a:pt x="574" y="146"/>
                      </a:lnTo>
                      <a:lnTo>
                        <a:pt x="575" y="152"/>
                      </a:lnTo>
                      <a:lnTo>
                        <a:pt x="575" y="155"/>
                      </a:lnTo>
                      <a:lnTo>
                        <a:pt x="577" y="160"/>
                      </a:lnTo>
                      <a:lnTo>
                        <a:pt x="580" y="166"/>
                      </a:lnTo>
                      <a:lnTo>
                        <a:pt x="582" y="168"/>
                      </a:lnTo>
                      <a:lnTo>
                        <a:pt x="586" y="174"/>
                      </a:lnTo>
                      <a:lnTo>
                        <a:pt x="591" y="179"/>
                      </a:lnTo>
                      <a:lnTo>
                        <a:pt x="597" y="185"/>
                      </a:lnTo>
                      <a:lnTo>
                        <a:pt x="612" y="196"/>
                      </a:lnTo>
                      <a:lnTo>
                        <a:pt x="614" y="198"/>
                      </a:lnTo>
                      <a:lnTo>
                        <a:pt x="633" y="208"/>
                      </a:lnTo>
                      <a:lnTo>
                        <a:pt x="655" y="219"/>
                      </a:lnTo>
                      <a:lnTo>
                        <a:pt x="680" y="228"/>
                      </a:lnTo>
                      <a:lnTo>
                        <a:pt x="708" y="238"/>
                      </a:lnTo>
                      <a:lnTo>
                        <a:pt x="739" y="246"/>
                      </a:lnTo>
                      <a:lnTo>
                        <a:pt x="773" y="255"/>
                      </a:lnTo>
                      <a:lnTo>
                        <a:pt x="808" y="262"/>
                      </a:lnTo>
                      <a:lnTo>
                        <a:pt x="811" y="263"/>
                      </a:lnTo>
                      <a:lnTo>
                        <a:pt x="848" y="269"/>
                      </a:lnTo>
                      <a:lnTo>
                        <a:pt x="887" y="275"/>
                      </a:lnTo>
                      <a:lnTo>
                        <a:pt x="927" y="281"/>
                      </a:lnTo>
                      <a:lnTo>
                        <a:pt x="968" y="285"/>
                      </a:lnTo>
                      <a:lnTo>
                        <a:pt x="1011" y="288"/>
                      </a:lnTo>
                      <a:lnTo>
                        <a:pt x="1012" y="271"/>
                      </a:lnTo>
                      <a:lnTo>
                        <a:pt x="968" y="268"/>
                      </a:lnTo>
                      <a:lnTo>
                        <a:pt x="927" y="264"/>
                      </a:lnTo>
                      <a:lnTo>
                        <a:pt x="887" y="259"/>
                      </a:lnTo>
                      <a:lnTo>
                        <a:pt x="848" y="253"/>
                      </a:lnTo>
                      <a:lnTo>
                        <a:pt x="811" y="247"/>
                      </a:lnTo>
                      <a:lnTo>
                        <a:pt x="811" y="255"/>
                      </a:lnTo>
                      <a:lnTo>
                        <a:pt x="814" y="247"/>
                      </a:lnTo>
                      <a:lnTo>
                        <a:pt x="779" y="240"/>
                      </a:lnTo>
                      <a:lnTo>
                        <a:pt x="746" y="231"/>
                      </a:lnTo>
                      <a:lnTo>
                        <a:pt x="714" y="223"/>
                      </a:lnTo>
                      <a:lnTo>
                        <a:pt x="686" y="213"/>
                      </a:lnTo>
                      <a:lnTo>
                        <a:pt x="661" y="204"/>
                      </a:lnTo>
                      <a:lnTo>
                        <a:pt x="639" y="193"/>
                      </a:lnTo>
                      <a:lnTo>
                        <a:pt x="620" y="183"/>
                      </a:lnTo>
                      <a:lnTo>
                        <a:pt x="617" y="190"/>
                      </a:lnTo>
                      <a:lnTo>
                        <a:pt x="623" y="185"/>
                      </a:lnTo>
                      <a:lnTo>
                        <a:pt x="608" y="174"/>
                      </a:lnTo>
                      <a:lnTo>
                        <a:pt x="602" y="168"/>
                      </a:lnTo>
                      <a:lnTo>
                        <a:pt x="597" y="163"/>
                      </a:lnTo>
                      <a:lnTo>
                        <a:pt x="593" y="157"/>
                      </a:lnTo>
                      <a:lnTo>
                        <a:pt x="587" y="163"/>
                      </a:lnTo>
                      <a:lnTo>
                        <a:pt x="595" y="160"/>
                      </a:lnTo>
                      <a:lnTo>
                        <a:pt x="592" y="154"/>
                      </a:lnTo>
                      <a:lnTo>
                        <a:pt x="590" y="149"/>
                      </a:lnTo>
                      <a:lnTo>
                        <a:pt x="583" y="152"/>
                      </a:lnTo>
                      <a:lnTo>
                        <a:pt x="591" y="152"/>
                      </a:lnTo>
                      <a:lnTo>
                        <a:pt x="590" y="146"/>
                      </a:lnTo>
                      <a:lnTo>
                        <a:pt x="588" y="133"/>
                      </a:lnTo>
                      <a:lnTo>
                        <a:pt x="588" y="130"/>
                      </a:lnTo>
                      <a:lnTo>
                        <a:pt x="583" y="117"/>
                      </a:lnTo>
                      <a:lnTo>
                        <a:pt x="575" y="105"/>
                      </a:lnTo>
                      <a:lnTo>
                        <a:pt x="573" y="102"/>
                      </a:lnTo>
                      <a:lnTo>
                        <a:pt x="563" y="90"/>
                      </a:lnTo>
                      <a:lnTo>
                        <a:pt x="550" y="78"/>
                      </a:lnTo>
                      <a:lnTo>
                        <a:pt x="535" y="67"/>
                      </a:lnTo>
                      <a:lnTo>
                        <a:pt x="532" y="65"/>
                      </a:lnTo>
                      <a:lnTo>
                        <a:pt x="515" y="54"/>
                      </a:lnTo>
                      <a:lnTo>
                        <a:pt x="495" y="44"/>
                      </a:lnTo>
                      <a:lnTo>
                        <a:pt x="474" y="35"/>
                      </a:lnTo>
                      <a:lnTo>
                        <a:pt x="451" y="27"/>
                      </a:lnTo>
                      <a:lnTo>
                        <a:pt x="428" y="19"/>
                      </a:lnTo>
                      <a:lnTo>
                        <a:pt x="403" y="13"/>
                      </a:lnTo>
                      <a:lnTo>
                        <a:pt x="400" y="13"/>
                      </a:lnTo>
                      <a:lnTo>
                        <a:pt x="375" y="8"/>
                      </a:lnTo>
                      <a:lnTo>
                        <a:pt x="348" y="3"/>
                      </a:lnTo>
                      <a:lnTo>
                        <a:pt x="322" y="1"/>
                      </a:lnTo>
                      <a:lnTo>
                        <a:pt x="295" y="0"/>
                      </a:lnTo>
                      <a:lnTo>
                        <a:pt x="268" y="1"/>
                      </a:lnTo>
                      <a:lnTo>
                        <a:pt x="241" y="3"/>
                      </a:lnTo>
                      <a:lnTo>
                        <a:pt x="215" y="8"/>
                      </a:lnTo>
                      <a:lnTo>
                        <a:pt x="190" y="13"/>
                      </a:lnTo>
                      <a:lnTo>
                        <a:pt x="187" y="13"/>
                      </a:lnTo>
                      <a:lnTo>
                        <a:pt x="162" y="19"/>
                      </a:lnTo>
                      <a:lnTo>
                        <a:pt x="138" y="27"/>
                      </a:lnTo>
                      <a:lnTo>
                        <a:pt x="116" y="35"/>
                      </a:lnTo>
                      <a:lnTo>
                        <a:pt x="95" y="44"/>
                      </a:lnTo>
                      <a:lnTo>
                        <a:pt x="76" y="54"/>
                      </a:lnTo>
                      <a:lnTo>
                        <a:pt x="59" y="65"/>
                      </a:lnTo>
                      <a:lnTo>
                        <a:pt x="56" y="67"/>
                      </a:lnTo>
                      <a:lnTo>
                        <a:pt x="41" y="78"/>
                      </a:lnTo>
                      <a:lnTo>
                        <a:pt x="28" y="90"/>
                      </a:lnTo>
                      <a:lnTo>
                        <a:pt x="17" y="102"/>
                      </a:lnTo>
                      <a:lnTo>
                        <a:pt x="15" y="104"/>
                      </a:lnTo>
                      <a:lnTo>
                        <a:pt x="7" y="117"/>
                      </a:lnTo>
                      <a:lnTo>
                        <a:pt x="2" y="129"/>
                      </a:lnTo>
                      <a:lnTo>
                        <a:pt x="2" y="132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7" name="Freeform 597"/>
                <p:cNvSpPr>
                  <a:spLocks/>
                </p:cNvSpPr>
                <p:nvPr/>
              </p:nvSpPr>
              <p:spPr bwMode="auto">
                <a:xfrm>
                  <a:off x="3815" y="3715"/>
                  <a:ext cx="44" cy="44"/>
                </a:xfrm>
                <a:custGeom>
                  <a:avLst/>
                  <a:gdLst>
                    <a:gd name="T0" fmla="*/ 0 w 89"/>
                    <a:gd name="T1" fmla="*/ 2 h 89"/>
                    <a:gd name="T2" fmla="*/ 2 w 89"/>
                    <a:gd name="T3" fmla="*/ 1 h 89"/>
                    <a:gd name="T4" fmla="*/ 0 w 89"/>
                    <a:gd name="T5" fmla="*/ 0 h 89"/>
                    <a:gd name="T6" fmla="*/ 0 w 89"/>
                    <a:gd name="T7" fmla="*/ 2 h 8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9" h="89">
                      <a:moveTo>
                        <a:pt x="0" y="89"/>
                      </a:moveTo>
                      <a:lnTo>
                        <a:pt x="89" y="49"/>
                      </a:lnTo>
                      <a:lnTo>
                        <a:pt x="3" y="0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835275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4586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4650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51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2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4653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54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655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7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4658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465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4660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1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2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4587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4588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4632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45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6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464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9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4633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35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4637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4639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4641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4643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4590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4614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4628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29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30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4631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4615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17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4619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0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4621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2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4623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4625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4591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4592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4596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09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461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1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4612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3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4597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599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4601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2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4603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4605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4607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4593" name="AutoShape 79"/>
            <p:cNvCxnSpPr>
              <a:cxnSpLocks noChangeShapeType="1"/>
              <a:stCxn id="24661" idx="0"/>
              <a:endCxn id="24645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4" name="AutoShape 80"/>
            <p:cNvCxnSpPr>
              <a:cxnSpLocks noChangeShapeType="1"/>
              <a:stCxn id="24660" idx="6"/>
              <a:endCxn id="24627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5" name="AutoShape 81"/>
            <p:cNvCxnSpPr>
              <a:cxnSpLocks noChangeShapeType="1"/>
              <a:stCxn id="24662" idx="0"/>
              <a:endCxn id="24609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22" name="Rectangle 82"/>
          <p:cNvSpPr>
            <a:spLocks noChangeArrowheads="1"/>
          </p:cNvSpPr>
          <p:nvPr/>
        </p:nvSpPr>
        <p:spPr bwMode="auto">
          <a:xfrm>
            <a:off x="8188325" y="4038603"/>
            <a:ext cx="49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7523" name="Rectangle 83"/>
          <p:cNvSpPr>
            <a:spLocks noChangeArrowheads="1"/>
          </p:cNvSpPr>
          <p:nvPr/>
        </p:nvSpPr>
        <p:spPr bwMode="auto">
          <a:xfrm>
            <a:off x="8239125" y="43846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5" name="Rectangle 85"/>
          <p:cNvSpPr>
            <a:spLocks noChangeArrowheads="1"/>
          </p:cNvSpPr>
          <p:nvPr/>
        </p:nvSpPr>
        <p:spPr bwMode="auto">
          <a:xfrm>
            <a:off x="8229600" y="47244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6" name="Rectangle 86"/>
          <p:cNvSpPr>
            <a:spLocks noChangeArrowheads="1"/>
          </p:cNvSpPr>
          <p:nvPr/>
        </p:nvSpPr>
        <p:spPr bwMode="auto">
          <a:xfrm>
            <a:off x="8220075" y="50704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7" name="Rectangle 87"/>
          <p:cNvSpPr>
            <a:spLocks noChangeArrowheads="1"/>
          </p:cNvSpPr>
          <p:nvPr/>
        </p:nvSpPr>
        <p:spPr bwMode="auto">
          <a:xfrm>
            <a:off x="8210550" y="54102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2" grpId="0" build="p" autoUpdateAnimBg="0"/>
      <p:bldP spid="317523" grpId="0" build="p" autoUpdateAnimBg="0"/>
      <p:bldP spid="317525" grpId="0" build="p" autoUpdateAnimBg="0"/>
      <p:bldP spid="317526" grpId="0" build="p" autoUpdateAnimBg="0"/>
      <p:bldP spid="3175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Integral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general registers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Signed vs. unsigned depends on instructions used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byte	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	1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char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word	</a:t>
            </a:r>
            <a:r>
              <a:rPr lang="en-US" dirty="0">
                <a:latin typeface="Courier New" pitchFamily="49" charset="0"/>
              </a:rPr>
              <a:t>w</a:t>
            </a:r>
            <a:r>
              <a:rPr lang="en-US" dirty="0"/>
              <a:t>	2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short</a:t>
            </a:r>
            <a:endParaRPr lang="en-US" dirty="0"/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 word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4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quad word</a:t>
            </a:r>
            <a:r>
              <a:rPr lang="en-US" dirty="0">
                <a:latin typeface="Courier New" pitchFamily="49" charset="0"/>
              </a:rPr>
              <a:t>	q	</a:t>
            </a:r>
            <a:r>
              <a:rPr lang="en-US" dirty="0"/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long</a:t>
            </a:r>
            <a:endParaRPr lang="en-US" dirty="0"/>
          </a:p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Floating Point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</a:t>
            </a:r>
            <a:r>
              <a:rPr lang="en-US" i="1" dirty="0"/>
              <a:t>floating-point</a:t>
            </a:r>
            <a:r>
              <a:rPr lang="en-US" dirty="0"/>
              <a:t> registers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Single	</a:t>
            </a:r>
            <a:r>
              <a:rPr lang="en-US" dirty="0">
                <a:latin typeface="Courier New" pitchFamily="49" charset="0"/>
              </a:rPr>
              <a:t>s</a:t>
            </a:r>
            <a:r>
              <a:rPr lang="en-US" dirty="0"/>
              <a:t>	4	</a:t>
            </a:r>
            <a:r>
              <a:rPr lang="en-US" dirty="0">
                <a:latin typeface="Courier New" pitchFamily="49" charset="0"/>
              </a:rPr>
              <a:t>float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8	</a:t>
            </a:r>
            <a:r>
              <a:rPr lang="en-US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7876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5669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70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1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5672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73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74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5677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5678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5679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0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1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5606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5651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5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67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8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5652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54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5656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5658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5660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5662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3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5608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5609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4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5647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48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49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565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5634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5642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5644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5610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5611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5615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28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5629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563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2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5616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18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5620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5622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5624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5626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5612" name="AutoShape 79"/>
            <p:cNvCxnSpPr>
              <a:cxnSpLocks noChangeShapeType="1"/>
              <a:stCxn id="25680" idx="0"/>
              <a:endCxn id="25664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80"/>
            <p:cNvCxnSpPr>
              <a:cxnSpLocks noChangeShapeType="1"/>
              <a:stCxn id="25679" idx="6"/>
              <a:endCxn id="25646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81"/>
            <p:cNvCxnSpPr>
              <a:cxnSpLocks noChangeShapeType="1"/>
              <a:stCxn id="25681" idx="0"/>
              <a:endCxn id="25628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641849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5231907" y="500045"/>
            <a:ext cx="5302779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algn="l" eaLnBrk="0" hangingPunct="0"/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5231907" y="2857496"/>
            <a:ext cx="5302779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vec_ele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n, 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a[IDX(</a:t>
            </a:r>
            <a:r>
              <a:rPr lang="en-US" dirty="0" err="1">
                <a:latin typeface="Courier New" pitchFamily="-96" charset="0"/>
              </a:rPr>
              <a:t>n,i,j</a:t>
            </a:r>
            <a:r>
              <a:rPr lang="en-US" dirty="0">
                <a:latin typeface="Courier New" pitchFamily="-96" charset="0"/>
              </a:rPr>
              <a:t>)];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231282" y="5000636"/>
            <a:ext cx="531292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 err="1">
                <a:latin typeface="Courier New" pitchFamily="-96" charset="0"/>
              </a:rPr>
              <a:t>int</a:t>
            </a:r>
            <a:r>
              <a:rPr lang="pt-BR" dirty="0">
                <a:latin typeface="Courier New" pitchFamily="-96" charset="0"/>
              </a:rPr>
              <a:t>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         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754753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2350008" y="2905724"/>
            <a:ext cx="7790688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a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$6,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 #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a + 64*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(%rdi,%rdx,4),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M[a + 64*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+ 4*j]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lang="en-US" sz="2000" b="0" kern="0" dirty="0"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187" y="3238945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1093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351584" y="2905433"/>
            <a:ext cx="778668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int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n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a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imulq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  (%rsi,%rdi,4),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(%rax,%rcx,4),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Must perform integer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98433761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27500"/>
            <a:ext cx="11076516" cy="3317749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5378940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5586485" y="4929198"/>
            <a:ext cx="5089525" cy="8445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# r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idx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</a:t>
            </a: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(%rdi,%rsi,4), 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5586482" y="3170238"/>
            <a:ext cx="4325942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*</a:t>
            </a:r>
            <a:r>
              <a:rPr lang="en-US" dirty="0" err="1">
                <a:latin typeface="Courier New" pitchFamily="-96" charset="0"/>
              </a:rPr>
              <a:t>get_ap</a:t>
            </a:r>
            <a:endParaRPr lang="en-US" dirty="0">
              <a:latin typeface="Courier New" pitchFamily="-96" charset="0"/>
            </a:endParaRP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(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*r,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&amp;r-&gt;a[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93424"/>
            <a:ext cx="5089526" cy="325182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6846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858437" y="1024924"/>
            <a:ext cx="1149674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8135951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2543196" y="4898713"/>
            <a:ext cx="7159604" cy="15924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.L11: 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movslq</a:t>
            </a:r>
            <a:r>
              <a:rPr lang="cs-CZ" dirty="0">
                <a:latin typeface="Courier New" pitchFamily="49" charset="0"/>
              </a:rPr>
              <a:t>  16(%rdi),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#   i = M[r+16]	  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%</a:t>
            </a:r>
            <a:r>
              <a:rPr lang="cs-CZ" dirty="0" err="1">
                <a:latin typeface="Courier New" pitchFamily="49" charset="0"/>
              </a:rPr>
              <a:t>esi</a:t>
            </a:r>
            <a:r>
              <a:rPr lang="cs-CZ" dirty="0">
                <a:latin typeface="Courier New" pitchFamily="49" charset="0"/>
              </a:rPr>
              <a:t>, (%rdi,%rax,4) #   M[r+4*i] = val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movq</a:t>
            </a:r>
            <a:r>
              <a:rPr lang="cs-CZ" dirty="0">
                <a:latin typeface="Courier New" pitchFamily="49" charset="0"/>
              </a:rPr>
              <a:t>    24(%rdi), %rdi      #   </a:t>
            </a:r>
            <a:r>
              <a:rPr lang="cs-CZ" dirty="0" err="1">
                <a:latin typeface="Courier New" pitchFamily="49" charset="0"/>
              </a:rPr>
              <a:t>r</a:t>
            </a:r>
            <a:r>
              <a:rPr lang="cs-CZ" dirty="0">
                <a:latin typeface="Courier New" pitchFamily="49" charset="0"/>
              </a:rPr>
              <a:t> = M[r+24]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testq</a:t>
            </a:r>
            <a:r>
              <a:rPr lang="cs-CZ" dirty="0">
                <a:latin typeface="Courier New" pitchFamily="49" charset="0"/>
              </a:rPr>
              <a:t>   %rdi, %rdi          #   Test </a:t>
            </a:r>
            <a:r>
              <a:rPr lang="cs-CZ" dirty="0" err="1">
                <a:latin typeface="Courier New" pitchFamily="49" charset="0"/>
              </a:rPr>
              <a:t>r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jne</a:t>
            </a:r>
            <a:r>
              <a:rPr lang="cs-CZ" dirty="0">
                <a:latin typeface="Courier New" pitchFamily="49" charset="0"/>
              </a:rPr>
              <a:t>     .L11 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!=0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828676" y="1905000"/>
            <a:ext cx="3971924" cy="23403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nn-NO" dirty="0">
                <a:latin typeface="Courier New" pitchFamily="-96" charset="0"/>
              </a:rPr>
              <a:t>void set_val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(struct rec *r, int val)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while (r != NULL) 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int i = r-&gt;i;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r-&gt;a[i] = val;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 = r-&gt;</a:t>
            </a:r>
            <a:r>
              <a:rPr lang="nn-NO" dirty="0" err="1">
                <a:latin typeface="Courier New" pitchFamily="-96" charset="0"/>
              </a:rPr>
              <a:t>next</a:t>
            </a:r>
            <a:r>
              <a:rPr lang="nn-NO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}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07104"/>
              </p:ext>
            </p:extLst>
          </p:nvPr>
        </p:nvGraphicFramePr>
        <p:xfrm>
          <a:off x="5816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6324603" y="332656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a[3];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97040" y="1506563"/>
            <a:ext cx="4201063" cy="1992331"/>
            <a:chOff x="4473037" y="1049360"/>
            <a:chExt cx="4201063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73037" y="1049360"/>
              <a:ext cx="3956900" cy="1592092"/>
              <a:chOff x="4585409" y="1484784"/>
              <a:chExt cx="3956900" cy="159209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85409" y="1484784"/>
                <a:ext cx="3956900" cy="1592092"/>
                <a:chOff x="4306062" y="1024921"/>
                <a:chExt cx="3956900" cy="1592092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306062" y="1024921"/>
                  <a:ext cx="322524" cy="34855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4349" y="2242552"/>
                  <a:ext cx="336630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513" y="2239367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43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44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25070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(system-dependent)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81803559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2157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246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373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4973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2057400" y="2146300"/>
            <a:ext cx="214802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2362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3465515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4648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7194553" y="21463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8166100" y="1355727"/>
            <a:ext cx="2222500" cy="146367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1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206158107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8424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1528199" y="2617788"/>
            <a:ext cx="215956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581400" y="2667004"/>
            <a:ext cx="3505200" cy="709219"/>
            <a:chOff x="2514600" y="2667000"/>
            <a:chExt cx="3505200" cy="709622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2145353" y="3585642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3581400" y="3633270"/>
            <a:ext cx="5334000" cy="709219"/>
            <a:chOff x="2514600" y="3429000"/>
            <a:chExt cx="5334000" cy="708090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2021925" y="4581128"/>
            <a:ext cx="1665841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3581403" y="4649394"/>
            <a:ext cx="6399213" cy="722631"/>
            <a:chOff x="2515700" y="4343402"/>
            <a:chExt cx="6399700" cy="722632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41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 i="1">
                  <a:latin typeface="Calibri" pitchFamily="-96" charset="0"/>
                </a:rPr>
                <a:t>x </a:t>
              </a:r>
              <a:r>
                <a:rPr lang="en-US" b="0">
                  <a:latin typeface="Calibri" pitchFamily="-96" charset="0"/>
                </a:rPr>
                <a:t>+ 24</a:t>
              </a:r>
              <a:endParaRPr lang="en-US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2145353" y="5580488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3564592" y="5649494"/>
            <a:ext cx="6248400" cy="709219"/>
            <a:chOff x="2438400" y="6019800"/>
            <a:chExt cx="6248400" cy="709622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535769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8166100" y="1355727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Satisfying Alignment Within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Within structure: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Must satisfy each element’s alignment</a:t>
            </a:r>
            <a:br>
              <a:rPr lang="en-US" dirty="0"/>
            </a:br>
            <a:r>
              <a:rPr lang="en-US" dirty="0"/>
              <a:t>requirement</a:t>
            </a:r>
          </a:p>
          <a:p>
            <a:pPr>
              <a:spcBef>
                <a:spcPts val="600"/>
              </a:spcBef>
            </a:pPr>
            <a:r>
              <a:rPr lang="en-US" dirty="0"/>
              <a:t>Overall structure placement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>
              <a:spcBef>
                <a:spcPts val="600"/>
              </a:spcBef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Example: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381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77581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1905003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8991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7364440" y="5943600"/>
            <a:ext cx="165942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326725316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2235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8166100" y="1213556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1905003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2705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1871" y="50800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6687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4635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7988300" y="1371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1981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410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91393"/>
              </p:ext>
            </p:extLst>
          </p:nvPr>
        </p:nvGraphicFramePr>
        <p:xfrm>
          <a:off x="1765303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64489"/>
              </p:ext>
            </p:extLst>
          </p:nvPr>
        </p:nvGraphicFramePr>
        <p:xfrm>
          <a:off x="2894016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97342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3073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877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5664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4673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4991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3416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2159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3683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4000503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3166174133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2133600" y="2232027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2133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1866903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5549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6117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2052638" y="1495427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typedef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2128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6248400" y="3292477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2117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6246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6146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90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Short/long/quad words stored in memory as 2/4/8 consecutive bytes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Which byte is most (least) significant?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Can cause problems when exchanging binary data between machines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Most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 err="1"/>
              <a:t>Sparc</a:t>
            </a:r>
            <a:endParaRPr lang="en-US" dirty="0"/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Least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Intel x86, ARM Android and IOS</a:t>
            </a:r>
          </a:p>
          <a:p>
            <a:pPr>
              <a:spcBef>
                <a:spcPts val="300"/>
              </a:spcBef>
            </a:pPr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Can be configured either way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ARM</a:t>
            </a:r>
          </a:p>
        </p:txBody>
      </p:sp>
    </p:spTree>
    <p:extLst>
      <p:ext uri="{BB962C8B-B14F-4D97-AF65-F5344CB8AC3E}">
        <p14:creationId xmlns:p14="http://schemas.microsoft.com/office/powerpoint/2010/main" val="87466820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2057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200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451480" y="3357266"/>
            <a:ext cx="7489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00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2451480" y="5181601"/>
            <a:ext cx="74892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</p:spTree>
    <p:extLst>
      <p:ext uri="{BB962C8B-B14F-4D97-AF65-F5344CB8AC3E}">
        <p14:creationId xmlns:p14="http://schemas.microsoft.com/office/powerpoint/2010/main" val="341339167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838200" y="990600"/>
            <a:ext cx="9829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("Characters 0-7 == [0x%x,0x%x,0x%x,0x%x,0x%x,0x%x,0x%x,0x%x]\n",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382483373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Access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Basic Principle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3660775" algn="l"/>
              </a:tabLst>
              <a:defRPr/>
            </a:pPr>
            <a:r>
              <a:rPr lang="en-US" b="0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b="0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Identifier </a:t>
            </a:r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 can be used as a pointer to array element 0</a:t>
            </a:r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Reference	Type	Value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[4]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3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[5]	</a:t>
            </a:r>
            <a:r>
              <a:rPr lang="en-US" b="0" i="1" dirty="0"/>
              <a:t>x                   </a:t>
            </a:r>
            <a:r>
              <a:rPr lang="en-US" b="0" dirty="0"/>
              <a:t>(acts like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b="0" dirty="0"/>
              <a:t>)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val+1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+ 4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[2]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+ 8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[5]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??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*(val+1)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5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b="0" i="1" dirty="0" err="1"/>
              <a:t>i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 </a:t>
            </a:r>
            <a:r>
              <a:rPr lang="en-US" dirty="0"/>
              <a:t>+ 4</a:t>
            </a:r>
            <a:r>
              <a:rPr lang="en-US" b="0" i="1" dirty="0"/>
              <a:t> </a:t>
            </a:r>
            <a:r>
              <a:rPr lang="en-US" b="0" i="1" dirty="0" err="1"/>
              <a:t>i</a:t>
            </a:r>
            <a:endParaRPr lang="en-US" b="0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506666" y="2667000"/>
            <a:ext cx="7246937" cy="838200"/>
            <a:chOff x="619" y="1680"/>
            <a:chExt cx="4565" cy="528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776" y="1728"/>
              <a:ext cx="2880" cy="144"/>
              <a:chOff x="1776" y="1728"/>
              <a:chExt cx="2880" cy="144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4" name="Rectangle 7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6165" name="Rectangle 8"/>
              <p:cNvSpPr>
                <a:spLocks noChangeArrowheads="1"/>
              </p:cNvSpPr>
              <p:nvPr/>
            </p:nvSpPr>
            <p:spPr bwMode="auto">
              <a:xfrm>
                <a:off x="2928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6166" name="Rectangle 9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7" name="Rectangle 10"/>
              <p:cNvSpPr>
                <a:spLocks noChangeArrowheads="1"/>
              </p:cNvSpPr>
              <p:nvPr/>
            </p:nvSpPr>
            <p:spPr bwMode="auto">
              <a:xfrm>
                <a:off x="4080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</a:t>
                </a:r>
              </a:p>
            </p:txBody>
          </p:sp>
        </p:grp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619" y="1680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int val[5];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2256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+ 4</a:t>
              </a:r>
              <a:endParaRPr lang="en-US" altLang="en-US" b="0" i="1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 flipV="1">
              <a:off x="1824" y="186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2832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+ 8</a:t>
              </a:r>
              <a:endParaRPr lang="en-US" altLang="en-US" b="0" i="1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V="1">
              <a:off x="2976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Text Box 18"/>
            <p:cNvSpPr txBox="1">
              <a:spLocks noChangeArrowheads="1"/>
            </p:cNvSpPr>
            <p:nvPr/>
          </p:nvSpPr>
          <p:spPr bwMode="auto">
            <a:xfrm>
              <a:off x="3408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+ 12</a:t>
              </a:r>
              <a:endParaRPr lang="en-US" altLang="en-US" b="0" i="1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 flipV="1">
              <a:off x="3552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3984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+ 16</a:t>
              </a:r>
              <a:endParaRPr lang="en-US" altLang="en-US" b="0" i="1"/>
            </a:p>
          </p:txBody>
        </p:sp>
        <p:sp>
          <p:nvSpPr>
            <p:cNvPr id="6160" name="Line 21"/>
            <p:cNvSpPr>
              <a:spLocks noChangeShapeType="1"/>
            </p:cNvSpPr>
            <p:nvPr/>
          </p:nvSpPr>
          <p:spPr bwMode="auto">
            <a:xfrm flipV="1">
              <a:off x="4128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Text Box 22"/>
            <p:cNvSpPr txBox="1">
              <a:spLocks noChangeArrowheads="1"/>
            </p:cNvSpPr>
            <p:nvPr/>
          </p:nvSpPr>
          <p:spPr bwMode="auto">
            <a:xfrm>
              <a:off x="4560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+ 20</a:t>
              </a:r>
              <a:endParaRPr lang="en-US" altLang="en-US" b="0" i="1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 flipV="1">
              <a:off x="4704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18288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490165" y="3728108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6177002" y="373445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6547651" y="3746503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9248680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4013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748679" y="4050003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7430541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828800" y="50292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571914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9166929" y="3757615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4013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6324603" y="4038890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995037432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  <p:extLst>
      <p:ext uri="{BB962C8B-B14F-4D97-AF65-F5344CB8AC3E}">
        <p14:creationId xmlns:p14="http://schemas.microsoft.com/office/powerpoint/2010/main" val="32257686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611688"/>
            <a:ext cx="11076516" cy="183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Note:</a:t>
            </a:r>
          </a:p>
          <a:p>
            <a:pPr lvl="1" eaLnBrk="1" hangingPunct="1">
              <a:defRPr/>
            </a:pPr>
            <a:r>
              <a:rPr lang="en-US" dirty="0"/>
              <a:t>Example arrays were allocated in successive 20-byte blocks</a:t>
            </a:r>
          </a:p>
          <a:p>
            <a:pPr lvl="2" eaLnBrk="1" hangingPunct="1">
              <a:defRPr/>
            </a:pPr>
            <a:r>
              <a:rPr lang="en-US" dirty="0"/>
              <a:t>Not guaranteed to happen in general</a:t>
            </a:r>
          </a:p>
          <a:p>
            <a:pPr lvl="1" eaLnBrk="1" hangingPunct="1">
              <a:defRPr/>
            </a:pPr>
            <a:r>
              <a:rPr lang="en-US" dirty="0"/>
              <a:t>Here, [5] could be omitted because initializer implies size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81403" y="1136638"/>
            <a:ext cx="4924425" cy="9207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[5]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[5]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[5] = {9, 1, 7, 1, 1};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016255" y="2667000"/>
            <a:ext cx="6738939" cy="2362200"/>
            <a:chOff x="604" y="1680"/>
            <a:chExt cx="4245" cy="1488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7217" name="Text Box 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218" name="Group 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219" name="Group 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723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72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72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722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7226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7228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723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7175" name="Group 27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7197" name="Text Box 2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98" name="Group 2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99" name="Group 3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1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721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1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1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721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7200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720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72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720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720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721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7176" name="Group 48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7177" name="Text Box 49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78" name="Group 50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79" name="Group 51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1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71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71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7180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7182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71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71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718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71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2590803"/>
            <a:ext cx="51054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As argument, size of z doesn’t need to be specified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 array index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289050" y="2792413"/>
            <a:ext cx="4730852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get_digit</a:t>
            </a:r>
            <a:r>
              <a:rPr lang="en-US" dirty="0">
                <a:latin typeface="Courier New" pitchFamily="-96" charset="0"/>
              </a:rPr>
              <a:t>(int z[], int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z[digit];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066800" y="4876800"/>
            <a:ext cx="5334000" cy="8445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rdi</a:t>
            </a:r>
            <a:r>
              <a:rPr lang="en-US" dirty="0">
                <a:latin typeface="Courier New" pitchFamily="-96" charset="0"/>
              </a:rPr>
              <a:t> = z</a:t>
            </a:r>
          </a:p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rsi</a:t>
            </a:r>
            <a:r>
              <a:rPr lang="en-US" dirty="0">
                <a:latin typeface="Courier New" pitchFamily="-96" charset="0"/>
              </a:rPr>
              <a:t> = digit</a:t>
            </a:r>
            <a:endParaRPr lang="cs-CZ" dirty="0">
              <a:latin typeface="Courier New" pitchFamily="-96" charset="0"/>
            </a:endParaRPr>
          </a:p>
          <a:p>
            <a:pPr algn="l">
              <a:tabLst>
                <a:tab pos="342900" algn="l"/>
                <a:tab pos="2628900" algn="l"/>
              </a:tabLst>
            </a:pPr>
            <a:r>
              <a:rPr lang="cs-CZ" dirty="0" err="1">
                <a:latin typeface="Courier New" pitchFamily="-96" charset="0"/>
              </a:rPr>
              <a:t>movl</a:t>
            </a:r>
            <a:r>
              <a:rPr lang="cs-CZ" dirty="0">
                <a:latin typeface="Courier New" pitchFamily="-96" charset="0"/>
              </a:rPr>
              <a:t> (%rdi,%rsi,4), %</a:t>
            </a:r>
            <a:r>
              <a:rPr lang="cs-CZ" dirty="0" err="1">
                <a:latin typeface="Courier New" pitchFamily="-96" charset="0"/>
              </a:rPr>
              <a:t>eax</a:t>
            </a:r>
            <a:r>
              <a:rPr lang="en-US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1147567" y="4392613"/>
            <a:ext cx="82907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1066800" y="1408116"/>
            <a:ext cx="19304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cmu</a:t>
            </a:r>
            <a:r>
              <a:rPr lang="en-US" dirty="0">
                <a:latin typeface="Courier New" pitchFamily="-96" charset="0"/>
              </a:rPr>
              <a:t>[5];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946400" y="1455742"/>
            <a:ext cx="5435600" cy="725807"/>
            <a:chOff x="2412765" y="3429000"/>
            <a:chExt cx="5435835" cy="745450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25490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863851" y="990600"/>
            <a:ext cx="6738938" cy="2362200"/>
            <a:chOff x="604" y="1680"/>
            <a:chExt cx="4245" cy="1488"/>
          </a:xfrm>
        </p:grpSpPr>
        <p:grpSp>
          <p:nvGrpSpPr>
            <p:cNvPr id="922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926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6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7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8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928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927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92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92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927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927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928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922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924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4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5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6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926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6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6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926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922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922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2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3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4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924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924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923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923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923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923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923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924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  <p:sp>
        <p:nvSpPr>
          <p:cNvPr id="305220" name="Rectangle 68"/>
          <p:cNvSpPr>
            <a:spLocks noChangeArrowheads="1"/>
          </p:cNvSpPr>
          <p:nvPr/>
        </p:nvSpPr>
        <p:spPr bwMode="auto">
          <a:xfrm>
            <a:off x="7075487" y="4343403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05221" name="Rectangle 69"/>
          <p:cNvSpPr>
            <a:spLocks noChangeArrowheads="1"/>
          </p:cNvSpPr>
          <p:nvPr/>
        </p:nvSpPr>
        <p:spPr bwMode="auto">
          <a:xfrm>
            <a:off x="7149103" y="4724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2" name="Rectangle 70"/>
          <p:cNvSpPr>
            <a:spLocks noChangeArrowheads="1"/>
          </p:cNvSpPr>
          <p:nvPr/>
        </p:nvSpPr>
        <p:spPr bwMode="auto">
          <a:xfrm>
            <a:off x="7149103" y="5119688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3" name="Rectangle 71"/>
          <p:cNvSpPr>
            <a:spLocks noChangeArrowheads="1"/>
          </p:cNvSpPr>
          <p:nvPr/>
        </p:nvSpPr>
        <p:spPr bwMode="auto">
          <a:xfrm>
            <a:off x="7149103" y="5486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20" grpId="0" build="p" autoUpdateAnimBg="0"/>
      <p:bldP spid="305221" grpId="0" build="p" autoUpdateAnimBg="0"/>
      <p:bldP spid="305222" grpId="0" build="p" autoUpdateAnimBg="0"/>
      <p:bldP spid="3052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863855" y="990600"/>
            <a:ext cx="6738939" cy="2362200"/>
            <a:chOff x="604" y="1680"/>
            <a:chExt cx="4245" cy="148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1028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8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9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30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1030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30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102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1029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102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1029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102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1030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1024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1026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6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7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102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2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1028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1027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102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102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1027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1027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102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1024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1024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4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5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6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1026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1026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1025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1025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1025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102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102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102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2452662" y="3500441"/>
            <a:ext cx="7099722" cy="25896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= z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$0, %</a:t>
            </a:r>
            <a:r>
              <a:rPr lang="cs-CZ" dirty="0" err="1">
                <a:latin typeface="Courier New" pitchFamily="49" charset="0"/>
              </a:rPr>
              <a:t>eax</a:t>
            </a:r>
            <a:r>
              <a:rPr lang="cs-CZ" dirty="0">
                <a:latin typeface="Courier New" pitchFamily="49" charset="0"/>
              </a:rPr>
              <a:t>          #   i = 0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jmp</a:t>
            </a:r>
            <a:r>
              <a:rPr lang="cs-CZ" dirty="0">
                <a:latin typeface="Courier New" pitchFamily="49" charset="0"/>
              </a:rPr>
              <a:t>     .L3               #  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.L4: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cs-CZ" dirty="0" err="1">
                <a:solidFill>
                  <a:srgbClr val="FF0000"/>
                </a:solidFill>
                <a:latin typeface="Courier New" pitchFamily="49" charset="0"/>
              </a:rPr>
              <a:t>addl</a:t>
            </a: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  $1, (%rdi,%rax,4) #   z[i]++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addq</a:t>
            </a:r>
            <a:r>
              <a:rPr lang="cs-CZ" dirty="0">
                <a:latin typeface="Courier New" pitchFamily="49" charset="0"/>
              </a:rPr>
              <a:t>    $1,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.L3:                        #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cmpq</a:t>
            </a:r>
            <a:r>
              <a:rPr lang="cs-CZ" dirty="0">
                <a:latin typeface="Courier New" pitchFamily="49" charset="0"/>
              </a:rPr>
              <a:t>    $4,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i:4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jbe</a:t>
            </a:r>
            <a:r>
              <a:rPr lang="cs-CZ" dirty="0">
                <a:latin typeface="Courier New" pitchFamily="49" charset="0"/>
              </a:rPr>
              <a:t>     .L4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&lt;=,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rep</a:t>
            </a:r>
            <a:r>
              <a:rPr lang="cs-CZ" dirty="0">
                <a:latin typeface="Courier New" pitchFamily="49" charset="0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00500" y="1357301"/>
            <a:ext cx="4038600" cy="13362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void </a:t>
            </a:r>
            <a:r>
              <a:rPr lang="en-US" dirty="0" err="1">
                <a:latin typeface="Courier New" pitchFamily="-96" charset="0"/>
              </a:rPr>
              <a:t>zincr</a:t>
            </a:r>
            <a:r>
              <a:rPr lang="en-US" dirty="0">
                <a:latin typeface="Courier New" pitchFamily="-96" charset="0"/>
              </a:rPr>
              <a:t>(int z[5])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for (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= 0;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&lt; 5;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z[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86894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19683</TotalTime>
  <Pages>35</Pages>
  <Words>4237</Words>
  <Application>Microsoft Office PowerPoint</Application>
  <PresentationFormat>Widescreen</PresentationFormat>
  <Paragraphs>1358</Paragraphs>
  <Slides>42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  <vt:variant>
        <vt:lpstr>Custom Shows</vt:lpstr>
      </vt:variant>
      <vt:variant>
        <vt:i4>2</vt:i4>
      </vt:variant>
    </vt:vector>
  </HeadingPairs>
  <TitlesOfParts>
    <vt:vector size="56" baseType="lpstr">
      <vt:lpstr>Calibri</vt:lpstr>
      <vt:lpstr>Calibri Bold</vt:lpstr>
      <vt:lpstr>Calibri Bold Italic</vt:lpstr>
      <vt:lpstr>Century Gothic</vt:lpstr>
      <vt:lpstr>Courier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Machine-Level Programming IV: Structured Data </vt:lpstr>
      <vt:lpstr>Basic Data Types</vt:lpstr>
      <vt:lpstr>Array Allocation</vt:lpstr>
      <vt:lpstr>Array Access</vt:lpstr>
      <vt:lpstr>Array Example</vt:lpstr>
      <vt:lpstr>Array Accessing Example</vt:lpstr>
      <vt:lpstr>Referencing Examples</vt:lpstr>
      <vt:lpstr>Referencing Examples</vt:lpstr>
      <vt:lpstr>Array Loop Example</vt:lpstr>
      <vt:lpstr>Multidimensional (Nested) Arrays</vt:lpstr>
      <vt:lpstr>Nested Array Example</vt:lpstr>
      <vt:lpstr>Nested Array Row Access</vt:lpstr>
      <vt:lpstr>Nested Array Element Access</vt:lpstr>
      <vt:lpstr>Strange Referencing Examples</vt:lpstr>
      <vt:lpstr>Strange Referencing Examples</vt:lpstr>
      <vt:lpstr>Multi-Level Array Example</vt:lpstr>
      <vt:lpstr>Element Access in Multi-Level Array</vt:lpstr>
      <vt:lpstr>Array Element Accesses</vt:lpstr>
      <vt:lpstr>Strange Referencing Examples</vt:lpstr>
      <vt:lpstr>Strange Referencing Examples</vt:lpstr>
      <vt:lpstr>N X N Matrix Code</vt:lpstr>
      <vt:lpstr>16 X 16 Matrix Access</vt:lpstr>
      <vt:lpstr>n X n Matrix Access</vt:lpstr>
      <vt:lpstr>Structure Representation</vt:lpstr>
      <vt:lpstr>Generating Pointer to Structure Member</vt:lpstr>
      <vt:lpstr>Following Linked List</vt:lpstr>
      <vt:lpstr>Alignment Principles</vt:lpstr>
      <vt:lpstr>Structures &amp; Alignment</vt:lpstr>
      <vt:lpstr>Specific Cases of Alignment (x86-64)</vt:lpstr>
      <vt:lpstr>Satisfying Alignment Within Structures</vt:lpstr>
      <vt:lpstr>Meeting Overall Alignment Requirement</vt:lpstr>
      <vt:lpstr>Arrays of Structures</vt:lpstr>
      <vt:lpstr>Accessing Array Elements</vt:lpstr>
      <vt:lpstr>Saving Space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Sun</vt:lpstr>
      <vt:lpstr>Byte Ordering on x86-64</vt:lpstr>
      <vt:lpstr>Summary of Compound Types in C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IV</dc:title>
  <dc:subject/>
  <dc:creator>Randal E. Bryant and David R. O'Hallaron</dc:creator>
  <cp:keywords/>
  <dc:description/>
  <cp:lastModifiedBy>Kuenning</cp:lastModifiedBy>
  <cp:revision>150</cp:revision>
  <cp:lastPrinted>2019-10-01T21:39:01Z</cp:lastPrinted>
  <dcterms:created xsi:type="dcterms:W3CDTF">1998-08-11T09:19:24Z</dcterms:created>
  <dcterms:modified xsi:type="dcterms:W3CDTF">2020-01-06T06:51:12Z</dcterms:modified>
</cp:coreProperties>
</file>