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43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351" r:id="rId31"/>
    <p:sldId id="352" r:id="rId32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F5BD"/>
    <a:srgbClr val="99FFD6"/>
    <a:srgbClr val="9595FF"/>
    <a:srgbClr val="FFCC00"/>
    <a:srgbClr val="FF0000"/>
    <a:srgbClr val="FFCCCC"/>
    <a:srgbClr val="CCCCFF"/>
    <a:srgbClr val="8585FF"/>
    <a:srgbClr val="29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254235" y="6652381"/>
            <a:ext cx="765723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CD6D6A2-1FA7-47AC-AEBB-59FB2907C8F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4216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495" y="3319794"/>
            <a:ext cx="6800010" cy="314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230999" y="6652381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F382D722-7FC3-457D-A52A-D47B3385928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40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59381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26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45138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5919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8301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0503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22903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3588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4505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288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962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9384" y="228600"/>
            <a:ext cx="8879416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621E3-6AB6-4988-B230-B9D98A9090E7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8226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0" y="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362200"/>
            <a:ext cx="7772400" cy="1447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V:</a:t>
            </a:r>
            <a:br>
              <a:rPr lang="en-US" altLang="en-US" dirty="0"/>
            </a:br>
            <a:r>
              <a:rPr lang="en-US" altLang="en-US" dirty="0"/>
              <a:t>Miscellaneous Topics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651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Linux Memory Layout</a:t>
            </a:r>
          </a:p>
          <a:p>
            <a:pPr lvl="1" eaLnBrk="1" hangingPunct="1">
              <a:defRPr/>
            </a:pPr>
            <a:r>
              <a:rPr lang="en-US" dirty="0"/>
              <a:t>Buffer Overflow</a:t>
            </a:r>
          </a:p>
          <a:p>
            <a:pPr lvl="1" eaLnBrk="1" hangingPunct="1">
              <a:defRPr/>
            </a:pPr>
            <a:r>
              <a:rPr lang="en-US" dirty="0"/>
              <a:t>C operators and declarations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228601"/>
            <a:ext cx="830580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 CS 105</a:t>
            </a:r>
            <a:br>
              <a:rPr lang="en-US" altLang="en-US" sz="3800"/>
            </a:br>
            <a:r>
              <a:rPr lang="en-US" altLang="en-US" sz="3800"/>
              <a:t>Tour of Black Holes of Computing</a:t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968500" y="1600201"/>
            <a:ext cx="8578850" cy="209108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089150" y="4826501"/>
            <a:ext cx="8045450" cy="1343188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1302" y="4419601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6666" y="1138536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4452790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86600" y="51816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724400" y="2286000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29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1"/>
            <a:ext cx="2438400" cy="14193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27823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26829" y="6292334"/>
            <a:ext cx="4389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11956795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18766" y="6292334"/>
            <a:ext cx="476290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676521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0"/>
            <a:ext cx="2601912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44233" y="6292334"/>
            <a:ext cx="720165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61772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448176" y="1832820"/>
            <a:ext cx="4162425" cy="234038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2201" y="1425920"/>
            <a:ext cx="207627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register_tm_clones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8400" y="5410201"/>
            <a:ext cx="5338000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pPr algn="l"/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pPr algn="l"/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"/>
                <a:cs typeface="Courier"/>
              </a:rPr>
              <a:t>retq</a:t>
            </a:r>
            <a:r>
              <a:rPr lang="en-US" b="0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"/>
                <a:cs typeface="Courier"/>
              </a:rPr>
              <a:t>main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Basis of “return-oriented programming”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ROP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432222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</a:t>
            </a:r>
            <a:r>
              <a:rPr lang="en-US" dirty="0" err="1"/>
              <a:t>progams</a:t>
            </a:r>
            <a:endParaRPr lang="en-US" dirty="0"/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lab 4</a:t>
            </a:r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237932421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geoff@cs.hmc.edu</a:t>
            </a: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2210449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7272092" y="4017614"/>
            <a:ext cx="1095866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6265978" y="30111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6332653" y="50685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5596053" y="4017614"/>
            <a:ext cx="998307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809755" y="4017614"/>
            <a:ext cx="1095866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918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596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7170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7165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32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 by default)</a:t>
            </a:r>
          </a:p>
          <a:p>
            <a:pPr lvl="1"/>
            <a:r>
              <a:rPr lang="en-US" dirty="0"/>
              <a:t>E. </a:t>
            </a:r>
            <a:r>
              <a:rPr lang="en-US" dirty="0" err="1"/>
              <a:t>g</a:t>
            </a:r>
            <a:r>
              <a:rPr lang="en-US" dirty="0"/>
              <a:t>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dirty="0" err="1"/>
              <a:t>malloc</a:t>
            </a:r>
            <a:r>
              <a:rPr lang="en-US" dirty="0"/>
              <a:t>(), </a:t>
            </a:r>
            <a:r>
              <a:rPr lang="en-US" dirty="0" err="1"/>
              <a:t>calloc</a:t>
            </a:r>
            <a:r>
              <a:rPr lang="en-US" dirty="0"/>
              <a:t>(), 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474402" y="6169580"/>
            <a:ext cx="2133600" cy="3416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991602" y="914401"/>
            <a:ext cx="2390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7370186" y="641246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8382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7370186" y="6169581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400000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9105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6705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382000" y="2189164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9888538" y="1047751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088517" y="1435100"/>
            <a:ext cx="63350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</p:spTree>
    <p:extLst>
      <p:ext uri="{BB962C8B-B14F-4D97-AF65-F5344CB8AC3E}">
        <p14:creationId xmlns:p14="http://schemas.microsoft.com/office/powerpoint/2010/main" val="403320132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6396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5638800" y="5429250"/>
            <a:ext cx="4419600" cy="590931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752845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Worm: A program that</a:t>
            </a:r>
          </a:p>
          <a:p>
            <a:pPr lvl="1" eaLnBrk="1" hangingPunct="1"/>
            <a:r>
              <a:rPr lang="en-US" dirty="0"/>
              <a:t>Can run by itself</a:t>
            </a:r>
          </a:p>
          <a:p>
            <a:pPr lvl="1" eaLnBrk="1" hangingPunct="1"/>
            <a:r>
              <a:rPr lang="en-US" dirty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Virus: Code that</a:t>
            </a:r>
          </a:p>
          <a:p>
            <a:pPr lvl="1" eaLnBrk="1" hangingPunct="1"/>
            <a:r>
              <a:rPr lang="en-US" dirty="0"/>
              <a:t>Adds itself to other programs</a:t>
            </a:r>
          </a:p>
          <a:p>
            <a:pPr lvl="1" eaLnBrk="1" hangingPunct="1"/>
            <a:r>
              <a:rPr lang="en-US" dirty="0"/>
              <a:t>Does not run independently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Both are (usually) designed to spread among computers and to wreak havoc</a:t>
            </a:r>
          </a:p>
        </p:txBody>
      </p:sp>
    </p:spTree>
    <p:extLst>
      <p:ext uri="{BB962C8B-B14F-4D97-AF65-F5344CB8AC3E}">
        <p14:creationId xmlns:p14="http://schemas.microsoft.com/office/powerpoint/2010/main" val="6147905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OK, What to Do About Buffer Overflow Attacks?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28200107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733800"/>
            <a:ext cx="11076516" cy="27114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133600" y="1447800"/>
            <a:ext cx="59436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086418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Makes it hard for hacker to predict beginning of inserted code</a:t>
            </a:r>
          </a:p>
          <a:p>
            <a:pPr lvl="1" eaLnBrk="1" hangingPunct="1"/>
            <a:r>
              <a:rPr lang="en-US" dirty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18268"/>
              </p:ext>
            </p:extLst>
          </p:nvPr>
        </p:nvGraphicFramePr>
        <p:xfrm>
          <a:off x="2667000" y="3425826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7000" y="3425826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267641"/>
              </p:ext>
            </p:extLst>
          </p:nvPr>
        </p:nvGraphicFramePr>
        <p:xfrm>
          <a:off x="1727315" y="2858089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7315" y="2858089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69474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3981451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4886326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</p:spTree>
    <p:extLst>
      <p:ext uri="{BB962C8B-B14F-4D97-AF65-F5344CB8AC3E}">
        <p14:creationId xmlns:p14="http://schemas.microsoft.com/office/powerpoint/2010/main" val="341113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5799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4241" y="1221364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804196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4148432" y="5181600"/>
            <a:ext cx="6183312" cy="14255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20574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</p:spTree>
    <p:extLst>
      <p:ext uri="{BB962C8B-B14F-4D97-AF65-F5344CB8AC3E}">
        <p14:creationId xmlns:p14="http://schemas.microsoft.com/office/powerpoint/2010/main" val="415804180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12446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108575" y="4191000"/>
            <a:ext cx="6473825" cy="18687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2446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2446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244601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16938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143126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5923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12446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2446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12446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36639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4140701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446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0393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12446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12446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2446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10000" y="3505200"/>
            <a:ext cx="163217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0123456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1954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</p:spTree>
    <p:extLst>
      <p:ext uri="{BB962C8B-B14F-4D97-AF65-F5344CB8AC3E}">
        <p14:creationId xmlns:p14="http://schemas.microsoft.com/office/powerpoint/2010/main" val="27218022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3600" y="1498600"/>
            <a:ext cx="5791200" cy="433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fi-FI" dirty="0" err="1">
                <a:latin typeface="Courier New" pitchFamily="49" charset="0"/>
              </a:rPr>
              <a:t>char</a:t>
            </a:r>
            <a:r>
              <a:rPr lang="fi-FI" dirty="0">
                <a:latin typeface="Courier New" pitchFamily="49" charset="0"/>
              </a:rPr>
              <a:t> big_array[1L&lt;&lt;24];  /* 16 MB */</a:t>
            </a: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char</a:t>
            </a:r>
            <a:r>
              <a:rPr lang="fi-FI" dirty="0">
                <a:latin typeface="Courier New" pitchFamily="49" charset="0"/>
              </a:rPr>
              <a:t> huge_array[1L&lt;&lt;31]; /*  2 GB */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global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useless</a:t>
            </a:r>
            <a:r>
              <a:rPr lang="fi-FI" dirty="0">
                <a:latin typeface="Courier New" pitchFamily="49" charset="0"/>
              </a:rPr>
              <a:t>() { </a:t>
            </a:r>
            <a:r>
              <a:rPr lang="fi-FI" dirty="0" err="1">
                <a:latin typeface="Courier New" pitchFamily="49" charset="0"/>
              </a:rPr>
              <a:t>return</a:t>
            </a:r>
            <a:r>
              <a:rPr lang="fi-FI" dirty="0">
                <a:latin typeface="Courier New" pitchFamily="49" charset="0"/>
              </a:rPr>
              <a:t> 0; }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main ()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void</a:t>
            </a:r>
            <a:r>
              <a:rPr lang="fi-FI" dirty="0">
                <a:latin typeface="Courier New" pitchFamily="49" charset="0"/>
              </a:rPr>
              <a:t> *p1, *p2, *p3, *p4;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local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p1 = malloc(1L &lt;&lt; 28); /* 256 MB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p2 = malloc(1L &lt;&lt; 8);  /* 256  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p3 = malloc(1L &lt;&lt; 32); /*   4 GB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p4 = malloc(1L &lt;&lt; 8);  /* 256  B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 /* Some print statements ...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44128" y="6319838"/>
            <a:ext cx="2814296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8382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9105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382000" y="231298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220261679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Operators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95400" y="831851"/>
            <a:ext cx="822212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>
                <a:solidFill>
                  <a:schemeClr val="accent1"/>
                </a:solidFill>
              </a:rPr>
              <a:t>Operators					Associativity</a:t>
            </a:r>
            <a:endParaRPr lang="en-US" altLang="en-US" sz="2400" dirty="0">
              <a:solidFill>
                <a:schemeClr val="accent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!  ~  ++  --  +  -  *  &amp; (type) </a:t>
            </a:r>
            <a:r>
              <a:rPr lang="en-US" altLang="en-US" dirty="0" err="1">
                <a:latin typeface="Courier New" pitchFamily="49" charset="0"/>
              </a:rPr>
              <a:t>sizeof</a:t>
            </a:r>
            <a:r>
              <a:rPr lang="en-US" altLang="en-US" dirty="0">
                <a:latin typeface="Courier New" pitchFamily="49" charset="0"/>
              </a:rPr>
              <a:t>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Note: Unary </a:t>
            </a:r>
            <a:r>
              <a:rPr lang="en-US" altLang="en-US" sz="2000" dirty="0">
                <a:latin typeface="Courier New" pitchFamily="49" charset="0"/>
              </a:rPr>
              <a:t>+</a:t>
            </a:r>
            <a:r>
              <a:rPr lang="en-US" altLang="en-US" sz="2000" dirty="0"/>
              <a:t>, </a:t>
            </a:r>
            <a:r>
              <a:rPr lang="en-US" altLang="en-US" sz="2000" dirty="0">
                <a:latin typeface="Courier New" pitchFamily="49" charset="0"/>
              </a:rPr>
              <a:t>-</a:t>
            </a:r>
            <a:r>
              <a:rPr lang="en-US" altLang="en-US" sz="2000" dirty="0"/>
              <a:t>, and </a:t>
            </a:r>
            <a:r>
              <a:rPr lang="en-US" altLang="en-US" sz="2000" dirty="0">
                <a:latin typeface="Courier New" pitchFamily="49" charset="0"/>
              </a:rPr>
              <a:t>*</a:t>
            </a:r>
            <a:r>
              <a:rPr lang="en-US" altLang="en-US" sz="2000" dirty="0"/>
              <a:t> have higher precedence than binary forms</a:t>
            </a:r>
          </a:p>
          <a:p>
            <a:pPr algn="l">
              <a:lnSpc>
                <a:spcPct val="100000"/>
              </a:lnSpc>
            </a:pPr>
            <a:endParaRPr lang="en-US" altLang="en-US" sz="2000" dirty="0"/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See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c_precedence</a:t>
            </a:r>
            <a:r>
              <a:rPr lang="en-US" altLang="en-US" sz="2000" dirty="0"/>
              <a:t> on Wilkes and Knuth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Pointer Declarations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962151" y="914400"/>
            <a:ext cx="848180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				</a:t>
            </a:r>
            <a:r>
              <a:rPr lang="en-US" altLang="en-US" dirty="0"/>
              <a:t>p is a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*p[13]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*(p[13])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**p			</a:t>
            </a:r>
            <a:r>
              <a:rPr lang="en-US" altLang="en-US" dirty="0"/>
              <a:t>p is a pointer to a pointer to an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(*p)[13]			</a:t>
            </a:r>
            <a:r>
              <a:rPr lang="en-US" altLang="en-US" dirty="0"/>
              <a:t>p is a pointer to an array[13] of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*f()			</a:t>
            </a:r>
            <a:r>
              <a:rPr lang="en-US" altLang="en-US" dirty="0"/>
              <a:t>f is a function (unknown arguments)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a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(*f)()			</a:t>
            </a:r>
            <a:r>
              <a:rPr lang="en-US" altLang="en-US" dirty="0"/>
              <a:t>f is a pointer to a function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(*(*f())[13])()		</a:t>
            </a:r>
            <a:r>
              <a:rPr lang="en-US" altLang="en-US" dirty="0"/>
              <a:t>f is a function returning </a:t>
            </a:r>
            <a:r>
              <a:rPr lang="en-US" altLang="en-US" dirty="0" err="1"/>
              <a:t>ptr</a:t>
            </a:r>
            <a:r>
              <a:rPr lang="en-US" altLang="en-US" dirty="0"/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                    			of pointers to functions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(*(*x[3])())[5]		</a:t>
            </a:r>
            <a:r>
              <a:rPr lang="en-US" altLang="en-US" dirty="0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pointers to array[5] of </a:t>
            </a:r>
            <a:r>
              <a:rPr lang="en-US" altLang="en-US" dirty="0" err="1"/>
              <a:t>ints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4419600" y="3810000"/>
            <a:ext cx="2667000" cy="73152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4419600" y="3276601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4419600" y="2073275"/>
            <a:ext cx="2667000" cy="250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4419600" y="2291504"/>
            <a:ext cx="2667000" cy="985096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676400" y="2066925"/>
            <a:ext cx="5638800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local	0x00007ffe4d3be87c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p1 	0x00007f7262a1e010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p3 	0x00007f7162a1d010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p4	0x000000008359d120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p2	0x000000008359d010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big_array</a:t>
            </a:r>
            <a:r>
              <a:rPr lang="en-US" dirty="0">
                <a:latin typeface="Courier New" pitchFamily="49" charset="0"/>
              </a:rPr>
              <a:t> 	0x0000000080601060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huge_array</a:t>
            </a:r>
            <a:r>
              <a:rPr lang="en-US" dirty="0">
                <a:latin typeface="Courier New" pitchFamily="49" charset="0"/>
              </a:rPr>
              <a:t> 	0x0000000000601060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global	0x0000000000400a28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main()	0x000000000040060c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2272405" y="1214438"/>
            <a:ext cx="1892505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391113" y="715964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7391113" y="626268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8382000" y="89217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8382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8382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8382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9105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9105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9105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8382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7086600" y="1752600"/>
            <a:ext cx="1316038" cy="3162300"/>
            <a:chOff x="5562600" y="1752600"/>
            <a:chExt cx="1316038" cy="3162300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5562600" y="1752600"/>
              <a:ext cx="1316038" cy="6858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5562600" y="1981200"/>
              <a:ext cx="1295400" cy="68580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562600" y="2971800"/>
              <a:ext cx="1316038" cy="17526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5562600" y="3200400"/>
              <a:ext cx="1295400" cy="17145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7" name="TextBox 26"/>
          <p:cNvSpPr txBox="1"/>
          <p:nvPr/>
        </p:nvSpPr>
        <p:spPr>
          <a:xfrm>
            <a:off x="8458200" y="609600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382000" y="34290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Shared Libs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98680" y="5410200"/>
            <a:ext cx="34163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very much not to scale!</a:t>
            </a:r>
          </a:p>
        </p:txBody>
      </p:sp>
    </p:spTree>
    <p:extLst>
      <p:ext uri="{BB962C8B-B14F-4D97-AF65-F5344CB8AC3E}">
        <p14:creationId xmlns:p14="http://schemas.microsoft.com/office/powerpoint/2010/main" val="11376182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387351" y="6096000"/>
            <a:ext cx="11076516" cy="34925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system-specific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2349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2362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33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321775" y="3200401"/>
            <a:ext cx="1596912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89715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6255" y="5486400"/>
            <a:ext cx="1287532" cy="347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5562600" y="5486400"/>
            <a:ext cx="1752600" cy="457200"/>
          </a:xfrm>
          <a:prstGeom prst="straightConnector1">
            <a:avLst/>
          </a:prstGeom>
          <a:noFill/>
          <a:ln w="1905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7315200" y="5855732"/>
            <a:ext cx="212135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Little-endian layout!</a:t>
            </a:r>
          </a:p>
        </p:txBody>
      </p:sp>
    </p:spTree>
    <p:extLst>
      <p:ext uri="{BB962C8B-B14F-4D97-AF65-F5344CB8AC3E}">
        <p14:creationId xmlns:p14="http://schemas.microsoft.com/office/powerpoint/2010/main" val="156918144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039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No way to specify limit on number of characters to read</a:t>
            </a:r>
          </a:p>
          <a:p>
            <a:pPr eaLnBrk="1" hangingPunct="1">
              <a:spcBef>
                <a:spcPts val="600"/>
              </a:spcBef>
            </a:pPr>
            <a:r>
              <a:rPr lang="en-US" dirty="0"/>
              <a:t>Similar problems with other library functions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62200" y="1788519"/>
            <a:ext cx="5410200" cy="308828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56381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133600" y="3124201"/>
            <a:ext cx="3657600" cy="7607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33600" y="1219200"/>
            <a:ext cx="50292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76800" y="413385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6800" y="5267326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1866926"/>
            <a:ext cx="2475358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Wingdings" charset="0"/>
              <a:buChar char="ç"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16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24092</TotalTime>
  <Pages>35</Pages>
  <Words>2186</Words>
  <Application>Microsoft Office PowerPoint</Application>
  <PresentationFormat>Widescreen</PresentationFormat>
  <Paragraphs>719</Paragraphs>
  <Slides>31</Slides>
  <Notes>26</Notes>
  <HiddenSlides>3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 Narrow</vt:lpstr>
      <vt:lpstr>Calibri</vt:lpstr>
      <vt:lpstr>Calibri Bold</vt:lpstr>
      <vt:lpstr>Century Gothic</vt:lpstr>
      <vt:lpstr>Courier</vt:lpstr>
      <vt:lpstr>Courier New</vt:lpstr>
      <vt:lpstr>Helvetica</vt:lpstr>
      <vt:lpstr>Times New Roman</vt:lpstr>
      <vt:lpstr>Wingdings</vt:lpstr>
      <vt:lpstr>Wingdings 2</vt:lpstr>
      <vt:lpstr>class02</vt:lpstr>
      <vt:lpstr>Worksheet</vt:lpstr>
      <vt:lpstr>Machine-Level Programming V: Miscellaneous Topics </vt:lpstr>
      <vt:lpstr>x86-64 Linux Memory Layout</vt:lpstr>
      <vt:lpstr>Memory Allocation Example</vt:lpstr>
      <vt:lpstr>x86-64 Example Addresses</vt:lpstr>
      <vt:lpstr>Memory-Referencing Bug Example</vt:lpstr>
      <vt:lpstr>Memory-Referencing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Buffer Overflow Example #3 Explained</vt:lpstr>
      <vt:lpstr>Exploits Based on Overflows</vt:lpstr>
      <vt:lpstr>Example: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Attacks?</vt:lpstr>
      <vt:lpstr>1. Avoid Overflow Vulnerabilities in Code (!)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C Operators</vt:lpstr>
      <vt:lpstr>C Pointer Declarations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V</dc:title>
  <dc:subject/>
  <dc:creator>Randal E. Bryant and David R. O'Hallaron</dc:creator>
  <cp:keywords/>
  <dc:description/>
  <cp:lastModifiedBy>Kuenning</cp:lastModifiedBy>
  <cp:revision>150</cp:revision>
  <cp:lastPrinted>2019-10-02T21:12:58Z</cp:lastPrinted>
  <dcterms:created xsi:type="dcterms:W3CDTF">1998-08-11T09:19:24Z</dcterms:created>
  <dcterms:modified xsi:type="dcterms:W3CDTF">2019-10-02T21:13:37Z</dcterms:modified>
</cp:coreProperties>
</file>