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56" r:id="rId3"/>
    <p:sldId id="357" r:id="rId4"/>
    <p:sldId id="384" r:id="rId5"/>
    <p:sldId id="386" r:id="rId6"/>
    <p:sldId id="387" r:id="rId7"/>
    <p:sldId id="388" r:id="rId8"/>
    <p:sldId id="389" r:id="rId9"/>
    <p:sldId id="390" r:id="rId10"/>
    <p:sldId id="360" r:id="rId11"/>
    <p:sldId id="36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7" r:id="rId27"/>
    <p:sldId id="370" r:id="rId28"/>
    <p:sldId id="371" r:id="rId29"/>
    <p:sldId id="408" r:id="rId30"/>
    <p:sldId id="409" r:id="rId31"/>
    <p:sldId id="373" r:id="rId32"/>
    <p:sldId id="374" r:id="rId33"/>
    <p:sldId id="376" r:id="rId34"/>
    <p:sldId id="410" r:id="rId35"/>
    <p:sldId id="377" r:id="rId36"/>
    <p:sldId id="379" r:id="rId37"/>
  </p:sldIdLst>
  <p:sldSz cx="12192000" cy="6858000"/>
  <p:notesSz cx="6985000" cy="9271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FF99"/>
    <a:srgbClr val="CCFFCC"/>
    <a:srgbClr val="66FFFF"/>
    <a:srgbClr val="FF5050"/>
    <a:srgbClr val="FF99FF"/>
    <a:srgbClr val="FF99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307" autoAdjust="0"/>
  </p:normalViewPr>
  <p:slideViewPr>
    <p:cSldViewPr>
      <p:cViewPr varScale="1">
        <p:scale>
          <a:sx n="68" d="100"/>
          <a:sy n="68" d="100"/>
        </p:scale>
        <p:origin x="492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8.xml"/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69E8734A-B0CE-4806-8EF1-3723D4436E29}" type="slidenum">
              <a:rPr lang="en-US" altLang="en-US" sz="1200" b="0">
                <a:latin typeface="Helvetica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6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Body Text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473ABF7F-305F-4F55-A5CA-E0928A9F7759}" type="slidenum">
              <a:rPr lang="en-US" altLang="en-US" sz="1200" b="0" smtClean="0">
                <a:latin typeface="Century Gothic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0796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43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05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82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37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61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17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36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76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619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21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5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744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7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85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21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281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75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0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15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0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25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19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0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9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3738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36551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0830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7866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763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39557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086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36963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5370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3159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3451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FEDE4-124F-432F-B791-47A75CF2DF9A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Processes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Process context switches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Creating and destroying processes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6175" indent="-238125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4511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>
                <a:solidFill>
                  <a:schemeClr val="tx1"/>
                </a:solidFill>
              </a:rPr>
              <a:t>CS 105</a:t>
            </a:r>
            <a:br>
              <a:rPr lang="en-US" altLang="en-US" sz="3800">
                <a:solidFill>
                  <a:schemeClr val="tx1"/>
                </a:solidFill>
              </a:rPr>
            </a:br>
            <a:r>
              <a:rPr lang="en-US" altLang="en-US" sz="2500" i="1">
                <a:solidFill>
                  <a:schemeClr val="tx1"/>
                </a:solidFill>
              </a:rPr>
              <a:t>“Tour of the Black Holes of Computing!”</a:t>
            </a:r>
            <a:endParaRPr lang="en-US" altLang="en-US" sz="3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Processes are managed by a shared chunk of OS code called the </a:t>
            </a:r>
            <a:r>
              <a:rPr lang="en-US" altLang="en-US" i="1"/>
              <a:t>kernel</a:t>
            </a:r>
          </a:p>
          <a:p>
            <a:pPr lvl="1" eaLnBrk="1" hangingPunct="1">
              <a:defRPr/>
            </a:pPr>
            <a:r>
              <a:rPr lang="en-US" altLang="en-US"/>
              <a:t>Important: the kernel is not a separate process, but rather runs as part of (or on behalf of) some user process</a:t>
            </a:r>
          </a:p>
          <a:p>
            <a:pPr eaLnBrk="1" hangingPunct="1">
              <a:defRPr/>
            </a:pPr>
            <a:r>
              <a:rPr lang="en-US" altLang="en-US"/>
              <a:t>Control flow passes from one process to another via a </a:t>
            </a:r>
            <a:r>
              <a:rPr lang="en-US" altLang="en-US" i="1"/>
              <a:t>context switch</a:t>
            </a:r>
            <a:endParaRPr lang="en-US" altLang="en-US"/>
          </a:p>
          <a:p>
            <a:pPr lvl="1" eaLnBrk="1" hangingPunct="1">
              <a:defRPr/>
            </a:pPr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74015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A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1020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B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4419600" y="4027488"/>
            <a:ext cx="6350" cy="468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19600" y="44958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867400" y="4876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4419600" y="53340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419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5245100" y="34290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946900" y="411480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946901" y="4529138"/>
            <a:ext cx="1312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946900" y="49418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929438" y="5378450"/>
            <a:ext cx="1312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946900" y="583565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3670300" y="445293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670300" y="4879975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670300" y="5307013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3670300" y="5734050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3670300" y="61610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670300" y="40274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2743200" y="4038600"/>
            <a:ext cx="0" cy="154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743200" y="46482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-701675" y="31178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09600" y="27432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altLang="en-US" sz="1600"/>
          </a:p>
        </p:txBody>
      </p:sp>
      <p:sp>
        <p:nvSpPr>
          <p:cNvPr id="8219" name="AutoShape 27"/>
          <p:cNvSpPr>
            <a:spLocks/>
          </p:cNvSpPr>
          <p:nvPr/>
        </p:nvSpPr>
        <p:spPr bwMode="auto">
          <a:xfrm>
            <a:off x="8382000" y="445135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8461376" y="441960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  <p:sp>
        <p:nvSpPr>
          <p:cNvPr id="8221" name="AutoShape 29"/>
          <p:cNvSpPr>
            <a:spLocks/>
          </p:cNvSpPr>
          <p:nvPr/>
        </p:nvSpPr>
        <p:spPr bwMode="auto">
          <a:xfrm>
            <a:off x="8382000" y="53340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461376" y="530225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Private Address Spaces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Each process has its own private address space</a:t>
            </a:r>
          </a:p>
        </p:txBody>
      </p:sp>
      <p:sp>
        <p:nvSpPr>
          <p:cNvPr id="9220" name="Rectangle 4"/>
          <p:cNvSpPr>
            <a:spLocks noChangeAspect="1" noChangeArrowheads="1"/>
          </p:cNvSpPr>
          <p:nvPr/>
        </p:nvSpPr>
        <p:spPr bwMode="auto">
          <a:xfrm>
            <a:off x="7404603" y="4080510"/>
            <a:ext cx="184731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6"/>
          <p:cNvSpPr>
            <a:spLocks noChangeAspect="1" noChangeArrowheads="1"/>
          </p:cNvSpPr>
          <p:nvPr/>
        </p:nvSpPr>
        <p:spPr bwMode="auto">
          <a:xfrm>
            <a:off x="4519614" y="2879726"/>
            <a:ext cx="2230437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memory mapped region for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shared libraries</a:t>
            </a:r>
          </a:p>
        </p:txBody>
      </p:sp>
      <p:sp>
        <p:nvSpPr>
          <p:cNvPr id="9222" name="Rectangle 7"/>
          <p:cNvSpPr>
            <a:spLocks noChangeAspect="1" noChangeArrowheads="1"/>
          </p:cNvSpPr>
          <p:nvPr/>
        </p:nvSpPr>
        <p:spPr bwMode="auto">
          <a:xfrm>
            <a:off x="4519614" y="3413125"/>
            <a:ext cx="2230437" cy="57785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3" name="Rectangle 8"/>
          <p:cNvSpPr>
            <a:spLocks noChangeAspect="1" noChangeArrowheads="1"/>
          </p:cNvSpPr>
          <p:nvPr/>
        </p:nvSpPr>
        <p:spPr bwMode="auto">
          <a:xfrm>
            <a:off x="4519614" y="3994150"/>
            <a:ext cx="2230437" cy="534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run-time heap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(managed by malloc)</a:t>
            </a:r>
          </a:p>
        </p:txBody>
      </p:sp>
      <p:sp>
        <p:nvSpPr>
          <p:cNvPr id="9224" name="Rectangle 9"/>
          <p:cNvSpPr>
            <a:spLocks noChangeAspect="1" noChangeArrowheads="1"/>
          </p:cNvSpPr>
          <p:nvPr/>
        </p:nvSpPr>
        <p:spPr bwMode="auto">
          <a:xfrm>
            <a:off x="4519614" y="2152650"/>
            <a:ext cx="2230437" cy="725488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5" name="Line 10"/>
          <p:cNvSpPr>
            <a:spLocks noChangeAspect="1" noChangeShapeType="1"/>
          </p:cNvSpPr>
          <p:nvPr/>
        </p:nvSpPr>
        <p:spPr bwMode="auto">
          <a:xfrm flipH="1" flipV="1">
            <a:off x="5668964" y="3676650"/>
            <a:ext cx="1587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1"/>
          <p:cNvSpPr>
            <a:spLocks noChangeAspect="1" noChangeArrowheads="1"/>
          </p:cNvSpPr>
          <p:nvPr/>
        </p:nvSpPr>
        <p:spPr bwMode="auto">
          <a:xfrm>
            <a:off x="4519614" y="1884363"/>
            <a:ext cx="2230437" cy="450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user stack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(created at runtime)</a:t>
            </a:r>
          </a:p>
        </p:txBody>
      </p:sp>
      <p:sp>
        <p:nvSpPr>
          <p:cNvPr id="9227" name="Line 12"/>
          <p:cNvSpPr>
            <a:spLocks noChangeAspect="1" noChangeShapeType="1"/>
          </p:cNvSpPr>
          <p:nvPr/>
        </p:nvSpPr>
        <p:spPr bwMode="auto">
          <a:xfrm flipH="1" flipV="1">
            <a:off x="5668964" y="2701926"/>
            <a:ext cx="1587" cy="1825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3"/>
          <p:cNvSpPr>
            <a:spLocks noChangeAspect="1" noChangeShapeType="1"/>
          </p:cNvSpPr>
          <p:nvPr/>
        </p:nvSpPr>
        <p:spPr bwMode="auto">
          <a:xfrm flipH="1">
            <a:off x="5668964" y="2335213"/>
            <a:ext cx="1587" cy="182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4"/>
          <p:cNvSpPr>
            <a:spLocks noChangeAspect="1" noChangeArrowheads="1"/>
          </p:cNvSpPr>
          <p:nvPr/>
        </p:nvSpPr>
        <p:spPr bwMode="auto">
          <a:xfrm>
            <a:off x="4510089" y="5565775"/>
            <a:ext cx="2232025" cy="3175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unused</a:t>
            </a:r>
          </a:p>
        </p:txBody>
      </p:sp>
      <p:sp>
        <p:nvSpPr>
          <p:cNvPr id="9230" name="Text Box 15"/>
          <p:cNvSpPr txBox="1">
            <a:spLocks noChangeAspect="1" noChangeArrowheads="1"/>
          </p:cNvSpPr>
          <p:nvPr/>
        </p:nvSpPr>
        <p:spPr bwMode="auto">
          <a:xfrm>
            <a:off x="3895726" y="568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0</a:t>
            </a:r>
          </a:p>
        </p:txBody>
      </p:sp>
      <p:sp>
        <p:nvSpPr>
          <p:cNvPr id="9231" name="Text Box 16"/>
          <p:cNvSpPr txBox="1">
            <a:spLocks noChangeAspect="1" noChangeArrowheads="1"/>
          </p:cNvSpPr>
          <p:nvPr/>
        </p:nvSpPr>
        <p:spPr bwMode="auto">
          <a:xfrm>
            <a:off x="6994525" y="2212976"/>
            <a:ext cx="17764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%</a:t>
            </a:r>
            <a:r>
              <a:rPr lang="en-US" altLang="en-US" sz="1400" b="0" dirty="0" err="1"/>
              <a:t>rsp</a:t>
            </a:r>
            <a:r>
              <a:rPr lang="en-US" altLang="en-US" sz="1400" b="0" dirty="0"/>
              <a:t> (stack pointer)</a:t>
            </a:r>
          </a:p>
        </p:txBody>
      </p:sp>
      <p:sp>
        <p:nvSpPr>
          <p:cNvPr id="9232" name="Line 17"/>
          <p:cNvSpPr>
            <a:spLocks noChangeAspect="1" noChangeShapeType="1"/>
          </p:cNvSpPr>
          <p:nvPr/>
        </p:nvSpPr>
        <p:spPr bwMode="auto">
          <a:xfrm flipH="1">
            <a:off x="6750050" y="2333625"/>
            <a:ext cx="304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20"/>
          <p:cNvSpPr txBox="1">
            <a:spLocks noChangeAspect="1" noChangeArrowheads="1"/>
          </p:cNvSpPr>
          <p:nvPr/>
        </p:nvSpPr>
        <p:spPr bwMode="auto">
          <a:xfrm>
            <a:off x="7116763" y="3860800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brk</a:t>
            </a:r>
          </a:p>
        </p:txBody>
      </p:sp>
      <p:sp>
        <p:nvSpPr>
          <p:cNvPr id="9234" name="Line 21"/>
          <p:cNvSpPr>
            <a:spLocks noChangeAspect="1" noChangeShapeType="1"/>
          </p:cNvSpPr>
          <p:nvPr/>
        </p:nvSpPr>
        <p:spPr bwMode="auto">
          <a:xfrm flipH="1">
            <a:off x="6811963" y="3981450"/>
            <a:ext cx="3048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22"/>
          <p:cNvSpPr txBox="1">
            <a:spLocks noChangeAspect="1" noChangeArrowheads="1"/>
          </p:cNvSpPr>
          <p:nvPr/>
        </p:nvSpPr>
        <p:spPr bwMode="auto">
          <a:xfrm>
            <a:off x="2743201" y="17526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0x7fffffffffff</a:t>
            </a:r>
          </a:p>
        </p:txBody>
      </p:sp>
      <p:sp>
        <p:nvSpPr>
          <p:cNvPr id="9236" name="Text Box 23"/>
          <p:cNvSpPr txBox="1">
            <a:spLocks noChangeAspect="1" noChangeArrowheads="1"/>
          </p:cNvSpPr>
          <p:nvPr/>
        </p:nvSpPr>
        <p:spPr bwMode="auto">
          <a:xfrm>
            <a:off x="3387607" y="5370514"/>
            <a:ext cx="10438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0x400000</a:t>
            </a:r>
          </a:p>
        </p:txBody>
      </p:sp>
      <p:sp>
        <p:nvSpPr>
          <p:cNvPr id="9237" name="Text Box 24"/>
          <p:cNvSpPr txBox="1">
            <a:spLocks noChangeAspect="1" noChangeArrowheads="1"/>
          </p:cNvSpPr>
          <p:nvPr/>
        </p:nvSpPr>
        <p:spPr bwMode="auto">
          <a:xfrm>
            <a:off x="2743201" y="32385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0x2aaaaad00000</a:t>
            </a:r>
          </a:p>
        </p:txBody>
      </p:sp>
      <p:sp>
        <p:nvSpPr>
          <p:cNvPr id="9238" name="Rectangle 25"/>
          <p:cNvSpPr>
            <a:spLocks noChangeAspect="1" noChangeArrowheads="1"/>
          </p:cNvSpPr>
          <p:nvPr/>
        </p:nvSpPr>
        <p:spPr bwMode="auto">
          <a:xfrm>
            <a:off x="4510089" y="4529139"/>
            <a:ext cx="2232025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read/write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(.data, .bss)</a:t>
            </a:r>
          </a:p>
        </p:txBody>
      </p:sp>
      <p:sp>
        <p:nvSpPr>
          <p:cNvPr id="9239" name="Rectangle 26"/>
          <p:cNvSpPr>
            <a:spLocks noChangeAspect="1" noChangeArrowheads="1"/>
          </p:cNvSpPr>
          <p:nvPr/>
        </p:nvSpPr>
        <p:spPr bwMode="auto">
          <a:xfrm>
            <a:off x="4510089" y="5030789"/>
            <a:ext cx="2232025" cy="5349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read-only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(.init, .text, .rodata)</a:t>
            </a:r>
          </a:p>
        </p:txBody>
      </p:sp>
      <p:sp>
        <p:nvSpPr>
          <p:cNvPr id="9240" name="AutoShape 27"/>
          <p:cNvSpPr>
            <a:spLocks noChangeAspect="1"/>
          </p:cNvSpPr>
          <p:nvPr/>
        </p:nvSpPr>
        <p:spPr bwMode="auto">
          <a:xfrm>
            <a:off x="6597799" y="4848557"/>
            <a:ext cx="518818" cy="397800"/>
          </a:xfrm>
          <a:prstGeom prst="rightBrace">
            <a:avLst>
              <a:gd name="adj1" fmla="val 1395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41" name="Text Box 28"/>
          <p:cNvSpPr txBox="1">
            <a:spLocks noChangeAspect="1" noChangeArrowheads="1"/>
          </p:cNvSpPr>
          <p:nvPr/>
        </p:nvSpPr>
        <p:spPr bwMode="auto">
          <a:xfrm>
            <a:off x="6948488" y="4859338"/>
            <a:ext cx="1476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loaded from the </a:t>
            </a:r>
          </a:p>
          <a:p>
            <a:pPr algn="l">
              <a:lnSpc>
                <a:spcPct val="100000"/>
              </a:lnSpc>
            </a:pPr>
            <a:r>
              <a:rPr lang="en-US" altLang="en-US" sz="1400" b="0"/>
              <a:t>executable file</a:t>
            </a:r>
          </a:p>
        </p:txBody>
      </p:sp>
      <p:sp>
        <p:nvSpPr>
          <p:cNvPr id="9242" name="Line 30"/>
          <p:cNvSpPr>
            <a:spLocks noChangeAspect="1" noChangeShapeType="1"/>
          </p:cNvSpPr>
          <p:nvPr/>
        </p:nvSpPr>
        <p:spPr bwMode="auto">
          <a:xfrm>
            <a:off x="4519614" y="1884363"/>
            <a:ext cx="2230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System-Call Error Handling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error, Unix system-level functions typically return -1 and set global variable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to indicate cause. </a:t>
            </a:r>
          </a:p>
          <a:p>
            <a:r>
              <a:rPr lang="en-US" dirty="0"/>
              <a:t>Hard and fast rule: </a:t>
            </a:r>
          </a:p>
          <a:p>
            <a:pPr lvl="1"/>
            <a:r>
              <a:rPr lang="en-US" dirty="0"/>
              <a:t>You must check the return status of </a:t>
            </a:r>
            <a:r>
              <a:rPr lang="en-US" i="1" dirty="0"/>
              <a:t>every</a:t>
            </a:r>
            <a:r>
              <a:rPr lang="en-US" dirty="0"/>
              <a:t> system-level function!!!</a:t>
            </a:r>
          </a:p>
          <a:p>
            <a:pPr lvl="1"/>
            <a:r>
              <a:rPr lang="en-US" dirty="0"/>
              <a:t>Only exception is the handful of functions that return </a:t>
            </a:r>
            <a:r>
              <a:rPr lang="en-US" dirty="0">
                <a:latin typeface="Courier New"/>
                <a:cs typeface="Courier New"/>
              </a:rPr>
              <a:t>void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908563" y="4238508"/>
            <a:ext cx="5323958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pid = fork();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if (pid == -1) {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: %s\n"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}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722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Error-Reporting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simplify somewhat using an </a:t>
            </a:r>
            <a:r>
              <a:rPr lang="en-US" i="1" dirty="0"/>
              <a:t>error-reporting function</a:t>
            </a:r>
            <a:r>
              <a:rPr lang="en-US" dirty="0"/>
              <a:t>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7210" y="2312809"/>
            <a:ext cx="4955331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 err="1">
                <a:solidFill>
                  <a:srgbClr val="4A00FF"/>
                </a:solidFill>
                <a:latin typeface="Menlo-Regular"/>
              </a:rPr>
              <a:t>unix_error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dirty="0" err="1">
                <a:solidFill>
                  <a:srgbClr val="C1651C"/>
                </a:solidFill>
                <a:latin typeface="Menlo-Regular"/>
              </a:rPr>
              <a:t>msg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dirty="0">
                <a:solidFill>
                  <a:srgbClr val="CB2418"/>
                </a:solidFill>
                <a:latin typeface="Menlo-Regular"/>
              </a:rPr>
              <a:t>/* Unix-style error */</a:t>
            </a:r>
            <a:endParaRPr lang="en-US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"%s: %s\n"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msg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strerror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exit(1);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8117" y="4230469"/>
            <a:ext cx="2732351" cy="5978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 ((pid = fork())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);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752" y="5172076"/>
            <a:ext cx="10204448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 Note: assignment inside conditional is bad style but common idiom</a:t>
            </a:r>
          </a:p>
        </p:txBody>
      </p:sp>
    </p:spTree>
    <p:extLst>
      <p:ext uri="{BB962C8B-B14F-4D97-AF65-F5344CB8AC3E}">
        <p14:creationId xmlns:p14="http://schemas.microsoft.com/office/powerpoint/2010/main" val="22140539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Error-Handling Wrappers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simplify the code we present to you even further by using Stevens-style error-handling wrappers: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7210" y="2408872"/>
            <a:ext cx="2976649" cy="20936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fi-FI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 ((pid = fork()) 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b-NO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}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8117" y="5221070"/>
            <a:ext cx="1441805" cy="3485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dirty="0">
                <a:solidFill>
                  <a:srgbClr val="000000"/>
                </a:solidFill>
                <a:latin typeface="Menlo-Regular"/>
              </a:rPr>
              <a:t>();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8199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Process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numeric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process 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parent</a:t>
            </a: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current process (self)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1829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Terminating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Calibri"/>
                <a:cs typeface="Calibri"/>
              </a:rPr>
              <a:t>From a programmer’s perspective, we can think of a process as being in one of three states</a:t>
            </a:r>
          </a:p>
          <a:p>
            <a:pPr marL="0" indent="0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either executing or waiting to be executed, and will eventually be </a:t>
            </a:r>
            <a:r>
              <a:rPr lang="en-US" i="1" dirty="0">
                <a:latin typeface="Calibri"/>
                <a:cs typeface="Calibri"/>
              </a:rPr>
              <a:t>scheduled</a:t>
            </a:r>
            <a:r>
              <a:rPr lang="en-US" dirty="0">
                <a:latin typeface="Calibri"/>
                <a:cs typeface="Calibri"/>
              </a:rPr>
              <a:t> (i.e., chosen to execute) by the kernel</a:t>
            </a:r>
          </a:p>
          <a:p>
            <a:r>
              <a:rPr lang="en-US" dirty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execution is </a:t>
            </a:r>
            <a:r>
              <a:rPr lang="en-US" i="1" dirty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and will not be scheduled until further notice (future lecture when we study signals)	</a:t>
            </a:r>
          </a:p>
          <a:p>
            <a:r>
              <a:rPr lang="en-US" dirty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stopped permanently</a:t>
            </a:r>
            <a:r>
              <a:rPr lang="en-US" dirty="0">
                <a:latin typeface="Courier New"/>
                <a:cs typeface="Courier New"/>
              </a:rPr>
              <a:t> 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9349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Receiving a signal whose default action is to terminate (future lecture)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r>
              <a:rPr lang="en-US" dirty="0">
                <a:latin typeface="Courier New"/>
                <a:cs typeface="Courier New"/>
              </a:rPr>
              <a:t>void exit(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status)</a:t>
            </a:r>
          </a:p>
          <a:p>
            <a:pPr lvl="1"/>
            <a:r>
              <a:rPr lang="en-US" dirty="0"/>
              <a:t>Terminates 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(Anna Karenina)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6946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Processes: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descriptors, signals, and other system information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1937375" y="4343400"/>
            <a:ext cx="914400" cy="480399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81996" y="4659799"/>
            <a:ext cx="1752600" cy="762000"/>
          </a:xfrm>
          <a:prstGeom prst="wedgeRectCallout">
            <a:avLst>
              <a:gd name="adj1" fmla="val -70088"/>
              <a:gd name="adj2" fmla="val -38630"/>
            </a:avLst>
          </a:prstGeom>
          <a:solidFill>
            <a:srgbClr val="CCFF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Huh?  Run that by me again!</a:t>
            </a:r>
          </a:p>
        </p:txBody>
      </p:sp>
    </p:spTree>
    <p:extLst>
      <p:ext uri="{BB962C8B-B14F-4D97-AF65-F5344CB8AC3E}">
        <p14:creationId xmlns:p14="http://schemas.microsoft.com/office/powerpoint/2010/main" val="926027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990600" y="1524001"/>
            <a:ext cx="4650260" cy="363791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	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60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x=2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03254" y="4572000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0" y="1358444"/>
            <a:ext cx="465026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stdin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stderr</a:t>
            </a:r>
            <a:r>
              <a:rPr lang="en-US" dirty="0">
                <a:latin typeface="Calibri"/>
                <a:cs typeface="Calibri"/>
              </a:rPr>
              <a:t> are the same in both parent and child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E34648C-D7E8-40E3-ABBD-0630C56CE99D}"/>
              </a:ext>
            </a:extLst>
          </p:cNvPr>
          <p:cNvSpPr/>
          <p:nvPr/>
        </p:nvSpPr>
        <p:spPr bwMode="auto">
          <a:xfrm>
            <a:off x="6858000" y="5382064"/>
            <a:ext cx="1066800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1AEE290-B134-4CE6-A267-3A12CD6D83BA}"/>
              </a:ext>
            </a:extLst>
          </p:cNvPr>
          <p:cNvSpPr/>
          <p:nvPr/>
        </p:nvSpPr>
        <p:spPr bwMode="auto">
          <a:xfrm>
            <a:off x="7878722" y="6016044"/>
            <a:ext cx="1387559" cy="341632"/>
          </a:xfrm>
          <a:prstGeom prst="wedgeRectCallout">
            <a:avLst>
              <a:gd name="adj1" fmla="val -67470"/>
              <a:gd name="adj2" fmla="val -118683"/>
            </a:avLst>
          </a:prstGeom>
          <a:solidFill>
            <a:srgbClr val="CCFFFF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Important!!!</a:t>
            </a:r>
          </a:p>
        </p:txBody>
      </p:sp>
    </p:spTree>
    <p:extLst>
      <p:ext uri="{BB962C8B-B14F-4D97-AF65-F5344CB8AC3E}">
        <p14:creationId xmlns:p14="http://schemas.microsoft.com/office/powerpoint/2010/main" val="1005927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Def: A </a:t>
            </a:r>
            <a:r>
              <a:rPr lang="en-US" altLang="en-US" i="1" dirty="0"/>
              <a:t>process</a:t>
            </a:r>
            <a:r>
              <a:rPr lang="en-US" altLang="en-US" dirty="0"/>
              <a:t> is an instance of a running program</a:t>
            </a:r>
          </a:p>
          <a:p>
            <a:pPr lvl="1" eaLnBrk="1" hangingPunct="1">
              <a:defRPr/>
            </a:pPr>
            <a:r>
              <a:rPr lang="en-US" altLang="en-US" dirty="0"/>
              <a:t>One of the most profound ideas in computer science</a:t>
            </a:r>
          </a:p>
          <a:p>
            <a:pPr lvl="1" eaLnBrk="1" hangingPunct="1">
              <a:defRPr/>
            </a:pPr>
            <a:r>
              <a:rPr lang="en-US" altLang="en-US" dirty="0"/>
              <a:t>Not the same as “program” or “processor”</a:t>
            </a:r>
          </a:p>
          <a:p>
            <a:pPr eaLnBrk="1" hangingPunct="1">
              <a:defRPr/>
            </a:pPr>
            <a:r>
              <a:rPr lang="en-US" altLang="en-US" dirty="0"/>
              <a:t>Process provides each program with two key abstractions:</a:t>
            </a:r>
          </a:p>
          <a:p>
            <a:pPr lvl="1" eaLnBrk="1" hangingPunct="1">
              <a:defRPr/>
            </a:pPr>
            <a:r>
              <a:rPr lang="en-US" altLang="en-US" dirty="0"/>
              <a:t>Logical control flow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the CPU</a:t>
            </a:r>
          </a:p>
          <a:p>
            <a:pPr lvl="1" eaLnBrk="1" hangingPunct="1">
              <a:defRPr/>
            </a:pPr>
            <a:r>
              <a:rPr lang="en-US" altLang="en-US" dirty="0"/>
              <a:t>Private address space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main memory</a:t>
            </a:r>
          </a:p>
          <a:p>
            <a:pPr eaLnBrk="1" hangingPunct="1">
              <a:defRPr/>
            </a:pPr>
            <a:r>
              <a:rPr lang="en-US" altLang="en-US" dirty="0"/>
              <a:t>How are these illusions maintained?</a:t>
            </a:r>
          </a:p>
          <a:p>
            <a:pPr lvl="1" eaLnBrk="1" hangingPunct="1">
              <a:defRPr/>
            </a:pPr>
            <a:r>
              <a:rPr lang="en-US" altLang="en-US" dirty="0"/>
              <a:t>Process executions interleaved (multitasking)</a:t>
            </a:r>
          </a:p>
          <a:p>
            <a:pPr lvl="1" eaLnBrk="1" hangingPunct="1">
              <a:defRPr/>
            </a:pPr>
            <a:r>
              <a:rPr lang="en-US" altLang="en-US" dirty="0"/>
              <a:t>Address spaces managed by virtual memory system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200154" y="5257800"/>
            <a:ext cx="1371600" cy="990600"/>
            <a:chOff x="7676154" y="5257800"/>
            <a:chExt cx="1371600" cy="9906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7676154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28554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500" dirty="0"/>
                <a:t>Registers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203634" y="3291499"/>
            <a:ext cx="1371600" cy="1905000"/>
            <a:chOff x="7212150" y="3291499"/>
            <a:chExt cx="1371600" cy="1905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process graph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ym typeface="Symbol"/>
              </a:rPr>
              <a:t></a:t>
            </a:r>
            <a:r>
              <a:rPr lang="en-US" dirty="0"/>
              <a:t>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incoming edges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</a:t>
            </a:r>
            <a:r>
              <a:rPr lang="en-US" i="1" dirty="0"/>
              <a:t>topological sort </a:t>
            </a:r>
            <a:r>
              <a:rPr lang="en-US" dirty="0"/>
              <a:t>of the graph corresponds to a feasible total ordering. </a:t>
            </a:r>
          </a:p>
          <a:p>
            <a:pPr lvl="1"/>
            <a:r>
              <a:rPr lang="en-US" dirty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6662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Graph Example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826988" y="1472148"/>
            <a:ext cx="4421413" cy="341632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7592151" y="2514600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716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6454697" y="3468791"/>
            <a:ext cx="678391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7630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8561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7246393" y="3468791"/>
            <a:ext cx="864096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fork</a:t>
            </a: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7790292" y="2716549"/>
            <a:ext cx="640392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8545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722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808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31830" y="3468791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1731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6822815" y="3156378"/>
            <a:ext cx="79533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>
                <a:latin typeface="Courier New" charset="0"/>
              </a:rPr>
              <a:t>x</a:t>
            </a:r>
            <a:r>
              <a:rPr lang="en-US" sz="1600" dirty="0">
                <a:latin typeface="Courier New" charset="0"/>
              </a:rPr>
              <a:t>==1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627855" y="2828396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9499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9066234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7668351" y="3137103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627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9499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9066234" y="3446452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5152" y="3290992"/>
            <a:ext cx="82266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47668" y="2641972"/>
            <a:ext cx="69762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321786885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1362076"/>
            <a:ext cx="4700023" cy="3895725"/>
          </a:xfrm>
        </p:spPr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Relabeled graph: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90581" y="2212456"/>
            <a:ext cx="4085842" cy="1274279"/>
            <a:chOff x="766581" y="1831455"/>
            <a:chExt cx="4085842" cy="1274279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1904035" y="1831455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1028624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6581" y="2785646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1942736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873070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12" y="2785646"/>
              <a:ext cx="901628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2102177" y="2033403"/>
              <a:ext cx="640392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2857537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34176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120064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443715" y="27856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43616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1134699" y="2473233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>
                  <a:latin typeface="Courier New" charset="0"/>
                </a:rPr>
                <a:t>x</a:t>
              </a:r>
              <a:r>
                <a:rPr lang="en-US" sz="1600" dirty="0">
                  <a:latin typeface="Courier New" charset="0"/>
                </a:rPr>
                <a:t>==1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939740" y="2145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4338318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05201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1980235" y="2453958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=0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939740" y="2780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4338318" y="2735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05201" y="2763307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423906" y="4721652"/>
            <a:ext cx="3900695" cy="974882"/>
            <a:chOff x="410229" y="3386287"/>
            <a:chExt cx="3900695" cy="974882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229" y="4041081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15015" y="4041081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4" name="Elbow Connector 35"/>
            <p:cNvCxnSpPr>
              <a:stCxn id="33" idx="0"/>
            </p:cNvCxnSpPr>
            <p:nvPr/>
          </p:nvCxnSpPr>
          <p:spPr>
            <a:xfrm rot="5400000" flipH="1" flipV="1">
              <a:off x="1578795" y="3306955"/>
              <a:ext cx="604158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1492677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578565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2398241" y="3437436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3796819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63702" y="3386287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398241" y="4072639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3796819" y="402711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3702" y="4041081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57400" y="4041081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5000" y="3386287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233114" y="2743200"/>
            <a:ext cx="3053668" cy="1414782"/>
            <a:chOff x="5709113" y="3581400"/>
            <a:chExt cx="3053668" cy="1414782"/>
          </a:xfrm>
        </p:grpSpPr>
        <p:sp>
          <p:nvSpPr>
            <p:cNvPr id="27" name="TextBox 26"/>
            <p:cNvSpPr txBox="1"/>
            <p:nvPr/>
          </p:nvSpPr>
          <p:spPr>
            <a:xfrm>
              <a:off x="5709113" y="46545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25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169" y="46545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7057" y="46545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7086" y="46545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68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6" y="4371597"/>
              <a:ext cx="12700" cy="56590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1"/>
              <a:ext cx="12700" cy="108107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1" y="4095462"/>
              <a:ext cx="12700" cy="111817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6" y="4118924"/>
              <a:ext cx="12700" cy="1071253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6170730" y="3581400"/>
              <a:ext cx="238930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FACAAB-0BD8-4FDB-A98B-DBDA6636EDBD}"/>
              </a:ext>
            </a:extLst>
          </p:cNvPr>
          <p:cNvGrpSpPr/>
          <p:nvPr/>
        </p:nvGrpSpPr>
        <p:grpSpPr>
          <a:xfrm>
            <a:off x="7233114" y="4490482"/>
            <a:ext cx="3053668" cy="1343900"/>
            <a:chOff x="7233114" y="4490482"/>
            <a:chExt cx="3053668" cy="1343900"/>
          </a:xfrm>
        </p:grpSpPr>
        <p:sp>
          <p:nvSpPr>
            <p:cNvPr id="74" name="TextBox 73"/>
            <p:cNvSpPr txBox="1"/>
            <p:nvPr/>
          </p:nvSpPr>
          <p:spPr>
            <a:xfrm>
              <a:off x="7233114" y="54927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78925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9519537" y="54927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009393" y="54927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453849" y="54927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97868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7662829" y="52122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8806441" y="4629613"/>
              <a:ext cx="12700" cy="1726274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9126315" y="4949486"/>
              <a:ext cx="12700" cy="1086527"/>
            </a:xfrm>
            <a:prstGeom prst="curvedConnector3">
              <a:avLst>
                <a:gd name="adj1" fmla="val 2464614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8546560" y="4889494"/>
              <a:ext cx="12700" cy="1206512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9641275" y="5001291"/>
              <a:ext cx="12700" cy="98291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7689333" y="4490482"/>
              <a:ext cx="2539733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167955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1752600" y="1676401"/>
            <a:ext cx="3276600" cy="20867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fork2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114524" y="1295400"/>
            <a:ext cx="4639076" cy="2648534"/>
            <a:chOff x="3590524" y="1295400"/>
            <a:chExt cx="4639076" cy="2648534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975997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90524" y="3623846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829909" y="3573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760243" y="35771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80533" y="3611146"/>
              <a:ext cx="95025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930020" y="28479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708999" y="29123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921349" y="36161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4067437" y="36254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330888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2378" y="2895600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845963" y="36093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684857" y="35572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52710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902809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17381" y="3623846"/>
              <a:ext cx="86603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994249" y="36186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758963" y="25155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829909" y="2278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760243" y="2281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42998" y="2286000"/>
              <a:ext cx="1017034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940937" y="15337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708999" y="15871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921349" y="2320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30888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82378" y="16367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845963" y="2313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684857" y="2261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52710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7378244" y="1295400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43494" y="3319046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98818" y="2590800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672294" y="3286511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672294" y="19812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74671" y="3242846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7322721" y="1947446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275703" y="4267201"/>
            <a:ext cx="1729768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083171" y="4267201"/>
            <a:ext cx="1880195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05546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parent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676400" y="1447800"/>
            <a:ext cx="3810000" cy="28346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fork4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5614220" y="2068201"/>
            <a:ext cx="4863280" cy="1196638"/>
            <a:chOff x="2767651" y="4328459"/>
            <a:chExt cx="5721506" cy="140781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651" y="5376446"/>
              <a:ext cx="1031957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8" y="5363746"/>
              <a:ext cx="947222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3" y="4620228"/>
              <a:ext cx="677854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68832" y="4622800"/>
              <a:ext cx="122632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27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73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2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35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21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38" y="4994355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5885303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413371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613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children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697493" y="1536690"/>
            <a:ext cx="3936933" cy="28346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dirty="0">
                <a:solidFill>
                  <a:srgbClr val="4A00FF"/>
                </a:solidFill>
                <a:latin typeface="Menlo-Regular"/>
              </a:rPr>
              <a:t>fork5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77720" y="1799014"/>
            <a:ext cx="4863280" cy="1765074"/>
            <a:chOff x="4153720" y="1487067"/>
            <a:chExt cx="4863280" cy="1765074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720" y="2946288"/>
              <a:ext cx="877163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10" y="2303504"/>
              <a:ext cx="576175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88672" y="2305691"/>
              <a:ext cx="864479" cy="5136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45" y="2621511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28" y="1487067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517" y="2621511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25" y="2055502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94" y="2050056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94" y="1487067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948803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76871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956309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Reaping Child Processes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it still consumes resources</a:t>
            </a:r>
          </a:p>
          <a:p>
            <a:pPr lvl="2"/>
            <a:r>
              <a:rPr lang="en-US" dirty="0"/>
              <a:t>Examples: Exit status, various OS tables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pPr>
              <a:spcBef>
                <a:spcPts val="600"/>
              </a:spcBef>
            </a:pPr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pPr>
              <a:spcBef>
                <a:spcPts val="600"/>
              </a:spcBef>
            </a:pPr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  <p:extLst>
      <p:ext uri="{BB962C8B-B14F-4D97-AF65-F5344CB8AC3E}">
        <p14:creationId xmlns:p14="http://schemas.microsoft.com/office/powerpoint/2010/main" val="4026079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76400" y="2438401"/>
            <a:ext cx="4998484" cy="403187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6641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</a:t>
            </a:r>
            <a:r>
              <a:rPr lang="en-US" alt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6642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Zombie Example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7000" y="4648200"/>
            <a:ext cx="4191000" cy="1524000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ps</a:t>
            </a:r>
            <a:r>
              <a:rPr lang="en-US" altLang="en-US" dirty="0"/>
              <a:t> shows child process as “defunct”</a:t>
            </a:r>
          </a:p>
          <a:p>
            <a:pPr lvl="1" eaLnBrk="1" hangingPunct="1"/>
            <a:r>
              <a:rPr lang="en-US" altLang="en-US" dirty="0"/>
              <a:t>Killing parent allows child to be reaped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10200" y="990601"/>
            <a:ext cx="5257800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void fork7()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printf("Terminating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printf("Running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6248400" y="4648200"/>
            <a:ext cx="685800" cy="228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5410200" y="5562600"/>
            <a:ext cx="1524000" cy="4572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1" y="2667001"/>
            <a:ext cx="3887603" cy="3293209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  <a:r>
              <a:rPr lang="en-US" altLang="en-US" sz="1600" i="1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linux&gt; </a:t>
            </a:r>
            <a:r>
              <a:rPr lang="en-US" altLang="en-US" sz="1600" i="1">
                <a:latin typeface="Courier New" pitchFamily="49" charset="0"/>
              </a:rPr>
              <a:t>ps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6677 ttyp9    00:00:00 ps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linux&gt;</a:t>
            </a:r>
            <a:r>
              <a:rPr lang="en-US" altLang="en-US" sz="160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>
                <a:latin typeface="Courier New" pitchFamily="49" charset="0"/>
              </a:rPr>
              <a:t>linux&gt;</a:t>
            </a:r>
            <a:r>
              <a:rPr lang="en-US" altLang="en-US" sz="1600">
                <a:latin typeface="Courier New" pitchFamily="49" charset="0"/>
              </a:rPr>
              <a:t> ps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6585 ttyp9    00:00:00 tcsh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6678 ttyp9    00:00:00 ps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9518649" cy="1276350"/>
          </a:xfrm>
        </p:spPr>
        <p:txBody>
          <a:bodyPr/>
          <a:lstStyle/>
          <a:p>
            <a:pPr eaLnBrk="1" hangingPunct="1"/>
            <a:r>
              <a:rPr lang="en-US" altLang="en-US" dirty="0"/>
              <a:t>Nonterminating</a:t>
            </a:r>
            <a:br>
              <a:rPr lang="en-US" altLang="en-US" dirty="0"/>
            </a:br>
            <a:r>
              <a:rPr lang="en-US" altLang="en-US" dirty="0"/>
              <a:t>Child Example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867400" y="3733800"/>
            <a:ext cx="6324600" cy="271145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altLang="en-US" dirty="0"/>
          </a:p>
          <a:p>
            <a:pPr lvl="1" eaLnBrk="1" hangingPunct="1"/>
            <a:r>
              <a:rPr lang="en-US" altLang="en-US" dirty="0"/>
              <a:t>Child process still active even though parent has terminated</a:t>
            </a:r>
          </a:p>
          <a:p>
            <a:pPr lvl="1" eaLnBrk="1" hangingPunct="1"/>
            <a:r>
              <a:rPr lang="en-US" altLang="en-US" dirty="0"/>
              <a:t>Must kill explicitly, or else will keep running indefinitely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11776" y="381001"/>
            <a:ext cx="5404043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void fork8()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printf("Running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printf("Terminating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       getpid());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5105400" y="4302125"/>
            <a:ext cx="1143000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 flipV="1">
            <a:off x="3733800" y="4800600"/>
            <a:ext cx="2514600" cy="228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Parent reaps a child by calling the </a:t>
            </a:r>
            <a:r>
              <a:rPr lang="en-US" dirty="0">
                <a:latin typeface="Courier New"/>
                <a:cs typeface="Courier New"/>
              </a:rPr>
              <a:t>wait </a:t>
            </a:r>
            <a:r>
              <a:rPr lang="en-US" dirty="0">
                <a:latin typeface="Calibri"/>
                <a:cs typeface="Calibri"/>
              </a:rPr>
              <a:t>function</a:t>
            </a:r>
            <a:endParaRPr lang="en-US" dirty="0">
              <a:latin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integer it points to will be set to value that tells why child terminated and gives its exit status:</a:t>
            </a:r>
          </a:p>
          <a:p>
            <a:pPr lvl="2"/>
            <a:r>
              <a:rPr lang="en-US" dirty="0"/>
              <a:t>Checked using macros defined in </a:t>
            </a:r>
            <a:r>
              <a:rPr lang="en-US" dirty="0" err="1">
                <a:latin typeface="Courier New"/>
                <a:cs typeface="Courier New"/>
              </a:rPr>
              <a:t>wait.h</a:t>
            </a:r>
            <a:endParaRPr lang="en-US" dirty="0">
              <a:latin typeface="Courier New"/>
              <a:cs typeface="Courier New"/>
            </a:endParaRPr>
          </a:p>
          <a:p>
            <a:pPr lvl="3"/>
            <a:r>
              <a:rPr lang="en-US" dirty="0">
                <a:latin typeface="Courier New"/>
                <a:cs typeface="Courier New"/>
              </a:rPr>
              <a:t>WIFEXITED, </a:t>
            </a:r>
            <a:r>
              <a:rPr lang="en-US">
                <a:latin typeface="Courier New"/>
                <a:cs typeface="Courier New"/>
              </a:rPr>
              <a:t>WEXITSTATUS</a:t>
            </a:r>
            <a:r>
              <a:rPr lang="en-US" dirty="0">
                <a:latin typeface="Courier New"/>
                <a:cs typeface="Courier New"/>
              </a:rPr>
              <a:t>, WIFSIGNALED, WTERMSIG, WIFSTOPPED, WSTOPSIG, WIFCONTINUED</a:t>
            </a:r>
          </a:p>
          <a:p>
            <a:pPr lvl="3"/>
            <a:r>
              <a:rPr lang="en-US" dirty="0">
                <a:latin typeface="Calibri"/>
                <a:cs typeface="Calibri"/>
              </a:rPr>
              <a:t>See textbook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8578500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Control Flows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657600" y="2743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32126" y="3276600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Time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876800" y="2971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10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A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834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B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58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C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6400800" y="3276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924800" y="3581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876800" y="3886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79248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4419600" y="3276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4419600" y="3581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4419600" y="3886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4196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4419600" y="4495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362201" y="1524000"/>
            <a:ext cx="677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Each process has its own logical control flow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676400" y="1507391"/>
            <a:ext cx="5181600" cy="29731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7460076" y="1959174"/>
            <a:ext cx="3131724" cy="1833514"/>
            <a:chOff x="4592180" y="4635500"/>
            <a:chExt cx="3367445" cy="1971520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42" y="594081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42" y="463550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95" y="5626100"/>
              <a:ext cx="570876" cy="552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45381" y="4999672"/>
            <a:ext cx="17297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554085" y="4999672"/>
            <a:ext cx="188019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582608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altLang="en-US" dirty="0"/>
              <a:t>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7620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If multiple children completed, will take in arbitrary order</a:t>
            </a:r>
          </a:p>
          <a:p>
            <a:pPr lvl="1" eaLnBrk="1" hangingPunct="1"/>
            <a:r>
              <a:rPr lang="en-US" altLang="en-US" dirty="0"/>
              <a:t>Can use </a:t>
            </a:r>
            <a:r>
              <a:rPr lang="en-US" altLang="en-US" dirty="0" err="1"/>
              <a:t>WIFEXITED</a:t>
            </a:r>
            <a:r>
              <a:rPr lang="en-US" altLang="en-US" dirty="0"/>
              <a:t> and </a:t>
            </a:r>
            <a:r>
              <a:rPr lang="en-US" altLang="en-US" dirty="0" err="1"/>
              <a:t>WEXITSTATUS</a:t>
            </a:r>
            <a:r>
              <a:rPr lang="en-US" altLang="en-US" dirty="0"/>
              <a:t> to probe status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1" y="1578888"/>
            <a:ext cx="8607425" cy="506292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fork10()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exit(100+i); 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wait(&amp;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876800" y="4480560"/>
            <a:ext cx="609600" cy="274320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Waitpid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, &amp;status, options)</a:t>
            </a:r>
          </a:p>
          <a:p>
            <a:pPr lvl="2" eaLnBrk="1" hangingPunct="1"/>
            <a:r>
              <a:rPr lang="en-US" altLang="en-US" dirty="0"/>
              <a:t>Can wait for specific process</a:t>
            </a:r>
          </a:p>
          <a:p>
            <a:pPr lvl="2" eaLnBrk="1" hangingPunct="1"/>
            <a:r>
              <a:rPr lang="en-US" altLang="en-US" dirty="0"/>
              <a:t>Various options available (see man page)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11214" y="1914525"/>
            <a:ext cx="8690199" cy="480131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void fork11()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[N];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 = fork();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if 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 == 0)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exit(100+i); /* Child */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&amp;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, 0);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if (</a:t>
            </a:r>
            <a:r>
              <a:rPr lang="en-US" altLang="en-US" dirty="0" err="1">
                <a:latin typeface="Courier New" pitchFamily="49" charset="0"/>
              </a:rPr>
              <a:t>WIFEXITED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))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("Child %d terminated with exit status %d\n",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	  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WEXITSTATUS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child_status</a:t>
            </a:r>
            <a:r>
              <a:rPr lang="en-US" altLang="en-US" dirty="0">
                <a:latin typeface="Courier New" pitchFamily="49" charset="0"/>
              </a:rPr>
              <a:t>));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else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	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("Child %d terminated abnormally\n", </a:t>
            </a:r>
            <a:r>
              <a:rPr lang="en-US" altLang="en-US" dirty="0" err="1">
                <a:latin typeface="Courier New" pitchFamily="49" charset="0"/>
              </a:rPr>
              <a:t>wpid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just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}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4428313" y="4607417"/>
            <a:ext cx="1104900" cy="480399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exec</a:t>
            </a:r>
            <a:r>
              <a:rPr lang="en-US" altLang="en-US"/>
              <a:t>: Running New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000" dirty="0" err="1">
                <a:latin typeface="Courier New" pitchFamily="49" charset="0"/>
              </a:rPr>
              <a:t>int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dirty="0" err="1">
                <a:latin typeface="Courier New" pitchFamily="49" charset="0"/>
              </a:rPr>
              <a:t>execlp</a:t>
            </a:r>
            <a:r>
              <a:rPr lang="en-US" altLang="en-US" sz="2000" dirty="0">
                <a:latin typeface="Courier New" pitchFamily="49" charset="0"/>
              </a:rPr>
              <a:t>(char *what, char *arg0, char *arg1, …, 0)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Loads and runs executable at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with </a:t>
            </a:r>
            <a:r>
              <a:rPr lang="en-US" altLang="en-US" dirty="0" err="1"/>
              <a:t>args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…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is name or complete path of an executable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becomes name of process</a:t>
            </a:r>
          </a:p>
          <a:p>
            <a:pPr lvl="3" eaLnBrk="1" hangingPunct="1">
              <a:defRPr/>
            </a:pPr>
            <a:r>
              <a:rPr lang="en-US" altLang="en-US" dirty="0"/>
              <a:t>Typically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is either identical to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, or else contains only the executable filename from </a:t>
            </a:r>
            <a:r>
              <a:rPr lang="en-US" altLang="en-US" dirty="0">
                <a:latin typeface="Courier New" pitchFamily="49" charset="0"/>
              </a:rPr>
              <a:t>what</a:t>
            </a:r>
          </a:p>
          <a:p>
            <a:pPr lvl="2" eaLnBrk="1" hangingPunct="1">
              <a:defRPr/>
            </a:pPr>
            <a:r>
              <a:rPr lang="en-US" altLang="en-US" dirty="0"/>
              <a:t>“Real” arguments to the executable start with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etc.</a:t>
            </a:r>
          </a:p>
          <a:p>
            <a:pPr lvl="2" eaLnBrk="1" hangingPunct="1">
              <a:defRPr/>
            </a:pPr>
            <a:r>
              <a:rPr lang="en-US" altLang="en-US" dirty="0"/>
              <a:t>List of </a:t>
            </a:r>
            <a:r>
              <a:rPr lang="en-US" altLang="en-US" dirty="0" err="1"/>
              <a:t>args</a:t>
            </a:r>
            <a:r>
              <a:rPr lang="en-US" altLang="en-US" dirty="0"/>
              <a:t> is terminated by a </a:t>
            </a:r>
            <a:r>
              <a:rPr lang="en-US" altLang="en-US" dirty="0">
                <a:latin typeface="Courier New" pitchFamily="49" charset="0"/>
              </a:rPr>
              <a:t>(char *)0</a:t>
            </a:r>
            <a:r>
              <a:rPr lang="en-US" altLang="en-US" dirty="0"/>
              <a:t> argument</a:t>
            </a:r>
          </a:p>
          <a:p>
            <a:pPr lvl="1" eaLnBrk="1" hangingPunct="1">
              <a:defRPr/>
            </a:pPr>
            <a:r>
              <a:rPr lang="en-US" altLang="en-US" dirty="0"/>
              <a:t>Replaces code, data, and stack</a:t>
            </a:r>
          </a:p>
          <a:p>
            <a:pPr lvl="2" eaLnBrk="1" hangingPunct="1">
              <a:defRPr/>
            </a:pPr>
            <a:r>
              <a:rPr lang="en-US" altLang="en-US" dirty="0"/>
              <a:t>Retains </a:t>
            </a:r>
            <a:r>
              <a:rPr lang="en-US" altLang="en-US" dirty="0" err="1"/>
              <a:t>PID</a:t>
            </a:r>
            <a:r>
              <a:rPr lang="en-US" altLang="en-US" dirty="0"/>
              <a:t>, open files, other system context like signal handlers</a:t>
            </a:r>
          </a:p>
          <a:p>
            <a:pPr lvl="1" eaLnBrk="1" hangingPunct="1">
              <a:defRPr/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FF0000"/>
                </a:solidFill>
              </a:rPr>
              <a:t>once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never</a:t>
            </a:r>
            <a:r>
              <a:rPr lang="en-US" altLang="en-US" dirty="0"/>
              <a:t> returns (except if there is an error)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/>
              <a:t> Example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altLang="en-US" dirty="0"/>
              <a:t>Runs “</a:t>
            </a:r>
            <a:r>
              <a:rPr lang="en-US" altLang="en-US" dirty="0">
                <a:latin typeface="Courier New" pitchFamily="49" charset="0"/>
              </a:rPr>
              <a:t>ls –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 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/>
              <a:t>” in child process</a:t>
            </a:r>
          </a:p>
          <a:p>
            <a:pPr lvl="1" eaLnBrk="1" hangingPunct="1">
              <a:defRPr/>
            </a:pPr>
            <a:r>
              <a:rPr lang="en-US" altLang="en-US" dirty="0"/>
              <a:t>Output is to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(why?)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09800" y="2070081"/>
            <a:ext cx="7620000" cy="424731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main()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status;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status =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("ls",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 "ls", "-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", "/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>
                <a:latin typeface="Courier New" pitchFamily="49" charset="0"/>
              </a:rPr>
              <a:t>", 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if (status == -1)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  </a:t>
            </a:r>
            <a:r>
              <a:rPr lang="en-US" altLang="en-US" dirty="0" err="1">
                <a:latin typeface="Courier New" pitchFamily="49" charset="0"/>
              </a:rPr>
              <a:t>fprintf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stderr</a:t>
            </a:r>
            <a:r>
              <a:rPr lang="en-US" altLang="en-US" dirty="0">
                <a:latin typeface="Courier New" pitchFamily="49" charset="0"/>
              </a:rPr>
              <a:t>, "ls: command not found\n");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   exit(1);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wait(NULL);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exit(0);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175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  <a:p>
            <a:pPr eaLnBrk="1" hangingPunct="1">
              <a:defRPr/>
            </a:pPr>
            <a:r>
              <a:rPr lang="en-US" altLang="en-US"/>
              <a:t>Processes</a:t>
            </a:r>
          </a:p>
          <a:p>
            <a:pPr lvl="1" eaLnBrk="1" hangingPunct="1">
              <a:defRPr/>
            </a:pPr>
            <a:r>
              <a:rPr lang="en-US" altLang="en-US"/>
              <a:t>At any given time, system has multiple active processes</a:t>
            </a:r>
          </a:p>
          <a:p>
            <a:pPr lvl="1" eaLnBrk="1" hangingPunct="1">
              <a:defRPr/>
            </a:pPr>
            <a:r>
              <a:rPr lang="en-US" altLang="en-US"/>
              <a:t>But only one (per CPU core) can execute at a time</a:t>
            </a:r>
          </a:p>
          <a:p>
            <a:pPr lvl="1" eaLnBrk="1" hangingPunct="1">
              <a:defRPr/>
            </a:pPr>
            <a:r>
              <a:rPr lang="en-US" altLang="en-US"/>
              <a:t>Each process appears to have total control of processor + private memory space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Summarizing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Spawning Processes</a:t>
            </a:r>
          </a:p>
          <a:p>
            <a:pPr lvl="1" eaLnBrk="1" hangingPunct="1">
              <a:defRPr/>
            </a:pPr>
            <a:r>
              <a:rPr lang="en-US" altLang="en-US"/>
              <a:t>Call to </a:t>
            </a:r>
            <a:r>
              <a:rPr lang="en-US" altLang="en-US">
                <a:latin typeface="Courier New" pitchFamily="49" charset="0"/>
              </a:rPr>
              <a:t>fork</a:t>
            </a:r>
          </a:p>
          <a:p>
            <a:pPr lvl="2" eaLnBrk="1" hangingPunct="1">
              <a:defRPr/>
            </a:pPr>
            <a:r>
              <a:rPr lang="en-US" altLang="en-US"/>
              <a:t>One call, two returns</a:t>
            </a:r>
          </a:p>
          <a:p>
            <a:pPr eaLnBrk="1" hangingPunct="1">
              <a:defRPr/>
            </a:pPr>
            <a:r>
              <a:rPr lang="en-US" altLang="en-US"/>
              <a:t>Terminating Processes</a:t>
            </a:r>
          </a:p>
          <a:p>
            <a:pPr lvl="1" eaLnBrk="1" hangingPunct="1">
              <a:defRPr/>
            </a:pPr>
            <a:r>
              <a:rPr lang="en-US" altLang="en-US"/>
              <a:t>Call </a:t>
            </a:r>
            <a:r>
              <a:rPr lang="en-US" altLang="en-US">
                <a:latin typeface="Courier New" pitchFamily="49" charset="0"/>
              </a:rPr>
              <a:t>exit</a:t>
            </a:r>
          </a:p>
          <a:p>
            <a:pPr lvl="2" eaLnBrk="1" hangingPunct="1">
              <a:defRPr/>
            </a:pPr>
            <a:r>
              <a:rPr lang="en-US" altLang="en-US"/>
              <a:t>One call, no return</a:t>
            </a:r>
            <a:endParaRPr lang="en-US" altLang="en-US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/>
              <a:t>Reaping Processes</a:t>
            </a:r>
          </a:p>
          <a:p>
            <a:pPr lvl="1" eaLnBrk="1" hangingPunct="1">
              <a:defRPr/>
            </a:pPr>
            <a:r>
              <a:rPr lang="en-US" altLang="en-US"/>
              <a:t>Call </a:t>
            </a:r>
            <a:r>
              <a:rPr lang="en-US" altLang="en-US">
                <a:latin typeface="Courier New" pitchFamily="49" charset="0"/>
              </a:rPr>
              <a:t>wait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waitpid</a:t>
            </a:r>
          </a:p>
          <a:p>
            <a:pPr eaLnBrk="1" hangingPunct="1">
              <a:defRPr/>
            </a:pPr>
            <a:r>
              <a:rPr lang="en-US" altLang="en-US"/>
              <a:t>Replacing Program Executed by Process</a:t>
            </a:r>
          </a:p>
          <a:p>
            <a:pPr lvl="1" eaLnBrk="1" hangingPunct="1">
              <a:defRPr/>
            </a:pPr>
            <a:r>
              <a:rPr lang="en-US" altLang="en-US"/>
              <a:t>Call </a:t>
            </a:r>
            <a:r>
              <a:rPr lang="en-US" altLang="en-US">
                <a:latin typeface="Courier New" pitchFamily="49" charset="0"/>
              </a:rPr>
              <a:t>execl </a:t>
            </a:r>
            <a:r>
              <a:rPr lang="en-US" altLang="en-US"/>
              <a:t>(or variant)</a:t>
            </a:r>
          </a:p>
          <a:p>
            <a:pPr lvl="2" eaLnBrk="1" hangingPunct="1">
              <a:defRPr/>
            </a:pPr>
            <a:r>
              <a:rPr lang="en-US" altLang="en-US"/>
              <a:t>One call, (normally) no return</a:t>
            </a:r>
            <a:endParaRPr lang="en-US" altLang="en-US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540248"/>
            <a:ext cx="11076516" cy="1905001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&amp; I/O devices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271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24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275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411986" y="19496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411986" y="22544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11986" y="282727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411986" y="254319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051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04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055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191904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91904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191904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191904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114" y="2254664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628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781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632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768807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768807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768807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768807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2832163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953000"/>
            <a:ext cx="11076516" cy="1492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 err="1"/>
              <a:t>Nonexecuting</a:t>
            </a:r>
            <a:r>
              <a:rPr lang="en-US" dirty="0"/>
              <a:t> processes’ reg. values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522732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8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29718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852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800"/>
            <a:ext cx="11076516" cy="118745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7228749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9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47244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82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867313" y="3841680"/>
            <a:ext cx="5596553" cy="2603569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438400" y="38939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576716" y="43511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362200" y="15240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79418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27645</TotalTime>
  <Pages>35</Pages>
  <Words>2593</Words>
  <Application>Microsoft Office PowerPoint</Application>
  <PresentationFormat>Widescreen</PresentationFormat>
  <Paragraphs>714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Century Gothic</vt:lpstr>
      <vt:lpstr>Courier New</vt:lpstr>
      <vt:lpstr>Helvetica</vt:lpstr>
      <vt:lpstr>Menlo-Regular</vt:lpstr>
      <vt:lpstr>Times New Roman</vt:lpstr>
      <vt:lpstr>Wingdings</vt:lpstr>
      <vt:lpstr>Wingdings 2</vt:lpstr>
      <vt:lpstr>class02</vt:lpstr>
      <vt:lpstr>Processes</vt:lpstr>
      <vt:lpstr>Processes</vt:lpstr>
      <vt:lpstr>Logical Control Flows</vt:lpstr>
      <vt:lpstr>Multiprocessing: The Illusion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Context Switching</vt:lpstr>
      <vt:lpstr>Private Address Spaces</vt:lpstr>
      <vt:lpstr>System-Call Error Handling</vt:lpstr>
      <vt:lpstr>Error-Reporting Functions </vt:lpstr>
      <vt:lpstr>Error-Handling Wrappers </vt:lpstr>
      <vt:lpstr>Obtaining Process IDs</vt:lpstr>
      <vt:lpstr>Creating and Terminating Processes</vt:lpstr>
      <vt:lpstr>Terminating Processes </vt:lpstr>
      <vt:lpstr>Creating Processes: fork()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Nonterminating Child Example</vt:lpstr>
      <vt:lpstr>wait: Synchronizing with Children</vt:lpstr>
      <vt:lpstr>wait: Synchronizing with Children</vt:lpstr>
      <vt:lpstr>Another Wait Example</vt:lpstr>
      <vt:lpstr>Waitpid</vt:lpstr>
      <vt:lpstr>exec: Running New Programs</vt:lpstr>
      <vt:lpstr>execlp Example</vt:lpstr>
      <vt:lpstr>Summarizing</vt:lpstr>
      <vt:lpstr>Summarizing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Kuenning</cp:lastModifiedBy>
  <cp:revision>179</cp:revision>
  <cp:lastPrinted>2019-10-07T23:15:47Z</cp:lastPrinted>
  <dcterms:created xsi:type="dcterms:W3CDTF">1998-08-11T09:19:24Z</dcterms:created>
  <dcterms:modified xsi:type="dcterms:W3CDTF">2020-01-06T07:18:41Z</dcterms:modified>
</cp:coreProperties>
</file>